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6" r:id="rId2"/>
  </p:sldIdLst>
  <p:sldSz cx="21383625" cy="30275213"/>
  <p:notesSz cx="6858000" cy="9144000"/>
  <p:defaultTextStyle>
    <a:defPPr>
      <a:defRPr lang="en-US"/>
    </a:defPPr>
    <a:lvl1pPr marL="0" algn="l" defTabSz="2771345" rtl="0" eaLnBrk="1" latinLnBrk="0" hangingPunct="1">
      <a:defRPr sz="5455" kern="1200">
        <a:solidFill>
          <a:schemeClr val="tx1"/>
        </a:solidFill>
        <a:latin typeface="+mn-lt"/>
        <a:ea typeface="+mn-ea"/>
        <a:cs typeface="+mn-cs"/>
      </a:defRPr>
    </a:lvl1pPr>
    <a:lvl2pPr marL="1385673" algn="l" defTabSz="2771345" rtl="0" eaLnBrk="1" latinLnBrk="0" hangingPunct="1">
      <a:defRPr sz="5455" kern="1200">
        <a:solidFill>
          <a:schemeClr val="tx1"/>
        </a:solidFill>
        <a:latin typeface="+mn-lt"/>
        <a:ea typeface="+mn-ea"/>
        <a:cs typeface="+mn-cs"/>
      </a:defRPr>
    </a:lvl2pPr>
    <a:lvl3pPr marL="2771345" algn="l" defTabSz="2771345" rtl="0" eaLnBrk="1" latinLnBrk="0" hangingPunct="1">
      <a:defRPr sz="5455" kern="1200">
        <a:solidFill>
          <a:schemeClr val="tx1"/>
        </a:solidFill>
        <a:latin typeface="+mn-lt"/>
        <a:ea typeface="+mn-ea"/>
        <a:cs typeface="+mn-cs"/>
      </a:defRPr>
    </a:lvl3pPr>
    <a:lvl4pPr marL="4157017" algn="l" defTabSz="2771345" rtl="0" eaLnBrk="1" latinLnBrk="0" hangingPunct="1">
      <a:defRPr sz="5455" kern="1200">
        <a:solidFill>
          <a:schemeClr val="tx1"/>
        </a:solidFill>
        <a:latin typeface="+mn-lt"/>
        <a:ea typeface="+mn-ea"/>
        <a:cs typeface="+mn-cs"/>
      </a:defRPr>
    </a:lvl4pPr>
    <a:lvl5pPr marL="5542689" algn="l" defTabSz="2771345" rtl="0" eaLnBrk="1" latinLnBrk="0" hangingPunct="1">
      <a:defRPr sz="5455" kern="1200">
        <a:solidFill>
          <a:schemeClr val="tx1"/>
        </a:solidFill>
        <a:latin typeface="+mn-lt"/>
        <a:ea typeface="+mn-ea"/>
        <a:cs typeface="+mn-cs"/>
      </a:defRPr>
    </a:lvl5pPr>
    <a:lvl6pPr marL="6928362" algn="l" defTabSz="2771345" rtl="0" eaLnBrk="1" latinLnBrk="0" hangingPunct="1">
      <a:defRPr sz="5455" kern="1200">
        <a:solidFill>
          <a:schemeClr val="tx1"/>
        </a:solidFill>
        <a:latin typeface="+mn-lt"/>
        <a:ea typeface="+mn-ea"/>
        <a:cs typeface="+mn-cs"/>
      </a:defRPr>
    </a:lvl6pPr>
    <a:lvl7pPr marL="8314034" algn="l" defTabSz="2771345" rtl="0" eaLnBrk="1" latinLnBrk="0" hangingPunct="1">
      <a:defRPr sz="5455" kern="1200">
        <a:solidFill>
          <a:schemeClr val="tx1"/>
        </a:solidFill>
        <a:latin typeface="+mn-lt"/>
        <a:ea typeface="+mn-ea"/>
        <a:cs typeface="+mn-cs"/>
      </a:defRPr>
    </a:lvl7pPr>
    <a:lvl8pPr marL="9699706" algn="l" defTabSz="2771345" rtl="0" eaLnBrk="1" latinLnBrk="0" hangingPunct="1">
      <a:defRPr sz="5455" kern="1200">
        <a:solidFill>
          <a:schemeClr val="tx1"/>
        </a:solidFill>
        <a:latin typeface="+mn-lt"/>
        <a:ea typeface="+mn-ea"/>
        <a:cs typeface="+mn-cs"/>
      </a:defRPr>
    </a:lvl8pPr>
    <a:lvl9pPr marL="11085378" algn="l" defTabSz="2771345" rtl="0" eaLnBrk="1" latinLnBrk="0" hangingPunct="1">
      <a:defRPr sz="545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535">
          <p15:clr>
            <a:srgbClr val="A4A3A4"/>
          </p15:clr>
        </p15:guide>
        <p15:guide id="2" pos="673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24"/>
    <p:restoredTop sz="94652"/>
  </p:normalViewPr>
  <p:slideViewPr>
    <p:cSldViewPr snapToGrid="0" snapToObjects="1">
      <p:cViewPr varScale="1">
        <p:scale>
          <a:sx n="26" d="100"/>
          <a:sy n="26" d="100"/>
        </p:scale>
        <p:origin x="2742" y="198"/>
      </p:cViewPr>
      <p:guideLst>
        <p:guide orient="horz" pos="9535"/>
        <p:guide pos="673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688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14373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99151A-8971-494A-BD27-0348896E2E92}" type="datetimeFigureOut">
              <a:rPr lang="en-US" smtClean="0"/>
              <a:t>5/3/2020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94526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99151A-8971-494A-BD27-0348896E2E92}" type="datetimeFigureOut">
              <a:rPr lang="en-US" smtClean="0"/>
              <a:t>5/3/2020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4093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99151A-8971-494A-BD27-0348896E2E92}" type="datetimeFigureOut">
              <a:rPr lang="en-US" smtClean="0"/>
              <a:t>5/3/2020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05301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C99151A-8971-494A-BD27-0348896E2E92}" type="datetimeFigureOut">
              <a:rPr lang="en-US" smtClean="0"/>
              <a:t>5/3/2020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4857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99151A-8971-494A-BD27-0348896E2E92}" type="datetimeFigureOut">
              <a:rPr lang="en-US" smtClean="0"/>
              <a:t>5/3/2020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90011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5/3/2020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93292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5/3/2020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89707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170700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1397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4C99151A-8971-494A-BD27-0348896E2E92}" type="datetimeFigureOut">
              <a:rPr lang="en-US" smtClean="0"/>
              <a:t>5/3/2020</a:t>
            </a:fld>
            <a:endParaRPr 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42D6143A-D6F3-F743-B7AD-7A30E92FB51E}" type="slidenum">
              <a:rPr lang="en-US" smtClean="0"/>
              <a:t>‹#›</a:t>
            </a:fld>
            <a:endParaRPr lang="en-US"/>
          </a:p>
        </p:txBody>
      </p:sp>
    </p:spTree>
    <p:extLst>
      <p:ext uri="{BB962C8B-B14F-4D97-AF65-F5344CB8AC3E}">
        <p14:creationId xmlns:p14="http://schemas.microsoft.com/office/powerpoint/2010/main" val="2403441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jp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 name="Picture 60">
            <a:extLst>
              <a:ext uri="{FF2B5EF4-FFF2-40B4-BE49-F238E27FC236}">
                <a16:creationId xmlns:a16="http://schemas.microsoft.com/office/drawing/2014/main" id="{6560C08E-CF4D-480B-9256-F720386C4138}"/>
              </a:ext>
            </a:extLst>
          </p:cNvPr>
          <p:cNvPicPr>
            <a:picLocks noChangeAspect="1"/>
          </p:cNvPicPr>
          <p:nvPr/>
        </p:nvPicPr>
        <p:blipFill>
          <a:blip r:embed="rId2"/>
          <a:stretch>
            <a:fillRect/>
          </a:stretch>
        </p:blipFill>
        <p:spPr>
          <a:xfrm>
            <a:off x="6300303" y="6537016"/>
            <a:ext cx="8662531" cy="4725796"/>
          </a:xfrm>
          <a:prstGeom prst="rect">
            <a:avLst/>
          </a:prstGeom>
        </p:spPr>
      </p:pic>
      <p:pic>
        <p:nvPicPr>
          <p:cNvPr id="56" name="Picture 55" descr="A picture containing table, white, sitting, cake&#10;&#10;Description automatically generated">
            <a:extLst>
              <a:ext uri="{FF2B5EF4-FFF2-40B4-BE49-F238E27FC236}">
                <a16:creationId xmlns:a16="http://schemas.microsoft.com/office/drawing/2014/main" id="{EF960597-861D-4A29-A3B9-CC01AC79C445}"/>
              </a:ext>
            </a:extLst>
          </p:cNvPr>
          <p:cNvPicPr>
            <a:picLocks noChangeAspect="1"/>
          </p:cNvPicPr>
          <p:nvPr/>
        </p:nvPicPr>
        <p:blipFill>
          <a:blip r:embed="rId3">
            <a:alphaModFix amt="35000"/>
          </a:blip>
          <a:stretch>
            <a:fillRect/>
          </a:stretch>
        </p:blipFill>
        <p:spPr>
          <a:xfrm>
            <a:off x="304017" y="16646083"/>
            <a:ext cx="5503689" cy="4127767"/>
          </a:xfrm>
          <a:prstGeom prst="rect">
            <a:avLst/>
          </a:prstGeom>
        </p:spPr>
      </p:pic>
      <p:pic>
        <p:nvPicPr>
          <p:cNvPr id="58" name="Picture 57">
            <a:extLst>
              <a:ext uri="{FF2B5EF4-FFF2-40B4-BE49-F238E27FC236}">
                <a16:creationId xmlns:a16="http://schemas.microsoft.com/office/drawing/2014/main" id="{8DDEEA8E-4E18-4BA9-861A-06DCA6D43B96}"/>
              </a:ext>
            </a:extLst>
          </p:cNvPr>
          <p:cNvPicPr>
            <a:picLocks noChangeAspect="1"/>
          </p:cNvPicPr>
          <p:nvPr/>
        </p:nvPicPr>
        <p:blipFill rotWithShape="1">
          <a:blip r:embed="rId4">
            <a:alphaModFix amt="35000"/>
          </a:blip>
          <a:srcRect l="5735" t="19472" r="5799" b="4183"/>
          <a:stretch/>
        </p:blipFill>
        <p:spPr>
          <a:xfrm>
            <a:off x="722190" y="21886394"/>
            <a:ext cx="5048254" cy="2466835"/>
          </a:xfrm>
          <a:prstGeom prst="rect">
            <a:avLst/>
          </a:prstGeom>
        </p:spPr>
      </p:pic>
      <p:pic>
        <p:nvPicPr>
          <p:cNvPr id="54" name="Picture 53">
            <a:extLst>
              <a:ext uri="{FF2B5EF4-FFF2-40B4-BE49-F238E27FC236}">
                <a16:creationId xmlns:a16="http://schemas.microsoft.com/office/drawing/2014/main" id="{CC96894D-D8B5-4F13-9882-815783012CE2}"/>
              </a:ext>
            </a:extLst>
          </p:cNvPr>
          <p:cNvPicPr>
            <a:picLocks noChangeAspect="1"/>
          </p:cNvPicPr>
          <p:nvPr/>
        </p:nvPicPr>
        <p:blipFill rotWithShape="1">
          <a:blip r:embed="rId5"/>
          <a:srcRect b="936"/>
          <a:stretch/>
        </p:blipFill>
        <p:spPr>
          <a:xfrm>
            <a:off x="6335259" y="17471888"/>
            <a:ext cx="7372298" cy="6408770"/>
          </a:xfrm>
          <a:prstGeom prst="rect">
            <a:avLst/>
          </a:prstGeom>
        </p:spPr>
      </p:pic>
      <p:pic>
        <p:nvPicPr>
          <p:cNvPr id="46" name="Picture 45">
            <a:extLst>
              <a:ext uri="{FF2B5EF4-FFF2-40B4-BE49-F238E27FC236}">
                <a16:creationId xmlns:a16="http://schemas.microsoft.com/office/drawing/2014/main" id="{EA6DC80B-0DD0-448A-93F4-A0C6C502EACC}"/>
              </a:ext>
            </a:extLst>
          </p:cNvPr>
          <p:cNvPicPr>
            <a:picLocks noChangeAspect="1"/>
          </p:cNvPicPr>
          <p:nvPr/>
        </p:nvPicPr>
        <p:blipFill>
          <a:blip r:embed="rId6"/>
          <a:stretch>
            <a:fillRect/>
          </a:stretch>
        </p:blipFill>
        <p:spPr>
          <a:xfrm>
            <a:off x="673866" y="24725636"/>
            <a:ext cx="13622223" cy="4008245"/>
          </a:xfrm>
          <a:prstGeom prst="rect">
            <a:avLst/>
          </a:prstGeom>
        </p:spPr>
      </p:pic>
      <p:sp>
        <p:nvSpPr>
          <p:cNvPr id="7" name="Rectangle 6"/>
          <p:cNvSpPr>
            <a:spLocks noChangeArrowheads="1"/>
          </p:cNvSpPr>
          <p:nvPr/>
        </p:nvSpPr>
        <p:spPr bwMode="auto">
          <a:xfrm>
            <a:off x="3080797" y="1970886"/>
            <a:ext cx="18109397" cy="3973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r>
              <a:rPr lang="en-GB" altLang="en-US" sz="4000" b="1" dirty="0">
                <a:solidFill>
                  <a:srgbClr val="002060"/>
                </a:solidFill>
                <a:latin typeface="Calibri" charset="0"/>
                <a:ea typeface="Calibri" charset="0"/>
                <a:cs typeface="Calibri" charset="0"/>
              </a:rPr>
              <a:t>Thermodynamic Analysis of the Modern Positive Displacement Supercharger and </a:t>
            </a:r>
          </a:p>
          <a:p>
            <a:pPr eaLnBrk="1" hangingPunct="1">
              <a:lnSpc>
                <a:spcPct val="110000"/>
              </a:lnSpc>
              <a:spcBef>
                <a:spcPct val="0"/>
              </a:spcBef>
              <a:buFontTx/>
              <a:buNone/>
            </a:pPr>
            <a:r>
              <a:rPr lang="en-GB" altLang="en-US" sz="4000" b="1" dirty="0">
                <a:solidFill>
                  <a:srgbClr val="002060"/>
                </a:solidFill>
                <a:latin typeface="Calibri" charset="0"/>
                <a:ea typeface="Calibri" charset="0"/>
                <a:cs typeface="Calibri" charset="0"/>
              </a:rPr>
              <a:t>Associated Charge-Air-Cooling Systems in Automotive Applications using </a:t>
            </a:r>
          </a:p>
          <a:p>
            <a:pPr eaLnBrk="1" hangingPunct="1">
              <a:lnSpc>
                <a:spcPct val="110000"/>
              </a:lnSpc>
              <a:spcBef>
                <a:spcPct val="0"/>
              </a:spcBef>
              <a:buFontTx/>
              <a:buNone/>
            </a:pPr>
            <a:r>
              <a:rPr lang="en-GB" altLang="en-US" sz="4000" b="1" dirty="0">
                <a:solidFill>
                  <a:srgbClr val="002060"/>
                </a:solidFill>
                <a:latin typeface="Calibri" charset="0"/>
                <a:ea typeface="Calibri" charset="0"/>
                <a:cs typeface="Calibri" charset="0"/>
              </a:rPr>
              <a:t>Computer-Aided Methods </a:t>
            </a:r>
          </a:p>
          <a:p>
            <a:pPr eaLnBrk="1" hangingPunct="1">
              <a:lnSpc>
                <a:spcPct val="110000"/>
              </a:lnSpc>
              <a:spcBef>
                <a:spcPct val="0"/>
              </a:spcBef>
              <a:buFontTx/>
              <a:buNone/>
            </a:pPr>
            <a:r>
              <a:rPr lang="en-GB" altLang="en-US" sz="4000" b="1" dirty="0">
                <a:solidFill>
                  <a:srgbClr val="002060"/>
                </a:solidFill>
                <a:latin typeface="Calibri" charset="0"/>
                <a:ea typeface="Calibri" charset="0"/>
                <a:cs typeface="Calibri" charset="0"/>
              </a:rPr>
              <a:t>Owen Lyndon Lord – BEng Motorcycle Engineering </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Malcolm McDonald/Owen Williams</a:t>
            </a:r>
            <a:endParaRPr lang="en-GB" altLang="en-US" sz="1800" dirty="0">
              <a:solidFill>
                <a:srgbClr val="002060"/>
              </a:solidFill>
              <a:latin typeface="Calibri" charset="0"/>
              <a:ea typeface="Calibri" charset="0"/>
              <a:cs typeface="Calibri" charset="0"/>
            </a:endParaRP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School</a:t>
            </a:r>
            <a:r>
              <a:rPr lang="en-GB" altLang="en-US" sz="3600" dirty="0">
                <a:solidFill>
                  <a:srgbClr val="002060"/>
                </a:solidFill>
                <a:latin typeface="Georgia" charset="0"/>
              </a:rPr>
              <a:t> </a:t>
            </a:r>
            <a:r>
              <a:rPr lang="en-GB" altLang="en-US" sz="3600" i="1" dirty="0">
                <a:solidFill>
                  <a:srgbClr val="002060"/>
                </a:solidFill>
                <a:latin typeface="Georgia" charset="0"/>
              </a:rPr>
              <a:t>of</a:t>
            </a:r>
            <a:r>
              <a:rPr lang="en-GB" altLang="en-US" sz="3600" dirty="0">
                <a:solidFill>
                  <a:srgbClr val="002060"/>
                </a:solidFill>
                <a:latin typeface="Georgia" charset="0"/>
              </a:rPr>
              <a:t> </a:t>
            </a:r>
            <a:r>
              <a:rPr lang="en-GB" altLang="en-US" sz="3600" b="1" dirty="0">
                <a:solidFill>
                  <a:srgbClr val="002060"/>
                </a:solidFill>
                <a:latin typeface="Calibri" charset="0"/>
                <a:ea typeface="Calibri" charset="0"/>
                <a:cs typeface="Calibri" charset="0"/>
              </a:rPr>
              <a:t>Engineering</a:t>
            </a:r>
          </a:p>
        </p:txBody>
      </p:sp>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8597" y="357622"/>
            <a:ext cx="3660125" cy="1279959"/>
          </a:xfrm>
          <a:prstGeom prst="rect">
            <a:avLst/>
          </a:prstGeom>
        </p:spPr>
      </p:pic>
      <p:pic>
        <p:nvPicPr>
          <p:cNvPr id="2" name="Pictur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9718281" y="202845"/>
            <a:ext cx="1420200" cy="1576422"/>
          </a:xfrm>
          <a:prstGeom prst="rect">
            <a:avLst/>
          </a:prstGeom>
        </p:spPr>
      </p:pic>
      <p:cxnSp>
        <p:nvCxnSpPr>
          <p:cNvPr id="4" name="Straight Connector 3"/>
          <p:cNvCxnSpPr/>
          <p:nvPr/>
        </p:nvCxnSpPr>
        <p:spPr>
          <a:xfrm>
            <a:off x="180000" y="185404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 Box 6"/>
          <p:cNvSpPr txBox="1">
            <a:spLocks noChangeArrowheads="1"/>
          </p:cNvSpPr>
          <p:nvPr/>
        </p:nvSpPr>
        <p:spPr bwMode="auto">
          <a:xfrm>
            <a:off x="183433" y="6004386"/>
            <a:ext cx="6415087" cy="1056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u="sng" dirty="0"/>
              <a:t>Introduction</a:t>
            </a:r>
          </a:p>
          <a:p>
            <a:pPr>
              <a:spcBef>
                <a:spcPct val="50000"/>
              </a:spcBef>
            </a:pPr>
            <a:r>
              <a:rPr lang="en-GB" altLang="en-US" sz="2800" dirty="0"/>
              <a:t>This project conducted a brief investigation into forced induction techniques, comprised of two distinct parts: </a:t>
            </a:r>
          </a:p>
          <a:p>
            <a:pPr>
              <a:spcBef>
                <a:spcPct val="50000"/>
              </a:spcBef>
            </a:pPr>
            <a:r>
              <a:rPr lang="en-GB" altLang="en-US" sz="2800" dirty="0"/>
              <a:t>The thermodynamic analysis of traditional, “Roots”, positive displacement style supercharging in comparison to the, currently popular, turbo-supercharging method of forced induction using the Ideal Gas Law relationships. </a:t>
            </a:r>
          </a:p>
          <a:p>
            <a:pPr>
              <a:spcBef>
                <a:spcPct val="50000"/>
              </a:spcBef>
            </a:pPr>
            <a:r>
              <a:rPr lang="en-GB" altLang="en-US" sz="2800" dirty="0"/>
              <a:t>And the development of a validated experimental method to carry out thermodynamic analysis on heat exchanger systems associated with automotive forced induction using Solidworks Flow Simulation and a real-world heat exchanger experiment.</a:t>
            </a:r>
            <a:endParaRPr lang="en-US" altLang="en-US" sz="2800" dirty="0"/>
          </a:p>
          <a:p>
            <a:pPr>
              <a:spcBef>
                <a:spcPct val="50000"/>
              </a:spcBef>
            </a:pPr>
            <a:endParaRPr lang="en-US" altLang="en-US" sz="2800" dirty="0"/>
          </a:p>
        </p:txBody>
      </p:sp>
      <p:sp>
        <p:nvSpPr>
          <p:cNvPr id="12" name="Text Box 8"/>
          <p:cNvSpPr txBox="1">
            <a:spLocks noChangeArrowheads="1"/>
          </p:cNvSpPr>
          <p:nvPr/>
        </p:nvSpPr>
        <p:spPr bwMode="auto">
          <a:xfrm>
            <a:off x="235151" y="15617388"/>
            <a:ext cx="6134135" cy="10063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20000"/>
              </a:spcBef>
            </a:pPr>
            <a:r>
              <a:rPr lang="en-AU" altLang="en-US" sz="3600" b="1" u="sng" dirty="0"/>
              <a:t>Methodology</a:t>
            </a:r>
          </a:p>
          <a:p>
            <a:pPr>
              <a:spcBef>
                <a:spcPct val="20000"/>
              </a:spcBef>
            </a:pPr>
            <a:r>
              <a:rPr lang="en-AU" altLang="en-US" sz="2000" u="sng" dirty="0"/>
              <a:t>Supercharger Analysis</a:t>
            </a:r>
            <a:r>
              <a:rPr lang="en-AU" altLang="en-US" sz="2000" dirty="0"/>
              <a:t>:</a:t>
            </a:r>
          </a:p>
          <a:p>
            <a:pPr marL="342900" indent="-342900">
              <a:spcBef>
                <a:spcPct val="20000"/>
              </a:spcBef>
              <a:buFont typeface="Arial" panose="020B0604020202020204" pitchFamily="34" charset="0"/>
              <a:buChar char="•"/>
            </a:pPr>
            <a:r>
              <a:rPr lang="en-AU" altLang="en-US" sz="2000" dirty="0"/>
              <a:t>Interpret and Analyse performance maps of Compressor Efficiency and Flow Rate against Pressure Ratio.</a:t>
            </a:r>
          </a:p>
          <a:p>
            <a:pPr marL="342900" indent="-342900">
              <a:spcBef>
                <a:spcPct val="20000"/>
              </a:spcBef>
              <a:buFont typeface="Arial" panose="020B0604020202020204" pitchFamily="34" charset="0"/>
              <a:buChar char="•"/>
            </a:pPr>
            <a:r>
              <a:rPr lang="en-AU" altLang="en-US" sz="2000" dirty="0"/>
              <a:t>Collate the data and create a usable spreadsheet database.</a:t>
            </a:r>
          </a:p>
          <a:p>
            <a:pPr marL="342900" indent="-342900">
              <a:spcBef>
                <a:spcPct val="20000"/>
              </a:spcBef>
              <a:buFont typeface="Arial" panose="020B0604020202020204" pitchFamily="34" charset="0"/>
              <a:buChar char="•"/>
            </a:pPr>
            <a:r>
              <a:rPr lang="en-AU" altLang="en-US" sz="2000" dirty="0"/>
              <a:t>From the database carryout a series of calculations based on the Ideal Gas Law among other common thermodynamic relationships.</a:t>
            </a:r>
          </a:p>
          <a:p>
            <a:pPr marL="342900" indent="-342900">
              <a:spcBef>
                <a:spcPct val="20000"/>
              </a:spcBef>
              <a:buFont typeface="Arial" panose="020B0604020202020204" pitchFamily="34" charset="0"/>
              <a:buChar char="•"/>
            </a:pPr>
            <a:r>
              <a:rPr lang="en-AU" altLang="en-US" sz="2000" dirty="0"/>
              <a:t>Compare and contrast trends seen in both Roots-style and Turbo-style supercharging techniques. </a:t>
            </a:r>
          </a:p>
          <a:p>
            <a:pPr>
              <a:spcBef>
                <a:spcPct val="20000"/>
              </a:spcBef>
            </a:pPr>
            <a:endParaRPr lang="en-AU" altLang="en-US" sz="2000" dirty="0"/>
          </a:p>
          <a:p>
            <a:pPr>
              <a:spcBef>
                <a:spcPct val="20000"/>
              </a:spcBef>
            </a:pPr>
            <a:r>
              <a:rPr lang="en-AU" altLang="en-US" sz="2000" u="sng" dirty="0"/>
              <a:t>Heat Exchanger Analysis</a:t>
            </a:r>
            <a:r>
              <a:rPr lang="en-AU" altLang="en-US" sz="2000" dirty="0"/>
              <a:t>:</a:t>
            </a:r>
          </a:p>
          <a:p>
            <a:pPr marL="342900" indent="-342900">
              <a:spcBef>
                <a:spcPct val="20000"/>
              </a:spcBef>
              <a:buFont typeface="Arial" panose="020B0604020202020204" pitchFamily="34" charset="0"/>
              <a:buChar char="•"/>
            </a:pPr>
            <a:r>
              <a:rPr lang="en-AU" altLang="en-US" sz="2000" dirty="0"/>
              <a:t>Set up and run a real-world heat exchanger experiment to collect data for use in validation.</a:t>
            </a:r>
          </a:p>
          <a:p>
            <a:pPr marL="342900" indent="-342900">
              <a:spcBef>
                <a:spcPct val="20000"/>
              </a:spcBef>
              <a:buFont typeface="Arial" panose="020B0604020202020204" pitchFamily="34" charset="0"/>
              <a:buChar char="•"/>
            </a:pPr>
            <a:r>
              <a:rPr lang="en-AU" altLang="en-US" sz="2000" dirty="0"/>
              <a:t>Draft CAD models to be used in CFD based thermal analysis.</a:t>
            </a:r>
          </a:p>
          <a:p>
            <a:pPr marL="342900" indent="-342900">
              <a:spcBef>
                <a:spcPct val="20000"/>
              </a:spcBef>
              <a:buFont typeface="Arial" panose="020B0604020202020204" pitchFamily="34" charset="0"/>
              <a:buChar char="•"/>
            </a:pPr>
            <a:r>
              <a:rPr lang="en-AU" altLang="en-US" sz="2000" dirty="0"/>
              <a:t>Construct a CFD model using CAD geometry applying input and atmospheric data from the real-world experiment.</a:t>
            </a:r>
          </a:p>
          <a:p>
            <a:pPr marL="342900" indent="-342900">
              <a:spcBef>
                <a:spcPct val="20000"/>
              </a:spcBef>
              <a:buFont typeface="Arial" panose="020B0604020202020204" pitchFamily="34" charset="0"/>
              <a:buChar char="•"/>
            </a:pPr>
            <a:r>
              <a:rPr lang="en-AU" altLang="en-US" sz="2000" dirty="0"/>
              <a:t>Calculate, solve and analyse the CFD model to validate with results seen in the real-world experiment.  </a:t>
            </a:r>
          </a:p>
          <a:p>
            <a:pPr>
              <a:spcBef>
                <a:spcPct val="40000"/>
              </a:spcBef>
            </a:pPr>
            <a:endParaRPr lang="en-AU" altLang="en-US" sz="2800" dirty="0"/>
          </a:p>
        </p:txBody>
      </p:sp>
      <p:sp>
        <p:nvSpPr>
          <p:cNvPr id="14" name="Text Box 19"/>
          <p:cNvSpPr txBox="1">
            <a:spLocks noChangeArrowheads="1"/>
          </p:cNvSpPr>
          <p:nvPr/>
        </p:nvSpPr>
        <p:spPr bwMode="auto">
          <a:xfrm>
            <a:off x="6429453" y="23727009"/>
            <a:ext cx="7848265" cy="145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a:spcBef>
                <a:spcPct val="50000"/>
              </a:spcBef>
            </a:pPr>
            <a:r>
              <a:rPr lang="en-AU" altLang="en-US" sz="2000" i="1" dirty="0">
                <a:latin typeface="Times New Roman" charset="0"/>
              </a:rPr>
              <a:t>Figure 3: Temperature Colour Plot displaying the combination Convective/Conductive Heat Transfer CFD methodology developed using Solidworks Flow Simulation to mimic the real-world experiment.</a:t>
            </a:r>
          </a:p>
        </p:txBody>
      </p:sp>
      <p:sp>
        <p:nvSpPr>
          <p:cNvPr id="16" name="Text Box 16"/>
          <p:cNvSpPr txBox="1">
            <a:spLocks noChangeArrowheads="1"/>
          </p:cNvSpPr>
          <p:nvPr/>
        </p:nvSpPr>
        <p:spPr bwMode="auto">
          <a:xfrm>
            <a:off x="363672" y="24875981"/>
            <a:ext cx="6444329" cy="119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a:r>
              <a:rPr lang="en-AU" altLang="en-US" sz="2000" i="1" dirty="0">
                <a:latin typeface="Times New Roman" charset="0"/>
              </a:rPr>
              <a:t>Figure 4:Flow trajectories coloured by temperature seen through the CFD model of the TD1007 Heat Exchanger Experiment at a flow velocity of 3.9ms</a:t>
            </a:r>
            <a:r>
              <a:rPr lang="en-AU" altLang="en-US" sz="2000" i="1" baseline="30000" dirty="0">
                <a:latin typeface="Times New Roman" charset="0"/>
              </a:rPr>
              <a:t>-1</a:t>
            </a:r>
            <a:r>
              <a:rPr lang="en-AU" altLang="en-US" sz="2000" i="1" dirty="0">
                <a:latin typeface="Times New Roman" charset="0"/>
              </a:rPr>
              <a:t> </a:t>
            </a:r>
          </a:p>
        </p:txBody>
      </p:sp>
      <p:sp>
        <p:nvSpPr>
          <p:cNvPr id="23" name="Text Box 11"/>
          <p:cNvSpPr txBox="1">
            <a:spLocks noChangeArrowheads="1"/>
          </p:cNvSpPr>
          <p:nvPr/>
        </p:nvSpPr>
        <p:spPr bwMode="auto">
          <a:xfrm>
            <a:off x="14141398" y="24915699"/>
            <a:ext cx="6977899" cy="482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marL="228600" indent="-228600"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ea typeface="Arial" charset="0"/>
                <a:cs typeface="Arial" charset="0"/>
              </a:rPr>
              <a:t>References</a:t>
            </a:r>
          </a:p>
          <a:p>
            <a:pPr algn="just">
              <a:lnSpc>
                <a:spcPct val="150000"/>
              </a:lnSpc>
              <a:spcAft>
                <a:spcPts val="800"/>
              </a:spcAft>
            </a:pPr>
            <a:r>
              <a:rPr lang="en-GB" sz="1800" dirty="0">
                <a:effectLst/>
                <a:latin typeface="Arial" panose="020B0604020202020204" pitchFamily="34" charset="0"/>
                <a:ea typeface="Century Gothic" panose="020B0502020202020204" pitchFamily="34" charset="0"/>
                <a:cs typeface="Times New Roman" panose="02020603050405020304" pitchFamily="18" charset="0"/>
              </a:rPr>
              <a:t>Hiereth, H. &amp; </a:t>
            </a:r>
            <a:r>
              <a:rPr lang="en-GB" sz="1800" dirty="0" err="1">
                <a:effectLst/>
                <a:latin typeface="Arial" panose="020B0604020202020204" pitchFamily="34" charset="0"/>
                <a:ea typeface="Century Gothic" panose="020B0502020202020204" pitchFamily="34" charset="0"/>
                <a:cs typeface="Times New Roman" panose="02020603050405020304" pitchFamily="18" charset="0"/>
              </a:rPr>
              <a:t>Prenninger</a:t>
            </a:r>
            <a:r>
              <a:rPr lang="en-GB" sz="1800" dirty="0">
                <a:effectLst/>
                <a:latin typeface="Arial" panose="020B0604020202020204" pitchFamily="34" charset="0"/>
                <a:ea typeface="Century Gothic" panose="020B0502020202020204" pitchFamily="34" charset="0"/>
                <a:cs typeface="Times New Roman" panose="02020603050405020304" pitchFamily="18" charset="0"/>
              </a:rPr>
              <a:t>, P., 2003. </a:t>
            </a:r>
            <a:r>
              <a:rPr lang="en-GB" sz="1800" i="1" dirty="0">
                <a:effectLst/>
                <a:latin typeface="Arial" panose="020B0604020202020204" pitchFamily="34" charset="0"/>
                <a:ea typeface="Century Gothic" panose="020B0502020202020204" pitchFamily="34" charset="0"/>
                <a:cs typeface="Times New Roman" panose="02020603050405020304" pitchFamily="18" charset="0"/>
              </a:rPr>
              <a:t>Charging the Internal Combustion Engine. </a:t>
            </a:r>
            <a:r>
              <a:rPr lang="en-GB" sz="1800" dirty="0">
                <a:effectLst/>
                <a:latin typeface="Arial" panose="020B0604020202020204" pitchFamily="34" charset="0"/>
                <a:ea typeface="Century Gothic" panose="020B0502020202020204" pitchFamily="34" charset="0"/>
                <a:cs typeface="Times New Roman" panose="02020603050405020304" pitchFamily="18" charset="0"/>
              </a:rPr>
              <a:t>Vienna: Springer-Verlag.</a:t>
            </a:r>
          </a:p>
          <a:p>
            <a:pPr algn="just">
              <a:lnSpc>
                <a:spcPct val="150000"/>
              </a:lnSpc>
              <a:spcAft>
                <a:spcPts val="800"/>
              </a:spcAft>
            </a:pPr>
            <a:r>
              <a:rPr lang="en-GB" sz="1800" dirty="0">
                <a:effectLst/>
                <a:latin typeface="Arial" panose="020B0604020202020204" pitchFamily="34" charset="0"/>
                <a:ea typeface="Century Gothic" panose="020B0502020202020204" pitchFamily="34" charset="0"/>
                <a:cs typeface="Times New Roman" panose="02020603050405020304" pitchFamily="18" charset="0"/>
              </a:rPr>
              <a:t>McDonald, M., 2019. </a:t>
            </a:r>
            <a:r>
              <a:rPr lang="en-GB" sz="1800" i="1" dirty="0">
                <a:effectLst/>
                <a:latin typeface="Arial" panose="020B0604020202020204" pitchFamily="34" charset="0"/>
                <a:ea typeface="Century Gothic" panose="020B0502020202020204" pitchFamily="34" charset="0"/>
                <a:cs typeface="Times New Roman" panose="02020603050405020304" pitchFamily="18" charset="0"/>
              </a:rPr>
              <a:t>Discussions on Thermodynamics of Real-World Compressive Work </a:t>
            </a:r>
            <a:r>
              <a:rPr lang="en-GB" sz="1800" dirty="0">
                <a:effectLst/>
                <a:latin typeface="Arial" panose="020B0604020202020204" pitchFamily="34" charset="0"/>
                <a:ea typeface="Century Gothic" panose="020B0502020202020204" pitchFamily="34" charset="0"/>
                <a:cs typeface="Times New Roman" panose="02020603050405020304" pitchFamily="18" charset="0"/>
              </a:rPr>
              <a:t>[Interview] (1-31 October 2019).</a:t>
            </a:r>
          </a:p>
          <a:p>
            <a:pPr algn="just">
              <a:lnSpc>
                <a:spcPct val="150000"/>
              </a:lnSpc>
              <a:spcAft>
                <a:spcPts val="800"/>
              </a:spcAft>
            </a:pPr>
            <a:r>
              <a:rPr lang="en-GB" sz="1800" dirty="0">
                <a:effectLst/>
                <a:latin typeface="Arial" panose="020B0604020202020204" pitchFamily="34" charset="0"/>
                <a:ea typeface="Century Gothic" panose="020B0502020202020204" pitchFamily="34" charset="0"/>
                <a:cs typeface="Times New Roman" panose="02020603050405020304" pitchFamily="18" charset="0"/>
              </a:rPr>
              <a:t>Heisler, H., 1995. </a:t>
            </a:r>
            <a:r>
              <a:rPr lang="en-GB" sz="1800" i="1" dirty="0">
                <a:effectLst/>
                <a:latin typeface="Arial" panose="020B0604020202020204" pitchFamily="34" charset="0"/>
                <a:ea typeface="Century Gothic" panose="020B0502020202020204" pitchFamily="34" charset="0"/>
                <a:cs typeface="Times New Roman" panose="02020603050405020304" pitchFamily="18" charset="0"/>
              </a:rPr>
              <a:t>Advanced Engine </a:t>
            </a:r>
            <a:r>
              <a:rPr lang="en-GB" sz="1800" i="1" dirty="0">
                <a:latin typeface="Arial" panose="020B0604020202020204" pitchFamily="34" charset="0"/>
                <a:ea typeface="Century Gothic" panose="020B0502020202020204" pitchFamily="34" charset="0"/>
                <a:cs typeface="Times New Roman" panose="02020603050405020304" pitchFamily="18" charset="0"/>
              </a:rPr>
              <a:t>T</a:t>
            </a:r>
            <a:r>
              <a:rPr lang="en-GB" sz="1800" i="1" dirty="0">
                <a:effectLst/>
                <a:latin typeface="Arial" panose="020B0604020202020204" pitchFamily="34" charset="0"/>
                <a:ea typeface="Century Gothic" panose="020B0502020202020204" pitchFamily="34" charset="0"/>
                <a:cs typeface="Times New Roman" panose="02020603050405020304" pitchFamily="18" charset="0"/>
              </a:rPr>
              <a:t>echnology. </a:t>
            </a:r>
            <a:r>
              <a:rPr lang="en-GB" sz="1800" dirty="0">
                <a:effectLst/>
                <a:latin typeface="Arial" panose="020B0604020202020204" pitchFamily="34" charset="0"/>
                <a:ea typeface="Century Gothic" panose="020B0502020202020204" pitchFamily="34" charset="0"/>
                <a:cs typeface="Times New Roman" panose="02020603050405020304" pitchFamily="18" charset="0"/>
              </a:rPr>
              <a:t>1st ed. London: Elsevier Ltd..</a:t>
            </a:r>
          </a:p>
          <a:p>
            <a:pPr algn="just">
              <a:lnSpc>
                <a:spcPct val="150000"/>
              </a:lnSpc>
              <a:spcAft>
                <a:spcPts val="800"/>
              </a:spcAft>
            </a:pPr>
            <a:endParaRPr lang="en-GB" sz="1600" dirty="0">
              <a:effectLst/>
              <a:latin typeface="Arial" panose="020B0604020202020204" pitchFamily="34" charset="0"/>
              <a:ea typeface="Century Gothic" panose="020B0502020202020204" pitchFamily="34" charset="0"/>
              <a:cs typeface="Times New Roman" panose="02020603050405020304" pitchFamily="18" charset="0"/>
            </a:endParaRPr>
          </a:p>
          <a:p>
            <a:pPr>
              <a:spcBef>
                <a:spcPct val="50000"/>
              </a:spcBef>
            </a:pPr>
            <a:endParaRPr lang="en-AU" altLang="en-US" sz="2000" b="1" dirty="0">
              <a:ea typeface="Arial" charset="0"/>
              <a:cs typeface="Arial" charset="0"/>
            </a:endParaRPr>
          </a:p>
        </p:txBody>
      </p:sp>
      <p:sp>
        <p:nvSpPr>
          <p:cNvPr id="30" name="Rectangle 29"/>
          <p:cNvSpPr>
            <a:spLocks noChangeArrowheads="1"/>
          </p:cNvSpPr>
          <p:nvPr/>
        </p:nvSpPr>
        <p:spPr bwMode="auto">
          <a:xfrm>
            <a:off x="14704210" y="18840038"/>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1" name="Rectangle 30"/>
          <p:cNvSpPr>
            <a:spLocks noChangeArrowheads="1"/>
          </p:cNvSpPr>
          <p:nvPr/>
        </p:nvSpPr>
        <p:spPr bwMode="auto">
          <a:xfrm>
            <a:off x="440292" y="17118912"/>
            <a:ext cx="4741303"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2" name="Rectangle 31"/>
          <p:cNvSpPr>
            <a:spLocks noChangeArrowheads="1"/>
          </p:cNvSpPr>
          <p:nvPr/>
        </p:nvSpPr>
        <p:spPr bwMode="auto">
          <a:xfrm>
            <a:off x="14625098" y="27057687"/>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cxnSp>
        <p:nvCxnSpPr>
          <p:cNvPr id="36" name="Straight Connector 35"/>
          <p:cNvCxnSpPr/>
          <p:nvPr/>
        </p:nvCxnSpPr>
        <p:spPr>
          <a:xfrm>
            <a:off x="179999" y="2890588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2288600" y="29201563"/>
            <a:ext cx="8915399" cy="584775"/>
          </a:xfrm>
          <a:prstGeom prst="rect">
            <a:avLst/>
          </a:prstGeom>
          <a:noFill/>
        </p:spPr>
        <p:txBody>
          <a:bodyPr wrap="square" rtlCol="0">
            <a:spAutoFit/>
          </a:bodyPr>
          <a:lstStyle/>
          <a:p>
            <a:pPr algn="r"/>
            <a:r>
              <a:rPr lang="en-GB" altLang="en-US" sz="3200" dirty="0">
                <a:solidFill>
                  <a:srgbClr val="002060"/>
                </a:solidFill>
                <a:latin typeface="Calibri" charset="0"/>
                <a:ea typeface="Calibri" charset="0"/>
                <a:cs typeface="Calibri" charset="0"/>
              </a:rPr>
              <a:t>School</a:t>
            </a:r>
            <a:r>
              <a:rPr lang="en-GB" altLang="en-US" sz="3200" dirty="0">
                <a:solidFill>
                  <a:srgbClr val="002060"/>
                </a:solidFill>
                <a:latin typeface="Georgia" charset="0"/>
              </a:rPr>
              <a:t> </a:t>
            </a:r>
            <a:r>
              <a:rPr lang="en-GB" altLang="en-US" sz="3200" i="1" dirty="0">
                <a:solidFill>
                  <a:srgbClr val="002060"/>
                </a:solidFill>
                <a:latin typeface="Georgia" charset="0"/>
              </a:rPr>
              <a:t>of</a:t>
            </a:r>
            <a:r>
              <a:rPr lang="en-GB" altLang="en-US" sz="3200" dirty="0">
                <a:solidFill>
                  <a:srgbClr val="002060"/>
                </a:solidFill>
                <a:latin typeface="Georgia" charset="0"/>
              </a:rPr>
              <a:t> </a:t>
            </a:r>
            <a:r>
              <a:rPr lang="en-GB" altLang="en-US" sz="3200" b="1" dirty="0">
                <a:solidFill>
                  <a:srgbClr val="002060"/>
                </a:solidFill>
                <a:latin typeface="Calibri" charset="0"/>
                <a:ea typeface="Calibri" charset="0"/>
                <a:cs typeface="Calibri" charset="0"/>
              </a:rPr>
              <a:t>Engineering</a:t>
            </a:r>
            <a:endParaRPr lang="en-GB" sz="3200" dirty="0"/>
          </a:p>
        </p:txBody>
      </p:sp>
      <p:pic>
        <p:nvPicPr>
          <p:cNvPr id="29" name="Picture 28">
            <a:extLst>
              <a:ext uri="{FF2B5EF4-FFF2-40B4-BE49-F238E27FC236}">
                <a16:creationId xmlns:a16="http://schemas.microsoft.com/office/drawing/2014/main" id="{B10D3BAA-3D79-4514-A091-F589C1A21C1D}"/>
              </a:ext>
            </a:extLst>
          </p:cNvPr>
          <p:cNvPicPr>
            <a:picLocks noChangeAspect="1"/>
          </p:cNvPicPr>
          <p:nvPr/>
        </p:nvPicPr>
        <p:blipFill>
          <a:blip r:embed="rId9"/>
          <a:stretch>
            <a:fillRect/>
          </a:stretch>
        </p:blipFill>
        <p:spPr>
          <a:xfrm>
            <a:off x="348597" y="28943250"/>
            <a:ext cx="2237294" cy="1240239"/>
          </a:xfrm>
          <a:prstGeom prst="rect">
            <a:avLst/>
          </a:prstGeom>
        </p:spPr>
      </p:pic>
      <p:pic>
        <p:nvPicPr>
          <p:cNvPr id="33" name="Picture 32">
            <a:extLst>
              <a:ext uri="{FF2B5EF4-FFF2-40B4-BE49-F238E27FC236}">
                <a16:creationId xmlns:a16="http://schemas.microsoft.com/office/drawing/2014/main" id="{C8CE4F29-C58C-4B90-84D9-DDEB68D02366}"/>
              </a:ext>
            </a:extLst>
          </p:cNvPr>
          <p:cNvPicPr>
            <a:picLocks noChangeAspect="1"/>
          </p:cNvPicPr>
          <p:nvPr/>
        </p:nvPicPr>
        <p:blipFill>
          <a:blip r:embed="rId10"/>
          <a:stretch>
            <a:fillRect/>
          </a:stretch>
        </p:blipFill>
        <p:spPr>
          <a:xfrm>
            <a:off x="2585891" y="29210682"/>
            <a:ext cx="4316772" cy="781256"/>
          </a:xfrm>
          <a:prstGeom prst="rect">
            <a:avLst/>
          </a:prstGeom>
        </p:spPr>
      </p:pic>
      <p:pic>
        <p:nvPicPr>
          <p:cNvPr id="34" name="Picture 33">
            <a:extLst>
              <a:ext uri="{FF2B5EF4-FFF2-40B4-BE49-F238E27FC236}">
                <a16:creationId xmlns:a16="http://schemas.microsoft.com/office/drawing/2014/main" id="{CC7F400B-7043-46C0-A97A-50592E00C080}"/>
              </a:ext>
            </a:extLst>
          </p:cNvPr>
          <p:cNvPicPr>
            <a:picLocks noChangeAspect="1"/>
          </p:cNvPicPr>
          <p:nvPr/>
        </p:nvPicPr>
        <p:blipFill>
          <a:blip r:embed="rId11"/>
          <a:stretch>
            <a:fillRect/>
          </a:stretch>
        </p:blipFill>
        <p:spPr>
          <a:xfrm>
            <a:off x="7131462" y="28998813"/>
            <a:ext cx="2852443" cy="1204993"/>
          </a:xfrm>
          <a:prstGeom prst="rect">
            <a:avLst/>
          </a:prstGeom>
        </p:spPr>
      </p:pic>
      <p:pic>
        <p:nvPicPr>
          <p:cNvPr id="44" name="Picture 43">
            <a:extLst>
              <a:ext uri="{FF2B5EF4-FFF2-40B4-BE49-F238E27FC236}">
                <a16:creationId xmlns:a16="http://schemas.microsoft.com/office/drawing/2014/main" id="{C7ADB820-6E8C-4885-9FD3-BC228F86733D}"/>
              </a:ext>
            </a:extLst>
          </p:cNvPr>
          <p:cNvPicPr>
            <a:picLocks noChangeAspect="1"/>
          </p:cNvPicPr>
          <p:nvPr/>
        </p:nvPicPr>
        <p:blipFill rotWithShape="1">
          <a:blip r:embed="rId12"/>
          <a:srcRect r="24098" b="15439"/>
          <a:stretch/>
        </p:blipFill>
        <p:spPr>
          <a:xfrm>
            <a:off x="304017" y="2217021"/>
            <a:ext cx="2776780" cy="3426734"/>
          </a:xfrm>
          <a:prstGeom prst="rect">
            <a:avLst/>
          </a:prstGeom>
        </p:spPr>
      </p:pic>
      <p:sp>
        <p:nvSpPr>
          <p:cNvPr id="50" name="Text Box 16">
            <a:extLst>
              <a:ext uri="{FF2B5EF4-FFF2-40B4-BE49-F238E27FC236}">
                <a16:creationId xmlns:a16="http://schemas.microsoft.com/office/drawing/2014/main" id="{41A84C53-81C4-4829-AF66-57316DAAD641}"/>
              </a:ext>
            </a:extLst>
          </p:cNvPr>
          <p:cNvSpPr txBox="1">
            <a:spLocks noChangeArrowheads="1"/>
          </p:cNvSpPr>
          <p:nvPr/>
        </p:nvSpPr>
        <p:spPr bwMode="auto">
          <a:xfrm>
            <a:off x="14268483" y="5750431"/>
            <a:ext cx="5638800" cy="1498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a:r>
              <a:rPr lang="en-AU" altLang="en-US" sz="2000" i="1" dirty="0">
                <a:latin typeface="Times New Roman" charset="0"/>
              </a:rPr>
              <a:t>Figure 1:Example of  Isentropic Compressor Efficiency vs Volumetric Flow Rate for Roots-style superchargers at Pressure Ratios ranging from 1.2-2.0</a:t>
            </a:r>
            <a:r>
              <a:rPr lang="el-GR" altLang="en-US" sz="2000" i="1" dirty="0">
                <a:latin typeface="Calibri" panose="020F0502020204030204" pitchFamily="34" charset="0"/>
                <a:cs typeface="Calibri" panose="020F0502020204030204" pitchFamily="34" charset="0"/>
              </a:rPr>
              <a:t>Π</a:t>
            </a:r>
            <a:endParaRPr lang="en-AU" altLang="en-US" sz="2000" i="1" dirty="0">
              <a:latin typeface="Times New Roman" charset="0"/>
            </a:endParaRPr>
          </a:p>
        </p:txBody>
      </p:sp>
      <p:pic>
        <p:nvPicPr>
          <p:cNvPr id="51" name="Picture 50">
            <a:extLst>
              <a:ext uri="{FF2B5EF4-FFF2-40B4-BE49-F238E27FC236}">
                <a16:creationId xmlns:a16="http://schemas.microsoft.com/office/drawing/2014/main" id="{B37A7994-615A-4D3A-BCBD-A77098F85E6A}"/>
              </a:ext>
            </a:extLst>
          </p:cNvPr>
          <p:cNvPicPr>
            <a:picLocks noChangeAspect="1"/>
          </p:cNvPicPr>
          <p:nvPr/>
        </p:nvPicPr>
        <p:blipFill>
          <a:blip r:embed="rId13"/>
          <a:stretch>
            <a:fillRect/>
          </a:stretch>
        </p:blipFill>
        <p:spPr>
          <a:xfrm>
            <a:off x="6429453" y="11282438"/>
            <a:ext cx="8235163" cy="4675342"/>
          </a:xfrm>
          <a:prstGeom prst="rect">
            <a:avLst/>
          </a:prstGeom>
        </p:spPr>
      </p:pic>
      <p:sp>
        <p:nvSpPr>
          <p:cNvPr id="53" name="Text Box 16">
            <a:extLst>
              <a:ext uri="{FF2B5EF4-FFF2-40B4-BE49-F238E27FC236}">
                <a16:creationId xmlns:a16="http://schemas.microsoft.com/office/drawing/2014/main" id="{E6698794-5B37-417C-9884-DEF1F644D842}"/>
              </a:ext>
            </a:extLst>
          </p:cNvPr>
          <p:cNvSpPr txBox="1">
            <a:spLocks noChangeArrowheads="1"/>
          </p:cNvSpPr>
          <p:nvPr/>
        </p:nvSpPr>
        <p:spPr bwMode="auto">
          <a:xfrm>
            <a:off x="6667385" y="16130884"/>
            <a:ext cx="7474013" cy="119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a:r>
              <a:rPr lang="en-AU" altLang="en-US" sz="2000" i="1" dirty="0">
                <a:latin typeface="Times New Roman" charset="0"/>
              </a:rPr>
              <a:t>Figure 2: Example of Outlet “Density Losses” against Volumetric Flow Rate comparing a Roots-style supercharger (Blue) and Turbo-supercharger (orange) at a Pressure Ratio of 1.5</a:t>
            </a:r>
            <a:r>
              <a:rPr lang="el-GR" altLang="en-US" sz="2000" i="1" dirty="0">
                <a:latin typeface="Calibri" panose="020F0502020204030204" pitchFamily="34" charset="0"/>
                <a:cs typeface="Calibri" panose="020F0502020204030204" pitchFamily="34" charset="0"/>
              </a:rPr>
              <a:t>Π</a:t>
            </a:r>
            <a:endParaRPr lang="en-AU" altLang="en-US" sz="2000" i="1" dirty="0">
              <a:latin typeface="Times New Roman" charset="0"/>
            </a:endParaRPr>
          </a:p>
        </p:txBody>
      </p:sp>
      <p:sp>
        <p:nvSpPr>
          <p:cNvPr id="60" name="Text Box 8">
            <a:extLst>
              <a:ext uri="{FF2B5EF4-FFF2-40B4-BE49-F238E27FC236}">
                <a16:creationId xmlns:a16="http://schemas.microsoft.com/office/drawing/2014/main" id="{08854987-802F-40A3-AE4E-C4965F8131B9}"/>
              </a:ext>
            </a:extLst>
          </p:cNvPr>
          <p:cNvSpPr txBox="1">
            <a:spLocks noChangeArrowheads="1"/>
          </p:cNvSpPr>
          <p:nvPr/>
        </p:nvSpPr>
        <p:spPr bwMode="auto">
          <a:xfrm>
            <a:off x="14844685" y="7401456"/>
            <a:ext cx="6134135" cy="10186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20000"/>
              </a:spcBef>
            </a:pPr>
            <a:r>
              <a:rPr lang="en-AU" altLang="en-US" sz="3600" b="1" u="sng" dirty="0"/>
              <a:t>Results</a:t>
            </a:r>
          </a:p>
          <a:p>
            <a:pPr>
              <a:spcBef>
                <a:spcPct val="20000"/>
              </a:spcBef>
            </a:pPr>
            <a:r>
              <a:rPr lang="en-AU" altLang="en-US" sz="2000" u="sng" dirty="0"/>
              <a:t>Supercharger Trends and Results</a:t>
            </a:r>
            <a:r>
              <a:rPr lang="en-AU" altLang="en-US" sz="2000" dirty="0"/>
              <a:t>:</a:t>
            </a:r>
          </a:p>
          <a:p>
            <a:pPr>
              <a:spcBef>
                <a:spcPct val="20000"/>
              </a:spcBef>
            </a:pPr>
            <a:r>
              <a:rPr lang="en-AU" altLang="en-US" sz="2000" dirty="0"/>
              <a:t>Figure 1 displays clearly the phenomena of “efficiency islands” seen during analysis of supercharging devices, the lighter the colour the greater the efficiency of compression, meaning the white area is a “sweet-spot” of operation to gain the best performance from the system.</a:t>
            </a:r>
          </a:p>
          <a:p>
            <a:pPr>
              <a:spcBef>
                <a:spcPct val="20000"/>
              </a:spcBef>
            </a:pPr>
            <a:r>
              <a:rPr lang="en-AU" altLang="en-US" sz="2000" dirty="0"/>
              <a:t>As can be seen in Figure 2, a key trend observed was the difference in air density seen at the outlet between the “Roots” and “Turbo” systems due to the increase in temperature seen during compressive work.</a:t>
            </a:r>
          </a:p>
          <a:p>
            <a:pPr>
              <a:spcBef>
                <a:spcPct val="20000"/>
              </a:spcBef>
            </a:pPr>
            <a:endParaRPr lang="en-AU" altLang="en-US" sz="2000" dirty="0"/>
          </a:p>
          <a:p>
            <a:pPr>
              <a:spcBef>
                <a:spcPct val="20000"/>
              </a:spcBef>
            </a:pPr>
            <a:r>
              <a:rPr lang="en-AU" altLang="en-US" sz="2000" u="sng" dirty="0"/>
              <a:t>Heat Exchanger Trends and Results</a:t>
            </a:r>
            <a:r>
              <a:rPr lang="en-AU" altLang="en-US" sz="2000" dirty="0"/>
              <a:t>:</a:t>
            </a:r>
          </a:p>
          <a:p>
            <a:pPr>
              <a:spcBef>
                <a:spcPct val="20000"/>
              </a:spcBef>
            </a:pPr>
            <a:r>
              <a:rPr lang="en-AU" altLang="en-US" sz="2000" dirty="0"/>
              <a:t>One key trend observed of boundary layer separation driving increased heat exchanger outlet temperature through eddy propagation reducing flow velocity through the exchanger element allowing greater time of heat transfer. As can be observed in Figure 3.</a:t>
            </a:r>
          </a:p>
          <a:p>
            <a:pPr>
              <a:spcBef>
                <a:spcPct val="20000"/>
              </a:spcBef>
            </a:pPr>
            <a:r>
              <a:rPr lang="en-AU" altLang="en-US" sz="2000" dirty="0"/>
              <a:t>Another was the drastic effect humidity has on the uptake of heat energy into the air during forced convective heat transfer. The reason for the disparity in values between the Real-world and SolidWorks results, seen in Table 1.</a:t>
            </a:r>
          </a:p>
          <a:p>
            <a:pPr>
              <a:spcBef>
                <a:spcPct val="20000"/>
              </a:spcBef>
            </a:pPr>
            <a:endParaRPr lang="en-AU" altLang="en-US" sz="2000" dirty="0"/>
          </a:p>
          <a:p>
            <a:pPr>
              <a:spcBef>
                <a:spcPct val="40000"/>
              </a:spcBef>
            </a:pPr>
            <a:endParaRPr lang="en-AU" altLang="en-US" sz="2800" dirty="0"/>
          </a:p>
        </p:txBody>
      </p:sp>
      <p:pic>
        <p:nvPicPr>
          <p:cNvPr id="62" name="Picture 61">
            <a:extLst>
              <a:ext uri="{FF2B5EF4-FFF2-40B4-BE49-F238E27FC236}">
                <a16:creationId xmlns:a16="http://schemas.microsoft.com/office/drawing/2014/main" id="{67AA3ADA-7406-4882-AC80-8D3E5619A72E}"/>
              </a:ext>
            </a:extLst>
          </p:cNvPr>
          <p:cNvPicPr>
            <a:picLocks noChangeAspect="1"/>
          </p:cNvPicPr>
          <p:nvPr/>
        </p:nvPicPr>
        <p:blipFill>
          <a:blip r:embed="rId14"/>
          <a:stretch>
            <a:fillRect/>
          </a:stretch>
        </p:blipFill>
        <p:spPr>
          <a:xfrm>
            <a:off x="14141398" y="18024556"/>
            <a:ext cx="6801935" cy="6891143"/>
          </a:xfrm>
          <a:prstGeom prst="rect">
            <a:avLst/>
          </a:prstGeom>
        </p:spPr>
      </p:pic>
      <p:sp>
        <p:nvSpPr>
          <p:cNvPr id="64" name="Text Box 16">
            <a:extLst>
              <a:ext uri="{FF2B5EF4-FFF2-40B4-BE49-F238E27FC236}">
                <a16:creationId xmlns:a16="http://schemas.microsoft.com/office/drawing/2014/main" id="{80A05973-909E-4695-8C2F-7067AE65E476}"/>
              </a:ext>
            </a:extLst>
          </p:cNvPr>
          <p:cNvSpPr txBox="1">
            <a:spLocks noChangeArrowheads="1"/>
          </p:cNvSpPr>
          <p:nvPr/>
        </p:nvSpPr>
        <p:spPr bwMode="auto">
          <a:xfrm>
            <a:off x="14296089" y="16601332"/>
            <a:ext cx="6600014" cy="1498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a:r>
              <a:rPr lang="en-AU" altLang="en-US" sz="2000" i="1" dirty="0">
                <a:latin typeface="Times New Roman" charset="0"/>
              </a:rPr>
              <a:t>Table 1: Example of the results and calculations seen during the corroboration of the real-world heat exchanger experiment and the CFD model developed in SolidWorks Flow Simulation.</a:t>
            </a:r>
          </a:p>
        </p:txBody>
      </p:sp>
    </p:spTree>
    <p:extLst>
      <p:ext uri="{BB962C8B-B14F-4D97-AF65-F5344CB8AC3E}">
        <p14:creationId xmlns:p14="http://schemas.microsoft.com/office/powerpoint/2010/main" val="10327272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1450</TotalTime>
  <Words>631</Words>
  <Application>Microsoft Office PowerPoint</Application>
  <PresentationFormat>Custom</PresentationFormat>
  <Paragraphs>40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Georgia</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Howe</dc:creator>
  <cp:lastModifiedBy>Owen Lord</cp:lastModifiedBy>
  <cp:revision>47</cp:revision>
  <dcterms:created xsi:type="dcterms:W3CDTF">2016-02-25T08:27:32Z</dcterms:created>
  <dcterms:modified xsi:type="dcterms:W3CDTF">2020-05-04T01:38:58Z</dcterms:modified>
</cp:coreProperties>
</file>