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notesMasterIdLst>
    <p:notesMasterId r:id="rId16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2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logo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D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Logo Card"/>
          <p:cNvSpPr/>
          <p:nvPr/>
        </p:nvSpPr>
        <p:spPr>
          <a:xfrm>
            <a:off x="457200" y="411480"/>
            <a:ext cx="2377440" cy="8229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/>
        </p:spPr>
      </p:sp>
      <p:pic>
        <p:nvPicPr>
          <p:cNvPr id="18" name="UWTSD 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524383"/>
            <a:ext cx="2103120" cy="597154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10241280" y="6400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3" name="Shape 1"/>
          <p:cNvSpPr/>
          <p:nvPr/>
        </p:nvSpPr>
        <p:spPr>
          <a:xfrm>
            <a:off x="10698480" y="6400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4" name="Shape 2"/>
          <p:cNvSpPr/>
          <p:nvPr/>
        </p:nvSpPr>
        <p:spPr>
          <a:xfrm>
            <a:off x="11155680" y="6400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5" name="Shape 3"/>
          <p:cNvSpPr/>
          <p:nvPr/>
        </p:nvSpPr>
        <p:spPr>
          <a:xfrm>
            <a:off x="10241280" y="10972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Shape 4"/>
          <p:cNvSpPr/>
          <p:nvPr/>
        </p:nvSpPr>
        <p:spPr>
          <a:xfrm>
            <a:off x="10698480" y="10972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7" name="Shape 5"/>
          <p:cNvSpPr/>
          <p:nvPr/>
        </p:nvSpPr>
        <p:spPr>
          <a:xfrm>
            <a:off x="11155680" y="10972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8" name="Shape 6"/>
          <p:cNvSpPr/>
          <p:nvPr/>
        </p:nvSpPr>
        <p:spPr>
          <a:xfrm>
            <a:off x="10241280" y="15544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9" name="Shape 7"/>
          <p:cNvSpPr/>
          <p:nvPr/>
        </p:nvSpPr>
        <p:spPr>
          <a:xfrm>
            <a:off x="10698480" y="15544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Shape 8"/>
          <p:cNvSpPr/>
          <p:nvPr/>
        </p:nvSpPr>
        <p:spPr>
          <a:xfrm>
            <a:off x="11155680" y="15544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1" name="Text 9"/>
          <p:cNvSpPr/>
          <p:nvPr/>
        </p:nvSpPr>
        <p:spPr>
          <a:xfrm>
            <a:off x="640080" y="182880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50" kern="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 SECURITY  |  ACFA7004 RESEARCH PROPOSAL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58368" y="2240280"/>
            <a:ext cx="2377440" cy="0"/>
          </a:xfrm>
          <a:prstGeom prst="line">
            <a:avLst/>
          </a:prstGeom>
          <a:noFill/>
          <a:ln w="19050">
            <a:solidFill>
              <a:srgbClr val="02C39A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0080" y="2423160"/>
            <a:ext cx="10515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05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Hybrid LSTM-Attention Intrusion</a:t>
            </a:r>
            <a:endParaRPr lang="en-US" sz="3800" dirty="0"/>
          </a:p>
          <a:p>
            <a:pPr indent="0" marL="0">
              <a:lnSpc>
                <a:spcPct val="105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System for IoT Networks</a:t>
            </a:r>
            <a:endParaRPr lang="en-US" sz="3800" dirty="0"/>
          </a:p>
        </p:txBody>
      </p:sp>
      <p:sp>
        <p:nvSpPr>
          <p:cNvPr id="14" name="Text 12"/>
          <p:cNvSpPr/>
          <p:nvPr/>
        </p:nvSpPr>
        <p:spPr>
          <a:xfrm>
            <a:off x="640080" y="3977640"/>
            <a:ext cx="8686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'attention' really make LSTM models better at catching IoT attacks? Tested on three datasets, with real statistics.</a:t>
            </a:r>
            <a:endParaRPr lang="en-US" sz="1500" dirty="0"/>
          </a:p>
        </p:txBody>
      </p:sp>
      <p:sp>
        <p:nvSpPr>
          <p:cNvPr id="19" name="Details Block"/>
          <p:cNvSpPr/>
          <p:nvPr/>
        </p:nvSpPr>
        <p:spPr>
          <a:xfrm>
            <a:off x="640080" y="4754880"/>
            <a:ext cx="868680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Computing (Cyber Security)</a:t>
            </a:r>
          </a:p>
          <a:p>
            <a:pPr indent="0" marL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Methods &amp; Professional Development  ·  ACFA7004</a:t>
            </a:r>
          </a:p>
          <a:p>
            <a:pPr indent="0" marL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Dipo Dunsin</a:t>
            </a:r>
          </a:p>
        </p:txBody>
      </p:sp>
      <p:sp>
        <p:nvSpPr>
          <p:cNvPr id="15" name="Text 13"/>
          <p:cNvSpPr/>
          <p:nvPr/>
        </p:nvSpPr>
        <p:spPr>
          <a:xfrm>
            <a:off x="640080" y="58978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Aviral Tyagi</a:t>
            </a:r>
            <a:r>
              <a:rPr lang="en-US" sz="13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•   Student ID: 2530743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40080" y="6199632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•  London Campus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· RESEARCH CONTEXT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IoT Devices Are Everywhere — and Hard to Secure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11109960" cy="16916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874520"/>
            <a:ext cx="10607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IoT means billions of small connected devices — sensors, smart-home hubs, cameras, wearables. </a:t>
            </a:r>
            <a:pPr indent="0" marL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are cheap, built for battery life — not security [2],[3]. </a:t>
            </a:r>
            <a:pPr indent="0" marL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 IDS only catch known attacks. New IoT attacks evolve faster than they can adapt [1],[4].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3566160"/>
            <a:ext cx="11109960" cy="14173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7" name="Text 5"/>
          <p:cNvSpPr/>
          <p:nvPr/>
        </p:nvSpPr>
        <p:spPr>
          <a:xfrm>
            <a:off x="822960" y="3730752"/>
            <a:ext cx="10607040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30000"/>
              </a:lnSpc>
              <a:buNone/>
            </a:pPr>
            <a:r>
              <a:rPr lang="en-US" sz="1450" b="1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the 2016 Mirai botnet. </a:t>
            </a:r>
            <a:pPr indent="0" marL="0">
              <a:lnSpc>
                <a:spcPct val="130000"/>
              </a:lnSpc>
              <a:buNone/>
            </a:pPr>
            <a:r>
              <a:rPr lang="en-US" sz="14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Hijacked hundreds of thousands of devices via default passwords to launch record-breaking attacks. The same weak security persists today.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48640" y="5166360"/>
            <a:ext cx="1110996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30000"/>
              </a:lnSpc>
              <a:buNone/>
            </a:pPr>
            <a:r>
              <a:rPr b="1" lang="en-US" sz="15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 where 'attention' comes in. </a:t>
            </a:r>
            <a:pPr indent="0" marL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 lets LSTM models focus on the most important parts of traffic, instead of treating everything equally [5],[7].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· RESEARCH PROBLEM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Attention Seems to Help — But We Don't Fully Know Why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Detecting rare or new IoT attacks accurately — without excess false alarms — remains hard [5],[6]. Three gaps explain why: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606040"/>
            <a:ext cx="3566160" cy="242316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788920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Gap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777240" y="3291840"/>
            <a:ext cx="3108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change model, data, and settings all at once — so attention's real effect stays unclear [7],[11].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315968" y="2606040"/>
            <a:ext cx="3566160" cy="242316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9" name="Text 7"/>
          <p:cNvSpPr/>
          <p:nvPr/>
        </p:nvSpPr>
        <p:spPr>
          <a:xfrm>
            <a:off x="4544568" y="2788920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Gap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544568" y="3291840"/>
            <a:ext cx="3108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test on one dataset only, usually NSL-KDD — results may not generalise [4],[10],[12].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8083296" y="2606040"/>
            <a:ext cx="3566160" cy="242316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12" name="Text 10"/>
          <p:cNvSpPr/>
          <p:nvPr/>
        </p:nvSpPr>
        <p:spPr>
          <a:xfrm>
            <a:off x="8311896" y="2788920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Gap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8311896" y="3291840"/>
            <a:ext cx="3108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 studies measure compute cost — critical, since IoT runs on low-power devices [2],[3].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548640" y="5257800"/>
            <a:ext cx="11109960" cy="96012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5" name="Text 13"/>
          <p:cNvSpPr/>
          <p:nvPr/>
        </p:nvSpPr>
        <p:spPr>
          <a:xfrm>
            <a:off x="777240" y="5349240"/>
            <a:ext cx="10652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b="1" lang="en-US" sz="1400" i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project tests LSTM-Attention vs. plain LSTM on three IoT datasets — for real proof, not a guess.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· AIM &amp; OBJECTIVES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Project Will Actually Do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11109960" cy="960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810512"/>
            <a:ext cx="106070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AIM.  </a:t>
            </a:r>
            <a:pPr indent="0" marL="0">
              <a:lnSpc>
                <a:spcPct val="120000"/>
              </a:lnSpc>
              <a:buNone/>
            </a:pPr>
            <a:r>
              <a:rPr b="1"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and test a hybrid LSTM-Attention model for IoT attacks, and check if it beats plain LSTM.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548640" y="2880360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7" name="Text 5"/>
          <p:cNvSpPr/>
          <p:nvPr/>
        </p:nvSpPr>
        <p:spPr>
          <a:xfrm>
            <a:off x="548640" y="28803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097280" y="2852928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existing LSTM &amp; attention research for IoT intrusion detection.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48640" y="3538728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353872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097280" y="3511296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 &amp; clean NSL-KDD, CSE-CIC-IDS2018 and TON_IoT datasets; fix class imbalance.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548640" y="4197096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419709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097280" y="4169664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both models — plain LSTM and LSTM+Attention — on the exact same pipeline.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548640" y="4855464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6" name="Text 14"/>
          <p:cNvSpPr/>
          <p:nvPr/>
        </p:nvSpPr>
        <p:spPr>
          <a:xfrm>
            <a:off x="548640" y="485546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097280" y="4828032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&amp; test both models on all three datasets — accuracy, precision, recall, F1, FPR.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548640" y="5513832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9" name="Text 17"/>
          <p:cNvSpPr/>
          <p:nvPr/>
        </p:nvSpPr>
        <p:spPr>
          <a:xfrm>
            <a:off x="548640" y="551383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1097280" y="5486400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results, test statistical significance, and state clearly what they do — and don't — prove.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· RESEARCH QUESTIONS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Simple Questions This Project Will Answer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3566160" cy="21488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783080"/>
            <a:ext cx="3566160" cy="5029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178308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9808" y="2423160"/>
            <a:ext cx="3163824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attention improve IoT attack detection vs. plain LSTM?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315968" y="1783080"/>
            <a:ext cx="3566160" cy="21488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9" name="Shape 7"/>
          <p:cNvSpPr/>
          <p:nvPr/>
        </p:nvSpPr>
        <p:spPr>
          <a:xfrm>
            <a:off x="4315968" y="1783080"/>
            <a:ext cx="3566160" cy="5029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0" name="Text 8"/>
          <p:cNvSpPr/>
          <p:nvPr/>
        </p:nvSpPr>
        <p:spPr>
          <a:xfrm>
            <a:off x="4315968" y="178308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517136" y="2423160"/>
            <a:ext cx="3163824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dataset — and which type of attack — benefits the most from attention?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8083296" y="1783080"/>
            <a:ext cx="3566160" cy="21488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3" name="Shape 11"/>
          <p:cNvSpPr/>
          <p:nvPr/>
        </p:nvSpPr>
        <p:spPr>
          <a:xfrm>
            <a:off x="8083296" y="1783080"/>
            <a:ext cx="3566160" cy="5029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4" name="Text 12"/>
          <p:cNvSpPr/>
          <p:nvPr/>
        </p:nvSpPr>
        <p:spPr>
          <a:xfrm>
            <a:off x="8083296" y="178308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8284464" y="2423160"/>
            <a:ext cx="3163824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attention reduce false alarms, without missing more real attacks?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" y="4251960"/>
            <a:ext cx="11109960" cy="178308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17" name="Text 15"/>
          <p:cNvSpPr/>
          <p:nvPr/>
        </p:nvSpPr>
        <p:spPr>
          <a:xfrm>
            <a:off x="822960" y="4416552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Hypotheses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22960" y="4800600"/>
            <a:ext cx="106070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30000"/>
              </a:lnSpc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H0 (null).  </a:t>
            </a:r>
            <a:pPr indent="0" marL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real F1-score difference between plain LSTM and LSTM+Attention.
</a:t>
            </a:r>
            <a:pPr indent="0" marL="0">
              <a:lnSpc>
                <a:spcPct val="130000"/>
              </a:lnSpc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H1 (what we expect).  </a:t>
            </a:r>
            <a:pPr indent="0" marL="0">
              <a:lnSpc>
                <a:spcPct val="13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LSTM+Attention shows a real, provable F1-score improvement over plain LSTM.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LITERATURE REVIEW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Other Researchers Have Already Found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Recurrent models (RNN/LSTM). </a:t>
            </a:r>
            <a:pPr indent="0" marL="0">
              <a:lnSpc>
                <a:spcPct val="125000"/>
              </a:lnSpc>
              <a:buNone/>
            </a:pP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Khan et al. [4]: RNN-GRU hit 99% accuracy on TON_IoT — but only one dataset tested. Altunay &amp; Albayrak [3]: CNN+LSTM, didn't test rare attack types.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3200400"/>
            <a:ext cx="11109960" cy="18288"/>
          </a:xfrm>
          <a:prstGeom prst="rect">
            <a:avLst/>
          </a:prstGeom>
          <a:solidFill>
            <a:srgbClr val="8FA3C4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3383280"/>
            <a:ext cx="11109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Adding attention to LSTM. </a:t>
            </a:r>
            <a:pPr indent="0" marL="0">
              <a:lnSpc>
                <a:spcPct val="125000"/>
              </a:lnSpc>
              <a:buNone/>
            </a:pP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 et al. [5]: attention helped on rare attacks, but changed too many variables at once. Dai et al. [8] &amp; Priyadarshini et al. [9]: similar gains, same problem — no clean proof.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48640" y="5120640"/>
            <a:ext cx="11109960" cy="105156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8" name="Text 6"/>
          <p:cNvSpPr/>
          <p:nvPr/>
        </p:nvSpPr>
        <p:spPr>
          <a:xfrm>
            <a:off x="777240" y="5230368"/>
            <a:ext cx="1065276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b="1" lang="en-US" sz="1400" i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Recurring problems: single-dataset testing, too many variables changed at once, no proper statistical testing.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LITERATURE REVIEW (CONTINUED)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Across Different Settings — and a Disagreement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across different IoT settings. </a:t>
            </a:r>
            <a:pPr indent="0" marL="0">
              <a:lnSpc>
                <a:spcPct val="125000"/>
              </a:lnSpc>
              <a:buNone/>
            </a:pP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Alalwany et al. [10]: attention tested across medical &amp; industrial IoT. Alabbadi &amp; Bajaber [11]: bigger model, shares two datasets used here. Both confirm attention works — but disagree on model complexity needed.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3246120"/>
            <a:ext cx="11109960" cy="18288"/>
          </a:xfrm>
          <a:prstGeom prst="rect">
            <a:avLst/>
          </a:prstGeom>
          <a:solidFill>
            <a:srgbClr val="8FA3C4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3429000"/>
            <a:ext cx="1110996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disagreement worth noting. </a:t>
            </a:r>
            <a:pPr indent="0" marL="0">
              <a:lnSpc>
                <a:spcPct val="125000"/>
              </a:lnSpc>
              <a:buNone/>
            </a:pP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report 99%+ accuracy [4],[11]; others report much smaller gains [5],[8] — both can't be fully right. Likely causes: easier datasets, unclear data splits, or selective reporting.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48640" y="5257800"/>
            <a:ext cx="11109960" cy="960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8" name="Text 6"/>
          <p:cNvSpPr/>
          <p:nvPr/>
        </p:nvSpPr>
        <p:spPr>
          <a:xfrm>
            <a:off x="777240" y="5367528"/>
            <a:ext cx="10652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disagreement needs a proper answer — a fair, controlled comparison, not a guess.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1D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· POSITIONING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Project Is Worth Doing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5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 seems to help — but no study has properly tested it with a fair, controlled, multi-dataset comparison. This project fills that gap: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807208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807208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05840" y="2734056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models trained &amp; tested the exact same way — a fair comparison.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548640" y="3648456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3648456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05840" y="3575304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happens on three different datasets, not just one.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548640" y="4489704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4489704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05840" y="4416552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Improvements are checked with proper statistical tests, not a single lucky result.</a:t>
            </a:r>
            <a:endParaRPr lang="en-US" sz="1450" dirty="0"/>
          </a:p>
        </p:txBody>
      </p:sp>
      <p:sp>
        <p:nvSpPr>
          <p:cNvPr id="14" name="Shape 12"/>
          <p:cNvSpPr/>
          <p:nvPr/>
        </p:nvSpPr>
        <p:spPr>
          <a:xfrm>
            <a:off x="548640" y="5330952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5330952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005840" y="5257800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Attention's effect is isolated from other changes — unlike most past studies.</a:t>
            </a:r>
            <a:endParaRPr lang="en-US" sz="1450" dirty="0"/>
          </a:p>
        </p:txBody>
      </p:sp>
      <p:sp>
        <p:nvSpPr>
          <p:cNvPr id="17" name="Text 15"/>
          <p:cNvSpPr/>
          <p:nvPr/>
        </p:nvSpPr>
        <p:spPr>
          <a:xfrm>
            <a:off x="548640" y="6126480"/>
            <a:ext cx="111099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b="1" lang="en-US" sz="1250" i="1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isn't about a new model — it's about honestly testing whether attention works, and reporting the truth either way.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This Study Sits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·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This Project Is Designed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2697480" cy="3246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5" name="Text 3"/>
          <p:cNvSpPr/>
          <p:nvPr/>
        </p:nvSpPr>
        <p:spPr>
          <a:xfrm>
            <a:off x="71323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spc="100" kern="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71323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Positivist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1323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measured using facts and numbers, under controlled conditions.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383280" y="1737360"/>
            <a:ext cx="2697480" cy="324612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9" name="Text 7"/>
          <p:cNvSpPr/>
          <p:nvPr/>
        </p:nvSpPr>
        <p:spPr>
          <a:xfrm>
            <a:off x="354787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spc="100" kern="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54787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354787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start with a hypothesis (H1) based on past research, then test it with real data.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217920" y="1737360"/>
            <a:ext cx="2697480" cy="3246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3" name="Text 11"/>
          <p:cNvSpPr/>
          <p:nvPr/>
        </p:nvSpPr>
        <p:spPr>
          <a:xfrm>
            <a:off x="638251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spc="100" kern="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638251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38251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main output is something built and tested — the hybrid model itself [1].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9052560" y="1737360"/>
            <a:ext cx="2697480" cy="324612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17" name="Text 15"/>
          <p:cNvSpPr/>
          <p:nvPr/>
        </p:nvSpPr>
        <p:spPr>
          <a:xfrm>
            <a:off x="921715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spc="100" kern="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921715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Only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921715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result is a number (accuracy, F1-score, etc.) — no interviews or opinions needed.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48640" y="5166360"/>
            <a:ext cx="11109960" cy="105156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21" name="Text 19"/>
          <p:cNvSpPr/>
          <p:nvPr/>
        </p:nvSpPr>
        <p:spPr>
          <a:xfrm>
            <a:off x="777240" y="5285232"/>
            <a:ext cx="10652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50" i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mixed approach (numbers + interviews) was considered but not needed — numbers alone answer these questions.</a:t>
            </a:r>
            <a:endParaRPr lang="en-US" sz="1350" dirty="0"/>
          </a:p>
        </p:txBody>
      </p:sp>
      <p:sp>
        <p:nvSpPr>
          <p:cNvPr id="22" name="Text 20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— Design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· METHODOLOGY (CONTINUED)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LSTM, and Not a Transformer?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Transformers are very popular right now [17], so this choice needs explaining. Three simple reasons: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423160"/>
            <a:ext cx="566928" cy="566928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4231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280160" y="2377440"/>
            <a:ext cx="103784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 Comparison.  </a:t>
            </a:r>
            <a:pPr indent="0" marL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IoT security research uses LSTM/GRU — so LSTM keeps results comparable.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548640" y="3794760"/>
            <a:ext cx="566928" cy="566928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37947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80160" y="3749040"/>
            <a:ext cx="103784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and Computing Power.  </a:t>
            </a:r>
            <a:pPr indent="0" marL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Transformers need more data &amp; compute. With 14 weeks and one GPU, LSTM is realistic to finish on time.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548640" y="5166360"/>
            <a:ext cx="566928" cy="566928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51663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280160" y="5120640"/>
            <a:ext cx="103784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3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Answers the Right Question.  </a:t>
            </a:r>
            <a:pPr indent="0" marL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asks 'does attention help LSTM?' — not 'LSTM vs. transformer' (already studied). So LSTM must be the base.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548640" y="6355080"/>
            <a:ext cx="111099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b="1" lang="en-US" sz="1200" i="1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the best model overall — just the right choice for this question, given time &amp; resources.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— Justification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· METHODS &amp; MATERIALS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 Testing Actually Works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Step-by-step process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14884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987552" y="2112264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the data and balance the attack types using SMOTE.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770632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770632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987552" y="2734056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the same features for both models — keeps it fair.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48640" y="3392424"/>
            <a:ext cx="310896" cy="310896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3392424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987552" y="3355848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the plain LSTM model and the LSTM + Attention model.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48640" y="4014216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4014216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987552" y="397764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Split the data: 70% training, 15% validation, 15% testing.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48640" y="4636008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8" name="Text 16"/>
          <p:cNvSpPr/>
          <p:nvPr/>
        </p:nvSpPr>
        <p:spPr>
          <a:xfrm>
            <a:off x="548640" y="463600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987552" y="4599432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accuracy, precision, recall, F1-score and false alarms.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548640" y="5349240"/>
            <a:ext cx="5394960" cy="105156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21" name="Text 19"/>
          <p:cNvSpPr/>
          <p:nvPr/>
        </p:nvSpPr>
        <p:spPr>
          <a:xfrm>
            <a:off x="731520" y="5458968"/>
            <a:ext cx="502920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all datasets are public &amp; anonymous — no personal data. Every attack type is checked fairly, not just overall accuracy.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263640" y="173736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datasets</a:t>
            </a:r>
            <a:endParaRPr lang="en-US" sz="14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263640" y="2103120"/>
          <a:ext cx="5394960" cy="914400"/>
        </p:xfrm>
        <a:graphic>
          <a:graphicData uri="http://schemas.openxmlformats.org/drawingml/2006/table">
            <a:tbl>
              <a:tblPr/>
              <a:tblGrid>
                <a:gridCol w="2011680"/>
                <a:gridCol w="3383280"/>
              </a:tblGrid>
              <a:tr h="50292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Dataset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1D3A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Role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1D3A"/>
                    </a:solidFill>
                  </a:tcPr>
                </a:tc>
              </a:tr>
              <a:tr h="50292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NSL-KDD [18]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 common, well-known benchmark dataset.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2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CSE-CIC-IDS2018 [19]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Large dataset with many modern attack types.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2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TON_IoT [12],[13]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Built specifically for IoT network traffic.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" name="Text 21"/>
          <p:cNvSpPr/>
          <p:nvPr/>
        </p:nvSpPr>
        <p:spPr>
          <a:xfrm>
            <a:off x="6263640" y="416052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metrics</a:t>
            </a:r>
            <a:endParaRPr lang="en-US" sz="1400" dirty="0"/>
          </a:p>
        </p:txBody>
      </p:sp>
      <p:sp>
        <p:nvSpPr>
          <p:cNvPr id="25" name="Shape 22"/>
          <p:cNvSpPr/>
          <p:nvPr/>
        </p:nvSpPr>
        <p:spPr>
          <a:xfrm>
            <a:off x="6263640" y="4498848"/>
            <a:ext cx="5394960" cy="141732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26" name="Text 23"/>
          <p:cNvSpPr/>
          <p:nvPr/>
        </p:nvSpPr>
        <p:spPr>
          <a:xfrm>
            <a:off x="6446520" y="4617720"/>
            <a:ext cx="502920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Accuracy = (TP+TN)/(TP+TN+FP+FN)</a:t>
            </a:r>
            <a:endParaRPr lang="en-US" sz="1150" dirty="0"/>
          </a:p>
          <a:p>
            <a:pPr indent="0" marL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Precision = TP/(TP+FP)      Recall = TP/(TP+FN)</a:t>
            </a:r>
            <a:endParaRPr lang="en-US" sz="1150" dirty="0"/>
          </a:p>
          <a:p>
            <a:pPr indent="0" marL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F1 = 2×(P×R)/(P+R)      FPR = FP/(FP+TN)</a:t>
            </a:r>
            <a:endParaRPr lang="en-US" sz="1150" dirty="0"/>
          </a:p>
          <a:p>
            <a:pPr indent="0" marL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Supplementary: ROC-AUC, Matthews Correlation Coefficient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 &amp; Materials</a:t>
            </a:r>
            <a:endParaRPr lang="en-US" sz="1000" dirty="0"/>
          </a:p>
        </p:txBody>
      </p:sp>
      <p:sp>
        <p:nvSpPr>
          <p:cNvPr id="28" name="Text 25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· PROJECT PLANNING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Simple 14-Week Plan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6675120" cy="566928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82880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refinement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669280" y="182880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W0–W2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48640" y="2468880"/>
            <a:ext cx="6675120" cy="566928"/>
          </a:xfrm>
          <a:prstGeom prst="rect">
            <a:avLst/>
          </a:prstGeom>
          <a:solidFill>
            <a:srgbClr val="F6F8FC"/>
          </a:solidFill>
          <a:ln/>
        </p:spPr>
      </p:sp>
      <p:sp>
        <p:nvSpPr>
          <p:cNvPr id="8" name="Text 6"/>
          <p:cNvSpPr/>
          <p:nvPr/>
        </p:nvSpPr>
        <p:spPr>
          <a:xfrm>
            <a:off x="731520" y="246888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acquisition &amp; pre-processing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669280" y="246888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W2–W4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548640" y="3108960"/>
            <a:ext cx="6675120" cy="566928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1" name="Text 9"/>
          <p:cNvSpPr/>
          <p:nvPr/>
        </p:nvSpPr>
        <p:spPr>
          <a:xfrm>
            <a:off x="731520" y="310896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Baseline LSTM &amp; hybrid model design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669280" y="310896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W4–W6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548640" y="3749040"/>
            <a:ext cx="6675120" cy="566928"/>
          </a:xfrm>
          <a:prstGeom prst="rect">
            <a:avLst/>
          </a:prstGeom>
          <a:solidFill>
            <a:srgbClr val="F6F8FC"/>
          </a:solidFill>
          <a:ln/>
        </p:spPr>
      </p:sp>
      <p:sp>
        <p:nvSpPr>
          <p:cNvPr id="14" name="Text 12"/>
          <p:cNvSpPr/>
          <p:nvPr/>
        </p:nvSpPr>
        <p:spPr>
          <a:xfrm>
            <a:off x="731520" y="374904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&amp; hyperparameter search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669280" y="374904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W6–W10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48640" y="4389120"/>
            <a:ext cx="6675120" cy="566928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7" name="Text 15"/>
          <p:cNvSpPr/>
          <p:nvPr/>
        </p:nvSpPr>
        <p:spPr>
          <a:xfrm>
            <a:off x="731520" y="438912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&amp; statistical testing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669280" y="438912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W10–W12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48640" y="5029200"/>
            <a:ext cx="6675120" cy="566928"/>
          </a:xfrm>
          <a:prstGeom prst="rect">
            <a:avLst/>
          </a:prstGeom>
          <a:solidFill>
            <a:srgbClr val="F6F8FC"/>
          </a:solidFill>
          <a:ln/>
        </p:spPr>
      </p:sp>
      <p:sp>
        <p:nvSpPr>
          <p:cNvPr id="20" name="Text 18"/>
          <p:cNvSpPr/>
          <p:nvPr/>
        </p:nvSpPr>
        <p:spPr>
          <a:xfrm>
            <a:off x="731520" y="502920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Write-up, review &amp; dissemination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669280" y="502920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W12–W14</a:t>
            </a:r>
            <a:endParaRPr lang="en-US" sz="1250" dirty="0"/>
          </a:p>
        </p:txBody>
      </p:sp>
      <p:sp>
        <p:nvSpPr>
          <p:cNvPr id="22" name="Shape 20"/>
          <p:cNvSpPr/>
          <p:nvPr/>
        </p:nvSpPr>
        <p:spPr>
          <a:xfrm>
            <a:off x="7452360" y="1828800"/>
            <a:ext cx="4206240" cy="379476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23" name="Text 21"/>
          <p:cNvSpPr/>
          <p:nvPr/>
        </p:nvSpPr>
        <p:spPr>
          <a:xfrm>
            <a:off x="7680960" y="201168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 &amp; risk plan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7680960" y="2514600"/>
            <a:ext cx="3749040" cy="2971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1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Software:  </a:t>
            </a:r>
            <a:pPr indent="0" marL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Python, TensorFlow/Keras, and other standard data science tools.
</a:t>
            </a:r>
            <a:pPr indent="0" marL="0">
              <a:lnSpc>
                <a:spcPct val="125000"/>
              </a:lnSpc>
              <a:buNone/>
            </a:pPr>
            <a:r>
              <a:rPr lang="en-US" sz="11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Hardware:  </a:t>
            </a:r>
            <a:pPr indent="0" marL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GPU computer, with Google Colab as a backup if needed.
</a:t>
            </a:r>
            <a:pPr indent="0" marL="0">
              <a:lnSpc>
                <a:spcPct val="125000"/>
              </a:lnSpc>
              <a:buNone/>
            </a:pPr>
            <a:r>
              <a:rPr lang="en-US" sz="11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something goes wrong:  </a:t>
            </a:r>
            <a:pPr indent="0" marL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 backed up early; hyperparameter search kept small. If time runs short, CSE-CIC-IDS2018 is dropped first — the other two still answer the main questions.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· IMPACT &amp; LIMITATIONS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Project Adds — and What It Can't Do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project adds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5394960" cy="12344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6" name="Text 4"/>
          <p:cNvSpPr/>
          <p:nvPr/>
        </p:nvSpPr>
        <p:spPr>
          <a:xfrm>
            <a:off x="731520" y="219456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731520" y="2487168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clear, tested answer to whether attention really helps LSTM models detect IoT attacks.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48640" y="3456432"/>
            <a:ext cx="5394960" cy="12344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9" name="Text 7"/>
          <p:cNvSpPr/>
          <p:nvPr/>
        </p:nvSpPr>
        <p:spPr>
          <a:xfrm>
            <a:off x="731520" y="3547872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731520" y="3840480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reusable, fair testing pipeline for future students or researchers.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548640" y="4809744"/>
            <a:ext cx="5394960" cy="12344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2" name="Text 10"/>
          <p:cNvSpPr/>
          <p:nvPr/>
        </p:nvSpPr>
        <p:spPr>
          <a:xfrm>
            <a:off x="731520" y="4901184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/ industrial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731520" y="5193792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evidence for companies deciding if attention is worth the extra computing cost.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6263640" y="1737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263640" y="2148840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6" name="Text 14"/>
          <p:cNvSpPr/>
          <p:nvPr/>
        </p:nvSpPr>
        <p:spPr>
          <a:xfrm>
            <a:off x="6537960" y="2048256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are based on three datasets only — may not work the same on brand-new attack types.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6263640" y="2825496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8" name="Text 16"/>
          <p:cNvSpPr/>
          <p:nvPr/>
        </p:nvSpPr>
        <p:spPr>
          <a:xfrm>
            <a:off x="6537960" y="2724912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datasets, however realistic, don't fully match live, real-world attack traffic.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263640" y="3502152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20" name="Text 18"/>
          <p:cNvSpPr/>
          <p:nvPr/>
        </p:nvSpPr>
        <p:spPr>
          <a:xfrm>
            <a:off x="6537960" y="3401568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compute means the settings search isn't exhaustive.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6263640" y="4178808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22" name="Text 20"/>
          <p:cNvSpPr/>
          <p:nvPr/>
        </p:nvSpPr>
        <p:spPr>
          <a:xfrm>
            <a:off x="6537960" y="4078224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model is a 'black box' — this project doesn't explain why it makes each decision.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6263640" y="4855464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24" name="Text 22"/>
          <p:cNvSpPr/>
          <p:nvPr/>
        </p:nvSpPr>
        <p:spPr>
          <a:xfrm>
            <a:off x="6537960" y="4754880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Computing cost is measured where possible, but this isn't a full real-world deployment test.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&amp; Limitations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1D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Selected Sources, IEEE Style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M. A. Ferrag et al., "Deep learning for cyber security intrusion detection," J. Information Security and Applications, vol. 50, 2020.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22402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N. W. Khan et al., "A hybrid deep learning-based intrusion detection system for IoT networks," Math. Biosciences and Engineering, vol. 20, no. 8, 2023.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6974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W. Wei et al., "Multi-objective evolving LSTM networks with attention for network intrusion detection," Applied Soft Computing, vol. 139, 2023.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48640" y="31546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E. Alalwany et al., "A robust cross-domain IDS using BiGRU-LSTM-Attention for medical and industrial IoT security," arXiv:2508.12470, 2025.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548640" y="36118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A. Alabbadi and F. Bajaber, "X-FuseRLSTM: A cross-domain explainable intrusion detection framework in IoT," Sensors, vol. 25, no. 12, 2025.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40690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A. Alsaedi et al., "TON_IoT telemetry dataset," IEEE Access, vol. 8, 2020.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45262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S. Hochreiter and J. Schmidhuber, "Long short-term memory," Neural Computation, vol. 9, no. 8, 1997.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48640" y="49834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A. Vaswani et al., "Attention is all you need," NeurIPS, vol. 30, 2017.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548640" y="54406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[19] I. Sharafaldin et al., "Toward generating a new intrusion detection dataset," ICISSP, 2018.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6035040"/>
            <a:ext cx="11109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reference list (22 sources) is provided in the accompanying written proposal.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2026-08-02T21:32:11Z</dcterms:created>
  <dcterms:modified xsi:type="dcterms:W3CDTF">2026-08-02T21:32:11Z</dcterms:modified>
</cp:coreProperties>
</file>