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4"/>
  </p:notesMasterIdLst>
  <p:handoutMasterIdLst>
    <p:handoutMasterId r:id="rId25"/>
  </p:handoutMasterIdLst>
  <p:sldIdLst>
    <p:sldId id="256" r:id="rId2"/>
    <p:sldId id="257" r:id="rId3"/>
    <p:sldId id="268" r:id="rId4"/>
    <p:sldId id="258" r:id="rId5"/>
    <p:sldId id="259" r:id="rId6"/>
    <p:sldId id="260" r:id="rId7"/>
    <p:sldId id="261" r:id="rId8"/>
    <p:sldId id="270" r:id="rId9"/>
    <p:sldId id="262" r:id="rId10"/>
    <p:sldId id="271" r:id="rId11"/>
    <p:sldId id="263" r:id="rId12"/>
    <p:sldId id="272" r:id="rId13"/>
    <p:sldId id="264" r:id="rId14"/>
    <p:sldId id="273" r:id="rId15"/>
    <p:sldId id="274" r:id="rId16"/>
    <p:sldId id="265" r:id="rId17"/>
    <p:sldId id="266" r:id="rId18"/>
    <p:sldId id="267" r:id="rId19"/>
    <p:sldId id="269" r:id="rId20"/>
    <p:sldId id="276" r:id="rId21"/>
    <p:sldId id="277" r:id="rId22"/>
    <p:sldId id="275"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9609" autoAdjust="0"/>
  </p:normalViewPr>
  <p:slideViewPr>
    <p:cSldViewPr snapToGrid="0">
      <p:cViewPr varScale="1">
        <p:scale>
          <a:sx n="69" d="100"/>
          <a:sy n="69" d="100"/>
        </p:scale>
        <p:origin x="21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A66A3E83-5E0C-4C19-A4AD-5CB942753D6C}" type="datetimeFigureOut">
              <a:rPr lang="en-GB" smtClean="0"/>
              <a:t>08/03/2018</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4F4F3CD9-60E7-4B63-8BA1-3BB0AE31AF0F}" type="slidenum">
              <a:rPr lang="en-GB" smtClean="0"/>
              <a:t>‹#›</a:t>
            </a:fld>
            <a:endParaRPr lang="en-GB"/>
          </a:p>
        </p:txBody>
      </p:sp>
    </p:spTree>
    <p:extLst>
      <p:ext uri="{BB962C8B-B14F-4D97-AF65-F5344CB8AC3E}">
        <p14:creationId xmlns:p14="http://schemas.microsoft.com/office/powerpoint/2010/main" val="21807224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7B814FC-46E3-471C-BB25-ECE6D2D6F45F}" type="datetimeFigureOut">
              <a:rPr lang="en-GB" smtClean="0"/>
              <a:t>08/03/2018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174CE4E-3D31-4EB4-999B-1E4A75AE88AC}" type="slidenum">
              <a:rPr lang="en-GB" smtClean="0"/>
              <a:t>‹#›</a:t>
            </a:fld>
            <a:endParaRPr lang="en-GB"/>
          </a:p>
        </p:txBody>
      </p:sp>
    </p:spTree>
    <p:extLst>
      <p:ext uri="{BB962C8B-B14F-4D97-AF65-F5344CB8AC3E}">
        <p14:creationId xmlns:p14="http://schemas.microsoft.com/office/powerpoint/2010/main" val="1774860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174CE4E-3D31-4EB4-999B-1E4A75AE88AC}" type="slidenum">
              <a:rPr lang="en-GB" smtClean="0"/>
              <a:t>1</a:t>
            </a:fld>
            <a:endParaRPr lang="en-GB"/>
          </a:p>
        </p:txBody>
      </p:sp>
    </p:spTree>
    <p:extLst>
      <p:ext uri="{BB962C8B-B14F-4D97-AF65-F5344CB8AC3E}">
        <p14:creationId xmlns:p14="http://schemas.microsoft.com/office/powerpoint/2010/main" val="1714232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174CE4E-3D31-4EB4-999B-1E4A75AE88AC}" type="slidenum">
              <a:rPr lang="en-GB" smtClean="0"/>
              <a:t>2</a:t>
            </a:fld>
            <a:endParaRPr lang="en-GB"/>
          </a:p>
        </p:txBody>
      </p:sp>
    </p:spTree>
    <p:extLst>
      <p:ext uri="{BB962C8B-B14F-4D97-AF65-F5344CB8AC3E}">
        <p14:creationId xmlns:p14="http://schemas.microsoft.com/office/powerpoint/2010/main" val="2965025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174CE4E-3D31-4EB4-999B-1E4A75AE88AC}" type="slidenum">
              <a:rPr lang="en-GB" smtClean="0"/>
              <a:t>3</a:t>
            </a:fld>
            <a:endParaRPr lang="en-GB"/>
          </a:p>
        </p:txBody>
      </p:sp>
    </p:spTree>
    <p:extLst>
      <p:ext uri="{BB962C8B-B14F-4D97-AF65-F5344CB8AC3E}">
        <p14:creationId xmlns:p14="http://schemas.microsoft.com/office/powerpoint/2010/main" val="1166976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most detail here comes in relation to the</a:t>
            </a:r>
            <a:r>
              <a:rPr lang="en-GB" baseline="0" dirty="0" smtClean="0"/>
              <a:t> statutes which imply terms into certain types of contract. Although the law of contract has been established and developed by the common law, Parliament has occasionally intervened, as it has done here. The main reason for this is to help protect the consumer and prevent them being taken advantage of by those more experienced in business.</a:t>
            </a:r>
          </a:p>
          <a:p>
            <a:endParaRPr lang="en-GB" baseline="0" dirty="0" smtClean="0"/>
          </a:p>
          <a:p>
            <a:r>
              <a:rPr lang="en-GB" baseline="0" dirty="0" smtClean="0"/>
              <a:t>Since 1 October 2015, the Consumer Rights Act [2015] is the main statute here, largely replacing the relevant sections of the following earlier Acts:</a:t>
            </a:r>
          </a:p>
          <a:p>
            <a:pPr marL="171450" indent="-171450">
              <a:buFontTx/>
              <a:buChar char="-"/>
            </a:pPr>
            <a:r>
              <a:rPr lang="en-GB" baseline="0" dirty="0" smtClean="0"/>
              <a:t>Sale of Goods Act 1979, by which terms were implied into some sales of goods contracts; and</a:t>
            </a:r>
          </a:p>
          <a:p>
            <a:pPr marL="171450" indent="-171450">
              <a:buFontTx/>
              <a:buChar char="-"/>
            </a:pPr>
            <a:r>
              <a:rPr lang="en-GB" baseline="0" dirty="0" smtClean="0"/>
              <a:t>Supply of Goods and Services Act 1982, by which terms were implied into contracts for the transfer of property in goods and for the provision of services under a contract.</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4</a:t>
            </a:fld>
            <a:endParaRPr lang="en-GB"/>
          </a:p>
        </p:txBody>
      </p:sp>
    </p:spTree>
    <p:extLst>
      <p:ext uri="{BB962C8B-B14F-4D97-AF65-F5344CB8AC3E}">
        <p14:creationId xmlns:p14="http://schemas.microsoft.com/office/powerpoint/2010/main" val="3965030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Whilst</a:t>
            </a:r>
            <a:r>
              <a:rPr lang="en-GB" baseline="0" dirty="0" smtClean="0"/>
              <a:t> we are yet to have any significant cases on CRA 2015, much of the ‘new’ law is identical or very similar to the previous legislation and we can therefore continue to examine ‘old’ cases to assist us in in understanding and interpreting statute.</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5</a:t>
            </a:fld>
            <a:endParaRPr lang="en-GB"/>
          </a:p>
        </p:txBody>
      </p:sp>
    </p:spTree>
    <p:extLst>
      <p:ext uri="{BB962C8B-B14F-4D97-AF65-F5344CB8AC3E}">
        <p14:creationId xmlns:p14="http://schemas.microsoft.com/office/powerpoint/2010/main" val="8564212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dirty="0" smtClean="0">
                <a:solidFill>
                  <a:srgbClr val="FF0000"/>
                </a:solidFill>
              </a:rPr>
              <a:t>Chapter 2CRA 2015: </a:t>
            </a:r>
            <a:r>
              <a:rPr lang="en-GB" dirty="0" smtClean="0">
                <a:solidFill>
                  <a:schemeClr val="tx1"/>
                </a:solidFill>
              </a:rPr>
              <a:t>covers goods contracts. A goods</a:t>
            </a:r>
            <a:r>
              <a:rPr lang="en-GB" baseline="0" dirty="0" smtClean="0">
                <a:solidFill>
                  <a:schemeClr val="tx1"/>
                </a:solidFill>
              </a:rPr>
              <a:t> contract will include sales contracts (where goods are exchanged for a payment) and contracts for the transfer of goods (where goods are exchanged for some consideration other than payment of a price), as well as hire-purchase arrangements.</a:t>
            </a:r>
            <a:endParaRPr lang="en-GB" dirty="0" smtClean="0">
              <a:solidFill>
                <a:schemeClr val="tx1"/>
              </a:solidFill>
            </a:endParaRPr>
          </a:p>
          <a:p>
            <a:pPr marL="45720" indent="0">
              <a:buNone/>
            </a:pPr>
            <a:endParaRPr lang="en-GB" dirty="0" smtClean="0">
              <a:solidFill>
                <a:schemeClr val="tx1"/>
              </a:solidFill>
            </a:endParaRPr>
          </a:p>
          <a:p>
            <a:pPr marL="45720" indent="0">
              <a:buNone/>
            </a:pPr>
            <a:r>
              <a:rPr lang="en-GB" dirty="0" smtClean="0">
                <a:solidFill>
                  <a:srgbClr val="FF0000"/>
                </a:solidFill>
              </a:rPr>
              <a:t>S2(8) </a:t>
            </a:r>
            <a:r>
              <a:rPr lang="en-GB" dirty="0" smtClean="0"/>
              <a:t>‘Goods’: any tangible moveable items</a:t>
            </a:r>
          </a:p>
          <a:p>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6</a:t>
            </a:fld>
            <a:endParaRPr lang="en-GB"/>
          </a:p>
        </p:txBody>
      </p:sp>
    </p:spTree>
    <p:extLst>
      <p:ext uri="{BB962C8B-B14F-4D97-AF65-F5344CB8AC3E}">
        <p14:creationId xmlns:p14="http://schemas.microsoft.com/office/powerpoint/2010/main" val="1708786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the definition emphasises, the focus is very</a:t>
            </a:r>
            <a:r>
              <a:rPr lang="en-GB" baseline="0" dirty="0" smtClean="0"/>
              <a:t> much on whether a reasonable person would regard the goods as satisfactory.</a:t>
            </a:r>
          </a:p>
          <a:p>
            <a:r>
              <a:rPr lang="en-GB" baseline="0" dirty="0" smtClean="0"/>
              <a:t>The Court of Appeal in </a:t>
            </a:r>
            <a:r>
              <a:rPr lang="en-GB" i="1" baseline="0" dirty="0" err="1" smtClean="0"/>
              <a:t>Bramhill</a:t>
            </a:r>
            <a:r>
              <a:rPr lang="en-GB" i="1" baseline="0" dirty="0" smtClean="0"/>
              <a:t> v Edwards [2004] </a:t>
            </a:r>
            <a:r>
              <a:rPr lang="en-GB" i="0" baseline="0" dirty="0" smtClean="0"/>
              <a:t>found that there was no breach of satisfactory quality when a buyer bought a motor home imported from the USA which was two inches wider than the legal limit in the UK on the ground that the police usually ignored this time of infringement. It could still be insured and a reasonable person would have regarded the standard of the motor home as satisfactory.</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7</a:t>
            </a:fld>
            <a:endParaRPr lang="en-GB"/>
          </a:p>
        </p:txBody>
      </p:sp>
    </p:spTree>
    <p:extLst>
      <p:ext uri="{BB962C8B-B14F-4D97-AF65-F5344CB8AC3E}">
        <p14:creationId xmlns:p14="http://schemas.microsoft.com/office/powerpoint/2010/main" val="3667030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Grant v Australian Knitting Mills [1936]</a:t>
            </a:r>
          </a:p>
          <a:p>
            <a:r>
              <a:rPr lang="en-GB" dirty="0" smtClean="0"/>
              <a:t>Involved a pair of woollen underpants</a:t>
            </a:r>
            <a:r>
              <a:rPr lang="en-GB" baseline="0" dirty="0" smtClean="0"/>
              <a:t> which contained a chemical that caused a severe skin complaint (clearly not fit for the central purpose of being worn close to the skin. </a:t>
            </a:r>
          </a:p>
          <a:p>
            <a:endParaRPr lang="en-GB" baseline="0" dirty="0" smtClean="0"/>
          </a:p>
          <a:p>
            <a:r>
              <a:rPr lang="en-GB" baseline="0" dirty="0" smtClean="0"/>
              <a:t>The promise as to satisfactory quality does not, however, apply to defects that were specifically brought to the buyer’s attention before the goods were bought, nor, when the buyer examines the goods/a sample before making the contract, to faults which should have been revealed by that examination.</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8</a:t>
            </a:fld>
            <a:endParaRPr lang="en-GB"/>
          </a:p>
        </p:txBody>
      </p:sp>
    </p:spTree>
    <p:extLst>
      <p:ext uri="{BB962C8B-B14F-4D97-AF65-F5344CB8AC3E}">
        <p14:creationId xmlns:p14="http://schemas.microsoft.com/office/powerpoint/2010/main" val="1537658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Under s10 there is</a:t>
            </a:r>
            <a:r>
              <a:rPr lang="en-GB" baseline="0" dirty="0" smtClean="0"/>
              <a:t> an implied term that, where the consumer makes known to the trader any particular purpose for which the goods are required, the goods will be fit for that purpose, whether or not it is a purpose for which goods of that kind are commonly supplied.</a:t>
            </a:r>
          </a:p>
          <a:p>
            <a:endParaRPr lang="en-GB" baseline="0" dirty="0" smtClean="0"/>
          </a:p>
          <a:p>
            <a:r>
              <a:rPr lang="en-GB" baseline="0" dirty="0" smtClean="0"/>
              <a:t>Crucially this term applies only if the consumer relies on the traders skills and judgement. A consumer who makes his own choice of product and finds it is not fit for his purpose will not have a case under this section.</a:t>
            </a:r>
          </a:p>
          <a:p>
            <a:endParaRPr lang="en-GB" baseline="0" dirty="0" smtClean="0"/>
          </a:p>
          <a:p>
            <a:endParaRPr lang="en-GB" baseline="0" dirty="0" smtClean="0"/>
          </a:p>
          <a:p>
            <a:r>
              <a:rPr lang="en-GB" b="1" baseline="0" dirty="0" smtClean="0"/>
              <a:t>Priest v Last [1903]</a:t>
            </a:r>
          </a:p>
          <a:p>
            <a:r>
              <a:rPr lang="en-GB" baseline="0" dirty="0" smtClean="0"/>
              <a:t>The seller of a hot water bottle was liable under this section when the bottle burst, scalding the buyers wife (and thereby causing him medical expenses (pre-NHS era).</a:t>
            </a:r>
          </a:p>
          <a:p>
            <a:r>
              <a:rPr lang="en-GB" baseline="0" dirty="0" smtClean="0"/>
              <a:t>The court said that it was not necessary for the buyer to explain that his wife was going to use the hot water bottle for cramps, because the purpose of buying a hot water bottle was obvious.</a:t>
            </a:r>
          </a:p>
          <a:p>
            <a:endParaRPr lang="en-GB" baseline="0" dirty="0" smtClean="0"/>
          </a:p>
          <a:p>
            <a:r>
              <a:rPr lang="en-GB" baseline="0" dirty="0" smtClean="0"/>
              <a:t>An example of a situation where the buyer has an unusual or particular purpose for the goods can be found in </a:t>
            </a:r>
            <a:r>
              <a:rPr lang="en-GB" b="1" baseline="0" dirty="0" smtClean="0"/>
              <a:t>Griffiths v Peter Conway Ltd [1939]</a:t>
            </a:r>
          </a:p>
          <a:p>
            <a:r>
              <a:rPr lang="en-GB" b="0" baseline="0" dirty="0" smtClean="0"/>
              <a:t>The seller of a tweed coat was not liable when it caused a skin irritation because the buyer had not mentioned the fact that she had sensitive skin (her skin condition was seen as a ‘particular purpose’. </a:t>
            </a:r>
          </a:p>
          <a:p>
            <a:r>
              <a:rPr lang="en-GB" b="0" baseline="0" dirty="0" smtClean="0"/>
              <a:t>If the tweed had had a defect which would have affected anyone.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9</a:t>
            </a:fld>
            <a:endParaRPr lang="en-GB"/>
          </a:p>
        </p:txBody>
      </p:sp>
    </p:spTree>
    <p:extLst>
      <p:ext uri="{BB962C8B-B14F-4D97-AF65-F5344CB8AC3E}">
        <p14:creationId xmlns:p14="http://schemas.microsoft.com/office/powerpoint/2010/main" val="1068673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car that Emma purchased</a:t>
            </a:r>
            <a:r>
              <a:rPr lang="en-GB" baseline="0" dirty="0" smtClean="0"/>
              <a:t> just the week before and which won’t now start very probably amounts to a breach of both </a:t>
            </a:r>
            <a:r>
              <a:rPr lang="en-GB" b="1" baseline="0" dirty="0" smtClean="0"/>
              <a:t>s9 </a:t>
            </a:r>
            <a:r>
              <a:rPr lang="en-GB" b="0" baseline="0" dirty="0" smtClean="0"/>
              <a:t>and </a:t>
            </a:r>
            <a:r>
              <a:rPr lang="en-GB" b="1" baseline="0" dirty="0" smtClean="0"/>
              <a:t>s10.</a:t>
            </a:r>
          </a:p>
          <a:p>
            <a:r>
              <a:rPr lang="en-GB" b="0" baseline="0" dirty="0" smtClean="0"/>
              <a:t>Most reasonable people would not consider a car that will not start as being of satisfactory quality, and a car that does not ‘go’ is clearly not fit for its main purpose of transporting people from A to B. </a:t>
            </a:r>
            <a:endParaRPr lang="en-GB" b="0" dirty="0"/>
          </a:p>
        </p:txBody>
      </p:sp>
      <p:sp>
        <p:nvSpPr>
          <p:cNvPr id="4" name="Slide Number Placeholder 3"/>
          <p:cNvSpPr>
            <a:spLocks noGrp="1"/>
          </p:cNvSpPr>
          <p:nvPr>
            <p:ph type="sldNum" sz="quarter" idx="10"/>
          </p:nvPr>
        </p:nvSpPr>
        <p:spPr/>
        <p:txBody>
          <a:bodyPr/>
          <a:lstStyle/>
          <a:p>
            <a:fld id="{A174CE4E-3D31-4EB4-999B-1E4A75AE88AC}" type="slidenum">
              <a:rPr lang="en-GB" smtClean="0"/>
              <a:t>10</a:t>
            </a:fld>
            <a:endParaRPr lang="en-GB"/>
          </a:p>
        </p:txBody>
      </p:sp>
    </p:spTree>
    <p:extLst>
      <p:ext uri="{BB962C8B-B14F-4D97-AF65-F5344CB8AC3E}">
        <p14:creationId xmlns:p14="http://schemas.microsoft.com/office/powerpoint/2010/main" val="3785868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report is rather worrying- how many of the products that we buy in supermarkets and shops are actually what we think they are? Fortunately in instances such as these where we are mislead by inaccurate descriptions, the law is there to protect us.</a:t>
            </a:r>
          </a:p>
          <a:p>
            <a:endParaRPr lang="en-GB" baseline="0" dirty="0" smtClean="0"/>
          </a:p>
        </p:txBody>
      </p:sp>
      <p:sp>
        <p:nvSpPr>
          <p:cNvPr id="4" name="Slide Number Placeholder 3"/>
          <p:cNvSpPr>
            <a:spLocks noGrp="1"/>
          </p:cNvSpPr>
          <p:nvPr>
            <p:ph type="sldNum" sz="quarter" idx="10"/>
          </p:nvPr>
        </p:nvSpPr>
        <p:spPr/>
        <p:txBody>
          <a:bodyPr/>
          <a:lstStyle/>
          <a:p>
            <a:fld id="{A174CE4E-3D31-4EB4-999B-1E4A75AE88AC}" type="slidenum">
              <a:rPr lang="en-GB" smtClean="0"/>
              <a:t>11</a:t>
            </a:fld>
            <a:endParaRPr lang="en-GB"/>
          </a:p>
        </p:txBody>
      </p:sp>
    </p:spTree>
    <p:extLst>
      <p:ext uri="{BB962C8B-B14F-4D97-AF65-F5344CB8AC3E}">
        <p14:creationId xmlns:p14="http://schemas.microsoft.com/office/powerpoint/2010/main" val="2221232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S11(1) CRA 2015- When goods are sold by description, there is an implied term that they will match the description.</a:t>
            </a:r>
          </a:p>
          <a:p>
            <a:r>
              <a:rPr lang="en-GB" dirty="0" smtClean="0"/>
              <a:t>S11(3) CRA provides that ‘ a supply of goods is not prevented from being a supply by description just because the goods are exposed for supply, and they are selected by the buyers.</a:t>
            </a:r>
          </a:p>
          <a:p>
            <a:endParaRPr lang="en-GB" dirty="0" smtClean="0"/>
          </a:p>
          <a:p>
            <a:r>
              <a:rPr lang="en-GB" dirty="0" smtClean="0"/>
              <a:t>This means</a:t>
            </a:r>
            <a:r>
              <a:rPr lang="en-GB" baseline="0" dirty="0" smtClean="0"/>
              <a:t> that section 11 doesn’t just offer protection in relation to the goods that we but without physically seeing them first – such as goods bought from a catalogue, or over the internet; the law here also covers goods that we can physically inspect, but we still rely on the sellers description.</a:t>
            </a:r>
          </a:p>
          <a:p>
            <a:r>
              <a:rPr lang="en-GB" baseline="0" dirty="0" smtClean="0"/>
              <a:t>For example although we can touch and feel the “100 per cent silk” blouse in the shop window, we cannot know for certain that it is made of 100 per cent silk.</a:t>
            </a:r>
          </a:p>
          <a:p>
            <a:endParaRPr lang="en-GB" baseline="0" dirty="0" smtClean="0"/>
          </a:p>
          <a:p>
            <a:r>
              <a:rPr lang="en-GB" baseline="0" dirty="0" smtClean="0"/>
              <a:t>An example of the potential use of section 11 is provided by Beale v Taylor [1967], where a car was advertised as a white herald convertible 1961. The consumer later discovered that it was two cars that had been welded together and only the back half was made in 1961, rendering the trader in breach of the </a:t>
            </a:r>
            <a:r>
              <a:rPr lang="en-GB" b="1" baseline="0" dirty="0" smtClean="0"/>
              <a:t>relevant</a:t>
            </a:r>
            <a:r>
              <a:rPr lang="en-GB" b="0" baseline="0" dirty="0" smtClean="0"/>
              <a:t> implied term. </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12</a:t>
            </a:fld>
            <a:endParaRPr lang="en-GB"/>
          </a:p>
        </p:txBody>
      </p:sp>
    </p:spTree>
    <p:extLst>
      <p:ext uri="{BB962C8B-B14F-4D97-AF65-F5344CB8AC3E}">
        <p14:creationId xmlns:p14="http://schemas.microsoft.com/office/powerpoint/2010/main" val="3286763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rgbClr val="FF0000"/>
                </a:solidFill>
              </a:rPr>
              <a:t>S48 CRA 2015 </a:t>
            </a:r>
            <a:r>
              <a:rPr lang="en-GB" dirty="0" smtClean="0"/>
              <a:t>- </a:t>
            </a:r>
            <a:r>
              <a:rPr lang="en-GB" dirty="0" smtClean="0">
                <a:solidFill>
                  <a:schemeClr val="tx1"/>
                </a:solidFill>
              </a:rPr>
              <a:t>implies terms into contracts </a:t>
            </a:r>
            <a:r>
              <a:rPr lang="en-GB" b="1" dirty="0" smtClean="0">
                <a:solidFill>
                  <a:schemeClr val="tx1"/>
                </a:solidFill>
              </a:rPr>
              <a:t>FOR A TRADER </a:t>
            </a:r>
            <a:r>
              <a:rPr lang="en-GB" dirty="0" smtClean="0">
                <a:solidFill>
                  <a:schemeClr val="tx1"/>
                </a:solidFill>
              </a:rPr>
              <a:t>to supply a service to a consumer.</a:t>
            </a:r>
          </a:p>
          <a:p>
            <a:r>
              <a:rPr lang="en-GB" dirty="0" smtClean="0"/>
              <a:t>This will cover</a:t>
            </a:r>
            <a:r>
              <a:rPr lang="en-GB" baseline="0" dirty="0" smtClean="0"/>
              <a:t> situations where one person performs a service for another – examples would be repair, building, dry-cleaning or entertainment contracts.</a:t>
            </a:r>
          </a:p>
          <a:p>
            <a:endParaRPr lang="en-GB" baseline="0" dirty="0" smtClean="0"/>
          </a:p>
          <a:p>
            <a:r>
              <a:rPr lang="en-GB" baseline="0" dirty="0" smtClean="0"/>
              <a:t>Three of the key terms implied into these contracts by CRA 2015 are as follows:</a:t>
            </a:r>
          </a:p>
          <a:p>
            <a:endParaRPr lang="en-GB" baseline="0" dirty="0" smtClean="0"/>
          </a:p>
          <a:p>
            <a:pPr marL="228600" indent="-228600">
              <a:buAutoNum type="arabicParenR"/>
            </a:pPr>
            <a:r>
              <a:rPr lang="en-GB" baseline="0" dirty="0" smtClean="0"/>
              <a:t>Under s.49, there is an implied term that the trader will perform the service with </a:t>
            </a:r>
            <a:r>
              <a:rPr lang="en-GB" b="1" baseline="0" dirty="0" smtClean="0"/>
              <a:t>reasonable care and skill</a:t>
            </a:r>
            <a:r>
              <a:rPr lang="en-GB" b="0" baseline="0" dirty="0" smtClean="0"/>
              <a:t>. This term has previously been applied to impose liability on a travel agent who did not check the cleanliness of a holiday resort, with the result that a family suffered serious illness (Davey v Cosmos Air Holidays [1989])</a:t>
            </a:r>
          </a:p>
          <a:p>
            <a:pPr marL="0" indent="0">
              <a:buNone/>
            </a:pPr>
            <a:endParaRPr lang="en-GB" b="0" baseline="0" dirty="0" smtClean="0"/>
          </a:p>
          <a:p>
            <a:pPr marL="0" indent="0">
              <a:buNone/>
            </a:pPr>
            <a:r>
              <a:rPr lang="en-GB" b="0" baseline="0" dirty="0" smtClean="0"/>
              <a:t>In Wong </a:t>
            </a:r>
            <a:r>
              <a:rPr lang="en-GB" b="0" baseline="0" dirty="0" err="1" smtClean="0"/>
              <a:t>Mee</a:t>
            </a:r>
            <a:r>
              <a:rPr lang="en-GB" b="0" baseline="0" dirty="0" smtClean="0"/>
              <a:t> Wan v Kwan Kin Travel Services Ltd [1995] the claimants daughter drowned during a package tour to China. Her death was caused by the negligence of the boatman, who was contracted to provide part of the tour for the defendant tour company. The court held that the tour operator was liable in contract for not using reasonable care and skill in providing the service promised in its brochure, despite the fact that the negligence was actually that of a third party (the boatman).</a:t>
            </a:r>
          </a:p>
          <a:p>
            <a:pPr marL="0" indent="0">
              <a:buNone/>
            </a:pPr>
            <a:endParaRPr lang="en-GB" b="0" baseline="0" dirty="0" smtClean="0"/>
          </a:p>
          <a:p>
            <a:pPr marL="0" indent="0">
              <a:buNone/>
            </a:pPr>
            <a:endParaRPr lang="en-GB" b="0" baseline="0" dirty="0" smtClean="0"/>
          </a:p>
        </p:txBody>
      </p:sp>
      <p:sp>
        <p:nvSpPr>
          <p:cNvPr id="4" name="Slide Number Placeholder 3"/>
          <p:cNvSpPr>
            <a:spLocks noGrp="1"/>
          </p:cNvSpPr>
          <p:nvPr>
            <p:ph type="sldNum" sz="quarter" idx="10"/>
          </p:nvPr>
        </p:nvSpPr>
        <p:spPr/>
        <p:txBody>
          <a:bodyPr/>
          <a:lstStyle/>
          <a:p>
            <a:fld id="{A174CE4E-3D31-4EB4-999B-1E4A75AE88AC}" type="slidenum">
              <a:rPr lang="en-GB" smtClean="0"/>
              <a:t>13</a:t>
            </a:fld>
            <a:endParaRPr lang="en-GB"/>
          </a:p>
        </p:txBody>
      </p:sp>
    </p:spTree>
    <p:extLst>
      <p:ext uri="{BB962C8B-B14F-4D97-AF65-F5344CB8AC3E}">
        <p14:creationId xmlns:p14="http://schemas.microsoft.com/office/powerpoint/2010/main" val="29282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 Under s51, there is an implied term that the </a:t>
            </a:r>
            <a:r>
              <a:rPr lang="en-GB" i="1" dirty="0" smtClean="0"/>
              <a:t>consumer</a:t>
            </a:r>
            <a:r>
              <a:rPr lang="en-GB" i="1" baseline="0" dirty="0" smtClean="0"/>
              <a:t> must pay a </a:t>
            </a:r>
            <a:r>
              <a:rPr lang="en-GB" b="1" i="1" baseline="0" dirty="0" smtClean="0"/>
              <a:t>reasonable price</a:t>
            </a:r>
            <a:r>
              <a:rPr lang="en-GB" b="0" i="1" baseline="0" dirty="0" smtClean="0"/>
              <a:t> </a:t>
            </a:r>
            <a:r>
              <a:rPr lang="en-GB" b="0" i="0" baseline="0" dirty="0" smtClean="0"/>
              <a:t>for the service, and no more. </a:t>
            </a:r>
          </a:p>
          <a:p>
            <a:r>
              <a:rPr lang="en-GB" b="0" i="0" baseline="0" dirty="0" smtClean="0"/>
              <a:t>This term only applies where the consumer has not already paid a price, or some other consideration, for the service, and where the contract has not expressly fixed a price or said how the price is to be fixed. </a:t>
            </a:r>
          </a:p>
          <a:p>
            <a:r>
              <a:rPr lang="en-GB" b="0" i="0" baseline="0" dirty="0" smtClean="0"/>
              <a:t>What is a reasonable price is a question of fact.</a:t>
            </a:r>
          </a:p>
          <a:p>
            <a:endParaRPr lang="en-GB" b="0" i="0" baseline="0" dirty="0" smtClean="0"/>
          </a:p>
          <a:p>
            <a:r>
              <a:rPr lang="en-GB" b="0" i="0" baseline="0" dirty="0" smtClean="0"/>
              <a:t>3) Finally, under s52, there is an implied term that the </a:t>
            </a:r>
            <a:r>
              <a:rPr lang="en-GB" b="0" i="1" baseline="0" dirty="0" smtClean="0"/>
              <a:t>trader must perform the service within a </a:t>
            </a:r>
            <a:r>
              <a:rPr lang="en-GB" b="1" i="1" baseline="0" dirty="0" smtClean="0"/>
              <a:t>reasonable time</a:t>
            </a:r>
            <a:r>
              <a:rPr lang="en-GB" b="0" i="1" baseline="0" dirty="0" smtClean="0"/>
              <a:t>. </a:t>
            </a:r>
            <a:r>
              <a:rPr lang="en-GB" b="0" i="0" baseline="0" dirty="0" smtClean="0"/>
              <a:t>Again, like s51, this provision only applies where the time for performance has not been expressly fixed within the contract and the question as to what amounts to a “reasonable time” is again one of fact.</a:t>
            </a:r>
          </a:p>
          <a:p>
            <a:endParaRPr lang="en-GB" b="0" i="0" baseline="0" dirty="0" smtClean="0"/>
          </a:p>
          <a:p>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14</a:t>
            </a:fld>
            <a:endParaRPr lang="en-GB"/>
          </a:p>
        </p:txBody>
      </p:sp>
    </p:spTree>
    <p:extLst>
      <p:ext uri="{BB962C8B-B14F-4D97-AF65-F5344CB8AC3E}">
        <p14:creationId xmlns:p14="http://schemas.microsoft.com/office/powerpoint/2010/main" val="3472746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t>
            </a:r>
            <a:r>
              <a:rPr lang="en-GB" baseline="0" dirty="0" smtClean="0"/>
              <a:t> is possible that there has been a breach of s49 CRA 2015, if the hairdresser did not use reasonable care and skill when applying the dye to her hair.</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15</a:t>
            </a:fld>
            <a:endParaRPr lang="en-GB"/>
          </a:p>
        </p:txBody>
      </p:sp>
    </p:spTree>
    <p:extLst>
      <p:ext uri="{BB962C8B-B14F-4D97-AF65-F5344CB8AC3E}">
        <p14:creationId xmlns:p14="http://schemas.microsoft.com/office/powerpoint/2010/main" val="3073512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Whilst</a:t>
            </a:r>
            <a:r>
              <a:rPr lang="en-GB" baseline="0" dirty="0" smtClean="0"/>
              <a:t> CRA 2015 covers all contracts made in business-to-consumer setting, those contracts made between traders – or in a business to business setting – continued to be governed by old law.</a:t>
            </a:r>
          </a:p>
          <a:p>
            <a:r>
              <a:rPr lang="en-GB" baseline="0" dirty="0" smtClean="0"/>
              <a:t>It is important to be able to </a:t>
            </a:r>
          </a:p>
          <a:p>
            <a:pPr marL="228600" indent="-228600">
              <a:buAutoNum type="alphaLcParenR"/>
            </a:pPr>
            <a:r>
              <a:rPr lang="en-GB" baseline="0" dirty="0" smtClean="0"/>
              <a:t>Recognise the difference; and</a:t>
            </a:r>
          </a:p>
          <a:p>
            <a:pPr marL="228600" indent="-228600">
              <a:buAutoNum type="alphaLcParenR"/>
            </a:pPr>
            <a:r>
              <a:rPr lang="en-GB" baseline="0" dirty="0" smtClean="0"/>
              <a:t>Identify the relevant statutory reference for the implied terms.</a:t>
            </a:r>
          </a:p>
          <a:p>
            <a:pPr marL="228600" indent="-228600">
              <a:buAutoNum type="alphaLcParenR"/>
            </a:pPr>
            <a:endParaRPr lang="en-GB" baseline="0" dirty="0" smtClean="0"/>
          </a:p>
          <a:p>
            <a:pPr marL="0" indent="0">
              <a:buNone/>
            </a:pPr>
            <a:r>
              <a:rPr lang="en-GB" baseline="0" dirty="0" smtClean="0"/>
              <a:t>Crucially, as already noted above, the implied terms by CRA2015 and the ‘older’ laws are effectively the same, and it is therefore only the statutory references which are altered.</a:t>
            </a:r>
          </a:p>
          <a:p>
            <a:pPr marL="0" indent="0">
              <a:buNone/>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Whilst CRA 2015 covers a range of contracts under which goods are supplied, SGA 1979 only applies to a contract for the sale of goods, which is defined under s2(1) SGA 1979 as a </a:t>
            </a:r>
            <a:r>
              <a:rPr lang="en-GB" i="1" dirty="0" smtClean="0"/>
              <a:t>contract by which the seller transfers or agrees to transfer the property in goods to the buyer for a money consideration, called the price.</a:t>
            </a:r>
            <a:endParaRPr lang="en-GB" dirty="0" smtClean="0"/>
          </a:p>
          <a:p>
            <a:pPr marL="0" indent="0">
              <a:buNone/>
            </a:pPr>
            <a:endParaRPr lang="en-GB" dirty="0" smtClean="0"/>
          </a:p>
          <a:p>
            <a:pPr marL="0" indent="0">
              <a:buNone/>
            </a:pPr>
            <a:endParaRPr lang="en-GB" dirty="0" smtClean="0"/>
          </a:p>
          <a:p>
            <a:pPr marL="0" indent="0">
              <a:buNone/>
            </a:pPr>
            <a:r>
              <a:rPr lang="en-GB" dirty="0" smtClean="0"/>
              <a:t>One other point to note is that, unlike the CRA 2015 terms, which are merely defined as being ‘terms’, the SGA 1979 terms</a:t>
            </a:r>
            <a:r>
              <a:rPr lang="en-GB" baseline="0" dirty="0" smtClean="0"/>
              <a:t> are defined as being conditions.</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16</a:t>
            </a:fld>
            <a:endParaRPr lang="en-GB"/>
          </a:p>
        </p:txBody>
      </p:sp>
    </p:spTree>
    <p:extLst>
      <p:ext uri="{BB962C8B-B14F-4D97-AF65-F5344CB8AC3E}">
        <p14:creationId xmlns:p14="http://schemas.microsoft.com/office/powerpoint/2010/main" val="5128656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example</a:t>
            </a:r>
            <a:r>
              <a:rPr lang="en-GB" baseline="0" dirty="0" smtClean="0"/>
              <a:t> of a term implied by custom can be seen in Hutton v Warren [1836], where a tenant farmer, at the end of his lease, claimed that he was entitled to fair payment for the seeds and labour that he had used on the land and from which the landowner would benefit when the crops were harvested. Even though provision for such payment had not been expressly set out in the lease, the fact that the tenant was able to prove to the court that it was a local custom to make such a payment enabled him to succeed in his claim.</a:t>
            </a:r>
          </a:p>
          <a:p>
            <a:endParaRPr lang="en-GB" baseline="0" dirty="0" smtClean="0"/>
          </a:p>
          <a:p>
            <a:r>
              <a:rPr lang="en-GB" baseline="0" dirty="0" smtClean="0"/>
              <a:t>Terms implied by custom are unusual today. </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17</a:t>
            </a:fld>
            <a:endParaRPr lang="en-GB"/>
          </a:p>
        </p:txBody>
      </p:sp>
    </p:spTree>
    <p:extLst>
      <p:ext uri="{BB962C8B-B14F-4D97-AF65-F5344CB8AC3E}">
        <p14:creationId xmlns:p14="http://schemas.microsoft.com/office/powerpoint/2010/main" val="25240782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Under the common law, the courts may</a:t>
            </a:r>
            <a:r>
              <a:rPr lang="en-GB" baseline="0" dirty="0" smtClean="0"/>
              <a:t> read terms into contracts in two ways:</a:t>
            </a:r>
          </a:p>
          <a:p>
            <a:endParaRPr lang="en-GB" baseline="0" dirty="0" smtClean="0"/>
          </a:p>
          <a:p>
            <a:r>
              <a:rPr lang="en-GB" baseline="0" dirty="0" smtClean="0"/>
              <a:t>Firstly, they may read terms into a contract because case law, often as a matter of policy, has established that these terms always appear in these types of contract.</a:t>
            </a:r>
          </a:p>
          <a:p>
            <a:r>
              <a:rPr lang="en-GB" baseline="0" dirty="0" smtClean="0"/>
              <a:t>These are sometimes referred to as terms </a:t>
            </a:r>
            <a:r>
              <a:rPr lang="en-GB" b="1" baseline="0" dirty="0" smtClean="0"/>
              <a:t>implied by law</a:t>
            </a:r>
            <a:r>
              <a:rPr lang="en-GB" b="0" baseline="0" dirty="0" smtClean="0"/>
              <a:t>. </a:t>
            </a:r>
          </a:p>
          <a:p>
            <a:r>
              <a:rPr lang="en-GB" b="0" baseline="0" dirty="0" smtClean="0"/>
              <a:t>For example, in an employment contract it is always implied that:</a:t>
            </a:r>
          </a:p>
          <a:p>
            <a:endParaRPr lang="en-GB" b="0" baseline="0" dirty="0" smtClean="0"/>
          </a:p>
          <a:p>
            <a:r>
              <a:rPr lang="en-GB" b="0" baseline="0" dirty="0" smtClean="0"/>
              <a:t>- The employer will pay wages and have a safe system of work; and</a:t>
            </a:r>
          </a:p>
          <a:p>
            <a:pPr marL="171450" indent="-171450">
              <a:buFontTx/>
              <a:buChar char="-"/>
            </a:pPr>
            <a:r>
              <a:rPr lang="en-GB" b="0" baseline="0" dirty="0" smtClean="0"/>
              <a:t>The employee will obey orders and not be negligent</a:t>
            </a:r>
          </a:p>
          <a:p>
            <a:pPr marL="171450" indent="-171450">
              <a:buFontTx/>
              <a:buChar char="-"/>
            </a:pPr>
            <a:endParaRPr lang="en-GB" b="0" baseline="0" dirty="0" smtClean="0"/>
          </a:p>
          <a:p>
            <a:pPr marL="0" indent="0">
              <a:buFontTx/>
              <a:buNone/>
            </a:pPr>
            <a:r>
              <a:rPr lang="en-GB" b="0" baseline="0" dirty="0" smtClean="0"/>
              <a:t>In Liverpool City Council v Irwin [1976] the House of Lords implied into a tenancy agreement a term that the landlord would take reasonable care to ensure that the common parts (landing, stairs, </a:t>
            </a:r>
            <a:r>
              <a:rPr lang="en-GB" b="0" baseline="0" dirty="0" err="1" smtClean="0"/>
              <a:t>etc</a:t>
            </a:r>
            <a:r>
              <a:rPr lang="en-GB" b="0" baseline="0" dirty="0" smtClean="0"/>
              <a:t>) of a block of flats were kept clear of rubbish etc. </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18</a:t>
            </a:fld>
            <a:endParaRPr lang="en-GB"/>
          </a:p>
        </p:txBody>
      </p:sp>
    </p:spTree>
    <p:extLst>
      <p:ext uri="{BB962C8B-B14F-4D97-AF65-F5344CB8AC3E}">
        <p14:creationId xmlns:p14="http://schemas.microsoft.com/office/powerpoint/2010/main" val="60825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174CE4E-3D31-4EB4-999B-1E4A75AE88AC}" type="slidenum">
              <a:rPr lang="en-GB" smtClean="0"/>
              <a:t>19</a:t>
            </a:fld>
            <a:endParaRPr lang="en-GB"/>
          </a:p>
        </p:txBody>
      </p:sp>
    </p:spTree>
    <p:extLst>
      <p:ext uri="{BB962C8B-B14F-4D97-AF65-F5344CB8AC3E}">
        <p14:creationId xmlns:p14="http://schemas.microsoft.com/office/powerpoint/2010/main" val="31285580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considering</a:t>
            </a:r>
            <a:r>
              <a:rPr lang="en-GB" baseline="0" dirty="0" smtClean="0"/>
              <a:t> the importance or status of a contractual term, conditions and warranties need to be distinguished (note, though, that the terms ‘condition’ and ‘warranties need to be distinguished.</a:t>
            </a:r>
          </a:p>
          <a:p>
            <a:endParaRPr lang="en-GB" baseline="0" dirty="0" smtClean="0"/>
          </a:p>
          <a:p>
            <a:r>
              <a:rPr lang="en-GB" baseline="0" dirty="0" smtClean="0"/>
              <a:t>The more important contract terms are called </a:t>
            </a:r>
            <a:r>
              <a:rPr lang="en-GB" b="1" baseline="0" dirty="0" smtClean="0"/>
              <a:t>conditions</a:t>
            </a:r>
            <a:r>
              <a:rPr lang="en-GB" b="0" baseline="0" dirty="0" smtClean="0"/>
              <a:t>. A condition is a term that goes to the very root of the contract; that is, it is of central importance. Breach of a condition will allow the innocent party to treat the contract as at an end if he wants to, which is known as repudiation of contract. He can also, or alternatively sue for damages.</a:t>
            </a:r>
          </a:p>
          <a:p>
            <a:endParaRPr lang="en-GB" b="0" baseline="0" dirty="0" smtClean="0"/>
          </a:p>
          <a:p>
            <a:r>
              <a:rPr lang="en-GB" b="0" baseline="0" dirty="0" smtClean="0"/>
              <a:t>A warranty on the other hand, is a term of the contract which is less important. If a warranty is broken, the injured party must carry on with the contract, but he can sue for damages for what he has lost.</a:t>
            </a:r>
          </a:p>
          <a:p>
            <a:endParaRPr lang="en-GB" b="0" baseline="0" dirty="0" smtClean="0"/>
          </a:p>
        </p:txBody>
      </p:sp>
      <p:sp>
        <p:nvSpPr>
          <p:cNvPr id="4" name="Slide Number Placeholder 3"/>
          <p:cNvSpPr>
            <a:spLocks noGrp="1"/>
          </p:cNvSpPr>
          <p:nvPr>
            <p:ph type="sldNum" sz="quarter" idx="10"/>
          </p:nvPr>
        </p:nvSpPr>
        <p:spPr/>
        <p:txBody>
          <a:bodyPr/>
          <a:lstStyle/>
          <a:p>
            <a:fld id="{A174CE4E-3D31-4EB4-999B-1E4A75AE88AC}" type="slidenum">
              <a:rPr lang="en-GB" smtClean="0"/>
              <a:t>20</a:t>
            </a:fld>
            <a:endParaRPr lang="en-GB"/>
          </a:p>
        </p:txBody>
      </p:sp>
    </p:spTree>
    <p:extLst>
      <p:ext uri="{BB962C8B-B14F-4D97-AF65-F5344CB8AC3E}">
        <p14:creationId xmlns:p14="http://schemas.microsoft.com/office/powerpoint/2010/main" val="14725535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smtClean="0"/>
              <a:t>The difference between a condition and a warranty has been neatly illustrated by </a:t>
            </a:r>
            <a:r>
              <a:rPr lang="en-GB" b="0" baseline="0" dirty="0" err="1" smtClean="0"/>
              <a:t>Poussard</a:t>
            </a:r>
            <a:r>
              <a:rPr lang="en-GB" b="0" baseline="0" dirty="0" smtClean="0"/>
              <a:t> v </a:t>
            </a:r>
            <a:r>
              <a:rPr lang="en-GB" b="0" baseline="0" dirty="0" err="1" smtClean="0"/>
              <a:t>Spiers</a:t>
            </a:r>
            <a:r>
              <a:rPr lang="en-GB" b="0" baseline="0" dirty="0" smtClean="0"/>
              <a:t> and Pond [1876] and Bettini v </a:t>
            </a:r>
            <a:r>
              <a:rPr lang="en-GB" b="0" baseline="0" dirty="0" err="1" smtClean="0"/>
              <a:t>Gye</a:t>
            </a:r>
            <a:r>
              <a:rPr lang="en-GB" b="0" baseline="0" dirty="0" smtClean="0"/>
              <a:t> [1876].</a:t>
            </a:r>
          </a:p>
          <a:p>
            <a:pPr marL="171450" indent="-171450">
              <a:buFontTx/>
              <a:buChar char="-"/>
            </a:pPr>
            <a:r>
              <a:rPr lang="en-GB" b="0" baseline="0" dirty="0" smtClean="0"/>
              <a:t>An opera singer was contracted to sing in an opera which was due to start on 28 November.</a:t>
            </a:r>
          </a:p>
          <a:p>
            <a:pPr marL="171450" indent="-171450">
              <a:buFontTx/>
              <a:buChar char="-"/>
            </a:pPr>
            <a:r>
              <a:rPr lang="en-GB" b="0" baseline="0" dirty="0" smtClean="0"/>
              <a:t>She was ill and was not available until the 4</a:t>
            </a:r>
            <a:r>
              <a:rPr lang="en-GB" b="0" baseline="30000" dirty="0" smtClean="0"/>
              <a:t>th</a:t>
            </a:r>
            <a:r>
              <a:rPr lang="en-GB" b="0" baseline="0" dirty="0" smtClean="0"/>
              <a:t> December, by which time the role had been given to someone else.</a:t>
            </a:r>
          </a:p>
          <a:p>
            <a:pPr marL="171450" indent="-171450">
              <a:buFontTx/>
              <a:buChar char="-"/>
            </a:pPr>
            <a:r>
              <a:rPr lang="en-GB" b="0" baseline="0" dirty="0" smtClean="0"/>
              <a:t>The court held that the promise to start on 28</a:t>
            </a:r>
            <a:r>
              <a:rPr lang="en-GB" b="0" baseline="30000" dirty="0" smtClean="0"/>
              <a:t>th</a:t>
            </a:r>
            <a:r>
              <a:rPr lang="en-GB" b="0" baseline="0" dirty="0" smtClean="0"/>
              <a:t> November was a condition, a vital term of the contract, and so the defendants were entitled to treat the contract as ended.</a:t>
            </a:r>
          </a:p>
          <a:p>
            <a:pPr marL="171450" indent="-171450">
              <a:buFontTx/>
              <a:buChar char="-"/>
            </a:pPr>
            <a:endParaRPr lang="en-GB" b="0" baseline="0" dirty="0" smtClean="0"/>
          </a:p>
          <a:p>
            <a:pPr marL="0" indent="0">
              <a:buFontTx/>
              <a:buNone/>
            </a:pPr>
            <a:r>
              <a:rPr lang="en-GB" b="0" baseline="0" dirty="0" smtClean="0"/>
              <a:t>In Bettini v </a:t>
            </a:r>
            <a:r>
              <a:rPr lang="en-GB" b="0" baseline="0" dirty="0" err="1" smtClean="0"/>
              <a:t>Gye</a:t>
            </a:r>
            <a:r>
              <a:rPr lang="en-GB" b="0" baseline="0" dirty="0" smtClean="0"/>
              <a:t> [1876]</a:t>
            </a:r>
          </a:p>
          <a:p>
            <a:pPr marL="171450" indent="-171450">
              <a:buFontTx/>
              <a:buChar char="-"/>
            </a:pPr>
            <a:r>
              <a:rPr lang="en-GB" b="0" baseline="0" dirty="0" smtClean="0"/>
              <a:t>The facts were similar but the singer was only two days late for the obligatory six-day rehearsal period that preceded the opening of the opera.</a:t>
            </a:r>
          </a:p>
          <a:p>
            <a:pPr marL="171450" indent="-171450">
              <a:buFontTx/>
              <a:buChar char="-"/>
            </a:pPr>
            <a:r>
              <a:rPr lang="en-GB" b="0" baseline="0" dirty="0" smtClean="0"/>
              <a:t>The rehearsal clause was not a condition but a warranty and therefore the theatre company could not treat the contract as ended, although it could claim damages to compensate for the two missed days. </a:t>
            </a:r>
            <a:endParaRPr lang="en-GB" dirty="0" smtClean="0"/>
          </a:p>
          <a:p>
            <a:endParaRPr lang="en-GB" dirty="0" smtClean="0"/>
          </a:p>
          <a:p>
            <a:r>
              <a:rPr lang="en-GB" b="1" u="sng" dirty="0" smtClean="0"/>
              <a:t>INNOMINATE</a:t>
            </a:r>
            <a:r>
              <a:rPr lang="en-GB" b="1" u="sng" baseline="0" dirty="0" smtClean="0"/>
              <a:t> TERMS</a:t>
            </a:r>
            <a:endParaRPr lang="en-GB" b="1" u="sng" dirty="0" smtClean="0"/>
          </a:p>
          <a:p>
            <a:endParaRPr lang="en-GB" dirty="0" smtClean="0"/>
          </a:p>
          <a:p>
            <a:r>
              <a:rPr lang="en-GB" dirty="0" smtClean="0"/>
              <a:t>Terms which do not fit into</a:t>
            </a:r>
            <a:r>
              <a:rPr lang="en-GB" baseline="0" dirty="0" smtClean="0"/>
              <a:t> either the ‘condition’ or ‘warranty’ category are known as intermediate or innominate terms and the courts will decide their status by considering whether the breach of the term which has occurred ‘goes to the root of the contract’ – in other words whether it is fundamental.</a:t>
            </a:r>
          </a:p>
          <a:p>
            <a:endParaRPr lang="en-GB" baseline="0" dirty="0" smtClean="0"/>
          </a:p>
          <a:p>
            <a:r>
              <a:rPr lang="en-GB" baseline="0" dirty="0" smtClean="0"/>
              <a:t>In </a:t>
            </a:r>
            <a:r>
              <a:rPr lang="en-GB" b="1" baseline="0" dirty="0" smtClean="0"/>
              <a:t>Hong Kong Fir Shipping Co Ltd v Kawasaki Kisen Kaisha Ltd [1962] </a:t>
            </a:r>
            <a:r>
              <a:rPr lang="en-GB" baseline="0" dirty="0" smtClean="0"/>
              <a:t>the claimant owned a ship which it hired to the defendant for 24 months in February 1957. </a:t>
            </a:r>
          </a:p>
          <a:p>
            <a:pPr marL="171450" indent="-171450">
              <a:buFontTx/>
              <a:buChar char="-"/>
            </a:pPr>
            <a:r>
              <a:rPr lang="en-GB" baseline="0" dirty="0" smtClean="0"/>
              <a:t>The contract provided that the ship would be seaworthy, but as a result of problems with the engines and the crew, the ship was delayed for 20 weeks.</a:t>
            </a:r>
          </a:p>
          <a:p>
            <a:pPr marL="171450" indent="-171450">
              <a:buFontTx/>
              <a:buChar char="-"/>
            </a:pPr>
            <a:r>
              <a:rPr lang="en-GB" baseline="0" dirty="0" smtClean="0"/>
              <a:t>The defendant repudiated the contract , claiming that the claimant had broken a condition of the contract; the claimant claimed sued for breach.</a:t>
            </a:r>
          </a:p>
          <a:p>
            <a:pPr marL="171450" indent="-171450">
              <a:buFontTx/>
              <a:buChar char="-"/>
            </a:pPr>
            <a:r>
              <a:rPr lang="en-GB" baseline="0" dirty="0" smtClean="0"/>
              <a:t>The Court of Appeal held that the term in question was an innominate term because it could be broken in a wide range of ways, of varying seriousness.</a:t>
            </a:r>
          </a:p>
          <a:p>
            <a:pPr marL="171450" indent="-171450">
              <a:buFontTx/>
              <a:buChar char="-"/>
            </a:pPr>
            <a:r>
              <a:rPr lang="en-GB" baseline="0" dirty="0" smtClean="0"/>
              <a:t>The effect of the delay in this case was that the ship was still available for 19 out of the 24 months, so the breach did not go to the root of the contract. </a:t>
            </a:r>
          </a:p>
          <a:p>
            <a:pPr marL="171450" indent="-171450">
              <a:buFontTx/>
              <a:buChar char="-"/>
            </a:pPr>
            <a:r>
              <a:rPr lang="en-GB" baseline="0" dirty="0" smtClean="0"/>
              <a:t>In these circumstances, the term would be treated as a warranty and so the defendant was not entitled to repudiate the contract, although it could claim damages.</a:t>
            </a:r>
          </a:p>
          <a:p>
            <a:pPr marL="171450" indent="-171450">
              <a:buFontTx/>
              <a:buChar char="-"/>
            </a:pPr>
            <a:endParaRPr lang="en-GB" baseline="0" dirty="0" smtClean="0"/>
          </a:p>
          <a:p>
            <a:pPr marL="0" indent="0">
              <a:buFontTx/>
              <a:buNone/>
            </a:pPr>
            <a:r>
              <a:rPr lang="en-GB" baseline="0" dirty="0" smtClean="0"/>
              <a:t>As the case shows, in relation to innominate terms, the courts adopt a ‘wait and see’ approach, and classify a term after it has been broken by looking at the severity of the consequences of the breach for the injured party.</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21</a:t>
            </a:fld>
            <a:endParaRPr lang="en-GB"/>
          </a:p>
        </p:txBody>
      </p:sp>
    </p:spTree>
    <p:extLst>
      <p:ext uri="{BB962C8B-B14F-4D97-AF65-F5344CB8AC3E}">
        <p14:creationId xmlns:p14="http://schemas.microsoft.com/office/powerpoint/2010/main" val="38921634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A</a:t>
            </a:r>
            <a:r>
              <a:rPr lang="en-GB" baseline="0" dirty="0" smtClean="0"/>
              <a:t> representation is generally a pre-contractual statement intended to persuade the other party to enter into the contract.</a:t>
            </a:r>
          </a:p>
          <a:p>
            <a:pPr marL="0" indent="0">
              <a:buNone/>
            </a:pPr>
            <a:r>
              <a:rPr lang="en-GB" baseline="0" dirty="0" smtClean="0"/>
              <a:t>A term is a statement that is incorporated into the contract.</a:t>
            </a:r>
          </a:p>
          <a:p>
            <a:pPr marL="0" indent="0">
              <a:buNone/>
            </a:pPr>
            <a:r>
              <a:rPr lang="en-GB" baseline="0" dirty="0" smtClean="0"/>
              <a:t>Failure to comply with a  term enables a party to sue for breach of contract, whereas a false representation only enables a party to claim misrepresentation. To decide whether it is a term or a representation, the court will look at the importance attached to the statement by the parties, whether it was written, its timing, and whether either party had specialist skills or knowledge.</a:t>
            </a:r>
          </a:p>
          <a:p>
            <a:pPr marL="0" indent="0">
              <a:buNone/>
            </a:pPr>
            <a:endParaRPr lang="en-GB" baseline="0" dirty="0" smtClean="0"/>
          </a:p>
          <a:p>
            <a:pPr marL="0" indent="0">
              <a:buNone/>
            </a:pPr>
            <a:r>
              <a:rPr lang="en-GB" baseline="0" dirty="0" smtClean="0"/>
              <a:t>2. Terms can be implied into a contract by statute, custom or by the courts.</a:t>
            </a:r>
          </a:p>
          <a:p>
            <a:pPr marL="0" indent="0">
              <a:buNone/>
            </a:pPr>
            <a:endParaRPr lang="en-GB" baseline="0" dirty="0" smtClean="0"/>
          </a:p>
          <a:p>
            <a:pPr marL="0" indent="0">
              <a:buNone/>
            </a:pPr>
            <a:r>
              <a:rPr lang="en-GB" baseline="0" dirty="0" smtClean="0"/>
              <a:t>3. Goods may be deemed to have been sold by description where the buyer relies on the sellers description of an item.</a:t>
            </a:r>
          </a:p>
          <a:p>
            <a:pPr marL="0" indent="0">
              <a:buNone/>
            </a:pPr>
            <a:endParaRPr lang="en-GB" baseline="0" dirty="0" smtClean="0"/>
          </a:p>
          <a:p>
            <a:pPr marL="0" indent="0">
              <a:buNone/>
            </a:pPr>
            <a:r>
              <a:rPr lang="en-GB" baseline="0" dirty="0" smtClean="0"/>
              <a:t>4. Conditions are vital terms which go to the root of a contract and which, if broken, allow the injured party to treat the contract as if it is at an end and/or claim damages.</a:t>
            </a:r>
          </a:p>
          <a:p>
            <a:pPr marL="0" indent="0">
              <a:buNone/>
            </a:pPr>
            <a:r>
              <a:rPr lang="en-GB" baseline="0" dirty="0" smtClean="0"/>
              <a:t>Warranties are less important and breach only entitles the injured party to claim damages.</a:t>
            </a:r>
          </a:p>
          <a:p>
            <a:pPr marL="0" indent="0">
              <a:buNone/>
            </a:pPr>
            <a:r>
              <a:rPr lang="en-GB" baseline="0" dirty="0" smtClean="0"/>
              <a:t>Innominate terms are terms that do not fit as conditions or warranties and the courts will have to decide whether breach of the term goes ‘to the root of </a:t>
            </a:r>
            <a:r>
              <a:rPr lang="en-GB" baseline="0" smtClean="0"/>
              <a:t>the contract’. </a:t>
            </a:r>
            <a:endParaRPr lang="en-GB" baseline="0" dirty="0" smtClean="0"/>
          </a:p>
          <a:p>
            <a:pPr marL="0" indent="0">
              <a:buNone/>
            </a:pPr>
            <a:endParaRPr lang="en-GB" baseline="0" dirty="0" smtClean="0"/>
          </a:p>
          <a:p>
            <a:pPr marL="0" indent="0">
              <a:buNone/>
            </a:pPr>
            <a:r>
              <a:rPr lang="en-GB" baseline="0" dirty="0" smtClean="0"/>
              <a:t>5. Implied by law </a:t>
            </a:r>
          </a:p>
          <a:p>
            <a:pPr marL="0" indent="0">
              <a:buNone/>
            </a:pPr>
            <a:r>
              <a:rPr lang="en-GB" baseline="0" dirty="0" smtClean="0"/>
              <a:t>Implied by fact</a:t>
            </a:r>
            <a:endParaRPr lang="en-GB" dirty="0"/>
          </a:p>
        </p:txBody>
      </p:sp>
      <p:sp>
        <p:nvSpPr>
          <p:cNvPr id="4" name="Slide Number Placeholder 3"/>
          <p:cNvSpPr>
            <a:spLocks noGrp="1"/>
          </p:cNvSpPr>
          <p:nvPr>
            <p:ph type="sldNum" sz="quarter" idx="10"/>
          </p:nvPr>
        </p:nvSpPr>
        <p:spPr/>
        <p:txBody>
          <a:bodyPr/>
          <a:lstStyle/>
          <a:p>
            <a:fld id="{A174CE4E-3D31-4EB4-999B-1E4A75AE88AC}" type="slidenum">
              <a:rPr lang="en-GB" smtClean="0"/>
              <a:t>22</a:t>
            </a:fld>
            <a:endParaRPr lang="en-GB"/>
          </a:p>
        </p:txBody>
      </p:sp>
    </p:spTree>
    <p:extLst>
      <p:ext uri="{BB962C8B-B14F-4D97-AF65-F5344CB8AC3E}">
        <p14:creationId xmlns:p14="http://schemas.microsoft.com/office/powerpoint/2010/main" val="401382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3/8/2018</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3/8/2018</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CONTENTS OF A CONTRACT</a:t>
            </a:r>
            <a:endParaRPr lang="en-GB" dirty="0"/>
          </a:p>
        </p:txBody>
      </p:sp>
      <p:sp>
        <p:nvSpPr>
          <p:cNvPr id="3" name="Subtitle 2"/>
          <p:cNvSpPr>
            <a:spLocks noGrp="1"/>
          </p:cNvSpPr>
          <p:nvPr>
            <p:ph type="subTitle" idx="1"/>
          </p:nvPr>
        </p:nvSpPr>
        <p:spPr/>
        <p:txBody>
          <a:bodyPr/>
          <a:lstStyle/>
          <a:p>
            <a:r>
              <a:rPr lang="en-GB" dirty="0" smtClean="0"/>
              <a:t>LECTURE2</a:t>
            </a:r>
            <a:endParaRPr lang="en-GB" dirty="0"/>
          </a:p>
        </p:txBody>
      </p:sp>
    </p:spTree>
    <p:extLst>
      <p:ext uri="{BB962C8B-B14F-4D97-AF65-F5344CB8AC3E}">
        <p14:creationId xmlns:p14="http://schemas.microsoft.com/office/powerpoint/2010/main" val="40438899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Learning objectives . . .</a:t>
            </a:r>
            <a:endParaRPr lang="en-GB" dirty="0">
              <a:solidFill>
                <a:schemeClr val="tx1"/>
              </a:solidFill>
            </a:endParaRPr>
          </a:p>
        </p:txBody>
      </p:sp>
      <p:sp>
        <p:nvSpPr>
          <p:cNvPr id="3" name="Content Placeholder 2"/>
          <p:cNvSpPr>
            <a:spLocks noGrp="1"/>
          </p:cNvSpPr>
          <p:nvPr>
            <p:ph idx="1"/>
          </p:nvPr>
        </p:nvSpPr>
        <p:spPr/>
        <p:txBody>
          <a:bodyPr>
            <a:normAutofit/>
          </a:bodyPr>
          <a:lstStyle/>
          <a:p>
            <a:pPr marL="45720" indent="0">
              <a:buNone/>
            </a:pPr>
            <a:r>
              <a:rPr lang="en-GB" sz="3200" b="1" dirty="0" smtClean="0"/>
              <a:t>By the end of the session you should be able to:</a:t>
            </a:r>
          </a:p>
          <a:p>
            <a:pPr marL="45720" indent="0">
              <a:buNone/>
            </a:pPr>
            <a:endParaRPr lang="en-GB" sz="3200" b="1" dirty="0" smtClean="0"/>
          </a:p>
          <a:p>
            <a:pPr>
              <a:buFontTx/>
              <a:buChar char="-"/>
            </a:pPr>
            <a:r>
              <a:rPr lang="en-GB" sz="3200" b="1" dirty="0" smtClean="0"/>
              <a:t>Understand what implied terms are and how they can be incorporated into a contract</a:t>
            </a:r>
          </a:p>
          <a:p>
            <a:pPr>
              <a:buFontTx/>
              <a:buChar char="-"/>
            </a:pPr>
            <a:r>
              <a:rPr lang="en-GB" sz="3200" b="1" dirty="0" smtClean="0"/>
              <a:t>Define what conditions, warranties and innominate terms are</a:t>
            </a:r>
            <a:endParaRPr lang="en-GB" sz="3200" b="1" dirty="0"/>
          </a:p>
        </p:txBody>
      </p:sp>
    </p:spTree>
    <p:extLst>
      <p:ext uri="{BB962C8B-B14F-4D97-AF65-F5344CB8AC3E}">
        <p14:creationId xmlns:p14="http://schemas.microsoft.com/office/powerpoint/2010/main" val="1392259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438400"/>
            <a:ext cx="9875520" cy="1356360"/>
          </a:xfrm>
        </p:spPr>
        <p:txBody>
          <a:bodyPr>
            <a:normAutofit/>
          </a:bodyPr>
          <a:lstStyle/>
          <a:p>
            <a:pPr algn="ctr"/>
            <a:r>
              <a:rPr lang="en-GB" sz="7200" dirty="0" smtClean="0"/>
              <a:t>IMPLIED TERMS</a:t>
            </a:r>
            <a:endParaRPr lang="en-GB" sz="7200" dirty="0"/>
          </a:p>
        </p:txBody>
      </p:sp>
    </p:spTree>
    <p:extLst>
      <p:ext uri="{BB962C8B-B14F-4D97-AF65-F5344CB8AC3E}">
        <p14:creationId xmlns:p14="http://schemas.microsoft.com/office/powerpoint/2010/main" val="41066428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037" y="0"/>
            <a:ext cx="9875520" cy="1356360"/>
          </a:xfrm>
        </p:spPr>
        <p:txBody>
          <a:bodyPr/>
          <a:lstStyle/>
          <a:p>
            <a:r>
              <a:rPr lang="en-GB" dirty="0" smtClean="0"/>
              <a:t>What are implied terms?</a:t>
            </a:r>
            <a:endParaRPr lang="en-GB" dirty="0"/>
          </a:p>
        </p:txBody>
      </p:sp>
      <p:sp>
        <p:nvSpPr>
          <p:cNvPr id="3" name="Content Placeholder 2"/>
          <p:cNvSpPr>
            <a:spLocks noGrp="1"/>
          </p:cNvSpPr>
          <p:nvPr>
            <p:ph idx="1"/>
          </p:nvPr>
        </p:nvSpPr>
        <p:spPr>
          <a:xfrm>
            <a:off x="678873" y="1356361"/>
            <a:ext cx="10259093" cy="4683034"/>
          </a:xfrm>
        </p:spPr>
        <p:txBody>
          <a:bodyPr>
            <a:normAutofit/>
          </a:bodyPr>
          <a:lstStyle/>
          <a:p>
            <a:pPr marL="45720" indent="0">
              <a:buNone/>
            </a:pPr>
            <a:r>
              <a:rPr lang="en-GB" sz="2800" dirty="0" smtClean="0">
                <a:solidFill>
                  <a:schemeClr val="tx1"/>
                </a:solidFill>
              </a:rPr>
              <a:t>Implied terms are read into an agreement from another source.</a:t>
            </a:r>
          </a:p>
          <a:p>
            <a:pPr marL="45720" indent="0">
              <a:buNone/>
            </a:pPr>
            <a:r>
              <a:rPr lang="en-GB" sz="2800" dirty="0" smtClean="0">
                <a:solidFill>
                  <a:schemeClr val="tx1"/>
                </a:solidFill>
              </a:rPr>
              <a:t>They form part of the contract because the court/statute has read them into a contract.</a:t>
            </a:r>
          </a:p>
          <a:p>
            <a:pPr marL="45720" indent="0">
              <a:buNone/>
            </a:pPr>
            <a:r>
              <a:rPr lang="en-GB" sz="2800" u="sng" dirty="0" smtClean="0"/>
              <a:t>Terms are implied in the following ways:</a:t>
            </a:r>
          </a:p>
          <a:p>
            <a:pPr>
              <a:buFontTx/>
              <a:buChar char="-"/>
            </a:pPr>
            <a:r>
              <a:rPr lang="en-GB" sz="2800" dirty="0" smtClean="0"/>
              <a:t>By statute;</a:t>
            </a:r>
          </a:p>
          <a:p>
            <a:pPr>
              <a:buFontTx/>
              <a:buChar char="-"/>
            </a:pPr>
            <a:r>
              <a:rPr lang="en-GB" sz="2800" dirty="0" smtClean="0"/>
              <a:t>By custom; and</a:t>
            </a:r>
          </a:p>
          <a:p>
            <a:pPr>
              <a:buFontTx/>
              <a:buChar char="-"/>
            </a:pPr>
            <a:r>
              <a:rPr lang="en-GB" sz="2800" dirty="0" smtClean="0"/>
              <a:t>By the courts</a:t>
            </a:r>
            <a:endParaRPr lang="en-GB" sz="2800" dirty="0"/>
          </a:p>
        </p:txBody>
      </p:sp>
      <p:sp>
        <p:nvSpPr>
          <p:cNvPr id="4" name="Rounded Rectangle 3"/>
          <p:cNvSpPr/>
          <p:nvPr/>
        </p:nvSpPr>
        <p:spPr>
          <a:xfrm>
            <a:off x="4100945" y="3574473"/>
            <a:ext cx="7481455" cy="2835036"/>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549535" y="3902230"/>
            <a:ext cx="6584273" cy="1938992"/>
          </a:xfrm>
          <a:prstGeom prst="rect">
            <a:avLst/>
          </a:prstGeom>
          <a:noFill/>
        </p:spPr>
        <p:txBody>
          <a:bodyPr wrap="square" rtlCol="0">
            <a:spAutoFit/>
          </a:bodyPr>
          <a:lstStyle/>
          <a:p>
            <a:r>
              <a:rPr lang="en-GB" sz="2400" b="1" i="1" dirty="0" smtClean="0">
                <a:solidFill>
                  <a:srgbClr val="FF0000"/>
                </a:solidFill>
              </a:rPr>
              <a:t>Consumer Rights Act 2015 (CRA 2015): </a:t>
            </a:r>
            <a:r>
              <a:rPr lang="en-GB" sz="2400" dirty="0" smtClean="0"/>
              <a:t>replacing the relevant sections of the following earlier Acts:</a:t>
            </a:r>
          </a:p>
          <a:p>
            <a:endParaRPr lang="en-GB" sz="2400" dirty="0"/>
          </a:p>
          <a:p>
            <a:pPr marL="285750" indent="-285750">
              <a:buFontTx/>
              <a:buChar char="-"/>
            </a:pPr>
            <a:r>
              <a:rPr lang="en-GB" sz="2400" dirty="0" smtClean="0"/>
              <a:t>Sale of Goods Act 1979</a:t>
            </a:r>
          </a:p>
          <a:p>
            <a:pPr marL="285750" indent="-285750">
              <a:buFontTx/>
              <a:buChar char="-"/>
            </a:pPr>
            <a:r>
              <a:rPr lang="en-GB" sz="2400" dirty="0" smtClean="0"/>
              <a:t>Supply of Goods and Services Act (1982)</a:t>
            </a:r>
            <a:endParaRPr lang="en-GB" sz="2400" dirty="0"/>
          </a:p>
        </p:txBody>
      </p:sp>
    </p:spTree>
    <p:extLst>
      <p:ext uri="{BB962C8B-B14F-4D97-AF65-F5344CB8AC3E}">
        <p14:creationId xmlns:p14="http://schemas.microsoft.com/office/powerpoint/2010/main" val="21656781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018" y="196042"/>
            <a:ext cx="9875520" cy="1356360"/>
          </a:xfrm>
        </p:spPr>
        <p:txBody>
          <a:bodyPr/>
          <a:lstStyle/>
          <a:p>
            <a:pPr algn="ctr"/>
            <a:r>
              <a:rPr lang="en-GB" dirty="0" smtClean="0"/>
              <a:t>1. Business-to-consumer contracts</a:t>
            </a:r>
            <a:endParaRPr lang="en-GB" dirty="0"/>
          </a:p>
        </p:txBody>
      </p:sp>
      <p:sp>
        <p:nvSpPr>
          <p:cNvPr id="3" name="Content Placeholder 2"/>
          <p:cNvSpPr>
            <a:spLocks noGrp="1"/>
          </p:cNvSpPr>
          <p:nvPr>
            <p:ph idx="1"/>
          </p:nvPr>
        </p:nvSpPr>
        <p:spPr>
          <a:xfrm>
            <a:off x="484911" y="1787236"/>
            <a:ext cx="8617526" cy="4765964"/>
          </a:xfrm>
        </p:spPr>
        <p:txBody>
          <a:bodyPr>
            <a:normAutofit/>
          </a:bodyPr>
          <a:lstStyle/>
          <a:p>
            <a:pPr marL="45720" indent="0">
              <a:buNone/>
            </a:pPr>
            <a:r>
              <a:rPr lang="en-GB" sz="3600" b="1" dirty="0" smtClean="0">
                <a:solidFill>
                  <a:srgbClr val="FF0000"/>
                </a:solidFill>
              </a:rPr>
              <a:t>CRA [2015] </a:t>
            </a:r>
            <a:r>
              <a:rPr lang="en-GB" sz="2800" dirty="0" smtClean="0">
                <a:solidFill>
                  <a:schemeClr val="tx1"/>
                </a:solidFill>
              </a:rPr>
              <a:t>applies to all contracts made on or after 1 October 2015 between a “trader” and “consumer”.</a:t>
            </a:r>
          </a:p>
          <a:p>
            <a:endParaRPr lang="en-GB" sz="2800" dirty="0"/>
          </a:p>
          <a:p>
            <a:r>
              <a:rPr lang="en-GB" sz="2800" dirty="0" smtClean="0">
                <a:solidFill>
                  <a:srgbClr val="FF0000"/>
                </a:solidFill>
              </a:rPr>
              <a:t>S2(2): </a:t>
            </a:r>
            <a:r>
              <a:rPr lang="en-GB" sz="2800" dirty="0" smtClean="0">
                <a:solidFill>
                  <a:schemeClr val="tx1"/>
                </a:solidFill>
              </a:rPr>
              <a:t>Trader: </a:t>
            </a:r>
            <a:r>
              <a:rPr lang="en-GB" sz="2800" i="1" dirty="0" smtClean="0"/>
              <a:t>is a person acting for the purposes relating to that person’s trade, business, craft or profession, whether acting personally or though another person acting in the trader’s name or on the trader’s behalf</a:t>
            </a:r>
          </a:p>
          <a:p>
            <a:r>
              <a:rPr lang="en-GB" sz="2800" dirty="0" smtClean="0">
                <a:solidFill>
                  <a:srgbClr val="FF0000"/>
                </a:solidFill>
              </a:rPr>
              <a:t>S2(3)</a:t>
            </a:r>
            <a:r>
              <a:rPr lang="en-GB" sz="2800" dirty="0" smtClean="0">
                <a:solidFill>
                  <a:schemeClr val="tx1"/>
                </a:solidFill>
              </a:rPr>
              <a:t>Consumer: </a:t>
            </a:r>
            <a:r>
              <a:rPr lang="en-GB" sz="2800" i="1" dirty="0" smtClean="0"/>
              <a:t>is an individual acting for purposes that are wholly or mainly outside that individuals trade, business, craft or profession. </a:t>
            </a:r>
          </a:p>
          <a:p>
            <a:endParaRPr lang="en-GB" dirty="0"/>
          </a:p>
        </p:txBody>
      </p:sp>
      <p:pic>
        <p:nvPicPr>
          <p:cNvPr id="4" name="Picture 3"/>
          <p:cNvPicPr>
            <a:picLocks noChangeAspect="1"/>
          </p:cNvPicPr>
          <p:nvPr/>
        </p:nvPicPr>
        <p:blipFill>
          <a:blip r:embed="rId3"/>
          <a:stretch>
            <a:fillRect/>
          </a:stretch>
        </p:blipFill>
        <p:spPr>
          <a:xfrm>
            <a:off x="9102437" y="1630680"/>
            <a:ext cx="2857500" cy="1600200"/>
          </a:xfrm>
          <a:prstGeom prst="rect">
            <a:avLst/>
          </a:prstGeom>
        </p:spPr>
      </p:pic>
    </p:spTree>
    <p:extLst>
      <p:ext uri="{BB962C8B-B14F-4D97-AF65-F5344CB8AC3E}">
        <p14:creationId xmlns:p14="http://schemas.microsoft.com/office/powerpoint/2010/main" val="17114330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38545"/>
            <a:ext cx="9875520" cy="1356360"/>
          </a:xfrm>
        </p:spPr>
        <p:txBody>
          <a:bodyPr/>
          <a:lstStyle/>
          <a:p>
            <a:pPr algn="ctr"/>
            <a:r>
              <a:rPr lang="en-GB" dirty="0" smtClean="0"/>
              <a:t>1.1 Goods contracts</a:t>
            </a:r>
            <a:endParaRPr lang="en-GB" dirty="0"/>
          </a:p>
        </p:txBody>
      </p:sp>
      <p:sp>
        <p:nvSpPr>
          <p:cNvPr id="3" name="Content Placeholder 2"/>
          <p:cNvSpPr>
            <a:spLocks noGrp="1"/>
          </p:cNvSpPr>
          <p:nvPr>
            <p:ph idx="1"/>
          </p:nvPr>
        </p:nvSpPr>
        <p:spPr>
          <a:xfrm>
            <a:off x="540327" y="1288473"/>
            <a:ext cx="10478193" cy="4572000"/>
          </a:xfrm>
        </p:spPr>
        <p:txBody>
          <a:bodyPr>
            <a:noAutofit/>
          </a:bodyPr>
          <a:lstStyle/>
          <a:p>
            <a:pPr marL="45720" indent="0">
              <a:buNone/>
            </a:pPr>
            <a:r>
              <a:rPr lang="en-GB" sz="3200" dirty="0" smtClean="0">
                <a:solidFill>
                  <a:srgbClr val="FF0000"/>
                </a:solidFill>
              </a:rPr>
              <a:t>Chapter 2CRA 2015: </a:t>
            </a:r>
            <a:r>
              <a:rPr lang="en-GB" sz="3200" dirty="0" smtClean="0">
                <a:solidFill>
                  <a:schemeClr val="tx1"/>
                </a:solidFill>
              </a:rPr>
              <a:t>covers goods contracts</a:t>
            </a:r>
          </a:p>
          <a:p>
            <a:pPr marL="45720" indent="0">
              <a:buNone/>
            </a:pPr>
            <a:r>
              <a:rPr lang="en-GB" sz="3200" dirty="0" smtClean="0">
                <a:solidFill>
                  <a:srgbClr val="FF0000"/>
                </a:solidFill>
              </a:rPr>
              <a:t>S2(8) </a:t>
            </a:r>
            <a:r>
              <a:rPr lang="en-GB" sz="3200" dirty="0" smtClean="0"/>
              <a:t>‘Goods’: any tangible moveable items</a:t>
            </a:r>
          </a:p>
          <a:p>
            <a:pPr marL="45720" indent="0">
              <a:buNone/>
            </a:pPr>
            <a:r>
              <a:rPr lang="en-GB" sz="3200" dirty="0" smtClean="0"/>
              <a:t>There are a number of terms implied into business-to-consumer goods contracts by CRA 2015, including that the goods will be:</a:t>
            </a:r>
          </a:p>
          <a:p>
            <a:pPr marL="502920" indent="-457200">
              <a:buFont typeface="+mj-lt"/>
              <a:buAutoNum type="arabicPeriod"/>
            </a:pPr>
            <a:r>
              <a:rPr lang="en-GB" sz="3200" dirty="0" smtClean="0">
                <a:solidFill>
                  <a:schemeClr val="tx1"/>
                </a:solidFill>
              </a:rPr>
              <a:t>Of satisfactory quality</a:t>
            </a:r>
          </a:p>
          <a:p>
            <a:pPr marL="502920" indent="-457200">
              <a:buFont typeface="+mj-lt"/>
              <a:buAutoNum type="arabicPeriod"/>
            </a:pPr>
            <a:r>
              <a:rPr lang="en-GB" sz="3200" dirty="0" smtClean="0">
                <a:solidFill>
                  <a:schemeClr val="tx1"/>
                </a:solidFill>
              </a:rPr>
              <a:t>Fit for their particular purpose</a:t>
            </a:r>
          </a:p>
          <a:p>
            <a:pPr marL="502920" indent="-457200">
              <a:buFont typeface="+mj-lt"/>
              <a:buAutoNum type="arabicPeriod"/>
            </a:pPr>
            <a:r>
              <a:rPr lang="en-GB" sz="3200" dirty="0" smtClean="0">
                <a:solidFill>
                  <a:schemeClr val="tx1"/>
                </a:solidFill>
              </a:rPr>
              <a:t>As described</a:t>
            </a:r>
            <a:endParaRPr lang="en-GB" sz="3200" dirty="0">
              <a:solidFill>
                <a:schemeClr val="tx1"/>
              </a:solidFill>
            </a:endParaRPr>
          </a:p>
        </p:txBody>
      </p:sp>
    </p:spTree>
    <p:extLst>
      <p:ext uri="{BB962C8B-B14F-4D97-AF65-F5344CB8AC3E}">
        <p14:creationId xmlns:p14="http://schemas.microsoft.com/office/powerpoint/2010/main" val="33326665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9982" y="157855"/>
            <a:ext cx="9875520" cy="1356360"/>
          </a:xfrm>
        </p:spPr>
        <p:txBody>
          <a:bodyPr/>
          <a:lstStyle/>
          <a:p>
            <a:r>
              <a:rPr lang="en-GB" dirty="0" smtClean="0"/>
              <a:t>Goods contracts: </a:t>
            </a:r>
            <a:r>
              <a:rPr lang="en-GB" dirty="0" smtClean="0">
                <a:solidFill>
                  <a:srgbClr val="FF0000"/>
                </a:solidFill>
              </a:rPr>
              <a:t>s9</a:t>
            </a:r>
            <a:r>
              <a:rPr lang="en-GB" dirty="0" smtClean="0"/>
              <a:t> </a:t>
            </a:r>
            <a:r>
              <a:rPr lang="en-GB" dirty="0" smtClean="0">
                <a:solidFill>
                  <a:schemeClr val="tx1"/>
                </a:solidFill>
              </a:rPr>
              <a:t>satisfactory quality</a:t>
            </a:r>
            <a:endParaRPr lang="en-GB" dirty="0">
              <a:solidFill>
                <a:schemeClr val="tx1"/>
              </a:solidFill>
            </a:endParaRPr>
          </a:p>
        </p:txBody>
      </p:sp>
      <p:sp>
        <p:nvSpPr>
          <p:cNvPr id="3" name="Content Placeholder 2"/>
          <p:cNvSpPr>
            <a:spLocks noGrp="1"/>
          </p:cNvSpPr>
          <p:nvPr>
            <p:ph idx="1"/>
          </p:nvPr>
        </p:nvSpPr>
        <p:spPr>
          <a:xfrm>
            <a:off x="381000" y="1669472"/>
            <a:ext cx="8236527" cy="4066309"/>
          </a:xfrm>
        </p:spPr>
        <p:txBody>
          <a:bodyPr>
            <a:noAutofit/>
          </a:bodyPr>
          <a:lstStyle/>
          <a:p>
            <a:pPr marL="45720" indent="0">
              <a:buNone/>
            </a:pPr>
            <a:r>
              <a:rPr lang="en-GB" sz="3600" dirty="0" smtClean="0">
                <a:solidFill>
                  <a:schemeClr val="tx1"/>
                </a:solidFill>
                <a:latin typeface="+mj-lt"/>
                <a:ea typeface="+mj-ea"/>
                <a:cs typeface="+mj-cs"/>
              </a:rPr>
              <a:t>Q: What is meant by the term ‘satisfactory quality’?</a:t>
            </a:r>
          </a:p>
          <a:p>
            <a:pPr marL="45720" indent="0">
              <a:buNone/>
            </a:pPr>
            <a:r>
              <a:rPr lang="en-GB" sz="3600" dirty="0" smtClean="0">
                <a:solidFill>
                  <a:srgbClr val="FF0000"/>
                </a:solidFill>
                <a:latin typeface="+mj-lt"/>
                <a:ea typeface="+mj-ea"/>
                <a:cs typeface="+mj-cs"/>
              </a:rPr>
              <a:t>s.9(2) CRA 2015: </a:t>
            </a:r>
            <a:r>
              <a:rPr lang="en-GB" sz="3600" i="1" dirty="0" smtClean="0">
                <a:latin typeface="+mj-lt"/>
                <a:ea typeface="+mj-ea"/>
                <a:cs typeface="+mj-cs"/>
              </a:rPr>
              <a:t>This means that the goods must meet the standard that a reasonable person would regard as satisfactory, taking account of any description of the goods, the price or other consideration for the goods (if relevant), and all other relevant circumstances.</a:t>
            </a:r>
            <a:endParaRPr lang="en-GB" sz="3600" i="1" dirty="0">
              <a:latin typeface="+mj-lt"/>
              <a:ea typeface="+mj-ea"/>
              <a:cs typeface="+mj-cs"/>
            </a:endParaRPr>
          </a:p>
        </p:txBody>
      </p:sp>
      <p:pic>
        <p:nvPicPr>
          <p:cNvPr id="4" name="Picture 3"/>
          <p:cNvPicPr>
            <a:picLocks noChangeAspect="1"/>
          </p:cNvPicPr>
          <p:nvPr/>
        </p:nvPicPr>
        <p:blipFill>
          <a:blip r:embed="rId3"/>
          <a:stretch>
            <a:fillRect/>
          </a:stretch>
        </p:blipFill>
        <p:spPr>
          <a:xfrm>
            <a:off x="8811491" y="1542617"/>
            <a:ext cx="2743200" cy="1666875"/>
          </a:xfrm>
          <a:prstGeom prst="rect">
            <a:avLst/>
          </a:prstGeom>
        </p:spPr>
      </p:pic>
      <p:sp>
        <p:nvSpPr>
          <p:cNvPr id="5" name="TextBox 4"/>
          <p:cNvSpPr txBox="1"/>
          <p:nvPr/>
        </p:nvSpPr>
        <p:spPr>
          <a:xfrm>
            <a:off x="9310256" y="3209492"/>
            <a:ext cx="2244436" cy="830997"/>
          </a:xfrm>
          <a:prstGeom prst="rect">
            <a:avLst/>
          </a:prstGeom>
          <a:noFill/>
        </p:spPr>
        <p:txBody>
          <a:bodyPr wrap="square" rtlCol="0">
            <a:spAutoFit/>
          </a:bodyPr>
          <a:lstStyle/>
          <a:p>
            <a:r>
              <a:rPr lang="en-GB" sz="2400" b="1" i="1" dirty="0" err="1" smtClean="0">
                <a:solidFill>
                  <a:srgbClr val="FF0000"/>
                </a:solidFill>
              </a:rPr>
              <a:t>Bramhill</a:t>
            </a:r>
            <a:r>
              <a:rPr lang="en-GB" sz="2400" b="1" i="1" dirty="0" smtClean="0">
                <a:solidFill>
                  <a:srgbClr val="FF0000"/>
                </a:solidFill>
              </a:rPr>
              <a:t> v Edwards [2004]</a:t>
            </a:r>
            <a:endParaRPr lang="en-GB" sz="2400" b="1" i="1" dirty="0">
              <a:solidFill>
                <a:srgbClr val="FF0000"/>
              </a:solidFill>
            </a:endParaRPr>
          </a:p>
        </p:txBody>
      </p:sp>
    </p:spTree>
    <p:extLst>
      <p:ext uri="{BB962C8B-B14F-4D97-AF65-F5344CB8AC3E}">
        <p14:creationId xmlns:p14="http://schemas.microsoft.com/office/powerpoint/2010/main" val="387414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891" y="169718"/>
            <a:ext cx="9875520" cy="1356360"/>
          </a:xfrm>
        </p:spPr>
        <p:txBody>
          <a:bodyPr/>
          <a:lstStyle/>
          <a:p>
            <a:r>
              <a:rPr lang="en-GB" dirty="0"/>
              <a:t>Goods contracts: </a:t>
            </a:r>
            <a:r>
              <a:rPr lang="en-GB" dirty="0">
                <a:solidFill>
                  <a:srgbClr val="FF0000"/>
                </a:solidFill>
              </a:rPr>
              <a:t>s9</a:t>
            </a:r>
            <a:r>
              <a:rPr lang="en-GB" dirty="0"/>
              <a:t> </a:t>
            </a:r>
            <a:r>
              <a:rPr lang="en-GB" dirty="0">
                <a:solidFill>
                  <a:schemeClr val="tx1"/>
                </a:solidFill>
              </a:rPr>
              <a:t>satisfactory quality</a:t>
            </a:r>
          </a:p>
        </p:txBody>
      </p:sp>
      <p:sp>
        <p:nvSpPr>
          <p:cNvPr id="3" name="Content Placeholder 2"/>
          <p:cNvSpPr>
            <a:spLocks noGrp="1"/>
          </p:cNvSpPr>
          <p:nvPr>
            <p:ph idx="1"/>
          </p:nvPr>
        </p:nvSpPr>
        <p:spPr>
          <a:xfrm>
            <a:off x="249382" y="1177636"/>
            <a:ext cx="10766490" cy="4918364"/>
          </a:xfrm>
        </p:spPr>
        <p:txBody>
          <a:bodyPr/>
          <a:lstStyle/>
          <a:p>
            <a:pPr marL="45720" indent="0">
              <a:buNone/>
            </a:pPr>
            <a:r>
              <a:rPr lang="en-GB" sz="2400" dirty="0" smtClean="0">
                <a:solidFill>
                  <a:srgbClr val="FF0000"/>
                </a:solidFill>
              </a:rPr>
              <a:t>S9 (3) </a:t>
            </a:r>
            <a:r>
              <a:rPr lang="en-GB" sz="2400" dirty="0" smtClean="0">
                <a:solidFill>
                  <a:schemeClr val="tx1"/>
                </a:solidFill>
              </a:rPr>
              <a:t>specifies that:</a:t>
            </a:r>
          </a:p>
          <a:p>
            <a:pPr marL="45720" indent="0">
              <a:buNone/>
            </a:pPr>
            <a:r>
              <a:rPr lang="en-GB" sz="2400" dirty="0" smtClean="0">
                <a:solidFill>
                  <a:schemeClr val="tx1"/>
                </a:solidFill>
              </a:rPr>
              <a:t>The quality of goods includes their state and condition; and the following aspects of the quality of goods:</a:t>
            </a:r>
          </a:p>
          <a:p>
            <a:pPr marL="502920" indent="-457200">
              <a:buAutoNum type="alphaLcParenR"/>
            </a:pPr>
            <a:r>
              <a:rPr lang="en-GB" sz="2400" dirty="0" smtClean="0"/>
              <a:t>Fitness for all the purposes for which goods of that kind are commonly supplied,</a:t>
            </a:r>
          </a:p>
          <a:p>
            <a:pPr marL="502920" indent="-457200">
              <a:buAutoNum type="alphaLcParenR"/>
            </a:pPr>
            <a:r>
              <a:rPr lang="en-GB" sz="2400" dirty="0" smtClean="0"/>
              <a:t>Appearance and finish</a:t>
            </a:r>
          </a:p>
          <a:p>
            <a:pPr marL="502920" indent="-457200">
              <a:buAutoNum type="alphaLcParenR"/>
            </a:pPr>
            <a:r>
              <a:rPr lang="en-GB" sz="2400" dirty="0" smtClean="0"/>
              <a:t>Freedom from minor defects</a:t>
            </a:r>
          </a:p>
          <a:p>
            <a:pPr marL="502920" indent="-457200">
              <a:buAutoNum type="alphaLcParenR"/>
            </a:pPr>
            <a:r>
              <a:rPr lang="en-GB" sz="2400" dirty="0" smtClean="0"/>
              <a:t>Safety, and</a:t>
            </a:r>
          </a:p>
          <a:p>
            <a:pPr marL="502920" indent="-457200">
              <a:buAutoNum type="alphaLcParenR"/>
            </a:pPr>
            <a:r>
              <a:rPr lang="en-GB" sz="2400" dirty="0" smtClean="0"/>
              <a:t>Durability</a:t>
            </a:r>
          </a:p>
          <a:p>
            <a:pPr marL="45720" indent="0">
              <a:buNone/>
            </a:pPr>
            <a:endParaRPr lang="en-GB" dirty="0"/>
          </a:p>
        </p:txBody>
      </p:sp>
      <p:sp>
        <p:nvSpPr>
          <p:cNvPr id="4" name="Rectangle 3"/>
          <p:cNvSpPr/>
          <p:nvPr/>
        </p:nvSpPr>
        <p:spPr>
          <a:xfrm>
            <a:off x="4724401" y="3408218"/>
            <a:ext cx="7065818" cy="307570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724401" y="3408218"/>
            <a:ext cx="5971309" cy="1938992"/>
          </a:xfrm>
          <a:prstGeom prst="rect">
            <a:avLst/>
          </a:prstGeom>
          <a:noFill/>
        </p:spPr>
        <p:txBody>
          <a:bodyPr wrap="square" rtlCol="0">
            <a:spAutoFit/>
          </a:bodyPr>
          <a:lstStyle/>
          <a:p>
            <a:r>
              <a:rPr lang="en-GB" sz="2400" dirty="0" smtClean="0"/>
              <a:t>Example of an old case which is still applicable today is </a:t>
            </a:r>
            <a:r>
              <a:rPr lang="en-GB" sz="2400" b="1" i="1" dirty="0" smtClean="0">
                <a:solidFill>
                  <a:srgbClr val="FF0000"/>
                </a:solidFill>
              </a:rPr>
              <a:t>Grant v Australian Knitting Mills [1936]</a:t>
            </a:r>
          </a:p>
          <a:p>
            <a:endParaRPr lang="en-GB" sz="2400" dirty="0"/>
          </a:p>
          <a:p>
            <a:r>
              <a:rPr lang="en-GB" sz="2400" dirty="0" smtClean="0"/>
              <a:t>What happened in this case?</a:t>
            </a:r>
            <a:endParaRPr lang="en-GB" sz="2400" dirty="0"/>
          </a:p>
        </p:txBody>
      </p:sp>
      <p:pic>
        <p:nvPicPr>
          <p:cNvPr id="6" name="Picture 5"/>
          <p:cNvPicPr>
            <a:picLocks noChangeAspect="1"/>
          </p:cNvPicPr>
          <p:nvPr/>
        </p:nvPicPr>
        <p:blipFill>
          <a:blip r:embed="rId3"/>
          <a:stretch>
            <a:fillRect/>
          </a:stretch>
        </p:blipFill>
        <p:spPr>
          <a:xfrm>
            <a:off x="9200111" y="4565395"/>
            <a:ext cx="2400300" cy="1905000"/>
          </a:xfrm>
          <a:prstGeom prst="rect">
            <a:avLst/>
          </a:prstGeom>
        </p:spPr>
      </p:pic>
    </p:spTree>
    <p:extLst>
      <p:ext uri="{BB962C8B-B14F-4D97-AF65-F5344CB8AC3E}">
        <p14:creationId xmlns:p14="http://schemas.microsoft.com/office/powerpoint/2010/main" val="22051600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528" y="152399"/>
            <a:ext cx="9875520" cy="1356360"/>
          </a:xfrm>
        </p:spPr>
        <p:txBody>
          <a:bodyPr/>
          <a:lstStyle/>
          <a:p>
            <a:r>
              <a:rPr lang="en-GB" dirty="0" smtClean="0"/>
              <a:t>Goods contracts: </a:t>
            </a:r>
            <a:r>
              <a:rPr lang="en-GB" dirty="0" smtClean="0">
                <a:solidFill>
                  <a:srgbClr val="FF0000"/>
                </a:solidFill>
              </a:rPr>
              <a:t>s10</a:t>
            </a:r>
            <a:r>
              <a:rPr lang="en-GB" dirty="0" smtClean="0"/>
              <a:t>- </a:t>
            </a:r>
            <a:r>
              <a:rPr lang="en-GB" dirty="0" smtClean="0">
                <a:solidFill>
                  <a:schemeClr val="tx1"/>
                </a:solidFill>
              </a:rPr>
              <a:t>fitness for purpose</a:t>
            </a:r>
            <a:endParaRPr lang="en-GB" dirty="0">
              <a:solidFill>
                <a:schemeClr val="tx1"/>
              </a:solidFill>
            </a:endParaRPr>
          </a:p>
        </p:txBody>
      </p:sp>
      <p:sp>
        <p:nvSpPr>
          <p:cNvPr id="3" name="Content Placeholder 2"/>
          <p:cNvSpPr>
            <a:spLocks noGrp="1"/>
          </p:cNvSpPr>
          <p:nvPr>
            <p:ph idx="1"/>
          </p:nvPr>
        </p:nvSpPr>
        <p:spPr>
          <a:xfrm>
            <a:off x="637310" y="1675014"/>
            <a:ext cx="9698181" cy="4572000"/>
          </a:xfrm>
        </p:spPr>
        <p:txBody>
          <a:bodyPr>
            <a:normAutofit lnSpcReduction="10000"/>
          </a:bodyPr>
          <a:lstStyle/>
          <a:p>
            <a:pPr marL="45720" indent="0">
              <a:buNone/>
            </a:pPr>
            <a:r>
              <a:rPr lang="en-GB" sz="2400" dirty="0" smtClean="0">
                <a:solidFill>
                  <a:srgbClr val="00B0F0"/>
                </a:solidFill>
                <a:latin typeface="Arial Rounded MT Bold" panose="020F0704030504030204" pitchFamily="34" charset="0"/>
              </a:rPr>
              <a:t>Where the consumer makes known to the trader any particular purpose for which the goods are required, the goods will be fit for that purpose.</a:t>
            </a:r>
            <a:endParaRPr lang="en-GB" sz="2400" dirty="0">
              <a:solidFill>
                <a:srgbClr val="00B0F0"/>
              </a:solidFill>
              <a:latin typeface="Arial Rounded MT Bold" panose="020F0704030504030204" pitchFamily="34" charset="0"/>
            </a:endParaRPr>
          </a:p>
          <a:p>
            <a:pPr>
              <a:buFontTx/>
              <a:buChar char="-"/>
            </a:pPr>
            <a:r>
              <a:rPr lang="en-GB" sz="2400" dirty="0" smtClean="0">
                <a:solidFill>
                  <a:schemeClr val="tx1"/>
                </a:solidFill>
                <a:latin typeface="Arial Rounded MT Bold" panose="020F0704030504030204" pitchFamily="34" charset="0"/>
              </a:rPr>
              <a:t>Applies only if consumer has relied on traders judgement</a:t>
            </a:r>
          </a:p>
          <a:p>
            <a:pPr marL="45720" indent="0">
              <a:buNone/>
            </a:pPr>
            <a:endParaRPr lang="en-GB" sz="2400" dirty="0" smtClean="0">
              <a:solidFill>
                <a:schemeClr val="tx1"/>
              </a:solidFill>
              <a:latin typeface="Arial Rounded MT Bold" panose="020F0704030504030204" pitchFamily="34" charset="0"/>
            </a:endParaRPr>
          </a:p>
          <a:p>
            <a:pPr>
              <a:buFontTx/>
              <a:buChar char="-"/>
            </a:pPr>
            <a:r>
              <a:rPr lang="en-GB" sz="2400" dirty="0" smtClean="0">
                <a:solidFill>
                  <a:schemeClr val="tx1"/>
                </a:solidFill>
                <a:latin typeface="Arial Rounded MT Bold" panose="020F0704030504030204" pitchFamily="34" charset="0"/>
                <a:cs typeface="Times New Roman" panose="02020603050405020304" pitchFamily="18" charset="0"/>
              </a:rPr>
              <a:t>Where the product has only one purpose the courts assumes that the trader knew what this was </a:t>
            </a:r>
            <a:r>
              <a:rPr lang="en-GB" sz="2400" i="1" dirty="0">
                <a:solidFill>
                  <a:srgbClr val="FF0000"/>
                </a:solidFill>
                <a:latin typeface="Times New Roman" panose="02020603050405020304" pitchFamily="18" charset="0"/>
                <a:cs typeface="Times New Roman" panose="02020603050405020304" pitchFamily="18" charset="0"/>
              </a:rPr>
              <a:t>Priest v Last [1903]</a:t>
            </a:r>
          </a:p>
          <a:p>
            <a:pPr marL="45720" indent="0">
              <a:buNone/>
            </a:pPr>
            <a:endParaRPr lang="en-GB" sz="2400" dirty="0">
              <a:solidFill>
                <a:schemeClr val="tx1"/>
              </a:solidFill>
              <a:latin typeface="Arial Rounded MT Bold" panose="020F0704030504030204" pitchFamily="34" charset="0"/>
              <a:cs typeface="Times New Roman" panose="02020603050405020304" pitchFamily="18" charset="0"/>
            </a:endParaRPr>
          </a:p>
          <a:p>
            <a:pPr>
              <a:buFontTx/>
              <a:buChar char="-"/>
            </a:pPr>
            <a:r>
              <a:rPr lang="en-GB" sz="2400" dirty="0" smtClean="0">
                <a:solidFill>
                  <a:schemeClr val="tx1"/>
                </a:solidFill>
                <a:latin typeface="Arial Rounded MT Bold" panose="020F0704030504030204" pitchFamily="34" charset="0"/>
                <a:cs typeface="Times New Roman" panose="02020603050405020304" pitchFamily="18" charset="0"/>
              </a:rPr>
              <a:t>An example of a situation where the buyer has an unusual or particular purpose for the goods </a:t>
            </a:r>
            <a:r>
              <a:rPr lang="en-GB" sz="2400" i="1" dirty="0" smtClean="0">
                <a:solidFill>
                  <a:srgbClr val="FF0000"/>
                </a:solidFill>
                <a:latin typeface="Times New Roman" panose="02020603050405020304" pitchFamily="18" charset="0"/>
                <a:cs typeface="Times New Roman" panose="02020603050405020304" pitchFamily="18" charset="0"/>
              </a:rPr>
              <a:t>Griffiths v Peter Conway Ltd [1939]</a:t>
            </a:r>
          </a:p>
          <a:p>
            <a:pPr marL="45720" indent="0">
              <a:buNone/>
            </a:pPr>
            <a:endParaRPr lang="en-GB" dirty="0">
              <a:solidFill>
                <a:schemeClr val="tx1"/>
              </a:solidFill>
              <a:latin typeface="Arial Rounded MT Bold" panose="020F0704030504030204" pitchFamily="34" charset="0"/>
            </a:endParaRPr>
          </a:p>
        </p:txBody>
      </p:sp>
      <p:pic>
        <p:nvPicPr>
          <p:cNvPr id="4" name="Picture 3"/>
          <p:cNvPicPr>
            <a:picLocks noChangeAspect="1"/>
          </p:cNvPicPr>
          <p:nvPr/>
        </p:nvPicPr>
        <p:blipFill>
          <a:blip r:embed="rId3"/>
          <a:stretch>
            <a:fillRect/>
          </a:stretch>
        </p:blipFill>
        <p:spPr>
          <a:xfrm>
            <a:off x="10335491" y="2715491"/>
            <a:ext cx="1577253" cy="1577253"/>
          </a:xfrm>
          <a:prstGeom prst="rect">
            <a:avLst/>
          </a:prstGeom>
        </p:spPr>
      </p:pic>
      <p:pic>
        <p:nvPicPr>
          <p:cNvPr id="5" name="Picture 4"/>
          <p:cNvPicPr>
            <a:picLocks noChangeAspect="1"/>
          </p:cNvPicPr>
          <p:nvPr/>
        </p:nvPicPr>
        <p:blipFill>
          <a:blip r:embed="rId4"/>
          <a:stretch>
            <a:fillRect/>
          </a:stretch>
        </p:blipFill>
        <p:spPr>
          <a:xfrm>
            <a:off x="10074419" y="4531215"/>
            <a:ext cx="1715799" cy="1715799"/>
          </a:xfrm>
          <a:prstGeom prst="rect">
            <a:avLst/>
          </a:prstGeom>
        </p:spPr>
      </p:pic>
    </p:spTree>
    <p:extLst>
      <p:ext uri="{BB962C8B-B14F-4D97-AF65-F5344CB8AC3E}">
        <p14:creationId xmlns:p14="http://schemas.microsoft.com/office/powerpoint/2010/main" val="27338525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Emma’s day</a:t>
            </a:r>
            <a:endParaRPr lang="en-GB" dirty="0"/>
          </a:p>
        </p:txBody>
      </p:sp>
      <p:sp>
        <p:nvSpPr>
          <p:cNvPr id="3" name="Content Placeholder 2"/>
          <p:cNvSpPr>
            <a:spLocks noGrp="1"/>
          </p:cNvSpPr>
          <p:nvPr>
            <p:ph idx="1"/>
          </p:nvPr>
        </p:nvSpPr>
        <p:spPr/>
        <p:txBody>
          <a:bodyPr>
            <a:normAutofit/>
          </a:bodyPr>
          <a:lstStyle/>
          <a:p>
            <a:pPr marL="45720" indent="0" algn="ctr">
              <a:buNone/>
            </a:pPr>
            <a:r>
              <a:rPr lang="en-GB" sz="4000" dirty="0" smtClean="0">
                <a:solidFill>
                  <a:schemeClr val="tx1"/>
                </a:solidFill>
              </a:rPr>
              <a:t>Would the car that Emma purchased amount to a breach of s9, s,10 or both? Why?</a:t>
            </a:r>
            <a:endParaRPr lang="en-GB" sz="4000" dirty="0">
              <a:solidFill>
                <a:schemeClr val="tx1"/>
              </a:solidFill>
            </a:endParaRPr>
          </a:p>
        </p:txBody>
      </p:sp>
      <p:pic>
        <p:nvPicPr>
          <p:cNvPr id="4" name="Picture 3"/>
          <p:cNvPicPr>
            <a:picLocks noChangeAspect="1"/>
          </p:cNvPicPr>
          <p:nvPr/>
        </p:nvPicPr>
        <p:blipFill>
          <a:blip r:embed="rId3"/>
          <a:stretch>
            <a:fillRect/>
          </a:stretch>
        </p:blipFill>
        <p:spPr>
          <a:xfrm>
            <a:off x="3837709" y="3674274"/>
            <a:ext cx="3718101" cy="1955001"/>
          </a:xfrm>
          <a:prstGeom prst="rect">
            <a:avLst/>
          </a:prstGeom>
        </p:spPr>
      </p:pic>
    </p:spTree>
    <p:extLst>
      <p:ext uri="{BB962C8B-B14F-4D97-AF65-F5344CB8AC3E}">
        <p14:creationId xmlns:p14="http://schemas.microsoft.com/office/powerpoint/2010/main" val="25859171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1" y="207818"/>
            <a:ext cx="9875520" cy="1356360"/>
          </a:xfrm>
        </p:spPr>
        <p:txBody>
          <a:bodyPr/>
          <a:lstStyle/>
          <a:p>
            <a:r>
              <a:rPr lang="en-GB" dirty="0" smtClean="0"/>
              <a:t>Goods for purpose: </a:t>
            </a:r>
            <a:r>
              <a:rPr lang="en-GB" dirty="0" smtClean="0">
                <a:solidFill>
                  <a:srgbClr val="FF0000"/>
                </a:solidFill>
              </a:rPr>
              <a:t>s11</a:t>
            </a:r>
            <a:r>
              <a:rPr lang="en-GB" dirty="0" smtClean="0"/>
              <a:t>- </a:t>
            </a:r>
            <a:r>
              <a:rPr lang="en-GB" dirty="0" smtClean="0">
                <a:solidFill>
                  <a:schemeClr val="tx1"/>
                </a:solidFill>
              </a:rPr>
              <a:t>description</a:t>
            </a:r>
            <a:endParaRPr lang="en-GB" dirty="0">
              <a:solidFill>
                <a:schemeClr val="tx1"/>
              </a:solidFill>
            </a:endParaRPr>
          </a:p>
        </p:txBody>
      </p:sp>
      <p:sp>
        <p:nvSpPr>
          <p:cNvPr id="3" name="Content Placeholder 2"/>
          <p:cNvSpPr>
            <a:spLocks noGrp="1"/>
          </p:cNvSpPr>
          <p:nvPr>
            <p:ph idx="1"/>
          </p:nvPr>
        </p:nvSpPr>
        <p:spPr>
          <a:xfrm>
            <a:off x="706582" y="1564178"/>
            <a:ext cx="7495309" cy="4670367"/>
          </a:xfrm>
        </p:spPr>
        <p:txBody>
          <a:bodyPr>
            <a:noAutofit/>
          </a:bodyPr>
          <a:lstStyle/>
          <a:p>
            <a:pPr marL="45720" indent="0">
              <a:buNone/>
            </a:pPr>
            <a:r>
              <a:rPr lang="en-GB" sz="2800" dirty="0" smtClean="0"/>
              <a:t>“Cod con: shoppers mislead by cheaper alternatives”</a:t>
            </a:r>
          </a:p>
          <a:p>
            <a:pPr marL="45720" indent="0">
              <a:buNone/>
            </a:pPr>
            <a:r>
              <a:rPr lang="en-GB" sz="2800" dirty="0" smtClean="0"/>
              <a:t>Shoppers are being overcharged for cheaper fish being sold off as cod, according to new research. Some 7% of cod was mislabelled in the UK and 28% in Ireland.</a:t>
            </a:r>
          </a:p>
          <a:p>
            <a:pPr marL="45720" indent="0">
              <a:buNone/>
            </a:pPr>
            <a:r>
              <a:rPr lang="en-GB" sz="2800" dirty="0" smtClean="0"/>
              <a:t>Less expensive species, including Pollack and whiting, are labelled and sold as cod and threatened species of cod, was also being sold as ‘sustainably sourced’ in one supermarket. </a:t>
            </a:r>
            <a:endParaRPr lang="en-GB" sz="2800" dirty="0"/>
          </a:p>
        </p:txBody>
      </p:sp>
      <p:pic>
        <p:nvPicPr>
          <p:cNvPr id="4" name="Picture 3"/>
          <p:cNvPicPr>
            <a:picLocks noChangeAspect="1"/>
          </p:cNvPicPr>
          <p:nvPr/>
        </p:nvPicPr>
        <p:blipFill>
          <a:blip r:embed="rId3"/>
          <a:stretch>
            <a:fillRect/>
          </a:stretch>
        </p:blipFill>
        <p:spPr>
          <a:xfrm>
            <a:off x="9225396" y="1144038"/>
            <a:ext cx="2552700" cy="1790700"/>
          </a:xfrm>
          <a:prstGeom prst="rect">
            <a:avLst/>
          </a:prstGeom>
        </p:spPr>
      </p:pic>
      <p:pic>
        <p:nvPicPr>
          <p:cNvPr id="5" name="Picture 4"/>
          <p:cNvPicPr>
            <a:picLocks noChangeAspect="1"/>
          </p:cNvPicPr>
          <p:nvPr/>
        </p:nvPicPr>
        <p:blipFill>
          <a:blip r:embed="rId4"/>
          <a:stretch>
            <a:fillRect/>
          </a:stretch>
        </p:blipFill>
        <p:spPr>
          <a:xfrm>
            <a:off x="9518072" y="3733799"/>
            <a:ext cx="2050473" cy="1537855"/>
          </a:xfrm>
          <a:prstGeom prst="rect">
            <a:avLst/>
          </a:prstGeom>
        </p:spPr>
      </p:pic>
    </p:spTree>
    <p:extLst>
      <p:ext uri="{BB962C8B-B14F-4D97-AF65-F5344CB8AC3E}">
        <p14:creationId xmlns:p14="http://schemas.microsoft.com/office/powerpoint/2010/main" val="10457316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Goods for purpose: </a:t>
            </a:r>
            <a:r>
              <a:rPr lang="en-GB" dirty="0">
                <a:solidFill>
                  <a:srgbClr val="FF0000"/>
                </a:solidFill>
              </a:rPr>
              <a:t>s11</a:t>
            </a:r>
            <a:r>
              <a:rPr lang="en-GB" dirty="0"/>
              <a:t>- </a:t>
            </a:r>
            <a:r>
              <a:rPr lang="en-GB" dirty="0">
                <a:solidFill>
                  <a:schemeClr val="tx1"/>
                </a:solidFill>
              </a:rPr>
              <a:t>description</a:t>
            </a:r>
          </a:p>
        </p:txBody>
      </p:sp>
      <p:sp>
        <p:nvSpPr>
          <p:cNvPr id="3" name="Content Placeholder 2"/>
          <p:cNvSpPr>
            <a:spLocks noGrp="1"/>
          </p:cNvSpPr>
          <p:nvPr>
            <p:ph idx="1"/>
          </p:nvPr>
        </p:nvSpPr>
        <p:spPr/>
        <p:txBody>
          <a:bodyPr/>
          <a:lstStyle/>
          <a:p>
            <a:pPr marL="45720" indent="0">
              <a:buNone/>
            </a:pPr>
            <a:r>
              <a:rPr lang="en-GB" dirty="0" smtClean="0">
                <a:solidFill>
                  <a:srgbClr val="FF0000"/>
                </a:solidFill>
              </a:rPr>
              <a:t>S11(1) CRA 2015- </a:t>
            </a:r>
            <a:r>
              <a:rPr lang="en-GB" dirty="0" smtClean="0">
                <a:solidFill>
                  <a:schemeClr val="tx1"/>
                </a:solidFill>
              </a:rPr>
              <a:t>When goods are sold by description, there is an implied term that they will match the description.</a:t>
            </a:r>
          </a:p>
          <a:p>
            <a:pPr marL="45720" indent="0">
              <a:buNone/>
            </a:pPr>
            <a:r>
              <a:rPr lang="en-GB" dirty="0" smtClean="0">
                <a:solidFill>
                  <a:srgbClr val="FF0000"/>
                </a:solidFill>
              </a:rPr>
              <a:t>S11(3) CRA </a:t>
            </a:r>
            <a:r>
              <a:rPr lang="en-GB" dirty="0" smtClean="0">
                <a:solidFill>
                  <a:schemeClr val="tx1"/>
                </a:solidFill>
              </a:rPr>
              <a:t>provides that ‘ a supply of goods is not prevented from being a supply by description just because the goods are exposed for supply, and they are selected by the buyers.</a:t>
            </a:r>
            <a:endParaRPr lang="en-GB" dirty="0">
              <a:solidFill>
                <a:schemeClr val="tx1"/>
              </a:solidFill>
            </a:endParaRPr>
          </a:p>
        </p:txBody>
      </p:sp>
      <p:pic>
        <p:nvPicPr>
          <p:cNvPr id="4" name="Picture 3"/>
          <p:cNvPicPr>
            <a:picLocks noChangeAspect="1"/>
          </p:cNvPicPr>
          <p:nvPr/>
        </p:nvPicPr>
        <p:blipFill>
          <a:blip r:embed="rId3"/>
          <a:stretch>
            <a:fillRect/>
          </a:stretch>
        </p:blipFill>
        <p:spPr>
          <a:xfrm>
            <a:off x="9757930" y="3844203"/>
            <a:ext cx="1847850" cy="2466975"/>
          </a:xfrm>
          <a:prstGeom prst="rect">
            <a:avLst/>
          </a:prstGeom>
        </p:spPr>
      </p:pic>
      <p:sp>
        <p:nvSpPr>
          <p:cNvPr id="5" name="TextBox 4"/>
          <p:cNvSpPr txBox="1"/>
          <p:nvPr/>
        </p:nvSpPr>
        <p:spPr>
          <a:xfrm>
            <a:off x="3316753" y="4331262"/>
            <a:ext cx="7065818" cy="1077218"/>
          </a:xfrm>
          <a:prstGeom prst="rect">
            <a:avLst/>
          </a:prstGeom>
          <a:noFill/>
        </p:spPr>
        <p:txBody>
          <a:bodyPr wrap="square" rtlCol="0">
            <a:spAutoFit/>
          </a:bodyPr>
          <a:lstStyle/>
          <a:p>
            <a:r>
              <a:rPr lang="en-GB" sz="3200" b="1" i="1" dirty="0" smtClean="0">
                <a:solidFill>
                  <a:srgbClr val="FF0000"/>
                </a:solidFill>
              </a:rPr>
              <a:t>Beale v Taylor [1967]: </a:t>
            </a:r>
          </a:p>
          <a:p>
            <a:r>
              <a:rPr lang="en-GB" sz="3200" b="1" i="1" dirty="0" smtClean="0">
                <a:solidFill>
                  <a:schemeClr val="accent1"/>
                </a:solidFill>
              </a:rPr>
              <a:t>‘white herald convertible 1961’</a:t>
            </a:r>
            <a:endParaRPr lang="en-GB" sz="3200" b="1" i="1" dirty="0">
              <a:solidFill>
                <a:srgbClr val="FF0000"/>
              </a:solidFill>
            </a:endParaRPr>
          </a:p>
        </p:txBody>
      </p:sp>
      <p:pic>
        <p:nvPicPr>
          <p:cNvPr id="6" name="Picture 5"/>
          <p:cNvPicPr>
            <a:picLocks noChangeAspect="1"/>
          </p:cNvPicPr>
          <p:nvPr/>
        </p:nvPicPr>
        <p:blipFill>
          <a:blip r:embed="rId4"/>
          <a:stretch>
            <a:fillRect/>
          </a:stretch>
        </p:blipFill>
        <p:spPr>
          <a:xfrm>
            <a:off x="553091" y="4633912"/>
            <a:ext cx="2457450" cy="1857375"/>
          </a:xfrm>
          <a:prstGeom prst="rect">
            <a:avLst/>
          </a:prstGeom>
        </p:spPr>
      </p:pic>
    </p:spTree>
    <p:extLst>
      <p:ext uri="{BB962C8B-B14F-4D97-AF65-F5344CB8AC3E}">
        <p14:creationId xmlns:p14="http://schemas.microsoft.com/office/powerpoint/2010/main" val="162588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2" y="0"/>
            <a:ext cx="9875520" cy="1356360"/>
          </a:xfrm>
        </p:spPr>
        <p:txBody>
          <a:bodyPr/>
          <a:lstStyle/>
          <a:p>
            <a:pPr algn="ctr"/>
            <a:r>
              <a:rPr lang="en-GB" dirty="0" smtClean="0"/>
              <a:t>1.2 Services contracts</a:t>
            </a:r>
            <a:endParaRPr lang="en-GB" dirty="0"/>
          </a:p>
        </p:txBody>
      </p:sp>
      <p:sp>
        <p:nvSpPr>
          <p:cNvPr id="3" name="Content Placeholder 2"/>
          <p:cNvSpPr>
            <a:spLocks noGrp="1"/>
          </p:cNvSpPr>
          <p:nvPr>
            <p:ph idx="1"/>
          </p:nvPr>
        </p:nvSpPr>
        <p:spPr>
          <a:xfrm>
            <a:off x="512618" y="1510145"/>
            <a:ext cx="10503254" cy="4585855"/>
          </a:xfrm>
        </p:spPr>
        <p:txBody>
          <a:bodyPr>
            <a:normAutofit/>
          </a:bodyPr>
          <a:lstStyle/>
          <a:p>
            <a:pPr marL="45720" indent="0">
              <a:buNone/>
            </a:pPr>
            <a:r>
              <a:rPr lang="en-GB" sz="2800" b="1" dirty="0" smtClean="0">
                <a:solidFill>
                  <a:srgbClr val="FF0000"/>
                </a:solidFill>
              </a:rPr>
              <a:t>S48 CRA 2015 </a:t>
            </a:r>
            <a:r>
              <a:rPr lang="en-GB" sz="2800" dirty="0" smtClean="0"/>
              <a:t>- </a:t>
            </a:r>
            <a:r>
              <a:rPr lang="en-GB" sz="2800" dirty="0" smtClean="0">
                <a:solidFill>
                  <a:srgbClr val="FF0000"/>
                </a:solidFill>
              </a:rPr>
              <a:t>implies terms into contracts </a:t>
            </a:r>
            <a:r>
              <a:rPr lang="en-GB" sz="2800" b="1" dirty="0" smtClean="0">
                <a:solidFill>
                  <a:srgbClr val="FF0000"/>
                </a:solidFill>
              </a:rPr>
              <a:t>FOR A TRADER </a:t>
            </a:r>
            <a:r>
              <a:rPr lang="en-GB" sz="2800" dirty="0" smtClean="0">
                <a:solidFill>
                  <a:srgbClr val="FF0000"/>
                </a:solidFill>
              </a:rPr>
              <a:t>to supply a service to a consumer.</a:t>
            </a:r>
          </a:p>
          <a:p>
            <a:pPr marL="45720" indent="0">
              <a:buNone/>
            </a:pPr>
            <a:r>
              <a:rPr lang="en-GB" sz="2800" dirty="0" smtClean="0">
                <a:solidFill>
                  <a:schemeClr val="tx1"/>
                </a:solidFill>
              </a:rPr>
              <a:t> Three of the key terms implied into these contracts by CRA 2015 are as follows:</a:t>
            </a:r>
          </a:p>
          <a:p>
            <a:pPr marL="502920" indent="-457200">
              <a:buAutoNum type="arabicParenBoth"/>
            </a:pPr>
            <a:r>
              <a:rPr lang="en-GB" sz="2800" dirty="0" smtClean="0">
                <a:solidFill>
                  <a:schemeClr val="tx1"/>
                </a:solidFill>
              </a:rPr>
              <a:t>Under </a:t>
            </a:r>
            <a:r>
              <a:rPr lang="en-GB" sz="2800" dirty="0" smtClean="0">
                <a:solidFill>
                  <a:srgbClr val="FF0000"/>
                </a:solidFill>
              </a:rPr>
              <a:t>s.49</a:t>
            </a:r>
            <a:r>
              <a:rPr lang="en-GB" sz="2800" dirty="0" smtClean="0">
                <a:solidFill>
                  <a:schemeClr val="tx1"/>
                </a:solidFill>
              </a:rPr>
              <a:t>:  a trader will perform the service with </a:t>
            </a:r>
            <a:r>
              <a:rPr lang="en-GB" sz="2800" b="1" dirty="0" smtClean="0">
                <a:solidFill>
                  <a:schemeClr val="tx1"/>
                </a:solidFill>
              </a:rPr>
              <a:t>reasonable care and skill</a:t>
            </a:r>
          </a:p>
          <a:p>
            <a:pPr>
              <a:buFontTx/>
              <a:buChar char="-"/>
            </a:pPr>
            <a:r>
              <a:rPr lang="en-GB" sz="2800" b="1" i="1" dirty="0" smtClean="0">
                <a:solidFill>
                  <a:schemeClr val="accent1">
                    <a:lumMod val="60000"/>
                    <a:lumOff val="40000"/>
                  </a:schemeClr>
                </a:solidFill>
              </a:rPr>
              <a:t>Davey v Cosmos Air Holidays [1989]</a:t>
            </a:r>
          </a:p>
          <a:p>
            <a:pPr>
              <a:buFontTx/>
              <a:buChar char="-"/>
            </a:pPr>
            <a:r>
              <a:rPr lang="en-GB" sz="2800" b="1" i="1" dirty="0" smtClean="0">
                <a:solidFill>
                  <a:schemeClr val="accent1">
                    <a:lumMod val="60000"/>
                    <a:lumOff val="40000"/>
                  </a:schemeClr>
                </a:solidFill>
              </a:rPr>
              <a:t>Wong </a:t>
            </a:r>
            <a:r>
              <a:rPr lang="en-GB" sz="2800" b="1" i="1" dirty="0" err="1" smtClean="0">
                <a:solidFill>
                  <a:schemeClr val="accent1">
                    <a:lumMod val="60000"/>
                    <a:lumOff val="40000"/>
                  </a:schemeClr>
                </a:solidFill>
              </a:rPr>
              <a:t>Mee</a:t>
            </a:r>
            <a:r>
              <a:rPr lang="en-GB" sz="2800" b="1" i="1" dirty="0" smtClean="0">
                <a:solidFill>
                  <a:schemeClr val="accent1">
                    <a:lumMod val="60000"/>
                    <a:lumOff val="40000"/>
                  </a:schemeClr>
                </a:solidFill>
              </a:rPr>
              <a:t> Wan v Kwan Kin Travel Services Ltd </a:t>
            </a:r>
            <a:endParaRPr lang="en-GB" sz="2800" i="1" dirty="0">
              <a:solidFill>
                <a:schemeClr val="accent1">
                  <a:lumMod val="60000"/>
                  <a:lumOff val="40000"/>
                </a:schemeClr>
              </a:solidFill>
            </a:endParaRPr>
          </a:p>
        </p:txBody>
      </p:sp>
      <p:pic>
        <p:nvPicPr>
          <p:cNvPr id="4" name="Picture 3"/>
          <p:cNvPicPr>
            <a:picLocks noChangeAspect="1"/>
          </p:cNvPicPr>
          <p:nvPr/>
        </p:nvPicPr>
        <p:blipFill>
          <a:blip r:embed="rId3"/>
          <a:stretch>
            <a:fillRect/>
          </a:stretch>
        </p:blipFill>
        <p:spPr>
          <a:xfrm>
            <a:off x="8574665" y="4476750"/>
            <a:ext cx="2828925" cy="1619250"/>
          </a:xfrm>
          <a:prstGeom prst="rect">
            <a:avLst/>
          </a:prstGeom>
        </p:spPr>
      </p:pic>
    </p:spTree>
    <p:extLst>
      <p:ext uri="{BB962C8B-B14F-4D97-AF65-F5344CB8AC3E}">
        <p14:creationId xmlns:p14="http://schemas.microsoft.com/office/powerpoint/2010/main" val="2083342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Services contracts</a:t>
            </a:r>
          </a:p>
        </p:txBody>
      </p:sp>
      <p:sp>
        <p:nvSpPr>
          <p:cNvPr id="3" name="Content Placeholder 2"/>
          <p:cNvSpPr>
            <a:spLocks noGrp="1"/>
          </p:cNvSpPr>
          <p:nvPr>
            <p:ph idx="1"/>
          </p:nvPr>
        </p:nvSpPr>
        <p:spPr/>
        <p:txBody>
          <a:bodyPr>
            <a:normAutofit/>
          </a:bodyPr>
          <a:lstStyle/>
          <a:p>
            <a:pPr marL="45720" indent="0">
              <a:buNone/>
            </a:pPr>
            <a:r>
              <a:rPr lang="en-GB" sz="2800" dirty="0" smtClean="0"/>
              <a:t>2) </a:t>
            </a:r>
            <a:r>
              <a:rPr lang="en-GB" sz="2800" b="1" dirty="0" smtClean="0">
                <a:solidFill>
                  <a:srgbClr val="FF0000"/>
                </a:solidFill>
              </a:rPr>
              <a:t>s51 CRA: </a:t>
            </a:r>
            <a:r>
              <a:rPr lang="en-GB" sz="2800" dirty="0" smtClean="0">
                <a:solidFill>
                  <a:schemeClr val="tx1"/>
                </a:solidFill>
              </a:rPr>
              <a:t>Any consumer must pay a reasonable price for the service (and no more).</a:t>
            </a:r>
          </a:p>
          <a:p>
            <a:pPr marL="45720" indent="0">
              <a:buNone/>
            </a:pPr>
            <a:endParaRPr lang="en-GB" sz="2800" dirty="0">
              <a:solidFill>
                <a:schemeClr val="tx1"/>
              </a:solidFill>
            </a:endParaRPr>
          </a:p>
          <a:p>
            <a:pPr marL="45720" indent="0">
              <a:buNone/>
            </a:pPr>
            <a:r>
              <a:rPr lang="en-GB" sz="2800" dirty="0" smtClean="0">
                <a:solidFill>
                  <a:schemeClr val="tx1"/>
                </a:solidFill>
              </a:rPr>
              <a:t>3) </a:t>
            </a:r>
            <a:r>
              <a:rPr lang="en-GB" sz="2800" b="1" dirty="0" smtClean="0">
                <a:solidFill>
                  <a:srgbClr val="FF0000"/>
                </a:solidFill>
              </a:rPr>
              <a:t>s52 CRA: </a:t>
            </a:r>
            <a:r>
              <a:rPr lang="en-GB" sz="2800" dirty="0" smtClean="0">
                <a:solidFill>
                  <a:schemeClr val="tx1"/>
                </a:solidFill>
              </a:rPr>
              <a:t>The trader must perform the service within a reasonable time</a:t>
            </a:r>
            <a:endParaRPr lang="en-GB" sz="2800" dirty="0">
              <a:solidFill>
                <a:schemeClr val="tx1"/>
              </a:solidFill>
            </a:endParaRPr>
          </a:p>
        </p:txBody>
      </p:sp>
    </p:spTree>
    <p:extLst>
      <p:ext uri="{BB962C8B-B14F-4D97-AF65-F5344CB8AC3E}">
        <p14:creationId xmlns:p14="http://schemas.microsoft.com/office/powerpoint/2010/main" val="2972406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pPr marL="45720" indent="0" algn="ctr">
              <a:buNone/>
            </a:pPr>
            <a:r>
              <a:rPr lang="en-GB" sz="4000" dirty="0" smtClean="0">
                <a:solidFill>
                  <a:schemeClr val="tx1"/>
                </a:solidFill>
              </a:rPr>
              <a:t>In relation to Emma’s highlights that she had done at the hairdressing salon, could you argue that CRA has been breached? If so, how?</a:t>
            </a:r>
            <a:endParaRPr lang="en-GB" sz="4000" dirty="0">
              <a:solidFill>
                <a:schemeClr val="tx1"/>
              </a:solidFill>
            </a:endParaRPr>
          </a:p>
        </p:txBody>
      </p:sp>
      <p:pic>
        <p:nvPicPr>
          <p:cNvPr id="4" name="Picture 3"/>
          <p:cNvPicPr>
            <a:picLocks noChangeAspect="1"/>
          </p:cNvPicPr>
          <p:nvPr/>
        </p:nvPicPr>
        <p:blipFill>
          <a:blip r:embed="rId3"/>
          <a:stretch>
            <a:fillRect/>
          </a:stretch>
        </p:blipFill>
        <p:spPr>
          <a:xfrm>
            <a:off x="4396219" y="4530437"/>
            <a:ext cx="3084945" cy="1850967"/>
          </a:xfrm>
          <a:prstGeom prst="rect">
            <a:avLst/>
          </a:prstGeom>
        </p:spPr>
      </p:pic>
    </p:spTree>
    <p:extLst>
      <p:ext uri="{BB962C8B-B14F-4D97-AF65-F5344CB8AC3E}">
        <p14:creationId xmlns:p14="http://schemas.microsoft.com/office/powerpoint/2010/main" val="2973366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8128" y="207819"/>
            <a:ext cx="9875520" cy="1356360"/>
          </a:xfrm>
        </p:spPr>
        <p:txBody>
          <a:bodyPr/>
          <a:lstStyle/>
          <a:p>
            <a:r>
              <a:rPr lang="en-GB" dirty="0" smtClean="0"/>
              <a:t>2. Business-to-business contracts</a:t>
            </a:r>
            <a:endParaRPr lang="en-GB" dirty="0"/>
          </a:p>
        </p:txBody>
      </p:sp>
      <p:sp>
        <p:nvSpPr>
          <p:cNvPr id="3" name="Content Placeholder 2"/>
          <p:cNvSpPr>
            <a:spLocks noGrp="1"/>
          </p:cNvSpPr>
          <p:nvPr>
            <p:ph idx="1"/>
          </p:nvPr>
        </p:nvSpPr>
        <p:spPr>
          <a:xfrm>
            <a:off x="526473" y="1302327"/>
            <a:ext cx="11194471" cy="4793673"/>
          </a:xfrm>
        </p:spPr>
        <p:txBody>
          <a:bodyPr/>
          <a:lstStyle/>
          <a:p>
            <a:pPr marL="45720" indent="0">
              <a:buNone/>
            </a:pPr>
            <a:r>
              <a:rPr lang="en-GB" b="1" dirty="0" smtClean="0">
                <a:solidFill>
                  <a:srgbClr val="FF0000"/>
                </a:solidFill>
              </a:rPr>
              <a:t>Sale of Goods Act 1979</a:t>
            </a:r>
          </a:p>
          <a:p>
            <a:pPr marL="45720" indent="0">
              <a:buNone/>
            </a:pPr>
            <a:r>
              <a:rPr lang="en-GB" dirty="0" smtClean="0">
                <a:solidFill>
                  <a:schemeClr val="tx1"/>
                </a:solidFill>
              </a:rPr>
              <a:t>Whilst CRA 2015 covers a range of contracts under which goods are supplied, </a:t>
            </a:r>
            <a:r>
              <a:rPr lang="en-GB" dirty="0" smtClean="0">
                <a:solidFill>
                  <a:srgbClr val="FF0000"/>
                </a:solidFill>
              </a:rPr>
              <a:t>SGA 1979 </a:t>
            </a:r>
            <a:r>
              <a:rPr lang="en-GB" dirty="0" smtClean="0">
                <a:solidFill>
                  <a:schemeClr val="tx1"/>
                </a:solidFill>
              </a:rPr>
              <a:t>only applies to a contract for the sale of goods, which is defined under s2(1) SGA 1979 as </a:t>
            </a:r>
            <a:r>
              <a:rPr lang="en-GB" dirty="0" smtClean="0"/>
              <a:t>a </a:t>
            </a:r>
            <a:r>
              <a:rPr lang="en-GB" i="1" dirty="0" smtClean="0"/>
              <a:t>contract by which the seller transfers or agrees to transfer the property in goods to the buyer for a money consideration, called the price.</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923260000"/>
              </p:ext>
            </p:extLst>
          </p:nvPr>
        </p:nvGraphicFramePr>
        <p:xfrm>
          <a:off x="1191492" y="3699163"/>
          <a:ext cx="9254835" cy="2641600"/>
        </p:xfrm>
        <a:graphic>
          <a:graphicData uri="http://schemas.openxmlformats.org/drawingml/2006/table">
            <a:tbl>
              <a:tblPr firstRow="1" bandRow="1">
                <a:tableStyleId>{5C22544A-7EE6-4342-B048-85BDC9FD1C3A}</a:tableStyleId>
              </a:tblPr>
              <a:tblGrid>
                <a:gridCol w="3084945"/>
                <a:gridCol w="3084945"/>
                <a:gridCol w="3084945"/>
              </a:tblGrid>
              <a:tr h="660400">
                <a:tc>
                  <a:txBody>
                    <a:bodyPr/>
                    <a:lstStyle/>
                    <a:p>
                      <a:r>
                        <a:rPr lang="en-GB" dirty="0" smtClean="0"/>
                        <a:t>Implied</a:t>
                      </a:r>
                      <a:r>
                        <a:rPr lang="en-GB" baseline="0" dirty="0" smtClean="0"/>
                        <a:t> term:</a:t>
                      </a:r>
                      <a:endParaRPr lang="en-GB" dirty="0"/>
                    </a:p>
                  </a:txBody>
                  <a:tcPr/>
                </a:tc>
                <a:tc>
                  <a:txBody>
                    <a:bodyPr/>
                    <a:lstStyle/>
                    <a:p>
                      <a:r>
                        <a:rPr lang="en-GB" dirty="0" smtClean="0"/>
                        <a:t>Business-to-consumer</a:t>
                      </a:r>
                      <a:r>
                        <a:rPr lang="en-GB" baseline="0" dirty="0" smtClean="0"/>
                        <a:t> contracts:</a:t>
                      </a:r>
                      <a:endParaRPr lang="en-GB" dirty="0"/>
                    </a:p>
                  </a:txBody>
                  <a:tcPr/>
                </a:tc>
                <a:tc>
                  <a:txBody>
                    <a:bodyPr/>
                    <a:lstStyle/>
                    <a:p>
                      <a:r>
                        <a:rPr lang="en-GB" dirty="0" smtClean="0"/>
                        <a:t>Business-to-business contracts</a:t>
                      </a:r>
                      <a:endParaRPr lang="en-GB" dirty="0"/>
                    </a:p>
                  </a:txBody>
                  <a:tcPr/>
                </a:tc>
              </a:tr>
              <a:tr h="660400">
                <a:tc>
                  <a:txBody>
                    <a:bodyPr/>
                    <a:lstStyle/>
                    <a:p>
                      <a:r>
                        <a:rPr lang="en-GB" dirty="0" smtClean="0"/>
                        <a:t>Satisfactory</a:t>
                      </a:r>
                      <a:r>
                        <a:rPr lang="en-GB" baseline="0" dirty="0" smtClean="0"/>
                        <a:t> quality</a:t>
                      </a:r>
                      <a:endParaRPr lang="en-GB" dirty="0"/>
                    </a:p>
                  </a:txBody>
                  <a:tcPr/>
                </a:tc>
                <a:tc>
                  <a:txBody>
                    <a:bodyPr/>
                    <a:lstStyle/>
                    <a:p>
                      <a:r>
                        <a:rPr lang="en-GB" dirty="0" smtClean="0"/>
                        <a:t>S9 CRA 2015</a:t>
                      </a:r>
                      <a:endParaRPr lang="en-GB" dirty="0"/>
                    </a:p>
                  </a:txBody>
                  <a:tcPr/>
                </a:tc>
                <a:tc>
                  <a:txBody>
                    <a:bodyPr/>
                    <a:lstStyle/>
                    <a:p>
                      <a:r>
                        <a:rPr lang="en-GB" dirty="0" smtClean="0"/>
                        <a:t>S14(2) SGA</a:t>
                      </a:r>
                      <a:r>
                        <a:rPr lang="en-GB" baseline="0" dirty="0" smtClean="0"/>
                        <a:t> 1979</a:t>
                      </a:r>
                      <a:endParaRPr lang="en-GB" dirty="0"/>
                    </a:p>
                  </a:txBody>
                  <a:tcPr/>
                </a:tc>
              </a:tr>
              <a:tr h="660400">
                <a:tc>
                  <a:txBody>
                    <a:bodyPr/>
                    <a:lstStyle/>
                    <a:p>
                      <a:r>
                        <a:rPr lang="en-GB" dirty="0" smtClean="0"/>
                        <a:t>Fitness for the purpose</a:t>
                      </a:r>
                      <a:endParaRPr lang="en-GB" dirty="0"/>
                    </a:p>
                  </a:txBody>
                  <a:tcPr/>
                </a:tc>
                <a:tc>
                  <a:txBody>
                    <a:bodyPr/>
                    <a:lstStyle/>
                    <a:p>
                      <a:r>
                        <a:rPr lang="en-GB" dirty="0" smtClean="0"/>
                        <a:t>S10 CRA</a:t>
                      </a:r>
                      <a:r>
                        <a:rPr lang="en-GB" baseline="0" dirty="0" smtClean="0"/>
                        <a:t> 2015</a:t>
                      </a:r>
                      <a:endParaRPr lang="en-GB" dirty="0"/>
                    </a:p>
                  </a:txBody>
                  <a:tcPr/>
                </a:tc>
                <a:tc>
                  <a:txBody>
                    <a:bodyPr/>
                    <a:lstStyle/>
                    <a:p>
                      <a:r>
                        <a:rPr lang="en-GB" dirty="0" smtClean="0"/>
                        <a:t>S14(3) SGA</a:t>
                      </a:r>
                      <a:r>
                        <a:rPr lang="en-GB" baseline="0" dirty="0" smtClean="0"/>
                        <a:t> 1979</a:t>
                      </a:r>
                      <a:endParaRPr lang="en-GB" dirty="0"/>
                    </a:p>
                  </a:txBody>
                  <a:tcPr/>
                </a:tc>
              </a:tr>
              <a:tr h="660400">
                <a:tc>
                  <a:txBody>
                    <a:bodyPr/>
                    <a:lstStyle/>
                    <a:p>
                      <a:r>
                        <a:rPr lang="en-GB" dirty="0" smtClean="0"/>
                        <a:t>Description</a:t>
                      </a:r>
                      <a:endParaRPr lang="en-GB" dirty="0"/>
                    </a:p>
                  </a:txBody>
                  <a:tcPr/>
                </a:tc>
                <a:tc>
                  <a:txBody>
                    <a:bodyPr/>
                    <a:lstStyle/>
                    <a:p>
                      <a:r>
                        <a:rPr lang="en-GB" dirty="0" smtClean="0"/>
                        <a:t>S11 CRA</a:t>
                      </a:r>
                      <a:r>
                        <a:rPr lang="en-GB" baseline="0" dirty="0" smtClean="0"/>
                        <a:t> 2015</a:t>
                      </a:r>
                      <a:endParaRPr lang="en-GB" dirty="0"/>
                    </a:p>
                  </a:txBody>
                  <a:tcPr/>
                </a:tc>
                <a:tc>
                  <a:txBody>
                    <a:bodyPr/>
                    <a:lstStyle/>
                    <a:p>
                      <a:r>
                        <a:rPr lang="en-GB" dirty="0" smtClean="0"/>
                        <a:t>S13 SGA</a:t>
                      </a:r>
                      <a:r>
                        <a:rPr lang="en-GB" baseline="0" dirty="0" smtClean="0"/>
                        <a:t> 1979</a:t>
                      </a:r>
                      <a:endParaRPr lang="en-GB" dirty="0"/>
                    </a:p>
                  </a:txBody>
                  <a:tcPr/>
                </a:tc>
              </a:tr>
            </a:tbl>
          </a:graphicData>
        </a:graphic>
      </p:graphicFrame>
      <p:sp>
        <p:nvSpPr>
          <p:cNvPr id="5" name="TextBox 4"/>
          <p:cNvSpPr txBox="1"/>
          <p:nvPr/>
        </p:nvSpPr>
        <p:spPr>
          <a:xfrm>
            <a:off x="3823854" y="3329831"/>
            <a:ext cx="4835237" cy="369332"/>
          </a:xfrm>
          <a:prstGeom prst="rect">
            <a:avLst/>
          </a:prstGeom>
          <a:noFill/>
        </p:spPr>
        <p:txBody>
          <a:bodyPr wrap="square" rtlCol="0">
            <a:spAutoFit/>
          </a:bodyPr>
          <a:lstStyle/>
          <a:p>
            <a:r>
              <a:rPr lang="en-GB" b="1" u="sng" dirty="0" smtClean="0"/>
              <a:t>Contracts for the sale of goods</a:t>
            </a:r>
            <a:endParaRPr lang="en-GB" b="1" u="sng" dirty="0"/>
          </a:p>
        </p:txBody>
      </p:sp>
    </p:spTree>
    <p:extLst>
      <p:ext uri="{BB962C8B-B14F-4D97-AF65-F5344CB8AC3E}">
        <p14:creationId xmlns:p14="http://schemas.microsoft.com/office/powerpoint/2010/main" val="658875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2310" y="124691"/>
            <a:ext cx="9875520" cy="1356360"/>
          </a:xfrm>
        </p:spPr>
        <p:txBody>
          <a:bodyPr/>
          <a:lstStyle/>
          <a:p>
            <a:r>
              <a:rPr lang="en-GB" dirty="0" smtClean="0"/>
              <a:t>3. Terms implied by custo</a:t>
            </a:r>
            <a:r>
              <a:rPr lang="en-GB" dirty="0"/>
              <a:t>m</a:t>
            </a:r>
          </a:p>
        </p:txBody>
      </p:sp>
      <p:sp>
        <p:nvSpPr>
          <p:cNvPr id="3" name="Content Placeholder 2"/>
          <p:cNvSpPr>
            <a:spLocks noGrp="1"/>
          </p:cNvSpPr>
          <p:nvPr>
            <p:ph idx="1"/>
          </p:nvPr>
        </p:nvSpPr>
        <p:spPr>
          <a:xfrm>
            <a:off x="568036" y="1343891"/>
            <a:ext cx="10447835" cy="4752109"/>
          </a:xfrm>
        </p:spPr>
        <p:txBody>
          <a:bodyPr/>
          <a:lstStyle/>
          <a:p>
            <a:pPr marL="45720" indent="0" algn="ctr">
              <a:buNone/>
            </a:pPr>
            <a:r>
              <a:rPr lang="en-GB" sz="2800" i="1" dirty="0" smtClean="0">
                <a:solidFill>
                  <a:schemeClr val="tx1"/>
                </a:solidFill>
              </a:rPr>
              <a:t>When terms are implied into a contract as a result of local or trade usage.</a:t>
            </a:r>
          </a:p>
          <a:p>
            <a:pPr marL="45720" indent="0">
              <a:buNone/>
            </a:pPr>
            <a:r>
              <a:rPr lang="en-GB" dirty="0" smtClean="0">
                <a:solidFill>
                  <a:schemeClr val="tx1"/>
                </a:solidFill>
              </a:rPr>
              <a:t>Questions that will be asked when considering whether such a term should be implied are:</a:t>
            </a:r>
          </a:p>
          <a:p>
            <a:pPr>
              <a:buFontTx/>
              <a:buChar char="-"/>
            </a:pPr>
            <a:r>
              <a:rPr lang="en-GB" dirty="0" smtClean="0">
                <a:latin typeface="Arial" panose="020B0604020202020204" pitchFamily="34" charset="0"/>
                <a:cs typeface="Arial" panose="020B0604020202020204" pitchFamily="34" charset="0"/>
              </a:rPr>
              <a:t>Whether the term has been in use for a sufficient length of time;</a:t>
            </a:r>
          </a:p>
          <a:p>
            <a:pPr>
              <a:buFontTx/>
              <a:buChar char="-"/>
            </a:pPr>
            <a:r>
              <a:rPr lang="en-GB" dirty="0" smtClean="0">
                <a:latin typeface="Arial" panose="020B0604020202020204" pitchFamily="34" charset="0"/>
                <a:cs typeface="Arial" panose="020B0604020202020204" pitchFamily="34" charset="0"/>
              </a:rPr>
              <a:t>Whether it is reasonable to imply such a term;</a:t>
            </a:r>
          </a:p>
          <a:p>
            <a:pPr>
              <a:buFontTx/>
              <a:buChar char="-"/>
            </a:pPr>
            <a:r>
              <a:rPr lang="en-GB" dirty="0" smtClean="0">
                <a:latin typeface="Arial" panose="020B0604020202020204" pitchFamily="34" charset="0"/>
                <a:cs typeface="Arial" panose="020B0604020202020204" pitchFamily="34" charset="0"/>
              </a:rPr>
              <a:t>Whether the term is inconsistent with an express term;</a:t>
            </a:r>
          </a:p>
          <a:p>
            <a:pPr>
              <a:buFontTx/>
              <a:buChar char="-"/>
            </a:pPr>
            <a:r>
              <a:rPr lang="en-GB" dirty="0" smtClean="0">
                <a:latin typeface="Arial" panose="020B0604020202020204" pitchFamily="34" charset="0"/>
                <a:cs typeface="Arial" panose="020B0604020202020204" pitchFamily="34" charset="0"/>
              </a:rPr>
              <a:t>That such a term is actually used in practice; and</a:t>
            </a:r>
          </a:p>
          <a:p>
            <a:pPr>
              <a:buFontTx/>
              <a:buChar char="-"/>
            </a:pPr>
            <a:r>
              <a:rPr lang="en-GB" dirty="0" smtClean="0">
                <a:latin typeface="Arial" panose="020B0604020202020204" pitchFamily="34" charset="0"/>
                <a:cs typeface="Arial" panose="020B0604020202020204" pitchFamily="34" charset="0"/>
              </a:rPr>
              <a:t>That the implication of such a term is acceptable to the court.</a:t>
            </a:r>
          </a:p>
        </p:txBody>
      </p:sp>
      <p:sp>
        <p:nvSpPr>
          <p:cNvPr id="4" name="Rounded Rectangle 3"/>
          <p:cNvSpPr/>
          <p:nvPr/>
        </p:nvSpPr>
        <p:spPr>
          <a:xfrm>
            <a:off x="8728364" y="4488873"/>
            <a:ext cx="2923309" cy="1842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275618" y="4810035"/>
            <a:ext cx="1828800" cy="1200329"/>
          </a:xfrm>
          <a:prstGeom prst="rect">
            <a:avLst/>
          </a:prstGeom>
          <a:noFill/>
        </p:spPr>
        <p:txBody>
          <a:bodyPr wrap="square" rtlCol="0">
            <a:spAutoFit/>
          </a:bodyPr>
          <a:lstStyle/>
          <a:p>
            <a:pPr algn="ctr"/>
            <a:r>
              <a:rPr lang="en-GB" sz="2400" i="1" dirty="0" smtClean="0">
                <a:solidFill>
                  <a:srgbClr val="FF0000"/>
                </a:solidFill>
              </a:rPr>
              <a:t>Hutton v Warren [1836]</a:t>
            </a:r>
            <a:endParaRPr lang="en-GB" sz="2400" i="1" dirty="0">
              <a:solidFill>
                <a:srgbClr val="FF0000"/>
              </a:solidFill>
            </a:endParaRPr>
          </a:p>
        </p:txBody>
      </p:sp>
    </p:spTree>
    <p:extLst>
      <p:ext uri="{BB962C8B-B14F-4D97-AF65-F5344CB8AC3E}">
        <p14:creationId xmlns:p14="http://schemas.microsoft.com/office/powerpoint/2010/main" val="259088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091" y="221673"/>
            <a:ext cx="9875520" cy="1356360"/>
          </a:xfrm>
        </p:spPr>
        <p:txBody>
          <a:bodyPr/>
          <a:lstStyle/>
          <a:p>
            <a:r>
              <a:rPr lang="en-GB" dirty="0" smtClean="0"/>
              <a:t>4. Terms implied by the courts</a:t>
            </a:r>
            <a:endParaRPr lang="en-GB" dirty="0"/>
          </a:p>
        </p:txBody>
      </p:sp>
      <p:sp>
        <p:nvSpPr>
          <p:cNvPr id="3" name="Content Placeholder 2"/>
          <p:cNvSpPr>
            <a:spLocks noGrp="1"/>
          </p:cNvSpPr>
          <p:nvPr>
            <p:ph idx="1"/>
          </p:nvPr>
        </p:nvSpPr>
        <p:spPr>
          <a:xfrm>
            <a:off x="484910" y="1385455"/>
            <a:ext cx="10530962" cy="4710545"/>
          </a:xfrm>
        </p:spPr>
        <p:txBody>
          <a:bodyPr/>
          <a:lstStyle/>
          <a:p>
            <a:pPr marL="45720" indent="0">
              <a:buNone/>
            </a:pPr>
            <a:r>
              <a:rPr lang="en-GB" sz="2800" dirty="0" smtClean="0">
                <a:solidFill>
                  <a:schemeClr val="tx1"/>
                </a:solidFill>
              </a:rPr>
              <a:t> </a:t>
            </a:r>
            <a:r>
              <a:rPr lang="en-GB" sz="2800" u="sng" dirty="0" smtClean="0">
                <a:solidFill>
                  <a:schemeClr val="tx1"/>
                </a:solidFill>
              </a:rPr>
              <a:t>This can happen in 2 ways:</a:t>
            </a:r>
          </a:p>
          <a:p>
            <a:pPr>
              <a:buFontTx/>
              <a:buChar char="-"/>
            </a:pPr>
            <a:r>
              <a:rPr lang="en-GB" sz="2800" b="1" dirty="0" smtClean="0">
                <a:solidFill>
                  <a:schemeClr val="tx1"/>
                </a:solidFill>
              </a:rPr>
              <a:t>Implied by law</a:t>
            </a:r>
          </a:p>
          <a:p>
            <a:pPr>
              <a:buFontTx/>
              <a:buChar char="-"/>
            </a:pPr>
            <a:r>
              <a:rPr lang="en-GB" sz="2800" b="1" dirty="0" smtClean="0">
                <a:solidFill>
                  <a:schemeClr val="tx1"/>
                </a:solidFill>
              </a:rPr>
              <a:t>Implied in fact</a:t>
            </a:r>
          </a:p>
          <a:p>
            <a:pPr>
              <a:buFontTx/>
              <a:buChar char="-"/>
            </a:pPr>
            <a:endParaRPr lang="en-GB" sz="2800" dirty="0">
              <a:solidFill>
                <a:schemeClr val="tx1"/>
              </a:solidFill>
            </a:endParaRPr>
          </a:p>
          <a:p>
            <a:pPr marL="45720" indent="0">
              <a:buNone/>
            </a:pPr>
            <a:r>
              <a:rPr lang="en-GB" sz="2800" b="1" dirty="0" smtClean="0">
                <a:solidFill>
                  <a:schemeClr val="tx1"/>
                </a:solidFill>
              </a:rPr>
              <a:t>Implied by law  </a:t>
            </a:r>
            <a:r>
              <a:rPr lang="en-GB" sz="2800" dirty="0" smtClean="0">
                <a:solidFill>
                  <a:schemeClr val="tx1"/>
                </a:solidFill>
              </a:rPr>
              <a:t>- case law has established that these terms always appear in these types of contract.</a:t>
            </a:r>
          </a:p>
          <a:p>
            <a:pPr marL="45720" indent="0">
              <a:buNone/>
            </a:pPr>
            <a:endParaRPr lang="en-GB" sz="2800" dirty="0" smtClean="0">
              <a:solidFill>
                <a:schemeClr val="tx1"/>
              </a:solidFill>
            </a:endParaRPr>
          </a:p>
          <a:p>
            <a:pPr marL="45720" indent="0">
              <a:buNone/>
            </a:pPr>
            <a:r>
              <a:rPr lang="en-GB" sz="2800" b="1" i="1" dirty="0" smtClean="0">
                <a:solidFill>
                  <a:srgbClr val="FF0000"/>
                </a:solidFill>
              </a:rPr>
              <a:t>Liverpool City Council v Irwin [1976]</a:t>
            </a:r>
          </a:p>
          <a:p>
            <a:pPr marL="45720" indent="0">
              <a:buNone/>
            </a:pPr>
            <a:endParaRPr lang="en-GB" dirty="0">
              <a:solidFill>
                <a:schemeClr val="tx1"/>
              </a:solidFill>
            </a:endParaRPr>
          </a:p>
        </p:txBody>
      </p:sp>
      <p:pic>
        <p:nvPicPr>
          <p:cNvPr id="4" name="Picture 3"/>
          <p:cNvPicPr>
            <a:picLocks noChangeAspect="1"/>
          </p:cNvPicPr>
          <p:nvPr/>
        </p:nvPicPr>
        <p:blipFill>
          <a:blip r:embed="rId3"/>
          <a:stretch>
            <a:fillRect/>
          </a:stretch>
        </p:blipFill>
        <p:spPr>
          <a:xfrm>
            <a:off x="7501803" y="4244303"/>
            <a:ext cx="3374015" cy="2245254"/>
          </a:xfrm>
          <a:prstGeom prst="rect">
            <a:avLst/>
          </a:prstGeom>
        </p:spPr>
      </p:pic>
    </p:spTree>
    <p:extLst>
      <p:ext uri="{BB962C8B-B14F-4D97-AF65-F5344CB8AC3E}">
        <p14:creationId xmlns:p14="http://schemas.microsoft.com/office/powerpoint/2010/main" val="3791186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11236" y="2341417"/>
            <a:ext cx="6137564" cy="2308324"/>
          </a:xfrm>
          <a:prstGeom prst="rect">
            <a:avLst/>
          </a:prstGeom>
          <a:noFill/>
        </p:spPr>
        <p:txBody>
          <a:bodyPr wrap="square" rtlCol="0">
            <a:spAutoFit/>
          </a:bodyPr>
          <a:lstStyle/>
          <a:p>
            <a:pPr algn="ctr"/>
            <a:r>
              <a:rPr lang="en-GB" sz="4800" dirty="0" smtClean="0"/>
              <a:t>CONDITIONS, WARRANTIES AND INNOMINATE TERMS</a:t>
            </a:r>
            <a:endParaRPr lang="en-GB" sz="4800" dirty="0"/>
          </a:p>
        </p:txBody>
      </p:sp>
    </p:spTree>
    <p:extLst>
      <p:ext uri="{BB962C8B-B14F-4D97-AF65-F5344CB8AC3E}">
        <p14:creationId xmlns:p14="http://schemas.microsoft.com/office/powerpoint/2010/main" val="2205630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8254" y="1288473"/>
            <a:ext cx="10487891" cy="1815882"/>
          </a:xfrm>
          <a:prstGeom prst="rect">
            <a:avLst/>
          </a:prstGeom>
          <a:noFill/>
        </p:spPr>
        <p:txBody>
          <a:bodyPr wrap="square" rtlCol="0">
            <a:spAutoFit/>
          </a:bodyPr>
          <a:lstStyle/>
          <a:p>
            <a:r>
              <a:rPr lang="en-GB" sz="2800" b="1" dirty="0" smtClean="0"/>
              <a:t>Conditions</a:t>
            </a:r>
            <a:r>
              <a:rPr lang="en-GB" sz="2800" dirty="0" smtClean="0"/>
              <a:t>: - a term which is of central importance to the contract</a:t>
            </a:r>
          </a:p>
          <a:p>
            <a:r>
              <a:rPr lang="en-GB" sz="2800" dirty="0"/>
              <a:t>	</a:t>
            </a:r>
            <a:r>
              <a:rPr lang="en-GB" sz="2800" dirty="0" smtClean="0"/>
              <a:t>	     - Breach of a condition will allow the innocent party to treat 				the contract as at an end if he wants to (repudiation of 				       contract)</a:t>
            </a:r>
            <a:endParaRPr lang="en-GB" sz="2800" dirty="0"/>
          </a:p>
        </p:txBody>
      </p:sp>
      <p:sp>
        <p:nvSpPr>
          <p:cNvPr id="3" name="TextBox 2"/>
          <p:cNvSpPr txBox="1"/>
          <p:nvPr/>
        </p:nvSpPr>
        <p:spPr>
          <a:xfrm>
            <a:off x="651165" y="4073235"/>
            <a:ext cx="10764980" cy="1384995"/>
          </a:xfrm>
          <a:prstGeom prst="rect">
            <a:avLst/>
          </a:prstGeom>
          <a:noFill/>
        </p:spPr>
        <p:txBody>
          <a:bodyPr wrap="square" rtlCol="0">
            <a:spAutoFit/>
          </a:bodyPr>
          <a:lstStyle/>
          <a:p>
            <a:r>
              <a:rPr lang="en-GB" sz="2800" b="1" dirty="0" smtClean="0">
                <a:solidFill>
                  <a:srgbClr val="0070C0"/>
                </a:solidFill>
              </a:rPr>
              <a:t>Warranties:      </a:t>
            </a:r>
            <a:r>
              <a:rPr lang="en-GB" sz="2800" dirty="0" smtClean="0">
                <a:solidFill>
                  <a:srgbClr val="0070C0"/>
                </a:solidFill>
              </a:rPr>
              <a:t>- of less importance than a condition.</a:t>
            </a:r>
          </a:p>
          <a:p>
            <a:r>
              <a:rPr lang="en-GB" sz="2800" dirty="0">
                <a:solidFill>
                  <a:srgbClr val="0070C0"/>
                </a:solidFill>
              </a:rPr>
              <a:t>	</a:t>
            </a:r>
            <a:r>
              <a:rPr lang="en-GB" sz="2800" dirty="0" smtClean="0">
                <a:solidFill>
                  <a:srgbClr val="0070C0"/>
                </a:solidFill>
              </a:rPr>
              <a:t>		- If a warranty is broken, the injured party must carry on with the contract, but can sue for damages for what he has lost </a:t>
            </a:r>
            <a:endParaRPr lang="en-GB" sz="2800" dirty="0">
              <a:solidFill>
                <a:srgbClr val="0070C0"/>
              </a:solidFill>
            </a:endParaRPr>
          </a:p>
        </p:txBody>
      </p:sp>
    </p:spTree>
    <p:extLst>
      <p:ext uri="{BB962C8B-B14F-4D97-AF65-F5344CB8AC3E}">
        <p14:creationId xmlns:p14="http://schemas.microsoft.com/office/powerpoint/2010/main" val="6172883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137564" y="1427018"/>
            <a:ext cx="5569527" cy="436418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526473" y="651163"/>
            <a:ext cx="5334000" cy="5416868"/>
          </a:xfrm>
          <a:prstGeom prst="rect">
            <a:avLst/>
          </a:prstGeom>
          <a:noFill/>
        </p:spPr>
        <p:txBody>
          <a:bodyPr wrap="square" rtlCol="0">
            <a:spAutoFit/>
          </a:bodyPr>
          <a:lstStyle/>
          <a:p>
            <a:pPr algn="ctr"/>
            <a:r>
              <a:rPr lang="en-GB" sz="3200" b="1" u="sng" dirty="0" smtClean="0"/>
              <a:t>Condition vs Warranty</a:t>
            </a:r>
          </a:p>
          <a:p>
            <a:endParaRPr lang="en-GB" dirty="0"/>
          </a:p>
          <a:p>
            <a:r>
              <a:rPr lang="en-GB" sz="2800" i="1" dirty="0" err="1">
                <a:solidFill>
                  <a:srgbClr val="00B050"/>
                </a:solidFill>
              </a:rPr>
              <a:t>Poussard</a:t>
            </a:r>
            <a:r>
              <a:rPr lang="en-GB" sz="2800" i="1" dirty="0">
                <a:solidFill>
                  <a:srgbClr val="00B050"/>
                </a:solidFill>
              </a:rPr>
              <a:t> v </a:t>
            </a:r>
            <a:r>
              <a:rPr lang="en-GB" sz="2800" i="1" dirty="0" err="1">
                <a:solidFill>
                  <a:srgbClr val="00B050"/>
                </a:solidFill>
              </a:rPr>
              <a:t>Spiers</a:t>
            </a:r>
            <a:r>
              <a:rPr lang="en-GB" sz="2800" i="1" dirty="0">
                <a:solidFill>
                  <a:srgbClr val="00B050"/>
                </a:solidFill>
              </a:rPr>
              <a:t> and Pond [1876</a:t>
            </a:r>
            <a:r>
              <a:rPr lang="en-GB" sz="2800" i="1" dirty="0" smtClean="0">
                <a:solidFill>
                  <a:srgbClr val="00B050"/>
                </a:solidFill>
              </a:rPr>
              <a:t>]</a:t>
            </a:r>
          </a:p>
          <a:p>
            <a:endParaRPr lang="en-GB" sz="2800" dirty="0"/>
          </a:p>
          <a:p>
            <a:endParaRPr lang="en-GB" sz="2800" dirty="0" smtClean="0"/>
          </a:p>
          <a:p>
            <a:endParaRPr lang="en-GB" sz="2800" dirty="0"/>
          </a:p>
          <a:p>
            <a:endParaRPr lang="en-GB" sz="2800" dirty="0" smtClean="0"/>
          </a:p>
          <a:p>
            <a:endParaRPr lang="en-GB" sz="2800" dirty="0"/>
          </a:p>
          <a:p>
            <a:endParaRPr lang="en-GB" sz="2800" dirty="0" smtClean="0"/>
          </a:p>
          <a:p>
            <a:r>
              <a:rPr lang="en-GB" sz="2800" i="1" dirty="0">
                <a:solidFill>
                  <a:srgbClr val="00B050"/>
                </a:solidFill>
              </a:rPr>
              <a:t>Bettini v </a:t>
            </a:r>
            <a:r>
              <a:rPr lang="en-GB" sz="2800" i="1" dirty="0" err="1">
                <a:solidFill>
                  <a:srgbClr val="00B050"/>
                </a:solidFill>
              </a:rPr>
              <a:t>Gye</a:t>
            </a:r>
            <a:r>
              <a:rPr lang="en-GB" sz="2800" i="1" dirty="0">
                <a:solidFill>
                  <a:srgbClr val="00B050"/>
                </a:solidFill>
              </a:rPr>
              <a:t> [1876]</a:t>
            </a:r>
          </a:p>
          <a:p>
            <a:endParaRPr lang="en-GB" dirty="0"/>
          </a:p>
          <a:p>
            <a:endParaRPr lang="en-GB" dirty="0" smtClean="0"/>
          </a:p>
          <a:p>
            <a:endParaRPr lang="en-GB" dirty="0"/>
          </a:p>
          <a:p>
            <a:endParaRPr lang="en-GB" dirty="0"/>
          </a:p>
        </p:txBody>
      </p:sp>
      <p:sp>
        <p:nvSpPr>
          <p:cNvPr id="3" name="TextBox 2"/>
          <p:cNvSpPr txBox="1"/>
          <p:nvPr/>
        </p:nvSpPr>
        <p:spPr>
          <a:xfrm>
            <a:off x="6313775" y="1676400"/>
            <a:ext cx="5306291" cy="1815882"/>
          </a:xfrm>
          <a:prstGeom prst="rect">
            <a:avLst/>
          </a:prstGeom>
          <a:noFill/>
        </p:spPr>
        <p:txBody>
          <a:bodyPr wrap="square" rtlCol="0">
            <a:spAutoFit/>
          </a:bodyPr>
          <a:lstStyle/>
          <a:p>
            <a:r>
              <a:rPr lang="en-GB" sz="2800" dirty="0" smtClean="0"/>
              <a:t>Intermediate or innominate terms:</a:t>
            </a:r>
          </a:p>
          <a:p>
            <a:endParaRPr lang="en-GB" sz="2800" dirty="0"/>
          </a:p>
          <a:p>
            <a:r>
              <a:rPr lang="en-GB" sz="2800" i="1" dirty="0" smtClean="0">
                <a:solidFill>
                  <a:srgbClr val="FF0000"/>
                </a:solidFill>
              </a:rPr>
              <a:t>Hong Kong Fir Shipping Co Ltd v Kawasaki Kisen Kaisha Ltd [1962]</a:t>
            </a:r>
            <a:endParaRPr lang="en-GB" sz="2800" i="1" dirty="0">
              <a:solidFill>
                <a:srgbClr val="FF0000"/>
              </a:solidFill>
            </a:endParaRPr>
          </a:p>
        </p:txBody>
      </p:sp>
      <p:pic>
        <p:nvPicPr>
          <p:cNvPr id="4" name="Picture 3"/>
          <p:cNvPicPr>
            <a:picLocks noChangeAspect="1"/>
          </p:cNvPicPr>
          <p:nvPr/>
        </p:nvPicPr>
        <p:blipFill>
          <a:blip r:embed="rId3"/>
          <a:stretch>
            <a:fillRect/>
          </a:stretch>
        </p:blipFill>
        <p:spPr>
          <a:xfrm>
            <a:off x="979775" y="2207202"/>
            <a:ext cx="2695575" cy="1695450"/>
          </a:xfrm>
          <a:prstGeom prst="rect">
            <a:avLst/>
          </a:prstGeom>
        </p:spPr>
      </p:pic>
      <p:pic>
        <p:nvPicPr>
          <p:cNvPr id="6" name="Picture 5"/>
          <p:cNvPicPr>
            <a:picLocks noChangeAspect="1"/>
          </p:cNvPicPr>
          <p:nvPr/>
        </p:nvPicPr>
        <p:blipFill>
          <a:blip r:embed="rId4"/>
          <a:stretch>
            <a:fillRect/>
          </a:stretch>
        </p:blipFill>
        <p:spPr>
          <a:xfrm>
            <a:off x="7490114" y="3717816"/>
            <a:ext cx="2476500" cy="1847850"/>
          </a:xfrm>
          <a:prstGeom prst="rect">
            <a:avLst/>
          </a:prstGeom>
        </p:spPr>
      </p:pic>
    </p:spTree>
    <p:extLst>
      <p:ext uri="{BB962C8B-B14F-4D97-AF65-F5344CB8AC3E}">
        <p14:creationId xmlns:p14="http://schemas.microsoft.com/office/powerpoint/2010/main" val="807972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9528" y="1787236"/>
            <a:ext cx="7758546" cy="4801314"/>
          </a:xfrm>
          <a:prstGeom prst="rect">
            <a:avLst/>
          </a:prstGeom>
          <a:noFill/>
        </p:spPr>
        <p:txBody>
          <a:bodyPr wrap="square" rtlCol="0">
            <a:spAutoFit/>
          </a:bodyPr>
          <a:lstStyle/>
          <a:p>
            <a:pPr marL="342900" indent="-342900">
              <a:buAutoNum type="arabicPeriod"/>
            </a:pPr>
            <a:r>
              <a:rPr lang="en-GB" sz="3200" dirty="0" smtClean="0"/>
              <a:t>What distinguishes a representation from a term?</a:t>
            </a:r>
          </a:p>
          <a:p>
            <a:pPr marL="342900" indent="-342900">
              <a:buAutoNum type="arabicPeriod"/>
            </a:pPr>
            <a:r>
              <a:rPr lang="en-GB" sz="3200" dirty="0" smtClean="0"/>
              <a:t>How are terms implied into a contract?</a:t>
            </a:r>
          </a:p>
          <a:p>
            <a:pPr marL="342900" indent="-342900">
              <a:buAutoNum type="arabicPeriod"/>
            </a:pPr>
            <a:r>
              <a:rPr lang="en-GB" sz="3200" dirty="0" smtClean="0"/>
              <a:t>When will goods be deemed to have been ‘sold by description’?</a:t>
            </a:r>
          </a:p>
          <a:p>
            <a:pPr marL="342900" indent="-342900">
              <a:buAutoNum type="arabicPeriod"/>
            </a:pPr>
            <a:r>
              <a:rPr lang="en-GB" sz="3200" dirty="0" smtClean="0"/>
              <a:t>What is the difference between a condition, a warranty and an innominate term within a contract?</a:t>
            </a:r>
          </a:p>
          <a:p>
            <a:pPr marL="342900" indent="-342900">
              <a:buAutoNum type="arabicPeriod"/>
            </a:pPr>
            <a:r>
              <a:rPr lang="en-GB" sz="3200" dirty="0" smtClean="0"/>
              <a:t>How can terms be implied by the courts?</a:t>
            </a:r>
          </a:p>
          <a:p>
            <a:endParaRPr lang="en-GB" dirty="0"/>
          </a:p>
        </p:txBody>
      </p:sp>
      <p:sp>
        <p:nvSpPr>
          <p:cNvPr id="3" name="TextBox 2"/>
          <p:cNvSpPr txBox="1"/>
          <p:nvPr/>
        </p:nvSpPr>
        <p:spPr>
          <a:xfrm>
            <a:off x="1149927" y="484909"/>
            <a:ext cx="9448800" cy="646331"/>
          </a:xfrm>
          <a:prstGeom prst="rect">
            <a:avLst/>
          </a:prstGeom>
          <a:noFill/>
        </p:spPr>
        <p:txBody>
          <a:bodyPr wrap="square" rtlCol="0">
            <a:spAutoFit/>
          </a:bodyPr>
          <a:lstStyle/>
          <a:p>
            <a:r>
              <a:rPr lang="en-GB" dirty="0" smtClean="0"/>
              <a:t>	</a:t>
            </a:r>
            <a:r>
              <a:rPr lang="en-GB" sz="3600" b="1" u="sng" dirty="0" smtClean="0"/>
              <a:t>Self-assessment questions</a:t>
            </a:r>
            <a:endParaRPr lang="en-GB" sz="3600" b="1" u="sng" dirty="0"/>
          </a:p>
        </p:txBody>
      </p:sp>
    </p:spTree>
    <p:extLst>
      <p:ext uri="{BB962C8B-B14F-4D97-AF65-F5344CB8AC3E}">
        <p14:creationId xmlns:p14="http://schemas.microsoft.com/office/powerpoint/2010/main" val="3869380321"/>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622</TotalTime>
  <Words>4001</Words>
  <Application>Microsoft Office PowerPoint</Application>
  <PresentationFormat>Widescreen</PresentationFormat>
  <Paragraphs>272</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Rounded MT Bold</vt:lpstr>
      <vt:lpstr>Calibri</vt:lpstr>
      <vt:lpstr>Corbel</vt:lpstr>
      <vt:lpstr>Times New Roman</vt:lpstr>
      <vt:lpstr>Basis</vt:lpstr>
      <vt:lpstr>THE CONTENTS OF A CONTRACT</vt:lpstr>
      <vt:lpstr>Learning objectives . . .</vt:lpstr>
      <vt:lpstr>IMPLIED TERMS</vt:lpstr>
      <vt:lpstr>What are implied terms?</vt:lpstr>
      <vt:lpstr>1. Business-to-consumer contracts</vt:lpstr>
      <vt:lpstr>1.1 Goods contracts</vt:lpstr>
      <vt:lpstr>Goods contracts: s9 satisfactory quality</vt:lpstr>
      <vt:lpstr>Goods contracts: s9 satisfactory quality</vt:lpstr>
      <vt:lpstr>Goods contracts: s10- fitness for purpose</vt:lpstr>
      <vt:lpstr>TASK: Emma’s day</vt:lpstr>
      <vt:lpstr>Goods for purpose: s11- description</vt:lpstr>
      <vt:lpstr>Goods for purpose: s11- description</vt:lpstr>
      <vt:lpstr>1.2 Services contracts</vt:lpstr>
      <vt:lpstr>1.2 Services contracts</vt:lpstr>
      <vt:lpstr>TASK</vt:lpstr>
      <vt:lpstr>2. Business-to-business contracts</vt:lpstr>
      <vt:lpstr>3. Terms implied by custom</vt:lpstr>
      <vt:lpstr>4. Terms implied by the courts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CONTENTS OF A CONTRACT</dc:title>
  <dc:creator>Laura Knight</dc:creator>
  <cp:lastModifiedBy>Laura Knight</cp:lastModifiedBy>
  <cp:revision>19</cp:revision>
  <cp:lastPrinted>2018-03-08T15:23:27Z</cp:lastPrinted>
  <dcterms:created xsi:type="dcterms:W3CDTF">2018-02-20T12:28:27Z</dcterms:created>
  <dcterms:modified xsi:type="dcterms:W3CDTF">2018-03-08T15:23:34Z</dcterms:modified>
</cp:coreProperties>
</file>