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09/11/2025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306286"/>
            <a:ext cx="8427720" cy="3402875"/>
          </a:xfrm>
        </p:spPr>
        <p:txBody>
          <a:bodyPr>
            <a:normAutofit fontScale="90000"/>
          </a:bodyPr>
          <a:lstStyle/>
          <a:p>
            <a:r>
              <a:rPr lang="en-GB" sz="3200" dirty="0">
                <a:latin typeface="A"/>
              </a:rPr>
              <a:t>MODULE NAME: Problem </a:t>
            </a:r>
            <a:r>
              <a:rPr lang="en-GB" sz="3200" dirty="0" err="1">
                <a:latin typeface="A"/>
              </a:rPr>
              <a:t>Sloving</a:t>
            </a:r>
            <a:r>
              <a:rPr lang="en-GB" sz="3200" dirty="0">
                <a:latin typeface="A"/>
              </a:rPr>
              <a:t> and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:MST SADIA RAHMAN MAHIMA</a:t>
            </a:r>
            <a:br>
              <a:rPr lang="en-GB" sz="3200" dirty="0">
                <a:latin typeface="A"/>
              </a:rPr>
            </a:br>
            <a:r>
              <a:rPr lang="en-GB" sz="3200" dirty="0">
                <a:latin typeface="A"/>
              </a:rPr>
              <a:t>STUDENT ID: 2442120</a:t>
            </a:r>
            <a:br>
              <a:rPr lang="en-GB" sz="3200" dirty="0">
                <a:latin typeface="A"/>
              </a:rPr>
            </a:br>
            <a:r>
              <a:rPr lang="en-GB" sz="3200" dirty="0">
                <a:latin typeface="A"/>
              </a:rPr>
              <a:t>LECTURER: THOMAS ADEYEMI </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4037012" y="502485"/>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600200" y="1306285"/>
            <a:ext cx="10232571" cy="4491446"/>
          </a:xfrm>
        </p:spPr>
        <p:txBody>
          <a:bodyPr>
            <a:normAutofit fontScale="92500"/>
          </a:bodyPr>
          <a:lstStyle/>
          <a:p>
            <a:r>
              <a:rPr lang="en-GB" sz="2800" dirty="0"/>
              <a:t>Green Haven Florists is a small flower shop in Norwich, UK. It is run by Liam and Priya Patel. The shop is known for its lovely flower designs, eco-friendly packaging, and friendly service. Recently, the shop has had some problems. Sales have gone down, costs have gone up, and there is more competition from online flower shops. This assignment looks at what is causing these problems and how they can be fixed. It will use different methods to find out why sales have dropped and what outside factors are affecting the business. The aim is to help Green Haven Florists find ways to improve and become successful again.</a:t>
            </a:r>
          </a:p>
          <a:p>
            <a:endParaRPr lang="en-GB" b="1" dirty="0"/>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in:2016</a:t>
            </a:r>
          </a:p>
          <a:p>
            <a:pPr marL="342900" indent="-342900">
              <a:buFont typeface="Arial" charset="2"/>
              <a:buChar char="•"/>
            </a:pPr>
            <a:r>
              <a:rPr lang="en-GB" b="1" dirty="0"/>
              <a:t>Owners: LIYAM AND PRIYA PAYEL</a:t>
            </a:r>
          </a:p>
          <a:p>
            <a:pPr marL="342900" indent="-342900">
              <a:buFont typeface="Arial" charset="2"/>
              <a:buChar char="•"/>
            </a:pPr>
            <a:r>
              <a:rPr lang="en-GB" b="1" dirty="0"/>
              <a:t>Sells : Flowers for </a:t>
            </a:r>
            <a:r>
              <a:rPr lang="en-GB" b="1" dirty="0" err="1"/>
              <a:t>weddings,events,and</a:t>
            </a:r>
            <a:r>
              <a:rPr lang="en-GB" b="1" dirty="0"/>
              <a:t> everyday gifts</a:t>
            </a:r>
          </a:p>
          <a:p>
            <a:pPr marL="342900" indent="-342900">
              <a:buFont typeface="Arial" charset="2"/>
              <a:buChar char="•"/>
            </a:pPr>
            <a:r>
              <a:rPr lang="en-GB" b="1" dirty="0">
                <a:ea typeface="+mn-lt"/>
                <a:cs typeface="+mn-lt"/>
              </a:rPr>
              <a:t>strong community </a:t>
            </a:r>
            <a:r>
              <a:rPr lang="en-GB" b="1" dirty="0" err="1">
                <a:ea typeface="+mn-lt"/>
                <a:cs typeface="+mn-lt"/>
              </a:rPr>
              <a:t>ties:helps</a:t>
            </a:r>
            <a:r>
              <a:rPr lang="en-GB" b="1" dirty="0">
                <a:ea typeface="+mn-lt"/>
                <a:cs typeface="+mn-lt"/>
              </a:rPr>
              <a:t> and </a:t>
            </a:r>
            <a:r>
              <a:rPr lang="en-GB" b="1" dirty="0" err="1">
                <a:ea typeface="+mn-lt"/>
                <a:cs typeface="+mn-lt"/>
              </a:rPr>
              <a:t>supprts</a:t>
            </a:r>
            <a:r>
              <a:rPr lang="en-GB" b="1" dirty="0">
                <a:ea typeface="+mn-lt"/>
                <a:cs typeface="+mn-lt"/>
              </a:rPr>
              <a:t> local people and events</a:t>
            </a:r>
          </a:p>
          <a:p>
            <a:endParaRPr lang="en-GB" b="1" dirty="0">
              <a:ea typeface="+mn-lt"/>
              <a:cs typeface="+mn-lt"/>
            </a:endParaRPr>
          </a:p>
          <a:p>
            <a:pPr marL="342900" indent="-342900">
              <a:buFont typeface="Arial" charset="2"/>
              <a:buChar char="•"/>
            </a:pPr>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a:bodyPr>
          <a:lstStyle/>
          <a:p>
            <a:r>
              <a:rPr lang="en-GB" sz="2800" b="1" dirty="0">
                <a:solidFill>
                  <a:srgbClr val="FF0000"/>
                </a:solidFill>
              </a:rPr>
              <a:t>5W2H</a:t>
            </a:r>
          </a:p>
          <a:p>
            <a:r>
              <a:rPr lang="en-GB" sz="2800" b="1" dirty="0"/>
              <a:t>WHO</a:t>
            </a:r>
            <a:r>
              <a:rPr lang="en-GB" dirty="0"/>
              <a:t> :</a:t>
            </a:r>
            <a:r>
              <a:rPr lang="en-GB" sz="2400" dirty="0"/>
              <a:t>Liam and Priya Patel  </a:t>
            </a:r>
          </a:p>
          <a:p>
            <a:r>
              <a:rPr lang="en-GB" sz="2400" b="1" dirty="0"/>
              <a:t>WHAT:</a:t>
            </a:r>
            <a:r>
              <a:rPr lang="en-GB" dirty="0"/>
              <a:t> </a:t>
            </a:r>
            <a:r>
              <a:rPr lang="en-GB" sz="2400" dirty="0"/>
              <a:t>Sales are going down at Green Haven Florists </a:t>
            </a:r>
          </a:p>
          <a:p>
            <a:r>
              <a:rPr lang="en-GB" sz="2400" b="1" dirty="0"/>
              <a:t>WHERE: </a:t>
            </a:r>
            <a:r>
              <a:rPr lang="en-GB" sz="2400" dirty="0"/>
              <a:t>In their local flower shop in the UK</a:t>
            </a:r>
          </a:p>
          <a:p>
            <a:r>
              <a:rPr lang="en-GB" dirty="0"/>
              <a:t> </a:t>
            </a:r>
            <a:r>
              <a:rPr lang="en-GB" sz="2400" b="1" dirty="0"/>
              <a:t>WHEN:</a:t>
            </a:r>
            <a:r>
              <a:rPr lang="en-GB" dirty="0"/>
              <a:t> </a:t>
            </a:r>
            <a:r>
              <a:rPr lang="en-GB" sz="2400" dirty="0"/>
              <a:t>Over the last year</a:t>
            </a:r>
          </a:p>
          <a:p>
            <a:r>
              <a:rPr lang="en-GB" sz="2400" b="1" dirty="0"/>
              <a:t> WHY: </a:t>
            </a:r>
            <a:r>
              <a:rPr lang="en-GB" sz="2400" dirty="0"/>
              <a:t>More people shop online, fewer customers visit the store</a:t>
            </a:r>
          </a:p>
          <a:p>
            <a:r>
              <a:rPr lang="en-GB" dirty="0"/>
              <a:t> </a:t>
            </a:r>
            <a:r>
              <a:rPr lang="en-GB" sz="2400" b="1" dirty="0"/>
              <a:t>HOW:</a:t>
            </a:r>
            <a:r>
              <a:rPr lang="en-GB" dirty="0"/>
              <a:t> </a:t>
            </a:r>
            <a:r>
              <a:rPr lang="en-GB" sz="2400" dirty="0"/>
              <a:t>Limited online marketing and an outdated website</a:t>
            </a:r>
          </a:p>
          <a:p>
            <a:r>
              <a:rPr lang="en-GB" dirty="0"/>
              <a:t> </a:t>
            </a:r>
            <a:r>
              <a:rPr lang="en-GB" sz="2400" b="1" dirty="0"/>
              <a:t>HOW MUCH: </a:t>
            </a:r>
            <a:r>
              <a:rPr lang="en-GB" sz="2400" dirty="0"/>
              <a:t>Drop in profits and fewer regular orders</a:t>
            </a:r>
            <a:endParaRPr lang="en-GB" sz="2400" dirty="0">
              <a:solidFill>
                <a:schemeClr val="tx1"/>
              </a:solidFill>
              <a:ea typeface="+mn-lt"/>
              <a:cs typeface="+mn-lt"/>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normAutofit/>
          </a:bodyPr>
          <a:lstStyle/>
          <a:p>
            <a:r>
              <a:rPr lang="en-GB" b="1" dirty="0"/>
              <a:t>POLITICAL</a:t>
            </a:r>
          </a:p>
          <a:p>
            <a:r>
              <a:rPr lang="en-GB" dirty="0"/>
              <a:t>• </a:t>
            </a:r>
            <a:r>
              <a:rPr lang="en-GB" sz="2400" i="1" dirty="0"/>
              <a:t>New import rules make it harder to get flowers from abroad </a:t>
            </a:r>
          </a:p>
          <a:p>
            <a:r>
              <a:rPr lang="en-GB" dirty="0"/>
              <a:t>• </a:t>
            </a:r>
            <a:r>
              <a:rPr lang="en-GB" sz="2400" i="1" dirty="0"/>
              <a:t>Environmental laws require eco-friendly packaging</a:t>
            </a:r>
            <a:endParaRPr lang="en-GB" sz="2400" b="1" i="1" dirty="0"/>
          </a:p>
          <a:p>
            <a:r>
              <a:rPr lang="en-GB" b="1" dirty="0"/>
              <a:t>ECONOMIC</a:t>
            </a:r>
          </a:p>
          <a:p>
            <a:r>
              <a:rPr lang="en-GB" sz="2400" i="1" dirty="0"/>
              <a:t>• Rising costs due to inflation and delivery issues</a:t>
            </a:r>
          </a:p>
          <a:p>
            <a:r>
              <a:rPr lang="en-GB" sz="2400" i="1" dirty="0"/>
              <a:t>• Customers spending less on flowers because of higher living costs</a:t>
            </a:r>
          </a:p>
          <a:p>
            <a:r>
              <a:rPr lang="en-GB" b="1" dirty="0"/>
              <a:t>SOCIAL</a:t>
            </a:r>
          </a:p>
          <a:p>
            <a:r>
              <a:rPr lang="en-GB" sz="2400" i="1" dirty="0"/>
              <a:t>• More people buying online instead of in shops </a:t>
            </a:r>
          </a:p>
          <a:p>
            <a:r>
              <a:rPr lang="en-GB" sz="2400" i="1" dirty="0"/>
              <a:t>• Growing interest in sustainable and local products</a:t>
            </a:r>
            <a:endParaRPr lang="en-GB" sz="2400" b="1" i="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219200"/>
            <a:ext cx="9634011" cy="4263560"/>
          </a:xfrm>
        </p:spPr>
        <p:txBody>
          <a:bodyPr>
            <a:normAutofit fontScale="40000" lnSpcReduction="20000"/>
          </a:bodyPr>
          <a:lstStyle/>
          <a:p>
            <a:r>
              <a:rPr lang="en-GB" sz="6000" b="1" dirty="0"/>
              <a:t>TECHNOLOGICAL</a:t>
            </a:r>
            <a:br>
              <a:rPr lang="en-GB" dirty="0"/>
            </a:br>
            <a:endParaRPr lang="en-GB" dirty="0"/>
          </a:p>
          <a:p>
            <a:r>
              <a:rPr lang="en-GB" sz="3600" dirty="0"/>
              <a:t>•</a:t>
            </a:r>
            <a:r>
              <a:rPr lang="en-GB" sz="4500" dirty="0"/>
              <a:t>Website is old and not easy to use on phones </a:t>
            </a:r>
          </a:p>
          <a:p>
            <a:r>
              <a:rPr lang="en-GB" sz="4500" dirty="0"/>
              <a:t>• Limited use of online marketing and digital and tools</a:t>
            </a:r>
          </a:p>
          <a:p>
            <a:endParaRPr lang="en-GB" b="1" dirty="0"/>
          </a:p>
          <a:p>
            <a:pPr lvl="1"/>
            <a:r>
              <a:rPr lang="en-GB" sz="6000" b="1" dirty="0"/>
              <a:t>LEGAL</a:t>
            </a:r>
          </a:p>
          <a:p>
            <a:endParaRPr lang="en-GB" b="1" dirty="0"/>
          </a:p>
          <a:p>
            <a:r>
              <a:rPr lang="en-GB" sz="3800" dirty="0"/>
              <a:t>• </a:t>
            </a:r>
            <a:r>
              <a:rPr lang="en-GB" sz="4500" dirty="0"/>
              <a:t>Must follow health and safety rules for handling flowers and deliveries  </a:t>
            </a:r>
          </a:p>
          <a:p>
            <a:r>
              <a:rPr lang="en-GB" sz="4500" dirty="0"/>
              <a:t>• Data protection laws affect how customer information is stored and used</a:t>
            </a:r>
            <a:endParaRPr lang="en-GB" sz="4500" b="1" dirty="0"/>
          </a:p>
          <a:p>
            <a:endParaRPr lang="en-GB" sz="4500" b="1" dirty="0"/>
          </a:p>
          <a:p>
            <a:r>
              <a:rPr lang="en-GB" sz="6000" b="1" dirty="0"/>
              <a:t>ENVIRONMENTAL</a:t>
            </a:r>
            <a:endParaRPr lang="en-GB" b="1" dirty="0"/>
          </a:p>
          <a:p>
            <a:r>
              <a:rPr lang="en-GB" sz="4500" dirty="0"/>
              <a:t>• Commitment to eco-friendly packaging and local sourcing increases costs </a:t>
            </a:r>
          </a:p>
          <a:p>
            <a:r>
              <a:rPr lang="en-GB" sz="4500" dirty="0"/>
              <a:t>• Climate changes and bad weather affect flower supply and quality</a:t>
            </a:r>
            <a:endParaRPr lang="en-GB" sz="4500" b="1" dirty="0"/>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141514" y="8686799"/>
            <a:ext cx="12213772" cy="326571"/>
          </a:xfrm>
        </p:spPr>
        <p:txBody>
          <a:bodyPr>
            <a:normAutofit fontScale="92500" lnSpcReduction="20000"/>
          </a:bodyPr>
          <a:lstStyle/>
          <a:p>
            <a:endParaRPr lang="en-US" dirty="0"/>
          </a:p>
        </p:txBody>
      </p:sp>
      <p:sp>
        <p:nvSpPr>
          <p:cNvPr id="6" name="Arrow: Right 5">
            <a:extLst>
              <a:ext uri="{FF2B5EF4-FFF2-40B4-BE49-F238E27FC236}">
                <a16:creationId xmlns:a16="http://schemas.microsoft.com/office/drawing/2014/main" id="{604D3F9E-EA82-A566-FDBC-BE22D5409E57}"/>
              </a:ext>
            </a:extLst>
          </p:cNvPr>
          <p:cNvSpPr/>
          <p:nvPr/>
        </p:nvSpPr>
        <p:spPr>
          <a:xfrm>
            <a:off x="406400" y="3597022"/>
            <a:ext cx="9795310" cy="635000"/>
          </a:xfrm>
          <a:prstGeom prst="right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12" name="Straight Connector 11">
            <a:extLst>
              <a:ext uri="{FF2B5EF4-FFF2-40B4-BE49-F238E27FC236}">
                <a16:creationId xmlns:a16="http://schemas.microsoft.com/office/drawing/2014/main" id="{53D47DEE-A5EA-396F-27F1-FC0640AABEB2}"/>
              </a:ext>
            </a:extLst>
          </p:cNvPr>
          <p:cNvCxnSpPr>
            <a:cxnSpLocks/>
          </p:cNvCxnSpPr>
          <p:nvPr/>
        </p:nvCxnSpPr>
        <p:spPr>
          <a:xfrm flipH="1" flipV="1">
            <a:off x="3436746" y="1021519"/>
            <a:ext cx="2342552" cy="2726409"/>
          </a:xfrm>
          <a:prstGeom prst="line">
            <a:avLst/>
          </a:prstGeom>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7634AE7F-B8E9-471F-019B-3B6D1090AF14}"/>
              </a:ext>
            </a:extLst>
          </p:cNvPr>
          <p:cNvCxnSpPr>
            <a:cxnSpLocks/>
          </p:cNvCxnSpPr>
          <p:nvPr/>
        </p:nvCxnSpPr>
        <p:spPr>
          <a:xfrm flipH="1">
            <a:off x="3405015" y="4096386"/>
            <a:ext cx="2440668" cy="2694253"/>
          </a:xfrm>
          <a:prstGeom prst="line">
            <a:avLst/>
          </a:prstGeom>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38840C9A-3FA8-7F95-18B4-D157823C209F}"/>
              </a:ext>
            </a:extLst>
          </p:cNvPr>
          <p:cNvSpPr/>
          <p:nvPr/>
        </p:nvSpPr>
        <p:spPr>
          <a:xfrm>
            <a:off x="10283334" y="3146285"/>
            <a:ext cx="1794663" cy="139829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Decline in sales and profitability at Green Haven Florists</a:t>
            </a:r>
          </a:p>
        </p:txBody>
      </p:sp>
      <p:sp>
        <p:nvSpPr>
          <p:cNvPr id="22" name="TextBox 21">
            <a:extLst>
              <a:ext uri="{FF2B5EF4-FFF2-40B4-BE49-F238E27FC236}">
                <a16:creationId xmlns:a16="http://schemas.microsoft.com/office/drawing/2014/main" id="{101600AE-AC04-66BB-714B-F09DA1A041DE}"/>
              </a:ext>
            </a:extLst>
          </p:cNvPr>
          <p:cNvSpPr txBox="1"/>
          <p:nvPr/>
        </p:nvSpPr>
        <p:spPr>
          <a:xfrm>
            <a:off x="1687990" y="1021519"/>
            <a:ext cx="1066800" cy="369332"/>
          </a:xfrm>
          <a:prstGeom prst="rect">
            <a:avLst/>
          </a:prstGeom>
          <a:noFill/>
        </p:spPr>
        <p:txBody>
          <a:bodyPr wrap="square" rtlCol="0">
            <a:spAutoFit/>
          </a:bodyPr>
          <a:lstStyle/>
          <a:p>
            <a:r>
              <a:rPr lang="en-GB" b="1" dirty="0"/>
              <a:t>People</a:t>
            </a:r>
          </a:p>
        </p:txBody>
      </p:sp>
      <p:sp>
        <p:nvSpPr>
          <p:cNvPr id="24" name="TextBox 23">
            <a:extLst>
              <a:ext uri="{FF2B5EF4-FFF2-40B4-BE49-F238E27FC236}">
                <a16:creationId xmlns:a16="http://schemas.microsoft.com/office/drawing/2014/main" id="{B9A19A75-9A6C-3E34-F881-4DC8459C604F}"/>
              </a:ext>
            </a:extLst>
          </p:cNvPr>
          <p:cNvSpPr txBox="1"/>
          <p:nvPr/>
        </p:nvSpPr>
        <p:spPr>
          <a:xfrm>
            <a:off x="5845683" y="1034429"/>
            <a:ext cx="1282700" cy="369332"/>
          </a:xfrm>
          <a:prstGeom prst="rect">
            <a:avLst/>
          </a:prstGeom>
          <a:noFill/>
        </p:spPr>
        <p:txBody>
          <a:bodyPr wrap="square" rtlCol="0">
            <a:spAutoFit/>
          </a:bodyPr>
          <a:lstStyle/>
          <a:p>
            <a:r>
              <a:rPr lang="en-GB" b="1" dirty="0"/>
              <a:t>Process</a:t>
            </a:r>
          </a:p>
        </p:txBody>
      </p:sp>
      <p:sp>
        <p:nvSpPr>
          <p:cNvPr id="25" name="TextBox 24">
            <a:extLst>
              <a:ext uri="{FF2B5EF4-FFF2-40B4-BE49-F238E27FC236}">
                <a16:creationId xmlns:a16="http://schemas.microsoft.com/office/drawing/2014/main" id="{43771D6F-1154-8662-B708-29EEB1E81FE9}"/>
              </a:ext>
            </a:extLst>
          </p:cNvPr>
          <p:cNvSpPr txBox="1"/>
          <p:nvPr/>
        </p:nvSpPr>
        <p:spPr>
          <a:xfrm>
            <a:off x="5213630" y="1433661"/>
            <a:ext cx="3133051" cy="1477328"/>
          </a:xfrm>
          <a:prstGeom prst="rect">
            <a:avLst/>
          </a:prstGeom>
          <a:noFill/>
        </p:spPr>
        <p:txBody>
          <a:bodyPr wrap="square" rtlCol="0">
            <a:spAutoFit/>
          </a:bodyPr>
          <a:lstStyle/>
          <a:p>
            <a:r>
              <a:rPr lang="en-GB" dirty="0"/>
              <a:t>• No structured online delivery or subscription system</a:t>
            </a:r>
          </a:p>
          <a:p>
            <a:r>
              <a:rPr lang="en-GB" dirty="0"/>
              <a:t> • </a:t>
            </a:r>
            <a:r>
              <a:rPr lang="en-GB" dirty="0" err="1"/>
              <a:t>inffcient</a:t>
            </a:r>
            <a:r>
              <a:rPr lang="en-GB" dirty="0"/>
              <a:t> website ordering progress</a:t>
            </a:r>
          </a:p>
        </p:txBody>
      </p:sp>
      <p:sp>
        <p:nvSpPr>
          <p:cNvPr id="26" name="TextBox 25">
            <a:extLst>
              <a:ext uri="{FF2B5EF4-FFF2-40B4-BE49-F238E27FC236}">
                <a16:creationId xmlns:a16="http://schemas.microsoft.com/office/drawing/2014/main" id="{3C8382DA-7776-F066-7291-080D10CE9205}"/>
              </a:ext>
            </a:extLst>
          </p:cNvPr>
          <p:cNvSpPr txBox="1"/>
          <p:nvPr/>
        </p:nvSpPr>
        <p:spPr>
          <a:xfrm>
            <a:off x="2082800" y="4175249"/>
            <a:ext cx="1943100" cy="369332"/>
          </a:xfrm>
          <a:prstGeom prst="rect">
            <a:avLst/>
          </a:prstGeom>
          <a:noFill/>
        </p:spPr>
        <p:txBody>
          <a:bodyPr wrap="square" rtlCol="0">
            <a:spAutoFit/>
          </a:bodyPr>
          <a:lstStyle/>
          <a:p>
            <a:r>
              <a:rPr lang="en-GB" b="1" dirty="0"/>
              <a:t>Materials</a:t>
            </a:r>
          </a:p>
        </p:txBody>
      </p:sp>
      <p:sp>
        <p:nvSpPr>
          <p:cNvPr id="36" name="TextBox 35">
            <a:extLst>
              <a:ext uri="{FF2B5EF4-FFF2-40B4-BE49-F238E27FC236}">
                <a16:creationId xmlns:a16="http://schemas.microsoft.com/office/drawing/2014/main" id="{452CE04E-4BCA-3414-D9E1-3CB2216CC528}"/>
              </a:ext>
            </a:extLst>
          </p:cNvPr>
          <p:cNvSpPr txBox="1"/>
          <p:nvPr/>
        </p:nvSpPr>
        <p:spPr>
          <a:xfrm>
            <a:off x="7353300" y="2273300"/>
            <a:ext cx="1986762" cy="369332"/>
          </a:xfrm>
          <a:prstGeom prst="rect">
            <a:avLst/>
          </a:prstGeom>
          <a:noFill/>
        </p:spPr>
        <p:txBody>
          <a:bodyPr wrap="square" rtlCol="0">
            <a:spAutoFit/>
          </a:bodyPr>
          <a:lstStyle/>
          <a:p>
            <a:r>
              <a:rPr lang="en-GB" dirty="0"/>
              <a:t>.</a:t>
            </a:r>
          </a:p>
        </p:txBody>
      </p:sp>
      <p:sp>
        <p:nvSpPr>
          <p:cNvPr id="7" name="TextBox 6">
            <a:extLst>
              <a:ext uri="{FF2B5EF4-FFF2-40B4-BE49-F238E27FC236}">
                <a16:creationId xmlns:a16="http://schemas.microsoft.com/office/drawing/2014/main" id="{21B3AA62-6CC9-04F4-203A-9A2AA0550806}"/>
              </a:ext>
            </a:extLst>
          </p:cNvPr>
          <p:cNvSpPr txBox="1"/>
          <p:nvPr/>
        </p:nvSpPr>
        <p:spPr>
          <a:xfrm>
            <a:off x="1163883" y="4630660"/>
            <a:ext cx="3040127" cy="2031325"/>
          </a:xfrm>
          <a:prstGeom prst="rect">
            <a:avLst/>
          </a:prstGeom>
          <a:noFill/>
        </p:spPr>
        <p:txBody>
          <a:bodyPr wrap="square" rtlCol="0">
            <a:spAutoFit/>
          </a:bodyPr>
          <a:lstStyle/>
          <a:p>
            <a:r>
              <a:rPr lang="en-GB" dirty="0"/>
              <a:t>• Flower prices have gone up because of higher costs and delivery problems </a:t>
            </a:r>
          </a:p>
          <a:p>
            <a:r>
              <a:rPr lang="en-GB" dirty="0"/>
              <a:t>• Fewer flower choices because they only buy  from local suppliers</a:t>
            </a:r>
          </a:p>
        </p:txBody>
      </p:sp>
      <p:sp>
        <p:nvSpPr>
          <p:cNvPr id="9" name="TextBox 8">
            <a:extLst>
              <a:ext uri="{FF2B5EF4-FFF2-40B4-BE49-F238E27FC236}">
                <a16:creationId xmlns:a16="http://schemas.microsoft.com/office/drawing/2014/main" id="{222A66BA-9952-F856-812E-03E3EE3B351A}"/>
              </a:ext>
            </a:extLst>
          </p:cNvPr>
          <p:cNvSpPr txBox="1"/>
          <p:nvPr/>
        </p:nvSpPr>
        <p:spPr>
          <a:xfrm>
            <a:off x="6022883" y="4198938"/>
            <a:ext cx="2440668" cy="369332"/>
          </a:xfrm>
          <a:prstGeom prst="rect">
            <a:avLst/>
          </a:prstGeom>
          <a:noFill/>
        </p:spPr>
        <p:txBody>
          <a:bodyPr wrap="square" rtlCol="0">
            <a:spAutoFit/>
          </a:bodyPr>
          <a:lstStyle/>
          <a:p>
            <a:r>
              <a:rPr lang="en-GB" b="1" dirty="0"/>
              <a:t>Marketing</a:t>
            </a:r>
          </a:p>
        </p:txBody>
      </p:sp>
      <p:sp>
        <p:nvSpPr>
          <p:cNvPr id="10" name="TextBox 9">
            <a:extLst>
              <a:ext uri="{FF2B5EF4-FFF2-40B4-BE49-F238E27FC236}">
                <a16:creationId xmlns:a16="http://schemas.microsoft.com/office/drawing/2014/main" id="{DE80F3E0-704D-1C07-FE47-B4E854533D4B}"/>
              </a:ext>
            </a:extLst>
          </p:cNvPr>
          <p:cNvSpPr txBox="1"/>
          <p:nvPr/>
        </p:nvSpPr>
        <p:spPr>
          <a:xfrm>
            <a:off x="5384976" y="4627278"/>
            <a:ext cx="3635297" cy="1477328"/>
          </a:xfrm>
          <a:prstGeom prst="rect">
            <a:avLst/>
          </a:prstGeom>
          <a:noFill/>
        </p:spPr>
        <p:txBody>
          <a:bodyPr wrap="square" rtlCol="0">
            <a:spAutoFit/>
          </a:bodyPr>
          <a:lstStyle/>
          <a:p>
            <a:r>
              <a:rPr lang="en-GB" dirty="0"/>
              <a:t>• Customers prefer shopping online instead of going to the shop</a:t>
            </a:r>
          </a:p>
          <a:p>
            <a:r>
              <a:rPr lang="en-GB" dirty="0"/>
              <a:t>• The website is not modern or easy to use on phones</a:t>
            </a:r>
          </a:p>
        </p:txBody>
      </p:sp>
      <p:sp>
        <p:nvSpPr>
          <p:cNvPr id="11" name="TextBox 10">
            <a:extLst>
              <a:ext uri="{FF2B5EF4-FFF2-40B4-BE49-F238E27FC236}">
                <a16:creationId xmlns:a16="http://schemas.microsoft.com/office/drawing/2014/main" id="{98822DAD-27E9-D606-F61B-8C723B8103A1}"/>
              </a:ext>
            </a:extLst>
          </p:cNvPr>
          <p:cNvSpPr txBox="1"/>
          <p:nvPr/>
        </p:nvSpPr>
        <p:spPr>
          <a:xfrm>
            <a:off x="1293470" y="1341324"/>
            <a:ext cx="2712550" cy="2308324"/>
          </a:xfrm>
          <a:prstGeom prst="rect">
            <a:avLst/>
          </a:prstGeom>
          <a:noFill/>
        </p:spPr>
        <p:txBody>
          <a:bodyPr wrap="square" rtlCol="0">
            <a:spAutoFit/>
          </a:bodyPr>
          <a:lstStyle/>
          <a:p>
            <a:r>
              <a:rPr lang="en-GB" dirty="0"/>
              <a:t>• Not much knowledge about online marketing</a:t>
            </a:r>
          </a:p>
          <a:p>
            <a:r>
              <a:rPr lang="en-GB" dirty="0"/>
              <a:t> • Rely mostly on customers to tell their friends</a:t>
            </a:r>
          </a:p>
          <a:p>
            <a:br>
              <a:rPr lang="en-GB" dirty="0"/>
            </a:br>
            <a:endParaRPr lang="en-GB" dirty="0"/>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normAutofit/>
          </a:bodyPr>
          <a:lstStyle/>
          <a:p>
            <a:r>
              <a:rPr lang="en-GB" sz="2800" i="1" dirty="0"/>
              <a:t>Green Haven Florists has problems with online shops, higher costs, and an old website. They need a better website, faster delivery, and to stay eco-friendly. With these changes, Liam and Priya can sell more and make Green Haven successful again.</a:t>
            </a:r>
          </a:p>
          <a:p>
            <a:br>
              <a:rPr lang="en-GB" sz="2800" i="1" dirty="0"/>
            </a:br>
            <a:endParaRPr lang="en-GB" sz="2800" i="1" dirty="0"/>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endParaRPr lang="en-GB" b="1" dirty="0">
              <a:solidFill>
                <a:srgbClr val="FF0000"/>
              </a:solidFill>
              <a:latin typeface="Arial"/>
              <a:ea typeface="Roboto"/>
              <a:cs typeface="Roboto"/>
            </a:endParaRPr>
          </a:p>
          <a:p>
            <a:r>
              <a:rPr lang="en-GB" b="1" dirty="0">
                <a:solidFill>
                  <a:srgbClr val="FF0000"/>
                </a:solidFill>
                <a:latin typeface="Arial"/>
                <a:ea typeface="Roboto"/>
                <a:cs typeface="Roboto"/>
              </a:rPr>
              <a:t>BBC News (2024) UK Small Business &amp; inflation Report.</a:t>
            </a:r>
          </a:p>
          <a:p>
            <a:r>
              <a:rPr lang="en-GB" b="1" dirty="0">
                <a:solidFill>
                  <a:srgbClr val="FF0000"/>
                </a:solidFill>
                <a:latin typeface="Arial"/>
                <a:ea typeface="Roboto"/>
                <a:cs typeface="Roboto"/>
              </a:rPr>
              <a:t>Mintel (2024) UK Flower Market Report.</a:t>
            </a:r>
          </a:p>
          <a:p>
            <a:r>
              <a:rPr lang="en-GB" b="1" dirty="0">
                <a:solidFill>
                  <a:srgbClr val="FF0000"/>
                </a:solidFill>
                <a:latin typeface="Arial"/>
                <a:ea typeface="Roboto"/>
                <a:cs typeface="Roboto"/>
              </a:rPr>
              <a:t>Gov.UK(2025) Business </a:t>
            </a:r>
            <a:r>
              <a:rPr lang="en-GB" b="1" dirty="0" err="1">
                <a:solidFill>
                  <a:srgbClr val="FF0000"/>
                </a:solidFill>
                <a:latin typeface="Arial"/>
                <a:ea typeface="Roboto"/>
                <a:cs typeface="Roboto"/>
              </a:rPr>
              <a:t>Sustainbility</a:t>
            </a:r>
            <a:r>
              <a:rPr lang="en-GB" b="1" dirty="0">
                <a:solidFill>
                  <a:srgbClr val="FF0000"/>
                </a:solidFill>
                <a:latin typeface="Arial"/>
                <a:ea typeface="Roboto"/>
                <a:cs typeface="Roboto"/>
              </a:rPr>
              <a:t> Regulations.</a:t>
            </a:r>
          </a:p>
          <a:p>
            <a:r>
              <a:rPr lang="en-GB" b="1" dirty="0" err="1">
                <a:solidFill>
                  <a:srgbClr val="FF0000"/>
                </a:solidFill>
                <a:latin typeface="Arial"/>
                <a:ea typeface="Roboto"/>
                <a:cs typeface="Roboto"/>
              </a:rPr>
              <a:t>Statisa</a:t>
            </a:r>
            <a:r>
              <a:rPr lang="en-GB" b="1" dirty="0">
                <a:solidFill>
                  <a:srgbClr val="FF0000"/>
                </a:solidFill>
                <a:latin typeface="Arial"/>
                <a:ea typeface="Roboto"/>
                <a:cs typeface="Roboto"/>
              </a:rPr>
              <a:t> (2024) E-commerce Behaviour in the UK.</a:t>
            </a:r>
            <a:br>
              <a:rPr lang="en-GB"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3670</TotalTime>
  <Words>661</Words>
  <Application>Microsoft Office PowerPoint</Application>
  <PresentationFormat>Widescreen</PresentationFormat>
  <Paragraphs>77</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Problem Sloving and Decision Making MODULE CODE: LCLM4004 STUDENT NAME :MST SADIA RAHMAN MAHIMA STUDENT ID: 2442120 LECTURER: THOMAS ADEYEMI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Mst Sadia Rahman Mahima (2442120)</cp:lastModifiedBy>
  <cp:revision>94</cp:revision>
  <dcterms:created xsi:type="dcterms:W3CDTF">2024-10-08T15:58:04Z</dcterms:created>
  <dcterms:modified xsi:type="dcterms:W3CDTF">2025-11-09T07:06:39Z</dcterms:modified>
</cp:coreProperties>
</file>