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1989" autoAdjust="0"/>
  </p:normalViewPr>
  <p:slideViewPr>
    <p:cSldViewPr snapToGrid="0">
      <p:cViewPr varScale="1">
        <p:scale>
          <a:sx n="82" d="100"/>
          <a:sy n="82" d="100"/>
        </p:scale>
        <p:origin x="7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951DA-0FDF-475A-99CF-C5D6DAEEA4C1}" type="datetimeFigureOut">
              <a:rPr lang="en-GB" smtClean="0"/>
              <a:t>23/05/2024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1FD77-1B65-4B5F-A764-743AD398102F}" type="slidenum">
              <a:rPr lang="en-GB" smtClean="0"/>
              <a:t>‹#›</a:t>
            </a:fld>
            <a:endParaRPr lang="en-GB"/>
          </a:p>
        </p:txBody>
      </p:sp>
    </p:spTree>
    <p:extLst>
      <p:ext uri="{BB962C8B-B14F-4D97-AF65-F5344CB8AC3E}">
        <p14:creationId xmlns:p14="http://schemas.microsoft.com/office/powerpoint/2010/main" val="1483296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externality is a cost or a benefit generated by the production or use of a good that is not accounted for in the price of that good. The externality affects more than the producer and user of the good, and it can be positive or negative. For example, the most common negative externality in many manufacturing industries is pollution.</a:t>
            </a:r>
          </a:p>
          <a:p>
            <a:r>
              <a:rPr lang="en-GB" dirty="0"/>
              <a:t>In economic terms, climate change is a negative externality. Any individual or company that engages in activities that generate greenhouse gases imposes a cost on everyone else by contributing to climate change. Establishing a price for carbon emissions forces polluters to bear those wider societal costs.”</a:t>
            </a:r>
          </a:p>
          <a:p>
            <a:r>
              <a:rPr lang="en-GB" dirty="0"/>
              <a:t>Tim Lane, Deputy Governor</a:t>
            </a:r>
          </a:p>
          <a:p>
            <a:endParaRPr lang="en-GB" dirty="0"/>
          </a:p>
          <a:p>
            <a:r>
              <a:rPr lang="en-GB" dirty="0"/>
              <a:t>If factory owners don’t have to pay for the cost to society of the pollution they create, they don’t need to raise their prices. Nevertheless, consumers still pay for the cost of the pollution. For example, eco-fees are added to the price of new electronics to try to account for their recycling cost or proper disposal.</a:t>
            </a:r>
          </a:p>
          <a:p>
            <a:endParaRPr lang="en-GB" dirty="0"/>
          </a:p>
          <a:p>
            <a:r>
              <a:rPr lang="en-GB" dirty="0"/>
              <a:t>Green economic initiatives, such as taxing pollution, are intended to correct negative externalities. And projects that take green economics into account might well go beyond simply reducing pollution. They could, from the start, encourage building spaces with health and well-being in mind; this could include increasing biodiversity or favouring more active forms of transportation such as cycling and walking. These would be positive externalities.</a:t>
            </a:r>
          </a:p>
          <a:p>
            <a:endParaRPr lang="en-GB" dirty="0"/>
          </a:p>
          <a:p>
            <a:r>
              <a:rPr lang="en-GB" dirty="0"/>
              <a:t>Watch the video below and use the accompanying discussion guide to encourage your students to look at externalities through a green-economy lens.</a:t>
            </a:r>
          </a:p>
          <a:p>
            <a:r>
              <a:rPr lang="en-GB" dirty="0"/>
              <a:t>https://www.youtube.com/watch?v=vCcGqyR0iW8&amp;t=138s</a:t>
            </a:r>
          </a:p>
          <a:p>
            <a:endParaRPr lang="en-GB" dirty="0"/>
          </a:p>
          <a:p>
            <a:r>
              <a:rPr lang="en-GB" dirty="0"/>
              <a:t>What kinds of positive or negative externalities might the green economy address?</a:t>
            </a:r>
          </a:p>
          <a:p>
            <a:r>
              <a:rPr lang="en-GB" dirty="0"/>
              <a:t>What costs are being factored into today’s products to deal with externalities?</a:t>
            </a:r>
          </a:p>
          <a:p>
            <a:endParaRPr lang="en-GB" dirty="0"/>
          </a:p>
        </p:txBody>
      </p:sp>
      <p:sp>
        <p:nvSpPr>
          <p:cNvPr id="4" name="Slide Number Placeholder 3"/>
          <p:cNvSpPr>
            <a:spLocks noGrp="1"/>
          </p:cNvSpPr>
          <p:nvPr>
            <p:ph type="sldNum" sz="quarter" idx="5"/>
          </p:nvPr>
        </p:nvSpPr>
        <p:spPr/>
        <p:txBody>
          <a:bodyPr/>
          <a:lstStyle/>
          <a:p>
            <a:fld id="{A191FD77-1B65-4B5F-A764-743AD398102F}" type="slidenum">
              <a:rPr lang="en-GB" smtClean="0"/>
              <a:t>2</a:t>
            </a:fld>
            <a:endParaRPr lang="en-GB"/>
          </a:p>
        </p:txBody>
      </p:sp>
    </p:spTree>
    <p:extLst>
      <p:ext uri="{BB962C8B-B14F-4D97-AF65-F5344CB8AC3E}">
        <p14:creationId xmlns:p14="http://schemas.microsoft.com/office/powerpoint/2010/main" val="219240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below and use the accompanying discussion guide to encourage your students to look at externalities through a green-economy lens.</a:t>
            </a:r>
          </a:p>
          <a:p>
            <a:r>
              <a:rPr lang="en-GB" dirty="0"/>
              <a:t>https://www.youtube.com/watch?v=vCcGqyR0iW8&amp;t=138s</a:t>
            </a:r>
          </a:p>
          <a:p>
            <a:endParaRPr lang="en-GB" dirty="0"/>
          </a:p>
          <a:p>
            <a:r>
              <a:rPr lang="en-GB" dirty="0"/>
              <a:t>What kinds of positive or negative externalities might the green economy address?</a:t>
            </a:r>
          </a:p>
          <a:p>
            <a:r>
              <a:rPr lang="en-GB" dirty="0"/>
              <a:t>What costs are being factored into today’s products to deal with externalities?</a:t>
            </a:r>
          </a:p>
          <a:p>
            <a:endParaRPr lang="en-GB" dirty="0"/>
          </a:p>
        </p:txBody>
      </p:sp>
      <p:sp>
        <p:nvSpPr>
          <p:cNvPr id="4" name="Slide Number Placeholder 3"/>
          <p:cNvSpPr>
            <a:spLocks noGrp="1"/>
          </p:cNvSpPr>
          <p:nvPr>
            <p:ph type="sldNum" sz="quarter" idx="5"/>
          </p:nvPr>
        </p:nvSpPr>
        <p:spPr/>
        <p:txBody>
          <a:bodyPr/>
          <a:lstStyle/>
          <a:p>
            <a:fld id="{A191FD77-1B65-4B5F-A764-743AD398102F}" type="slidenum">
              <a:rPr lang="en-GB" smtClean="0"/>
              <a:t>3</a:t>
            </a:fld>
            <a:endParaRPr lang="en-GB"/>
          </a:p>
        </p:txBody>
      </p:sp>
    </p:spTree>
    <p:extLst>
      <p:ext uri="{BB962C8B-B14F-4D97-AF65-F5344CB8AC3E}">
        <p14:creationId xmlns:p14="http://schemas.microsoft.com/office/powerpoint/2010/main" val="3785567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78D0-9CB7-2D25-8662-CC9785D660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A1B798-71FF-2E36-F3F2-C101754F58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16E3A9-4038-12E8-D95A-6AAD71C60346}"/>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C64A0303-4506-5415-80CE-28F166D4F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9DFC0-B082-5127-6EBE-78F97B1421D8}"/>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2106872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D2C1F-EB38-951D-F8C2-2103AF24AA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C5BEC-5541-0CE0-766C-B4FDBB2EE6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DD5B57-B119-9378-5443-5A32F1864975}"/>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B86D4D92-12C2-19E5-71EE-D9D7F231B7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6FBB1-1A67-8A31-3616-4D5B58315E23}"/>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2162779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FEE08-DFC0-29E0-E315-F5933B4A82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9F635A-2D9B-33CF-4159-9E32B1C5A5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C295B4-C64F-55AB-4573-9FEF3E761553}"/>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B7041A52-1770-D1F0-9C7A-C2796F5D8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CD3B6-1638-59F6-148A-D32CDB90D4A2}"/>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2372810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278F-5BDB-34C9-DB9B-4046833A2F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58E20-2CF1-D458-E857-733672B178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455098-A324-3F2D-45FA-B691A85F79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8C277A-7448-E066-98D3-0DE9C5201ACC}"/>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6" name="Footer Placeholder 5">
            <a:extLst>
              <a:ext uri="{FF2B5EF4-FFF2-40B4-BE49-F238E27FC236}">
                <a16:creationId xmlns:a16="http://schemas.microsoft.com/office/drawing/2014/main" id="{FA5BA90C-51DF-3884-D8EB-2B1602996D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87BB64-CAB4-D072-92F3-EB51A1075841}"/>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4138386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5F0D4-91BC-61EF-887C-BD13A51E8A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32ED29-3A41-06C5-34E4-01BBCD8280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9960C5-45E5-864B-CF1A-B39F283012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87F01-44F1-6068-7D04-58206DF391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9E1A24-34BF-CB2E-D681-07D7106A3C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C7BDCF-F6EC-C80C-E987-F6DC921C046B}"/>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8" name="Footer Placeholder 7">
            <a:extLst>
              <a:ext uri="{FF2B5EF4-FFF2-40B4-BE49-F238E27FC236}">
                <a16:creationId xmlns:a16="http://schemas.microsoft.com/office/drawing/2014/main" id="{543BB559-EBF5-704F-FA6F-A46BE58D8E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35A7C0-2B51-87FB-1852-6BA143C4F2F3}"/>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2225280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7FA22-DF78-4890-FB12-02C4A0183A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86ED19-10F2-4FDE-4761-8B2CDD3E8886}"/>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4" name="Footer Placeholder 3">
            <a:extLst>
              <a:ext uri="{FF2B5EF4-FFF2-40B4-BE49-F238E27FC236}">
                <a16:creationId xmlns:a16="http://schemas.microsoft.com/office/drawing/2014/main" id="{40955103-1069-1D3D-E1C1-148BEC07FC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FA1C27-2546-16E9-0086-406E65B287A1}"/>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931940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5D1EA6-643F-F9C1-4731-F6CC3D6D914D}"/>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3" name="Footer Placeholder 2">
            <a:extLst>
              <a:ext uri="{FF2B5EF4-FFF2-40B4-BE49-F238E27FC236}">
                <a16:creationId xmlns:a16="http://schemas.microsoft.com/office/drawing/2014/main" id="{7E29804D-1615-2B7C-6359-73BE4958C6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AC7B6B-84FD-0AC4-C9FA-288D0AE68A79}"/>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3767690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74A38-50A1-1628-9F50-ED301FFBF1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5093B2-42B5-5A31-FD44-DAEBA7D369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60AE47-29B8-D269-B645-375BF2F046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FEE3FE-CE0A-FA15-4DF5-FF409D727FC0}"/>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6" name="Footer Placeholder 5">
            <a:extLst>
              <a:ext uri="{FF2B5EF4-FFF2-40B4-BE49-F238E27FC236}">
                <a16:creationId xmlns:a16="http://schemas.microsoft.com/office/drawing/2014/main" id="{06442106-35E8-8745-CB84-2859BBA67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999E9-4B0E-59E8-D154-721D2D3F06D9}"/>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514899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0BBBF-C8E2-1E4E-D916-77C27E5C4D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0ADEE8-0BAB-7715-FFE8-A170C48E62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5079F1-6E87-F0C2-1B23-2AD686D73C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47F97F-1207-ABF2-4B5D-457AA9B5A4B2}"/>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6" name="Footer Placeholder 5">
            <a:extLst>
              <a:ext uri="{FF2B5EF4-FFF2-40B4-BE49-F238E27FC236}">
                <a16:creationId xmlns:a16="http://schemas.microsoft.com/office/drawing/2014/main" id="{2FAB463E-92F8-BF5B-F267-AA2B2680A9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41E6B8-5435-55E3-9DA0-B8A6E1FE8056}"/>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4101986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B1034-E4D2-6A6A-F262-F828853CF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6FC05-4CC5-902B-A884-F7396649E2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8EF83-8BCF-3A15-FAC2-7328E0A85468}"/>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EB4B89D1-E498-E70A-5705-E67F3A905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D9F5D3-27DC-163A-10C5-253ED95AA4C0}"/>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80694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622C93-F5DC-C460-26F5-EF577EC465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CC74F8-2604-9AB7-4297-A08371FFE7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ED77E-7A8C-BAB7-E365-97FE8CA53033}"/>
              </a:ext>
            </a:extLst>
          </p:cNvPr>
          <p:cNvSpPr>
            <a:spLocks noGrp="1"/>
          </p:cNvSpPr>
          <p:nvPr>
            <p:ph type="dt" sz="half" idx="10"/>
          </p:nvPr>
        </p:nvSpPr>
        <p:spPr/>
        <p:txBody>
          <a:body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AC5C3F82-EC27-A067-8960-92D0218EF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1BAB31-54EB-83EC-0BFC-2B90EC8C2973}"/>
              </a:ext>
            </a:extLst>
          </p:cNvPr>
          <p:cNvSpPr>
            <a:spLocks noGrp="1"/>
          </p:cNvSpPr>
          <p:nvPr>
            <p:ph type="sldNum" sz="quarter" idx="12"/>
          </p:nvPr>
        </p:nvSpPr>
        <p:spPr/>
        <p:txBody>
          <a:bodyPr/>
          <a:lstStyle/>
          <a:p>
            <a:fld id="{70C0FBEC-B0C4-45AE-BAB0-104E343400D2}" type="slidenum">
              <a:rPr lang="en-GB" smtClean="0"/>
              <a:t>‹#›</a:t>
            </a:fld>
            <a:endParaRPr lang="en-GB"/>
          </a:p>
        </p:txBody>
      </p:sp>
    </p:spTree>
    <p:extLst>
      <p:ext uri="{BB962C8B-B14F-4D97-AF65-F5344CB8AC3E}">
        <p14:creationId xmlns:p14="http://schemas.microsoft.com/office/powerpoint/2010/main" val="3076385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3452B-EF32-7D71-0D0D-78E0C70090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D25EA-152E-B4E9-0252-7E45FF6D81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A607A-0D81-7926-4FEE-E40E3765A5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B18FBD-271C-4AFB-A2F0-F04A1C09ED5A}" type="datetimeFigureOut">
              <a:rPr lang="en-GB" smtClean="0"/>
              <a:t>23/05/2024</a:t>
            </a:fld>
            <a:endParaRPr lang="en-GB"/>
          </a:p>
        </p:txBody>
      </p:sp>
      <p:sp>
        <p:nvSpPr>
          <p:cNvPr id="5" name="Footer Placeholder 4">
            <a:extLst>
              <a:ext uri="{FF2B5EF4-FFF2-40B4-BE49-F238E27FC236}">
                <a16:creationId xmlns:a16="http://schemas.microsoft.com/office/drawing/2014/main" id="{8D178968-CC2A-70CB-2BF8-D712821565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A3729E-D549-75FC-DA3F-F5719EE979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0FBEC-B0C4-45AE-BAB0-104E343400D2}" type="slidenum">
              <a:rPr lang="en-GB" smtClean="0"/>
              <a:t>‹#›</a:t>
            </a:fld>
            <a:endParaRPr lang="en-GB"/>
          </a:p>
        </p:txBody>
      </p:sp>
    </p:spTree>
    <p:extLst>
      <p:ext uri="{BB962C8B-B14F-4D97-AF65-F5344CB8AC3E}">
        <p14:creationId xmlns:p14="http://schemas.microsoft.com/office/powerpoint/2010/main" val="10916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vCcGqyR0iW8?start=138&amp;feature=oembed" TargetMode="Externa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7B9E6-BC38-3BB9-92E8-073BA88E53EA}"/>
              </a:ext>
            </a:extLst>
          </p:cNvPr>
          <p:cNvSpPr>
            <a:spLocks noGrp="1"/>
          </p:cNvSpPr>
          <p:nvPr>
            <p:ph type="ctrTitle"/>
          </p:nvPr>
        </p:nvSpPr>
        <p:spPr/>
        <p:txBody>
          <a:bodyPr>
            <a:normAutofit fontScale="90000"/>
          </a:bodyPr>
          <a:lstStyle/>
          <a:p>
            <a:r>
              <a:rPr lang="en-GB" dirty="0"/>
              <a:t>The Neoclassical Economy &amp; The Need to Transition to the Green Economy</a:t>
            </a:r>
          </a:p>
        </p:txBody>
      </p:sp>
      <p:sp>
        <p:nvSpPr>
          <p:cNvPr id="3" name="Subtitle 2">
            <a:extLst>
              <a:ext uri="{FF2B5EF4-FFF2-40B4-BE49-F238E27FC236}">
                <a16:creationId xmlns:a16="http://schemas.microsoft.com/office/drawing/2014/main" id="{51E18B31-7F00-E4FE-6279-37632E1C7BC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3679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BF4D-0647-831A-3D9F-3ABD0F919308}"/>
              </a:ext>
            </a:extLst>
          </p:cNvPr>
          <p:cNvSpPr>
            <a:spLocks noGrp="1"/>
          </p:cNvSpPr>
          <p:nvPr>
            <p:ph type="title"/>
          </p:nvPr>
        </p:nvSpPr>
        <p:spPr/>
        <p:txBody>
          <a:bodyPr/>
          <a:lstStyle/>
          <a:p>
            <a:r>
              <a:rPr lang="en-GB" dirty="0"/>
              <a:t>Neoclassical Market Economy and the Green Economy</a:t>
            </a:r>
          </a:p>
        </p:txBody>
      </p:sp>
      <p:sp>
        <p:nvSpPr>
          <p:cNvPr id="3" name="Content Placeholder 2">
            <a:extLst>
              <a:ext uri="{FF2B5EF4-FFF2-40B4-BE49-F238E27FC236}">
                <a16:creationId xmlns:a16="http://schemas.microsoft.com/office/drawing/2014/main" id="{16590D95-287D-EEC7-C3EE-B233DB31A772}"/>
              </a:ext>
            </a:extLst>
          </p:cNvPr>
          <p:cNvSpPr>
            <a:spLocks noGrp="1"/>
          </p:cNvSpPr>
          <p:nvPr>
            <p:ph idx="1"/>
          </p:nvPr>
        </p:nvSpPr>
        <p:spPr/>
        <p:txBody>
          <a:bodyPr/>
          <a:lstStyle/>
          <a:p>
            <a:pPr marL="0" indent="0">
              <a:buNone/>
            </a:pPr>
            <a:r>
              <a:rPr lang="en-GB" dirty="0"/>
              <a:t>In Neoclassical (Market) Economy An externality is a cost or a benefit generated by the production or use of a good that is not accounted for in the price of that good. The externality affects more than the producer and user of the good, and it can be positive or negative. </a:t>
            </a:r>
          </a:p>
          <a:p>
            <a:pPr marL="0" indent="0">
              <a:buNone/>
            </a:pPr>
            <a:endParaRPr lang="en-GB" dirty="0"/>
          </a:p>
          <a:p>
            <a:pPr marL="0" indent="0">
              <a:buNone/>
            </a:pPr>
            <a:r>
              <a:rPr lang="en-GB" dirty="0"/>
              <a:t>To address negative externalities taxes or government policies are used to correct these. However, projects that take green economics into account might well go beyond simply reducing pollution.</a:t>
            </a:r>
          </a:p>
        </p:txBody>
      </p:sp>
    </p:spTree>
    <p:extLst>
      <p:ext uri="{BB962C8B-B14F-4D97-AF65-F5344CB8AC3E}">
        <p14:creationId xmlns:p14="http://schemas.microsoft.com/office/powerpoint/2010/main" val="3691486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DFE4-F863-69C3-46E7-F72CE08A832F}"/>
              </a:ext>
            </a:extLst>
          </p:cNvPr>
          <p:cNvSpPr>
            <a:spLocks noGrp="1"/>
          </p:cNvSpPr>
          <p:nvPr>
            <p:ph type="title"/>
          </p:nvPr>
        </p:nvSpPr>
        <p:spPr/>
        <p:txBody>
          <a:bodyPr/>
          <a:lstStyle/>
          <a:p>
            <a:r>
              <a:rPr lang="en-GB" dirty="0"/>
              <a:t>Neoclassical Economy and the Green Economy</a:t>
            </a:r>
          </a:p>
        </p:txBody>
      </p:sp>
      <p:pic>
        <p:nvPicPr>
          <p:cNvPr id="4" name="Online Media 3" title="Externalities">
            <a:hlinkClick r:id="" action="ppaction://media"/>
            <a:extLst>
              <a:ext uri="{FF2B5EF4-FFF2-40B4-BE49-F238E27FC236}">
                <a16:creationId xmlns:a16="http://schemas.microsoft.com/office/drawing/2014/main" id="{C753A14C-C131-C67E-92A7-3DC3697E382F}"/>
              </a:ext>
            </a:extLst>
          </p:cNvPr>
          <p:cNvPicPr>
            <a:picLocks noGrp="1" noRot="1" noChangeAspect="1"/>
          </p:cNvPicPr>
          <p:nvPr>
            <p:ph idx="1"/>
            <a:videoFile r:link="rId1"/>
          </p:nvPr>
        </p:nvPicPr>
        <p:blipFill>
          <a:blip r:embed="rId4"/>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219953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00BB8-0E88-7C72-7969-71D59649D8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9FCD55-F6D5-4C50-4434-4F6366C10095}"/>
              </a:ext>
            </a:extLst>
          </p:cNvPr>
          <p:cNvSpPr>
            <a:spLocks noGrp="1"/>
          </p:cNvSpPr>
          <p:nvPr>
            <p:ph idx="1"/>
          </p:nvPr>
        </p:nvSpPr>
        <p:spPr/>
        <p:txBody>
          <a:bodyPr/>
          <a:lstStyle/>
          <a:p>
            <a:pPr marL="0" indent="0">
              <a:buNone/>
            </a:pPr>
            <a:r>
              <a:rPr lang="en-GB" i="1" dirty="0">
                <a:effectLst/>
              </a:rPr>
              <a:t>Externalities</a:t>
            </a:r>
            <a:r>
              <a:rPr lang="en-GB" dirty="0">
                <a:effectLst/>
              </a:rPr>
              <a:t> (2020) </a:t>
            </a:r>
            <a:r>
              <a:rPr lang="en-GB" i="1" dirty="0">
                <a:effectLst/>
              </a:rPr>
              <a:t>YouTube</a:t>
            </a:r>
            <a:r>
              <a:rPr lang="en-GB" dirty="0">
                <a:effectLst/>
              </a:rPr>
              <a:t>. Available at: https://www.youtube.com/watch?v=vCcGqyR0iW8&amp;t=138s (Accessed: 23 May 2024). </a:t>
            </a:r>
          </a:p>
          <a:p>
            <a:pPr marL="0" indent="0">
              <a:buNone/>
            </a:pPr>
            <a:endParaRPr lang="en-GB" dirty="0"/>
          </a:p>
        </p:txBody>
      </p:sp>
    </p:spTree>
    <p:extLst>
      <p:ext uri="{BB962C8B-B14F-4D97-AF65-F5344CB8AC3E}">
        <p14:creationId xmlns:p14="http://schemas.microsoft.com/office/powerpoint/2010/main" val="30721296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535</Words>
  <Application>Microsoft Office PowerPoint</Application>
  <PresentationFormat>Widescreen</PresentationFormat>
  <Paragraphs>28</Paragraphs>
  <Slides>4</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The Neoclassical Economy &amp; The Need to Transition to the Green Economy</vt:lpstr>
      <vt:lpstr>Neoclassical Market Economy and the Green Economy</vt:lpstr>
      <vt:lpstr>Neoclassical Economy and the Green Economy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Neoclassical Economy &amp; The Need to Transition to the Green Economy</dc:title>
  <dc:creator>Anthony Burns</dc:creator>
  <cp:lastModifiedBy>Anthony Burns</cp:lastModifiedBy>
  <cp:revision>1</cp:revision>
  <dcterms:created xsi:type="dcterms:W3CDTF">2024-05-23T12:11:57Z</dcterms:created>
  <dcterms:modified xsi:type="dcterms:W3CDTF">2024-05-23T12:25:21Z</dcterms:modified>
</cp:coreProperties>
</file>