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8"/>
  </p:notesMasterIdLst>
  <p:sldIdLst>
    <p:sldId id="740" r:id="rId8"/>
    <p:sldId id="727" r:id="rId9"/>
    <p:sldId id="301" r:id="rId10"/>
    <p:sldId id="315" r:id="rId11"/>
    <p:sldId id="274" r:id="rId12"/>
    <p:sldId id="752" r:id="rId13"/>
    <p:sldId id="754" r:id="rId14"/>
    <p:sldId id="309" r:id="rId15"/>
    <p:sldId id="324" r:id="rId16"/>
    <p:sldId id="756" r:id="rId17"/>
    <p:sldId id="285" r:id="rId18"/>
    <p:sldId id="319" r:id="rId19"/>
    <p:sldId id="758" r:id="rId20"/>
    <p:sldId id="267" r:id="rId21"/>
    <p:sldId id="269" r:id="rId22"/>
    <p:sldId id="270" r:id="rId23"/>
    <p:sldId id="268" r:id="rId24"/>
    <p:sldId id="281" r:id="rId25"/>
    <p:sldId id="757" r:id="rId26"/>
    <p:sldId id="25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10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research-methodology.net/ikea-corporate-social-responsibility/#_ftn1"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research-methodology.net/ikea-corporate-social-responsibility/#_ftn3" TargetMode="External"/><Relationship Id="rId4" Type="http://schemas.openxmlformats.org/officeDocument/2006/relationships/hyperlink" Target="https://research-methodology.net/ikea-corporate-social-responsibility/#_ftn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DE3D030-8B45-4741-9705-0F3404DBE8B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It may be argued that Corporate Social Responsibility (CSR) began life as a strategy adopted by some corporations to acquire good reputations, or avoid bad ones, for their conduct outside the sphere of market operations in their relations with local communities, or society, and the environment in general.</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Today it is increasingly being seen as a potential form of economic governance, not just corporate governance but also governance of the economy and even society.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consider CSR in this way renders it explicitly political. One of the major purposes of CSR is to confront certain ethical questions normally under the title of business ethics.  Therefore, corporate social responsibility can be described as a field of scholarship as opposed to a standalone concept, construct or theory.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essence corporate social responsibility has proven to be a good awareness raising tool through which corporations can think systematically about economic, social, environmental and human rights performance. In addition, the range of issues addressed has broadened. There have also been some areas of progress in relation to environmental management, child labour and occupational health and safety.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downsides to corporate social responsibility, and these can present serious problems of limited uptake with scalability by organisations and variations in responses to corporate social responsibility among large corporations. Operational defects of key corporate social responsibility include, inter alia (for example) instruments, for example codes of conduct, company reporting and social environmental auditing and contradictory efforts of corporate social responsibility from the perspective of inclusive development and democratic governance</a:t>
            </a: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C3B1AB0-6948-7147-333F-1084B1BA151D}"/>
              </a:ext>
            </a:extLst>
          </p:cNvPr>
          <p:cNvSpPr>
            <a:spLocks noGrp="1"/>
          </p:cNvSpPr>
          <p:nvPr>
            <p:ph type="body" idx="1"/>
          </p:nvPr>
        </p:nvSpPr>
        <p:spPr/>
        <p:txBody>
          <a:bodyPr/>
          <a:lstStyle/>
          <a:p>
            <a:r>
              <a:rPr lang="en-GB" dirty="0"/>
              <a:t>NGO = Non-Governmental Organisation</a:t>
            </a:r>
          </a:p>
          <a:p>
            <a:r>
              <a:rPr lang="en-GB" dirty="0"/>
              <a:t>IGO = Intergovernmental Organisation</a:t>
            </a:r>
          </a:p>
          <a:p>
            <a:r>
              <a:rPr lang="en-GB" dirty="0"/>
              <a:t>FDI = Foreign Direct Investment</a:t>
            </a:r>
          </a:p>
          <a:p>
            <a:r>
              <a:rPr lang="en-GB" dirty="0"/>
              <a:t>Gov = Government</a:t>
            </a:r>
          </a:p>
          <a:p>
            <a:endParaRPr lang="en-GB" dirty="0"/>
          </a:p>
          <a:p>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FCCA78A6-F8D0-254D-84D9-446C5E5B96B7}"/>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ru-RU" dirty="0"/>
              <a:t>Carroll (1991) organized different corporate social responsibilities as a 4-layered pyramid model: </a:t>
            </a:r>
            <a:r>
              <a:rPr lang="en-US" altLang="ru-RU" b="1" dirty="0"/>
              <a:t>Pyramid of responsibilities</a:t>
            </a:r>
            <a:r>
              <a:rPr lang="en-US" altLang="ru-RU" dirty="0"/>
              <a:t>. </a:t>
            </a:r>
          </a:p>
          <a:p>
            <a:pPr eaLnBrk="1" hangingPunct="1">
              <a:spcBef>
                <a:spcPct val="0"/>
              </a:spcBef>
            </a:pPr>
            <a:endParaRPr lang="en-US" altLang="ru-RU" dirty="0"/>
          </a:p>
          <a:p>
            <a:pPr eaLnBrk="1" hangingPunct="1">
              <a:spcBef>
                <a:spcPct val="0"/>
              </a:spcBef>
            </a:pPr>
            <a:r>
              <a:rPr lang="en-US" altLang="ru-RU" dirty="0"/>
              <a:t>The 4 different responsibilities:</a:t>
            </a:r>
            <a:br>
              <a:rPr lang="en-US" altLang="ru-RU" dirty="0"/>
            </a:br>
            <a:endParaRPr lang="en-US" altLang="ru-RU" dirty="0"/>
          </a:p>
          <a:p>
            <a:pPr eaLnBrk="1" hangingPunct="1">
              <a:spcBef>
                <a:spcPct val="0"/>
              </a:spcBef>
            </a:pPr>
            <a:r>
              <a:rPr lang="en-US" altLang="ru-RU" b="1" dirty="0"/>
              <a:t>Economical</a:t>
            </a:r>
            <a:r>
              <a:rPr lang="en-US" altLang="ru-RU" dirty="0"/>
              <a:t> (</a:t>
            </a:r>
            <a:r>
              <a:rPr lang="en-GB" dirty="0"/>
              <a:t>The foundation on which all other rest)</a:t>
            </a:r>
            <a:endParaRPr lang="en-US" altLang="ru-RU" dirty="0"/>
          </a:p>
          <a:p>
            <a:pPr eaLnBrk="1" hangingPunct="1">
              <a:spcBef>
                <a:spcPct val="0"/>
              </a:spcBef>
            </a:pPr>
            <a:r>
              <a:rPr lang="en-US" altLang="ru-RU" b="1" dirty="0"/>
              <a:t>Legal</a:t>
            </a:r>
            <a:r>
              <a:rPr lang="en-US" altLang="ru-RU" dirty="0"/>
              <a:t> (</a:t>
            </a:r>
            <a:r>
              <a:rPr lang="en-GB" dirty="0"/>
              <a:t>Law is society’s codification of right and wrong. Play by the rules of the game.)</a:t>
            </a:r>
            <a:endParaRPr lang="en-US" altLang="ru-RU" dirty="0"/>
          </a:p>
          <a:p>
            <a:pPr eaLnBrk="1" hangingPunct="1">
              <a:spcBef>
                <a:spcPct val="0"/>
              </a:spcBef>
            </a:pPr>
            <a:r>
              <a:rPr lang="en-US" altLang="ru-RU" b="1" dirty="0"/>
              <a:t>Ethical</a:t>
            </a:r>
            <a:r>
              <a:rPr lang="en-US" altLang="ru-RU" dirty="0"/>
              <a:t> (</a:t>
            </a:r>
            <a:r>
              <a:rPr lang="en-GB" dirty="0"/>
              <a:t>Obligation to do what is right, just and fair. Avoid harm.)</a:t>
            </a:r>
            <a:r>
              <a:rPr lang="en-US" altLang="ru-RU" dirty="0"/>
              <a:t> </a:t>
            </a:r>
          </a:p>
          <a:p>
            <a:pPr eaLnBrk="1" hangingPunct="1">
              <a:spcBef>
                <a:spcPct val="0"/>
              </a:spcBef>
            </a:pPr>
            <a:r>
              <a:rPr lang="en-US" altLang="ru-RU" b="1" dirty="0"/>
              <a:t>Philanthropic or Discretionary</a:t>
            </a:r>
            <a:r>
              <a:rPr lang="en-US" altLang="ru-RU" dirty="0"/>
              <a:t>.  (</a:t>
            </a:r>
            <a:r>
              <a:rPr lang="en-GB" dirty="0"/>
              <a:t>Contribute resources to the community; improve quality of life)</a:t>
            </a:r>
            <a:br>
              <a:rPr lang="en-US" altLang="ru-RU" dirty="0"/>
            </a:br>
            <a:endParaRPr lang="en-US" altLang="ru-RU" dirty="0"/>
          </a:p>
          <a:p>
            <a:pPr eaLnBrk="1" hangingPunct="1"/>
            <a:r>
              <a:rPr lang="en-US" altLang="ru-RU" dirty="0"/>
              <a:t>According to Carroll and </a:t>
            </a:r>
            <a:r>
              <a:rPr lang="en-US" altLang="ru-RU" dirty="0" err="1"/>
              <a:t>Buchholtz</a:t>
            </a:r>
            <a:r>
              <a:rPr lang="en-US" altLang="ru-RU" dirty="0"/>
              <a:t> (2003), the pyramid of responsibilities should be seen as a whole and the different parts not separated. </a:t>
            </a:r>
            <a:br>
              <a:rPr lang="en-US" altLang="ru-RU" dirty="0"/>
            </a:br>
            <a:endParaRPr lang="en-US" altLang="ru-RU" dirty="0"/>
          </a:p>
          <a:p>
            <a:pPr eaLnBrk="1" hangingPunct="1"/>
            <a:r>
              <a:rPr lang="en-US" altLang="ru-RU" dirty="0"/>
              <a:t>To be profitable as a company, minimize cost and maximize sales or make sensible strategic decisions are at the base of </a:t>
            </a:r>
            <a:r>
              <a:rPr lang="en-US" altLang="ru-RU" b="1" dirty="0"/>
              <a:t>economic responsibilities</a:t>
            </a:r>
            <a:r>
              <a:rPr lang="en-US" altLang="ru-RU" dirty="0"/>
              <a:t>. Economic performance is required by the society. </a:t>
            </a:r>
            <a:br>
              <a:rPr lang="en-US" altLang="ru-RU" dirty="0"/>
            </a:br>
            <a:br>
              <a:rPr lang="en-US" altLang="ru-RU" dirty="0"/>
            </a:br>
            <a:r>
              <a:rPr lang="en-US" altLang="ru-RU" b="1" dirty="0"/>
              <a:t>Legal responsibilities</a:t>
            </a:r>
            <a:r>
              <a:rPr lang="en-US" altLang="ru-RU" dirty="0"/>
              <a:t> </a:t>
            </a:r>
          </a:p>
          <a:p>
            <a:pPr eaLnBrk="1" hangingPunct="1"/>
            <a:r>
              <a:rPr lang="en-US" altLang="ru-RU" dirty="0"/>
              <a:t> As required by society. In these responsibilities companies are expected to obey the law, because the law mirrors show the society regards as accepted or unaccepted. </a:t>
            </a:r>
            <a:br>
              <a:rPr lang="en-US" altLang="ru-RU" dirty="0"/>
            </a:br>
            <a:br>
              <a:rPr lang="en-US" altLang="ru-RU" dirty="0"/>
            </a:br>
            <a:r>
              <a:rPr lang="en-US" altLang="ru-RU" dirty="0"/>
              <a:t>E</a:t>
            </a:r>
            <a:r>
              <a:rPr lang="en-US" altLang="ru-RU" b="1" dirty="0"/>
              <a:t>thical responsibilities</a:t>
            </a:r>
            <a:r>
              <a:rPr lang="en-US" altLang="ru-RU" dirty="0"/>
              <a:t> </a:t>
            </a:r>
          </a:p>
          <a:p>
            <a:pPr eaLnBrk="1" hangingPunct="1"/>
            <a:r>
              <a:rPr lang="en-US" altLang="ru-RU" dirty="0"/>
              <a:t>are not required but expected by society. To assert ethical leadership, avoid questionable practices or operate above the minimum standard of the law could be examples for the ethical responsibilities.  </a:t>
            </a:r>
            <a:br>
              <a:rPr lang="en-US" altLang="ru-RU" dirty="0"/>
            </a:br>
            <a:br>
              <a:rPr lang="en-US" altLang="ru-RU" dirty="0"/>
            </a:br>
            <a:r>
              <a:rPr lang="en-US" altLang="ru-RU" b="1" dirty="0"/>
              <a:t>Philanthropic responsibilities</a:t>
            </a:r>
            <a:r>
              <a:rPr lang="en-US" altLang="ru-RU" dirty="0"/>
              <a:t> stand at the top of the pyramid and to be a good corporate citizen and improve the quality of life for the society is the aim of these responsibilities. Corporate contributions, to support the community by providing programs or engagement in volunteerism can be example for the philanthropic responsibilities. To some extent the philanthropic responsibilities are desired and expected by the society.</a:t>
            </a:r>
            <a:br>
              <a:rPr lang="en-US" altLang="ru-RU" dirty="0"/>
            </a:br>
            <a:endParaRPr lang="en-US" altLang="ru-RU" dirty="0"/>
          </a:p>
          <a:p>
            <a:pPr eaLnBrk="1" hangingPunct="1"/>
            <a:r>
              <a:rPr lang="en-US" altLang="ru-RU" dirty="0"/>
              <a:t>A stakeholder model is represented by the Pyramid of CSR where the different stakeholders are affected by the different responsibilities. If the business is not profitable Economic responsibilities will directly affect employees and owners. Legal responsibilities are vital to the owners, but it is also necessary in the relation with employees and consumer stakeholders. Ethical responsibilities impact on all stakeholders, but most frequently they engage consumers and employees. The major effect of the Philanthropic responsibilities are on the community, but there is also impact on the employees since the company’s philanthropic performance influences the employees’ morale.</a:t>
            </a:r>
            <a:br>
              <a:rPr lang="en-US" altLang="ru-RU" dirty="0"/>
            </a:br>
            <a:endParaRPr lang="en-US" altLang="ru-RU" dirty="0"/>
          </a:p>
          <a:p>
            <a:pPr eaLnBrk="1" hangingPunct="1"/>
            <a:r>
              <a:rPr lang="en-US" altLang="ru-RU" b="1" dirty="0"/>
              <a:t>But beware!</a:t>
            </a:r>
            <a:br>
              <a:rPr lang="en-US" altLang="ru-RU" dirty="0"/>
            </a:br>
            <a:br>
              <a:rPr lang="en-US" altLang="ru-RU" dirty="0"/>
            </a:br>
            <a:r>
              <a:rPr lang="en-US" altLang="ru-RU" dirty="0"/>
              <a:t>Pinkston and Carroll (1994) carried out a survey among top managers in 591 U.S. subsidiaries of multinational chemical companies with headquarters in England, Germany, Sweden, Japan, U.S., Switzerland and France. CSR Quest (2006) emphasized that the findings from the survey confirmed Carroll’s pyramid model, but Sweden and Germany are exceptions, where legal responsibilities were ranked the highest priority followed by economic, ethical and philanthropic aspects.</a:t>
            </a:r>
          </a:p>
          <a:p>
            <a:pPr eaLnBrk="1" hangingPunct="1">
              <a:spcBef>
                <a:spcPct val="0"/>
              </a:spcBef>
            </a:pPr>
            <a:endParaRPr lang="ru-RU" altLang="ru-RU"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304513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ru-RU" dirty="0"/>
              <a:t>CSR may be viewed as an effort to integrate economic considerations with environmental and social needs, as well as corporate efforts to balance the interests of diverse stakeholders. </a:t>
            </a:r>
            <a:endParaRPr lang="ru-RU" altLang="ru-RU" dirty="0"/>
          </a:p>
          <a:p>
            <a:endParaRPr lang="en-US" dirty="0"/>
          </a:p>
          <a:p>
            <a:pPr eaLnBrk="1" hangingPunct="1"/>
            <a:r>
              <a:rPr lang="en-US" altLang="ru-RU" b="1" u="sng" dirty="0">
                <a:latin typeface="Source Serif Pro"/>
              </a:rPr>
              <a:t>Benefits</a:t>
            </a:r>
            <a:br>
              <a:rPr lang="en-US" altLang="ru-RU" b="1" dirty="0">
                <a:latin typeface="Source Serif Pro"/>
              </a:rPr>
            </a:br>
            <a:r>
              <a:rPr lang="en-US" altLang="ru-RU" b="1" dirty="0">
                <a:latin typeface="Source Serif Pro"/>
              </a:rPr>
              <a:t>The ability to have positive impact in the community hence support public value outcomes.   </a:t>
            </a:r>
            <a:r>
              <a:rPr lang="en-US" altLang="ru-RU" dirty="0"/>
              <a:t>Keeping social responsibility front of mind encourages businesses to act ethically and to consider the social and environmental impacts of their business. In doing so, organizations can avoid or mitigate detrimental impacts of their business on the community. </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better brand recognition</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positive business reputation</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enhanced relationships with stakeholders</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greater influence in the industry (and outside it?)</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increased sales and customer loyalty</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operational costs savings</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better financial performance</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greater ability to attract talent and retain staff</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organisational growth</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easier access to capital and funding opportunities</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4033262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E8C428-CEC1-6F4C-B39A-B48C7C6A700A}"/>
              </a:ext>
            </a:extLst>
          </p:cNvPr>
          <p:cNvSpPr>
            <a:spLocks noGrp="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FE88E4F0-3497-FD42-AA7F-95B0111F2D47}"/>
              </a:ext>
            </a:extLst>
          </p:cNvPr>
          <p:cNvSpPr>
            <a:spLocks noGrp="1"/>
          </p:cNvSpPr>
          <p:nvPr>
            <p:ph type="body" idx="1"/>
          </p:nvPr>
        </p:nvSpPr>
        <p:spPr/>
        <p:txBody>
          <a:bodyPr/>
          <a:lstStyle/>
          <a:p>
            <a:r>
              <a:rPr lang="en-US" dirty="0"/>
              <a:t>Debate the above.</a:t>
            </a:r>
            <a:br>
              <a:rPr lang="en-US" dirty="0"/>
            </a:b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ru-RU" sz="1200" dirty="0"/>
              <a:t>Stakeholder is anyone who can affect or be affected by the success of the firm.</a:t>
            </a:r>
            <a:br>
              <a:rPr lang="ru-RU" altLang="ru-RU" sz="1200" dirty="0"/>
            </a:br>
            <a:endParaRPr lang="en-GB" sz="1200" dirty="0"/>
          </a:p>
          <a:p>
            <a:pPr marL="0" indent="0" eaLnBrk="1" hangingPunct="1">
              <a:buFont typeface="Arial" panose="020B0604020202020204" pitchFamily="34" charset="0"/>
              <a:buNone/>
            </a:pPr>
            <a:r>
              <a:rPr lang="en-GB" sz="1200" b="1" dirty="0"/>
              <a:t>Examples</a:t>
            </a:r>
            <a:br>
              <a:rPr lang="en-GB" sz="1200" dirty="0"/>
            </a:br>
            <a:r>
              <a:rPr lang="en-US" altLang="ru-RU" dirty="0"/>
              <a:t>A Swedish forestry firm, logging trees in Swedish Lapland, has the pulp-paper factory in the south of Sweden and sells its products to several  European markets.</a:t>
            </a:r>
          </a:p>
          <a:p>
            <a:pPr marL="0" indent="0" eaLnBrk="1" hangingPunct="1">
              <a:buFont typeface="Arial" panose="020B0604020202020204" pitchFamily="34" charset="0"/>
              <a:buNone/>
            </a:pPr>
            <a:r>
              <a:rPr lang="en-US" dirty="0"/>
              <a:t>A Dutch multinational seafood producer, involved in fishing in the North Sea, producing and packaging fish in Morocco and selling it in the central European market</a:t>
            </a:r>
            <a:endParaRPr lang="ru-RU" altLang="ru-RU" dirty="0"/>
          </a:p>
          <a:p>
            <a:pPr eaLnBrk="1" hangingPunct="1">
              <a:buFontTx/>
              <a:buNone/>
              <a:defRPr/>
            </a:pPr>
            <a:r>
              <a:rPr lang="en-US" altLang="ru-RU" sz="1800" b="1" u="sng" dirty="0">
                <a:latin typeface="Arial" panose="020B0604020202020204" pitchFamily="34" charset="0"/>
              </a:rPr>
              <a:t>CSR</a:t>
            </a:r>
            <a:r>
              <a:rPr lang="en-US" altLang="ru-RU" sz="1800" dirty="0">
                <a:latin typeface="Arial" panose="020B0604020202020204" pitchFamily="34" charset="0"/>
              </a:rPr>
              <a:t> (Carroll, 1979) </a:t>
            </a:r>
          </a:p>
          <a:p>
            <a:pPr eaLnBrk="1" hangingPunct="1">
              <a:buFontTx/>
              <a:buNone/>
              <a:defRPr/>
            </a:pPr>
            <a:r>
              <a:rPr lang="en-US" altLang="ru-RU" sz="1800" dirty="0">
                <a:latin typeface="Arial" panose="020B0604020202020204" pitchFamily="34" charset="0"/>
              </a:rPr>
              <a:t>Firms have responsibilities to societies including economic, legal, ethical and discretionary (or philanthropic).</a:t>
            </a:r>
            <a:br>
              <a:rPr lang="en-US" altLang="ru-RU" sz="1800" dirty="0">
                <a:latin typeface="Arial" panose="020B0604020202020204" pitchFamily="34" charset="0"/>
              </a:rPr>
            </a:br>
            <a:r>
              <a:rPr lang="en-US" altLang="ru-RU" sz="1800" b="1" u="sng" dirty="0">
                <a:solidFill>
                  <a:srgbClr val="000000"/>
                </a:solidFill>
                <a:latin typeface="Arial" panose="020B0604020202020204" pitchFamily="34" charset="0"/>
              </a:rPr>
              <a:t>Social Contract</a:t>
            </a:r>
            <a:r>
              <a:rPr lang="en-US" altLang="ru-RU" sz="1800" dirty="0">
                <a:solidFill>
                  <a:srgbClr val="000000"/>
                </a:solidFill>
                <a:latin typeface="Arial" panose="020B0604020202020204" pitchFamily="34" charset="0"/>
              </a:rPr>
              <a:t> (Donaldson, 1982; Donaldson and </a:t>
            </a:r>
            <a:r>
              <a:rPr lang="en-US" altLang="ru-RU" sz="1800" dirty="0" err="1">
                <a:solidFill>
                  <a:srgbClr val="000000"/>
                </a:solidFill>
                <a:latin typeface="Arial" panose="020B0604020202020204" pitchFamily="34" charset="0"/>
              </a:rPr>
              <a:t>Dunfee</a:t>
            </a:r>
            <a:r>
              <a:rPr lang="en-US" altLang="ru-RU" sz="1800" dirty="0">
                <a:solidFill>
                  <a:srgbClr val="000000"/>
                </a:solidFill>
                <a:latin typeface="Arial" panose="020B0604020202020204" pitchFamily="34" charset="0"/>
              </a:rPr>
              <a:t>, 1999) – There is a tacit social contract between the firm and society; the contract bestows certain rights in exchange for certain responsibilities.</a:t>
            </a:r>
          </a:p>
          <a:p>
            <a:pPr marL="0" indent="0" eaLnBrk="1" hangingPunct="1">
              <a:lnSpc>
                <a:spcPct val="100000"/>
              </a:lnSpc>
              <a:spcBef>
                <a:spcPct val="0"/>
              </a:spcBef>
              <a:buFont typeface="Arial" panose="020B0604020202020204" pitchFamily="34" charset="0"/>
              <a:buNone/>
              <a:defRPr/>
            </a:pPr>
            <a:r>
              <a:rPr lang="en-US" altLang="ru-RU" sz="1800" b="1" u="sng" dirty="0">
                <a:latin typeface="Arial" panose="020B0604020202020204" pitchFamily="34" charset="0"/>
              </a:rPr>
              <a:t>Stakeholder Theory</a:t>
            </a:r>
            <a:r>
              <a:rPr lang="en-US" altLang="ru-RU" sz="1800" dirty="0">
                <a:latin typeface="Arial" panose="020B0604020202020204" pitchFamily="34" charset="0"/>
              </a:rPr>
              <a:t> (Freeman, 1984) – A stakeholder is “any group or individual who can affect or is affected by the achievement of an </a:t>
            </a:r>
            <a:r>
              <a:rPr lang="en-US" altLang="ru-RU" sz="1800" dirty="0" err="1">
                <a:latin typeface="Arial" panose="020B0604020202020204" pitchFamily="34" charset="0"/>
              </a:rPr>
              <a:t>organisation’s</a:t>
            </a:r>
            <a:r>
              <a:rPr lang="en-US" altLang="ru-RU" sz="1800" dirty="0">
                <a:latin typeface="Arial" panose="020B0604020202020204" pitchFamily="34" charset="0"/>
              </a:rPr>
              <a:t> purpose.”  Argues that it is in the company’s strategic interest to respect the interests of all its stakeholders.</a:t>
            </a:r>
            <a:endParaRPr lang="en-GB" altLang="ru-RU" sz="18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1865420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9EFDAC34-9718-3D4F-8261-F2D8CFD27259}"/>
              </a:ext>
            </a:extLst>
          </p:cNvPr>
          <p:cNvSpPr>
            <a:spLocks noGrp="1"/>
          </p:cNvSpPr>
          <p:nvPr>
            <p:ph type="body" idx="1"/>
          </p:nvPr>
        </p:nvSpPr>
        <p:spPr/>
        <p:txBody>
          <a:bodyPr/>
          <a:lstStyle/>
          <a:p>
            <a:r>
              <a:rPr lang="en-US" dirty="0"/>
              <a:t>Efficient dynamics</a:t>
            </a:r>
          </a:p>
          <a:p>
            <a:r>
              <a:rPr lang="en-GB" dirty="0"/>
              <a:t>A quarter of BMW vehicles sold  in Europe should be electrified by 2021; 1/3 in 2025 and 50% in 2030. </a:t>
            </a:r>
            <a:br>
              <a:rPr lang="en-GB" dirty="0"/>
            </a:br>
            <a:br>
              <a:rPr lang="en-GB" dirty="0"/>
            </a:br>
            <a:r>
              <a:rPr lang="en-GB" dirty="0"/>
              <a:t>In 2019, BMW delivered over 146,000 electric vehicles and plug-in hybrids to customers worldwide. That means more than half a million electrified vehicles on the roads across the globe. However, it is also clear that people all over the world will continue to buy vehicles with a conventional engine. For many people worldwide, it is still the best choice for their individual mobility needs. Because BMW take climate protection seriously they have designed and taken Efficient Dynamics to the next level by making conventional engines systematically even more accomplished.</a:t>
            </a:r>
          </a:p>
          <a:p>
            <a:endParaRPr lang="en-GB" dirty="0"/>
          </a:p>
          <a:p>
            <a:r>
              <a:rPr lang="en-GB" dirty="0"/>
              <a:t>Customers have a choice of drive train – automatic/manual/hybrid.  Electric/diesel/petrol/hybrid</a:t>
            </a:r>
          </a:p>
          <a:p>
            <a:endParaRPr lang="en-GB" dirty="0"/>
          </a:p>
          <a:p>
            <a:r>
              <a:rPr lang="en-GB" dirty="0"/>
              <a:t>A holistic approach to recycling</a:t>
            </a:r>
          </a:p>
          <a:p>
            <a:r>
              <a:rPr lang="en-GB" dirty="0"/>
              <a:t>Sustainability is not limited to reducing the emissions of vehicle fleet alone. BMW are focused on the entire value chain. Its supply chain, for example, has a high level of transparency; suppliers must commit to the BMW Group’s high sustainability standards. </a:t>
            </a:r>
          </a:p>
          <a:p>
            <a:endParaRPr lang="en-GB" dirty="0"/>
          </a:p>
          <a:p>
            <a:r>
              <a:rPr lang="en-GB" dirty="0"/>
              <a:t>BMW support them, for instance, by sourcing cobalt and lithium directly and making it available to partners, starting 2020. Since 2017, all BMW Group locations in Europe have obtained their externally purchased electricity exclusively from renewable sources; from 2020, all BMW Group locations worldwide will do the same. </a:t>
            </a:r>
          </a:p>
          <a:p>
            <a:endParaRPr lang="en-GB" dirty="0"/>
          </a:p>
          <a:p>
            <a:r>
              <a:rPr lang="en-GB" dirty="0"/>
              <a:t>This shows BMW’s full commitment to sustainability across the company. The BMW Group is driving active environmental protection. </a:t>
            </a:r>
          </a:p>
          <a:p>
            <a:endParaRPr lang="en-GB" dirty="0"/>
          </a:p>
          <a:p>
            <a:r>
              <a:rPr lang="en-GB" dirty="0"/>
              <a:t>BMW were the first automobile manufacturer to appoint an environmental officer back in 1973. Since 2001 has been committed to the UN Global Compact and implement its ten principles at all our locations worldwide. </a:t>
            </a:r>
            <a:br>
              <a:rPr lang="en-GB" dirty="0"/>
            </a:br>
            <a:br>
              <a:rPr lang="en-GB" dirty="0"/>
            </a:br>
            <a:r>
              <a:rPr lang="en-GB" dirty="0"/>
              <a:t>The fully-electric BMW i3, has been a pioneer in sustainable mobility since 2013. </a:t>
            </a:r>
          </a:p>
          <a:p>
            <a:endParaRPr lang="en-GB" dirty="0"/>
          </a:p>
          <a:p>
            <a:endParaRPr lang="en-GB" dirty="0"/>
          </a:p>
          <a:p>
            <a:r>
              <a:rPr lang="en-GB" b="1" dirty="0"/>
              <a:t>Recycling Life Cycle Engineering </a:t>
            </a:r>
            <a:r>
              <a:rPr lang="en-GB" dirty="0"/>
              <a:t>ensures the environmentally friendly use of raw materials as early as the vehicle development phase. The requirements for recycling-optimised development and production of BMW vehicles as well as selection and use of secondary materials are defined in a separate BMW Group standard. BMW design their supply chains and material flows accordingly</a:t>
            </a:r>
          </a:p>
          <a:p>
            <a:endParaRPr lang="en-GB" dirty="0"/>
          </a:p>
          <a:p>
            <a:endParaRPr lang="en-GB" dirty="0"/>
          </a:p>
          <a:p>
            <a:r>
              <a:rPr lang="en-GB" b="1" dirty="0"/>
              <a:t>End-of-life vehicle recovery and recycling</a:t>
            </a:r>
            <a:br>
              <a:rPr lang="en-GB" b="1" dirty="0"/>
            </a:br>
            <a:br>
              <a:rPr lang="en-GB" b="1" dirty="0"/>
            </a:br>
            <a:r>
              <a:rPr lang="en-GB" b="1" dirty="0"/>
              <a:t> </a:t>
            </a:r>
            <a:r>
              <a:rPr lang="en-GB" dirty="0"/>
              <a:t>BMW do not consider end-of-life vehicles as waste to be disposed of, but as a secondary source of raw materials. Therefore, it promotes the recovery of end-of-life vehicles, components and materials in order to reintegrate them into the raw materials cycle. </a:t>
            </a:r>
            <a:br>
              <a:rPr lang="en-GB" dirty="0"/>
            </a:br>
            <a:br>
              <a:rPr lang="en-GB" dirty="0"/>
            </a:br>
            <a:r>
              <a:rPr lang="en-GB" dirty="0"/>
              <a:t>Together with its sales organisations in each country, the BMW Group has installed recovery systems for end-of-life vehicles in 30 countries and offers environmentally friendly vehicle recycling at more than 2,800 recovery centres. All vehicles brought onto the market since 2008 meet the global requirements set for the recycling of end-of-life vehicles, components and materials. BMW provide 95% total recycling, with 85% reuse and material recycling</a:t>
            </a: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www.apple.com</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uk</a:t>
            </a:r>
            <a:r>
              <a:rPr lang="en-GB" sz="1200" b="0" i="0" kern="1200" dirty="0">
                <a:solidFill>
                  <a:schemeClr val="tx1"/>
                </a:solidFill>
                <a:effectLst/>
                <a:latin typeface="+mn-lt"/>
                <a:ea typeface="+mn-ea"/>
                <a:cs typeface="+mn-cs"/>
              </a:rPr>
              <a:t>/supplier-responsibility/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Apple, people are at the heart of everything we do and everything we make.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That means considering not only those who will use a product, but also those who help build it. So, we hold ourselves and our suppliers to the highest standards to protect the people in our supply chain, and the planet we all call home.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Supplier Code of Conduct is designed to uphold that commitment. From the sourcing of materials to the recycling of our products, we work with suppliers to ensure that our requirements are being met.</a:t>
            </a:r>
          </a:p>
          <a:p>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 safe and respectful workplace for everyone.</a:t>
            </a:r>
          </a:p>
          <a:p>
            <a:r>
              <a:rPr lang="en-GB" sz="1200" b="0" kern="1200" dirty="0">
                <a:solidFill>
                  <a:schemeClr val="tx1"/>
                </a:solidFill>
                <a:effectLst/>
                <a:latin typeface="+mn-lt"/>
                <a:ea typeface="+mn-ea"/>
                <a:cs typeface="+mn-cs"/>
              </a:rPr>
              <a:t>Workplace rights are human rights. We require suppliers to provide fair working hours, a safe worksite and an environment free from discrimination. These protections apply across the supply chain, regardless of a person’s job or location.</a:t>
            </a:r>
          </a:p>
          <a:p>
            <a:r>
              <a:rPr lang="en-GB" sz="1200" b="1" kern="1200" dirty="0">
                <a:solidFill>
                  <a:schemeClr val="tx1"/>
                </a:solidFill>
                <a:effectLst/>
                <a:latin typeface="+mn-lt"/>
                <a:ea typeface="+mn-ea"/>
                <a:cs typeface="+mn-cs"/>
              </a:rPr>
              <a:t>Supplier employees get trained on their rights before getting started.</a:t>
            </a:r>
          </a:p>
          <a:p>
            <a:r>
              <a:rPr lang="en-GB" sz="1200" b="1" kern="1200" dirty="0">
                <a:solidFill>
                  <a:schemeClr val="tx1"/>
                </a:solidFill>
                <a:effectLst/>
                <a:latin typeface="+mn-lt"/>
                <a:ea typeface="+mn-ea"/>
                <a:cs typeface="+mn-cs"/>
              </a:rPr>
              <a:t>Workplace safety is part of our design process.</a:t>
            </a:r>
          </a:p>
          <a:p>
            <a:r>
              <a:rPr lang="en-GB" sz="1200" b="1" i="0" kern="1200" dirty="0">
                <a:solidFill>
                  <a:schemeClr val="tx1"/>
                </a:solidFill>
                <a:effectLst/>
                <a:latin typeface="+mn-lt"/>
                <a:ea typeface="+mn-ea"/>
                <a:cs typeface="+mn-cs"/>
              </a:rPr>
              <a:t>Read more about safe and healthy workplaces</a:t>
            </a:r>
            <a:br>
              <a:rPr lang="en-GB" sz="1200" b="1" kern="1200" dirty="0">
                <a:solidFill>
                  <a:schemeClr val="tx1"/>
                </a:solidFill>
                <a:effectLst/>
                <a:latin typeface="+mn-lt"/>
                <a:ea typeface="+mn-ea"/>
                <a:cs typeface="+mn-cs"/>
              </a:rPr>
            </a:br>
            <a:endParaRPr lang="en-GB" sz="1200" b="1"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Educational programmes built with the same passion as our products.</a:t>
            </a:r>
          </a:p>
          <a:p>
            <a:r>
              <a:rPr lang="en-GB" sz="1200" b="0" i="0" kern="1200" dirty="0">
                <a:solidFill>
                  <a:schemeClr val="tx1"/>
                </a:solidFill>
                <a:effectLst/>
                <a:latin typeface="+mn-lt"/>
                <a:ea typeface="+mn-ea"/>
                <a:cs typeface="+mn-cs"/>
              </a:rPr>
              <a:t>At Apple, we’ve always believed that education is a great equalising force. We’ve provided education and training to more than 4 million supplier employees since 2008. These programmes are designed to help people explore new opportunities and acquire in-demand skills — even people who are never directly involved in building an Apple product.</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global supply chain that works to protect the planet.</a:t>
            </a:r>
          </a:p>
          <a:p>
            <a:r>
              <a:rPr lang="en-GB" sz="1200" b="0" i="0" kern="1200" dirty="0">
                <a:solidFill>
                  <a:schemeClr val="tx1"/>
                </a:solidFill>
                <a:effectLst/>
                <a:latin typeface="+mn-lt"/>
                <a:ea typeface="+mn-ea"/>
                <a:cs typeface="+mn-cs"/>
              </a:rPr>
              <a:t>As we design, build and recycle our products, we feel a profound responsibility to protect the earth. Every year, we deepen our partnerships with suppliers to conserve more energy and water, eliminate waste, and become better stewards of natural resources. In 2019 alone, we helped suppliers prevent over 1 million tonnes of emissions through energy efficiency and emissions controls. And as we develop innova­tive ways to reduce our impact, we share them openly so others can reduce theirs.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www.apple.com</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uk</a:t>
            </a:r>
            <a:r>
              <a:rPr lang="en-GB" sz="1200" b="0" i="0" kern="1200" dirty="0">
                <a:solidFill>
                  <a:schemeClr val="tx1"/>
                </a:solidFill>
                <a:effectLst/>
                <a:latin typeface="+mn-lt"/>
                <a:ea typeface="+mn-ea"/>
                <a:cs typeface="+mn-cs"/>
              </a:rPr>
              <a:t>/supplier-responsibility/pdf/Apple_SR_2020_Progress_Report_EN.pdf</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4078434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49D868E9-1565-2E4D-BEBB-9DCC95A47230}"/>
              </a:ext>
            </a:extLst>
          </p:cNvPr>
          <p:cNvSpPr>
            <a:spLocks noGrp="1"/>
          </p:cNvSpPr>
          <p:nvPr>
            <p:ph type="body" idx="1"/>
          </p:nvPr>
        </p:nvSpPr>
        <p:spPr/>
        <p:txBody>
          <a:bodyPr/>
          <a:lstStyle/>
          <a:p>
            <a:r>
              <a:rPr lang="en-GB" dirty="0"/>
              <a:t>Sphere of influence: the scope of power and influence that a Multi-National Enterprise (MNE) has over the decisions and activities of suppliers.</a:t>
            </a:r>
          </a:p>
          <a:p>
            <a:endParaRPr lang="en-GB" dirty="0"/>
          </a:p>
          <a:p>
            <a:r>
              <a:rPr lang="en-GB" dirty="0"/>
              <a:t>Majority of companies, independent from the industry they are operating in, are relying on supplier codes of conduct developed internally by each company for its own operations. Due to the complexity of supply chains and the limitations of a company’s sphere of influence, the codes normally only apply to suppliers at the first-tier level. However, with CSR issues rising at different levels of the value chain, buyers are increasingly using codes and external certification schemes developed by Multi-Stakeholder Initiatives (MSI) and Business Associations. Through their commitment to only source certified sustainably produced products, they can influence suppliers higher up the supply chain, such as farmers, tanneries, processors, etc. </a:t>
            </a:r>
          </a:p>
          <a:p>
            <a:endParaRPr lang="en-GB" dirty="0"/>
          </a:p>
          <a:p>
            <a:r>
              <a:rPr lang="en-GB" dirty="0"/>
              <a:t>Supply chain and value chain are related but distinct concepts. The value chain concept was first described and popularized by Porter as a series of activities undertaken by a company that generate and add value to products. These activities include inbound logistics, operations, outbound logistics, marketing and sales, and services, and they are supported by activities including firm infrastructure, human resources management, technology development and procurement. A company’s value chain is part of a larger value system that includes the value chains of upstream suppliers and downstream channels and customers.  </a:t>
            </a:r>
            <a:r>
              <a:rPr lang="en-GB" sz="1200" b="0" i="0" kern="1200" dirty="0">
                <a:solidFill>
                  <a:schemeClr val="tx1"/>
                </a:solidFill>
                <a:effectLst/>
                <a:latin typeface="+mn-lt"/>
                <a:ea typeface="+mn-ea"/>
                <a:cs typeface="+mn-cs"/>
              </a:rPr>
              <a:t>(Porter, 1985)</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Use BMW examples as a way of exploring this and how the process is implemented.</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typical among MNE where they can exercise better control over suppliers through their local presence.  Another good example is IKEA. IKEA have also adapted their product range to worldwide markets but retained their style, quality and ethos by introducing this to local (in-country) suppliers through engaging with them and passing on their learning/technology etc.</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IKEA, learning from its mistakes in the past, has committed to reaching full compliance of its suppliers through the validation of their work practices by its own auditors and other independent teams. Hence, ethical sourcing and codes of conduct serve as forms of assurance that products meet required environmental and social standards and are critical to the legitimacy and reputation-building of a firm embedding CSR globally in the organisation. </a:t>
            </a:r>
            <a:r>
              <a:rPr lang="en-GB" sz="1200" b="0" i="0" kern="1200" dirty="0">
                <a:solidFill>
                  <a:schemeClr val="tx1"/>
                </a:solidFill>
                <a:effectLst/>
                <a:latin typeface="+mn-lt"/>
                <a:ea typeface="+mn-ea"/>
                <a:cs typeface="+mn-cs"/>
              </a:rPr>
              <a:t>(Singh, 2020)</a:t>
            </a:r>
            <a:endParaRPr lang="en-GB" dirty="0"/>
          </a:p>
          <a:p>
            <a:endParaRPr lang="en-GB" sz="1200" b="0" i="0" kern="1200" dirty="0">
              <a:solidFill>
                <a:schemeClr val="tx1"/>
              </a:solidFill>
              <a:effectLst/>
              <a:latin typeface="+mn-lt"/>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735E36CF-4653-6541-A7A0-3CDEE86BBF05}"/>
              </a:ext>
            </a:extLst>
          </p:cNvPr>
          <p:cNvSpPr>
            <a:spLocks noGrp="1"/>
          </p:cNvSpPr>
          <p:nvPr>
            <p:ph type="body" idx="1"/>
          </p:nvPr>
        </p:nvSpPr>
        <p:spPr/>
        <p:txBody>
          <a:bodyPr/>
          <a:lstStyle/>
          <a:p>
            <a:r>
              <a:rPr lang="en-GB" dirty="0"/>
              <a:t>“The concept of ‘sphere of influence’ is too broad and ambiguous a concept to define the scope of due diligence required to fulfil the responsibility to respect”, </a:t>
            </a:r>
            <a:br>
              <a:rPr lang="en-GB" dirty="0"/>
            </a:br>
            <a:br>
              <a:rPr lang="en-GB" dirty="0"/>
            </a:br>
            <a:r>
              <a:rPr lang="en-GB" dirty="0"/>
              <a:t>but that…</a:t>
            </a:r>
            <a:br>
              <a:rPr lang="en-GB" dirty="0"/>
            </a:br>
            <a:br>
              <a:rPr lang="en-GB" dirty="0"/>
            </a:br>
            <a:r>
              <a:rPr lang="en-GB" dirty="0"/>
              <a:t>“sphere of influence remains a useful metaphor for companies to think broadly about their human rights responsibilities and opportunities beyond the workplace” (Ruggie 2008). </a:t>
            </a:r>
            <a:br>
              <a:rPr lang="en-GB" dirty="0"/>
            </a:br>
            <a:endParaRPr lang="en-GB" dirty="0"/>
          </a:p>
          <a:p>
            <a:r>
              <a:rPr lang="en-GB" dirty="0"/>
              <a:t>In contrast, avoiding complicity is viewed as an essential ingredient in the due diligence carried out to respect rights because it describes a subset of the indirect ways in which companies can have an adverse effect on rights through their relationships” (Ruggie, cited in Wood, 2011)</a:t>
            </a:r>
          </a:p>
          <a:p>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BF8601C-DFEF-CB4F-B50A-58FB8E885E80}"/>
              </a:ext>
            </a:extLst>
          </p:cNvPr>
          <p:cNvSpPr>
            <a:spLocks noGrp="1" noChangeArrowheads="1"/>
          </p:cNvSpPr>
          <p:nvPr>
            <p:ph type="sldNum" sz="quarter" idx="5"/>
          </p:nvPr>
        </p:nvSpPr>
        <p:spPr>
          <a:ln/>
        </p:spPr>
        <p:txBody>
          <a:bodyPr/>
          <a:lstStyle/>
          <a:p>
            <a:fld id="{AD3B8D05-D09F-E149-9938-C7E56B845930}" type="slidenum">
              <a:rPr lang="fr-FR" altLang="en-US"/>
              <a:pPr/>
              <a:t>16</a:t>
            </a:fld>
            <a:endParaRPr lang="fr-FR" altLang="en-US"/>
          </a:p>
        </p:txBody>
      </p:sp>
      <p:sp>
        <p:nvSpPr>
          <p:cNvPr id="92162" name="Rectangle 2">
            <a:extLst>
              <a:ext uri="{FF2B5EF4-FFF2-40B4-BE49-F238E27FC236}">
                <a16:creationId xmlns:a16="http://schemas.microsoft.com/office/drawing/2014/main" id="{EE643DA8-FC7C-5B4B-8B07-D58EF955322C}"/>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32755A23-559A-8746-8621-54B7B8CD104F}"/>
              </a:ext>
            </a:extLst>
          </p:cNvPr>
          <p:cNvSpPr>
            <a:spLocks noGrp="1" noChangeArrowheads="1"/>
          </p:cNvSpPr>
          <p:nvPr>
            <p:ph type="body" idx="1"/>
          </p:nvPr>
        </p:nvSpPr>
        <p:spPr/>
        <p:txBody>
          <a:bodyPr/>
          <a:lstStyle/>
          <a:p>
            <a:r>
              <a:rPr lang="fr-FR" altLang="en-US" b="1" dirty="0"/>
              <a:t>Mattel - Occupational Safety &amp; Health (OSH) policies</a:t>
            </a:r>
          </a:p>
          <a:p>
            <a:endParaRPr lang="fr-FR" altLang="en-US" dirty="0"/>
          </a:p>
          <a:p>
            <a:r>
              <a:rPr lang="en-GB" dirty="0"/>
              <a:t>From August to October 2001, the Hong Kong Christian Industrial Committee (HKCIC) conducted a research on the occupational safety and health (OSH) conditions and consciousness of workers employed in the manufacture of toys for export in Guangdong province of mainland China. </a:t>
            </a:r>
          </a:p>
          <a:p>
            <a:endParaRPr lang="en-GB" dirty="0"/>
          </a:p>
          <a:p>
            <a:r>
              <a:rPr lang="en-GB" dirty="0"/>
              <a:t>The research covered more than 20 toy plants of varying sizes out of which 8 major supplying toy companies/corporations were identified for detailed research. 7 of them belonged to Hong Kong based corporations and one belonged to South Korean capital. The largest manufacturing company and its subsidiaries employed about 25,000 workers, while the smallest one had about 300 workers. All of them were operating in the major industrial cities in Guangdong province. They were all suppliers to prominent toy companies, retailers and brand names in the world, namely Hasbro, McDonalds, Mattel and Disney. </a:t>
            </a:r>
          </a:p>
          <a:p>
            <a:endParaRPr lang="en-GB" dirty="0"/>
          </a:p>
          <a:p>
            <a:r>
              <a:rPr lang="en-GB" dirty="0"/>
              <a:t>A rough estimation shows that the above trans-national toy giants share more than 50% of the global toy market. It should also be noted that the above brand name toy companies have been contracting the manufacture of toys all over the world and all of them have developed comprehensive company codes of conduct or ethical business principles to regulate their global suppliers. All of them have been relying on either an internal monitoring system or commercial social auditors in conducting factory audits or inspection on the labour and OSH standards of their global suppliers. </a:t>
            </a:r>
          </a:p>
          <a:p>
            <a:endParaRPr lang="en-GB" altLang="en-US" dirty="0"/>
          </a:p>
          <a:p>
            <a:r>
              <a:rPr lang="en-GB" dirty="0"/>
              <a:t>Yet, aside from violations of 2 Chinese Labour Laws regarding wages and working hours, the research found that the OSH conditions at the 20 supplier plants were far from satisfactory. Not only was the Chinese Labour Law and the industry's social code (i.e. the International Council of the Toy Industry or ICTI's Code of Business Practice) violated, each individual company's code of conduct was poorly observed. There was a general lack of OSH provision and consciousness amongst both the workers and the management personnel at the factory level. In some cases, the working conditions as well as the OSH problems were so serious that grave concern was called for. </a:t>
            </a:r>
          </a:p>
          <a:p>
            <a:endParaRPr lang="en-GB" altLang="en-US" dirty="0"/>
          </a:p>
          <a:p>
            <a:r>
              <a:rPr lang="en-GB" dirty="0"/>
              <a:t>It is found that all these giant toy companies propagated their commitment to work with their suppliers all over the world in implementing the company codes of conduct or ethical business principles. </a:t>
            </a:r>
            <a:br>
              <a:rPr lang="en-GB" dirty="0"/>
            </a:br>
            <a:br>
              <a:rPr lang="en-GB" dirty="0"/>
            </a:br>
            <a:r>
              <a:rPr lang="en-GB" b="1" dirty="0"/>
              <a:t>What goes wrong here? </a:t>
            </a:r>
          </a:p>
          <a:p>
            <a:endParaRPr lang="en-GB" b="1" dirty="0"/>
          </a:p>
          <a:p>
            <a:r>
              <a:rPr lang="en-GB" dirty="0"/>
              <a:t>Interviews with toy workers provide evidence of the failure of a lot of code monitoring or ethical standards auditing, both internal and external. </a:t>
            </a:r>
            <a:br>
              <a:rPr lang="en-GB" dirty="0"/>
            </a:br>
            <a:endParaRPr lang="en-GB" dirty="0"/>
          </a:p>
          <a:p>
            <a:r>
              <a:rPr lang="en-GB" dirty="0"/>
              <a:t>The irony is that about 90% of the interviewed workers report that they do not know what company code of conduct or ethical business principles are. </a:t>
            </a:r>
          </a:p>
          <a:p>
            <a:endParaRPr lang="en-GB" altLang="en-US" dirty="0"/>
          </a:p>
          <a:p>
            <a:endParaRPr lang="fr-FR" altLang="en-US" dirty="0"/>
          </a:p>
        </p:txBody>
      </p:sp>
    </p:spTree>
    <p:extLst>
      <p:ext uri="{BB962C8B-B14F-4D97-AF65-F5344CB8AC3E}">
        <p14:creationId xmlns:p14="http://schemas.microsoft.com/office/powerpoint/2010/main" val="2249292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Образ слайда 1">
            <a:extLst>
              <a:ext uri="{FF2B5EF4-FFF2-40B4-BE49-F238E27FC236}">
                <a16:creationId xmlns:a16="http://schemas.microsoft.com/office/drawing/2014/main" id="{B9AC6701-815A-E245-AB1C-56813CCE963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Заметки 2">
            <a:extLst>
              <a:ext uri="{FF2B5EF4-FFF2-40B4-BE49-F238E27FC236}">
                <a16:creationId xmlns:a16="http://schemas.microsoft.com/office/drawing/2014/main" id="{AC857E31-5CF0-0948-8019-A501820867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ru-RU" dirty="0"/>
              <a:t>Corporations need to have a conscience. Consumers are starting to care about corporate social responsibility in making purchasing decisions, and this influences the bottom line.</a:t>
            </a:r>
            <a:br>
              <a:rPr lang="en-US" altLang="ru-RU" dirty="0"/>
            </a:br>
            <a:endParaRPr lang="en-US" altLang="ru-RU" dirty="0"/>
          </a:p>
          <a:p>
            <a:pPr eaLnBrk="1" hangingPunct="1"/>
            <a:r>
              <a:rPr lang="en-US" altLang="ru-RU" dirty="0"/>
              <a:t>• Corporations don't necessarily need to have a conscience because they should care first and foremost about profits and stockholders.</a:t>
            </a:r>
            <a:br>
              <a:rPr lang="en-US" altLang="ru-RU" dirty="0"/>
            </a:br>
            <a:endParaRPr lang="en-US" altLang="ru-RU" dirty="0"/>
          </a:p>
          <a:p>
            <a:pPr eaLnBrk="1" hangingPunct="1"/>
            <a:r>
              <a:rPr lang="en-US" altLang="ru-RU" dirty="0"/>
              <a:t>• Corporations have a conscience because they generally practice good citizenship in the United States and abroad by creating better working conditions, protecting the environment, and positively influencing local and global communities.</a:t>
            </a:r>
            <a:br>
              <a:rPr lang="en-US" altLang="ru-RU" dirty="0"/>
            </a:br>
            <a:endParaRPr lang="en-US" altLang="ru-RU" dirty="0"/>
          </a:p>
          <a:p>
            <a:pPr eaLnBrk="1" hangingPunct="1"/>
            <a:r>
              <a:rPr lang="en-US" altLang="ru-RU" dirty="0"/>
              <a:t>• Corporations don't necessarily need to have a conscience; CSR is often seen as code for more government regulation and oversight of the corporate marketplace, which, in the long run, benefits no one.</a:t>
            </a:r>
          </a:p>
          <a:p>
            <a:pPr eaLnBrk="1" hangingPunct="1"/>
            <a:endParaRPr lang="en-US" altLang="ru-RU" dirty="0"/>
          </a:p>
          <a:p>
            <a:pPr eaLnBrk="1" hangingPunct="1"/>
            <a:r>
              <a:rPr lang="en-US" altLang="ru-RU" b="1" dirty="0"/>
              <a:t>Friedman states:</a:t>
            </a:r>
            <a:br>
              <a:rPr lang="en-US" altLang="ru-RU" dirty="0"/>
            </a:br>
            <a:r>
              <a:rPr lang="en-GB" altLang="ru-RU" dirty="0"/>
              <a:t>B</a:t>
            </a:r>
            <a:r>
              <a:rPr lang="en-GB" dirty="0"/>
              <a:t>usiness is not concerned "merely" with profit but also with promoting desirable "social" ends; that business has a "social conscience" and takes seriously its responsibilities for providing employment, eliminating discrimination, avoiding pollution and whatever else may be the catchwords of the contemporary crop of reformers. In fact, they are--or would be if they or anyone else took them seriously--preaching pure and unadulterated socialism. Businessmen who talk this way are unwitting puppets of the intellectual forces that have been undermining the basis of a free society these past decades.</a:t>
            </a:r>
          </a:p>
          <a:p>
            <a:pPr eaLnBrk="1" hangingPunct="1"/>
            <a:endParaRPr lang="en-GB" altLang="ru-RU" dirty="0"/>
          </a:p>
          <a:p>
            <a:pPr eaLnBrk="1" hangingPunct="1"/>
            <a:r>
              <a:rPr lang="en-GB" dirty="0"/>
              <a:t>The discussions of the "social responsibilities of business" are notable for their analytical looseness and lack of rigor. What does it mean to say that "business" has responsibilities? Only people have responsibilities. A corporation is an artificial person and, in this sense, may have artificial responsibilities, but "business" as a whole cannot be said to have responsibilities, even in this vague sense. The first step toward clarity in examining the doctrine of the social responsibility of business is to ask precisely what it implies for whom.</a:t>
            </a:r>
            <a:endParaRPr lang="en-US" altLang="ru-RU" dirty="0"/>
          </a:p>
          <a:p>
            <a:pPr eaLnBrk="1" hangingPunct="1"/>
            <a:endParaRPr lang="en-US" altLang="ru-RU" dirty="0"/>
          </a:p>
          <a:p>
            <a:pPr eaLnBrk="1" hangingPunct="1"/>
            <a:r>
              <a:rPr lang="en-US" altLang="ru-RU" dirty="0"/>
              <a:t>http://</a:t>
            </a:r>
            <a:r>
              <a:rPr lang="en-US" altLang="ru-RU" dirty="0" err="1"/>
              <a:t>faculty.wwu.edu</a:t>
            </a:r>
            <a:r>
              <a:rPr lang="en-US" altLang="ru-RU" dirty="0"/>
              <a:t>/dunnc3/</a:t>
            </a:r>
            <a:r>
              <a:rPr lang="en-US" altLang="ru-RU" dirty="0" err="1"/>
              <a:t>rprnts.friedman.dunn.pdf</a:t>
            </a:r>
            <a:endParaRPr lang="en-US" altLang="ru-RU" dirty="0"/>
          </a:p>
          <a:p>
            <a:pPr eaLnBrk="1" hangingPunct="1"/>
            <a:endParaRPr lang="en-US" altLang="ru-RU" dirty="0"/>
          </a:p>
          <a:p>
            <a:pPr eaLnBrk="1" hangingPunct="1"/>
            <a:r>
              <a:rPr lang="en-GB" altLang="ru-RU" dirty="0"/>
              <a:t>https://</a:t>
            </a:r>
            <a:r>
              <a:rPr lang="en-GB" altLang="ru-RU" dirty="0" err="1"/>
              <a:t>www.nytimes.com</a:t>
            </a:r>
            <a:r>
              <a:rPr lang="en-GB" altLang="ru-RU" dirty="0"/>
              <a:t>/1970/09/13/archives/a-friedman-doctrine-the-social-responsibility-of-business-is-to.html</a:t>
            </a:r>
          </a:p>
          <a:p>
            <a:pPr eaLnBrk="1" hangingPunct="1"/>
            <a:endParaRPr lang="en-GB" altLang="ru-RU" dirty="0"/>
          </a:p>
        </p:txBody>
      </p:sp>
      <p:sp>
        <p:nvSpPr>
          <p:cNvPr id="36868" name="Номер слайда 3">
            <a:extLst>
              <a:ext uri="{FF2B5EF4-FFF2-40B4-BE49-F238E27FC236}">
                <a16:creationId xmlns:a16="http://schemas.microsoft.com/office/drawing/2014/main" id="{80AC09EC-7E68-814F-850B-1C543C1BB6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335649-016C-C54A-B222-C292B2799BA2}" type="slidenum">
              <a:rPr lang="fi-FI" altLang="ru-RU" smtClean="0">
                <a:latin typeface="Calibri" panose="020F0502020204030204" pitchFamily="34" charset="0"/>
              </a:rPr>
              <a:pPr/>
              <a:t>18</a:t>
            </a:fld>
            <a:endParaRPr lang="fi-FI" altLang="ru-RU">
              <a:latin typeface="Calibri" panose="020F0502020204030204" pitchFamily="34" charset="0"/>
            </a:endParaRPr>
          </a:p>
        </p:txBody>
      </p:sp>
    </p:spTree>
    <p:extLst>
      <p:ext uri="{BB962C8B-B14F-4D97-AF65-F5344CB8AC3E}">
        <p14:creationId xmlns:p14="http://schemas.microsoft.com/office/powerpoint/2010/main" val="477578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IKEA Group operates 422 stores in 50 markets around the world.</a:t>
            </a:r>
            <a:r>
              <a:rPr lang="en-GB" sz="1200" b="0" i="0" u="none" strike="noStrike" kern="1200" dirty="0">
                <a:solidFill>
                  <a:schemeClr val="tx1"/>
                </a:solidFill>
                <a:effectLst/>
                <a:latin typeface="+mn-lt"/>
                <a:ea typeface="+mn-ea"/>
                <a:cs typeface="+mn-cs"/>
                <a:hlinkClick r:id="rId3"/>
              </a:rPr>
              <a:t>[1]</a:t>
            </a:r>
            <a:r>
              <a:rPr lang="en-GB" sz="1200" b="0" i="0" kern="1200" dirty="0">
                <a:solidFill>
                  <a:schemeClr val="tx1"/>
                </a:solidFill>
                <a:effectLst/>
                <a:latin typeface="+mn-lt"/>
                <a:ea typeface="+mn-ea"/>
                <a:cs typeface="+mn-cs"/>
              </a:rPr>
              <a:t> The home improvement and furnishing chain aims to cause positive impact on local communities, where its stores are located.</a:t>
            </a:r>
          </a:p>
          <a:p>
            <a:r>
              <a:rPr lang="en-GB" sz="1200" b="0" i="0" kern="1200" dirty="0">
                <a:solidFill>
                  <a:schemeClr val="tx1"/>
                </a:solidFill>
                <a:effectLst/>
                <a:latin typeface="+mn-lt"/>
                <a:ea typeface="+mn-ea"/>
                <a:cs typeface="+mn-cs"/>
              </a:rPr>
              <a:t>Packing event organized by all IKEA stores in Sweden involved customers and representatives from Save the Children to prepare more than 37,000 welcome backpacks filled with toys and other products for children</a:t>
            </a:r>
          </a:p>
          <a:p>
            <a:r>
              <a:rPr lang="en-GB" sz="1200" b="0" i="0" kern="1200" dirty="0">
                <a:solidFill>
                  <a:schemeClr val="tx1"/>
                </a:solidFill>
                <a:effectLst/>
                <a:latin typeface="+mn-lt"/>
                <a:ea typeface="+mn-ea"/>
                <a:cs typeface="+mn-cs"/>
              </a:rPr>
              <a:t>In UK, IKEA has planted one million trees in communities across the country</a:t>
            </a:r>
          </a:p>
          <a:p>
            <a:r>
              <a:rPr lang="en-GB" sz="1200" b="0" i="0" kern="1200" dirty="0">
                <a:solidFill>
                  <a:schemeClr val="tx1"/>
                </a:solidFill>
                <a:effectLst/>
                <a:latin typeface="+mn-lt"/>
                <a:ea typeface="+mn-ea"/>
                <a:cs typeface="+mn-cs"/>
              </a:rPr>
              <a:t>In Australia, IKEA Perth and IKEA Adelaide employees contribute to the improvement of the environment in which children live and develop.</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Educating and Empowering Workers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Starting from January 2015, IKEA has introduced a new hourly wage structure that concentrates on the needs of its employees, rather than market standards.</a:t>
            </a:r>
          </a:p>
          <a:p>
            <a:r>
              <a:rPr lang="en-GB" sz="1200" b="0" i="0" kern="1200" dirty="0">
                <a:solidFill>
                  <a:schemeClr val="tx1"/>
                </a:solidFill>
                <a:effectLst/>
                <a:latin typeface="+mn-lt"/>
                <a:ea typeface="+mn-ea"/>
                <a:cs typeface="+mn-cs"/>
              </a:rPr>
              <a:t>The furniture retailer has launched My Learning online system that provides employees at all levels access to face-t-face and digital learning solutions.</a:t>
            </a:r>
          </a:p>
          <a:p>
            <a:r>
              <a:rPr lang="en-GB" sz="1200" b="0" i="0" kern="1200" dirty="0">
                <a:solidFill>
                  <a:schemeClr val="tx1"/>
                </a:solidFill>
                <a:effectLst/>
                <a:latin typeface="+mn-lt"/>
                <a:ea typeface="+mn-ea"/>
                <a:cs typeface="+mn-cs"/>
              </a:rPr>
              <a:t>The company organized a global Talent Focus Week in April 2016 to provide employees worldwide with an oppor­tunity to have a dialogue around the many ways to grow and develop within IKEA.</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and Gender Equality and Minorities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Inter IKEA Group function 70% of all employees and 40% of all managers are women</a:t>
            </a:r>
          </a:p>
          <a:p>
            <a:r>
              <a:rPr lang="en-GB" sz="1200" b="0" i="0" kern="1200" dirty="0">
                <a:solidFill>
                  <a:schemeClr val="tx1"/>
                </a:solidFill>
                <a:effectLst/>
                <a:latin typeface="+mn-lt"/>
                <a:ea typeface="+mn-ea"/>
                <a:cs typeface="+mn-cs"/>
              </a:rPr>
              <a:t>Annually on May 17</a:t>
            </a:r>
            <a:r>
              <a:rPr lang="en-GB" sz="1200" b="0" i="0" kern="1200" baseline="30000" dirty="0">
                <a:solidFill>
                  <a:schemeClr val="tx1"/>
                </a:solidFill>
                <a:effectLst/>
                <a:latin typeface="+mn-lt"/>
                <a:ea typeface="+mn-ea"/>
                <a:cs typeface="+mn-cs"/>
              </a:rPr>
              <a:t>th</a:t>
            </a:r>
            <a:r>
              <a:rPr lang="en-GB" sz="1200" b="0" i="0" kern="1200" dirty="0">
                <a:solidFill>
                  <a:schemeClr val="tx1"/>
                </a:solidFill>
                <a:effectLst/>
                <a:latin typeface="+mn-lt"/>
                <a:ea typeface="+mn-ea"/>
                <a:cs typeface="+mn-cs"/>
              </a:rPr>
              <a:t> the company celebrates IDAHOT, the International Day Against Homophobia, Biphobia and Transphobia, to stand up for the rights of lesbian, gay, bisexual, transgender, and people of all sexual orientations and gender identities.</a:t>
            </a:r>
          </a:p>
          <a:p>
            <a:r>
              <a:rPr lang="en-GB" sz="1200" b="0" i="0" kern="1200" dirty="0">
                <a:solidFill>
                  <a:schemeClr val="tx1"/>
                </a:solidFill>
                <a:effectLst/>
                <a:latin typeface="+mn-lt"/>
                <a:ea typeface="+mn-ea"/>
                <a:cs typeface="+mn-cs"/>
              </a:rPr>
              <a:t>The Swedish furniture chain is the member of Workplace Pride Foundation and Stonewall, two organisations focused on LGBT+ inclusion in the workplace.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Energy Consumption by IKEA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IKEA is expected to become energy-positive by 2020.</a:t>
            </a:r>
          </a:p>
          <a:p>
            <a:r>
              <a:rPr lang="en-GB" sz="1200" b="0" i="0" kern="1200" dirty="0">
                <a:solidFill>
                  <a:schemeClr val="tx1"/>
                </a:solidFill>
                <a:effectLst/>
                <a:latin typeface="+mn-lt"/>
                <a:ea typeface="+mn-ea"/>
                <a:cs typeface="+mn-cs"/>
              </a:rPr>
              <a:t>Energy consuming products offered by IKEA are on average 50 per cent more efficient compared to 2008.</a:t>
            </a:r>
          </a:p>
          <a:p>
            <a:r>
              <a:rPr lang="en-GB" sz="1200" b="0" i="0" kern="1200" dirty="0">
                <a:solidFill>
                  <a:schemeClr val="tx1"/>
                </a:solidFill>
                <a:effectLst/>
                <a:latin typeface="+mn-lt"/>
                <a:ea typeface="+mn-ea"/>
                <a:cs typeface="+mn-cs"/>
              </a:rPr>
              <a:t>Energy efficiency of IKEA-owned buildings increased by 15 per cent in FY2015 compared to FY2010</a:t>
            </a:r>
          </a:p>
          <a:p>
            <a:r>
              <a:rPr lang="en-GB" sz="1200" b="0" i="0" kern="1200" dirty="0">
                <a:solidFill>
                  <a:schemeClr val="tx1"/>
                </a:solidFill>
                <a:effectLst/>
                <a:latin typeface="+mn-lt"/>
                <a:ea typeface="+mn-ea"/>
                <a:cs typeface="+mn-cs"/>
              </a:rPr>
              <a:t>There are about 700,000 solar panels installed in buildings owned by IKEA.</a:t>
            </a:r>
          </a:p>
          <a:p>
            <a:r>
              <a:rPr lang="en-GB" sz="1200" b="0" i="0" kern="1200" dirty="0">
                <a:solidFill>
                  <a:schemeClr val="tx1"/>
                </a:solidFill>
                <a:effectLst/>
                <a:latin typeface="+mn-lt"/>
                <a:ea typeface="+mn-ea"/>
                <a:cs typeface="+mn-cs"/>
              </a:rPr>
              <a:t>IKEA owns and operates 327 wind turbines around the world and have invested in 730,000 solar panels on its buildings worldwide.</a:t>
            </a:r>
            <a:r>
              <a:rPr lang="en-GB" sz="1200" b="0" i="0" u="none" strike="noStrike" kern="1200" dirty="0">
                <a:solidFill>
                  <a:schemeClr val="tx1"/>
                </a:solidFill>
                <a:effectLst/>
                <a:latin typeface="+mn-lt"/>
                <a:ea typeface="+mn-ea"/>
                <a:cs typeface="+mn-cs"/>
                <a:hlinkClick r:id="rId4"/>
              </a:rPr>
              <a:t>[2]</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Waste Reduction and Recycling by IKEA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About 60% of all products offered by the furniture retailer are based on renewable materials and 10% of products contain recycled materials.</a:t>
            </a:r>
            <a:r>
              <a:rPr lang="en-GB" sz="1200" b="0" i="0" u="none" strike="noStrike" kern="1200" dirty="0">
                <a:solidFill>
                  <a:schemeClr val="tx1"/>
                </a:solidFill>
                <a:effectLst/>
                <a:latin typeface="+mn-lt"/>
                <a:ea typeface="+mn-ea"/>
                <a:cs typeface="+mn-cs"/>
                <a:hlinkClick r:id="rId5"/>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retail giant has an ambition to use 100% renewable and recycled materials by 2030</a:t>
            </a:r>
          </a:p>
          <a:p>
            <a:r>
              <a:rPr lang="en-GB" sz="1200" b="0" i="0" kern="1200" dirty="0">
                <a:solidFill>
                  <a:schemeClr val="tx1"/>
                </a:solidFill>
                <a:effectLst/>
                <a:latin typeface="+mn-lt"/>
                <a:ea typeface="+mn-ea"/>
                <a:cs typeface="+mn-cs"/>
              </a:rPr>
              <a:t>Food is Precious initiative started in 2016 saved 1,400 tonnes of food, equivalent to 3 million meals</a:t>
            </a:r>
          </a:p>
          <a:p>
            <a:r>
              <a:rPr lang="en-GB" sz="1200" b="0" i="0" kern="1200" dirty="0" err="1">
                <a:solidFill>
                  <a:schemeClr val="tx1"/>
                </a:solidFill>
                <a:effectLst/>
                <a:latin typeface="+mn-lt"/>
                <a:ea typeface="+mn-ea"/>
                <a:cs typeface="+mn-cs"/>
              </a:rPr>
              <a:t>Skapro</a:t>
            </a:r>
            <a:r>
              <a:rPr lang="en-GB" sz="1200" b="0" i="0" kern="1200" dirty="0">
                <a:solidFill>
                  <a:schemeClr val="tx1"/>
                </a:solidFill>
                <a:effectLst/>
                <a:latin typeface="+mn-lt"/>
                <a:ea typeface="+mn-ea"/>
                <a:cs typeface="+mn-cs"/>
              </a:rPr>
              <a:t> Chair sold by IKEA is made of 100 per cent recycled plastic.</a:t>
            </a:r>
          </a:p>
          <a:p>
            <a:r>
              <a:rPr lang="en-GB" sz="1200" b="0" i="0" kern="1200" dirty="0">
                <a:solidFill>
                  <a:schemeClr val="tx1"/>
                </a:solidFill>
                <a:effectLst/>
                <a:latin typeface="+mn-lt"/>
                <a:ea typeface="+mn-ea"/>
                <a:cs typeface="+mn-cs"/>
              </a:rPr>
              <a:t>The IKEA catalogue is the largest print production ever to be printed on 100 per cent Forest Stewardship Council certified paper</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and Sustainable Sourcing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cotton used by IKEA and 85% of wood comes from more sustainable sources</a:t>
            </a:r>
          </a:p>
          <a:p>
            <a:r>
              <a:rPr lang="en-GB" sz="1200" b="0" i="0" kern="1200" dirty="0">
                <a:solidFill>
                  <a:schemeClr val="tx1"/>
                </a:solidFill>
                <a:effectLst/>
                <a:latin typeface="+mn-lt"/>
                <a:ea typeface="+mn-ea"/>
                <a:cs typeface="+mn-cs"/>
              </a:rPr>
              <a:t>94% of fish and seafood sold by the company is certified to MSC or ASC standards</a:t>
            </a:r>
          </a:p>
          <a:p>
            <a:r>
              <a:rPr lang="en-GB" sz="1200" b="0" i="0" kern="1200" dirty="0">
                <a:solidFill>
                  <a:schemeClr val="tx1"/>
                </a:solidFill>
                <a:effectLst/>
                <a:latin typeface="+mn-lt"/>
                <a:ea typeface="+mn-ea"/>
                <a:cs typeface="+mn-cs"/>
              </a:rPr>
              <a:t>The company has commit­ted to source the fish and seafood it sells and serves in restaurants and Swedish Food Markets from fisheries and farms certified by the Marine Stewardship Council (MSC) and the Aqua­culture Stewardship Council (ASC).</a:t>
            </a:r>
          </a:p>
          <a:p>
            <a:r>
              <a:rPr lang="en-GB" sz="1200" b="0" i="0" kern="1200" dirty="0">
                <a:solidFill>
                  <a:schemeClr val="tx1"/>
                </a:solidFill>
                <a:effectLst/>
                <a:latin typeface="+mn-lt"/>
                <a:ea typeface="+mn-ea"/>
                <a:cs typeface="+mn-cs"/>
              </a:rPr>
              <a:t>IKEA serves more than 100 million cups of coffee every year. The company’s PÅTÅR coffee range is certified by UTZ, as well as, EU Organic</a:t>
            </a:r>
          </a:p>
          <a:p>
            <a:r>
              <a:rPr lang="en-GB" sz="1200" b="1" i="0" kern="1200" dirty="0">
                <a:solidFill>
                  <a:schemeClr val="tx1"/>
                </a:solidFill>
                <a:effectLst/>
                <a:latin typeface="+mn-lt"/>
                <a:ea typeface="+mn-ea"/>
                <a:cs typeface="+mn-cs"/>
              </a:rPr>
              <a:t>IKEA other CSR Initiatives and Charitable Donations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EUR 7.7 million has been denoted by IKEA foundation to Brighter Lives for Refugees campaign.</a:t>
            </a:r>
          </a:p>
          <a:p>
            <a:r>
              <a:rPr lang="en-GB" sz="1200" b="0" i="0" kern="1200" dirty="0">
                <a:solidFill>
                  <a:schemeClr val="tx1"/>
                </a:solidFill>
                <a:effectLst/>
                <a:latin typeface="+mn-lt"/>
                <a:ea typeface="+mn-ea"/>
                <a:cs typeface="+mn-cs"/>
              </a:rPr>
              <a:t>76 per cent of cotton used by IKEA is gained from sustainable sources</a:t>
            </a:r>
          </a:p>
          <a:p>
            <a:r>
              <a:rPr lang="en-GB" sz="1200" b="0" i="0" kern="1200" dirty="0">
                <a:solidFill>
                  <a:schemeClr val="tx1"/>
                </a:solidFill>
                <a:effectLst/>
                <a:latin typeface="+mn-lt"/>
                <a:ea typeface="+mn-ea"/>
                <a:cs typeface="+mn-cs"/>
              </a:rPr>
              <a:t>IKEA enforces Supplier Code of Conduct that prohibits the use of child labour, the use of forced or bonded labour and discrimination at work. The Code of Conduct also requires the freedom of association for employees and the provision of a safe and healthy environment.</a:t>
            </a:r>
          </a:p>
          <a:p>
            <a:r>
              <a:rPr lang="en-GB" sz="1200" b="0" i="0" kern="1200" dirty="0">
                <a:solidFill>
                  <a:schemeClr val="tx1"/>
                </a:solidFill>
                <a:effectLst/>
                <a:latin typeface="+mn-lt"/>
                <a:ea typeface="+mn-ea"/>
                <a:cs typeface="+mn-cs"/>
              </a:rPr>
              <a:t>IKEA Foundation as an independent charitable body has donated EUR 1 to Save the Children for every soft toy sold in IKEA stores in November and December since 2003.</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3717579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85066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01/10/2024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54026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6678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 id="2147483716" r:id="rId6"/>
    <p:sldLayoutId id="21474837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hyperlink" Target="https://hronlineph.com/2016/09/24/statement-investigate-the-killings-stop-the-impunity-idefend/"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6.jpg"/><Relationship Id="rId5" Type="http://schemas.openxmlformats.org/officeDocument/2006/relationships/image" Target="../media/image15.tiff"/><Relationship Id="rId4" Type="http://schemas.openxmlformats.org/officeDocument/2006/relationships/image" Target="../media/image14.tiff"/></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www.pixnio.com/people/people-seated-at-table-participating-in-group-discussion-during-meet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8.tiff"/></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www.youtube.com/watch?v=2iNmnnCwaVA" TargetMode="External"/><Relationship Id="rId7" Type="http://schemas.openxmlformats.org/officeDocument/2006/relationships/image" Target="../media/image30.tiff"/><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image" Target="../media/image29.tiff"/><Relationship Id="rId5" Type="http://schemas.openxmlformats.org/officeDocument/2006/relationships/hyperlink" Target="https://www.ikea.com/gb/en/this-is-ikea/sustainable-everyday/" TargetMode="External"/><Relationship Id="rId4" Type="http://schemas.openxmlformats.org/officeDocument/2006/relationships/hyperlink" Target="https://www.youtube.com/watch?v=DcxsBy2bo-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682115"/>
          </a:xfrm>
        </p:spPr>
        <p:txBody>
          <a:bodyPr>
            <a:noAutofit/>
          </a:bodyPr>
          <a:lstStyle/>
          <a:p>
            <a:pPr algn="ctr"/>
            <a:r>
              <a:rPr lang="en-GB" altLang="en-US" sz="4000" b="1" dirty="0">
                <a:latin typeface="Arial" panose="020B0604020202020204" pitchFamily="34" charset="0"/>
                <a:cs typeface="Arial" panose="020B0604020202020204" pitchFamily="34" charset="0"/>
              </a:rPr>
              <a:t> </a:t>
            </a:r>
            <a:r>
              <a:rPr lang="en-GB" sz="4000" b="1" dirty="0"/>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b="1"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spTree>
    <p:extLst>
      <p:ext uri="{BB962C8B-B14F-4D97-AF65-F5344CB8AC3E}">
        <p14:creationId xmlns:p14="http://schemas.microsoft.com/office/powerpoint/2010/main" val="4006335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93514EC1-BD6D-CB4D-8745-0D808604A427}"/>
              </a:ext>
            </a:extLst>
          </p:cNvPr>
          <p:cNvSpPr>
            <a:spLocks noGrp="1" noChangeArrowheads="1"/>
          </p:cNvSpPr>
          <p:nvPr>
            <p:ph type="title"/>
          </p:nvPr>
        </p:nvSpPr>
        <p:spPr/>
        <p:txBody>
          <a:bodyPr/>
          <a:lstStyle/>
          <a:p>
            <a:r>
              <a:rPr lang="en-US" altLang="en-US" sz="3200" dirty="0">
                <a:latin typeface="Arial" panose="020B0604020202020204" pitchFamily="34" charset="0"/>
              </a:rPr>
              <a:t>Main Concepts of CSR</a:t>
            </a:r>
            <a:endParaRPr lang="en-GB" altLang="en-US" sz="3200" dirty="0">
              <a:latin typeface="Arial" panose="020B0604020202020204" pitchFamily="34" charset="0"/>
            </a:endParaRPr>
          </a:p>
        </p:txBody>
      </p:sp>
      <p:sp>
        <p:nvSpPr>
          <p:cNvPr id="118788" name="Text Box 4">
            <a:extLst>
              <a:ext uri="{FF2B5EF4-FFF2-40B4-BE49-F238E27FC236}">
                <a16:creationId xmlns:a16="http://schemas.microsoft.com/office/drawing/2014/main" id="{8A4EC153-8FAC-A242-8619-92BC164432BC}"/>
              </a:ext>
            </a:extLst>
          </p:cNvPr>
          <p:cNvSpPr txBox="1">
            <a:spLocks noChangeArrowheads="1"/>
          </p:cNvSpPr>
          <p:nvPr/>
        </p:nvSpPr>
        <p:spPr bwMode="auto">
          <a:xfrm>
            <a:off x="2819400" y="2057400"/>
            <a:ext cx="6934200" cy="1872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2000" dirty="0">
              <a:latin typeface="Arial" panose="020B0604020202020204" pitchFamily="34" charset="0"/>
              <a:cs typeface="Arial" panose="020B0604020202020204" pitchFamily="34" charset="0"/>
            </a:endParaRPr>
          </a:p>
          <a:p>
            <a:pPr algn="ctr"/>
            <a:r>
              <a:rPr lang="en-US" altLang="en-US" sz="3600" b="1" dirty="0">
                <a:solidFill>
                  <a:srgbClr val="0000CC"/>
                </a:solidFill>
                <a:latin typeface="Arial" panose="020B0604020202020204" pitchFamily="34" charset="0"/>
                <a:cs typeface="Arial" panose="020B0604020202020204" pitchFamily="34" charset="0"/>
              </a:rPr>
              <a:t>CSR = political economy</a:t>
            </a:r>
          </a:p>
          <a:p>
            <a:pPr algn="ctr"/>
            <a:endParaRPr lang="en-US" altLang="en-US" sz="3600" b="1" dirty="0">
              <a:solidFill>
                <a:srgbClr val="0000CC"/>
              </a:solidFill>
              <a:latin typeface="Arial" panose="020B0604020202020204" pitchFamily="34" charset="0"/>
              <a:cs typeface="Arial" panose="020B0604020202020204" pitchFamily="34" charset="0"/>
            </a:endParaRPr>
          </a:p>
          <a:p>
            <a:pPr algn="ctr">
              <a:lnSpc>
                <a:spcPct val="150000"/>
              </a:lnSpc>
            </a:pPr>
            <a:r>
              <a:rPr lang="en-US" altLang="en-US" dirty="0">
                <a:solidFill>
                  <a:srgbClr val="0000CC"/>
                </a:solidFill>
                <a:latin typeface="Arial" panose="020B0604020202020204" pitchFamily="34" charset="0"/>
                <a:cs typeface="Arial" panose="020B0604020202020204" pitchFamily="34" charset="0"/>
              </a:rPr>
              <a:t>The rights and responsibilities assigned to private industry.</a:t>
            </a:r>
            <a:endParaRPr lang="en-GB" altLang="en-US" sz="2000" dirty="0">
              <a:solidFill>
                <a:srgbClr val="0000CC"/>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364400A8-BC42-7A4C-8B47-1A97FB677760}"/>
              </a:ext>
            </a:extLst>
          </p:cNvPr>
          <p:cNvSpPr/>
          <p:nvPr/>
        </p:nvSpPr>
        <p:spPr>
          <a:xfrm>
            <a:off x="7100369" y="4363271"/>
            <a:ext cx="2505429" cy="307777"/>
          </a:xfrm>
          <a:prstGeom prst="rect">
            <a:avLst/>
          </a:prstGeom>
        </p:spPr>
        <p:txBody>
          <a:bodyPr wrap="none">
            <a:spAutoFit/>
          </a:bodyPr>
          <a:lstStyle/>
          <a:p>
            <a:r>
              <a:rPr lang="en-GB" sz="1400" dirty="0">
                <a:solidFill>
                  <a:srgbClr val="000000"/>
                </a:solidFill>
                <a:latin typeface="Open Sans" panose="020B0606030504020204" pitchFamily="34" charset="0"/>
              </a:rPr>
              <a:t>(Crouch and Maclean, 2012)</a:t>
            </a:r>
            <a:endParaRPr lang="en-US" sz="1400" dirty="0"/>
          </a:p>
        </p:txBody>
      </p:sp>
    </p:spTree>
    <p:extLst>
      <p:ext uri="{BB962C8B-B14F-4D97-AF65-F5344CB8AC3E}">
        <p14:creationId xmlns:p14="http://schemas.microsoft.com/office/powerpoint/2010/main" val="2689360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a:extLst>
              <a:ext uri="{FF2B5EF4-FFF2-40B4-BE49-F238E27FC236}">
                <a16:creationId xmlns:a16="http://schemas.microsoft.com/office/drawing/2014/main" id="{4A3CAC3F-0915-BA4A-8401-131AC3884649}"/>
              </a:ext>
            </a:extLst>
          </p:cNvPr>
          <p:cNvSpPr>
            <a:spLocks noGrp="1" noChangeArrowheads="1"/>
          </p:cNvSpPr>
          <p:nvPr>
            <p:ph type="title"/>
          </p:nvPr>
        </p:nvSpPr>
        <p:spPr>
          <a:xfrm>
            <a:off x="838200" y="168178"/>
            <a:ext cx="10515600" cy="788425"/>
          </a:xfrm>
        </p:spPr>
        <p:txBody>
          <a:bodyPr/>
          <a:lstStyle/>
          <a:p>
            <a:pPr algn="ctr"/>
            <a:r>
              <a:rPr lang="en-US" altLang="en-US" sz="4000" dirty="0">
                <a:latin typeface="Arial" panose="020B0604020202020204" pitchFamily="34" charset="0"/>
              </a:rPr>
              <a:t>Key drivers of CSR</a:t>
            </a:r>
            <a:endParaRPr lang="en-GB" altLang="en-US" sz="4000" dirty="0">
              <a:latin typeface="Arial" panose="020B0604020202020204" pitchFamily="34" charset="0"/>
            </a:endParaRPr>
          </a:p>
        </p:txBody>
      </p:sp>
      <p:sp>
        <p:nvSpPr>
          <p:cNvPr id="147459" name="Text Box 3">
            <a:extLst>
              <a:ext uri="{FF2B5EF4-FFF2-40B4-BE49-F238E27FC236}">
                <a16:creationId xmlns:a16="http://schemas.microsoft.com/office/drawing/2014/main" id="{2042A2FB-DF1D-764C-B084-A3EC53E5C539}"/>
              </a:ext>
            </a:extLst>
          </p:cNvPr>
          <p:cNvSpPr txBox="1">
            <a:spLocks noChangeArrowheads="1"/>
          </p:cNvSpPr>
          <p:nvPr/>
        </p:nvSpPr>
        <p:spPr bwMode="auto">
          <a:xfrm>
            <a:off x="1828800" y="1981200"/>
            <a:ext cx="4038600"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u="sng" dirty="0">
                <a:solidFill>
                  <a:srgbClr val="0000CC"/>
                </a:solidFill>
                <a:latin typeface="Arial" panose="020B0604020202020204" pitchFamily="34" charset="0"/>
              </a:rPr>
              <a:t>Around the world</a:t>
            </a:r>
          </a:p>
          <a:p>
            <a:pPr>
              <a:spcBef>
                <a:spcPct val="50000"/>
              </a:spcBef>
              <a:buFontTx/>
              <a:buChar char="•"/>
            </a:pPr>
            <a:r>
              <a:rPr lang="en-US" altLang="en-US" dirty="0">
                <a:solidFill>
                  <a:srgbClr val="0000CC"/>
                </a:solidFill>
                <a:latin typeface="Arial" panose="020B0604020202020204" pitchFamily="34" charset="0"/>
              </a:rPr>
              <a:t>  </a:t>
            </a:r>
            <a:r>
              <a:rPr lang="en-US" altLang="en-US" sz="2400" dirty="0">
                <a:solidFill>
                  <a:srgbClr val="0000CC"/>
                </a:solidFill>
                <a:latin typeface="Arial" panose="020B0604020202020204" pitchFamily="34" charset="0"/>
              </a:rPr>
              <a:t>NGO Activism</a:t>
            </a:r>
          </a:p>
          <a:p>
            <a:pPr>
              <a:spcBef>
                <a:spcPct val="50000"/>
              </a:spcBef>
              <a:buFontTx/>
              <a:buChar char="•"/>
            </a:pPr>
            <a:r>
              <a:rPr lang="en-US" altLang="en-US" sz="2400" dirty="0">
                <a:solidFill>
                  <a:srgbClr val="0000CC"/>
                </a:solidFill>
                <a:latin typeface="Arial" panose="020B0604020202020204" pitchFamily="34" charset="0"/>
              </a:rPr>
              <a:t>  Responsible investment</a:t>
            </a:r>
          </a:p>
          <a:p>
            <a:pPr>
              <a:spcBef>
                <a:spcPct val="50000"/>
              </a:spcBef>
              <a:buFontTx/>
              <a:buChar char="•"/>
            </a:pPr>
            <a:r>
              <a:rPr lang="en-US" altLang="en-US" sz="2400" dirty="0">
                <a:solidFill>
                  <a:srgbClr val="0000CC"/>
                </a:solidFill>
                <a:latin typeface="Arial" panose="020B0604020202020204" pitchFamily="34" charset="0"/>
              </a:rPr>
              <a:t>  Litigation</a:t>
            </a:r>
          </a:p>
          <a:p>
            <a:pPr>
              <a:spcBef>
                <a:spcPct val="50000"/>
              </a:spcBef>
              <a:buFontTx/>
              <a:buChar char="•"/>
            </a:pPr>
            <a:r>
              <a:rPr lang="en-US" altLang="en-US" sz="2400" dirty="0">
                <a:solidFill>
                  <a:srgbClr val="0000CC"/>
                </a:solidFill>
                <a:latin typeface="Arial" panose="020B0604020202020204" pitchFamily="34" charset="0"/>
              </a:rPr>
              <a:t>  Gov &amp; IGO initiatives</a:t>
            </a:r>
            <a:endParaRPr lang="en-GB" altLang="en-US" sz="2400" dirty="0">
              <a:solidFill>
                <a:srgbClr val="0000CC"/>
              </a:solidFill>
              <a:latin typeface="Arial" panose="020B0604020202020204" pitchFamily="34" charset="0"/>
            </a:endParaRPr>
          </a:p>
        </p:txBody>
      </p:sp>
      <p:sp>
        <p:nvSpPr>
          <p:cNvPr id="147460" name="Text Box 4">
            <a:extLst>
              <a:ext uri="{FF2B5EF4-FFF2-40B4-BE49-F238E27FC236}">
                <a16:creationId xmlns:a16="http://schemas.microsoft.com/office/drawing/2014/main" id="{93782C26-66C6-2447-B635-36CE1793BA38}"/>
              </a:ext>
            </a:extLst>
          </p:cNvPr>
          <p:cNvSpPr txBox="1">
            <a:spLocks noChangeArrowheads="1"/>
          </p:cNvSpPr>
          <p:nvPr/>
        </p:nvSpPr>
        <p:spPr bwMode="auto">
          <a:xfrm>
            <a:off x="6477000" y="1981200"/>
            <a:ext cx="3733800"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2800" u="sng" dirty="0">
                <a:solidFill>
                  <a:srgbClr val="6600CC"/>
                </a:solidFill>
                <a:latin typeface="Arial" panose="020B0604020202020204" pitchFamily="34" charset="0"/>
              </a:rPr>
              <a:t>Developing Countries</a:t>
            </a:r>
          </a:p>
          <a:p>
            <a:pPr>
              <a:spcBef>
                <a:spcPct val="50000"/>
              </a:spcBef>
              <a:buFontTx/>
              <a:buChar char="•"/>
            </a:pPr>
            <a:r>
              <a:rPr lang="en-US" altLang="en-US" dirty="0">
                <a:solidFill>
                  <a:srgbClr val="6600CC"/>
                </a:solidFill>
                <a:latin typeface="Arial" panose="020B0604020202020204" pitchFamily="34" charset="0"/>
              </a:rPr>
              <a:t> </a:t>
            </a:r>
            <a:r>
              <a:rPr lang="en-US" altLang="en-US" sz="2400" dirty="0">
                <a:solidFill>
                  <a:srgbClr val="6600CC"/>
                </a:solidFill>
                <a:latin typeface="Arial" panose="020B0604020202020204" pitchFamily="34" charset="0"/>
              </a:rPr>
              <a:t>Foreign customers  </a:t>
            </a:r>
          </a:p>
          <a:p>
            <a:pPr>
              <a:spcBef>
                <a:spcPct val="50000"/>
              </a:spcBef>
              <a:buFontTx/>
              <a:buChar char="•"/>
            </a:pPr>
            <a:r>
              <a:rPr lang="en-US" altLang="en-US" sz="2400" dirty="0">
                <a:solidFill>
                  <a:srgbClr val="6600CC"/>
                </a:solidFill>
                <a:latin typeface="Arial" panose="020B0604020202020204" pitchFamily="34" charset="0"/>
              </a:rPr>
              <a:t> Domestic consumers</a:t>
            </a:r>
          </a:p>
          <a:p>
            <a:pPr>
              <a:spcBef>
                <a:spcPct val="50000"/>
              </a:spcBef>
              <a:buFontTx/>
              <a:buChar char="•"/>
            </a:pPr>
            <a:r>
              <a:rPr lang="en-US" altLang="en-US" sz="2400" dirty="0">
                <a:solidFill>
                  <a:srgbClr val="6600CC"/>
                </a:solidFill>
                <a:latin typeface="Arial" panose="020B0604020202020204" pitchFamily="34" charset="0"/>
              </a:rPr>
              <a:t> FDI</a:t>
            </a:r>
          </a:p>
          <a:p>
            <a:pPr>
              <a:spcBef>
                <a:spcPct val="50000"/>
              </a:spcBef>
              <a:buFontTx/>
              <a:buChar char="•"/>
            </a:pPr>
            <a:r>
              <a:rPr lang="en-US" altLang="en-US" sz="2400" dirty="0">
                <a:solidFill>
                  <a:srgbClr val="6600CC"/>
                </a:solidFill>
                <a:latin typeface="Arial" panose="020B0604020202020204" pitchFamily="34" charset="0"/>
              </a:rPr>
              <a:t> Government &amp; IGO</a:t>
            </a:r>
          </a:p>
        </p:txBody>
      </p:sp>
    </p:spTree>
    <p:extLst>
      <p:ext uri="{BB962C8B-B14F-4D97-AF65-F5344CB8AC3E}">
        <p14:creationId xmlns:p14="http://schemas.microsoft.com/office/powerpoint/2010/main" val="70736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0D3B0C6-7299-E64E-9803-35668B6ACACB}"/>
              </a:ext>
            </a:extLst>
          </p:cNvPr>
          <p:cNvSpPr>
            <a:spLocks noGrp="1" noChangeArrowheads="1"/>
          </p:cNvSpPr>
          <p:nvPr>
            <p:ph type="title"/>
          </p:nvPr>
        </p:nvSpPr>
        <p:spPr>
          <a:xfrm>
            <a:off x="913228" y="28135"/>
            <a:ext cx="10515600" cy="689951"/>
          </a:xfrm>
        </p:spPr>
        <p:txBody>
          <a:bodyPr/>
          <a:lstStyle/>
          <a:p>
            <a:pPr algn="ctr"/>
            <a:r>
              <a:rPr lang="en-US" altLang="en-US" sz="4000" dirty="0">
                <a:latin typeface="Arial" panose="020B0604020202020204" pitchFamily="34" charset="0"/>
              </a:rPr>
              <a:t>Main Concepts of CSR</a:t>
            </a:r>
            <a:endParaRPr lang="en-GB" altLang="en-US" sz="4000" dirty="0">
              <a:latin typeface="Arial" panose="020B0604020202020204" pitchFamily="34" charset="0"/>
            </a:endParaRPr>
          </a:p>
        </p:txBody>
      </p:sp>
      <p:sp>
        <p:nvSpPr>
          <p:cNvPr id="43015" name="Rectangle 7">
            <a:extLst>
              <a:ext uri="{FF2B5EF4-FFF2-40B4-BE49-F238E27FC236}">
                <a16:creationId xmlns:a16="http://schemas.microsoft.com/office/drawing/2014/main" id="{641CF0F6-137A-B942-9FE2-4FD5FFC75FF8}"/>
              </a:ext>
            </a:extLst>
          </p:cNvPr>
          <p:cNvSpPr>
            <a:spLocks noGrp="1" noChangeArrowheads="1"/>
          </p:cNvSpPr>
          <p:nvPr>
            <p:ph idx="1"/>
          </p:nvPr>
        </p:nvSpPr>
        <p:spPr>
          <a:xfrm>
            <a:off x="275492" y="591477"/>
            <a:ext cx="11916508" cy="4351338"/>
          </a:xfrm>
        </p:spPr>
        <p:txBody>
          <a:bodyPr>
            <a:noAutofit/>
          </a:bodyPr>
          <a:lstStyle/>
          <a:p>
            <a:pPr>
              <a:buFontTx/>
              <a:buNone/>
            </a:pPr>
            <a:r>
              <a:rPr lang="en-US" altLang="en-US" sz="2400" b="1" u="sng" dirty="0">
                <a:solidFill>
                  <a:srgbClr val="0000CC"/>
                </a:solidFill>
              </a:rPr>
              <a:t>Corporate Social Responsibility</a:t>
            </a:r>
            <a:r>
              <a:rPr lang="en-US" altLang="en-US" sz="2400" dirty="0">
                <a:solidFill>
                  <a:srgbClr val="0000CC"/>
                </a:solidFill>
              </a:rPr>
              <a:t> </a:t>
            </a:r>
          </a:p>
          <a:p>
            <a:pPr marL="0" indent="0">
              <a:spcBef>
                <a:spcPts val="0"/>
              </a:spcBef>
              <a:buNone/>
              <a:defRPr/>
            </a:pPr>
            <a:r>
              <a:rPr lang="en-US" altLang="en-US" sz="2400" dirty="0">
                <a:solidFill>
                  <a:srgbClr val="0000CC"/>
                </a:solidFill>
              </a:rPr>
              <a:t>Firms have responsibilities to societies including economic, legal, ethical and discretionary (or philanthropic). </a:t>
            </a:r>
            <a:br>
              <a:rPr lang="en-US" altLang="en-US" sz="2400" dirty="0">
                <a:solidFill>
                  <a:srgbClr val="0000CC"/>
                </a:solidFill>
              </a:rPr>
            </a:br>
            <a:r>
              <a:rPr lang="en-US" altLang="en-US" sz="2400" dirty="0">
                <a:solidFill>
                  <a:srgbClr val="0000CC"/>
                </a:solidFill>
              </a:rPr>
              <a:t> </a:t>
            </a:r>
            <a:r>
              <a:rPr lang="en-GB" sz="2400" dirty="0">
                <a:solidFill>
                  <a:srgbClr val="0000CC"/>
                </a:solidFill>
              </a:rPr>
              <a:t>(Carroll, 2016)</a:t>
            </a:r>
            <a:br>
              <a:rPr lang="en-US" altLang="en-US" sz="2400" dirty="0">
                <a:solidFill>
                  <a:srgbClr val="0000CC"/>
                </a:solidFill>
              </a:rPr>
            </a:br>
            <a:r>
              <a:rPr lang="en-US" altLang="en-US" sz="2400" dirty="0">
                <a:solidFill>
                  <a:srgbClr val="0000CC"/>
                </a:solidFill>
              </a:rPr>
              <a:t>See also </a:t>
            </a:r>
            <a:r>
              <a:rPr lang="en-US" altLang="en-US" sz="2400" dirty="0" err="1">
                <a:solidFill>
                  <a:srgbClr val="0000CC"/>
                </a:solidFill>
              </a:rPr>
              <a:t>DeGeorge</a:t>
            </a:r>
            <a:r>
              <a:rPr lang="en-US" altLang="en-US" sz="2400" dirty="0">
                <a:solidFill>
                  <a:srgbClr val="0000CC"/>
                </a:solidFill>
              </a:rPr>
              <a:t> (1999) on the “Myth of the Amoral Firm”</a:t>
            </a:r>
            <a:endParaRPr lang="en-GB" sz="2400" dirty="0">
              <a:solidFill>
                <a:srgbClr val="0000CC"/>
              </a:solidFill>
            </a:endParaRPr>
          </a:p>
          <a:p>
            <a:pPr marL="0" lvl="0" indent="0">
              <a:spcBef>
                <a:spcPts val="0"/>
              </a:spcBef>
              <a:buNone/>
              <a:defRPr/>
            </a:pPr>
            <a:br>
              <a:rPr lang="en-US" altLang="en-US" sz="2400" b="1" u="sng" dirty="0">
                <a:solidFill>
                  <a:srgbClr val="0000CC"/>
                </a:solidFill>
              </a:rPr>
            </a:br>
            <a:r>
              <a:rPr lang="en-US" altLang="en-US" sz="2400" b="1" u="sng" dirty="0">
                <a:solidFill>
                  <a:srgbClr val="0000CC"/>
                </a:solidFill>
              </a:rPr>
              <a:t>Social Contract</a:t>
            </a:r>
            <a:r>
              <a:rPr lang="en-US" altLang="en-US" sz="2400" dirty="0">
                <a:solidFill>
                  <a:srgbClr val="0000CC"/>
                </a:solidFill>
              </a:rPr>
              <a:t> </a:t>
            </a:r>
            <a:br>
              <a:rPr lang="en-US" altLang="en-US" sz="2400" dirty="0">
                <a:solidFill>
                  <a:srgbClr val="0000CC"/>
                </a:solidFill>
              </a:rPr>
            </a:br>
            <a:r>
              <a:rPr lang="en-US" altLang="en-US" sz="2400" dirty="0">
                <a:solidFill>
                  <a:srgbClr val="0000CC"/>
                </a:solidFill>
              </a:rPr>
              <a:t>There is a tacit social contract between the firm and society; the contract bestows certain rights in exchange for certain responsibilities.</a:t>
            </a:r>
            <a:r>
              <a:rPr lang="en-GB" altLang="en-US" sz="2400" dirty="0">
                <a:solidFill>
                  <a:srgbClr val="0000CC"/>
                </a:solidFill>
              </a:rPr>
              <a:t>  </a:t>
            </a:r>
            <a:br>
              <a:rPr lang="en-GB" altLang="en-US" sz="2400" dirty="0">
                <a:solidFill>
                  <a:srgbClr val="0000CC"/>
                </a:solidFill>
              </a:rPr>
            </a:br>
            <a:r>
              <a:rPr lang="en-US" altLang="en-US" sz="2400" dirty="0">
                <a:solidFill>
                  <a:srgbClr val="0000CC"/>
                </a:solidFill>
              </a:rPr>
              <a:t>(Donaldson, 1982; Donaldson and </a:t>
            </a:r>
            <a:r>
              <a:rPr lang="en-US" altLang="en-US" sz="2400" dirty="0" err="1">
                <a:solidFill>
                  <a:srgbClr val="0000CC"/>
                </a:solidFill>
              </a:rPr>
              <a:t>Dunfee</a:t>
            </a:r>
            <a:r>
              <a:rPr lang="en-US" altLang="en-US" sz="2400" dirty="0">
                <a:solidFill>
                  <a:srgbClr val="0000CC"/>
                </a:solidFill>
              </a:rPr>
              <a:t>, 1999) </a:t>
            </a:r>
            <a:br>
              <a:rPr lang="en-GB" sz="2400" dirty="0">
                <a:solidFill>
                  <a:srgbClr val="0000CC"/>
                </a:solidFill>
              </a:rPr>
            </a:br>
            <a:endParaRPr lang="en-GB" sz="2400" dirty="0">
              <a:solidFill>
                <a:srgbClr val="0000CC"/>
              </a:solidFill>
            </a:endParaRPr>
          </a:p>
          <a:p>
            <a:pPr marL="0" lvl="0" indent="0">
              <a:spcBef>
                <a:spcPts val="0"/>
              </a:spcBef>
              <a:buNone/>
              <a:defRPr/>
            </a:pPr>
            <a:r>
              <a:rPr lang="en-US" altLang="en-US" sz="2400" b="1" u="sng" dirty="0">
                <a:solidFill>
                  <a:srgbClr val="0000CC"/>
                </a:solidFill>
              </a:rPr>
              <a:t>Stakeholder Theory</a:t>
            </a:r>
            <a:r>
              <a:rPr lang="en-US" altLang="en-US" sz="2400" dirty="0">
                <a:solidFill>
                  <a:srgbClr val="0000CC"/>
                </a:solidFill>
              </a:rPr>
              <a:t> </a:t>
            </a:r>
          </a:p>
          <a:p>
            <a:pPr marL="0" lvl="0" indent="0">
              <a:spcBef>
                <a:spcPts val="0"/>
              </a:spcBef>
              <a:buNone/>
              <a:defRPr/>
            </a:pPr>
            <a:r>
              <a:rPr lang="en-US" altLang="en-US" sz="2400" dirty="0">
                <a:solidFill>
                  <a:srgbClr val="0000CC"/>
                </a:solidFill>
              </a:rPr>
              <a:t>A stakeholder is “any group or individual who can affect or is affected by the achievement of an </a:t>
            </a:r>
            <a:r>
              <a:rPr lang="en-US" altLang="en-US" sz="2400" dirty="0" err="1">
                <a:solidFill>
                  <a:srgbClr val="0000CC"/>
                </a:solidFill>
              </a:rPr>
              <a:t>organisation’s</a:t>
            </a:r>
            <a:r>
              <a:rPr lang="en-US" altLang="en-US" sz="2400" dirty="0">
                <a:solidFill>
                  <a:srgbClr val="0000CC"/>
                </a:solidFill>
              </a:rPr>
              <a:t> purpose.”  Argues that it is in the company’s strategic interest to respect the interests of all its stakeholders. </a:t>
            </a:r>
            <a:r>
              <a:rPr lang="en-GB" sz="2400" dirty="0">
                <a:solidFill>
                  <a:srgbClr val="0000CC"/>
                </a:solidFill>
              </a:rPr>
              <a:t>(Freeman, Harrison and </a:t>
            </a:r>
            <a:r>
              <a:rPr lang="en-GB" sz="2400" dirty="0" err="1">
                <a:solidFill>
                  <a:srgbClr val="0000CC"/>
                </a:solidFill>
              </a:rPr>
              <a:t>Zyglidopoulos</a:t>
            </a:r>
            <a:r>
              <a:rPr lang="en-GB" sz="2400" dirty="0">
                <a:solidFill>
                  <a:srgbClr val="0000CC"/>
                </a:solidFill>
              </a:rPr>
              <a:t>, 2010)</a:t>
            </a:r>
          </a:p>
          <a:p>
            <a:pPr>
              <a:buFontTx/>
              <a:buNone/>
            </a:pPr>
            <a:endParaRPr lang="en-US" altLang="en-US" sz="2400" dirty="0">
              <a:solidFill>
                <a:srgbClr val="0000CC"/>
              </a:solidFill>
              <a:latin typeface="Arial" panose="020B0604020202020204" pitchFamily="34" charset="0"/>
            </a:endParaRPr>
          </a:p>
        </p:txBody>
      </p:sp>
    </p:spTree>
    <p:extLst>
      <p:ext uri="{BB962C8B-B14F-4D97-AF65-F5344CB8AC3E}">
        <p14:creationId xmlns:p14="http://schemas.microsoft.com/office/powerpoint/2010/main" val="3542662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B27D2A54-3EEC-7A4B-99AB-6E12C0962D1F}"/>
              </a:ext>
            </a:extLst>
          </p:cNvPr>
          <p:cNvSpPr>
            <a:spLocks noGrp="1" noChangeArrowheads="1"/>
          </p:cNvSpPr>
          <p:nvPr>
            <p:ph type="title"/>
          </p:nvPr>
        </p:nvSpPr>
        <p:spPr>
          <a:xfrm>
            <a:off x="838200" y="365126"/>
            <a:ext cx="10515600" cy="774357"/>
          </a:xfrm>
        </p:spPr>
        <p:txBody>
          <a:bodyPr/>
          <a:lstStyle/>
          <a:p>
            <a:pPr algn="ctr"/>
            <a:r>
              <a:rPr lang="en-US" altLang="en-US" sz="4000" dirty="0">
                <a:latin typeface="Arial" panose="020B0604020202020204" pitchFamily="34" charset="0"/>
              </a:rPr>
              <a:t>Pyramid of Responsibilities</a:t>
            </a:r>
            <a:endParaRPr lang="en-GB" altLang="en-US" sz="4000" dirty="0">
              <a:latin typeface="Arial" panose="020B0604020202020204" pitchFamily="34" charset="0"/>
            </a:endParaRPr>
          </a:p>
        </p:txBody>
      </p:sp>
      <p:pic>
        <p:nvPicPr>
          <p:cNvPr id="6" name="Рисунок 1">
            <a:extLst>
              <a:ext uri="{FF2B5EF4-FFF2-40B4-BE49-F238E27FC236}">
                <a16:creationId xmlns:a16="http://schemas.microsoft.com/office/drawing/2014/main" id="{D7E53FB6-323A-784F-A7DB-19A74A26795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67263" y="1254439"/>
            <a:ext cx="6674853" cy="4159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5683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A6609-14C0-7242-BE8A-E7BE5327A8FC}"/>
              </a:ext>
            </a:extLst>
          </p:cNvPr>
          <p:cNvSpPr>
            <a:spLocks noGrp="1"/>
          </p:cNvSpPr>
          <p:nvPr>
            <p:ph type="title"/>
          </p:nvPr>
        </p:nvSpPr>
        <p:spPr>
          <a:xfrm>
            <a:off x="838200" y="365127"/>
            <a:ext cx="10515600" cy="872830"/>
          </a:xfrm>
        </p:spPr>
        <p:txBody>
          <a:bodyPr/>
          <a:lstStyle/>
          <a:p>
            <a:pPr algn="ctr"/>
            <a:r>
              <a:rPr lang="en-US" sz="4000"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3578C412-0545-C442-97B2-5150E283285F}"/>
              </a:ext>
            </a:extLst>
          </p:cNvPr>
          <p:cNvSpPr>
            <a:spLocks noGrp="1"/>
          </p:cNvSpPr>
          <p:nvPr>
            <p:ph idx="1"/>
          </p:nvPr>
        </p:nvSpPr>
        <p:spPr>
          <a:xfrm>
            <a:off x="838200" y="1561057"/>
            <a:ext cx="10515600" cy="2666744"/>
          </a:xfrm>
        </p:spPr>
        <p:txBody>
          <a:bodyPr>
            <a:normAutofit fontScale="92500" lnSpcReduction="20000"/>
          </a:bodyPr>
          <a:lstStyle/>
          <a:p>
            <a:pPr>
              <a:defRPr/>
            </a:pPr>
            <a:r>
              <a:rPr lang="en-US" sz="3200" dirty="0">
                <a:solidFill>
                  <a:srgbClr val="0000CC"/>
                </a:solidFill>
              </a:rPr>
              <a:t>The United Kingdom defines CSR as how business takes account of its economic, social and environmental impacts in the way it operates — maximizing the benefits and minimizing the downsides. </a:t>
            </a:r>
            <a:br>
              <a:rPr lang="en-US" sz="3200" dirty="0">
                <a:solidFill>
                  <a:srgbClr val="0000CC"/>
                </a:solidFill>
              </a:rPr>
            </a:br>
            <a:endParaRPr lang="en-US" sz="3200" dirty="0">
              <a:solidFill>
                <a:srgbClr val="0000CC"/>
              </a:solidFill>
            </a:endParaRPr>
          </a:p>
          <a:p>
            <a:pPr>
              <a:defRPr/>
            </a:pPr>
            <a:r>
              <a:rPr lang="en-US" sz="3200" dirty="0">
                <a:solidFill>
                  <a:srgbClr val="0000CC"/>
                </a:solidFill>
              </a:rPr>
              <a:t>The United Nations (2007) defines CSR as the overall contribution of business to sustainable development.”</a:t>
            </a:r>
          </a:p>
        </p:txBody>
      </p:sp>
    </p:spTree>
    <p:extLst>
      <p:ext uri="{BB962C8B-B14F-4D97-AF65-F5344CB8AC3E}">
        <p14:creationId xmlns:p14="http://schemas.microsoft.com/office/powerpoint/2010/main" val="1594219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AEDAA712-8809-5B4F-B114-8CED08E71537}"/>
              </a:ext>
            </a:extLst>
          </p:cNvPr>
          <p:cNvSpPr>
            <a:spLocks noGrp="1" noChangeArrowheads="1"/>
          </p:cNvSpPr>
          <p:nvPr>
            <p:ph type="title"/>
          </p:nvPr>
        </p:nvSpPr>
        <p:spPr>
          <a:xfrm>
            <a:off x="981786" y="182112"/>
            <a:ext cx="6901070" cy="883697"/>
          </a:xfrm>
        </p:spPr>
        <p:txBody>
          <a:bodyPr/>
          <a:lstStyle/>
          <a:p>
            <a:pPr algn="ctr"/>
            <a:r>
              <a:rPr lang="en-US" altLang="en-US" sz="4000" dirty="0">
                <a:latin typeface="Arial" panose="020B0604020202020204" pitchFamily="34" charset="0"/>
              </a:rPr>
              <a:t>Key Issues in CSR</a:t>
            </a:r>
            <a:endParaRPr lang="en-GB" altLang="en-US" sz="4000" dirty="0">
              <a:latin typeface="Arial" panose="020B0604020202020204" pitchFamily="34" charset="0"/>
            </a:endParaRPr>
          </a:p>
        </p:txBody>
      </p:sp>
      <p:sp>
        <p:nvSpPr>
          <p:cNvPr id="135171" name="Rectangle 3">
            <a:extLst>
              <a:ext uri="{FF2B5EF4-FFF2-40B4-BE49-F238E27FC236}">
                <a16:creationId xmlns:a16="http://schemas.microsoft.com/office/drawing/2014/main" id="{3265938B-1475-C245-9121-4079277FC86D}"/>
              </a:ext>
            </a:extLst>
          </p:cNvPr>
          <p:cNvSpPr>
            <a:spLocks noGrp="1" noChangeArrowheads="1"/>
          </p:cNvSpPr>
          <p:nvPr>
            <p:ph idx="1"/>
          </p:nvPr>
        </p:nvSpPr>
        <p:spPr>
          <a:xfrm>
            <a:off x="4237288" y="1541744"/>
            <a:ext cx="3501982" cy="3916340"/>
          </a:xfrm>
        </p:spPr>
        <p:txBody>
          <a:bodyPr>
            <a:normAutofit/>
          </a:bodyPr>
          <a:lstStyle/>
          <a:p>
            <a:pPr marL="0" indent="0">
              <a:lnSpc>
                <a:spcPct val="90000"/>
              </a:lnSpc>
              <a:buNone/>
            </a:pPr>
            <a:r>
              <a:rPr lang="en-US" altLang="en-US" sz="1800" b="1" dirty="0" err="1">
                <a:solidFill>
                  <a:srgbClr val="CC0000"/>
                </a:solidFill>
                <a:latin typeface="Arial" panose="020B0604020202020204" pitchFamily="34" charset="0"/>
              </a:rPr>
              <a:t>Labour</a:t>
            </a:r>
            <a:r>
              <a:rPr lang="en-US" altLang="en-US" sz="1800" b="1" dirty="0">
                <a:solidFill>
                  <a:srgbClr val="CC0000"/>
                </a:solidFill>
                <a:latin typeface="Arial" panose="020B0604020202020204" pitchFamily="34" charset="0"/>
              </a:rPr>
              <a:t> rights</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child </a:t>
            </a:r>
            <a:r>
              <a:rPr lang="en-US" altLang="en-US" sz="1800" dirty="0" err="1">
                <a:solidFill>
                  <a:srgbClr val="CC0000"/>
                </a:solidFill>
                <a:latin typeface="Arial" panose="020B0604020202020204" pitchFamily="34" charset="0"/>
              </a:rPr>
              <a:t>labour</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forced </a:t>
            </a:r>
            <a:r>
              <a:rPr lang="en-US" altLang="en-US" sz="1800" dirty="0" err="1">
                <a:solidFill>
                  <a:srgbClr val="CC0000"/>
                </a:solidFill>
                <a:latin typeface="Arial" panose="020B0604020202020204" pitchFamily="34" charset="0"/>
              </a:rPr>
              <a:t>labour</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right to </a:t>
            </a:r>
            <a:r>
              <a:rPr lang="en-US" altLang="en-US" sz="1800" dirty="0" err="1">
                <a:solidFill>
                  <a:srgbClr val="CC0000"/>
                </a:solidFill>
                <a:latin typeface="Arial" panose="020B0604020202020204" pitchFamily="34" charset="0"/>
              </a:rPr>
              <a:t>organise</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safety and health</a:t>
            </a:r>
          </a:p>
          <a:p>
            <a:pPr marL="0" indent="0">
              <a:lnSpc>
                <a:spcPct val="90000"/>
              </a:lnSpc>
              <a:spcBef>
                <a:spcPts val="1800"/>
              </a:spcBef>
              <a:buNone/>
            </a:pPr>
            <a:r>
              <a:rPr lang="en-US" altLang="en-US" sz="1800" b="1" dirty="0">
                <a:solidFill>
                  <a:srgbClr val="008000"/>
                </a:solidFill>
                <a:latin typeface="Arial" panose="020B0604020202020204" pitchFamily="34" charset="0"/>
              </a:rPr>
              <a:t>Environmental conditions</a:t>
            </a:r>
          </a:p>
          <a:p>
            <a:pPr lvl="1">
              <a:lnSpc>
                <a:spcPct val="90000"/>
              </a:lnSpc>
            </a:pPr>
            <a:r>
              <a:rPr lang="en-US" altLang="en-US" sz="1800" dirty="0">
                <a:solidFill>
                  <a:srgbClr val="008000"/>
                </a:solidFill>
                <a:latin typeface="Arial" panose="020B0604020202020204" pitchFamily="34" charset="0"/>
              </a:rPr>
              <a:t>water &amp; air emissions</a:t>
            </a:r>
          </a:p>
          <a:p>
            <a:pPr lvl="1">
              <a:lnSpc>
                <a:spcPct val="90000"/>
              </a:lnSpc>
            </a:pPr>
            <a:r>
              <a:rPr lang="en-US" altLang="en-US" sz="1800" dirty="0">
                <a:solidFill>
                  <a:srgbClr val="008000"/>
                </a:solidFill>
                <a:latin typeface="Arial" panose="020B0604020202020204" pitchFamily="34" charset="0"/>
              </a:rPr>
              <a:t>climate change</a:t>
            </a:r>
          </a:p>
          <a:p>
            <a:pPr lvl="1">
              <a:lnSpc>
                <a:spcPct val="90000"/>
              </a:lnSpc>
            </a:pPr>
            <a:endParaRPr lang="en-US" altLang="en-US" sz="1600" dirty="0">
              <a:solidFill>
                <a:srgbClr val="008000"/>
              </a:solidFill>
              <a:latin typeface="Arial" panose="020B0604020202020204" pitchFamily="34" charset="0"/>
            </a:endParaRPr>
          </a:p>
        </p:txBody>
      </p:sp>
      <p:pic>
        <p:nvPicPr>
          <p:cNvPr id="2" name="Picture 1">
            <a:extLst>
              <a:ext uri="{FF2B5EF4-FFF2-40B4-BE49-F238E27FC236}">
                <a16:creationId xmlns:a16="http://schemas.microsoft.com/office/drawing/2014/main" id="{E5E84C5C-1FBB-974D-A677-3933C1F438BF}"/>
              </a:ext>
            </a:extLst>
          </p:cNvPr>
          <p:cNvPicPr>
            <a:picLocks noChangeAspect="1"/>
          </p:cNvPicPr>
          <p:nvPr/>
        </p:nvPicPr>
        <p:blipFill>
          <a:blip r:embed="rId3"/>
          <a:stretch>
            <a:fillRect/>
          </a:stretch>
        </p:blipFill>
        <p:spPr>
          <a:xfrm>
            <a:off x="9867398" y="50094"/>
            <a:ext cx="2241550" cy="1491650"/>
          </a:xfrm>
          <a:prstGeom prst="rect">
            <a:avLst/>
          </a:prstGeom>
        </p:spPr>
      </p:pic>
      <p:pic>
        <p:nvPicPr>
          <p:cNvPr id="3" name="Picture 2">
            <a:extLst>
              <a:ext uri="{FF2B5EF4-FFF2-40B4-BE49-F238E27FC236}">
                <a16:creationId xmlns:a16="http://schemas.microsoft.com/office/drawing/2014/main" id="{54400E58-32C0-F84B-AED6-1411D03FA688}"/>
              </a:ext>
            </a:extLst>
          </p:cNvPr>
          <p:cNvPicPr>
            <a:picLocks noChangeAspect="1"/>
          </p:cNvPicPr>
          <p:nvPr/>
        </p:nvPicPr>
        <p:blipFill>
          <a:blip r:embed="rId4"/>
          <a:stretch>
            <a:fillRect/>
          </a:stretch>
        </p:blipFill>
        <p:spPr>
          <a:xfrm>
            <a:off x="7252263" y="1399916"/>
            <a:ext cx="2235200" cy="1487424"/>
          </a:xfrm>
          <a:prstGeom prst="rect">
            <a:avLst/>
          </a:prstGeom>
        </p:spPr>
      </p:pic>
      <p:pic>
        <p:nvPicPr>
          <p:cNvPr id="8" name="Picture 7">
            <a:extLst>
              <a:ext uri="{FF2B5EF4-FFF2-40B4-BE49-F238E27FC236}">
                <a16:creationId xmlns:a16="http://schemas.microsoft.com/office/drawing/2014/main" id="{AA6B157F-EF30-1F48-8D74-2CD498D17321}"/>
              </a:ext>
            </a:extLst>
          </p:cNvPr>
          <p:cNvPicPr>
            <a:picLocks noChangeAspect="1"/>
          </p:cNvPicPr>
          <p:nvPr/>
        </p:nvPicPr>
        <p:blipFill>
          <a:blip r:embed="rId5"/>
          <a:stretch>
            <a:fillRect/>
          </a:stretch>
        </p:blipFill>
        <p:spPr>
          <a:xfrm>
            <a:off x="8071351" y="4179945"/>
            <a:ext cx="2089819" cy="1390680"/>
          </a:xfrm>
          <a:prstGeom prst="rect">
            <a:avLst/>
          </a:prstGeom>
        </p:spPr>
      </p:pic>
      <p:sp>
        <p:nvSpPr>
          <p:cNvPr id="14" name="Rectangle 3">
            <a:extLst>
              <a:ext uri="{FF2B5EF4-FFF2-40B4-BE49-F238E27FC236}">
                <a16:creationId xmlns:a16="http://schemas.microsoft.com/office/drawing/2014/main" id="{DC247127-77F5-FA45-A310-12D93B008AB1}"/>
              </a:ext>
            </a:extLst>
          </p:cNvPr>
          <p:cNvSpPr txBox="1">
            <a:spLocks noChangeArrowheads="1"/>
          </p:cNvSpPr>
          <p:nvPr/>
        </p:nvSpPr>
        <p:spPr>
          <a:xfrm>
            <a:off x="403225" y="1541744"/>
            <a:ext cx="3834063" cy="32011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altLang="en-US" sz="1800" b="1" dirty="0">
                <a:solidFill>
                  <a:srgbClr val="000099"/>
                </a:solidFill>
                <a:latin typeface="Arial" panose="020B0604020202020204" pitchFamily="34" charset="0"/>
              </a:rPr>
              <a:t>Human rights</a:t>
            </a:r>
          </a:p>
          <a:p>
            <a:pPr lvl="1">
              <a:lnSpc>
                <a:spcPct val="90000"/>
              </a:lnSpc>
            </a:pPr>
            <a:r>
              <a:rPr lang="en-GB" altLang="en-US" sz="1800" dirty="0">
                <a:solidFill>
                  <a:srgbClr val="000099"/>
                </a:solidFill>
                <a:latin typeface="Arial" panose="020B0604020202020204" pitchFamily="34" charset="0"/>
              </a:rPr>
              <a:t>cooperation with paramilitary forces</a:t>
            </a:r>
          </a:p>
          <a:p>
            <a:pPr lvl="1">
              <a:lnSpc>
                <a:spcPct val="90000"/>
              </a:lnSpc>
            </a:pPr>
            <a:r>
              <a:rPr lang="en-GB" altLang="en-US" sz="1800" dirty="0">
                <a:solidFill>
                  <a:srgbClr val="000099"/>
                </a:solidFill>
                <a:latin typeface="Arial" panose="020B0604020202020204" pitchFamily="34" charset="0"/>
              </a:rPr>
              <a:t>complicity in extra-judicial killings</a:t>
            </a:r>
          </a:p>
          <a:p>
            <a:pPr lvl="1">
              <a:lnSpc>
                <a:spcPct val="90000"/>
              </a:lnSpc>
            </a:pPr>
            <a:endParaRPr lang="en-GB" altLang="en-US" sz="1800" dirty="0">
              <a:solidFill>
                <a:srgbClr val="000099"/>
              </a:solidFill>
              <a:latin typeface="Arial" panose="020B0604020202020204" pitchFamily="34" charset="0"/>
            </a:endParaRPr>
          </a:p>
          <a:p>
            <a:pPr marL="0" indent="0">
              <a:lnSpc>
                <a:spcPct val="90000"/>
              </a:lnSpc>
              <a:buNone/>
            </a:pPr>
            <a:r>
              <a:rPr lang="en-GB" altLang="en-US" sz="1800" b="1" dirty="0">
                <a:latin typeface="Arial" panose="020B0604020202020204" pitchFamily="34" charset="0"/>
              </a:rPr>
              <a:t>Poverty Alleviation</a:t>
            </a:r>
          </a:p>
          <a:p>
            <a:pPr lvl="1">
              <a:lnSpc>
                <a:spcPct val="90000"/>
              </a:lnSpc>
            </a:pPr>
            <a:r>
              <a:rPr lang="en-GB" altLang="en-US" sz="1800" dirty="0">
                <a:latin typeface="Arial" panose="020B0604020202020204" pitchFamily="34" charset="0"/>
              </a:rPr>
              <a:t>job creation</a:t>
            </a:r>
          </a:p>
          <a:p>
            <a:pPr lvl="1">
              <a:lnSpc>
                <a:spcPct val="90000"/>
              </a:lnSpc>
            </a:pPr>
            <a:r>
              <a:rPr lang="en-GB" altLang="en-US" sz="1800" dirty="0">
                <a:latin typeface="Arial" panose="020B0604020202020204" pitchFamily="34" charset="0"/>
              </a:rPr>
              <a:t>public revenues</a:t>
            </a:r>
          </a:p>
          <a:p>
            <a:pPr lvl="1">
              <a:lnSpc>
                <a:spcPct val="90000"/>
              </a:lnSpc>
            </a:pPr>
            <a:r>
              <a:rPr lang="en-GB" altLang="en-US" sz="1800" dirty="0">
                <a:latin typeface="Arial" panose="020B0604020202020204" pitchFamily="34" charset="0"/>
              </a:rPr>
              <a:t>skills and technology</a:t>
            </a:r>
          </a:p>
        </p:txBody>
      </p:sp>
      <p:pic>
        <p:nvPicPr>
          <p:cNvPr id="5" name="Picture 4" descr="People holding signs and candles&#10;&#10;Description automatically generated">
            <a:extLst>
              <a:ext uri="{FF2B5EF4-FFF2-40B4-BE49-F238E27FC236}">
                <a16:creationId xmlns:a16="http://schemas.microsoft.com/office/drawing/2014/main" id="{E93E1578-F49E-AA5B-72AD-CAF61E798D1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625396" y="2266391"/>
            <a:ext cx="2511066" cy="1664235"/>
          </a:xfrm>
          <a:prstGeom prst="rect">
            <a:avLst/>
          </a:prstGeom>
        </p:spPr>
      </p:pic>
    </p:spTree>
    <p:extLst>
      <p:ext uri="{BB962C8B-B14F-4D97-AF65-F5344CB8AC3E}">
        <p14:creationId xmlns:p14="http://schemas.microsoft.com/office/powerpoint/2010/main" val="388878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fade">
                                      <p:cBhvr>
                                        <p:cTn id="10" dur="500"/>
                                        <p:tgtEl>
                                          <p:spTgt spid="1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Effect transition="in" filter="fade">
                                      <p:cBhvr>
                                        <p:cTn id="13" dur="500"/>
                                        <p:tgtEl>
                                          <p:spTgt spid="1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4">
                                            <p:txEl>
                                              <p:pRg st="4" end="4"/>
                                            </p:txEl>
                                          </p:spTgt>
                                        </p:tgtEl>
                                        <p:attrNameLst>
                                          <p:attrName>style.visibility</p:attrName>
                                        </p:attrNameLst>
                                      </p:cBhvr>
                                      <p:to>
                                        <p:strVal val="visible"/>
                                      </p:to>
                                    </p:set>
                                    <p:animEffect transition="in" filter="fade">
                                      <p:cBhvr>
                                        <p:cTn id="23" dur="500"/>
                                        <p:tgtEl>
                                          <p:spTgt spid="1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xEl>
                                              <p:pRg st="5" end="5"/>
                                            </p:txEl>
                                          </p:spTgt>
                                        </p:tgtEl>
                                        <p:attrNameLst>
                                          <p:attrName>style.visibility</p:attrName>
                                        </p:attrNameLst>
                                      </p:cBhvr>
                                      <p:to>
                                        <p:strVal val="visible"/>
                                      </p:to>
                                    </p:set>
                                    <p:animEffect transition="in" filter="fade">
                                      <p:cBhvr>
                                        <p:cTn id="26" dur="500"/>
                                        <p:tgtEl>
                                          <p:spTgt spid="14">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14">
                                            <p:txEl>
                                              <p:pRg st="6" end="6"/>
                                            </p:txEl>
                                          </p:spTgt>
                                        </p:tgtEl>
                                        <p:attrNameLst>
                                          <p:attrName>style.visibility</p:attrName>
                                        </p:attrNameLst>
                                      </p:cBhvr>
                                      <p:to>
                                        <p:strVal val="visible"/>
                                      </p:to>
                                    </p:set>
                                    <p:animEffect transition="in" filter="fade">
                                      <p:cBhvr>
                                        <p:cTn id="29" dur="500"/>
                                        <p:tgtEl>
                                          <p:spTgt spid="14">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14">
                                            <p:txEl>
                                              <p:pRg st="7" end="7"/>
                                            </p:txEl>
                                          </p:spTgt>
                                        </p:tgtEl>
                                        <p:attrNameLst>
                                          <p:attrName>style.visibility</p:attrName>
                                        </p:attrNameLst>
                                      </p:cBhvr>
                                      <p:to>
                                        <p:strVal val="visible"/>
                                      </p:to>
                                    </p:set>
                                    <p:animEffect transition="in" filter="fade">
                                      <p:cBhvr>
                                        <p:cTn id="32" dur="500"/>
                                        <p:tgtEl>
                                          <p:spTgt spid="1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5171">
                                            <p:txEl>
                                              <p:pRg st="0" end="0"/>
                                            </p:txEl>
                                          </p:spTgt>
                                        </p:tgtEl>
                                        <p:attrNameLst>
                                          <p:attrName>style.visibility</p:attrName>
                                        </p:attrNameLst>
                                      </p:cBhvr>
                                      <p:to>
                                        <p:strVal val="visible"/>
                                      </p:to>
                                    </p:set>
                                    <p:animEffect transition="in" filter="fade">
                                      <p:cBhvr>
                                        <p:cTn id="42" dur="500"/>
                                        <p:tgtEl>
                                          <p:spTgt spid="135171">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135171">
                                            <p:txEl>
                                              <p:pRg st="1" end="1"/>
                                            </p:txEl>
                                          </p:spTgt>
                                        </p:tgtEl>
                                        <p:attrNameLst>
                                          <p:attrName>style.visibility</p:attrName>
                                        </p:attrNameLst>
                                      </p:cBhvr>
                                      <p:to>
                                        <p:strVal val="visible"/>
                                      </p:to>
                                    </p:set>
                                    <p:animEffect transition="in" filter="fade">
                                      <p:cBhvr>
                                        <p:cTn id="45" dur="500"/>
                                        <p:tgtEl>
                                          <p:spTgt spid="135171">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135171">
                                            <p:txEl>
                                              <p:pRg st="2" end="2"/>
                                            </p:txEl>
                                          </p:spTgt>
                                        </p:tgtEl>
                                        <p:attrNameLst>
                                          <p:attrName>style.visibility</p:attrName>
                                        </p:attrNameLst>
                                      </p:cBhvr>
                                      <p:to>
                                        <p:strVal val="visible"/>
                                      </p:to>
                                    </p:set>
                                    <p:animEffect transition="in" filter="fade">
                                      <p:cBhvr>
                                        <p:cTn id="48" dur="500"/>
                                        <p:tgtEl>
                                          <p:spTgt spid="135171">
                                            <p:txEl>
                                              <p:pRg st="2" end="2"/>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135171">
                                            <p:txEl>
                                              <p:pRg st="3" end="3"/>
                                            </p:txEl>
                                          </p:spTgt>
                                        </p:tgtEl>
                                        <p:attrNameLst>
                                          <p:attrName>style.visibility</p:attrName>
                                        </p:attrNameLst>
                                      </p:cBhvr>
                                      <p:to>
                                        <p:strVal val="visible"/>
                                      </p:to>
                                    </p:set>
                                    <p:animEffect transition="in" filter="fade">
                                      <p:cBhvr>
                                        <p:cTn id="51" dur="500"/>
                                        <p:tgtEl>
                                          <p:spTgt spid="135171">
                                            <p:txEl>
                                              <p:pRg st="3" end="3"/>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135171">
                                            <p:txEl>
                                              <p:pRg st="4" end="4"/>
                                            </p:txEl>
                                          </p:spTgt>
                                        </p:tgtEl>
                                        <p:attrNameLst>
                                          <p:attrName>style.visibility</p:attrName>
                                        </p:attrNameLst>
                                      </p:cBhvr>
                                      <p:to>
                                        <p:strVal val="visible"/>
                                      </p:to>
                                    </p:set>
                                    <p:animEffect transition="in" filter="fade">
                                      <p:cBhvr>
                                        <p:cTn id="54" dur="500"/>
                                        <p:tgtEl>
                                          <p:spTgt spid="135171">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500"/>
                                        <p:tgtEl>
                                          <p:spTgt spid="2"/>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135171">
                                            <p:txEl>
                                              <p:pRg st="5" end="5"/>
                                            </p:txEl>
                                          </p:spTgt>
                                        </p:tgtEl>
                                        <p:attrNameLst>
                                          <p:attrName>style.visibility</p:attrName>
                                        </p:attrNameLst>
                                      </p:cBhvr>
                                      <p:to>
                                        <p:strVal val="visible"/>
                                      </p:to>
                                    </p:set>
                                    <p:animEffect transition="in" filter="fade">
                                      <p:cBhvr>
                                        <p:cTn id="64" dur="500"/>
                                        <p:tgtEl>
                                          <p:spTgt spid="135171">
                                            <p:txEl>
                                              <p:pRg st="5" end="5"/>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135171">
                                            <p:txEl>
                                              <p:pRg st="6" end="6"/>
                                            </p:txEl>
                                          </p:spTgt>
                                        </p:tgtEl>
                                        <p:attrNameLst>
                                          <p:attrName>style.visibility</p:attrName>
                                        </p:attrNameLst>
                                      </p:cBhvr>
                                      <p:to>
                                        <p:strVal val="visible"/>
                                      </p:to>
                                    </p:set>
                                    <p:animEffect transition="in" filter="fade">
                                      <p:cBhvr>
                                        <p:cTn id="67" dur="500"/>
                                        <p:tgtEl>
                                          <p:spTgt spid="135171">
                                            <p:txEl>
                                              <p:pRg st="6" end="6"/>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135171">
                                            <p:txEl>
                                              <p:pRg st="7" end="7"/>
                                            </p:txEl>
                                          </p:spTgt>
                                        </p:tgtEl>
                                        <p:attrNameLst>
                                          <p:attrName>style.visibility</p:attrName>
                                        </p:attrNameLst>
                                      </p:cBhvr>
                                      <p:to>
                                        <p:strVal val="visible"/>
                                      </p:to>
                                    </p:set>
                                    <p:animEffect transition="in" filter="fade">
                                      <p:cBhvr>
                                        <p:cTn id="70" dur="500"/>
                                        <p:tgtEl>
                                          <p:spTgt spid="135171">
                                            <p:txEl>
                                              <p:pRg st="7" end="7"/>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3"/>
                                        </p:tgtEl>
                                        <p:attrNameLst>
                                          <p:attrName>style.visibility</p:attrName>
                                        </p:attrNameLst>
                                      </p:cBhvr>
                                      <p:to>
                                        <p:strVal val="visible"/>
                                      </p:to>
                                    </p:set>
                                    <p:animEffect transition="in" filter="fade">
                                      <p:cBhvr>
                                        <p:cTn id="7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a:extLst>
              <a:ext uri="{FF2B5EF4-FFF2-40B4-BE49-F238E27FC236}">
                <a16:creationId xmlns:a16="http://schemas.microsoft.com/office/drawing/2014/main" id="{08CAF39E-4D1C-F744-8303-725250C9B6C0}"/>
              </a:ext>
            </a:extLst>
          </p:cNvPr>
          <p:cNvSpPr>
            <a:spLocks noGrp="1" noChangeArrowheads="1"/>
          </p:cNvSpPr>
          <p:nvPr>
            <p:ph type="title"/>
          </p:nvPr>
        </p:nvSpPr>
        <p:spPr>
          <a:xfrm>
            <a:off x="1524000" y="76200"/>
            <a:ext cx="9144000" cy="1143000"/>
          </a:xfrm>
        </p:spPr>
        <p:txBody>
          <a:bodyPr/>
          <a:lstStyle/>
          <a:p>
            <a:r>
              <a:rPr lang="en-US" altLang="en-US" b="1" dirty="0">
                <a:latin typeface="Arial" panose="020B0604020202020204" pitchFamily="34" charset="0"/>
              </a:rPr>
              <a:t>Context</a:t>
            </a:r>
            <a:r>
              <a:rPr lang="en-US" altLang="en-US" sz="3600" b="1" dirty="0">
                <a:latin typeface="Arial" panose="020B0604020202020204" pitchFamily="34" charset="0"/>
              </a:rPr>
              <a:t> </a:t>
            </a:r>
            <a:r>
              <a:rPr lang="en-US" altLang="en-US" b="1" dirty="0">
                <a:latin typeface="Arial" panose="020B0604020202020204" pitchFamily="34" charset="0"/>
              </a:rPr>
              <a:t>Globally</a:t>
            </a:r>
            <a:endParaRPr lang="en-GB" altLang="en-US" b="1" dirty="0">
              <a:latin typeface="Arial" panose="020B0604020202020204" pitchFamily="34" charset="0"/>
            </a:endParaRPr>
          </a:p>
        </p:txBody>
      </p:sp>
      <p:sp>
        <p:nvSpPr>
          <p:cNvPr id="165891" name="Rectangle 3">
            <a:extLst>
              <a:ext uri="{FF2B5EF4-FFF2-40B4-BE49-F238E27FC236}">
                <a16:creationId xmlns:a16="http://schemas.microsoft.com/office/drawing/2014/main" id="{DC011C92-C85C-C740-9E70-7235DA432301}"/>
              </a:ext>
            </a:extLst>
          </p:cNvPr>
          <p:cNvSpPr>
            <a:spLocks noGrp="1" noChangeArrowheads="1"/>
          </p:cNvSpPr>
          <p:nvPr>
            <p:ph idx="1"/>
          </p:nvPr>
        </p:nvSpPr>
        <p:spPr>
          <a:xfrm>
            <a:off x="458420" y="1045265"/>
            <a:ext cx="8089232" cy="3733800"/>
          </a:xfrm>
        </p:spPr>
        <p:txBody>
          <a:bodyPr>
            <a:noAutofit/>
          </a:bodyPr>
          <a:lstStyle/>
          <a:p>
            <a:pPr>
              <a:spcBef>
                <a:spcPct val="100000"/>
              </a:spcBef>
            </a:pPr>
            <a:r>
              <a:rPr lang="en-US" altLang="en-US" dirty="0">
                <a:solidFill>
                  <a:srgbClr val="0000CC"/>
                </a:solidFill>
                <a:latin typeface="Arial" panose="020B0604020202020204" pitchFamily="34" charset="0"/>
              </a:rPr>
              <a:t>Liberalisation of markets – reduction of the regulatory approach</a:t>
            </a:r>
          </a:p>
          <a:p>
            <a:pPr>
              <a:spcBef>
                <a:spcPct val="100000"/>
              </a:spcBef>
            </a:pPr>
            <a:r>
              <a:rPr lang="en-US" altLang="en-US" dirty="0">
                <a:solidFill>
                  <a:srgbClr val="0000CC"/>
                </a:solidFill>
                <a:latin typeface="Arial" panose="020B0604020202020204" pitchFamily="34" charset="0"/>
              </a:rPr>
              <a:t>Emergence of global giants, consolidation of market share</a:t>
            </a:r>
          </a:p>
          <a:p>
            <a:pPr>
              <a:spcBef>
                <a:spcPct val="100000"/>
              </a:spcBef>
            </a:pPr>
            <a:r>
              <a:rPr lang="en-US" altLang="en-US" dirty="0">
                <a:solidFill>
                  <a:srgbClr val="0000CC"/>
                </a:solidFill>
                <a:latin typeface="Arial" panose="020B0604020202020204" pitchFamily="34" charset="0"/>
              </a:rPr>
              <a:t>Development of the ‘embedded firm’ and the global value chain</a:t>
            </a:r>
          </a:p>
          <a:p>
            <a:pPr>
              <a:spcBef>
                <a:spcPct val="100000"/>
              </a:spcBef>
            </a:pPr>
            <a:r>
              <a:rPr lang="en-US" altLang="en-US" dirty="0">
                <a:solidFill>
                  <a:srgbClr val="0000CC"/>
                </a:solidFill>
                <a:latin typeface="Arial" panose="020B0604020202020204" pitchFamily="34" charset="0"/>
              </a:rPr>
              <a:t>Development of supplier networks in developing countries</a:t>
            </a:r>
          </a:p>
        </p:txBody>
      </p:sp>
      <p:sp>
        <p:nvSpPr>
          <p:cNvPr id="2" name="TextBox 1">
            <a:extLst>
              <a:ext uri="{FF2B5EF4-FFF2-40B4-BE49-F238E27FC236}">
                <a16:creationId xmlns:a16="http://schemas.microsoft.com/office/drawing/2014/main" id="{13E3656F-E394-CF8D-4C94-8F9BBC3C55AA}"/>
              </a:ext>
            </a:extLst>
          </p:cNvPr>
          <p:cNvSpPr txBox="1"/>
          <p:nvPr/>
        </p:nvSpPr>
        <p:spPr>
          <a:xfrm rot="2485900">
            <a:off x="10058121" y="814432"/>
            <a:ext cx="1675459" cy="461665"/>
          </a:xfrm>
          <a:prstGeom prst="rect">
            <a:avLst/>
          </a:prstGeom>
          <a:noFill/>
        </p:spPr>
        <p:txBody>
          <a:bodyPr wrap="none" rtlCol="0">
            <a:spAutoFit/>
          </a:bodyPr>
          <a:lstStyle/>
          <a:p>
            <a:r>
              <a:rPr lang="en-GB" sz="2400" dirty="0">
                <a:solidFill>
                  <a:srgbClr val="FF0000"/>
                </a:solidFill>
                <a:latin typeface="Arial" panose="020B0604020202020204" pitchFamily="34" charset="0"/>
                <a:cs typeface="Arial" panose="020B0604020202020204" pitchFamily="34" charset="0"/>
              </a:rPr>
              <a:t>Discussion</a:t>
            </a:r>
          </a:p>
        </p:txBody>
      </p:sp>
      <p:pic>
        <p:nvPicPr>
          <p:cNvPr id="4" name="Picture 3" descr="A group of people sitting at a table&#10;&#10;Description automatically generated">
            <a:extLst>
              <a:ext uri="{FF2B5EF4-FFF2-40B4-BE49-F238E27FC236}">
                <a16:creationId xmlns:a16="http://schemas.microsoft.com/office/drawing/2014/main" id="{3A8E31A8-522E-09B1-1042-DDE9F1AF50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14901" y="3266341"/>
            <a:ext cx="3614763" cy="2403817"/>
          </a:xfrm>
          <a:prstGeom prst="rect">
            <a:avLst/>
          </a:prstGeom>
        </p:spPr>
      </p:pic>
    </p:spTree>
    <p:extLst>
      <p:ext uri="{BB962C8B-B14F-4D97-AF65-F5344CB8AC3E}">
        <p14:creationId xmlns:p14="http://schemas.microsoft.com/office/powerpoint/2010/main" val="1025909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DB5B-552E-9640-8B1E-E7194A93BF93}"/>
              </a:ext>
            </a:extLst>
          </p:cNvPr>
          <p:cNvSpPr>
            <a:spLocks noGrp="1"/>
          </p:cNvSpPr>
          <p:nvPr>
            <p:ph type="title"/>
          </p:nvPr>
        </p:nvSpPr>
        <p:spPr>
          <a:xfrm>
            <a:off x="838200" y="154112"/>
            <a:ext cx="10515600" cy="809620"/>
          </a:xfrm>
        </p:spPr>
        <p:txBody>
          <a:bodyPr/>
          <a:lstStyle/>
          <a:p>
            <a:pPr algn="ctr"/>
            <a:r>
              <a:rPr lang="en-US" dirty="0">
                <a:latin typeface="Arial" panose="020B0604020202020204" pitchFamily="34" charset="0"/>
                <a:cs typeface="Arial" panose="020B0604020202020204" pitchFamily="34" charset="0"/>
              </a:rPr>
              <a:t>Stakeholder Groups</a:t>
            </a:r>
          </a:p>
        </p:txBody>
      </p:sp>
      <p:pic>
        <p:nvPicPr>
          <p:cNvPr id="5" name="Picture 2" descr="Various Types of Stakeholders">
            <a:extLst>
              <a:ext uri="{FF2B5EF4-FFF2-40B4-BE49-F238E27FC236}">
                <a16:creationId xmlns:a16="http://schemas.microsoft.com/office/drawing/2014/main" id="{EDABCCFE-51A3-6841-A41F-765540B6BB4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09248" y="1174746"/>
            <a:ext cx="6373504"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7337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0872F8F2-169B-3944-9FD8-46EBEF6B98C8}"/>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GB" altLang="en-US" sz="3200" dirty="0">
                <a:solidFill>
                  <a:schemeClr val="tx1"/>
                </a:solidFill>
                <a:latin typeface="Arial" panose="020B0604020202020204" pitchFamily="34" charset="0"/>
              </a:rPr>
              <a:t>BMW CSR Overview</a:t>
            </a:r>
          </a:p>
        </p:txBody>
      </p:sp>
      <p:sp>
        <p:nvSpPr>
          <p:cNvPr id="56323" name="Rectangle 3">
            <a:extLst>
              <a:ext uri="{FF2B5EF4-FFF2-40B4-BE49-F238E27FC236}">
                <a16:creationId xmlns:a16="http://schemas.microsoft.com/office/drawing/2014/main" id="{C2CBC299-26B3-6141-867E-60D4E6D54474}"/>
              </a:ext>
            </a:extLst>
          </p:cNvPr>
          <p:cNvSpPr>
            <a:spLocks noChangeArrowheads="1"/>
          </p:cNvSpPr>
          <p:nvPr/>
        </p:nvSpPr>
        <p:spPr bwMode="auto">
          <a:xfrm>
            <a:off x="1524001" y="19013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p>
        </p:txBody>
      </p:sp>
      <p:pic>
        <p:nvPicPr>
          <p:cNvPr id="5" name="Picture 4">
            <a:extLst>
              <a:ext uri="{FF2B5EF4-FFF2-40B4-BE49-F238E27FC236}">
                <a16:creationId xmlns:a16="http://schemas.microsoft.com/office/drawing/2014/main" id="{E54D3DF9-4B82-A845-8B71-78ADDE0711E2}"/>
              </a:ext>
            </a:extLst>
          </p:cNvPr>
          <p:cNvPicPr>
            <a:picLocks noChangeAspect="1"/>
          </p:cNvPicPr>
          <p:nvPr/>
        </p:nvPicPr>
        <p:blipFill>
          <a:blip r:embed="rId3"/>
          <a:stretch>
            <a:fillRect/>
          </a:stretch>
        </p:blipFill>
        <p:spPr>
          <a:xfrm>
            <a:off x="4111367" y="1311978"/>
            <a:ext cx="7002100" cy="4292197"/>
          </a:xfrm>
          <a:prstGeom prst="rect">
            <a:avLst/>
          </a:prstGeom>
        </p:spPr>
      </p:pic>
      <p:sp>
        <p:nvSpPr>
          <p:cNvPr id="6" name="TextBox 5">
            <a:extLst>
              <a:ext uri="{FF2B5EF4-FFF2-40B4-BE49-F238E27FC236}">
                <a16:creationId xmlns:a16="http://schemas.microsoft.com/office/drawing/2014/main" id="{FFDC79E3-5AD5-AD4A-9B73-8E014F6932B3}"/>
              </a:ext>
            </a:extLst>
          </p:cNvPr>
          <p:cNvSpPr txBox="1"/>
          <p:nvPr/>
        </p:nvSpPr>
        <p:spPr>
          <a:xfrm>
            <a:off x="445169" y="1311978"/>
            <a:ext cx="3461661" cy="3139321"/>
          </a:xfrm>
          <a:prstGeom prst="rect">
            <a:avLst/>
          </a:prstGeom>
          <a:noFill/>
        </p:spPr>
        <p:txBody>
          <a:bodyPr wrap="square" rtlCol="0">
            <a:spAutoFit/>
          </a:bodyPr>
          <a:lstStyle/>
          <a:p>
            <a:r>
              <a:rPr lang="en-GB" dirty="0"/>
              <a:t>“Sustainability is part and parcel of the BMW Group’s business model. We have set clear goals for sustainable individual mobility, resource-efficient value creation, our employees’ development and our engagement in society. In pursuing these goals, our aim is to ensure a viable future for our business while improving the customer experience.”</a:t>
            </a:r>
            <a:endParaRPr lang="en-US" dirty="0"/>
          </a:p>
        </p:txBody>
      </p:sp>
      <p:sp>
        <p:nvSpPr>
          <p:cNvPr id="7" name="TextBox 6">
            <a:extLst>
              <a:ext uri="{FF2B5EF4-FFF2-40B4-BE49-F238E27FC236}">
                <a16:creationId xmlns:a16="http://schemas.microsoft.com/office/drawing/2014/main" id="{AE6132A8-0D37-FC44-BF72-1D628AD3B9E1}"/>
              </a:ext>
            </a:extLst>
          </p:cNvPr>
          <p:cNvSpPr txBox="1"/>
          <p:nvPr/>
        </p:nvSpPr>
        <p:spPr>
          <a:xfrm>
            <a:off x="1708732" y="4544077"/>
            <a:ext cx="2592376" cy="307777"/>
          </a:xfrm>
          <a:prstGeom prst="rect">
            <a:avLst/>
          </a:prstGeom>
          <a:noFill/>
        </p:spPr>
        <p:txBody>
          <a:bodyPr wrap="none" rtlCol="0">
            <a:spAutoFit/>
          </a:bodyPr>
          <a:lstStyle/>
          <a:p>
            <a:r>
              <a:rPr lang="en-GB" sz="1400" dirty="0"/>
              <a:t>(Sustainable Value Report, 2019)</a:t>
            </a:r>
            <a:endParaRPr lang="en-US" sz="1400" dirty="0"/>
          </a:p>
        </p:txBody>
      </p:sp>
    </p:spTree>
    <p:extLst>
      <p:ext uri="{BB962C8B-B14F-4D97-AF65-F5344CB8AC3E}">
        <p14:creationId xmlns:p14="http://schemas.microsoft.com/office/powerpoint/2010/main" val="3514509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Line 2">
            <a:extLst>
              <a:ext uri="{FF2B5EF4-FFF2-40B4-BE49-F238E27FC236}">
                <a16:creationId xmlns:a16="http://schemas.microsoft.com/office/drawing/2014/main" id="{E046474A-D5ED-A643-88CD-661E9524A85B}"/>
              </a:ext>
            </a:extLst>
          </p:cNvPr>
          <p:cNvSpPr>
            <a:spLocks noChangeShapeType="1"/>
          </p:cNvSpPr>
          <p:nvPr/>
        </p:nvSpPr>
        <p:spPr bwMode="auto">
          <a:xfrm>
            <a:off x="5410200" y="2085976"/>
            <a:ext cx="1828800" cy="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1" name="Line 3">
            <a:extLst>
              <a:ext uri="{FF2B5EF4-FFF2-40B4-BE49-F238E27FC236}">
                <a16:creationId xmlns:a16="http://schemas.microsoft.com/office/drawing/2014/main" id="{4DB9B075-1AD5-AC4C-8C43-CF0A0044C7D5}"/>
              </a:ext>
            </a:extLst>
          </p:cNvPr>
          <p:cNvSpPr>
            <a:spLocks noChangeShapeType="1"/>
          </p:cNvSpPr>
          <p:nvPr/>
        </p:nvSpPr>
        <p:spPr bwMode="auto">
          <a:xfrm>
            <a:off x="8610600" y="2695576"/>
            <a:ext cx="0" cy="152400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2" name="Line 4">
            <a:extLst>
              <a:ext uri="{FF2B5EF4-FFF2-40B4-BE49-F238E27FC236}">
                <a16:creationId xmlns:a16="http://schemas.microsoft.com/office/drawing/2014/main" id="{B51F6C37-CE1E-334B-BA33-2249C204D1E0}"/>
              </a:ext>
            </a:extLst>
          </p:cNvPr>
          <p:cNvSpPr>
            <a:spLocks noChangeShapeType="1"/>
          </p:cNvSpPr>
          <p:nvPr/>
        </p:nvSpPr>
        <p:spPr bwMode="auto">
          <a:xfrm flipH="1" flipV="1">
            <a:off x="4800600" y="4524376"/>
            <a:ext cx="2286000" cy="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3" name="Line 5">
            <a:extLst>
              <a:ext uri="{FF2B5EF4-FFF2-40B4-BE49-F238E27FC236}">
                <a16:creationId xmlns:a16="http://schemas.microsoft.com/office/drawing/2014/main" id="{B0310521-099C-A641-8306-371EBBB8CED3}"/>
              </a:ext>
            </a:extLst>
          </p:cNvPr>
          <p:cNvSpPr>
            <a:spLocks noChangeShapeType="1"/>
          </p:cNvSpPr>
          <p:nvPr/>
        </p:nvSpPr>
        <p:spPr bwMode="auto">
          <a:xfrm flipV="1">
            <a:off x="3886200" y="2619376"/>
            <a:ext cx="0" cy="167640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4" name="Rectangle 6">
            <a:extLst>
              <a:ext uri="{FF2B5EF4-FFF2-40B4-BE49-F238E27FC236}">
                <a16:creationId xmlns:a16="http://schemas.microsoft.com/office/drawing/2014/main" id="{D4B38840-23B7-7542-93F0-AA9129B54E5B}"/>
              </a:ext>
            </a:extLst>
          </p:cNvPr>
          <p:cNvSpPr>
            <a:spLocks noChangeArrowheads="1"/>
          </p:cNvSpPr>
          <p:nvPr/>
        </p:nvSpPr>
        <p:spPr bwMode="auto">
          <a:xfrm>
            <a:off x="1524000" y="-79028"/>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dirty="0">
                <a:solidFill>
                  <a:schemeClr val="tx1"/>
                </a:solidFill>
                <a:latin typeface="Arial" panose="020B0604020202020204" pitchFamily="34" charset="0"/>
              </a:rPr>
              <a:t>CSR Management</a:t>
            </a:r>
            <a:br>
              <a:rPr lang="en-US" altLang="en-US" sz="3200" b="1" dirty="0">
                <a:solidFill>
                  <a:schemeClr val="tx1"/>
                </a:solidFill>
                <a:latin typeface="Arial" panose="020B0604020202020204" pitchFamily="34" charset="0"/>
              </a:rPr>
            </a:br>
            <a:r>
              <a:rPr lang="en-US" altLang="en-US" sz="3200" b="1" dirty="0">
                <a:solidFill>
                  <a:schemeClr val="tx1"/>
                </a:solidFill>
                <a:latin typeface="Arial" panose="020B0604020202020204" pitchFamily="34" charset="0"/>
              </a:rPr>
              <a:t>Plan, Do, Check, Act method</a:t>
            </a:r>
            <a:endParaRPr lang="en-GB" altLang="en-US" sz="3200" b="1" dirty="0">
              <a:solidFill>
                <a:schemeClr val="tx1"/>
              </a:solidFill>
              <a:latin typeface="Arial" panose="020B0604020202020204" pitchFamily="34" charset="0"/>
            </a:endParaRPr>
          </a:p>
        </p:txBody>
      </p:sp>
      <p:sp>
        <p:nvSpPr>
          <p:cNvPr id="155655" name="Rectangle 7">
            <a:extLst>
              <a:ext uri="{FF2B5EF4-FFF2-40B4-BE49-F238E27FC236}">
                <a16:creationId xmlns:a16="http://schemas.microsoft.com/office/drawing/2014/main" id="{318CCCF6-4A4B-3A40-8188-E62CAA004209}"/>
              </a:ext>
            </a:extLst>
          </p:cNvPr>
          <p:cNvSpPr>
            <a:spLocks noChangeArrowheads="1"/>
          </p:cNvSpPr>
          <p:nvPr/>
        </p:nvSpPr>
        <p:spPr bwMode="auto">
          <a:xfrm>
            <a:off x="1676401" y="147268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p>
        </p:txBody>
      </p:sp>
      <p:sp>
        <p:nvSpPr>
          <p:cNvPr id="155656" name="Text Box 8">
            <a:extLst>
              <a:ext uri="{FF2B5EF4-FFF2-40B4-BE49-F238E27FC236}">
                <a16:creationId xmlns:a16="http://schemas.microsoft.com/office/drawing/2014/main" id="{93D8983F-1F1F-9B48-BE3B-CFF6E7E6E373}"/>
              </a:ext>
            </a:extLst>
          </p:cNvPr>
          <p:cNvSpPr txBox="1">
            <a:spLocks noChangeArrowheads="1"/>
          </p:cNvSpPr>
          <p:nvPr/>
        </p:nvSpPr>
        <p:spPr bwMode="auto">
          <a:xfrm>
            <a:off x="2133600" y="1095376"/>
            <a:ext cx="3352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Plan</a:t>
            </a:r>
          </a:p>
          <a:p>
            <a:pPr>
              <a:spcBef>
                <a:spcPct val="50000"/>
              </a:spcBef>
              <a:buFontTx/>
              <a:buChar char="•"/>
            </a:pPr>
            <a:r>
              <a:rPr lang="en-US" altLang="en-US" sz="2000">
                <a:latin typeface="Arial" panose="020B0604020202020204" pitchFamily="34" charset="0"/>
              </a:rPr>
              <a:t> Consult stakeholders</a:t>
            </a:r>
          </a:p>
          <a:p>
            <a:pPr>
              <a:spcBef>
                <a:spcPct val="50000"/>
              </a:spcBef>
              <a:buFontTx/>
              <a:buChar char="•"/>
            </a:pPr>
            <a:r>
              <a:rPr lang="en-US" altLang="en-US" sz="2000">
                <a:latin typeface="Arial" panose="020B0604020202020204" pitchFamily="34" charset="0"/>
              </a:rPr>
              <a:t> Establish code of conduct</a:t>
            </a:r>
          </a:p>
          <a:p>
            <a:pPr>
              <a:spcBef>
                <a:spcPct val="50000"/>
              </a:spcBef>
              <a:buFontTx/>
              <a:buChar char="•"/>
            </a:pPr>
            <a:r>
              <a:rPr lang="en-US" altLang="en-US" sz="2000">
                <a:latin typeface="Arial" panose="020B0604020202020204" pitchFamily="34" charset="0"/>
              </a:rPr>
              <a:t> Set targets</a:t>
            </a:r>
            <a:endParaRPr lang="en-GB" altLang="en-US" sz="2000">
              <a:latin typeface="Arial" panose="020B0604020202020204" pitchFamily="34" charset="0"/>
            </a:endParaRPr>
          </a:p>
        </p:txBody>
      </p:sp>
      <p:sp>
        <p:nvSpPr>
          <p:cNvPr id="155657" name="Text Box 9">
            <a:extLst>
              <a:ext uri="{FF2B5EF4-FFF2-40B4-BE49-F238E27FC236}">
                <a16:creationId xmlns:a16="http://schemas.microsoft.com/office/drawing/2014/main" id="{FD525361-09E6-184D-9023-6250454D439C}"/>
              </a:ext>
            </a:extLst>
          </p:cNvPr>
          <p:cNvSpPr txBox="1">
            <a:spLocks noChangeArrowheads="1"/>
          </p:cNvSpPr>
          <p:nvPr/>
        </p:nvSpPr>
        <p:spPr bwMode="auto">
          <a:xfrm>
            <a:off x="7315200" y="1095376"/>
            <a:ext cx="3352800"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dirty="0">
                <a:latin typeface="Arial" panose="020B0604020202020204" pitchFamily="34" charset="0"/>
              </a:rPr>
              <a:t>Do</a:t>
            </a:r>
          </a:p>
          <a:p>
            <a:pPr>
              <a:spcBef>
                <a:spcPct val="50000"/>
              </a:spcBef>
              <a:buFontTx/>
              <a:buChar char="•"/>
            </a:pPr>
            <a:r>
              <a:rPr lang="en-US" altLang="en-US" sz="2000" dirty="0">
                <a:latin typeface="Arial" panose="020B0604020202020204" pitchFamily="34" charset="0"/>
              </a:rPr>
              <a:t> Establish management systems and personnel</a:t>
            </a:r>
          </a:p>
          <a:p>
            <a:pPr>
              <a:spcBef>
                <a:spcPct val="50000"/>
              </a:spcBef>
              <a:buFontTx/>
              <a:buChar char="•"/>
            </a:pPr>
            <a:r>
              <a:rPr lang="en-US" altLang="en-US" sz="2000" dirty="0">
                <a:latin typeface="Arial" panose="020B0604020202020204" pitchFamily="34" charset="0"/>
              </a:rPr>
              <a:t> Promote code compliance</a:t>
            </a:r>
            <a:endParaRPr lang="en-GB" altLang="en-US" sz="2000" dirty="0">
              <a:latin typeface="Arial" panose="020B0604020202020204" pitchFamily="34" charset="0"/>
            </a:endParaRPr>
          </a:p>
        </p:txBody>
      </p:sp>
      <p:sp>
        <p:nvSpPr>
          <p:cNvPr id="155658" name="Text Box 10">
            <a:extLst>
              <a:ext uri="{FF2B5EF4-FFF2-40B4-BE49-F238E27FC236}">
                <a16:creationId xmlns:a16="http://schemas.microsoft.com/office/drawing/2014/main" id="{8C1A81E5-18A9-FC47-B5DA-E3F0C6277AD1}"/>
              </a:ext>
            </a:extLst>
          </p:cNvPr>
          <p:cNvSpPr txBox="1">
            <a:spLocks noChangeArrowheads="1"/>
          </p:cNvSpPr>
          <p:nvPr/>
        </p:nvSpPr>
        <p:spPr bwMode="auto">
          <a:xfrm>
            <a:off x="7391400" y="3838576"/>
            <a:ext cx="3352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Check</a:t>
            </a:r>
          </a:p>
          <a:p>
            <a:pPr>
              <a:spcBef>
                <a:spcPct val="50000"/>
              </a:spcBef>
              <a:buFontTx/>
              <a:buChar char="•"/>
            </a:pPr>
            <a:r>
              <a:rPr lang="en-US" altLang="en-US" sz="2000">
                <a:latin typeface="Arial" panose="020B0604020202020204" pitchFamily="34" charset="0"/>
              </a:rPr>
              <a:t> Measure progress</a:t>
            </a:r>
          </a:p>
          <a:p>
            <a:pPr>
              <a:spcBef>
                <a:spcPct val="50000"/>
              </a:spcBef>
              <a:buFontTx/>
              <a:buChar char="•"/>
            </a:pPr>
            <a:r>
              <a:rPr lang="en-US" altLang="en-US" sz="2000">
                <a:latin typeface="Arial" panose="020B0604020202020204" pitchFamily="34" charset="0"/>
              </a:rPr>
              <a:t> Audit </a:t>
            </a:r>
          </a:p>
          <a:p>
            <a:pPr>
              <a:spcBef>
                <a:spcPct val="50000"/>
              </a:spcBef>
              <a:buFontTx/>
              <a:buChar char="•"/>
            </a:pPr>
            <a:r>
              <a:rPr lang="en-US" altLang="en-US" sz="2000">
                <a:latin typeface="Arial" panose="020B0604020202020204" pitchFamily="34" charset="0"/>
              </a:rPr>
              <a:t> Report</a:t>
            </a:r>
            <a:endParaRPr lang="en-GB" altLang="en-US" sz="2000">
              <a:latin typeface="Arial" panose="020B0604020202020204" pitchFamily="34" charset="0"/>
            </a:endParaRPr>
          </a:p>
        </p:txBody>
      </p:sp>
      <p:sp>
        <p:nvSpPr>
          <p:cNvPr id="155659" name="Text Box 11">
            <a:extLst>
              <a:ext uri="{FF2B5EF4-FFF2-40B4-BE49-F238E27FC236}">
                <a16:creationId xmlns:a16="http://schemas.microsoft.com/office/drawing/2014/main" id="{751EF88C-FD81-204E-917D-7EA047FFFBA6}"/>
              </a:ext>
            </a:extLst>
          </p:cNvPr>
          <p:cNvSpPr txBox="1">
            <a:spLocks noChangeArrowheads="1"/>
          </p:cNvSpPr>
          <p:nvPr/>
        </p:nvSpPr>
        <p:spPr bwMode="auto">
          <a:xfrm>
            <a:off x="2133600" y="3838576"/>
            <a:ext cx="3352800"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Act</a:t>
            </a:r>
          </a:p>
          <a:p>
            <a:pPr>
              <a:spcBef>
                <a:spcPct val="50000"/>
              </a:spcBef>
              <a:buFontTx/>
              <a:buChar char="•"/>
            </a:pPr>
            <a:r>
              <a:rPr lang="en-US" altLang="en-US" sz="2000">
                <a:latin typeface="Arial" panose="020B0604020202020204" pitchFamily="34" charset="0"/>
              </a:rPr>
              <a:t> Corrective action</a:t>
            </a:r>
          </a:p>
          <a:p>
            <a:pPr>
              <a:spcBef>
                <a:spcPct val="50000"/>
              </a:spcBef>
              <a:buFontTx/>
              <a:buChar char="•"/>
            </a:pPr>
            <a:r>
              <a:rPr lang="en-US" altLang="en-US" sz="2000">
                <a:latin typeface="Arial" panose="020B0604020202020204" pitchFamily="34" charset="0"/>
              </a:rPr>
              <a:t> Reform of systems</a:t>
            </a:r>
            <a:endParaRPr lang="en-GB" altLang="en-US" sz="2000">
              <a:latin typeface="Arial" panose="020B0604020202020204" pitchFamily="34" charset="0"/>
            </a:endParaRPr>
          </a:p>
        </p:txBody>
      </p:sp>
    </p:spTree>
    <p:extLst>
      <p:ext uri="{BB962C8B-B14F-4D97-AF65-F5344CB8AC3E}">
        <p14:creationId xmlns:p14="http://schemas.microsoft.com/office/powerpoint/2010/main" val="333391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1000"/>
                                  </p:stCondLst>
                                  <p:childTnLst>
                                    <p:set>
                                      <p:cBhvr>
                                        <p:cTn id="6" dur="1" fill="hold">
                                          <p:stCondLst>
                                            <p:cond delay="0"/>
                                          </p:stCondLst>
                                        </p:cTn>
                                        <p:tgtEl>
                                          <p:spTgt spid="155650"/>
                                        </p:tgtEl>
                                        <p:attrNameLst>
                                          <p:attrName>style.visibility</p:attrName>
                                        </p:attrNameLst>
                                      </p:cBhvr>
                                      <p:to>
                                        <p:strVal val="visible"/>
                                      </p:to>
                                    </p:set>
                                  </p:childTnLst>
                                </p:cTn>
                              </p:par>
                            </p:childTnLst>
                          </p:cTn>
                        </p:par>
                        <p:par>
                          <p:cTn id="7" fill="hold" nodeType="afterGroup">
                            <p:stCondLst>
                              <p:cond delay="1000"/>
                            </p:stCondLst>
                            <p:childTnLst>
                              <p:par>
                                <p:cTn id="8" presetID="1" presetClass="entr" presetSubtype="0" fill="hold" nodeType="afterEffect">
                                  <p:stCondLst>
                                    <p:cond delay="500"/>
                                  </p:stCondLst>
                                  <p:childTnLst>
                                    <p:set>
                                      <p:cBhvr>
                                        <p:cTn id="9" dur="1" fill="hold">
                                          <p:stCondLst>
                                            <p:cond delay="0"/>
                                          </p:stCondLst>
                                        </p:cTn>
                                        <p:tgtEl>
                                          <p:spTgt spid="155651"/>
                                        </p:tgtEl>
                                        <p:attrNameLst>
                                          <p:attrName>style.visibility</p:attrName>
                                        </p:attrNameLst>
                                      </p:cBhvr>
                                      <p:to>
                                        <p:strVal val="visible"/>
                                      </p:to>
                                    </p:set>
                                  </p:childTnLst>
                                </p:cTn>
                              </p:par>
                            </p:childTnLst>
                          </p:cTn>
                        </p:par>
                        <p:par>
                          <p:cTn id="10" fill="hold" nodeType="afterGroup">
                            <p:stCondLst>
                              <p:cond delay="1500"/>
                            </p:stCondLst>
                            <p:childTnLst>
                              <p:par>
                                <p:cTn id="11" presetID="1" presetClass="entr" presetSubtype="0" fill="hold" nodeType="afterEffect">
                                  <p:stCondLst>
                                    <p:cond delay="500"/>
                                  </p:stCondLst>
                                  <p:childTnLst>
                                    <p:set>
                                      <p:cBhvr>
                                        <p:cTn id="12" dur="1" fill="hold">
                                          <p:stCondLst>
                                            <p:cond delay="0"/>
                                          </p:stCondLst>
                                        </p:cTn>
                                        <p:tgtEl>
                                          <p:spTgt spid="155652"/>
                                        </p:tgtEl>
                                        <p:attrNameLst>
                                          <p:attrName>style.visibility</p:attrName>
                                        </p:attrNameLst>
                                      </p:cBhvr>
                                      <p:to>
                                        <p:strVal val="visible"/>
                                      </p:to>
                                    </p:set>
                                  </p:childTnLst>
                                </p:cTn>
                              </p:par>
                            </p:childTnLst>
                          </p:cTn>
                        </p:par>
                        <p:par>
                          <p:cTn id="13" fill="hold" nodeType="afterGroup">
                            <p:stCondLst>
                              <p:cond delay="2000"/>
                            </p:stCondLst>
                            <p:childTnLst>
                              <p:par>
                                <p:cTn id="14" presetID="1" presetClass="entr" presetSubtype="0" fill="hold" nodeType="afterEffect">
                                  <p:stCondLst>
                                    <p:cond delay="500"/>
                                  </p:stCondLst>
                                  <p:childTnLst>
                                    <p:set>
                                      <p:cBhvr>
                                        <p:cTn id="15" dur="1" fill="hold">
                                          <p:stCondLst>
                                            <p:cond delay="0"/>
                                          </p:stCondLst>
                                        </p:cTn>
                                        <p:tgtEl>
                                          <p:spTgt spid="155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C759-46F6-8943-AB9C-863E4089E65D}"/>
              </a:ext>
            </a:extLst>
          </p:cNvPr>
          <p:cNvSpPr>
            <a:spLocks noGrp="1"/>
          </p:cNvSpPr>
          <p:nvPr>
            <p:ph type="title"/>
          </p:nvPr>
        </p:nvSpPr>
        <p:spPr>
          <a:xfrm>
            <a:off x="838200" y="198864"/>
            <a:ext cx="10515600" cy="766009"/>
          </a:xfrm>
        </p:spPr>
        <p:txBody>
          <a:bodyPr/>
          <a:lstStyle/>
          <a:p>
            <a:pPr algn="ctr"/>
            <a:r>
              <a:rPr lang="en-US" dirty="0">
                <a:latin typeface="Arial" panose="020B0604020202020204" pitchFamily="34" charset="0"/>
                <a:cs typeface="Arial" panose="020B0604020202020204" pitchFamily="34" charset="0"/>
              </a:rPr>
              <a:t>Apple Computers CSR</a:t>
            </a:r>
          </a:p>
        </p:txBody>
      </p:sp>
      <p:pic>
        <p:nvPicPr>
          <p:cNvPr id="5" name="Picture 4">
            <a:extLst>
              <a:ext uri="{FF2B5EF4-FFF2-40B4-BE49-F238E27FC236}">
                <a16:creationId xmlns:a16="http://schemas.microsoft.com/office/drawing/2014/main" id="{9AB000F3-86CA-F04D-9E17-A2E6A0BFDF6B}"/>
              </a:ext>
            </a:extLst>
          </p:cNvPr>
          <p:cNvPicPr>
            <a:picLocks noChangeAspect="1"/>
          </p:cNvPicPr>
          <p:nvPr/>
        </p:nvPicPr>
        <p:blipFill>
          <a:blip r:embed="rId3"/>
          <a:stretch>
            <a:fillRect/>
          </a:stretch>
        </p:blipFill>
        <p:spPr>
          <a:xfrm>
            <a:off x="1444457" y="1340156"/>
            <a:ext cx="10109523" cy="3757223"/>
          </a:xfrm>
          <a:prstGeom prst="rect">
            <a:avLst/>
          </a:prstGeom>
        </p:spPr>
      </p:pic>
      <p:pic>
        <p:nvPicPr>
          <p:cNvPr id="7" name="Picture 6">
            <a:extLst>
              <a:ext uri="{FF2B5EF4-FFF2-40B4-BE49-F238E27FC236}">
                <a16:creationId xmlns:a16="http://schemas.microsoft.com/office/drawing/2014/main" id="{8DEE2A5B-7C8C-4298-8F6D-FF486ACCA112}"/>
              </a:ext>
            </a:extLst>
          </p:cNvPr>
          <p:cNvPicPr>
            <a:picLocks noChangeAspect="1"/>
          </p:cNvPicPr>
          <p:nvPr/>
        </p:nvPicPr>
        <p:blipFill>
          <a:blip r:embed="rId4"/>
          <a:stretch>
            <a:fillRect/>
          </a:stretch>
        </p:blipFill>
        <p:spPr>
          <a:xfrm>
            <a:off x="11353800" y="0"/>
            <a:ext cx="838200" cy="964873"/>
          </a:xfrm>
          <a:prstGeom prst="rect">
            <a:avLst/>
          </a:prstGeom>
        </p:spPr>
      </p:pic>
      <p:pic>
        <p:nvPicPr>
          <p:cNvPr id="9" name="Picture 8">
            <a:extLst>
              <a:ext uri="{FF2B5EF4-FFF2-40B4-BE49-F238E27FC236}">
                <a16:creationId xmlns:a16="http://schemas.microsoft.com/office/drawing/2014/main" id="{5A9FC796-A6FA-4DDE-A6E8-5A6D5E6D0423}"/>
              </a:ext>
            </a:extLst>
          </p:cNvPr>
          <p:cNvPicPr>
            <a:picLocks noChangeAspect="1"/>
          </p:cNvPicPr>
          <p:nvPr/>
        </p:nvPicPr>
        <p:blipFill>
          <a:blip r:embed="rId5"/>
          <a:stretch>
            <a:fillRect/>
          </a:stretch>
        </p:blipFill>
        <p:spPr>
          <a:xfrm>
            <a:off x="1" y="4590033"/>
            <a:ext cx="1086678" cy="1136832"/>
          </a:xfrm>
          <a:prstGeom prst="rect">
            <a:avLst/>
          </a:prstGeom>
        </p:spPr>
      </p:pic>
    </p:spTree>
    <p:extLst>
      <p:ext uri="{BB962C8B-B14F-4D97-AF65-F5344CB8AC3E}">
        <p14:creationId xmlns:p14="http://schemas.microsoft.com/office/powerpoint/2010/main" val="1524855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a:extLst>
              <a:ext uri="{FF2B5EF4-FFF2-40B4-BE49-F238E27FC236}">
                <a16:creationId xmlns:a16="http://schemas.microsoft.com/office/drawing/2014/main" id="{04DD9B01-8155-B743-89DA-A10F2E4717BA}"/>
              </a:ext>
            </a:extLst>
          </p:cNvPr>
          <p:cNvSpPr>
            <a:spLocks noGrp="1" noChangeArrowheads="1"/>
          </p:cNvSpPr>
          <p:nvPr>
            <p:ph type="title"/>
          </p:nvPr>
        </p:nvSpPr>
        <p:spPr>
          <a:xfrm>
            <a:off x="1524000" y="76200"/>
            <a:ext cx="9144000" cy="1143000"/>
          </a:xfrm>
          <a:noFill/>
          <a:ln/>
        </p:spPr>
        <p:txBody>
          <a:bodyPr/>
          <a:lstStyle/>
          <a:p>
            <a:r>
              <a:rPr lang="en-US" altLang="en-US" b="1" dirty="0">
                <a:latin typeface="Arial" panose="020B0604020202020204" pitchFamily="34" charset="0"/>
              </a:rPr>
              <a:t>Sphere of Influence</a:t>
            </a:r>
            <a:endParaRPr lang="en-GB" altLang="en-US" b="1" dirty="0">
              <a:latin typeface="Arial" panose="020B0604020202020204" pitchFamily="34" charset="0"/>
            </a:endParaRPr>
          </a:p>
        </p:txBody>
      </p:sp>
      <p:graphicFrame>
        <p:nvGraphicFramePr>
          <p:cNvPr id="31899" name="Object 155">
            <a:extLst>
              <a:ext uri="{FF2B5EF4-FFF2-40B4-BE49-F238E27FC236}">
                <a16:creationId xmlns:a16="http://schemas.microsoft.com/office/drawing/2014/main" id="{FD4B3CDE-102F-E94F-BA00-C53FE2892D09}"/>
              </a:ext>
            </a:extLst>
          </p:cNvPr>
          <p:cNvGraphicFramePr>
            <a:graphicFrameLocks noGrp="1" noChangeAspect="1"/>
          </p:cNvGraphicFramePr>
          <p:nvPr>
            <p:ph idx="1"/>
          </p:nvPr>
        </p:nvGraphicFramePr>
        <p:xfrm>
          <a:off x="2133600" y="1981200"/>
          <a:ext cx="7772400" cy="3232150"/>
        </p:xfrm>
        <a:graphic>
          <a:graphicData uri="http://schemas.openxmlformats.org/presentationml/2006/ole">
            <mc:AlternateContent xmlns:mc="http://schemas.openxmlformats.org/markup-compatibility/2006">
              <mc:Choice xmlns:v="urn:schemas-microsoft-com:vml" Requires="v">
                <p:oleObj name="Photo Editor Photo" r:id="rId3" imgW="10477500" imgH="4356100" progId="MSPhotoEd.3">
                  <p:embed/>
                </p:oleObj>
              </mc:Choice>
              <mc:Fallback>
                <p:oleObj name="Photo Editor Photo" r:id="rId3" imgW="10477500" imgH="4356100" progId="MSPhotoEd.3">
                  <p:embed/>
                  <p:pic>
                    <p:nvPicPr>
                      <p:cNvPr id="31899" name="Object 155">
                        <a:extLst>
                          <a:ext uri="{FF2B5EF4-FFF2-40B4-BE49-F238E27FC236}">
                            <a16:creationId xmlns:a16="http://schemas.microsoft.com/office/drawing/2014/main" id="{FD4B3CDE-102F-E94F-BA00-C53FE2892D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81200"/>
                        <a:ext cx="7772400" cy="3232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905" name="Text Box 161">
            <a:extLst>
              <a:ext uri="{FF2B5EF4-FFF2-40B4-BE49-F238E27FC236}">
                <a16:creationId xmlns:a16="http://schemas.microsoft.com/office/drawing/2014/main" id="{C807C46C-5594-8149-B1B9-2306FCAF330F}"/>
              </a:ext>
            </a:extLst>
          </p:cNvPr>
          <p:cNvSpPr txBox="1">
            <a:spLocks noChangeArrowheads="1"/>
          </p:cNvSpPr>
          <p:nvPr/>
        </p:nvSpPr>
        <p:spPr bwMode="auto">
          <a:xfrm>
            <a:off x="2362200" y="1295401"/>
            <a:ext cx="5791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a:latin typeface="Arial" panose="020B0604020202020204" pitchFamily="34" charset="0"/>
              </a:rPr>
              <a:t>Who </a:t>
            </a:r>
            <a:r>
              <a:rPr lang="en-US" altLang="en-US" b="1">
                <a:latin typeface="Arial" panose="020B0604020202020204" pitchFamily="34" charset="0"/>
              </a:rPr>
              <a:t>– is to be influenced?</a:t>
            </a:r>
            <a:endParaRPr lang="en-GB" altLang="en-US" b="1">
              <a:latin typeface="Arial" panose="020B0604020202020204" pitchFamily="34" charset="0"/>
            </a:endParaRPr>
          </a:p>
        </p:txBody>
      </p:sp>
      <p:sp>
        <p:nvSpPr>
          <p:cNvPr id="3" name="TextBox 2">
            <a:extLst>
              <a:ext uri="{FF2B5EF4-FFF2-40B4-BE49-F238E27FC236}">
                <a16:creationId xmlns:a16="http://schemas.microsoft.com/office/drawing/2014/main" id="{BEECACF9-9E69-824B-BF64-A683EAABEFB6}"/>
              </a:ext>
            </a:extLst>
          </p:cNvPr>
          <p:cNvSpPr txBox="1"/>
          <p:nvPr/>
        </p:nvSpPr>
        <p:spPr>
          <a:xfrm>
            <a:off x="8013032" y="5010704"/>
            <a:ext cx="1189749" cy="307777"/>
          </a:xfrm>
          <a:prstGeom prst="rect">
            <a:avLst/>
          </a:prstGeom>
          <a:noFill/>
        </p:spPr>
        <p:txBody>
          <a:bodyPr wrap="none" rtlCol="0">
            <a:spAutoFit/>
          </a:bodyPr>
          <a:lstStyle/>
          <a:p>
            <a:r>
              <a:rPr lang="en-GB" sz="1400" dirty="0"/>
              <a:t>(Porter, 1985)</a:t>
            </a:r>
            <a:endParaRPr lang="en-US" sz="1400" dirty="0"/>
          </a:p>
        </p:txBody>
      </p:sp>
    </p:spTree>
    <p:extLst>
      <p:ext uri="{BB962C8B-B14F-4D97-AF65-F5344CB8AC3E}">
        <p14:creationId xmlns:p14="http://schemas.microsoft.com/office/powerpoint/2010/main" val="34158229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nodeType="afterEffect">
                                  <p:stCondLst>
                                    <p:cond delay="0"/>
                                  </p:stCondLst>
                                  <p:childTnLst>
                                    <p:set>
                                      <p:cBhvr>
                                        <p:cTn id="6" dur="1" fill="hold">
                                          <p:stCondLst>
                                            <p:cond delay="0"/>
                                          </p:stCondLst>
                                        </p:cTn>
                                        <p:tgtEl>
                                          <p:spTgt spid="31899"/>
                                        </p:tgtEl>
                                        <p:attrNameLst>
                                          <p:attrName>style.visibility</p:attrName>
                                        </p:attrNameLst>
                                      </p:cBhvr>
                                      <p:to>
                                        <p:strVal val="visible"/>
                                      </p:to>
                                    </p:set>
                                    <p:anim calcmode="lin" valueType="num">
                                      <p:cBhvr>
                                        <p:cTn id="7" dur="1000" fill="hold"/>
                                        <p:tgtEl>
                                          <p:spTgt spid="31899"/>
                                        </p:tgtEl>
                                        <p:attrNameLst>
                                          <p:attrName>ppt_w</p:attrName>
                                        </p:attrNameLst>
                                      </p:cBhvr>
                                      <p:tavLst>
                                        <p:tav tm="0">
                                          <p:val>
                                            <p:strVal val="#ppt_w*0.70"/>
                                          </p:val>
                                        </p:tav>
                                        <p:tav tm="100000">
                                          <p:val>
                                            <p:strVal val="#ppt_w"/>
                                          </p:val>
                                        </p:tav>
                                      </p:tavLst>
                                    </p:anim>
                                    <p:anim calcmode="lin" valueType="num">
                                      <p:cBhvr>
                                        <p:cTn id="8" dur="1000" fill="hold"/>
                                        <p:tgtEl>
                                          <p:spTgt spid="31899"/>
                                        </p:tgtEl>
                                        <p:attrNameLst>
                                          <p:attrName>ppt_h</p:attrName>
                                        </p:attrNameLst>
                                      </p:cBhvr>
                                      <p:tavLst>
                                        <p:tav tm="0">
                                          <p:val>
                                            <p:strVal val="#ppt_h"/>
                                          </p:val>
                                        </p:tav>
                                        <p:tav tm="100000">
                                          <p:val>
                                            <p:strVal val="#ppt_h"/>
                                          </p:val>
                                        </p:tav>
                                      </p:tavLst>
                                    </p:anim>
                                    <p:animEffect transition="in" filter="fade">
                                      <p:cBhvr>
                                        <p:cTn id="9" dur="1000"/>
                                        <p:tgtEl>
                                          <p:spTgt spid="318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621C5CE-78BF-F847-8E0E-FC501B189EFC}"/>
              </a:ext>
            </a:extLst>
          </p:cNvPr>
          <p:cNvSpPr>
            <a:spLocks noGrp="1" noChangeArrowheads="1"/>
          </p:cNvSpPr>
          <p:nvPr>
            <p:ph type="title"/>
          </p:nvPr>
        </p:nvSpPr>
        <p:spPr>
          <a:xfrm>
            <a:off x="1524000" y="76200"/>
            <a:ext cx="9144000" cy="1143000"/>
          </a:xfrm>
          <a:noFill/>
          <a:ln/>
        </p:spPr>
        <p:txBody>
          <a:bodyPr/>
          <a:lstStyle/>
          <a:p>
            <a:r>
              <a:rPr lang="en-US" altLang="en-US" dirty="0">
                <a:latin typeface="Arial" panose="020B0604020202020204" pitchFamily="34" charset="0"/>
              </a:rPr>
              <a:t>Sphere of Influence</a:t>
            </a:r>
            <a:endParaRPr lang="en-GB" altLang="en-US" dirty="0">
              <a:latin typeface="Arial" panose="020B0604020202020204" pitchFamily="34" charset="0"/>
            </a:endParaRPr>
          </a:p>
        </p:txBody>
      </p:sp>
      <p:graphicFrame>
        <p:nvGraphicFramePr>
          <p:cNvPr id="36868" name="Object 4">
            <a:extLst>
              <a:ext uri="{FF2B5EF4-FFF2-40B4-BE49-F238E27FC236}">
                <a16:creationId xmlns:a16="http://schemas.microsoft.com/office/drawing/2014/main" id="{96E8FF01-8F67-1A45-B57A-5EA615195618}"/>
              </a:ext>
            </a:extLst>
          </p:cNvPr>
          <p:cNvGraphicFramePr>
            <a:graphicFrameLocks noChangeAspect="1"/>
          </p:cNvGraphicFramePr>
          <p:nvPr/>
        </p:nvGraphicFramePr>
        <p:xfrm>
          <a:off x="2057400" y="2057401"/>
          <a:ext cx="7848600" cy="3205163"/>
        </p:xfrm>
        <a:graphic>
          <a:graphicData uri="http://schemas.openxmlformats.org/presentationml/2006/ole">
            <mc:AlternateContent xmlns:mc="http://schemas.openxmlformats.org/markup-compatibility/2006">
              <mc:Choice xmlns:v="urn:schemas-microsoft-com:vml" Requires="v">
                <p:oleObj name="Photo Editor Photo" r:id="rId3" imgW="9677400" imgH="3949700" progId="MSPhotoEd.3">
                  <p:embed/>
                </p:oleObj>
              </mc:Choice>
              <mc:Fallback>
                <p:oleObj name="Photo Editor Photo" r:id="rId3" imgW="9677400" imgH="3949700" progId="MSPhotoEd.3">
                  <p:embed/>
                  <p:pic>
                    <p:nvPicPr>
                      <p:cNvPr id="36868" name="Object 4">
                        <a:extLst>
                          <a:ext uri="{FF2B5EF4-FFF2-40B4-BE49-F238E27FC236}">
                            <a16:creationId xmlns:a16="http://schemas.microsoft.com/office/drawing/2014/main" id="{96E8FF01-8F67-1A45-B57A-5EA6151956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2057401"/>
                        <a:ext cx="7848600" cy="320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70" name="Text Box 6">
            <a:extLst>
              <a:ext uri="{FF2B5EF4-FFF2-40B4-BE49-F238E27FC236}">
                <a16:creationId xmlns:a16="http://schemas.microsoft.com/office/drawing/2014/main" id="{AEC5BD75-0C2E-004B-95E6-3BA0EFC8A8AE}"/>
              </a:ext>
            </a:extLst>
          </p:cNvPr>
          <p:cNvSpPr txBox="1">
            <a:spLocks noChangeArrowheads="1"/>
          </p:cNvSpPr>
          <p:nvPr/>
        </p:nvSpPr>
        <p:spPr bwMode="auto">
          <a:xfrm>
            <a:off x="2362200" y="1295401"/>
            <a:ext cx="6019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dirty="0">
                <a:latin typeface="Arial" panose="020B0604020202020204" pitchFamily="34" charset="0"/>
              </a:rPr>
              <a:t>What </a:t>
            </a:r>
            <a:r>
              <a:rPr lang="en-US" altLang="en-US" b="1" i="1" dirty="0">
                <a:latin typeface="Arial" panose="020B0604020202020204" pitchFamily="34" charset="0"/>
              </a:rPr>
              <a:t>– issues are to be influenced?</a:t>
            </a:r>
            <a:endParaRPr lang="en-GB" altLang="en-US" b="1" i="1" dirty="0">
              <a:latin typeface="Arial" panose="020B0604020202020204" pitchFamily="34" charset="0"/>
            </a:endParaRPr>
          </a:p>
        </p:txBody>
      </p:sp>
    </p:spTree>
    <p:extLst>
      <p:ext uri="{BB962C8B-B14F-4D97-AF65-F5344CB8AC3E}">
        <p14:creationId xmlns:p14="http://schemas.microsoft.com/office/powerpoint/2010/main" val="3853020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5" fill="hold" nodeType="afterEffect">
                                  <p:stCondLst>
                                    <p:cond delay="0"/>
                                  </p:stCondLst>
                                  <p:childTnLst>
                                    <p:set>
                                      <p:cBhvr>
                                        <p:cTn id="6" dur="1" fill="hold">
                                          <p:stCondLst>
                                            <p:cond delay="0"/>
                                          </p:stCondLst>
                                        </p:cTn>
                                        <p:tgtEl>
                                          <p:spTgt spid="36868"/>
                                        </p:tgtEl>
                                        <p:attrNameLst>
                                          <p:attrName>style.visibility</p:attrName>
                                        </p:attrNameLst>
                                      </p:cBhvr>
                                      <p:to>
                                        <p:strVal val="visible"/>
                                      </p:to>
                                    </p:set>
                                    <p:animEffect transition="in" filter="blinds(vertical)">
                                      <p:cBhvr>
                                        <p:cTn id="7" dur="500"/>
                                        <p:tgtEl>
                                          <p:spTgt spid="368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a:extLst>
              <a:ext uri="{FF2B5EF4-FFF2-40B4-BE49-F238E27FC236}">
                <a16:creationId xmlns:a16="http://schemas.microsoft.com/office/drawing/2014/main" id="{D8F734C6-DB41-D042-A2C4-7F2B3C0656E2}"/>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a:solidFill>
                  <a:srgbClr val="000099"/>
                </a:solidFill>
                <a:latin typeface="Arial" panose="020B0604020202020204" pitchFamily="34" charset="0"/>
              </a:rPr>
              <a:t>Sphere of Influence</a:t>
            </a:r>
            <a:endParaRPr lang="en-GB" altLang="en-US" sz="3200" b="1">
              <a:solidFill>
                <a:srgbClr val="000099"/>
              </a:solidFill>
              <a:latin typeface="Arial" panose="020B0604020202020204" pitchFamily="34" charset="0"/>
            </a:endParaRPr>
          </a:p>
        </p:txBody>
      </p:sp>
      <p:sp>
        <p:nvSpPr>
          <p:cNvPr id="37893" name="Text Box 5">
            <a:extLst>
              <a:ext uri="{FF2B5EF4-FFF2-40B4-BE49-F238E27FC236}">
                <a16:creationId xmlns:a16="http://schemas.microsoft.com/office/drawing/2014/main" id="{7BD6475E-6D2C-4F4F-909D-BE2ACA47FA1A}"/>
              </a:ext>
            </a:extLst>
          </p:cNvPr>
          <p:cNvSpPr txBox="1">
            <a:spLocks noChangeArrowheads="1"/>
          </p:cNvSpPr>
          <p:nvPr/>
        </p:nvSpPr>
        <p:spPr bwMode="auto">
          <a:xfrm>
            <a:off x="352926" y="3891549"/>
            <a:ext cx="5422231"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600" b="1" u="sng" dirty="0"/>
              <a:t>Example:  Mattel</a:t>
            </a:r>
          </a:p>
          <a:p>
            <a:pPr>
              <a:spcBef>
                <a:spcPct val="50000"/>
              </a:spcBef>
            </a:pPr>
            <a:r>
              <a:rPr lang="en-US" altLang="en-US" sz="1600" b="1" i="1" dirty="0"/>
              <a:t>Who:  suppliers, JVs and branch plants</a:t>
            </a:r>
          </a:p>
          <a:p>
            <a:pPr>
              <a:spcBef>
                <a:spcPct val="50000"/>
              </a:spcBef>
            </a:pPr>
            <a:r>
              <a:rPr lang="en-US" altLang="en-US" sz="1600" b="1" i="1" dirty="0"/>
              <a:t>What:  OSH</a:t>
            </a:r>
          </a:p>
          <a:p>
            <a:pPr>
              <a:spcBef>
                <a:spcPct val="50000"/>
              </a:spcBef>
            </a:pPr>
            <a:r>
              <a:rPr lang="en-US" altLang="en-US" sz="1600" b="1" i="1" dirty="0"/>
              <a:t>How:  focus on manufacturing processes, HR, factory design </a:t>
            </a:r>
            <a:endParaRPr lang="en-GB" altLang="en-US" sz="1600" b="1" i="1" dirty="0"/>
          </a:p>
        </p:txBody>
      </p:sp>
      <p:pic>
        <p:nvPicPr>
          <p:cNvPr id="2" name="Picture 1">
            <a:extLst>
              <a:ext uri="{FF2B5EF4-FFF2-40B4-BE49-F238E27FC236}">
                <a16:creationId xmlns:a16="http://schemas.microsoft.com/office/drawing/2014/main" id="{9875AA01-BAE8-C140-B886-13BA1B72E4AC}"/>
              </a:ext>
            </a:extLst>
          </p:cNvPr>
          <p:cNvPicPr>
            <a:picLocks noChangeAspect="1"/>
          </p:cNvPicPr>
          <p:nvPr/>
        </p:nvPicPr>
        <p:blipFill>
          <a:blip r:embed="rId3"/>
          <a:stretch>
            <a:fillRect/>
          </a:stretch>
        </p:blipFill>
        <p:spPr>
          <a:xfrm>
            <a:off x="2724150" y="1100222"/>
            <a:ext cx="6743700" cy="2997200"/>
          </a:xfrm>
          <a:prstGeom prst="rect">
            <a:avLst/>
          </a:prstGeom>
        </p:spPr>
      </p:pic>
    </p:spTree>
    <p:extLst>
      <p:ext uri="{BB962C8B-B14F-4D97-AF65-F5344CB8AC3E}">
        <p14:creationId xmlns:p14="http://schemas.microsoft.com/office/powerpoint/2010/main" val="1887439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4820" name="Object 4">
            <a:extLst>
              <a:ext uri="{FF2B5EF4-FFF2-40B4-BE49-F238E27FC236}">
                <a16:creationId xmlns:a16="http://schemas.microsoft.com/office/drawing/2014/main" id="{4EBA1F46-9869-5243-811D-B982352E7986}"/>
              </a:ext>
            </a:extLst>
          </p:cNvPr>
          <p:cNvGraphicFramePr>
            <a:graphicFrameLocks noChangeAspect="1"/>
          </p:cNvGraphicFramePr>
          <p:nvPr/>
        </p:nvGraphicFramePr>
        <p:xfrm>
          <a:off x="1981200" y="1981201"/>
          <a:ext cx="8077200" cy="3090863"/>
        </p:xfrm>
        <a:graphic>
          <a:graphicData uri="http://schemas.openxmlformats.org/presentationml/2006/ole">
            <mc:AlternateContent xmlns:mc="http://schemas.openxmlformats.org/markup-compatibility/2006">
              <mc:Choice xmlns:v="urn:schemas-microsoft-com:vml" Requires="v">
                <p:oleObj name="Photo Editor Photo" r:id="rId3" imgW="11226800" imgH="4292600" progId="MSPhotoEd.3">
                  <p:embed/>
                </p:oleObj>
              </mc:Choice>
              <mc:Fallback>
                <p:oleObj name="Photo Editor Photo" r:id="rId3" imgW="11226800" imgH="4292600" progId="MSPhotoEd.3">
                  <p:embed/>
                  <p:pic>
                    <p:nvPicPr>
                      <p:cNvPr id="34820" name="Object 4">
                        <a:extLst>
                          <a:ext uri="{FF2B5EF4-FFF2-40B4-BE49-F238E27FC236}">
                            <a16:creationId xmlns:a16="http://schemas.microsoft.com/office/drawing/2014/main" id="{4EBA1F46-9869-5243-811D-B982352E79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1981201"/>
                        <a:ext cx="8077200" cy="3090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1" name="Rectangle 5">
            <a:extLst>
              <a:ext uri="{FF2B5EF4-FFF2-40B4-BE49-F238E27FC236}">
                <a16:creationId xmlns:a16="http://schemas.microsoft.com/office/drawing/2014/main" id="{FD406815-D7ED-7B4D-BC36-E09A1313C072}"/>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a:solidFill>
                  <a:srgbClr val="000099"/>
                </a:solidFill>
                <a:latin typeface="Arial" panose="020B0604020202020204" pitchFamily="34" charset="0"/>
              </a:rPr>
              <a:t>Sphere of Influence</a:t>
            </a:r>
            <a:endParaRPr lang="en-GB" altLang="en-US" sz="3200" b="1">
              <a:solidFill>
                <a:srgbClr val="000099"/>
              </a:solidFill>
              <a:latin typeface="Arial" panose="020B0604020202020204" pitchFamily="34" charset="0"/>
            </a:endParaRPr>
          </a:p>
        </p:txBody>
      </p:sp>
      <p:sp>
        <p:nvSpPr>
          <p:cNvPr id="34823" name="Text Box 7">
            <a:extLst>
              <a:ext uri="{FF2B5EF4-FFF2-40B4-BE49-F238E27FC236}">
                <a16:creationId xmlns:a16="http://schemas.microsoft.com/office/drawing/2014/main" id="{8163E625-8B41-244F-ABA4-9F3273706D06}"/>
              </a:ext>
            </a:extLst>
          </p:cNvPr>
          <p:cNvSpPr txBox="1">
            <a:spLocks noChangeArrowheads="1"/>
          </p:cNvSpPr>
          <p:nvPr/>
        </p:nvSpPr>
        <p:spPr bwMode="auto">
          <a:xfrm>
            <a:off x="2362200" y="1295401"/>
            <a:ext cx="7315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a:latin typeface="Arial" panose="020B0604020202020204" pitchFamily="34" charset="0"/>
              </a:rPr>
              <a:t>How </a:t>
            </a:r>
            <a:r>
              <a:rPr lang="en-US" altLang="en-US" b="1" i="1">
                <a:latin typeface="Arial" panose="020B0604020202020204" pitchFamily="34" charset="0"/>
              </a:rPr>
              <a:t>– are those issues to be influenced?</a:t>
            </a:r>
            <a:endParaRPr lang="en-GB" altLang="en-US" b="1" i="1">
              <a:latin typeface="Arial" panose="020B0604020202020204" pitchFamily="34" charset="0"/>
            </a:endParaRPr>
          </a:p>
        </p:txBody>
      </p:sp>
    </p:spTree>
    <p:extLst>
      <p:ext uri="{BB962C8B-B14F-4D97-AF65-F5344CB8AC3E}">
        <p14:creationId xmlns:p14="http://schemas.microsoft.com/office/powerpoint/2010/main" val="40117246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5" fill="hold" nodeType="afterEffect">
                                  <p:stCondLst>
                                    <p:cond delay="0"/>
                                  </p:stCondLst>
                                  <p:childTnLst>
                                    <p:set>
                                      <p:cBhvr>
                                        <p:cTn id="6" dur="1" fill="hold">
                                          <p:stCondLst>
                                            <p:cond delay="0"/>
                                          </p:stCondLst>
                                        </p:cTn>
                                        <p:tgtEl>
                                          <p:spTgt spid="34820"/>
                                        </p:tgtEl>
                                        <p:attrNameLst>
                                          <p:attrName>style.visibility</p:attrName>
                                        </p:attrNameLst>
                                      </p:cBhvr>
                                      <p:to>
                                        <p:strVal val="visible"/>
                                      </p:to>
                                    </p:set>
                                    <p:animEffect transition="in" filter="blinds(vertical)">
                                      <p:cBhvr>
                                        <p:cTn id="7" dur="500"/>
                                        <p:tgtEl>
                                          <p:spTgt spid="348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Заголовок 1">
            <a:extLst>
              <a:ext uri="{FF2B5EF4-FFF2-40B4-BE49-F238E27FC236}">
                <a16:creationId xmlns:a16="http://schemas.microsoft.com/office/drawing/2014/main" id="{C4B3FA89-4FE4-8549-A5C4-D02688935657}"/>
              </a:ext>
            </a:extLst>
          </p:cNvPr>
          <p:cNvSpPr>
            <a:spLocks noGrp="1"/>
          </p:cNvSpPr>
          <p:nvPr>
            <p:ph type="title"/>
          </p:nvPr>
        </p:nvSpPr>
        <p:spPr/>
        <p:txBody>
          <a:bodyPr/>
          <a:lstStyle/>
          <a:p>
            <a:pPr eaLnBrk="1" hangingPunct="1"/>
            <a:r>
              <a:rPr lang="en-US" altLang="ru-RU">
                <a:latin typeface="Gudea" pitchFamily="2" charset="0"/>
              </a:rPr>
              <a:t>Concerns about CSR</a:t>
            </a:r>
            <a:endParaRPr lang="ru-RU" altLang="ru-RU"/>
          </a:p>
        </p:txBody>
      </p:sp>
      <p:sp>
        <p:nvSpPr>
          <p:cNvPr id="3" name="Content Placeholder 2">
            <a:extLst>
              <a:ext uri="{FF2B5EF4-FFF2-40B4-BE49-F238E27FC236}">
                <a16:creationId xmlns:a16="http://schemas.microsoft.com/office/drawing/2014/main" id="{F2D71ABE-9200-E544-9F58-AEA9517F0183}"/>
              </a:ext>
            </a:extLst>
          </p:cNvPr>
          <p:cNvSpPr>
            <a:spLocks noGrp="1"/>
          </p:cNvSpPr>
          <p:nvPr>
            <p:ph sz="half" idx="1"/>
          </p:nvPr>
        </p:nvSpPr>
        <p:spPr>
          <a:xfrm>
            <a:off x="224381" y="1585293"/>
            <a:ext cx="5384800" cy="3989040"/>
          </a:xfrm>
        </p:spPr>
        <p:txBody>
          <a:bodyPr>
            <a:normAutofit/>
          </a:bodyPr>
          <a:lstStyle/>
          <a:p>
            <a:r>
              <a:rPr lang="en-US" sz="2000" dirty="0"/>
              <a:t>The Social Responsibility of Business is to Increase its Profits  (Friedman, 1970).</a:t>
            </a:r>
            <a:br>
              <a:rPr lang="en-US" sz="2000" dirty="0"/>
            </a:br>
            <a:endParaRPr lang="en-US" sz="2000" dirty="0"/>
          </a:p>
          <a:p>
            <a:r>
              <a:rPr lang="en-US" altLang="ru-RU" sz="2000" dirty="0"/>
              <a:t>CSR allows businesses to project positive image by doing very little (</a:t>
            </a:r>
            <a:r>
              <a:rPr lang="en-US" altLang="ru-RU" sz="2000" dirty="0" err="1"/>
              <a:t>Mullerat</a:t>
            </a:r>
            <a:r>
              <a:rPr lang="en-US" altLang="ru-RU" sz="2000" dirty="0"/>
              <a:t> (2009) and Aras and Crowther (2010)</a:t>
            </a:r>
            <a:br>
              <a:rPr lang="en-US" altLang="ru-RU" sz="2000" dirty="0"/>
            </a:br>
            <a:endParaRPr lang="en-US" altLang="ru-RU" sz="2000" dirty="0"/>
          </a:p>
          <a:p>
            <a:r>
              <a:rPr lang="en-US" altLang="ru-RU" sz="2000" dirty="0"/>
              <a:t> CSR is only an effective public relations tool (</a:t>
            </a:r>
            <a:r>
              <a:rPr lang="en-US" altLang="ru-RU" sz="2000" dirty="0" err="1"/>
              <a:t>Catka</a:t>
            </a:r>
            <a:r>
              <a:rPr lang="en-US" altLang="ru-RU" sz="2000" dirty="0"/>
              <a:t> et al (2004)</a:t>
            </a:r>
            <a:endParaRPr lang="ru-RU" altLang="ru-RU" sz="2000" dirty="0"/>
          </a:p>
          <a:p>
            <a:endParaRPr lang="en-US" sz="2400" dirty="0"/>
          </a:p>
          <a:p>
            <a:endParaRPr lang="en-US" dirty="0"/>
          </a:p>
        </p:txBody>
      </p:sp>
      <p:sp>
        <p:nvSpPr>
          <p:cNvPr id="35847" name="TextBox 5">
            <a:extLst>
              <a:ext uri="{FF2B5EF4-FFF2-40B4-BE49-F238E27FC236}">
                <a16:creationId xmlns:a16="http://schemas.microsoft.com/office/drawing/2014/main" id="{A0D7F5C4-2DBF-BB41-8AAC-71F989673C59}"/>
              </a:ext>
            </a:extLst>
          </p:cNvPr>
          <p:cNvSpPr txBox="1">
            <a:spLocks noChangeArrowheads="1"/>
          </p:cNvSpPr>
          <p:nvPr/>
        </p:nvSpPr>
        <p:spPr bwMode="auto">
          <a:xfrm>
            <a:off x="2303463" y="5741988"/>
            <a:ext cx="2817812"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ru-RU" sz="1800">
                <a:solidFill>
                  <a:srgbClr val="00B050"/>
                </a:solidFill>
                <a:latin typeface="Arial" panose="020B0604020202020204" pitchFamily="34" charset="0"/>
              </a:rPr>
              <a:t>Greenwashing?</a:t>
            </a:r>
            <a:endParaRPr lang="ru-RU" altLang="ru-RU" sz="1800">
              <a:solidFill>
                <a:srgbClr val="00B050"/>
              </a:solidFill>
              <a:latin typeface="Arial" panose="020B0604020202020204" pitchFamily="34" charset="0"/>
            </a:endParaRPr>
          </a:p>
        </p:txBody>
      </p:sp>
      <p:pic>
        <p:nvPicPr>
          <p:cNvPr id="8" name="Picture 7">
            <a:extLst>
              <a:ext uri="{FF2B5EF4-FFF2-40B4-BE49-F238E27FC236}">
                <a16:creationId xmlns:a16="http://schemas.microsoft.com/office/drawing/2014/main" id="{D17AA98E-74B6-3C45-A394-E251A0438B2D}"/>
              </a:ext>
            </a:extLst>
          </p:cNvPr>
          <p:cNvPicPr>
            <a:picLocks noChangeAspect="1"/>
          </p:cNvPicPr>
          <p:nvPr/>
        </p:nvPicPr>
        <p:blipFill>
          <a:blip r:embed="rId3"/>
          <a:stretch>
            <a:fillRect/>
          </a:stretch>
        </p:blipFill>
        <p:spPr>
          <a:xfrm>
            <a:off x="6223000" y="286867"/>
            <a:ext cx="3810000" cy="2133600"/>
          </a:xfrm>
          <a:prstGeom prst="rect">
            <a:avLst/>
          </a:prstGeom>
        </p:spPr>
      </p:pic>
      <p:pic>
        <p:nvPicPr>
          <p:cNvPr id="9" name="Picture 8">
            <a:extLst>
              <a:ext uri="{FF2B5EF4-FFF2-40B4-BE49-F238E27FC236}">
                <a16:creationId xmlns:a16="http://schemas.microsoft.com/office/drawing/2014/main" id="{1494BF87-2D20-5544-B19B-DF2F219D1C6F}"/>
              </a:ext>
            </a:extLst>
          </p:cNvPr>
          <p:cNvPicPr>
            <a:picLocks noChangeAspect="1"/>
          </p:cNvPicPr>
          <p:nvPr/>
        </p:nvPicPr>
        <p:blipFill>
          <a:blip r:embed="rId4"/>
          <a:stretch>
            <a:fillRect/>
          </a:stretch>
        </p:blipFill>
        <p:spPr>
          <a:xfrm>
            <a:off x="9077827" y="2621433"/>
            <a:ext cx="2819400" cy="2882900"/>
          </a:xfrm>
          <a:prstGeom prst="rect">
            <a:avLst/>
          </a:prstGeom>
        </p:spPr>
      </p:pic>
    </p:spTree>
    <p:extLst>
      <p:ext uri="{BB962C8B-B14F-4D97-AF65-F5344CB8AC3E}">
        <p14:creationId xmlns:p14="http://schemas.microsoft.com/office/powerpoint/2010/main" val="832304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3AE9E-0766-CD44-A735-FEC8A2F5E3E8}"/>
              </a:ext>
            </a:extLst>
          </p:cNvPr>
          <p:cNvSpPr>
            <a:spLocks noGrp="1"/>
          </p:cNvSpPr>
          <p:nvPr>
            <p:ph type="title"/>
          </p:nvPr>
        </p:nvSpPr>
        <p:spPr>
          <a:xfrm>
            <a:off x="838200" y="217865"/>
            <a:ext cx="7744440" cy="810041"/>
          </a:xfrm>
        </p:spPr>
        <p:txBody>
          <a:bodyPr>
            <a:normAutofit/>
          </a:bodyPr>
          <a:lstStyle/>
          <a:p>
            <a:pPr algn="ctr"/>
            <a:r>
              <a:rPr lang="en-US" sz="4000" dirty="0">
                <a:latin typeface="Arial" panose="020B0604020202020204" pitchFamily="34" charset="0"/>
                <a:cs typeface="Arial" panose="020B0604020202020204" pitchFamily="34" charset="0"/>
              </a:rPr>
              <a:t>CSR Case Examples</a:t>
            </a:r>
          </a:p>
        </p:txBody>
      </p:sp>
      <p:sp>
        <p:nvSpPr>
          <p:cNvPr id="5" name="Объект 2">
            <a:extLst>
              <a:ext uri="{FF2B5EF4-FFF2-40B4-BE49-F238E27FC236}">
                <a16:creationId xmlns:a16="http://schemas.microsoft.com/office/drawing/2014/main" id="{AE016ABC-FFF9-0943-B378-B55278CC8962}"/>
              </a:ext>
            </a:extLst>
          </p:cNvPr>
          <p:cNvSpPr txBox="1">
            <a:spLocks/>
          </p:cNvSpPr>
          <p:nvPr/>
        </p:nvSpPr>
        <p:spPr>
          <a:xfrm>
            <a:off x="640682" y="1331495"/>
            <a:ext cx="10163676"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1800" dirty="0"/>
              <a:t>What is Corporate Social Responsibility (CSR)?</a:t>
            </a:r>
            <a:br>
              <a:rPr lang="en-GB" sz="1800" dirty="0"/>
            </a:br>
            <a:r>
              <a:rPr lang="en-GB" sz="1800" dirty="0"/>
              <a:t>https://</a:t>
            </a:r>
            <a:r>
              <a:rPr lang="en-GB" sz="1800" dirty="0" err="1"/>
              <a:t>www.youtube.com</a:t>
            </a:r>
            <a:r>
              <a:rPr lang="en-GB" sz="1800" dirty="0"/>
              <a:t>/</a:t>
            </a:r>
            <a:r>
              <a:rPr lang="en-GB" sz="1800" dirty="0" err="1"/>
              <a:t>watch?v</a:t>
            </a:r>
            <a:r>
              <a:rPr lang="en-GB" sz="1800" dirty="0"/>
              <a:t>=E0NkGtNU_9w</a:t>
            </a:r>
          </a:p>
          <a:p>
            <a:pPr marL="0" indent="0">
              <a:buNone/>
              <a:defRPr/>
            </a:pPr>
            <a:endParaRPr lang="en-GB" sz="1800" dirty="0"/>
          </a:p>
          <a:p>
            <a:pPr>
              <a:defRPr/>
            </a:pPr>
            <a:r>
              <a:rPr lang="en-GB" sz="1800" dirty="0"/>
              <a:t>Corporate Social Responsibility: Microsoft Case Study</a:t>
            </a:r>
            <a:br>
              <a:rPr lang="en-GB" sz="1800" dirty="0"/>
            </a:br>
            <a:r>
              <a:rPr lang="en-US" sz="1800" dirty="0">
                <a:hlinkClick r:id="rId3"/>
              </a:rPr>
              <a:t>https://www.youtube.com/watch?v=2iNmnnCwaVA</a:t>
            </a:r>
            <a:br>
              <a:rPr lang="en-US" sz="1800" dirty="0"/>
            </a:br>
            <a:r>
              <a:rPr lang="en-US" sz="1800" dirty="0"/>
              <a:t>https://</a:t>
            </a:r>
            <a:r>
              <a:rPr lang="en-US" sz="1800" dirty="0" err="1"/>
              <a:t>www.microsoft.com</a:t>
            </a:r>
            <a:r>
              <a:rPr lang="en-US" sz="1800" dirty="0"/>
              <a:t>/</a:t>
            </a:r>
            <a:r>
              <a:rPr lang="en-US" sz="1800" dirty="0" err="1"/>
              <a:t>en</a:t>
            </a:r>
            <a:r>
              <a:rPr lang="en-US" sz="1800" dirty="0"/>
              <a:t>-us/corporate-responsibility</a:t>
            </a:r>
            <a:br>
              <a:rPr lang="en-US" sz="1800" dirty="0"/>
            </a:br>
            <a:endParaRPr lang="en-US" sz="1800" dirty="0"/>
          </a:p>
          <a:p>
            <a:pPr>
              <a:defRPr/>
            </a:pPr>
            <a:r>
              <a:rPr lang="en-US" sz="1800" dirty="0"/>
              <a:t>Ikea “Soft toys”</a:t>
            </a:r>
            <a:br>
              <a:rPr lang="en-US" sz="1800" dirty="0"/>
            </a:br>
            <a:r>
              <a:rPr lang="en-US" sz="1800" dirty="0">
                <a:hlinkClick r:id="rId4"/>
              </a:rPr>
              <a:t>https://www.youtube.com/watch?v=DcxsBy2bo-M</a:t>
            </a:r>
            <a:br>
              <a:rPr lang="en-US" sz="1800" dirty="0"/>
            </a:br>
            <a:r>
              <a:rPr lang="en-US" sz="1800" dirty="0">
                <a:hlinkClick r:id="rId5"/>
              </a:rPr>
              <a:t>https://www.ikea.com/gb/en/this-is-ikea/sustainable-everyday/</a:t>
            </a:r>
            <a:br>
              <a:rPr lang="en-US" sz="1800" dirty="0"/>
            </a:br>
            <a:endParaRPr lang="en-US" sz="1800" dirty="0"/>
          </a:p>
          <a:p>
            <a:pPr>
              <a:defRPr/>
            </a:pPr>
            <a:r>
              <a:rPr lang="en-US" sz="1800" dirty="0"/>
              <a:t>Apple Computers</a:t>
            </a:r>
            <a:br>
              <a:rPr lang="en-US" sz="1800" dirty="0"/>
            </a:br>
            <a:r>
              <a:rPr lang="en-US" sz="1800" dirty="0"/>
              <a:t>https://</a:t>
            </a:r>
            <a:r>
              <a:rPr lang="en-US" sz="1800" dirty="0" err="1"/>
              <a:t>www.apple.com</a:t>
            </a:r>
            <a:r>
              <a:rPr lang="en-US" sz="1800" dirty="0"/>
              <a:t>/</a:t>
            </a:r>
            <a:r>
              <a:rPr lang="en-US" sz="1800" dirty="0" err="1"/>
              <a:t>uk</a:t>
            </a:r>
            <a:r>
              <a:rPr lang="en-US" sz="1800" dirty="0"/>
              <a:t>/supplier-responsibility/</a:t>
            </a:r>
          </a:p>
          <a:p>
            <a:pPr marL="0" indent="0">
              <a:buFont typeface="Arial" pitchFamily="34" charset="0"/>
              <a:buNone/>
              <a:defRPr/>
            </a:pPr>
            <a:endParaRPr lang="ru-RU" dirty="0"/>
          </a:p>
        </p:txBody>
      </p:sp>
      <p:pic>
        <p:nvPicPr>
          <p:cNvPr id="6" name="Picture 5">
            <a:extLst>
              <a:ext uri="{FF2B5EF4-FFF2-40B4-BE49-F238E27FC236}">
                <a16:creationId xmlns:a16="http://schemas.microsoft.com/office/drawing/2014/main" id="{8824716E-9DC8-4A4A-B396-2F4303ECE7F8}"/>
              </a:ext>
            </a:extLst>
          </p:cNvPr>
          <p:cNvPicPr>
            <a:picLocks noChangeAspect="1"/>
          </p:cNvPicPr>
          <p:nvPr/>
        </p:nvPicPr>
        <p:blipFill>
          <a:blip r:embed="rId6"/>
          <a:stretch>
            <a:fillRect/>
          </a:stretch>
        </p:blipFill>
        <p:spPr>
          <a:xfrm>
            <a:off x="7947640" y="2655643"/>
            <a:ext cx="1270000" cy="508000"/>
          </a:xfrm>
          <a:prstGeom prst="rect">
            <a:avLst/>
          </a:prstGeom>
        </p:spPr>
      </p:pic>
      <p:pic>
        <p:nvPicPr>
          <p:cNvPr id="8" name="Picture 7">
            <a:extLst>
              <a:ext uri="{FF2B5EF4-FFF2-40B4-BE49-F238E27FC236}">
                <a16:creationId xmlns:a16="http://schemas.microsoft.com/office/drawing/2014/main" id="{36B96BF4-C10F-B240-B022-8283DD922E3D}"/>
              </a:ext>
            </a:extLst>
          </p:cNvPr>
          <p:cNvPicPr>
            <a:picLocks noChangeAspect="1"/>
          </p:cNvPicPr>
          <p:nvPr/>
        </p:nvPicPr>
        <p:blipFill>
          <a:blip r:embed="rId7"/>
          <a:stretch>
            <a:fillRect/>
          </a:stretch>
        </p:blipFill>
        <p:spPr>
          <a:xfrm>
            <a:off x="8582640" y="745332"/>
            <a:ext cx="2581899" cy="565149"/>
          </a:xfrm>
          <a:prstGeom prst="rect">
            <a:avLst/>
          </a:prstGeom>
        </p:spPr>
      </p:pic>
      <p:pic>
        <p:nvPicPr>
          <p:cNvPr id="9" name="Picture 8">
            <a:extLst>
              <a:ext uri="{FF2B5EF4-FFF2-40B4-BE49-F238E27FC236}">
                <a16:creationId xmlns:a16="http://schemas.microsoft.com/office/drawing/2014/main" id="{C64525EF-36A7-4DB8-9ED7-D8534C5C619C}"/>
              </a:ext>
            </a:extLst>
          </p:cNvPr>
          <p:cNvPicPr>
            <a:picLocks noChangeAspect="1"/>
          </p:cNvPicPr>
          <p:nvPr/>
        </p:nvPicPr>
        <p:blipFill>
          <a:blip r:embed="rId8"/>
          <a:stretch>
            <a:fillRect/>
          </a:stretch>
        </p:blipFill>
        <p:spPr>
          <a:xfrm>
            <a:off x="10228765" y="3922643"/>
            <a:ext cx="1322553" cy="1383594"/>
          </a:xfrm>
          <a:prstGeom prst="rect">
            <a:avLst/>
          </a:prstGeom>
        </p:spPr>
      </p:pic>
    </p:spTree>
    <p:extLst>
      <p:ext uri="{BB962C8B-B14F-4D97-AF65-F5344CB8AC3E}">
        <p14:creationId xmlns:p14="http://schemas.microsoft.com/office/powerpoint/2010/main" val="3150069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4900</Words>
  <Application>Microsoft Office PowerPoint</Application>
  <PresentationFormat>Widescreen</PresentationFormat>
  <Paragraphs>270</Paragraphs>
  <Slides>20</Slides>
  <Notes>18</Notes>
  <HiddenSlides>1</HiddenSlides>
  <MMClips>0</MMClips>
  <ScaleCrop>false</ScaleCrop>
  <HeadingPairs>
    <vt:vector size="8" baseType="variant">
      <vt:variant>
        <vt:lpstr>Fonts Used</vt:lpstr>
      </vt:variant>
      <vt:variant>
        <vt:i4>7</vt:i4>
      </vt:variant>
      <vt:variant>
        <vt:lpstr>Theme</vt:lpstr>
      </vt:variant>
      <vt:variant>
        <vt:i4>4</vt:i4>
      </vt:variant>
      <vt:variant>
        <vt:lpstr>Embedded OLE Servers</vt:lpstr>
      </vt:variant>
      <vt:variant>
        <vt:i4>1</vt:i4>
      </vt:variant>
      <vt:variant>
        <vt:lpstr>Slide Titles</vt:lpstr>
      </vt:variant>
      <vt:variant>
        <vt:i4>20</vt:i4>
      </vt:variant>
    </vt:vector>
  </HeadingPairs>
  <TitlesOfParts>
    <vt:vector size="32" baseType="lpstr">
      <vt:lpstr>Gudea</vt:lpstr>
      <vt:lpstr>Aptos</vt:lpstr>
      <vt:lpstr>Arial</vt:lpstr>
      <vt:lpstr>Calibri</vt:lpstr>
      <vt:lpstr>Calibri Light</vt:lpstr>
      <vt:lpstr>Open Sans</vt:lpstr>
      <vt:lpstr>Source Serif Pro</vt:lpstr>
      <vt:lpstr>UWTSD Holding Page</vt:lpstr>
      <vt:lpstr>UWTSD Text 2</vt:lpstr>
      <vt:lpstr>UWTSD Logo Variations place image in Background</vt:lpstr>
      <vt:lpstr>3_Title Slide 1</vt:lpstr>
      <vt:lpstr>Photo Editor Photo</vt:lpstr>
      <vt:lpstr>CertHE Applied Leadership and Management in the Workplace    Module: BMSK5009 Developing a High-Performance Culture   </vt:lpstr>
      <vt:lpstr> Developing a High-Performance Culture</vt:lpstr>
      <vt:lpstr>Main Concepts of CSR</vt:lpstr>
      <vt:lpstr>Key drivers of CSR</vt:lpstr>
      <vt:lpstr>Main Concepts of CSR</vt:lpstr>
      <vt:lpstr>Pyramid of Responsibilities</vt:lpstr>
      <vt:lpstr>Definitions</vt:lpstr>
      <vt:lpstr>Key Issues in CSR</vt:lpstr>
      <vt:lpstr>Context Globally</vt:lpstr>
      <vt:lpstr>Stakeholder Groups</vt:lpstr>
      <vt:lpstr>PowerPoint Presentation</vt:lpstr>
      <vt:lpstr>PowerPoint Presentation</vt:lpstr>
      <vt:lpstr>Apple Computers CSR</vt:lpstr>
      <vt:lpstr>Sphere of Influence</vt:lpstr>
      <vt:lpstr>Sphere of Influence</vt:lpstr>
      <vt:lpstr>PowerPoint Presentation</vt:lpstr>
      <vt:lpstr>PowerPoint Presentation</vt:lpstr>
      <vt:lpstr>Concerns about CSR</vt:lpstr>
      <vt:lpstr>CSR Case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22</cp:revision>
  <dcterms:created xsi:type="dcterms:W3CDTF">2021-03-09T15:35:42Z</dcterms:created>
  <dcterms:modified xsi:type="dcterms:W3CDTF">2024-10-01T10:44:01Z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