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4"/>
    <p:sldMasterId id="2147483710" r:id="rId5"/>
  </p:sldMasterIdLst>
  <p:notesMasterIdLst>
    <p:notesMasterId r:id="rId48"/>
  </p:notesMasterIdLst>
  <p:sldIdLst>
    <p:sldId id="258" r:id="rId6"/>
    <p:sldId id="397" r:id="rId7"/>
    <p:sldId id="686" r:id="rId8"/>
    <p:sldId id="687" r:id="rId9"/>
    <p:sldId id="688" r:id="rId10"/>
    <p:sldId id="689" r:id="rId11"/>
    <p:sldId id="690" r:id="rId12"/>
    <p:sldId id="691" r:id="rId13"/>
    <p:sldId id="692" r:id="rId14"/>
    <p:sldId id="693" r:id="rId15"/>
    <p:sldId id="694" r:id="rId16"/>
    <p:sldId id="695" r:id="rId17"/>
    <p:sldId id="696" r:id="rId18"/>
    <p:sldId id="697" r:id="rId19"/>
    <p:sldId id="698" r:id="rId20"/>
    <p:sldId id="699" r:id="rId21"/>
    <p:sldId id="700" r:id="rId22"/>
    <p:sldId id="701" r:id="rId23"/>
    <p:sldId id="702" r:id="rId24"/>
    <p:sldId id="703" r:id="rId25"/>
    <p:sldId id="704" r:id="rId26"/>
    <p:sldId id="705" r:id="rId27"/>
    <p:sldId id="706" r:id="rId28"/>
    <p:sldId id="707" r:id="rId29"/>
    <p:sldId id="708" r:id="rId30"/>
    <p:sldId id="709" r:id="rId31"/>
    <p:sldId id="710" r:id="rId32"/>
    <p:sldId id="711" r:id="rId33"/>
    <p:sldId id="712" r:id="rId34"/>
    <p:sldId id="713" r:id="rId35"/>
    <p:sldId id="714" r:id="rId36"/>
    <p:sldId id="715" r:id="rId37"/>
    <p:sldId id="716" r:id="rId38"/>
    <p:sldId id="717" r:id="rId39"/>
    <p:sldId id="718" r:id="rId40"/>
    <p:sldId id="719" r:id="rId41"/>
    <p:sldId id="720" r:id="rId42"/>
    <p:sldId id="721" r:id="rId43"/>
    <p:sldId id="722" r:id="rId44"/>
    <p:sldId id="723" r:id="rId45"/>
    <p:sldId id="724" r:id="rId46"/>
    <p:sldId id="658" r:id="rId4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CC"/>
    <a:srgbClr val="CCFF99"/>
    <a:srgbClr val="FFFF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15" autoAdjust="0"/>
    <p:restoredTop sz="94643" autoAdjust="0"/>
  </p:normalViewPr>
  <p:slideViewPr>
    <p:cSldViewPr snapToGrid="0">
      <p:cViewPr varScale="1">
        <p:scale>
          <a:sx n="63" d="100"/>
          <a:sy n="63" d="100"/>
        </p:scale>
        <p:origin x="14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21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41A2F251-9CE8-4B4C-A843-907739855ED3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61FE5BD4-A26A-4254-98AA-960A0EDC62F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C4590394-C44B-476E-A643-4E3A4D1C4BED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2C95ADBD-8D44-4052-A4B0-FAD43EB9432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14342" name="Rectangle 6">
            <a:extLst>
              <a:ext uri="{FF2B5EF4-FFF2-40B4-BE49-F238E27FC236}">
                <a16:creationId xmlns:a16="http://schemas.microsoft.com/office/drawing/2014/main" id="{7CA220E0-58DD-4A4E-BCCE-7AE21C21B7BD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4343" name="Rectangle 7">
            <a:extLst>
              <a:ext uri="{FF2B5EF4-FFF2-40B4-BE49-F238E27FC236}">
                <a16:creationId xmlns:a16="http://schemas.microsoft.com/office/drawing/2014/main" id="{8ACDDE6D-9F2A-4F2F-A4F9-20373956C93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BA2A446F-DCB7-40DC-BB5C-42DD40F29A9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33EAC849-8037-45F4-9D38-A3C79393C8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CFF21D8-0E57-4BBB-B950-3E016CDF0FAB}" type="slidenum">
              <a:rPr lang="en-US" altLang="en-US" smtClean="0"/>
              <a:pPr/>
              <a:t>1</a:t>
            </a:fld>
            <a:endParaRPr lang="en-US" altLang="en-US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303FA5B-A62C-4570-A5D7-172BD68569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7946F069-2EE9-4E62-AB87-ACCF8ED86BE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7">
            <a:extLst>
              <a:ext uri="{FF2B5EF4-FFF2-40B4-BE49-F238E27FC236}">
                <a16:creationId xmlns:a16="http://schemas.microsoft.com/office/drawing/2014/main" id="{493421EA-056C-4E20-8124-186FD1DE0CC7}"/>
              </a:ext>
            </a:extLst>
          </p:cNvPr>
          <p:cNvSpPr>
            <a:spLocks noChangeShapeType="1"/>
          </p:cNvSpPr>
          <p:nvPr/>
        </p:nvSpPr>
        <p:spPr bwMode="auto">
          <a:xfrm>
            <a:off x="3327400" y="5402263"/>
            <a:ext cx="5816600" cy="0"/>
          </a:xfrm>
          <a:prstGeom prst="line">
            <a:avLst/>
          </a:prstGeom>
          <a:noFill/>
          <a:ln w="31750">
            <a:solidFill>
              <a:srgbClr val="ED1A2D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A3AD14C6-28C1-4F26-9367-1C85D28709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0950" y="0"/>
            <a:ext cx="4100513" cy="198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1000" b="1">
              <a:solidFill>
                <a:srgbClr val="ED1A2D"/>
              </a:solidFill>
              <a:latin typeface="Arial Narrow" panose="020B0606020202030204" pitchFamily="34" charset="0"/>
            </a:endParaRP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1600200"/>
            <a:ext cx="5621338" cy="2195513"/>
          </a:xfrm>
          <a:extLst>
            <a:ext uri="{AF507438-7753-43E0-B8FC-AC1667EBCBE1}">
              <a14:hiddenEffects xmlns:a14="http://schemas.microsoft.com/office/drawing/2010/main">
                <a:effectLst>
                  <a:outerShdw dist="56796" dir="1593903" algn="ctr" rotWithShape="0">
                    <a:schemeClr val="tx2"/>
                  </a:outerShdw>
                </a:effectLst>
              </a14:hiddenEffects>
            </a:ext>
          </a:extLst>
        </p:spPr>
        <p:txBody>
          <a:bodyPr lIns="0" tIns="0" rIns="0" bIns="0" anchor="ctr"/>
          <a:lstStyle>
            <a:lvl1pPr defTabSz="914400">
              <a:lnSpc>
                <a:spcPct val="80000"/>
              </a:lnSpc>
              <a:defRPr sz="6000">
                <a:solidFill>
                  <a:srgbClr val="EAEAEA"/>
                </a:solidFill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29000" y="5621338"/>
            <a:ext cx="5621338" cy="192087"/>
          </a:xfrm>
        </p:spPr>
        <p:txBody>
          <a:bodyPr lIns="0" tIns="0" rIns="0" bIns="0"/>
          <a:lstStyle>
            <a:lvl1pPr marL="0" indent="0">
              <a:lnSpc>
                <a:spcPct val="90000"/>
              </a:lnSpc>
              <a:spcBef>
                <a:spcPct val="0"/>
              </a:spcBef>
              <a:buClrTx/>
              <a:buFontTx/>
              <a:buNone/>
              <a:defRPr sz="1400" b="0">
                <a:solidFill>
                  <a:srgbClr val="FFFF66"/>
                </a:solidFill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939E8295-D36A-40F2-957A-C43CEE12D07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D42EE-F869-4DBF-A2C7-7062ABF5475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F2B4F8D9-7F17-424B-A784-DDF5D5AB3CB8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8E133588-A8EE-4F55-BECD-6BBDCE40259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xfrm>
            <a:off x="2520950" y="6630988"/>
            <a:ext cx="4100513" cy="198437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9751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4AEB1145-7AC3-463D-B9F4-94184BBE132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EB78ED-B988-41C4-AA15-B5411B3D76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AD4F6B87-6F38-475B-A740-F0A81B91D59A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66446E55-5DB1-42B5-A72C-C6045E8F5D1B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9881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A80F11CF-29EB-48B4-8592-8230A614726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9AC299-5EE3-47C2-9C19-F44CEAB7CE2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03E3ACA-041A-4F61-A278-1416589B7CE8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91208227-3F79-4084-A5D4-F0A7AA8A339B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7669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3738" y="1371600"/>
            <a:ext cx="4102100" cy="19431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8238" y="1371600"/>
            <a:ext cx="4102100" cy="19431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5507A98F-2D25-40C8-A134-DA7453D2C61D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84DDB4-49C4-44EE-8835-576FA233E43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2E1FD6E8-1D7D-4213-978B-2B90D3FCEE80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4B514C45-A4B6-42A3-9E5A-D7DB68D6461D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6272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09A38B28-8CC8-46B3-9978-E371B29C1DA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7643E9-2589-4723-ACB8-DF52B6C589A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72146003-3E35-4906-BBAD-E28B9AE52380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3DED8B77-99C9-4B7D-8492-20DF7E9A6C64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40012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982B685B-6665-43F6-AC3A-DD050788F12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B3514-8CA2-49AE-8105-1543F939983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98CD29E5-584B-4AAA-90F2-CB8FC2A1ECB7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605B8869-899F-4453-9EE8-ACF8EF1CB021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9239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>
            <a:extLst>
              <a:ext uri="{FF2B5EF4-FFF2-40B4-BE49-F238E27FC236}">
                <a16:creationId xmlns:a16="http://schemas.microsoft.com/office/drawing/2014/main" id="{67B33F86-54CD-4E86-9463-96FAE8CEA52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50E751-5F85-4861-9219-B1FCFC53831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DC8D5D27-70E4-45FA-8C8C-8FD7D97A3023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9FCC6E30-4D97-4C90-9867-42A283690D05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182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63CF4FD7-EAC8-4069-9E4D-AD459E014AD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DFA09-7B4C-4F08-AEF6-C7AD6A82971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4C8AFBFA-9F16-47CB-B417-DEE6390B8EB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1EB5F64D-D41D-416D-A433-73B9C28C55C5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0114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CBC1C123-DF25-4003-BCFE-52D089FA7D1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E2F38-1313-4491-9CD3-AF9F93721F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01950045-200E-42EF-B731-AF3DAEF16EF5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2A7AEEB3-E396-43B1-A568-75615C923E1A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4306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30EE42AC-7562-40E7-8E53-96865415C86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C72B41-5A16-4CCC-B9D1-0A23B80AF5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79EA2A65-526C-45FC-8DE4-D9499DCE11C4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9206BAA2-3721-430D-A285-59EC766B1EBE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86259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61188" y="498475"/>
            <a:ext cx="2089150" cy="28162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3738" y="498475"/>
            <a:ext cx="6115050" cy="28162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02A41FE3-EFE6-4728-A2A5-C1F9C353CEC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A942F2-169B-4BA8-BB35-7DFFAF5ED0F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C99482AE-626E-4B53-B5B1-317D5C44C06C}"/>
              </a:ext>
            </a:extLst>
          </p:cNvPr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06F29DB3-5480-4224-80E3-AF897F925DF3}"/>
              </a:ext>
            </a:extLst>
          </p:cNvPr>
          <p:cNvSpPr>
            <a:spLocks noGrp="1" noChangeArrowheads="1"/>
          </p:cNvSpPr>
          <p:nvPr>
            <p:ph type="ftr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6012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D628FC-B61C-4708-B4FD-C3C31F1CD20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96886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270295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AC4499-AC2B-4B5D-8F95-46DBF25FFE8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53732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8217D4-4179-4C53-8D83-9A77F6E5D62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1562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C430EC-85D2-4651-BED8-1353965DF0C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94831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BE30DB-6960-4D7D-8B80-F67E4EA66F4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573490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C55C52-1535-4D47-903F-146E72B4A5ED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16879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A73DE-38AE-46ED-8F5A-A2C2D1E8896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148265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2EBD0C-6A52-4A04-B193-725A6EDCD3D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5688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7D56DA-12F3-4241-92B5-4C07AF3AE6E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305675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E5ED47-ED64-4231-8F3C-6E54925F704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5589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0279E87-C5DE-4A35-A0CB-1A5D9CD4B8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93738" y="498475"/>
            <a:ext cx="8356600" cy="50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53" tIns="48326" rIns="96653" bIns="48326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96A42F7-FCE7-45A0-B651-A2E12754CC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93738" y="1371600"/>
            <a:ext cx="8356600" cy="1943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53" tIns="48326" rIns="96653" bIns="48326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Line 7">
            <a:extLst>
              <a:ext uri="{FF2B5EF4-FFF2-40B4-BE49-F238E27FC236}">
                <a16:creationId xmlns:a16="http://schemas.microsoft.com/office/drawing/2014/main" id="{9730CEBE-3A42-415D-BC47-A70457DF7049}"/>
              </a:ext>
            </a:extLst>
          </p:cNvPr>
          <p:cNvSpPr>
            <a:spLocks noChangeShapeType="1"/>
          </p:cNvSpPr>
          <p:nvPr/>
        </p:nvSpPr>
        <p:spPr bwMode="auto">
          <a:xfrm>
            <a:off x="0" y="1016000"/>
            <a:ext cx="9144000" cy="0"/>
          </a:xfrm>
          <a:prstGeom prst="line">
            <a:avLst/>
          </a:prstGeom>
          <a:noFill/>
          <a:ln w="38100">
            <a:solidFill>
              <a:srgbClr val="ED1A2D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6" name="Rectangle 8">
            <a:extLst>
              <a:ext uri="{FF2B5EF4-FFF2-40B4-BE49-F238E27FC236}">
                <a16:creationId xmlns:a16="http://schemas.microsoft.com/office/drawing/2014/main" id="{6F7809B0-F987-43AF-ADB6-E87A5BB4F23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77000"/>
            <a:ext cx="762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653" tIns="48326" rIns="96653" bIns="48326" numCol="1" anchor="t" anchorCtr="0" compatLnSpc="1">
            <a:prstTxWarp prst="textNoShape">
              <a:avLst/>
            </a:prstTxWarp>
          </a:bodyPr>
          <a:lstStyle>
            <a:lvl1pPr algn="ctr" defTabSz="966788" eaLnBrk="1" hangingPunct="1">
              <a:defRPr sz="1600"/>
            </a:lvl1pPr>
          </a:lstStyle>
          <a:p>
            <a:pPr>
              <a:defRPr/>
            </a:pPr>
            <a:fld id="{6C0A8CB2-1A93-44C9-A1C2-802483E0C76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177" name="Rectangle 9">
            <a:extLst>
              <a:ext uri="{FF2B5EF4-FFF2-40B4-BE49-F238E27FC236}">
                <a16:creationId xmlns:a16="http://schemas.microsoft.com/office/drawing/2014/main" id="{8F480DC0-0117-4102-A1AF-17A4370064E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5213" y="6630988"/>
            <a:ext cx="2133600" cy="227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800"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178" name="Rectangle 10">
            <a:extLst>
              <a:ext uri="{FF2B5EF4-FFF2-40B4-BE49-F238E27FC236}">
                <a16:creationId xmlns:a16="http://schemas.microsoft.com/office/drawing/2014/main" id="{19F33B54-0734-40E1-B021-E9F5E13D3FCC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89175" y="6630988"/>
            <a:ext cx="4100513" cy="198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 b="1">
                <a:solidFill>
                  <a:srgbClr val="ED1A2D"/>
                </a:solidFill>
                <a:latin typeface="Arial Narrow" panose="020B060602020203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2" name="Rectangle 13">
            <a:extLst>
              <a:ext uri="{FF2B5EF4-FFF2-40B4-BE49-F238E27FC236}">
                <a16:creationId xmlns:a16="http://schemas.microsoft.com/office/drawing/2014/main" id="{A8422979-4191-4D24-83E7-B6EB21A9AE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5813" y="0"/>
            <a:ext cx="57245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1000" b="1">
              <a:solidFill>
                <a:srgbClr val="ED1A2D"/>
              </a:solidFill>
              <a:latin typeface="Arial Narrow" panose="020B0606020202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 dt="0"/>
  <p:txStyles>
    <p:titleStyle>
      <a:lvl1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2pPr>
      <a:lvl3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3pPr>
      <a:lvl4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4pPr>
      <a:lvl5pPr algn="l" defTabSz="966788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5pPr>
      <a:lvl6pPr marL="457200" algn="l" defTabSz="966788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6pPr>
      <a:lvl7pPr marL="914400" algn="l" defTabSz="966788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7pPr>
      <a:lvl8pPr marL="1371600" algn="l" defTabSz="966788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8pPr>
      <a:lvl9pPr marL="1828800" algn="l" defTabSz="966788" rtl="0" fontAlgn="base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chemeClr val="tx1"/>
          </a:solidFill>
          <a:latin typeface="Tahoma" panose="020B0604030504040204" pitchFamily="34" charset="0"/>
        </a:defRPr>
      </a:lvl9pPr>
    </p:titleStyle>
    <p:bodyStyle>
      <a:lvl1pPr marL="228600" indent="-228600" algn="l" defTabSz="966788" rtl="0" eaLnBrk="0" fontAlgn="base" hangingPunct="0">
        <a:lnSpc>
          <a:spcPct val="85000"/>
        </a:lnSpc>
        <a:spcBef>
          <a:spcPct val="35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576263" indent="-233363" algn="l" defTabSz="9667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25513" indent="-234950" algn="l" defTabSz="9667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2700" indent="-242888" algn="l" defTabSz="9667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639888" indent="-242888" algn="l" defTabSz="966788" rtl="0" eaLnBrk="0" fontAlgn="base" hangingPunct="0">
        <a:lnSpc>
          <a:spcPct val="85000"/>
        </a:lnSpc>
        <a:spcBef>
          <a:spcPct val="20000"/>
        </a:spcBef>
        <a:spcAft>
          <a:spcPct val="0"/>
        </a:spcAft>
        <a:buClr>
          <a:srgbClr val="006699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C0A8CB2-1A93-44C9-A1C2-802483E0C766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49837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81317620-DA92-412E-917D-5124DAB6595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83335" y="2757170"/>
            <a:ext cx="8860665" cy="2420750"/>
          </a:xfrm>
        </p:spPr>
        <p:txBody>
          <a:bodyPr rtlCol="0" anchor="t">
            <a:norm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en-US" altLang="en-US" sz="4000" b="1" dirty="0">
                <a:highlight>
                  <a:srgbClr val="FFFF00"/>
                </a:highlight>
              </a:rPr>
              <a:t>Week 5 Part 2</a:t>
            </a:r>
            <a:br>
              <a:rPr lang="en-US" altLang="en-US" sz="4000" b="1" dirty="0">
                <a:highlight>
                  <a:srgbClr val="FFFF00"/>
                </a:highlight>
              </a:rPr>
            </a:br>
            <a:r>
              <a:rPr lang="en-US" altLang="en-US" sz="4000" b="1" dirty="0">
                <a:highlight>
                  <a:srgbClr val="FFFF00"/>
                </a:highlight>
              </a:rPr>
              <a:t>Leadership and  Management for Projects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AC4F73-FF53-4D5C-8B79-55DC3DBAFC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666" y="1296325"/>
            <a:ext cx="8860665" cy="1098330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Managing Projects in the Organisation BMSW 5104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タイトル 1">
            <a:extLst>
              <a:ext uri="{FF2B5EF4-FFF2-40B4-BE49-F238E27FC236}">
                <a16:creationId xmlns:a16="http://schemas.microsoft.com/office/drawing/2014/main" id="{FFAE296B-11CE-4EF2-8149-F7C7F8067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3811" y="113946"/>
            <a:ext cx="6396361" cy="515884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Learning</a:t>
            </a:r>
            <a:r>
              <a:rPr lang="en-US" altLang="ja-JP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 </a:t>
            </a:r>
            <a:r>
              <a:rPr lang="en-US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Objectives:</a:t>
            </a:r>
            <a:endParaRPr lang="en-US" altLang="ja-JP" sz="3200" dirty="0">
              <a:latin typeface="+mn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BF2B5AA-7631-4C43-A11A-3990B1A60C34}"/>
              </a:ext>
            </a:extLst>
          </p:cNvPr>
          <p:cNvSpPr txBox="1"/>
          <p:nvPr/>
        </p:nvSpPr>
        <p:spPr>
          <a:xfrm>
            <a:off x="248186" y="672337"/>
            <a:ext cx="8647610" cy="168584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solidFill>
                  <a:srgbClr val="090909"/>
                </a:solidFill>
                <a:cs typeface="Arial" panose="020B0604020202020204" pitchFamily="34" charset="0"/>
              </a:rPr>
              <a:t>Understanding how different people  work and communicate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90909"/>
                </a:solidFill>
                <a:cs typeface="Arial" panose="020B0604020202020204" pitchFamily="34" charset="0"/>
              </a:rPr>
              <a:t>Leadership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60000"/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rgbClr val="090909"/>
                </a:solidFill>
                <a:cs typeface="Arial" panose="020B0604020202020204" pitchFamily="34" charset="0"/>
              </a:rPr>
              <a:t>Communication</a:t>
            </a:r>
          </a:p>
        </p:txBody>
      </p:sp>
    </p:spTree>
    <p:extLst>
      <p:ext uri="{BB962C8B-B14F-4D97-AF65-F5344CB8AC3E}">
        <p14:creationId xmlns:p14="http://schemas.microsoft.com/office/powerpoint/2010/main" val="2150305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BF2B5AA-7631-4C43-A11A-3990B1A60C34}"/>
              </a:ext>
            </a:extLst>
          </p:cNvPr>
          <p:cNvSpPr txBox="1"/>
          <p:nvPr/>
        </p:nvSpPr>
        <p:spPr>
          <a:xfrm>
            <a:off x="3918665" y="1393554"/>
            <a:ext cx="3332141" cy="57785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  <a:buClr>
                <a:srgbClr val="FF0000"/>
              </a:buClr>
              <a:buSzPct val="60000"/>
            </a:pPr>
            <a:r>
              <a:rPr lang="en-US" sz="2400" dirty="0">
                <a:solidFill>
                  <a:srgbClr val="090909"/>
                </a:solidFill>
                <a:cs typeface="Arial" panose="020B0604020202020204" pitchFamily="34" charset="0"/>
              </a:rPr>
              <a:t>Leadership</a:t>
            </a:r>
          </a:p>
        </p:txBody>
      </p:sp>
    </p:spTree>
    <p:extLst>
      <p:ext uri="{BB962C8B-B14F-4D97-AF65-F5344CB8AC3E}">
        <p14:creationId xmlns:p14="http://schemas.microsoft.com/office/powerpoint/2010/main" val="3334594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leadership?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422363" y="667657"/>
            <a:ext cx="8594461" cy="35995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“ ..a relationship through which one  person influences the behaviour or  actions of other people” (Mullins 1996)</a:t>
            </a:r>
          </a:p>
        </p:txBody>
      </p:sp>
    </p:spTree>
    <p:extLst>
      <p:ext uri="{BB962C8B-B14F-4D97-AF65-F5344CB8AC3E}">
        <p14:creationId xmlns:p14="http://schemas.microsoft.com/office/powerpoint/2010/main" val="1966987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402394" y="812800"/>
            <a:ext cx="8594461" cy="35995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Which leaders alive or dead, famous or not,  do you admire?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qualities and characteristics do they have?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8086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Influential leaders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402394" y="812800"/>
            <a:ext cx="8594461" cy="35995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Can we name any influential leaders  past or present?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Winston Churchill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Richard Branson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Nelson Mandela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Alex Ferguson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890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7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qualities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402394" y="812800"/>
            <a:ext cx="8594461" cy="35995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do they have that made or makes them so  special?</a:t>
            </a: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The ability to influence others to direct their  energies towards a 	shared goal!</a:t>
            </a: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How do they do this?</a:t>
            </a: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It is very difficult to define, and there  appears to be no real 	formula to guarantee successful leadership!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484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8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Influences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61258" y="812800"/>
            <a:ext cx="8735598" cy="35995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Think about someone closer to home whom  you have worked with and admire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things do they say and do?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710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Theories of leadership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61258" y="812800"/>
            <a:ext cx="8735598" cy="35995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are the theories of leadership?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Trait Theories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Behavioural Theories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Contingency Theories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0584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10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Trait theories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61258" y="812800"/>
            <a:ext cx="8735598" cy="35995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are the theories of leadership?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Assume leaders are born and not made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Suggest characteristics are inherited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Focus on the person and not the task</a:t>
            </a: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		Stogdill, 1948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7102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Behavioural theories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61258" y="812800"/>
            <a:ext cx="8735598" cy="46590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Suggest effectiveness is determined by leader behaviour in  relation to the workgroup</a:t>
            </a: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Autocratic style - makes all the decisions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Democratic - encourages/helps the group to make  decisions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Laissez faire - leaves everything to the  group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democratic leader was proven to be the most successful.</a:t>
            </a: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		Lewin,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Lippit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and White (1939)</a:t>
            </a: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73741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12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Contingency (Situational) theories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61258" y="812800"/>
            <a:ext cx="8735598" cy="46590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Similar to behavioural, but also consider the maturity  of the workgroup - follower readiness, determines  the required style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Low follower readiness - unable but willing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Moderate follower readiness - able but unwilling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High follower readiness - able and willing</a:t>
            </a: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C784DE9-27B6-41B9-AA2E-ACA23A78EB59}"/>
              </a:ext>
            </a:extLst>
          </p:cNvPr>
          <p:cNvSpPr txBox="1"/>
          <p:nvPr/>
        </p:nvSpPr>
        <p:spPr>
          <a:xfrm>
            <a:off x="2561772" y="3814019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Hersey and Blanchard (1997)</a:t>
            </a:r>
          </a:p>
        </p:txBody>
      </p:sp>
    </p:spTree>
    <p:extLst>
      <p:ext uri="{BB962C8B-B14F-4D97-AF65-F5344CB8AC3E}">
        <p14:creationId xmlns:p14="http://schemas.microsoft.com/office/powerpoint/2010/main" val="14604885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Management versus Leadership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61258" y="812800"/>
            <a:ext cx="8735598" cy="46590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What is the difference between management and  leadership?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Managers de-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personalise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by relying on strategy,  structure and systems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Leaders tend toward style, staff, skill and shared  goals</a:t>
            </a: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		The McKinsey 7-S Model</a:t>
            </a:r>
          </a:p>
          <a:p>
            <a:pPr marL="0" indent="0" fontAlgn="auto">
              <a:spcAft>
                <a:spcPts val="0"/>
              </a:spcAft>
              <a:buClr>
                <a:srgbClr val="FF0000"/>
              </a:buClr>
              <a:buSzPct val="61000"/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492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50219-8D41-4F21-91CF-F0CEF9D65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7543" y="439057"/>
            <a:ext cx="5580743" cy="5424713"/>
          </a:xfrm>
        </p:spPr>
        <p:txBody>
          <a:bodyPr>
            <a:normAutofit fontScale="62500" lnSpcReduction="20000"/>
          </a:bodyPr>
          <a:lstStyle/>
          <a:p>
            <a:pPr>
              <a:buClr>
                <a:srgbClr val="FF0000"/>
              </a:buClr>
              <a:buSzPct val="58000"/>
              <a:buFont typeface="Wingdings" panose="05000000000000000000" pitchFamily="2" charset="2"/>
              <a:buChar char="Ø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Strategy: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this is your organization's plan for building and maintaining a competitive advantage over its competitors.</a:t>
            </a:r>
          </a:p>
          <a:p>
            <a:pPr>
              <a:buClr>
                <a:srgbClr val="FF0000"/>
              </a:buClr>
              <a:buSzPct val="58000"/>
              <a:buFont typeface="Wingdings" panose="05000000000000000000" pitchFamily="2" charset="2"/>
              <a:buChar char="Ø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Structure: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this how your company is organized (that is, how departments and teams are structured, including who reports to whom).</a:t>
            </a:r>
          </a:p>
          <a:p>
            <a:pPr>
              <a:buClr>
                <a:srgbClr val="FF0000"/>
              </a:buClr>
              <a:buSzPct val="58000"/>
              <a:buFont typeface="Wingdings" panose="05000000000000000000" pitchFamily="2" charset="2"/>
              <a:buChar char="Ø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Systems: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the daily activities and procedures that staff use to get the job done.</a:t>
            </a:r>
          </a:p>
          <a:p>
            <a:pPr>
              <a:buClr>
                <a:srgbClr val="FF0000"/>
              </a:buClr>
              <a:buSzPct val="58000"/>
              <a:buFont typeface="Wingdings" panose="05000000000000000000" pitchFamily="2" charset="2"/>
              <a:buChar char="Ø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Shared values: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these are the core values of the organization, as shown in its corporate culture and general work ethic. They were called "superordinate goals" when the model was first developed.</a:t>
            </a:r>
          </a:p>
          <a:p>
            <a:pPr>
              <a:buClr>
                <a:srgbClr val="FF0000"/>
              </a:buClr>
              <a:buSzPct val="58000"/>
              <a:buFont typeface="Wingdings" panose="05000000000000000000" pitchFamily="2" charset="2"/>
              <a:buChar char="Ø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Style: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style of leadership adopted.</a:t>
            </a:r>
          </a:p>
          <a:p>
            <a:pPr>
              <a:buClr>
                <a:srgbClr val="FF0000"/>
              </a:buClr>
              <a:buSzPct val="58000"/>
              <a:buFont typeface="Wingdings" panose="05000000000000000000" pitchFamily="2" charset="2"/>
              <a:buChar char="Ø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Staff: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the employees and their general capabilities.</a:t>
            </a:r>
          </a:p>
          <a:p>
            <a:pPr>
              <a:buClr>
                <a:srgbClr val="FF0000"/>
              </a:buClr>
              <a:buSzPct val="58000"/>
              <a:buFont typeface="Wingdings" panose="05000000000000000000" pitchFamily="2" charset="2"/>
              <a:buChar char="Ø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Skills: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 actual skills and competencies of the organization's employees</a:t>
            </a:r>
            <a:r>
              <a:rPr lang="en-US" dirty="0"/>
              <a:t>.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25AFDA-C15D-4B63-9DC3-F239A8783B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93AE3B-B69E-4650-A432-3A96C7F415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286" y="994230"/>
            <a:ext cx="3106993" cy="2733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7151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and management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04201" y="580570"/>
            <a:ext cx="8735598" cy="509451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Planning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is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Management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component, while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Direction Setting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is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Leadership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component.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Planning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Creates order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Eliminates risk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Has a relatively short time frame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I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 a deductive activity that creates plans and budgets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Direction Setting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Produces change over time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Disrupts the current order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Has to take risks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Is a longer time focused activity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Is an inductive activity that creates visions and strategies ,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Arial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87556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and project management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04201" y="580570"/>
            <a:ext cx="8735598" cy="50945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Successful Project Management is the process of managing  three variables to provide a specific deliverable.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project typically involves an individual being in charge of a  team of individuals, who may not report functionally to  the Project Manager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Success is achieved through focusing the team effort on the  end deliverable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Should the Project Manager be a leader or a manager?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Arial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88804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and project management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04201" y="580570"/>
            <a:ext cx="8735598" cy="50945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Turner (1993) suggests a Project Manager should  have at least four of the following attributes:</a:t>
            </a:r>
          </a:p>
          <a:p>
            <a:pPr marL="1089025" marR="0" lvl="0" indent="-2905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Problem solving ability and results orientation</a:t>
            </a:r>
          </a:p>
          <a:p>
            <a:pPr marL="1089025" marR="0" lvl="0" indent="-2905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Energy and initiative</a:t>
            </a:r>
          </a:p>
          <a:p>
            <a:pPr marL="1089025" marR="0" lvl="0" indent="-2905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 self-assured</a:t>
            </a:r>
          </a:p>
          <a:p>
            <a:pPr marL="1089025" marR="0" lvl="0" indent="-2905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Perspective</a:t>
            </a:r>
          </a:p>
          <a:p>
            <a:pPr marL="1089025" marR="0" lvl="0" indent="-2905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Communication</a:t>
            </a:r>
          </a:p>
          <a:p>
            <a:pPr marL="1089025" marR="0" lvl="0" indent="-2905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Negotiating ability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Much in common with those of a leader!!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Arial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8832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D8DF63EE-F5CB-40CE-BB06-18947272F4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 …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04201" y="580570"/>
            <a:ext cx="8735598" cy="5094515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Many leadership components will serve you well when you are leading  project teams…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Particularly in the types of teams you are likely to end up managing…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Effective Leaders have 4 basic ways of motivating people…</a:t>
            </a:r>
          </a:p>
          <a:p>
            <a:pPr marL="798513" marR="0" lvl="0" indent="-2317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Leaders communicate their visions and strategies in a way that appeals to the  fundamental values of the group they are addressing.</a:t>
            </a:r>
          </a:p>
          <a:p>
            <a:pPr marL="798513" marR="0" lvl="0" indent="-2317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By </a:t>
            </a:r>
            <a:r>
              <a:rPr kumimoji="0" lang="en-US" sz="24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emphasising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the values of the group, leaders make the task at hand more  meaningful</a:t>
            </a:r>
          </a:p>
          <a:p>
            <a:pPr marL="798513" marR="0" lvl="0" indent="-2317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Leaders give their people as much autonomy as possible</a:t>
            </a:r>
          </a:p>
          <a:p>
            <a:pPr marL="798513" marR="0" lvl="0" indent="-2317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Leaders constantly provide support and encouragement for their people</a:t>
            </a:r>
          </a:p>
          <a:p>
            <a:pPr marL="798513" marR="0" lvl="0" indent="-23177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Leaders organise and reward success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Arial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85779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BF2B5AA-7631-4C43-A11A-3990B1A60C34}"/>
              </a:ext>
            </a:extLst>
          </p:cNvPr>
          <p:cNvSpPr txBox="1"/>
          <p:nvPr/>
        </p:nvSpPr>
        <p:spPr>
          <a:xfrm>
            <a:off x="2905929" y="1959612"/>
            <a:ext cx="3332141" cy="57785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  <a:buClr>
                <a:srgbClr val="FF0000"/>
              </a:buClr>
              <a:buSzPct val="60000"/>
            </a:pPr>
            <a:r>
              <a:rPr lang="en-US" sz="2400" dirty="0">
                <a:solidFill>
                  <a:srgbClr val="090909"/>
                </a:solidFill>
                <a:cs typeface="Arial" panose="020B0604020202020204" pitchFamily="34" charset="0"/>
              </a:rPr>
              <a:t>Communication</a:t>
            </a:r>
          </a:p>
        </p:txBody>
      </p:sp>
    </p:spTree>
    <p:extLst>
      <p:ext uri="{BB962C8B-B14F-4D97-AF65-F5344CB8AC3E}">
        <p14:creationId xmlns:p14="http://schemas.microsoft.com/office/powerpoint/2010/main" val="41502115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04201" y="580570"/>
            <a:ext cx="8735598" cy="50945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Leadership, Management and Teamworking will be  ineffective unless we have strong communication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What is communication?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“It is the process by which information is transmitted  and understood between two or more people”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		McShane and Von Glinow (2000)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Arial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5166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14186" y="812800"/>
            <a:ext cx="8735598" cy="4296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Verbal - meetings, discussions, arguments, etc.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Non-verbal - body language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e-mail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Written - reports, faxes, letters, etc.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Audio Visual - presentations, video, etc.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 of communication</a:t>
            </a:r>
          </a:p>
        </p:txBody>
      </p:sp>
    </p:spTree>
    <p:extLst>
      <p:ext uri="{BB962C8B-B14F-4D97-AF65-F5344CB8AC3E}">
        <p14:creationId xmlns:p14="http://schemas.microsoft.com/office/powerpoint/2010/main" val="23938736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14186" y="812800"/>
            <a:ext cx="8735598" cy="4296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Perceptions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Filtering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Language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Jargon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Ambiguity (vagueness)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Overload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Barriers to communication</a:t>
            </a:r>
          </a:p>
        </p:txBody>
      </p:sp>
    </p:spTree>
    <p:extLst>
      <p:ext uri="{BB962C8B-B14F-4D97-AF65-F5344CB8AC3E}">
        <p14:creationId xmlns:p14="http://schemas.microsoft.com/office/powerpoint/2010/main" val="6992095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14186" y="812800"/>
            <a:ext cx="8735598" cy="4296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Wheel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Circle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All Channel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Chain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networks</a:t>
            </a:r>
          </a:p>
        </p:txBody>
      </p:sp>
      <p:sp>
        <p:nvSpPr>
          <p:cNvPr id="6" name="object 44">
            <a:extLst>
              <a:ext uri="{FF2B5EF4-FFF2-40B4-BE49-F238E27FC236}">
                <a16:creationId xmlns:a16="http://schemas.microsoft.com/office/drawing/2014/main" id="{4DDB1A53-6029-4541-8914-DE778EDCE8C7}"/>
              </a:ext>
            </a:extLst>
          </p:cNvPr>
          <p:cNvSpPr txBox="1"/>
          <p:nvPr/>
        </p:nvSpPr>
        <p:spPr>
          <a:xfrm>
            <a:off x="1676189" y="3203846"/>
            <a:ext cx="6280187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Arial"/>
                <a:cs typeface="Arial"/>
              </a:rPr>
              <a:t>All effective </a:t>
            </a:r>
            <a:r>
              <a:rPr sz="2400" dirty="0">
                <a:latin typeface="Arial"/>
                <a:cs typeface="Arial"/>
              </a:rPr>
              <a:t>to </a:t>
            </a:r>
            <a:r>
              <a:rPr sz="2400" spc="-5" dirty="0">
                <a:latin typeface="Arial"/>
                <a:cs typeface="Arial"/>
              </a:rPr>
              <a:t>a greater or lesser extent  depending on 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what you </a:t>
            </a:r>
            <a:r>
              <a:rPr sz="2400" u="sng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are trying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to</a:t>
            </a:r>
            <a:r>
              <a:rPr sz="2400" u="sng" spc="70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 </a:t>
            </a:r>
            <a:r>
              <a:rPr sz="2400" u="sng" spc="-5" dirty="0">
                <a:uFill>
                  <a:solidFill>
                    <a:srgbClr val="000000"/>
                  </a:solidFill>
                </a:uFill>
                <a:latin typeface="Arial"/>
                <a:cs typeface="Arial"/>
              </a:rPr>
              <a:t>achieve</a:t>
            </a:r>
            <a:endParaRPr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535998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14186" y="812800"/>
            <a:ext cx="8735598" cy="37156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 Wheel					The Circle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All Channel 				The Chain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networks</a:t>
            </a:r>
          </a:p>
        </p:txBody>
      </p:sp>
      <p:grpSp>
        <p:nvGrpSpPr>
          <p:cNvPr id="6" name="object 3">
            <a:extLst>
              <a:ext uri="{FF2B5EF4-FFF2-40B4-BE49-F238E27FC236}">
                <a16:creationId xmlns:a16="http://schemas.microsoft.com/office/drawing/2014/main" id="{8F87B41E-A619-4515-93DC-C9B648D676D2}"/>
              </a:ext>
            </a:extLst>
          </p:cNvPr>
          <p:cNvGrpSpPr/>
          <p:nvPr/>
        </p:nvGrpSpPr>
        <p:grpSpPr>
          <a:xfrm>
            <a:off x="818128" y="1543715"/>
            <a:ext cx="1692843" cy="1417199"/>
            <a:chOff x="731043" y="648747"/>
            <a:chExt cx="1062355" cy="750570"/>
          </a:xfrm>
        </p:grpSpPr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BB74A338-00D9-4FED-85EE-93C87A261ABF}"/>
                </a:ext>
              </a:extLst>
            </p:cNvPr>
            <p:cNvSpPr/>
            <p:nvPr/>
          </p:nvSpPr>
          <p:spPr>
            <a:xfrm>
              <a:off x="1210976" y="968279"/>
              <a:ext cx="102425" cy="11131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1D56929E-FE48-4306-8A77-3952666A9342}"/>
                </a:ext>
              </a:extLst>
            </p:cNvPr>
            <p:cNvSpPr/>
            <p:nvPr/>
          </p:nvSpPr>
          <p:spPr>
            <a:xfrm>
              <a:off x="1690909" y="648747"/>
              <a:ext cx="102425" cy="111315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D4B329E4-57D8-42FF-AB49-39D81B7A5232}"/>
                </a:ext>
              </a:extLst>
            </p:cNvPr>
            <p:cNvSpPr/>
            <p:nvPr/>
          </p:nvSpPr>
          <p:spPr>
            <a:xfrm>
              <a:off x="1294765" y="741299"/>
              <a:ext cx="415290" cy="245745"/>
            </a:xfrm>
            <a:custGeom>
              <a:avLst/>
              <a:gdLst/>
              <a:ahLst/>
              <a:cxnLst/>
              <a:rect l="l" t="t" r="r" b="b"/>
              <a:pathLst>
                <a:path w="415289" h="245744">
                  <a:moveTo>
                    <a:pt x="414781" y="0"/>
                  </a:moveTo>
                  <a:lnTo>
                    <a:pt x="0" y="245745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59A99FE8-AFF4-4259-8040-714530AEBE9B}"/>
                </a:ext>
              </a:extLst>
            </p:cNvPr>
            <p:cNvSpPr/>
            <p:nvPr/>
          </p:nvSpPr>
          <p:spPr>
            <a:xfrm>
              <a:off x="731043" y="648747"/>
              <a:ext cx="102425" cy="111315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DBECCC71-3F49-427E-BC77-C4E575613C8F}"/>
                </a:ext>
              </a:extLst>
            </p:cNvPr>
            <p:cNvSpPr/>
            <p:nvPr/>
          </p:nvSpPr>
          <p:spPr>
            <a:xfrm>
              <a:off x="814832" y="741299"/>
              <a:ext cx="415290" cy="245745"/>
            </a:xfrm>
            <a:custGeom>
              <a:avLst/>
              <a:gdLst/>
              <a:ahLst/>
              <a:cxnLst/>
              <a:rect l="l" t="t" r="r" b="b"/>
              <a:pathLst>
                <a:path w="415290" h="245744">
                  <a:moveTo>
                    <a:pt x="0" y="0"/>
                  </a:moveTo>
                  <a:lnTo>
                    <a:pt x="414782" y="245745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AFF8B9D1-63A3-41E6-844E-53876B98B758}"/>
                </a:ext>
              </a:extLst>
            </p:cNvPr>
            <p:cNvSpPr/>
            <p:nvPr/>
          </p:nvSpPr>
          <p:spPr>
            <a:xfrm>
              <a:off x="731043" y="1287811"/>
              <a:ext cx="102425" cy="11131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D5884BDC-3E56-44FD-BB5D-BB97CE873EF2}"/>
                </a:ext>
              </a:extLst>
            </p:cNvPr>
            <p:cNvSpPr/>
            <p:nvPr/>
          </p:nvSpPr>
          <p:spPr>
            <a:xfrm>
              <a:off x="814832" y="1060831"/>
              <a:ext cx="415290" cy="245745"/>
            </a:xfrm>
            <a:custGeom>
              <a:avLst/>
              <a:gdLst/>
              <a:ahLst/>
              <a:cxnLst/>
              <a:rect l="l" t="t" r="r" b="b"/>
              <a:pathLst>
                <a:path w="415290" h="245744">
                  <a:moveTo>
                    <a:pt x="414782" y="0"/>
                  </a:moveTo>
                  <a:lnTo>
                    <a:pt x="0" y="245745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1">
              <a:extLst>
                <a:ext uri="{FF2B5EF4-FFF2-40B4-BE49-F238E27FC236}">
                  <a16:creationId xmlns:a16="http://schemas.microsoft.com/office/drawing/2014/main" id="{59785CF0-30DC-49B8-B7CB-2126603B599D}"/>
                </a:ext>
              </a:extLst>
            </p:cNvPr>
            <p:cNvSpPr/>
            <p:nvPr/>
          </p:nvSpPr>
          <p:spPr>
            <a:xfrm>
              <a:off x="1690909" y="1287811"/>
              <a:ext cx="102425" cy="11131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2">
              <a:extLst>
                <a:ext uri="{FF2B5EF4-FFF2-40B4-BE49-F238E27FC236}">
                  <a16:creationId xmlns:a16="http://schemas.microsoft.com/office/drawing/2014/main" id="{62B615AF-15C1-4C05-AD2D-0601CBCA37F8}"/>
                </a:ext>
              </a:extLst>
            </p:cNvPr>
            <p:cNvSpPr/>
            <p:nvPr/>
          </p:nvSpPr>
          <p:spPr>
            <a:xfrm>
              <a:off x="1294765" y="1060831"/>
              <a:ext cx="415290" cy="245745"/>
            </a:xfrm>
            <a:custGeom>
              <a:avLst/>
              <a:gdLst/>
              <a:ahLst/>
              <a:cxnLst/>
              <a:rect l="l" t="t" r="r" b="b"/>
              <a:pathLst>
                <a:path w="415289" h="245744">
                  <a:moveTo>
                    <a:pt x="0" y="0"/>
                  </a:moveTo>
                  <a:lnTo>
                    <a:pt x="414781" y="245745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3">
            <a:extLst>
              <a:ext uri="{FF2B5EF4-FFF2-40B4-BE49-F238E27FC236}">
                <a16:creationId xmlns:a16="http://schemas.microsoft.com/office/drawing/2014/main" id="{0EF35F90-2A2D-439B-BB92-536A89C147BB}"/>
              </a:ext>
            </a:extLst>
          </p:cNvPr>
          <p:cNvGrpSpPr/>
          <p:nvPr/>
        </p:nvGrpSpPr>
        <p:grpSpPr>
          <a:xfrm>
            <a:off x="5598423" y="1543715"/>
            <a:ext cx="1829168" cy="1840751"/>
            <a:chOff x="2292889" y="648747"/>
            <a:chExt cx="1062355" cy="963930"/>
          </a:xfrm>
        </p:grpSpPr>
        <p:sp>
          <p:nvSpPr>
            <p:cNvPr id="18" name="object 14">
              <a:extLst>
                <a:ext uri="{FF2B5EF4-FFF2-40B4-BE49-F238E27FC236}">
                  <a16:creationId xmlns:a16="http://schemas.microsoft.com/office/drawing/2014/main" id="{1EA57B9D-E900-4CE8-B19F-6C7AD79267AA}"/>
                </a:ext>
              </a:extLst>
            </p:cNvPr>
            <p:cNvSpPr/>
            <p:nvPr/>
          </p:nvSpPr>
          <p:spPr>
            <a:xfrm>
              <a:off x="2772822" y="648747"/>
              <a:ext cx="102425" cy="111315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5">
              <a:extLst>
                <a:ext uri="{FF2B5EF4-FFF2-40B4-BE49-F238E27FC236}">
                  <a16:creationId xmlns:a16="http://schemas.microsoft.com/office/drawing/2014/main" id="{0516D327-980F-4628-840C-32792B0BA156}"/>
                </a:ext>
              </a:extLst>
            </p:cNvPr>
            <p:cNvSpPr/>
            <p:nvPr/>
          </p:nvSpPr>
          <p:spPr>
            <a:xfrm>
              <a:off x="2292889" y="861853"/>
              <a:ext cx="102425" cy="111188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6">
              <a:extLst>
                <a:ext uri="{FF2B5EF4-FFF2-40B4-BE49-F238E27FC236}">
                  <a16:creationId xmlns:a16="http://schemas.microsoft.com/office/drawing/2014/main" id="{E9474604-0EA9-495E-AA5A-245A7BB194B0}"/>
                </a:ext>
              </a:extLst>
            </p:cNvPr>
            <p:cNvSpPr/>
            <p:nvPr/>
          </p:nvSpPr>
          <p:spPr>
            <a:xfrm>
              <a:off x="2376678" y="708533"/>
              <a:ext cx="398780" cy="172085"/>
            </a:xfrm>
            <a:custGeom>
              <a:avLst/>
              <a:gdLst/>
              <a:ahLst/>
              <a:cxnLst/>
              <a:rect l="l" t="t" r="r" b="b"/>
              <a:pathLst>
                <a:path w="398780" h="172084">
                  <a:moveTo>
                    <a:pt x="0" y="172085"/>
                  </a:moveTo>
                  <a:lnTo>
                    <a:pt x="398525" y="0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17">
              <a:extLst>
                <a:ext uri="{FF2B5EF4-FFF2-40B4-BE49-F238E27FC236}">
                  <a16:creationId xmlns:a16="http://schemas.microsoft.com/office/drawing/2014/main" id="{27C03EED-C2A8-45F0-A588-E35E40FF2BA4}"/>
                </a:ext>
              </a:extLst>
            </p:cNvPr>
            <p:cNvSpPr/>
            <p:nvPr/>
          </p:nvSpPr>
          <p:spPr>
            <a:xfrm>
              <a:off x="3252755" y="861853"/>
              <a:ext cx="102425" cy="111188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18">
              <a:extLst>
                <a:ext uri="{FF2B5EF4-FFF2-40B4-BE49-F238E27FC236}">
                  <a16:creationId xmlns:a16="http://schemas.microsoft.com/office/drawing/2014/main" id="{D9CAC88E-DA72-4472-ACCB-D23881BF7633}"/>
                </a:ext>
              </a:extLst>
            </p:cNvPr>
            <p:cNvSpPr/>
            <p:nvPr/>
          </p:nvSpPr>
          <p:spPr>
            <a:xfrm>
              <a:off x="2872867" y="708533"/>
              <a:ext cx="398780" cy="172085"/>
            </a:xfrm>
            <a:custGeom>
              <a:avLst/>
              <a:gdLst/>
              <a:ahLst/>
              <a:cxnLst/>
              <a:rect l="l" t="t" r="r" b="b"/>
              <a:pathLst>
                <a:path w="398779" h="172084">
                  <a:moveTo>
                    <a:pt x="0" y="0"/>
                  </a:moveTo>
                  <a:lnTo>
                    <a:pt x="398525" y="172085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19">
              <a:extLst>
                <a:ext uri="{FF2B5EF4-FFF2-40B4-BE49-F238E27FC236}">
                  <a16:creationId xmlns:a16="http://schemas.microsoft.com/office/drawing/2014/main" id="{03B068E7-F3D1-49E6-BFBE-F8C02840BA80}"/>
                </a:ext>
              </a:extLst>
            </p:cNvPr>
            <p:cNvSpPr/>
            <p:nvPr/>
          </p:nvSpPr>
          <p:spPr>
            <a:xfrm>
              <a:off x="2292889" y="1287811"/>
              <a:ext cx="102425" cy="11131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0">
              <a:extLst>
                <a:ext uri="{FF2B5EF4-FFF2-40B4-BE49-F238E27FC236}">
                  <a16:creationId xmlns:a16="http://schemas.microsoft.com/office/drawing/2014/main" id="{F9F511CC-153C-4F43-8299-D562A82168C1}"/>
                </a:ext>
              </a:extLst>
            </p:cNvPr>
            <p:cNvSpPr/>
            <p:nvPr/>
          </p:nvSpPr>
          <p:spPr>
            <a:xfrm>
              <a:off x="2344039" y="970661"/>
              <a:ext cx="0" cy="320040"/>
            </a:xfrm>
            <a:custGeom>
              <a:avLst/>
              <a:gdLst/>
              <a:ahLst/>
              <a:cxnLst/>
              <a:rect l="l" t="t" r="r" b="b"/>
              <a:pathLst>
                <a:path h="320040">
                  <a:moveTo>
                    <a:pt x="0" y="0"/>
                  </a:moveTo>
                  <a:lnTo>
                    <a:pt x="0" y="319532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1">
              <a:extLst>
                <a:ext uri="{FF2B5EF4-FFF2-40B4-BE49-F238E27FC236}">
                  <a16:creationId xmlns:a16="http://schemas.microsoft.com/office/drawing/2014/main" id="{3A5BAACB-2E53-4156-8B95-6B0B40700DE7}"/>
                </a:ext>
              </a:extLst>
            </p:cNvPr>
            <p:cNvSpPr/>
            <p:nvPr/>
          </p:nvSpPr>
          <p:spPr>
            <a:xfrm>
              <a:off x="3252755" y="1287811"/>
              <a:ext cx="102425" cy="111315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2">
              <a:extLst>
                <a:ext uri="{FF2B5EF4-FFF2-40B4-BE49-F238E27FC236}">
                  <a16:creationId xmlns:a16="http://schemas.microsoft.com/office/drawing/2014/main" id="{C5E5F92E-96FF-4A62-8CFB-F611C5F88841}"/>
                </a:ext>
              </a:extLst>
            </p:cNvPr>
            <p:cNvSpPr/>
            <p:nvPr/>
          </p:nvSpPr>
          <p:spPr>
            <a:xfrm>
              <a:off x="3304032" y="970661"/>
              <a:ext cx="0" cy="320040"/>
            </a:xfrm>
            <a:custGeom>
              <a:avLst/>
              <a:gdLst/>
              <a:ahLst/>
              <a:cxnLst/>
              <a:rect l="l" t="t" r="r" b="b"/>
              <a:pathLst>
                <a:path h="320040">
                  <a:moveTo>
                    <a:pt x="0" y="0"/>
                  </a:moveTo>
                  <a:lnTo>
                    <a:pt x="0" y="319532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3">
              <a:extLst>
                <a:ext uri="{FF2B5EF4-FFF2-40B4-BE49-F238E27FC236}">
                  <a16:creationId xmlns:a16="http://schemas.microsoft.com/office/drawing/2014/main" id="{2CADA2EB-10FF-407F-92A4-5D33AA65F573}"/>
                </a:ext>
              </a:extLst>
            </p:cNvPr>
            <p:cNvSpPr/>
            <p:nvPr/>
          </p:nvSpPr>
          <p:spPr>
            <a:xfrm>
              <a:off x="2772822" y="1500790"/>
              <a:ext cx="102425" cy="111315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4">
              <a:extLst>
                <a:ext uri="{FF2B5EF4-FFF2-40B4-BE49-F238E27FC236}">
                  <a16:creationId xmlns:a16="http://schemas.microsoft.com/office/drawing/2014/main" id="{09D88DF4-1CE0-49FF-9111-95FF697D88E0}"/>
                </a:ext>
              </a:extLst>
            </p:cNvPr>
            <p:cNvSpPr/>
            <p:nvPr/>
          </p:nvSpPr>
          <p:spPr>
            <a:xfrm>
              <a:off x="2376678" y="1380363"/>
              <a:ext cx="894715" cy="180340"/>
            </a:xfrm>
            <a:custGeom>
              <a:avLst/>
              <a:gdLst/>
              <a:ahLst/>
              <a:cxnLst/>
              <a:rect l="l" t="t" r="r" b="b"/>
              <a:pathLst>
                <a:path w="894714" h="180340">
                  <a:moveTo>
                    <a:pt x="0" y="0"/>
                  </a:moveTo>
                  <a:lnTo>
                    <a:pt x="398525" y="180213"/>
                  </a:lnTo>
                </a:path>
                <a:path w="894714" h="180340">
                  <a:moveTo>
                    <a:pt x="496188" y="180213"/>
                  </a:moveTo>
                  <a:lnTo>
                    <a:pt x="894714" y="0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9" name="object 30">
            <a:extLst>
              <a:ext uri="{FF2B5EF4-FFF2-40B4-BE49-F238E27FC236}">
                <a16:creationId xmlns:a16="http://schemas.microsoft.com/office/drawing/2014/main" id="{127AE284-0CE7-47ED-932F-2EB595221F67}"/>
              </a:ext>
            </a:extLst>
          </p:cNvPr>
          <p:cNvGrpSpPr/>
          <p:nvPr/>
        </p:nvGrpSpPr>
        <p:grpSpPr>
          <a:xfrm>
            <a:off x="630799" y="4068615"/>
            <a:ext cx="2591372" cy="1452736"/>
            <a:chOff x="731043" y="1926875"/>
            <a:chExt cx="1062355" cy="857250"/>
          </a:xfrm>
        </p:grpSpPr>
        <p:sp>
          <p:nvSpPr>
            <p:cNvPr id="30" name="object 31">
              <a:extLst>
                <a:ext uri="{FF2B5EF4-FFF2-40B4-BE49-F238E27FC236}">
                  <a16:creationId xmlns:a16="http://schemas.microsoft.com/office/drawing/2014/main" id="{4E6AB062-8AA1-46EF-83B9-6EB9EC8EB2C1}"/>
                </a:ext>
              </a:extLst>
            </p:cNvPr>
            <p:cNvSpPr/>
            <p:nvPr/>
          </p:nvSpPr>
          <p:spPr>
            <a:xfrm>
              <a:off x="731043" y="2246407"/>
              <a:ext cx="102425" cy="111188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2">
              <a:extLst>
                <a:ext uri="{FF2B5EF4-FFF2-40B4-BE49-F238E27FC236}">
                  <a16:creationId xmlns:a16="http://schemas.microsoft.com/office/drawing/2014/main" id="{E162DD6B-C05B-4228-B53D-9DCFF8784A94}"/>
                </a:ext>
              </a:extLst>
            </p:cNvPr>
            <p:cNvSpPr/>
            <p:nvPr/>
          </p:nvSpPr>
          <p:spPr>
            <a:xfrm>
              <a:off x="1210976" y="1926875"/>
              <a:ext cx="102425" cy="111315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3">
              <a:extLst>
                <a:ext uri="{FF2B5EF4-FFF2-40B4-BE49-F238E27FC236}">
                  <a16:creationId xmlns:a16="http://schemas.microsoft.com/office/drawing/2014/main" id="{367AB4EE-8442-4C51-A93D-B881C85B7DAC}"/>
                </a:ext>
              </a:extLst>
            </p:cNvPr>
            <p:cNvSpPr/>
            <p:nvPr/>
          </p:nvSpPr>
          <p:spPr>
            <a:xfrm>
              <a:off x="814832" y="1986534"/>
              <a:ext cx="398780" cy="278765"/>
            </a:xfrm>
            <a:custGeom>
              <a:avLst/>
              <a:gdLst/>
              <a:ahLst/>
              <a:cxnLst/>
              <a:rect l="l" t="t" r="r" b="b"/>
              <a:pathLst>
                <a:path w="398780" h="278764">
                  <a:moveTo>
                    <a:pt x="0" y="278638"/>
                  </a:moveTo>
                  <a:lnTo>
                    <a:pt x="398526" y="0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4">
              <a:extLst>
                <a:ext uri="{FF2B5EF4-FFF2-40B4-BE49-F238E27FC236}">
                  <a16:creationId xmlns:a16="http://schemas.microsoft.com/office/drawing/2014/main" id="{EC79ECE4-2BC8-457D-95A1-3D954A17ED26}"/>
                </a:ext>
              </a:extLst>
            </p:cNvPr>
            <p:cNvSpPr/>
            <p:nvPr/>
          </p:nvSpPr>
          <p:spPr>
            <a:xfrm>
              <a:off x="1690909" y="2246407"/>
              <a:ext cx="102425" cy="111188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5">
              <a:extLst>
                <a:ext uri="{FF2B5EF4-FFF2-40B4-BE49-F238E27FC236}">
                  <a16:creationId xmlns:a16="http://schemas.microsoft.com/office/drawing/2014/main" id="{57453BDA-B5E4-4ACF-9A57-F0463B857A10}"/>
                </a:ext>
              </a:extLst>
            </p:cNvPr>
            <p:cNvSpPr/>
            <p:nvPr/>
          </p:nvSpPr>
          <p:spPr>
            <a:xfrm>
              <a:off x="1311021" y="1970151"/>
              <a:ext cx="398780" cy="278765"/>
            </a:xfrm>
            <a:custGeom>
              <a:avLst/>
              <a:gdLst/>
              <a:ahLst/>
              <a:cxnLst/>
              <a:rect l="l" t="t" r="r" b="b"/>
              <a:pathLst>
                <a:path w="398780" h="278764">
                  <a:moveTo>
                    <a:pt x="0" y="0"/>
                  </a:moveTo>
                  <a:lnTo>
                    <a:pt x="398525" y="278638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6">
              <a:extLst>
                <a:ext uri="{FF2B5EF4-FFF2-40B4-BE49-F238E27FC236}">
                  <a16:creationId xmlns:a16="http://schemas.microsoft.com/office/drawing/2014/main" id="{A855463A-6940-413C-922D-F78E08EF26D1}"/>
                </a:ext>
              </a:extLst>
            </p:cNvPr>
            <p:cNvSpPr/>
            <p:nvPr/>
          </p:nvSpPr>
          <p:spPr>
            <a:xfrm>
              <a:off x="1690909" y="2672365"/>
              <a:ext cx="102425" cy="111315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7">
              <a:extLst>
                <a:ext uri="{FF2B5EF4-FFF2-40B4-BE49-F238E27FC236}">
                  <a16:creationId xmlns:a16="http://schemas.microsoft.com/office/drawing/2014/main" id="{86C4252D-565A-4376-910E-86743A9290CB}"/>
                </a:ext>
              </a:extLst>
            </p:cNvPr>
            <p:cNvSpPr/>
            <p:nvPr/>
          </p:nvSpPr>
          <p:spPr>
            <a:xfrm>
              <a:off x="1742186" y="2355215"/>
              <a:ext cx="0" cy="320040"/>
            </a:xfrm>
            <a:custGeom>
              <a:avLst/>
              <a:gdLst/>
              <a:ahLst/>
              <a:cxnLst/>
              <a:rect l="l" t="t" r="r" b="b"/>
              <a:pathLst>
                <a:path h="320039">
                  <a:moveTo>
                    <a:pt x="0" y="0"/>
                  </a:moveTo>
                  <a:lnTo>
                    <a:pt x="0" y="319531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8">
              <a:extLst>
                <a:ext uri="{FF2B5EF4-FFF2-40B4-BE49-F238E27FC236}">
                  <a16:creationId xmlns:a16="http://schemas.microsoft.com/office/drawing/2014/main" id="{F9174C20-D1CE-4189-AAD5-F20ECCDA6327}"/>
                </a:ext>
              </a:extLst>
            </p:cNvPr>
            <p:cNvSpPr/>
            <p:nvPr/>
          </p:nvSpPr>
          <p:spPr>
            <a:xfrm>
              <a:off x="731043" y="2672365"/>
              <a:ext cx="102425" cy="111315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9">
              <a:extLst>
                <a:ext uri="{FF2B5EF4-FFF2-40B4-BE49-F238E27FC236}">
                  <a16:creationId xmlns:a16="http://schemas.microsoft.com/office/drawing/2014/main" id="{C82C48A2-F0E7-441E-A978-1B60D8DAAA16}"/>
                </a:ext>
              </a:extLst>
            </p:cNvPr>
            <p:cNvSpPr/>
            <p:nvPr/>
          </p:nvSpPr>
          <p:spPr>
            <a:xfrm>
              <a:off x="782193" y="2035810"/>
              <a:ext cx="927735" cy="696595"/>
            </a:xfrm>
            <a:custGeom>
              <a:avLst/>
              <a:gdLst/>
              <a:ahLst/>
              <a:cxnLst/>
              <a:rect l="l" t="t" r="r" b="b"/>
              <a:pathLst>
                <a:path w="927735" h="696594">
                  <a:moveTo>
                    <a:pt x="0" y="319405"/>
                  </a:moveTo>
                  <a:lnTo>
                    <a:pt x="0" y="638937"/>
                  </a:lnTo>
                </a:path>
                <a:path w="927735" h="696594">
                  <a:moveTo>
                    <a:pt x="48894" y="696341"/>
                  </a:moveTo>
                  <a:lnTo>
                    <a:pt x="911098" y="696341"/>
                  </a:lnTo>
                </a:path>
                <a:path w="927735" h="696594">
                  <a:moveTo>
                    <a:pt x="48894" y="270256"/>
                  </a:moveTo>
                  <a:lnTo>
                    <a:pt x="927354" y="655320"/>
                  </a:lnTo>
                </a:path>
                <a:path w="927735" h="696594">
                  <a:moveTo>
                    <a:pt x="911098" y="270256"/>
                  </a:moveTo>
                  <a:lnTo>
                    <a:pt x="32638" y="655320"/>
                  </a:lnTo>
                </a:path>
                <a:path w="927735" h="696594">
                  <a:moveTo>
                    <a:pt x="479933" y="0"/>
                  </a:moveTo>
                  <a:lnTo>
                    <a:pt x="32638" y="655320"/>
                  </a:lnTo>
                </a:path>
                <a:path w="927735" h="696594">
                  <a:moveTo>
                    <a:pt x="479933" y="0"/>
                  </a:moveTo>
                  <a:lnTo>
                    <a:pt x="927354" y="655320"/>
                  </a:lnTo>
                </a:path>
                <a:path w="927735" h="696594">
                  <a:moveTo>
                    <a:pt x="48894" y="270256"/>
                  </a:moveTo>
                  <a:lnTo>
                    <a:pt x="911098" y="270256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9" name="object 25">
            <a:extLst>
              <a:ext uri="{FF2B5EF4-FFF2-40B4-BE49-F238E27FC236}">
                <a16:creationId xmlns:a16="http://schemas.microsoft.com/office/drawing/2014/main" id="{336D72CD-C7FB-4B84-B311-021BC46B4876}"/>
              </a:ext>
            </a:extLst>
          </p:cNvPr>
          <p:cNvGrpSpPr/>
          <p:nvPr/>
        </p:nvGrpSpPr>
        <p:grpSpPr>
          <a:xfrm>
            <a:off x="5109788" y="4467745"/>
            <a:ext cx="2465363" cy="864212"/>
            <a:chOff x="2292889" y="2246407"/>
            <a:chExt cx="1062355" cy="111760"/>
          </a:xfrm>
        </p:grpSpPr>
        <p:sp>
          <p:nvSpPr>
            <p:cNvPr id="40" name="object 26">
              <a:extLst>
                <a:ext uri="{FF2B5EF4-FFF2-40B4-BE49-F238E27FC236}">
                  <a16:creationId xmlns:a16="http://schemas.microsoft.com/office/drawing/2014/main" id="{4A8F6126-0F88-4CC3-BDB0-0564FE429965}"/>
                </a:ext>
              </a:extLst>
            </p:cNvPr>
            <p:cNvSpPr/>
            <p:nvPr/>
          </p:nvSpPr>
          <p:spPr>
            <a:xfrm>
              <a:off x="3252755" y="2246407"/>
              <a:ext cx="102425" cy="111188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27">
              <a:extLst>
                <a:ext uri="{FF2B5EF4-FFF2-40B4-BE49-F238E27FC236}">
                  <a16:creationId xmlns:a16="http://schemas.microsoft.com/office/drawing/2014/main" id="{9DDF7EDB-3489-4947-BBF7-6391BB00D98A}"/>
                </a:ext>
              </a:extLst>
            </p:cNvPr>
            <p:cNvSpPr/>
            <p:nvPr/>
          </p:nvSpPr>
          <p:spPr>
            <a:xfrm>
              <a:off x="2292889" y="2246407"/>
              <a:ext cx="102425" cy="111188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28">
              <a:extLst>
                <a:ext uri="{FF2B5EF4-FFF2-40B4-BE49-F238E27FC236}">
                  <a16:creationId xmlns:a16="http://schemas.microsoft.com/office/drawing/2014/main" id="{505CA856-FBE7-4790-BFE8-6A699FFB4436}"/>
                </a:ext>
              </a:extLst>
            </p:cNvPr>
            <p:cNvSpPr/>
            <p:nvPr/>
          </p:nvSpPr>
          <p:spPr>
            <a:xfrm>
              <a:off x="2772822" y="2246407"/>
              <a:ext cx="102425" cy="111188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29">
              <a:extLst>
                <a:ext uri="{FF2B5EF4-FFF2-40B4-BE49-F238E27FC236}">
                  <a16:creationId xmlns:a16="http://schemas.microsoft.com/office/drawing/2014/main" id="{F39B6C4F-4FB1-455B-9148-A83D48A91622}"/>
                </a:ext>
              </a:extLst>
            </p:cNvPr>
            <p:cNvSpPr/>
            <p:nvPr/>
          </p:nvSpPr>
          <p:spPr>
            <a:xfrm>
              <a:off x="2392934" y="2306066"/>
              <a:ext cx="862330" cy="0"/>
            </a:xfrm>
            <a:custGeom>
              <a:avLst/>
              <a:gdLst/>
              <a:ahLst/>
              <a:cxnLst/>
              <a:rect l="l" t="t" r="r" b="b"/>
              <a:pathLst>
                <a:path w="862329">
                  <a:moveTo>
                    <a:pt x="0" y="0"/>
                  </a:moveTo>
                  <a:lnTo>
                    <a:pt x="382270" y="0"/>
                  </a:lnTo>
                </a:path>
                <a:path w="862329">
                  <a:moveTo>
                    <a:pt x="479933" y="0"/>
                  </a:moveTo>
                  <a:lnTo>
                    <a:pt x="862203" y="0"/>
                  </a:lnTo>
                </a:path>
              </a:pathLst>
            </a:custGeom>
            <a:ln w="476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621690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14186" y="812800"/>
            <a:ext cx="8735598" cy="4296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People view the world differently. They differ  in the way they:</a:t>
            </a:r>
          </a:p>
          <a:p>
            <a:pPr marL="1089025" marR="0" lvl="0" indent="-2905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Perceive and organize information</a:t>
            </a:r>
          </a:p>
          <a:p>
            <a:pPr marL="1089025" marR="0" lvl="0" indent="-2905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Communicate</a:t>
            </a:r>
          </a:p>
          <a:p>
            <a:pPr marL="1089025" marR="0" lvl="0" indent="-29051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Make decisions</a:t>
            </a:r>
          </a:p>
          <a:p>
            <a:pPr marL="798512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Understanding the differences is critical to  working with others that think differently, and  leading a team successfully…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</a:p>
        </p:txBody>
      </p:sp>
    </p:spTree>
    <p:extLst>
      <p:ext uri="{BB962C8B-B14F-4D97-AF65-F5344CB8AC3E}">
        <p14:creationId xmlns:p14="http://schemas.microsoft.com/office/powerpoint/2010/main" val="15631464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14186" y="812800"/>
            <a:ext cx="8735598" cy="4296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Differences in team members' personal styles  are often at the root of conflicts or  misunderstandings</a:t>
            </a:r>
          </a:p>
          <a:p>
            <a:pPr marL="855663" marR="0" lvl="0" indent="-44926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Verbal and non-verbal communications are interpreted  fundamentally differently by different types of people</a:t>
            </a:r>
          </a:p>
          <a:p>
            <a:pPr marL="855663" marR="0" lvl="0" indent="-44926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 the Project Leader and team members recognize this  fact, such conflicts can be more easily resolved and pose  less difficulty to the team's performance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Know yourself, and how you relate to others…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does this matter?</a:t>
            </a:r>
          </a:p>
        </p:txBody>
      </p:sp>
    </p:spTree>
    <p:extLst>
      <p:ext uri="{BB962C8B-B14F-4D97-AF65-F5344CB8AC3E}">
        <p14:creationId xmlns:p14="http://schemas.microsoft.com/office/powerpoint/2010/main" val="29096198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14186" y="812800"/>
            <a:ext cx="8735598" cy="4296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Understanding differences is critical to leading  a team successfully.</a:t>
            </a:r>
          </a:p>
          <a:p>
            <a:pPr marL="623888" marR="0" lvl="0" indent="-21748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>
                <a:tab pos="739775" algn="l"/>
              </a:tabLst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Differences in team members’ personal styles are  often at the root of conflicts or  misunderstandings.</a:t>
            </a:r>
          </a:p>
          <a:p>
            <a:pPr marL="623888" marR="0" lvl="0" indent="-21748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>
                <a:tab pos="739775" algn="l"/>
              </a:tabLst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If the Project Leader and team members recognize  this fact, such conflicts can be more easily resolved and pose less difficulty to the team’s  performance.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it’s useful?</a:t>
            </a:r>
          </a:p>
        </p:txBody>
      </p:sp>
    </p:spTree>
    <p:extLst>
      <p:ext uri="{BB962C8B-B14F-4D97-AF65-F5344CB8AC3E}">
        <p14:creationId xmlns:p14="http://schemas.microsoft.com/office/powerpoint/2010/main" val="30129550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14186" y="812800"/>
            <a:ext cx="8735598" cy="4296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Know how you like to work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Know how you team like to work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Find the best ways of working together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Give your best to people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Get the best from people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you work most effectively?</a:t>
            </a:r>
          </a:p>
        </p:txBody>
      </p:sp>
    </p:spTree>
    <p:extLst>
      <p:ext uri="{BB962C8B-B14F-4D97-AF65-F5344CB8AC3E}">
        <p14:creationId xmlns:p14="http://schemas.microsoft.com/office/powerpoint/2010/main" val="22501950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14186" y="812800"/>
            <a:ext cx="8735598" cy="4296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There are a number of approaches to  assessing</a:t>
            </a:r>
          </a:p>
          <a:p>
            <a:pPr marL="973138" marR="0" lvl="0" indent="-406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personality types,</a:t>
            </a:r>
          </a:p>
          <a:p>
            <a:pPr marL="973138" marR="0" lvl="0" indent="-406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thinking and decision-making approaches,</a:t>
            </a:r>
          </a:p>
          <a:p>
            <a:pPr marL="973138" marR="0" lvl="0" indent="-406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and personal interaction styles.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These affect how a team member might  interact with others; organize and gather data;  and make decisions.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730915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‘type’ are you most like …</a:t>
            </a:r>
          </a:p>
        </p:txBody>
      </p:sp>
    </p:spTree>
    <p:extLst>
      <p:ext uri="{BB962C8B-B14F-4D97-AF65-F5344CB8AC3E}">
        <p14:creationId xmlns:p14="http://schemas.microsoft.com/office/powerpoint/2010/main" val="28249205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61257" y="1280885"/>
            <a:ext cx="8735598" cy="4296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There are a number of approaches to  assessing</a:t>
            </a:r>
          </a:p>
          <a:p>
            <a:pPr marL="973138" marR="0" lvl="0" indent="-406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personality types,</a:t>
            </a:r>
          </a:p>
          <a:p>
            <a:pPr marL="973138" marR="0" lvl="0" indent="-406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thinking and decision-making approaches,</a:t>
            </a:r>
          </a:p>
          <a:p>
            <a:pPr marL="973138" marR="0" lvl="0" indent="-406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and personal interaction styles.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These affect how a team member might  interact with others; organize and gather data;  and make decisions.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Tests are available on Google. You could do the test and identify your personality type. 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1258743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MBTI Exercise </a:t>
            </a:r>
            <a:b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Myers-Briggs Type Indicator</a:t>
            </a:r>
            <a:b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altLang="en-US" sz="28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149376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61257" y="1280885"/>
            <a:ext cx="8735598" cy="429623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Describes how we interact with the world and  where we direct our energy.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973138" marR="0" lvl="0" indent="-3492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Extroverts focus their energy and attention on the world  outside themselves, enjoying lots of interaction and  working out problems in groups.</a:t>
            </a:r>
          </a:p>
          <a:p>
            <a:pPr marL="973138" marR="0" lvl="0" indent="-3492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973138" marR="0" lvl="0" indent="-3492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Introverts focus their energy within themselves, preferring  to spend more time alone, for instance, thinking about  problems alone before discussing them in a group.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1258743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Extrovert versus Introvert</a:t>
            </a:r>
          </a:p>
        </p:txBody>
      </p:sp>
    </p:spTree>
    <p:extLst>
      <p:ext uri="{BB962C8B-B14F-4D97-AF65-F5344CB8AC3E}">
        <p14:creationId xmlns:p14="http://schemas.microsoft.com/office/powerpoint/2010/main" val="40384909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81227" y="711255"/>
            <a:ext cx="4726202" cy="512348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Extroverts need Introverts  to: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Keep them focused and not  deflected by external stimuli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Explore inner depths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Provide depth and  concentration on shared tasks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Help them value and deal  with solitude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Help them become aware of  what's going on inside  themselves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Help them listen to others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Help with long slow jobs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1258743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Extrovert / Introvert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70CEBF4-E62B-4D4F-8A93-B54E4E54B8BC}"/>
              </a:ext>
            </a:extLst>
          </p:cNvPr>
          <p:cNvSpPr txBox="1">
            <a:spLocks noChangeArrowheads="1"/>
          </p:cNvSpPr>
          <p:nvPr/>
        </p:nvSpPr>
        <p:spPr>
          <a:xfrm>
            <a:off x="5208727" y="711254"/>
            <a:ext cx="3788128" cy="512348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Introverts need Extroverts  to: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Help them make their views  known in discussions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Help them know and be  known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Keep conversations flowing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Ensure that strangers are  welcome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Break the ice in social  situations</a:t>
            </a:r>
          </a:p>
        </p:txBody>
      </p:sp>
    </p:spTree>
    <p:extLst>
      <p:ext uri="{BB962C8B-B14F-4D97-AF65-F5344CB8AC3E}">
        <p14:creationId xmlns:p14="http://schemas.microsoft.com/office/powerpoint/2010/main" val="11172229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81227" y="711255"/>
            <a:ext cx="8735598" cy="51234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Describes the type of information we usually notice.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623888" marR="0" lvl="0" indent="-27622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Sensors concentrate on data they gather with their senses.  They trust whatever can be measured or documented and  focus on what is real and concrete; they focus on the  present.</a:t>
            </a:r>
          </a:p>
          <a:p>
            <a:pPr marL="623888" marR="0" lvl="0" indent="-27622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623888" marR="0" lvl="0" indent="-27622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Intuitivist focus on implications and inferences. They value  imagination and trust inspirations and hunches; they are  oriented toward the future.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629369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Sensing versus Intuitive</a:t>
            </a:r>
          </a:p>
        </p:txBody>
      </p:sp>
    </p:spTree>
    <p:extLst>
      <p:ext uri="{BB962C8B-B14F-4D97-AF65-F5344CB8AC3E}">
        <p14:creationId xmlns:p14="http://schemas.microsoft.com/office/powerpoint/2010/main" val="107863542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81227" y="711255"/>
            <a:ext cx="8735598" cy="512348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Prefer specific answers to specific questions.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Like to concentrate on what you are doing at the moment and  don't think ahead.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Prefer to do something, rather than think about it.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Find jobs that lead to a tangible result the most satisfying.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Believe that 'if it isn't broke, don't fix it.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Would rather work with facts and figures than with theories  and ideas.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Get frustrated when people do not give you clear instructions.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Read magazines and reports from front to back; you don't  understand why some people prefer to dive in where they  please.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Are literal in your use of words and take things literally.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Subscribe to the notion that 'seeing is believing'.</a:t>
            </a:r>
          </a:p>
          <a:p>
            <a:pPr marL="623888" marR="0" lvl="0" indent="-27622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629369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Sensing</a:t>
            </a:r>
          </a:p>
        </p:txBody>
      </p:sp>
    </p:spTree>
    <p:extLst>
      <p:ext uri="{BB962C8B-B14F-4D97-AF65-F5344CB8AC3E}">
        <p14:creationId xmlns:p14="http://schemas.microsoft.com/office/powerpoint/2010/main" val="5517745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81227" y="711255"/>
            <a:ext cx="8735598" cy="512348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Tend to think about several things at once, and sometimes be  accused of being absent-minded.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Find the future and its possibilities more intriguing than  frightening; you are usually more excited about where you're  going than where you are.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Believe that 'boring details' are redundant.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Believe that time is relative, and that you are not late until the  meeting/party has started without you.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Find yourself asking 'Why?'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Tend to give general answers to most questions and get  irritated when you are pushed for specifics.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Dream about how to spend your salary than sit and check  your bank statement.</a:t>
            </a:r>
          </a:p>
          <a:p>
            <a:pPr marL="623888" marR="0" lvl="0" indent="-27622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629369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Intuitive</a:t>
            </a:r>
          </a:p>
        </p:txBody>
      </p:sp>
    </p:spTree>
    <p:extLst>
      <p:ext uri="{BB962C8B-B14F-4D97-AF65-F5344CB8AC3E}">
        <p14:creationId xmlns:p14="http://schemas.microsoft.com/office/powerpoint/2010/main" val="39906883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81227" y="711255"/>
            <a:ext cx="4726202" cy="512348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Sensers need intuitivist to: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Develop a vision of the future  and what might be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Tackle difficulties with ingenuity  and relish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Interpret and anticipate change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Have enthusiasm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Suggest new possibilities when  faced by a problem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Live with alternatives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Remind them that the joys of the  future are worth anticipating and  working for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629369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Sensing / Intuitive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70CEBF4-E62B-4D4F-8A93-B54E4E54B8BC}"/>
              </a:ext>
            </a:extLst>
          </p:cNvPr>
          <p:cNvSpPr txBox="1">
            <a:spLocks noChangeArrowheads="1"/>
          </p:cNvSpPr>
          <p:nvPr/>
        </p:nvSpPr>
        <p:spPr>
          <a:xfrm>
            <a:off x="5007429" y="711254"/>
            <a:ext cx="3989426" cy="5123487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intuitives</a:t>
            </a: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needs sensers to: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Bring relevant facts to their  attention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Read the instructions, or fine  print in a contract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Have patience and perseverance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Apply a 'dose of realism' to  problems and dreams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Value what is on offer in the  'here and now‘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Keep abreast of the essential  details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Keep records &amp; to know where  things are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 notice what needs doing NOW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To remind them that life is for  living and enjoying now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6042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81226" y="711255"/>
            <a:ext cx="8405573" cy="51234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Describes how we make decisions.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Thinkers prefer decisions that make sense logically, priding  themselves on their ability to be objective and analytical in  the decision-making process.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Feelers make decisions based on how much they care or  what they feel is right, priding themselves on their ability  to be empathetic and compassionate.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629369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Thinking versus Feeling</a:t>
            </a:r>
          </a:p>
        </p:txBody>
      </p:sp>
    </p:spTree>
    <p:extLst>
      <p:ext uri="{BB962C8B-B14F-4D97-AF65-F5344CB8AC3E}">
        <p14:creationId xmlns:p14="http://schemas.microsoft.com/office/powerpoint/2010/main" val="332998437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81227" y="711255"/>
            <a:ext cx="8735598" cy="512348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Stay cool calm and collected and objective in situations where everyone  else is upset.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Prefer to settle a dispute on what is fair and truthful rather than on what  will make people happy.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Enjoy proving a point for the sake of clarity; you may sometimes argue  both sides in a discussion to provoke and stretch the thinking of others.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Are more firm-minded than tender-hearted; if you disagree with people  you prefer to tell them rather than say nothing and let them think they are  right.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Value your objectivity despite the fact that some people may regard you  as uncaring (you know this to be untrue).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Don't mind making difficult decisions and believe that it is more important  to be right than to be liked.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Are impressed with things that are logical and scientific.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23888" marR="0" lvl="0" indent="-27622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629369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Thinking</a:t>
            </a:r>
          </a:p>
        </p:txBody>
      </p:sp>
    </p:spTree>
    <p:extLst>
      <p:ext uri="{BB962C8B-B14F-4D97-AF65-F5344CB8AC3E}">
        <p14:creationId xmlns:p14="http://schemas.microsoft.com/office/powerpoint/2010/main" val="2920946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81227" y="711255"/>
            <a:ext cx="8735598" cy="512348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Consider that a "good decision" is one that takes others, feelings into  account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Over-extend yourself in meeting other peoples' needs; you'll do almost  anything to accommodate others, even at the expense of your own needs.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Put yourself in "other peoples, shoes", at a meeting you will be likely to  ask, "How does this affect the people involved?"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Enjoy providing services for other people even if you are sometimes  exploited.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Find yourself wondering "Does anyone care about what I want?" although  you would probably not admit this to anyone.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Would not hesitate to take back something you've said if it has caused  offence; as a result you are sometimes accused of being "wishy-washy".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Prefer harmony to clarity; you are embarrassed by conflict and will tend to  try and avoid it. Be accused of taking things too personally.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lang="en-U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23888" marR="0" lvl="0" indent="-27622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629369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Feeling</a:t>
            </a:r>
          </a:p>
        </p:txBody>
      </p:sp>
    </p:spTree>
    <p:extLst>
      <p:ext uri="{BB962C8B-B14F-4D97-AF65-F5344CB8AC3E}">
        <p14:creationId xmlns:p14="http://schemas.microsoft.com/office/powerpoint/2010/main" val="11257730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81227" y="711255"/>
            <a:ext cx="4116602" cy="51234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Thinkers need feelers to: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Keep the 'human factor' in  view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Conciliate and persuade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Advise how people will feel  about things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Build up enthusiasm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Appreciate them as Thinkers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629369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Thinking / Feeling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B70CEBF4-E62B-4D4F-8A93-B54E4E54B8BC}"/>
              </a:ext>
            </a:extLst>
          </p:cNvPr>
          <p:cNvSpPr txBox="1">
            <a:spLocks noChangeArrowheads="1"/>
          </p:cNvSpPr>
          <p:nvPr/>
        </p:nvSpPr>
        <p:spPr>
          <a:xfrm>
            <a:off x="4648026" y="711255"/>
            <a:ext cx="3989426" cy="512348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None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Feelers need thinkers to: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Help them analyse facts &amp;  situations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Help with organisational  matters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Do the 'unpleasant jobs'  where people are concerned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Stand firm when opposition  grows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Find flaws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Hold to policy when it is  strongly </a:t>
            </a:r>
            <a:r>
              <a:rPr kumimoji="0" lang="en-US" sz="24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criticised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Restructure or reform</a:t>
            </a:r>
          </a:p>
        </p:txBody>
      </p:sp>
    </p:spTree>
    <p:extLst>
      <p:ext uri="{BB962C8B-B14F-4D97-AF65-F5344CB8AC3E}">
        <p14:creationId xmlns:p14="http://schemas.microsoft.com/office/powerpoint/2010/main" val="26675503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577AA-322E-47EA-9CD2-FF6CDE9146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F2D5D7-7669-4457-A70C-96FA064BB9B5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2676FC4-67BE-48B6-AB99-BB5DDB8090B2}"/>
              </a:ext>
            </a:extLst>
          </p:cNvPr>
          <p:cNvSpPr txBox="1">
            <a:spLocks noChangeArrowheads="1"/>
          </p:cNvSpPr>
          <p:nvPr/>
        </p:nvSpPr>
        <p:spPr>
          <a:xfrm>
            <a:off x="281226" y="711255"/>
            <a:ext cx="8405573" cy="51234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There is no guaranteed formula for ensuring  effective leadership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But by knowing yourself better, and looking from  different perspectives to try to understand others  better… you can make a good attempt..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Flexibility and understanding go a long way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newly formed Project Team will take time to  settle in, don’t expect immediate results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FF0000"/>
              </a:buClr>
              <a:buSzPct val="61000"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Effective communication, by whatever means, is  critical to project success. Without it leadership is  ineffective and objective will never be met!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83066283-CEB5-4729-AA8F-902D97133F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7145" y="81885"/>
            <a:ext cx="8869680" cy="629369"/>
          </a:xfrm>
        </p:spPr>
        <p:txBody>
          <a:bodyPr anchor="t">
            <a:noAutofit/>
          </a:bodyPr>
          <a:lstStyle/>
          <a:p>
            <a:r>
              <a:rPr lang="en-US" alt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197439213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FBD0C3-75B7-45CF-B6FF-A26B4E359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F2D5D7-7669-4457-A70C-96FA064BB9B5}" type="slidenum">
              <a:rPr lang="en-US" altLang="en-US" smtClean="0"/>
              <a:pPr>
                <a:defRPr/>
              </a:pPr>
              <a:t>42</a:t>
            </a:fld>
            <a:endParaRPr lang="en-US" altLang="en-US"/>
          </a:p>
        </p:txBody>
      </p:sp>
      <p:sp>
        <p:nvSpPr>
          <p:cNvPr id="5" name="タイトル 1">
            <a:extLst>
              <a:ext uri="{FF2B5EF4-FFF2-40B4-BE49-F238E27FC236}">
                <a16:creationId xmlns:a16="http://schemas.microsoft.com/office/drawing/2014/main" id="{C3C71F95-B437-4E94-B41F-2FA851EC33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742294"/>
            <a:ext cx="8229600" cy="626116"/>
          </a:xfrm>
        </p:spPr>
        <p:txBody>
          <a:bodyPr anchor="t">
            <a:noAutofit/>
          </a:bodyPr>
          <a:lstStyle/>
          <a:p>
            <a:r>
              <a:rPr lang="en-US" sz="3200" b="1" dirty="0">
                <a:solidFill>
                  <a:srgbClr val="0B6BB5"/>
                </a:solidFill>
                <a:latin typeface="+mn-lt"/>
                <a:cs typeface="Arial Rounded MT Bold" panose="020F0704030504030204" pitchFamily="34" charset="0"/>
              </a:rPr>
              <a:t>Thank you …!</a:t>
            </a:r>
            <a:endParaRPr lang="en-US" altLang="ja-JP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25714422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1_Custom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Custom Design">
      <a:majorFont>
        <a:latin typeface="Tahoma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FA732EB2E03A42BEA0C7E367F049E0" ma:contentTypeVersion="19" ma:contentTypeDescription="Create a new document." ma:contentTypeScope="" ma:versionID="e9e56b7a5c05f15c5d75417978c1aeff">
  <xsd:schema xmlns:xsd="http://www.w3.org/2001/XMLSchema" xmlns:xs="http://www.w3.org/2001/XMLSchema" xmlns:p="http://schemas.microsoft.com/office/2006/metadata/properties" xmlns:ns2="03844916-8be2-4606-8d5e-9c05b0ba38ee" xmlns:ns3="3ee67091-802d-44d5-a08d-fc8a69113cfc" xmlns:ns4="http://schemas.microsoft.com/sharepoint/v4" targetNamespace="http://schemas.microsoft.com/office/2006/metadata/properties" ma:root="true" ma:fieldsID="daacfc296a6ee37d8d19749a8a4eb824" ns2:_="" ns3:_="" ns4:_="">
    <xsd:import namespace="03844916-8be2-4606-8d5e-9c05b0ba38ee"/>
    <xsd:import namespace="3ee67091-802d-44d5-a08d-fc8a69113cfc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escription0" minOccurs="0"/>
                <xsd:element ref="ns2:RevisionNumber" minOccurs="0"/>
                <xsd:element ref="ns2:RevisionDate" minOccurs="0"/>
                <xsd:element ref="ns2:ExcelID" minOccurs="0"/>
                <xsd:element ref="ns2:RevisionDateText" minOccurs="0"/>
                <xsd:element ref="ns2:Delete" minOccurs="0"/>
                <xsd:element ref="ns3:DocumentName"/>
                <xsd:element ref="ns3:DocumentType" minOccurs="0"/>
                <xsd:element ref="ns4:IconOverlay" minOccurs="0"/>
                <xsd:element ref="ns3:Document_x0020_Name_x003a_Prime_x0020_Contract_x0020_Number" minOccurs="0"/>
                <xsd:element ref="ns3:Document_x0020_Name_x003a_Sector0" minOccurs="0"/>
                <xsd:element ref="ns3:Document_x0020_Name_x003a_DataType" minOccurs="0"/>
                <xsd:element ref="ns3:Document_x0020_Name_x003a_DocumentSortOrder" minOccurs="0"/>
                <xsd:element ref="ns3:Document_x0020_Name_x003a_TTerm" minOccurs="0"/>
                <xsd:element ref="ns3:Document_x0020_Type_x003a_Document_x0020_Type_x0020_Summar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3844916-8be2-4606-8d5e-9c05b0ba38ee" elementFormDefault="qualified">
    <xsd:import namespace="http://schemas.microsoft.com/office/2006/documentManagement/types"/>
    <xsd:import namespace="http://schemas.microsoft.com/office/infopath/2007/PartnerControls"/>
    <xsd:element name="Description0" ma:index="8" nillable="true" ma:displayName="Description" ma:indexed="true" ma:internalName="Description0">
      <xsd:simpleType>
        <xsd:restriction base="dms:Text">
          <xsd:maxLength value="255"/>
        </xsd:restriction>
      </xsd:simpleType>
    </xsd:element>
    <xsd:element name="RevisionNumber" ma:index="9" nillable="true" ma:displayName="Revision Number" ma:indexed="true" ma:internalName="RevisionNumber">
      <xsd:simpleType>
        <xsd:restriction base="dms:Text">
          <xsd:maxLength value="255"/>
        </xsd:restriction>
      </xsd:simpleType>
    </xsd:element>
    <xsd:element name="RevisionDate" ma:index="10" nillable="true" ma:displayName="Revision Date" ma:format="DateOnly" ma:indexed="true" ma:internalName="RevisionDate">
      <xsd:simpleType>
        <xsd:restriction base="dms:DateTime"/>
      </xsd:simpleType>
    </xsd:element>
    <xsd:element name="ExcelID" ma:index="11" nillable="true" ma:displayName="Excel ID" ma:internalName="ExcelID" ma:percentage="FALSE">
      <xsd:simpleType>
        <xsd:restriction base="dms:Number"/>
      </xsd:simpleType>
    </xsd:element>
    <xsd:element name="RevisionDateText" ma:index="12" nillable="true" ma:displayName="RevisionDateText" ma:internalName="RevisionDateText">
      <xsd:simpleType>
        <xsd:restriction base="dms:Text">
          <xsd:maxLength value="255"/>
        </xsd:restriction>
      </xsd:simpleType>
    </xsd:element>
    <xsd:element name="Delete" ma:index="13" nillable="true" ma:displayName="Delete" ma:internalName="Delete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e67091-802d-44d5-a08d-fc8a69113cfc" elementFormDefault="qualified">
    <xsd:import namespace="http://schemas.microsoft.com/office/2006/documentManagement/types"/>
    <xsd:import namespace="http://schemas.microsoft.com/office/infopath/2007/PartnerControls"/>
    <xsd:element name="DocumentName" ma:index="15" ma:displayName="Document Name" ma:indexed="true" ma:list="{6b9fd889-a317-488a-8ff4-6dc085c1e58e}" ma:internalName="DocumentName" ma:readOnly="false" ma:showField="Title">
      <xsd:simpleType>
        <xsd:restriction base="dms:Lookup"/>
      </xsd:simpleType>
    </xsd:element>
    <xsd:element name="DocumentType" ma:index="16" nillable="true" ma:displayName="Document Type" ma:list="{d8ddc122-1306-45d9-9add-36b7072e5dc3}" ma:internalName="DocumentType" ma:readOnly="false" ma:showField="Title">
      <xsd:simpleType>
        <xsd:restriction base="dms:Lookup"/>
      </xsd:simpleType>
    </xsd:element>
    <xsd:element name="Document_x0020_Name_x003a_Prime_x0020_Contract_x0020_Number" ma:index="18" nillable="true" ma:displayName="Document Name:Prime Contract Number" ma:list="{6b9fd889-a317-488a-8ff4-6dc085c1e58e}" ma:internalName="Document_x0020_Name_x003a_Prime_x0020_Contract_x0020_Number" ma:readOnly="true" ma:showField="PrimeContractNumber" ma:web="270035fa-6f6d-4602-a9c4-f78d89660855">
      <xsd:simpleType>
        <xsd:restriction base="dms:Lookup"/>
      </xsd:simpleType>
    </xsd:element>
    <xsd:element name="Document_x0020_Name_x003a_Sector0" ma:index="19" nillable="true" ma:displayName="Document Name:Sector0" ma:list="{6b9fd889-a317-488a-8ff4-6dc085c1e58e}" ma:internalName="Document_x0020_Name_x003a_Sector0" ma:readOnly="true" ma:showField="Sector0" ma:web="270035fa-6f6d-4602-a9c4-f78d89660855">
      <xsd:simpleType>
        <xsd:restriction base="dms:Lookup"/>
      </xsd:simpleType>
    </xsd:element>
    <xsd:element name="Document_x0020_Name_x003a_DataType" ma:index="20" nillable="true" ma:displayName="Document Name:DataType" ma:list="{6b9fd889-a317-488a-8ff4-6dc085c1e58e}" ma:internalName="Document_x0020_Name_x003a_DataType" ma:readOnly="true" ma:showField="DataType0" ma:web="270035fa-6f6d-4602-a9c4-f78d89660855">
      <xsd:simpleType>
        <xsd:restriction base="dms:Lookup"/>
      </xsd:simpleType>
    </xsd:element>
    <xsd:element name="Document_x0020_Name_x003a_DocumentSortOrder" ma:index="21" nillable="true" ma:displayName="Document Name:DocumentSortOrder" ma:list="{6b9fd889-a317-488a-8ff4-6dc085c1e58e}" ma:internalName="Document_x0020_Name_x003a_DocumentSortOrder" ma:readOnly="true" ma:showField="DocumentSortOrder" ma:web="270035fa-6f6d-4602-a9c4-f78d89660855">
      <xsd:simpleType>
        <xsd:restriction base="dms:Lookup"/>
      </xsd:simpleType>
    </xsd:element>
    <xsd:element name="Document_x0020_Name_x003a_TTerm" ma:index="22" nillable="true" ma:displayName="Document Name:TTerm" ma:list="{6b9fd889-a317-488a-8ff4-6dc085c1e58e}" ma:internalName="Document_x0020_Name_x003a_TTerm" ma:readOnly="true" ma:showField="TTerm0" ma:web="270035fa-6f6d-4602-a9c4-f78d89660855">
      <xsd:simpleType>
        <xsd:restriction base="dms:Lookup"/>
      </xsd:simpleType>
    </xsd:element>
    <xsd:element name="Document_x0020_Type_x003a_Document_x0020_Type_x0020_Summary" ma:index="23" nillable="true" ma:displayName="Document Type:Document Type Summary" ma:list="{d8ddc122-1306-45d9-9add-36b7072e5dc3}" ma:internalName="Document_x0020_Type_x003a_Document_x0020_Type_x0020_Summary" ma:readOnly="true" ma:showField="DocumentTypeSummary" ma:web="270035fa-6f6d-4602-a9c4-f78d89660855">
      <xsd:simpleType>
        <xsd:restriction base="dms:Lookup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744ABBCC-2CF8-40C3-A3AA-D30F445AEE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3844916-8be2-4606-8d5e-9c05b0ba38ee"/>
    <ds:schemaRef ds:uri="3ee67091-802d-44d5-a08d-fc8a69113cfc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4572674-467B-4F88-AD69-8A5182A1BD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71792F-8640-4951-A7A6-41C745E5408B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</TotalTime>
  <Words>2410</Words>
  <Application>Microsoft Office PowerPoint</Application>
  <PresentationFormat>On-screen Show (4:3)</PresentationFormat>
  <Paragraphs>344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Arial</vt:lpstr>
      <vt:lpstr>Arial Narrow</vt:lpstr>
      <vt:lpstr>Myriad Pro</vt:lpstr>
      <vt:lpstr>Tahoma</vt:lpstr>
      <vt:lpstr>Wingdings</vt:lpstr>
      <vt:lpstr>1_Custom Design</vt:lpstr>
      <vt:lpstr>20140311PresentationUWTSDTemplate</vt:lpstr>
      <vt:lpstr>Week 5 Part 2 Leadership and  Management for Projects</vt:lpstr>
      <vt:lpstr>Learning Objectives:</vt:lpstr>
      <vt:lpstr>PowerPoint Presentation</vt:lpstr>
      <vt:lpstr>What is leadership?</vt:lpstr>
      <vt:lpstr>Leaders</vt:lpstr>
      <vt:lpstr>Influential leaders</vt:lpstr>
      <vt:lpstr>Leadership qualities</vt:lpstr>
      <vt:lpstr>Influences</vt:lpstr>
      <vt:lpstr>Theories of leadership</vt:lpstr>
      <vt:lpstr>Trait theories</vt:lpstr>
      <vt:lpstr>Behavioural theories</vt:lpstr>
      <vt:lpstr>Contingency (Situational) theories</vt:lpstr>
      <vt:lpstr>Management versus Leadership</vt:lpstr>
      <vt:lpstr>PowerPoint Presentation</vt:lpstr>
      <vt:lpstr>Leadership and management</vt:lpstr>
      <vt:lpstr>Leadership and project management</vt:lpstr>
      <vt:lpstr>Leadership and project management</vt:lpstr>
      <vt:lpstr>So …</vt:lpstr>
      <vt:lpstr>PowerPoint Presentation</vt:lpstr>
      <vt:lpstr>PowerPoint Presentation</vt:lpstr>
      <vt:lpstr>Methods of communication</vt:lpstr>
      <vt:lpstr>Barriers to communication</vt:lpstr>
      <vt:lpstr>Communication networks</vt:lpstr>
      <vt:lpstr>Communication networks</vt:lpstr>
      <vt:lpstr>Communication</vt:lpstr>
      <vt:lpstr>Why does this matter?</vt:lpstr>
      <vt:lpstr>Why it’s useful?</vt:lpstr>
      <vt:lpstr>How do you work most effectively?</vt:lpstr>
      <vt:lpstr>What ‘type’ are you most like …</vt:lpstr>
      <vt:lpstr>MBTI Exercise  Myers-Briggs Type Indicator </vt:lpstr>
      <vt:lpstr>Extrovert versus Introvert</vt:lpstr>
      <vt:lpstr>Extrovert / Introvert</vt:lpstr>
      <vt:lpstr>Sensing versus Intuitive</vt:lpstr>
      <vt:lpstr>Sensing</vt:lpstr>
      <vt:lpstr>Intuitive</vt:lpstr>
      <vt:lpstr>Sensing / Intuitive</vt:lpstr>
      <vt:lpstr>Thinking versus Feeling</vt:lpstr>
      <vt:lpstr>Thinking</vt:lpstr>
      <vt:lpstr>Feeling</vt:lpstr>
      <vt:lpstr>Thinking / Feeling</vt:lpstr>
      <vt:lpstr>Summary</vt:lpstr>
      <vt:lpstr>Thank you …!</vt:lpstr>
    </vt:vector>
  </TitlesOfParts>
  <Company>Northrop Grumman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BasicTools-CauseandEffectDiagram.ppt</dc:title>
  <dc:creator>whiteed1</dc:creator>
  <cp:lastModifiedBy>Foju, Odette</cp:lastModifiedBy>
  <cp:revision>181</cp:revision>
  <dcterms:created xsi:type="dcterms:W3CDTF">2005-02-17T16:44:33Z</dcterms:created>
  <dcterms:modified xsi:type="dcterms:W3CDTF">2022-01-08T12:51:23Z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RevisionNumber">
    <vt:lpwstr/>
  </property>
  <property fmtid="{D5CDD505-2E9C-101B-9397-08002B2CF9AE}" pid="3" name="Delete">
    <vt:lpwstr>No</vt:lpwstr>
  </property>
  <property fmtid="{D5CDD505-2E9C-101B-9397-08002B2CF9AE}" pid="4" name="Description0">
    <vt:lpwstr/>
  </property>
  <property fmtid="{D5CDD505-2E9C-101B-9397-08002B2CF9AE}" pid="5" name="RevisionDate">
    <vt:lpwstr>2005-11-30T00:00:00Z</vt:lpwstr>
  </property>
  <property fmtid="{D5CDD505-2E9C-101B-9397-08002B2CF9AE}" pid="6" name="Order">
    <vt:lpwstr>16300.0000000000</vt:lpwstr>
  </property>
  <property fmtid="{D5CDD505-2E9C-101B-9397-08002B2CF9AE}" pid="7" name="DocumentName">
    <vt:lpwstr>909</vt:lpwstr>
  </property>
  <property fmtid="{D5CDD505-2E9C-101B-9397-08002B2CF9AE}" pid="8" name="DocumentType">
    <vt:lpwstr>18</vt:lpwstr>
  </property>
  <property fmtid="{D5CDD505-2E9C-101B-9397-08002B2CF9AE}" pid="9" name="Document Name">
    <vt:lpwstr>909</vt:lpwstr>
  </property>
  <property fmtid="{D5CDD505-2E9C-101B-9397-08002B2CF9AE}" pid="10" name="Document Type">
    <vt:lpwstr>18</vt:lpwstr>
  </property>
  <property fmtid="{D5CDD505-2E9C-101B-9397-08002B2CF9AE}" pid="11" name="xd_Signature">
    <vt:lpwstr/>
  </property>
  <property fmtid="{D5CDD505-2E9C-101B-9397-08002B2CF9AE}" pid="12" name="RevisionDateText">
    <vt:lpwstr/>
  </property>
  <property fmtid="{D5CDD505-2E9C-101B-9397-08002B2CF9AE}" pid="13" name="TemplateUrl">
    <vt:lpwstr/>
  </property>
  <property fmtid="{D5CDD505-2E9C-101B-9397-08002B2CF9AE}" pid="14" name="xd_ProgID">
    <vt:lpwstr/>
  </property>
  <property fmtid="{D5CDD505-2E9C-101B-9397-08002B2CF9AE}" pid="15" name="ExcelID">
    <vt:lpwstr/>
  </property>
  <property fmtid="{D5CDD505-2E9C-101B-9397-08002B2CF9AE}" pid="16" name="MSIP_Label_569bf4a9-87bd-4dbf-a36c-1db5158e5def_Enabled">
    <vt:lpwstr>true</vt:lpwstr>
  </property>
  <property fmtid="{D5CDD505-2E9C-101B-9397-08002B2CF9AE}" pid="17" name="MSIP_Label_569bf4a9-87bd-4dbf-a36c-1db5158e5def_SetDate">
    <vt:lpwstr>2022-01-08T12:51:23Z</vt:lpwstr>
  </property>
  <property fmtid="{D5CDD505-2E9C-101B-9397-08002B2CF9AE}" pid="18" name="MSIP_Label_569bf4a9-87bd-4dbf-a36c-1db5158e5def_Method">
    <vt:lpwstr>Privileged</vt:lpwstr>
  </property>
  <property fmtid="{D5CDD505-2E9C-101B-9397-08002B2CF9AE}" pid="19" name="MSIP_Label_569bf4a9-87bd-4dbf-a36c-1db5158e5def_Name">
    <vt:lpwstr>569bf4a9-87bd-4dbf-a36c-1db5158e5def</vt:lpwstr>
  </property>
  <property fmtid="{D5CDD505-2E9C-101B-9397-08002B2CF9AE}" pid="20" name="MSIP_Label_569bf4a9-87bd-4dbf-a36c-1db5158e5def_SiteId">
    <vt:lpwstr>ea80952e-a476-42d4-aaf4-5457852b0f7e</vt:lpwstr>
  </property>
  <property fmtid="{D5CDD505-2E9C-101B-9397-08002B2CF9AE}" pid="21" name="MSIP_Label_569bf4a9-87bd-4dbf-a36c-1db5158e5def_ActionId">
    <vt:lpwstr>f59b10ee-03bf-4be8-98a6-da4e85b7257b</vt:lpwstr>
  </property>
  <property fmtid="{D5CDD505-2E9C-101B-9397-08002B2CF9AE}" pid="22" name="MSIP_Label_569bf4a9-87bd-4dbf-a36c-1db5158e5def_ContentBits">
    <vt:lpwstr>0</vt:lpwstr>
  </property>
</Properties>
</file>