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6" r:id="rId2"/>
    <p:sldId id="273" r:id="rId3"/>
    <p:sldId id="274" r:id="rId4"/>
    <p:sldId id="262" r:id="rId5"/>
    <p:sldId id="275" r:id="rId6"/>
    <p:sldId id="257" r:id="rId7"/>
    <p:sldId id="259" r:id="rId8"/>
    <p:sldId id="260" r:id="rId9"/>
    <p:sldId id="261" r:id="rId10"/>
    <p:sldId id="263" r:id="rId11"/>
    <p:sldId id="264" r:id="rId12"/>
    <p:sldId id="265" r:id="rId13"/>
    <p:sldId id="284" r:id="rId14"/>
    <p:sldId id="285" r:id="rId15"/>
    <p:sldId id="278" r:id="rId16"/>
    <p:sldId id="266" r:id="rId17"/>
    <p:sldId id="268" r:id="rId18"/>
    <p:sldId id="267" r:id="rId19"/>
    <p:sldId id="271" r:id="rId20"/>
    <p:sldId id="276" r:id="rId21"/>
    <p:sldId id="279" r:id="rId22"/>
    <p:sldId id="269" r:id="rId23"/>
    <p:sldId id="272" r:id="rId24"/>
    <p:sldId id="258" r:id="rId25"/>
    <p:sldId id="277" r:id="rId26"/>
    <p:sldId id="282" r:id="rId27"/>
    <p:sldId id="283" r:id="rId28"/>
    <p:sldId id="281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16" autoAdjust="0"/>
    <p:restoredTop sz="94660"/>
  </p:normalViewPr>
  <p:slideViewPr>
    <p:cSldViewPr snapToGrid="0">
      <p:cViewPr varScale="1">
        <p:scale>
          <a:sx n="98" d="100"/>
          <a:sy n="98" d="100"/>
        </p:scale>
        <p:origin x="96" y="30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Title-GrommetsCombine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675CA018-89A6-434B-B9AB-3BE664434D1E}" type="datetimeFigureOut">
              <a:rPr lang="en-GB" smtClean="0"/>
              <a:t>16/06/2024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70920F37-F8F2-4947-A3AD-DBBE0FD15E67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131312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5CA018-89A6-434B-B9AB-3BE664434D1E}" type="datetimeFigureOut">
              <a:rPr lang="en-GB" smtClean="0"/>
              <a:t>16/06/2024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20F37-F8F2-4947-A3AD-DBBE0FD15E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68897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5CA018-89A6-434B-B9AB-3BE664434D1E}" type="datetimeFigureOut">
              <a:rPr lang="en-GB" smtClean="0"/>
              <a:t>16/06/2024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20F37-F8F2-4947-A3AD-DBBE0FD15E67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718015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5CA018-89A6-434B-B9AB-3BE664434D1E}" type="datetimeFigureOut">
              <a:rPr lang="en-GB" smtClean="0"/>
              <a:t>16/06/2024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20F37-F8F2-4947-A3AD-DBBE0FD15E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12213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1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1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5CA018-89A6-434B-B9AB-3BE664434D1E}" type="datetimeFigureOut">
              <a:rPr lang="en-GB" smtClean="0"/>
              <a:t>16/06/2024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20F37-F8F2-4947-A3AD-DBBE0FD15E67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457001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5CA018-89A6-434B-B9AB-3BE664434D1E}" type="datetimeFigureOut">
              <a:rPr lang="en-GB" smtClean="0"/>
              <a:t>16/06/2024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20F37-F8F2-4947-A3AD-DBBE0FD15E67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668435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5CA018-89A6-434B-B9AB-3BE664434D1E}" type="datetimeFigureOut">
              <a:rPr lang="en-GB" smtClean="0"/>
              <a:t>16/06/2024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20F37-F8F2-4947-A3AD-DBBE0FD15E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76747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5CA018-89A6-434B-B9AB-3BE664434D1E}" type="datetimeFigureOut">
              <a:rPr lang="en-GB" smtClean="0"/>
              <a:t>16/06/2024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20F37-F8F2-4947-A3AD-DBBE0FD15E67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585984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5CA018-89A6-434B-B9AB-3BE664434D1E}" type="datetimeFigureOut">
              <a:rPr lang="en-GB" smtClean="0"/>
              <a:t>16/06/2024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20F37-F8F2-4947-A3AD-DBBE0FD15E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096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5CA018-89A6-434B-B9AB-3BE664434D1E}" type="datetimeFigureOut">
              <a:rPr lang="en-GB" smtClean="0"/>
              <a:t>16/06/2024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20F37-F8F2-4947-A3AD-DBBE0FD15E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37023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5CA018-89A6-434B-B9AB-3BE664434D1E}" type="datetimeFigureOut">
              <a:rPr lang="en-GB" smtClean="0"/>
              <a:t>16/06/2024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20F37-F8F2-4947-A3AD-DBBE0FD15E67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260991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5CA018-89A6-434B-B9AB-3BE664434D1E}" type="datetimeFigureOut">
              <a:rPr lang="en-GB" smtClean="0"/>
              <a:t>16/06/2024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20F37-F8F2-4947-A3AD-DBBE0FD15E67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764373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5CA018-89A6-434B-B9AB-3BE664434D1E}" type="datetimeFigureOut">
              <a:rPr lang="en-GB" smtClean="0"/>
              <a:t>16/06/2024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20F37-F8F2-4947-A3AD-DBBE0FD15E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967671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5CA018-89A6-434B-B9AB-3BE664434D1E}" type="datetimeFigureOut">
              <a:rPr lang="en-GB" smtClean="0"/>
              <a:t>16/06/2024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20F37-F8F2-4947-A3AD-DBBE0FD15E67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6910439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5CA018-89A6-434B-B9AB-3BE664434D1E}" type="datetimeFigureOut">
              <a:rPr lang="en-GB" smtClean="0"/>
              <a:t>16/06/2024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20F37-F8F2-4947-A3AD-DBBE0FD15E67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974153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5CA018-89A6-434B-B9AB-3BE664434D1E}" type="datetimeFigureOut">
              <a:rPr lang="en-GB" smtClean="0"/>
              <a:t>16/06/2024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20F37-F8F2-4947-A3AD-DBBE0FD15E67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6803899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5CA018-89A6-434B-B9AB-3BE664434D1E}" type="datetimeFigureOut">
              <a:rPr lang="en-GB" smtClean="0"/>
              <a:t>16/06/2024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20F37-F8F2-4947-A3AD-DBBE0FD15E67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145191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Content-GrommetsCombined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675CA018-89A6-434B-B9AB-3BE664434D1E}" type="datetimeFigureOut">
              <a:rPr lang="en-GB" smtClean="0"/>
              <a:t>16/06/2024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70920F37-F8F2-4947-A3AD-DBBE0FD15E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31014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ageuk.org.uk/globalassets/age-uk/documents/professionals/mental-health-hub/i-just-feel-that-no-one-cares-march-2024.pdf" TargetMode="External"/><Relationship Id="rId4" Type="http://schemas.openxmlformats.org/officeDocument/2006/relationships/image" Target="../media/image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hyperlink" Target="https://www.ageuk.org.uk/globalassets/age-uk/documents/professionals/mental-health-hub/centreformh-mentalhealthinlaterlife.pdf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2KxU3dPeink" TargetMode="External"/><Relationship Id="rId2" Type="http://schemas.openxmlformats.org/officeDocument/2006/relationships/hyperlink" Target="https://www.youtube.com/watch?v=1Izmyru5T_w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e_3XYmRB870" TargetMode="External"/><Relationship Id="rId2" Type="http://schemas.openxmlformats.org/officeDocument/2006/relationships/hyperlink" Target="https://www.youtube.com/watch?v=63f0lRvdB5s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ongtermplan.nhs.uk/wp-content/uploads/2019/07/nhs-mental-health-implementation-plan-2019-20-2023-24.pdf" TargetMode="External"/><Relationship Id="rId2" Type="http://schemas.openxmlformats.org/officeDocument/2006/relationships/hyperlink" Target="https://www.longtermplan.nhs.uk/wp-content/uploads/2019/08/nhs-long-term-plan-version-1.2.pdf" TargetMode="Externa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ewv.nhs.uk/news/ground-breaking-trial-prevents-loneliness-among-older-people-during-covid/" TargetMode="External"/><Relationship Id="rId2" Type="http://schemas.openxmlformats.org/officeDocument/2006/relationships/hyperlink" Target="https://www.ageuk.org.uk/latest-press/research-pandemic-impact/#:~:text=Many%20other%20over%2065s%20were,the%20start%20of%20the%20pandemic" TargetMode="Externa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pa.org.uk/ltc/older-people-vision-for-care-full.pdf" TargetMode="External"/><Relationship Id="rId7" Type="http://schemas.openxmlformats.org/officeDocument/2006/relationships/hyperlink" Target="https://www.who.int/news-room/fact-sheets/detail/mental-health-of-older-adults" TargetMode="External"/><Relationship Id="rId2" Type="http://schemas.openxmlformats.org/officeDocument/2006/relationships/hyperlink" Target="https://www.ageuk.org.uk/information-advice/health-wellbeing/conditions-illnesses/depression-anxiety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royalvoluntaryservice.org.uk/our-services/advice-and-support/feeling-well-and-overcoming-loneliness" TargetMode="External"/><Relationship Id="rId5" Type="http://schemas.openxmlformats.org/officeDocument/2006/relationships/hyperlink" Target="https://www.england.nhs.uk/2017/10/half-of-adults-aged-55-and-over-have-experienced-common-mental-health-problems-say-age-uk/" TargetMode="External"/><Relationship Id="rId4" Type="http://schemas.openxmlformats.org/officeDocument/2006/relationships/hyperlink" Target="https://www.england.nhs.uk/wp-content/uploads/2017/09/practice-primer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Mental Health in the Elderly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83915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What is Mental Health?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Mental health includes our emotional, psychological, and social well-being</a:t>
            </a:r>
            <a:r>
              <a:rPr lang="en-GB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affects how we think, feel, and act.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It also helps determine how we handle stress, relate to others, and make choices.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Mental health is important at every stage of life, from childhood and adolescence through adulthood and old age.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499600" y="5499100"/>
            <a:ext cx="32385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(MentalHealth.gov, 2017</a:t>
            </a:r>
            <a:r>
              <a:rPr lang="en-GB" sz="120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4259947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What is Mental Health?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If a person experiences mental health problems, their thinking, mood, and behaviour could be affected. Many factors contribute to mental health problems, including: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Biological factors, such as genes or brain chemistry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Life experiences, such as trauma or abuse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Family history of mental health problems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9423862" y="5598869"/>
            <a:ext cx="24638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MentalHealth.gov, 2017</a:t>
            </a:r>
            <a:r>
              <a:rPr lang="en-GB" sz="120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8853092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Mental Health Problems in Later Life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80844" y="2556932"/>
            <a:ext cx="10645629" cy="3318936"/>
          </a:xfrm>
        </p:spPr>
        <p:txBody>
          <a:bodyPr/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It is commonly thought that older people are more likely to suffer from depression and anxiety but…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Other than dementia, the risk of psychiatric disorders declines after age 65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Later life depression and mental health is hard to diagnose and can also be misdiagnosed due to other factors including normal ageing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0020300" y="5499100"/>
            <a:ext cx="19431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Pachana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2016)</a:t>
            </a:r>
          </a:p>
        </p:txBody>
      </p:sp>
    </p:spTree>
    <p:extLst>
      <p:ext uri="{BB962C8B-B14F-4D97-AF65-F5344CB8AC3E}">
        <p14:creationId xmlns:p14="http://schemas.microsoft.com/office/powerpoint/2010/main" val="2943921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Mental Health Problems in Later Life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Depression -most common MH problem (1 in 5 older people) but most treatable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This figure doubles in the presence of physical illness and trebles in hospitals and care homes.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Anxiety disorders are present in one in twenty people and very frequently along with depression.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Less than one in ten people present with bipolar disorder in older age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1 in 20 older people present with  psychotic symptoms </a:t>
            </a: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Older people more frequently have symptoms of depression or dementia than late-onset schizophrenia.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007600" y="5737368"/>
            <a:ext cx="23876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(NHS, 2017)</a:t>
            </a:r>
          </a:p>
        </p:txBody>
      </p:sp>
    </p:spTree>
    <p:extLst>
      <p:ext uri="{BB962C8B-B14F-4D97-AF65-F5344CB8AC3E}">
        <p14:creationId xmlns:p14="http://schemas.microsoft.com/office/powerpoint/2010/main" val="3501005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World Health Organisation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(WHO)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Key facts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Globally, the population is ageing rapidly. Between 2015 and 2050, the proportion of the world’s population over 60 years will nearly double, from 12% to 22%.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Mental health and well-being are as important in older age as at any other time of life.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Mental and neurological disorders among older adults account for 10.6% of the total DALYs (disability adjusted life years) for this age group.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Approximately 14% of adults aged 60 and over live with a mental disorder.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Globally, 27.2% of suicides are of people over 60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337800" y="5737368"/>
            <a:ext cx="16002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(WHO. 2023)</a:t>
            </a:r>
          </a:p>
        </p:txBody>
      </p:sp>
    </p:spTree>
    <p:extLst>
      <p:ext uri="{BB962C8B-B14F-4D97-AF65-F5344CB8AC3E}">
        <p14:creationId xmlns:p14="http://schemas.microsoft.com/office/powerpoint/2010/main" val="25031923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World Health Organisation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(WHO)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most common mental and neurological disorders in this age group are dementia and depression, which affect approximately 5% and 7% of the world’s older population, respectively.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Anxiety disorders affect 3.8% of the older population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Substance use problems affect almost 1%. and are often overlooked or misdiagnosed.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Around a quarter of deaths from self-harm are among people aged 60 or above</a:t>
            </a: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Mental health problems are under-identified by health-care professionals and older people themselves, and the surrounding stigma makes people reluctant to seek help.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090147" y="5598869"/>
            <a:ext cx="16129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(WHO, 2023)</a:t>
            </a:r>
          </a:p>
        </p:txBody>
      </p:sp>
    </p:spTree>
    <p:extLst>
      <p:ext uri="{BB962C8B-B14F-4D97-AF65-F5344CB8AC3E}">
        <p14:creationId xmlns:p14="http://schemas.microsoft.com/office/powerpoint/2010/main" val="33496770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Risk Factors for Mental Health Problems among Older Adults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2" y="2610763"/>
            <a:ext cx="9601196" cy="3318936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Significant ongoing loss in capacities and a decline in functional ability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Reduced mobility, chronic pain, frailty or other health problems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Critical life events such as bereavement, or a drop in socioeconomic status with retirement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Isolation, loneliness or psychological distress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Mental health has an impact on physical health and vice versa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179048" y="5791200"/>
            <a:ext cx="14351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(WHO, 2023)</a:t>
            </a:r>
          </a:p>
        </p:txBody>
      </p:sp>
    </p:spTree>
    <p:extLst>
      <p:ext uri="{BB962C8B-B14F-4D97-AF65-F5344CB8AC3E}">
        <p14:creationId xmlns:p14="http://schemas.microsoft.com/office/powerpoint/2010/main" val="3992225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Risk Factors for Mental Health Problems among Older Adults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Older adults with physical health conditions such as heart disease have higher rates of depression than those who are healthy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Untreated depression in an older person with heart disease can negatively affect its outcome.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Older adults are also vulnerable to elder abuse - including physical, verbal, psychological, financial and sexual abuse; abandonment; neglect; and serious losses of dignity and respect.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Current evidence suggests that 1 in 6 older people experience elder abuse which can lead not only to physical injuries, but also to serious, sometimes long-lasting psychological consequences, including depression and anxiety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251489" y="5854440"/>
            <a:ext cx="14605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(WHO, 2023</a:t>
            </a:r>
            <a:r>
              <a:rPr lang="en-GB" sz="120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661432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Elderly Mental Health in the UK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Half of adults aged 55 and over have experienced common mental health problems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Nearly half of adults (7.7million) aged 55+ say they have experienced depression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7.3 million have suffered with anxiety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1936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UK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cont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28290" y="2556932"/>
            <a:ext cx="9601196" cy="331893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 a recent NHS/Age UK study older people stated that their poor mental health was caused by…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death of loved ones 36%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Ill health of themselves 24%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Financial worries 27%</a:t>
            </a: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Also, 35% say they did not know where to go for help and support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9715498" y="5598869"/>
            <a:ext cx="236219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(NHS England, 2017)</a:t>
            </a:r>
          </a:p>
        </p:txBody>
      </p:sp>
    </p:spTree>
    <p:extLst>
      <p:ext uri="{BB962C8B-B14F-4D97-AF65-F5344CB8AC3E}">
        <p14:creationId xmlns:p14="http://schemas.microsoft.com/office/powerpoint/2010/main" val="2790875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UK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cont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93207" y="2550866"/>
            <a:ext cx="9805586" cy="3318936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25% said they felt it was more difficult for older people to discuss mental health issues such as anxiety or depression, compared to younger people because…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When older people were growing up, society didn’t recognise depression or anxiety as a health condition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Depression and anxiety used to be seen as a weakness, so it’s not something the older generation are comfortable discussing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older generation were taught to approach life with a “stiff upper lip”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9893300" y="5869802"/>
            <a:ext cx="30099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(NHS England 2017)</a:t>
            </a:r>
          </a:p>
        </p:txBody>
      </p:sp>
    </p:spTree>
    <p:extLst>
      <p:ext uri="{BB962C8B-B14F-4D97-AF65-F5344CB8AC3E}">
        <p14:creationId xmlns:p14="http://schemas.microsoft.com/office/powerpoint/2010/main" val="11356512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533145C6-2FFA-484C-8AF6-1DB1F8EFA8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26508" y="982132"/>
            <a:ext cx="6270090" cy="130386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Elderly Mental Health in the UK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DBB4822-1AD2-44E2-9C81-900FC60CC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4" y="1092200"/>
            <a:ext cx="3059206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2FFAA61A-D498-4DC0-A576-27B562DDBF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26508" y="2400639"/>
            <a:ext cx="6270089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47704" y="2515280"/>
            <a:ext cx="6805929" cy="3318936"/>
          </a:xfrm>
        </p:spPr>
        <p:txBody>
          <a:bodyPr>
            <a:normAutofit fontScale="92500" lnSpcReduction="1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New research published in March 2024 by Age UK uncovered deeply troubling levels of mental ill-health in the over 50’s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Another report published last week by the Centre for Mental Health - commissioned by Age UK – showed how older people are being left behind by inadequate mental health services, ageism and the absence of any national strategic approach for supporting them</a:t>
            </a:r>
          </a:p>
          <a:p>
            <a:endParaRPr lang="en-GB" dirty="0"/>
          </a:p>
        </p:txBody>
      </p:sp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506C6877-8674-9157-6203-1A36AE2F658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74700" t="14361" r="15577" b="24375"/>
          <a:stretch/>
        </p:blipFill>
        <p:spPr bwMode="auto">
          <a:xfrm>
            <a:off x="1092644" y="1092200"/>
            <a:ext cx="3059206" cy="4515104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0197365-BA9C-7798-DB3A-CBDEE5C29AD9}"/>
              </a:ext>
            </a:extLst>
          </p:cNvPr>
          <p:cNvSpPr txBox="1"/>
          <p:nvPr/>
        </p:nvSpPr>
        <p:spPr>
          <a:xfrm>
            <a:off x="4626508" y="5554910"/>
            <a:ext cx="672712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i-just-feel-that-no-one-cares-march-2024.pdf (ageuk.org.uk)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0049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533145C6-2FFA-484C-8AF6-1DB1F8EFA8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26508" y="982132"/>
            <a:ext cx="6270090" cy="130386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Elderly Mental Health in the UK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DBB4822-1AD2-44E2-9C81-900FC60CC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4" y="1092200"/>
            <a:ext cx="3059206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2FFAA61A-D498-4DC0-A576-27B562DDBF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26508" y="2400639"/>
            <a:ext cx="6270089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47704" y="2515280"/>
            <a:ext cx="6805929" cy="3318936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Another 2024 report published last week by the Centre for Mental Health - commissioned by Age UK – showed how older people are being left behind by inadequate mental health services, ageism and the absence of any national strategic approach for supporting them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centreformh-mentalhealthinlaterlife.pdf (ageuk.org.uk)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D1C7295-FB19-8369-E4D8-74D560CD054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2644" y="1092199"/>
            <a:ext cx="3059205" cy="45151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06993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MH Issues in the Elderly Treated by GPs…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Depression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Anxiety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Late-onset Schizophrenia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Delirium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Hoarding disorder and Diogenes syndrome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3" y="2560320"/>
            <a:ext cx="4933499" cy="3310128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Seasonal Affective Disorder (SAD)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Elder abuse (MH issues due to)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Alcohol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Personality problems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9759948" y="5593449"/>
            <a:ext cx="22733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(NHS, 2017)</a:t>
            </a:r>
          </a:p>
        </p:txBody>
      </p:sp>
    </p:spTree>
    <p:extLst>
      <p:ext uri="{BB962C8B-B14F-4D97-AF65-F5344CB8AC3E}">
        <p14:creationId xmlns:p14="http://schemas.microsoft.com/office/powerpoint/2010/main" val="42708129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Depression and Anxiety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36371" y="2976032"/>
            <a:ext cx="8445731" cy="33189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Having depression or anxiety is like a physical health condition, and it can be successfully treated</a:t>
            </a:r>
          </a:p>
        </p:txBody>
      </p:sp>
    </p:spTree>
    <p:extLst>
      <p:ext uri="{BB962C8B-B14F-4D97-AF65-F5344CB8AC3E}">
        <p14:creationId xmlns:p14="http://schemas.microsoft.com/office/powerpoint/2010/main" val="369697422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Depression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Being depressed can show itself in different ways and each person’s experience will be different. Symptoms include: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lack of interest and unable to enjoy things you normally enjoy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being reluctant to engage in usual activities or leave your house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feeling tired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sleeping too much or too little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loss of appetite or eating more than usual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001247" y="5737368"/>
            <a:ext cx="17907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(AgeUK 2019)</a:t>
            </a:r>
          </a:p>
        </p:txBody>
      </p:sp>
    </p:spTree>
    <p:extLst>
      <p:ext uri="{BB962C8B-B14F-4D97-AF65-F5344CB8AC3E}">
        <p14:creationId xmlns:p14="http://schemas.microsoft.com/office/powerpoint/2010/main" val="497046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Depression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losing or gaining weight over a relatively short time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losing confidence in yourself and feeling life is pointless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being self-critical and feeling guilty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having suicidal thoughts.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For every 100 people with depression, only 50 seek treatment and only 25 are diagnosed.</a:t>
            </a: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Older people with depression usually experience more physical symptoms – such as tiredness, weight loss, and problems sleeping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426700" y="5598869"/>
            <a:ext cx="17653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(AgeUK 2019)</a:t>
            </a:r>
          </a:p>
        </p:txBody>
      </p:sp>
    </p:spTree>
    <p:extLst>
      <p:ext uri="{BB962C8B-B14F-4D97-AF65-F5344CB8AC3E}">
        <p14:creationId xmlns:p14="http://schemas.microsoft.com/office/powerpoint/2010/main" val="389940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0969" y="2800942"/>
            <a:ext cx="9601196" cy="802333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sz="3100" b="1" dirty="0">
                <a:latin typeface="Arial" panose="020B0604020202020204" pitchFamily="34" charset="0"/>
                <a:cs typeface="Arial" panose="020B0604020202020204" pitchFamily="34" charset="0"/>
              </a:rPr>
              <a:t>Anxiety is a feeling a worry or fear that everyone experiences from time to time symptoms include: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58212" y="3693621"/>
            <a:ext cx="4718304" cy="1554480"/>
          </a:xfrm>
        </p:spPr>
        <p:txBody>
          <a:bodyPr>
            <a:normAutofit lnSpcReduction="1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feeling restless or ‘on edge’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irritability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racing heartbeat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16752" y="3693621"/>
            <a:ext cx="4718304" cy="1681480"/>
          </a:xfrm>
        </p:spPr>
        <p:txBody>
          <a:bodyPr>
            <a:normAutofit lnSpcReduction="1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dry mouth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nausea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sweating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41340" y="5338447"/>
            <a:ext cx="10795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Individuals  may experience depression and anxiety separately, or have both together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909454" y="1454727"/>
            <a:ext cx="605166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Anxiety</a:t>
            </a:r>
          </a:p>
        </p:txBody>
      </p:sp>
    </p:spTree>
    <p:extLst>
      <p:ext uri="{BB962C8B-B14F-4D97-AF65-F5344CB8AC3E}">
        <p14:creationId xmlns:p14="http://schemas.microsoft.com/office/powerpoint/2010/main" val="2251707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Late-onset Schizophrenia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High risk factors-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Female- Socially Isolated-Sensory Impairment-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Common symptoms are- Persecutory delusions- Auditory hallucinations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About a fifth of older adults with late onset psychosis suffer from visual, tactile or olfactory hallucinations</a:t>
            </a: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Treatments include-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Low dose anti psychotics- Social interventions- 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Psychological treatments are often declined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160000" y="5598869"/>
            <a:ext cx="26162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(NHS, 2017)</a:t>
            </a:r>
          </a:p>
        </p:txBody>
      </p:sp>
    </p:spTree>
    <p:extLst>
      <p:ext uri="{BB962C8B-B14F-4D97-AF65-F5344CB8AC3E}">
        <p14:creationId xmlns:p14="http://schemas.microsoft.com/office/powerpoint/2010/main" val="18375761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Treatments and Interventions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Drug Treatments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Psychological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TreatmentsSocial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Interventions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Electroconvulsive Therapy (ECT)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https://www.youtube.com/watch?v=1Izmyru5T_w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https://www.youtube.com/watch?v=2KxU3dPeink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3721100" y="1003300"/>
            <a:ext cx="4432300" cy="5715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16212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Mind Matters-Mental Health for Older People</a:t>
            </a:r>
          </a:p>
        </p:txBody>
      </p:sp>
      <p:sp>
        <p:nvSpPr>
          <p:cNvPr id="4" name="Rectangle 3"/>
          <p:cNvSpPr/>
          <p:nvPr/>
        </p:nvSpPr>
        <p:spPr>
          <a:xfrm>
            <a:off x="1577484" y="2874691"/>
            <a:ext cx="8187113" cy="147732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https://www.youtube.com/watch?v=63f0lRvdB5s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Mental Health and Seeing People During the Pandemic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Older people, seeing family, and mental health during the pandemic - YouTube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8743426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9750" y="1295400"/>
            <a:ext cx="8572500" cy="42672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2997200" y="587514"/>
            <a:ext cx="93726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Mental Health and Wellbeing</a:t>
            </a:r>
          </a:p>
        </p:txBody>
      </p:sp>
    </p:spTree>
    <p:extLst>
      <p:ext uri="{BB962C8B-B14F-4D97-AF65-F5344CB8AC3E}">
        <p14:creationId xmlns:p14="http://schemas.microsoft.com/office/powerpoint/2010/main" val="59494474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14800" y="911225"/>
            <a:ext cx="6750050" cy="5025037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749300" y="1625600"/>
            <a:ext cx="3479800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The fulfilment of belongingness and love needs contributes to good mental health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Esteem needs- personal worth, value, self esteem are a priority for health and well being in older people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162300" y="2848904"/>
            <a:ext cx="15494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(RVS, 2015)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251200" y="5088981"/>
            <a:ext cx="13716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(JRF, 2009)</a:t>
            </a:r>
          </a:p>
        </p:txBody>
      </p:sp>
    </p:spTree>
    <p:extLst>
      <p:ext uri="{BB962C8B-B14F-4D97-AF65-F5344CB8AC3E}">
        <p14:creationId xmlns:p14="http://schemas.microsoft.com/office/powerpoint/2010/main" val="147756756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Policies Relating to Mental Health in Older People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Care Act (2014)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Mental Capacity Act, (2005)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DoLS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Health and Social Care Act (2012)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Equality Act (2010)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NHS Long Term Plan-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https://www.longtermplan.nhs.uk/wp-content/uploads/2019/08/nhs-long-term-plan-version-1.2.pdf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NHS Mental Health Implementation Plan 2019/20 – 2023/24-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https://www.longtermplan.nhs.uk/wp-content/uploads/2019/07/nhs-mental-health-implementation-plan-2019-20-2023-24.pdf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7927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63A6D3-8EA2-47D4-BEE4-6CC666CDBE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Effects of the Pandemic on the Mental Health of Older People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7EC102-DC0C-4C98-B733-5BFF2E4A59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effect did the pandemic have on the mental health of many older people?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Can you give reasons for this?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(lockdowns, isolation, social distancing, fear and uncertainty)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full impact is not yet known but much research is ongoing…</a:t>
            </a:r>
          </a:p>
        </p:txBody>
      </p:sp>
    </p:spTree>
    <p:extLst>
      <p:ext uri="{BB962C8B-B14F-4D97-AF65-F5344CB8AC3E}">
        <p14:creationId xmlns:p14="http://schemas.microsoft.com/office/powerpoint/2010/main" val="41456658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63A6D3-8EA2-47D4-BEE4-6CC666CDBE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Effects of the Pandemic on the Mental Health of Older People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7EC102-DC0C-4C98-B733-5BFF2E4A59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AgeUK- Research showing just how badly the pandemic was impacting older people-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https://www.ageuk.org.uk/latest-press/research-pandemic-impact/#:~:text=Many%20other%20over%2065s%20were,the%20start%20of%20the%20pandemic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NHS- Ground-breaking trial prevents loneliness among older people during COVID-</a:t>
            </a:r>
            <a:r>
              <a:rPr lang="en-GB" sz="180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https://www.tewv.nhs.uk/news/ground-breaking-trial-prevents-loneliness-among-older-people-during-covid/</a:t>
            </a:r>
            <a:r>
              <a:rPr lang="en-GB" sz="180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769993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936865" y="1305342"/>
            <a:ext cx="8262852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AgeUK, (2019) Depression and Anxiety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https://www.ageuk.org.uk/information-advice/health-wellbeing/conditions-illnesses/depression-anxiety/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(Accessed: 20 January 2024).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JRF, (2009) Older People’s Vision for Long Term Care.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http://www.cpa.org.uk/ltc/older-people-vision-for-care-full.pdf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 (Accessed: 8 January 2024).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NHS, (2017) Mental Health in Older People A Practice Primer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https://www.england.nhs.uk/wp-content/uploads/2017/09/practice-primer.pdf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 (Accessed: 20 January 2024).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NHS England, (2017)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Half of Adults Aged 55 and Over have Experienced Common Mental Health Problems, say Age UK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https://www.england.nhs.uk/2017/10/half-of-adults-aged-55-and-over-have-experienced-common-mental-health-problems-say-age-uk/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(Accessed: 22 January 2021).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Pachana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N. (2016)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Ageing.  A Very Short Introduction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Oxford: Oxford University Press.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RVS, (2015)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Feeling well and overcoming loneliness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https://www.royalvoluntaryservice.org.uk/our-services/advice-and-support/feeling-well-and-overcoming-loneliness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(Accessed: 24 January 2024).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WHO, (2023)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Mental Health of Older Adults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https://www.who.int/news-room/fact-sheets/detail/mental-health-of-older-adults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(Accessed: 20 January 2024).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09EF5A7-E443-3A72-FF07-520D74C1F366}"/>
              </a:ext>
            </a:extLst>
          </p:cNvPr>
          <p:cNvSpPr txBox="1"/>
          <p:nvPr/>
        </p:nvSpPr>
        <p:spPr>
          <a:xfrm>
            <a:off x="1936865" y="751344"/>
            <a:ext cx="609452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23358441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D9B247"/>
      </a:accent1>
      <a:accent2>
        <a:srgbClr val="CC702D"/>
      </a:accent2>
      <a:accent3>
        <a:srgbClr val="B53A31"/>
      </a:accent3>
      <a:accent4>
        <a:srgbClr val="815F56"/>
      </a:accent4>
      <a:accent5>
        <a:srgbClr val="AE9E7C"/>
      </a:accent5>
      <a:accent6>
        <a:srgbClr val="7B8865"/>
      </a:accent6>
      <a:hlink>
        <a:srgbClr val="BB7826"/>
      </a:hlink>
      <a:folHlink>
        <a:srgbClr val="CF9C5F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E4E49EB0-FB00-41F5-9359-4843D783A23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0</TotalTime>
  <Words>1946</Words>
  <Application>Microsoft Office PowerPoint</Application>
  <PresentationFormat>Widescreen</PresentationFormat>
  <Paragraphs>172</Paragraphs>
  <Slides>28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1" baseType="lpstr">
      <vt:lpstr>Arial</vt:lpstr>
      <vt:lpstr>Garamond</vt:lpstr>
      <vt:lpstr>Organic</vt:lpstr>
      <vt:lpstr>Mental Health in the Elderly</vt:lpstr>
      <vt:lpstr>What is Mental Health?</vt:lpstr>
      <vt:lpstr>What is Mental Health?</vt:lpstr>
      <vt:lpstr>Mental Health Problems in Later Life</vt:lpstr>
      <vt:lpstr>Mental Health Problems in Later Life</vt:lpstr>
      <vt:lpstr>World Health Organisation (WHO)</vt:lpstr>
      <vt:lpstr>World Health Organisation (WHO)</vt:lpstr>
      <vt:lpstr>Risk Factors for Mental Health Problems among Older Adults</vt:lpstr>
      <vt:lpstr>Risk Factors for Mental Health Problems among Older Adults</vt:lpstr>
      <vt:lpstr>Elderly Mental Health in the UK</vt:lpstr>
      <vt:lpstr>UK cont…</vt:lpstr>
      <vt:lpstr>UK cont…</vt:lpstr>
      <vt:lpstr>Elderly Mental Health in the UK</vt:lpstr>
      <vt:lpstr>Elderly Mental Health in the UK</vt:lpstr>
      <vt:lpstr>MH Issues in the Elderly Treated by GPs…</vt:lpstr>
      <vt:lpstr>Depression and Anxiety</vt:lpstr>
      <vt:lpstr>Depression</vt:lpstr>
      <vt:lpstr>Depression</vt:lpstr>
      <vt:lpstr> Anxiety is a feeling a worry or fear that everyone experiences from time to time symptoms include:  </vt:lpstr>
      <vt:lpstr>Late-onset Schizophrenia</vt:lpstr>
      <vt:lpstr>Treatments and Interventions</vt:lpstr>
      <vt:lpstr>Mind Matters-Mental Health for Older People</vt:lpstr>
      <vt:lpstr>PowerPoint Presentation</vt:lpstr>
      <vt:lpstr>PowerPoint Presentation</vt:lpstr>
      <vt:lpstr>Policies Relating to Mental Health in Older People</vt:lpstr>
      <vt:lpstr>Effects of the Pandemic on the Mental Health of Older People</vt:lpstr>
      <vt:lpstr>Effects of the Pandemic on the Mental Health of Older People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Mental Health in the Elderly</dc:title>
  <dc:creator>Joanne Davies (1201570)</dc:creator>
  <cp:lastModifiedBy>Joanne Davies (Yr Athrofa)</cp:lastModifiedBy>
  <cp:revision>14</cp:revision>
  <dcterms:created xsi:type="dcterms:W3CDTF">2019-03-28T16:23:11Z</dcterms:created>
  <dcterms:modified xsi:type="dcterms:W3CDTF">2024-06-16T15:23:48Z</dcterms:modified>
</cp:coreProperties>
</file>