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3" r:id="rId3"/>
    <p:sldId id="257" r:id="rId4"/>
    <p:sldId id="258" r:id="rId5"/>
    <p:sldId id="262" r:id="rId6"/>
    <p:sldId id="259" r:id="rId7"/>
    <p:sldId id="260"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94622" autoAdjust="0"/>
  </p:normalViewPr>
  <p:slideViewPr>
    <p:cSldViewPr>
      <p:cViewPr varScale="1">
        <p:scale>
          <a:sx n="110" d="100"/>
          <a:sy n="110" d="100"/>
        </p:scale>
        <p:origin x="-1644" y="-1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B42660-43CC-4D4A-9781-7B465A083948}" type="datetimeFigureOut">
              <a:rPr lang="en-GB" smtClean="0"/>
              <a:t>30/05/2023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473850-F453-4C4B-B3AA-B71CC08A507B}" type="slidenum">
              <a:rPr lang="en-GB" smtClean="0"/>
              <a:t>‹#›</a:t>
            </a:fld>
            <a:endParaRPr lang="en-GB"/>
          </a:p>
        </p:txBody>
      </p:sp>
    </p:spTree>
    <p:extLst>
      <p:ext uri="{BB962C8B-B14F-4D97-AF65-F5344CB8AC3E}">
        <p14:creationId xmlns:p14="http://schemas.microsoft.com/office/powerpoint/2010/main" val="1938152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5473850-F453-4C4B-B3AA-B71CC08A507B}" type="slidenum">
              <a:rPr lang="en-GB" smtClean="0"/>
              <a:t>1</a:t>
            </a:fld>
            <a:endParaRPr lang="en-GB"/>
          </a:p>
        </p:txBody>
      </p:sp>
    </p:spTree>
    <p:extLst>
      <p:ext uri="{BB962C8B-B14F-4D97-AF65-F5344CB8AC3E}">
        <p14:creationId xmlns:p14="http://schemas.microsoft.com/office/powerpoint/2010/main" val="3741264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BA2B928-363A-4A02-B9B6-E692A8AE254F}"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234DA7-1775-46A7-9EE9-7BCA4772DEE7}" type="datetimeFigureOut">
              <a:rPr lang="en-GB" smtClean="0"/>
              <a:t>30/05/2023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BA2B928-363A-4A02-B9B6-E692A8AE254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F0234DA7-1775-46A7-9EE9-7BCA4772DEE7}" type="datetimeFigureOut">
              <a:rPr lang="en-GB" smtClean="0"/>
              <a:t>30/05/2023</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0BA2B928-363A-4A02-B9B6-E692A8AE254F}"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632719752"/>
              </p:ext>
            </p:extLst>
          </p:nvPr>
        </p:nvGraphicFramePr>
        <p:xfrm>
          <a:off x="1475656" y="3212976"/>
          <a:ext cx="6552728" cy="4392488"/>
        </p:xfrm>
        <a:graphic>
          <a:graphicData uri="http://schemas.openxmlformats.org/drawingml/2006/table">
            <a:tbl>
              <a:tblPr firstRow="1" bandRow="1">
                <a:tableStyleId>{2D5ABB26-0587-4C30-8999-92F81FD0307C}</a:tableStyleId>
              </a:tblPr>
              <a:tblGrid>
                <a:gridCol w="6552728"/>
              </a:tblGrid>
              <a:tr h="4392488">
                <a:tc>
                  <a:txBody>
                    <a:bodyPr/>
                    <a:lstStyle/>
                    <a:p>
                      <a:pPr algn="l">
                        <a:lnSpc>
                          <a:spcPct val="150000"/>
                        </a:lnSpc>
                      </a:pPr>
                      <a:endParaRPr lang="en-US" sz="1100" dirty="0" smtClean="0">
                        <a:effectLst/>
                        <a:latin typeface="Arial" pitchFamily="34" charset="0"/>
                        <a:cs typeface="Arial" pitchFamily="34" charset="0"/>
                      </a:endParaRPr>
                    </a:p>
                    <a:p>
                      <a:pPr algn="ctr">
                        <a:lnSpc>
                          <a:spcPct val="150000"/>
                        </a:lnSpc>
                      </a:pPr>
                      <a:r>
                        <a:rPr lang="en-US" sz="1100" b="1" dirty="0" smtClean="0">
                          <a:effectLst/>
                          <a:latin typeface="Arial" pitchFamily="34" charset="0"/>
                          <a:cs typeface="Arial" pitchFamily="34" charset="0"/>
                        </a:rPr>
                        <a:t>The Savoy</a:t>
                      </a:r>
                    </a:p>
                    <a:p>
                      <a:pPr algn="l">
                        <a:lnSpc>
                          <a:spcPct val="150000"/>
                        </a:lnSpc>
                      </a:pPr>
                      <a:endParaRPr lang="en-US" sz="1100" dirty="0" smtClean="0">
                        <a:effectLst/>
                        <a:latin typeface="Arial" pitchFamily="34" charset="0"/>
                        <a:cs typeface="Arial" pitchFamily="34" charset="0"/>
                      </a:endParaRPr>
                    </a:p>
                    <a:p>
                      <a:pPr algn="l">
                        <a:lnSpc>
                          <a:spcPct val="150000"/>
                        </a:lnSpc>
                      </a:pPr>
                      <a:endParaRPr lang="en-US" sz="1100" dirty="0" smtClean="0">
                        <a:effectLst/>
                        <a:latin typeface="Arial" pitchFamily="34" charset="0"/>
                        <a:cs typeface="Arial" pitchFamily="34" charset="0"/>
                      </a:endParaRPr>
                    </a:p>
                    <a:p>
                      <a:pPr algn="l">
                        <a:lnSpc>
                          <a:spcPct val="150000"/>
                        </a:lnSpc>
                      </a:pPr>
                      <a:r>
                        <a:rPr lang="en-US" sz="1100" dirty="0" smtClean="0">
                          <a:effectLst/>
                          <a:latin typeface="Arial" pitchFamily="34" charset="0"/>
                          <a:cs typeface="Arial" pitchFamily="34" charset="0"/>
                        </a:rPr>
                        <a:t>The Savoy On the River Thames, right in the middle of everything London has to offer, is where you will find The Savoy.</a:t>
                      </a:r>
                      <a:r>
                        <a:rPr lang="en-US" sz="1100" dirty="0" smtClean="0">
                          <a:latin typeface="Arial" pitchFamily="34" charset="0"/>
                          <a:cs typeface="Arial" pitchFamily="34" charset="0"/>
                        </a:rPr>
                        <a:t> </a:t>
                      </a:r>
                      <a:r>
                        <a:rPr lang="en-US" sz="1100" dirty="0" smtClean="0">
                          <a:effectLst/>
                          <a:latin typeface="Arial" pitchFamily="34" charset="0"/>
                          <a:cs typeface="Arial" pitchFamily="34" charset="0"/>
                        </a:rPr>
                        <a:t>The Savoy, a leader in the luxury hotel industry for 130 years, welcomes visitors for a stay that constantly changes to fit the needs of contemporary travelers.</a:t>
                      </a:r>
                      <a:r>
                        <a:rPr lang="en-US" sz="1100" dirty="0" smtClean="0">
                          <a:latin typeface="Arial" pitchFamily="34" charset="0"/>
                          <a:cs typeface="Arial" pitchFamily="34" charset="0"/>
                        </a:rPr>
                        <a:t> </a:t>
                      </a:r>
                      <a:r>
                        <a:rPr lang="en-US" sz="1100" dirty="0" smtClean="0">
                          <a:latin typeface="Arial" pitchFamily="34" charset="0"/>
                          <a:cs typeface="Arial" pitchFamily="34" charset="0"/>
                        </a:rPr>
                        <a:t>Eight Personality Suites at The Savoy pay homage to some of our most illustrious former tenants, including Claude Monet, Katherine Hepburn, and Frank Sinatra. The Royal Suite, which debuted in July 2016, is an open-plan series of rooms that takes up the whole fifth-floor waterfront. </a:t>
                      </a:r>
                      <a:endParaRPr lang="en-US" sz="1100" dirty="0" smtClean="0">
                        <a:latin typeface="Arial" pitchFamily="34" charset="0"/>
                        <a:cs typeface="Arial" pitchFamily="34" charset="0"/>
                      </a:endParaRPr>
                    </a:p>
                  </a:txBody>
                  <a:tcPr/>
                </a:tc>
              </a:tr>
            </a:tbl>
          </a:graphicData>
        </a:graphic>
      </p:graphicFrame>
      <p:pic>
        <p:nvPicPr>
          <p:cNvPr id="6" name="Content Placeholder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35696" y="260648"/>
            <a:ext cx="5686523" cy="3200400"/>
          </a:xfrm>
          <a:prstGeom prst="rect">
            <a:avLst/>
          </a:prstGeom>
        </p:spPr>
      </p:pic>
    </p:spTree>
    <p:extLst>
      <p:ext uri="{BB962C8B-B14F-4D97-AF65-F5344CB8AC3E}">
        <p14:creationId xmlns:p14="http://schemas.microsoft.com/office/powerpoint/2010/main" val="22651235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602799816"/>
              </p:ext>
            </p:extLst>
          </p:nvPr>
        </p:nvGraphicFramePr>
        <p:xfrm>
          <a:off x="1187624" y="116632"/>
          <a:ext cx="4176464" cy="6812280"/>
        </p:xfrm>
        <a:graphic>
          <a:graphicData uri="http://schemas.openxmlformats.org/drawingml/2006/table">
            <a:tbl>
              <a:tblPr firstRow="1" bandRow="1">
                <a:tableStyleId>{2D5ABB26-0587-4C30-8999-92F81FD0307C}</a:tableStyleId>
              </a:tblPr>
              <a:tblGrid>
                <a:gridCol w="4176464"/>
              </a:tblGrid>
              <a:tr h="370840">
                <a:tc>
                  <a:txBody>
                    <a:bodyPr/>
                    <a:lstStyle/>
                    <a:p>
                      <a:pPr algn="l">
                        <a:lnSpc>
                          <a:spcPct val="150000"/>
                        </a:lnSpc>
                      </a:pPr>
                      <a:endParaRPr lang="en-US" sz="1800" dirty="0" smtClean="0">
                        <a:latin typeface="Arial" pitchFamily="34" charset="0"/>
                        <a:cs typeface="Arial" pitchFamily="34" charset="0"/>
                      </a:endParaRPr>
                    </a:p>
                    <a:p>
                      <a:pPr algn="l">
                        <a:lnSpc>
                          <a:spcPct val="150000"/>
                        </a:lnSpc>
                      </a:pPr>
                      <a:r>
                        <a:rPr lang="en-US" sz="1100" b="1" dirty="0" smtClean="0">
                          <a:latin typeface="Arial" pitchFamily="34" charset="0"/>
                          <a:cs typeface="Arial" pitchFamily="34" charset="0"/>
                        </a:rPr>
                        <a:t>The Savoy's breakfast</a:t>
                      </a:r>
                    </a:p>
                    <a:p>
                      <a:pPr algn="l">
                        <a:lnSpc>
                          <a:spcPct val="150000"/>
                        </a:lnSpc>
                      </a:pPr>
                      <a:endParaRPr lang="en-US" sz="1100" dirty="0" smtClean="0">
                        <a:latin typeface="Arial" pitchFamily="34" charset="0"/>
                        <a:cs typeface="Arial" pitchFamily="34" charset="0"/>
                      </a:endParaRPr>
                    </a:p>
                    <a:p>
                      <a:pPr algn="l">
                        <a:lnSpc>
                          <a:spcPct val="150000"/>
                        </a:lnSpc>
                      </a:pPr>
                      <a:r>
                        <a:rPr lang="en-US" sz="1100" dirty="0" smtClean="0">
                          <a:latin typeface="Arial" pitchFamily="34" charset="0"/>
                          <a:cs typeface="Arial" pitchFamily="34" charset="0"/>
                        </a:rPr>
                        <a:t> Start the day off right at The Savoy with a breakfast menu that includes favorites like eggs Benedict, blueberry pancakes, and homemade granola.</a:t>
                      </a:r>
                    </a:p>
                    <a:p>
                      <a:pPr algn="l">
                        <a:lnSpc>
                          <a:spcPct val="150000"/>
                        </a:lnSpc>
                      </a:pPr>
                      <a:r>
                        <a:rPr lang="en-US" sz="1100" dirty="0" smtClean="0">
                          <a:latin typeface="Arial" pitchFamily="34" charset="0"/>
                          <a:cs typeface="Arial" pitchFamily="34" charset="0"/>
                        </a:rPr>
                        <a:t>The elegant Thames Foyer restaurant, which is solely available to hotel guests, or Gordon Ramsay's The River Restaurant are both available to visitors for a sumptuous Savoy breakfast. Overnight guests may want to order in-room dining so they can have breakfast in the privacy of their room or suite.</a:t>
                      </a:r>
                    </a:p>
                    <a:p>
                      <a:pPr algn="l">
                        <a:lnSpc>
                          <a:spcPct val="150000"/>
                        </a:lnSpc>
                      </a:pPr>
                      <a:r>
                        <a:rPr lang="en-US" sz="1100" dirty="0" smtClean="0">
                          <a:latin typeface="Arial" pitchFamily="34" charset="0"/>
                          <a:cs typeface="Arial" pitchFamily="34" charset="0"/>
                        </a:rPr>
                        <a:t>The Savoy morning, served in the Thames Foyer and in rooms, is the highlight of the morning program:</a:t>
                      </a:r>
                    </a:p>
                    <a:p>
                      <a:pPr algn="l">
                        <a:lnSpc>
                          <a:spcPct val="150000"/>
                        </a:lnSpc>
                      </a:pPr>
                      <a:r>
                        <a:rPr lang="en-US" sz="1100" dirty="0" smtClean="0">
                          <a:latin typeface="Arial" pitchFamily="34" charset="0"/>
                          <a:cs typeface="Arial" pitchFamily="34" charset="0"/>
                        </a:rPr>
                        <a:t>Freshly prepared coffee or leaf tea, as well as a variety of white, whole-wheat, sourdough, English muffin, and granary toasts.</a:t>
                      </a:r>
                    </a:p>
                    <a:p>
                      <a:pPr algn="l">
                        <a:lnSpc>
                          <a:spcPct val="150000"/>
                        </a:lnSpc>
                      </a:pPr>
                      <a:r>
                        <a:rPr lang="en-US" sz="1100" dirty="0" smtClean="0">
                          <a:latin typeface="Arial" pitchFamily="34" charset="0"/>
                          <a:cs typeface="Arial" pitchFamily="34" charset="0"/>
                        </a:rPr>
                        <a:t>• A variety of muffins, Danish pastries, and croissants• Baked beans, </a:t>
                      </a:r>
                      <a:r>
                        <a:rPr lang="en-US" sz="1100" dirty="0" err="1" smtClean="0">
                          <a:latin typeface="Arial" pitchFamily="34" charset="0"/>
                          <a:cs typeface="Arial" pitchFamily="34" charset="0"/>
                        </a:rPr>
                        <a:t>Stornoway</a:t>
                      </a:r>
                      <a:r>
                        <a:rPr lang="en-US" sz="1100" dirty="0" smtClean="0">
                          <a:latin typeface="Arial" pitchFamily="34" charset="0"/>
                          <a:cs typeface="Arial" pitchFamily="34" charset="0"/>
                        </a:rPr>
                        <a:t> black pudding, Portobello mushroom, smoked bacon, Cumberland sausages, semi-braised vine tomatoes, and two free-range eggs prepared whichever you like (scrambled, fried, poached).</a:t>
                      </a:r>
                    </a:p>
                    <a:p>
                      <a:pPr algn="l">
                        <a:lnSpc>
                          <a:spcPct val="150000"/>
                        </a:lnSpc>
                      </a:pPr>
                      <a:endParaRPr lang="en-US" sz="1100" dirty="0" smtClean="0">
                        <a:latin typeface="Arial" pitchFamily="34" charset="0"/>
                        <a:cs typeface="Arial" pitchFamily="34" charset="0"/>
                      </a:endParaRPr>
                    </a:p>
                    <a:p>
                      <a:pPr algn="l">
                        <a:lnSpc>
                          <a:spcPct val="150000"/>
                        </a:lnSpc>
                      </a:pPr>
                      <a:r>
                        <a:rPr lang="en-US" sz="1100" dirty="0" smtClean="0">
                          <a:latin typeface="Arial" pitchFamily="34" charset="0"/>
                          <a:cs typeface="Arial" pitchFamily="34" charset="0"/>
                        </a:rPr>
                        <a:t>Along with our broad a la carte menu, we also offer other breakfast options including Continental Breakfast and Well-Being Breakfast, which includes </a:t>
                      </a:r>
                      <a:r>
                        <a:rPr lang="en-US" sz="1100" dirty="0" err="1" smtClean="0">
                          <a:latin typeface="Arial" pitchFamily="34" charset="0"/>
                          <a:cs typeface="Arial" pitchFamily="34" charset="0"/>
                        </a:rPr>
                        <a:t>bircher</a:t>
                      </a:r>
                      <a:r>
                        <a:rPr lang="en-US" sz="1100" dirty="0" smtClean="0">
                          <a:latin typeface="Arial" pitchFamily="34" charset="0"/>
                          <a:cs typeface="Arial" pitchFamily="34" charset="0"/>
                        </a:rPr>
                        <a:t> muesli with seasonal compote and toasted nuts.</a:t>
                      </a:r>
                    </a:p>
                    <a:p>
                      <a:endParaRPr lang="en-GB" dirty="0"/>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796638723"/>
              </p:ext>
            </p:extLst>
          </p:nvPr>
        </p:nvGraphicFramePr>
        <p:xfrm>
          <a:off x="5712296" y="1772816"/>
          <a:ext cx="3431704" cy="7525504"/>
        </p:xfrm>
        <a:graphic>
          <a:graphicData uri="http://schemas.openxmlformats.org/drawingml/2006/table">
            <a:tbl>
              <a:tblPr firstRow="1" bandRow="1">
                <a:tableStyleId>{2D5ABB26-0587-4C30-8999-92F81FD0307C}</a:tableStyleId>
              </a:tblPr>
              <a:tblGrid>
                <a:gridCol w="3431704"/>
              </a:tblGrid>
              <a:tr h="7525504">
                <a:tc>
                  <a:txBody>
                    <a:bodyPr/>
                    <a:lstStyle/>
                    <a:p>
                      <a:pPr>
                        <a:lnSpc>
                          <a:spcPct val="150000"/>
                        </a:lnSpc>
                      </a:pPr>
                      <a:r>
                        <a:rPr lang="en-US" sz="1100" b="1" dirty="0" smtClean="0">
                          <a:latin typeface="Arial" pitchFamily="34" charset="0"/>
                          <a:cs typeface="Arial" pitchFamily="34" charset="0"/>
                        </a:rPr>
                        <a:t>Hours of operation</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In-Room Dining – in-house guests only: 7.00am – 11.00am</a:t>
                      </a:r>
                      <a:br>
                        <a:rPr lang="en-US" sz="1100" dirty="0" smtClean="0">
                          <a:latin typeface="Arial" pitchFamily="34" charset="0"/>
                          <a:cs typeface="Arial" pitchFamily="34" charset="0"/>
                        </a:rPr>
                      </a:br>
                      <a:r>
                        <a:rPr lang="en-US" sz="1100" dirty="0" smtClean="0">
                          <a:latin typeface="Arial" pitchFamily="34" charset="0"/>
                          <a:cs typeface="Arial" pitchFamily="34" charset="0"/>
                        </a:rPr>
                        <a:t>Thames Foyer – in-house guests only: 7.00am – 11.00am</a:t>
                      </a:r>
                      <a:br>
                        <a:rPr lang="en-US" sz="1100" dirty="0" smtClean="0">
                          <a:latin typeface="Arial" pitchFamily="34" charset="0"/>
                          <a:cs typeface="Arial" pitchFamily="34" charset="0"/>
                        </a:rPr>
                      </a:br>
                      <a:r>
                        <a:rPr lang="en-US" sz="1100" dirty="0" smtClean="0">
                          <a:latin typeface="Arial" pitchFamily="34" charset="0"/>
                          <a:cs typeface="Arial" pitchFamily="34" charset="0"/>
                        </a:rPr>
                        <a:t>River Restaurant: 7.00am – 10.30am (8.00am on weekends – reservations available for in-house guests)</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If breakfast is included within your room rate, we invite you to enjoy this in Thames Foyer.</a:t>
                      </a:r>
                    </a:p>
                    <a:p>
                      <a:pPr>
                        <a:lnSpc>
                          <a:spcPct val="150000"/>
                        </a:lnSpc>
                      </a:pPr>
                      <a:r>
                        <a:rPr lang="en-US" sz="1100" dirty="0" smtClean="0">
                          <a:latin typeface="Arial" pitchFamily="34" charset="0"/>
                          <a:cs typeface="Arial" pitchFamily="34" charset="0"/>
                        </a:rPr>
                        <a:t/>
                      </a:r>
                      <a:br>
                        <a:rPr lang="en-US" sz="1100" dirty="0" smtClean="0">
                          <a:latin typeface="Arial" pitchFamily="34" charset="0"/>
                          <a:cs typeface="Arial" pitchFamily="34" charset="0"/>
                        </a:rPr>
                      </a:br>
                      <a:r>
                        <a:rPr lang="en-US" sz="1100" dirty="0" smtClean="0">
                          <a:latin typeface="Arial" pitchFamily="34" charset="0"/>
                          <a:cs typeface="Arial" pitchFamily="34" charset="0"/>
                        </a:rPr>
                        <a:t>Menus are subject to change.</a:t>
                      </a:r>
                    </a:p>
                    <a:p>
                      <a:endParaRPr lang="en-GB" b="0" dirty="0"/>
                    </a:p>
                  </a:txBody>
                  <a:tcPr/>
                </a:tc>
              </a:tr>
            </a:tbl>
          </a:graphicData>
        </a:graphic>
      </p:graphicFrame>
    </p:spTree>
    <p:extLst>
      <p:ext uri="{BB962C8B-B14F-4D97-AF65-F5344CB8AC3E}">
        <p14:creationId xmlns:p14="http://schemas.microsoft.com/office/powerpoint/2010/main" val="1633152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542653234"/>
              </p:ext>
            </p:extLst>
          </p:nvPr>
        </p:nvGraphicFramePr>
        <p:xfrm>
          <a:off x="2843808" y="116632"/>
          <a:ext cx="3048000" cy="845820"/>
        </p:xfrm>
        <a:graphic>
          <a:graphicData uri="http://schemas.openxmlformats.org/drawingml/2006/table">
            <a:tbl>
              <a:tblPr firstRow="1" bandRow="1">
                <a:tableStyleId>{2D5ABB26-0587-4C30-8999-92F81FD0307C}</a:tableStyleId>
              </a:tblPr>
              <a:tblGrid>
                <a:gridCol w="3048000"/>
              </a:tblGrid>
              <a:tr h="370840">
                <a:tc>
                  <a:txBody>
                    <a:bodyPr/>
                    <a:lstStyle/>
                    <a:p>
                      <a:pPr>
                        <a:lnSpc>
                          <a:spcPct val="150000"/>
                        </a:lnSpc>
                      </a:pPr>
                      <a:r>
                        <a:rPr lang="en-US" sz="1100" b="1" dirty="0" smtClean="0">
                          <a:latin typeface="Arial" pitchFamily="34" charset="0"/>
                          <a:cs typeface="Arial" pitchFamily="34" charset="0"/>
                        </a:rPr>
                        <a:t>               Savoy Breakfast</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Served daily from 7.oo to 11.oo</a:t>
                      </a:r>
                      <a:endParaRPr lang="en-GB" sz="1100" dirty="0">
                        <a:latin typeface="Arial" pitchFamily="34" charset="0"/>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795335996"/>
              </p:ext>
            </p:extLst>
          </p:nvPr>
        </p:nvGraphicFramePr>
        <p:xfrm>
          <a:off x="1115616" y="980728"/>
          <a:ext cx="8028384" cy="7356192"/>
        </p:xfrm>
        <a:graphic>
          <a:graphicData uri="http://schemas.openxmlformats.org/drawingml/2006/table">
            <a:tbl>
              <a:tblPr firstRow="1" bandRow="1">
                <a:tableStyleId>{2D5ABB26-0587-4C30-8999-92F81FD0307C}</a:tableStyleId>
              </a:tblPr>
              <a:tblGrid>
                <a:gridCol w="8028384"/>
              </a:tblGrid>
              <a:tr h="7356192">
                <a:tc>
                  <a:txBody>
                    <a:bodyPr/>
                    <a:lstStyle/>
                    <a:p>
                      <a:pPr>
                        <a:lnSpc>
                          <a:spcPct val="150000"/>
                        </a:lnSpc>
                      </a:pPr>
                      <a:r>
                        <a:rPr lang="en-US" sz="1100" dirty="0" smtClean="0">
                          <a:solidFill>
                            <a:schemeClr val="tx1"/>
                          </a:solidFill>
                          <a:latin typeface="Arial" pitchFamily="34" charset="0"/>
                          <a:cs typeface="Arial" pitchFamily="34" charset="0"/>
                        </a:rPr>
                        <a:t>SET</a:t>
                      </a:r>
                      <a:r>
                        <a:rPr lang="en-US" sz="1100" baseline="0" dirty="0" smtClean="0">
                          <a:solidFill>
                            <a:schemeClr val="tx1"/>
                          </a:solidFill>
                          <a:latin typeface="Arial" pitchFamily="34" charset="0"/>
                          <a:cs typeface="Arial" pitchFamily="34" charset="0"/>
                        </a:rPr>
                        <a:t> MENUS</a:t>
                      </a:r>
                    </a:p>
                    <a:p>
                      <a:pPr>
                        <a:lnSpc>
                          <a:spcPct val="150000"/>
                        </a:lnSpc>
                      </a:pPr>
                      <a:r>
                        <a:rPr lang="en-US" sz="1100" baseline="0" dirty="0" smtClean="0">
                          <a:solidFill>
                            <a:schemeClr val="tx1"/>
                          </a:solidFill>
                          <a:latin typeface="Arial" pitchFamily="34" charset="0"/>
                          <a:cs typeface="Arial" pitchFamily="34" charset="0"/>
                        </a:rPr>
                        <a:t>All served with freshly squeezed juices, coffee, tea, selection of bread, bakery and seasonal fruit.</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aseline="0" dirty="0" smtClean="0">
                          <a:solidFill>
                            <a:schemeClr val="tx1"/>
                          </a:solidFill>
                          <a:latin typeface="Arial" pitchFamily="34" charset="0"/>
                          <a:cs typeface="Arial" pitchFamily="34" charset="0"/>
                        </a:rPr>
                        <a:t>Your </a:t>
                      </a:r>
                      <a:r>
                        <a:rPr lang="en-US" sz="1100" baseline="0" dirty="0" err="1" smtClean="0">
                          <a:solidFill>
                            <a:schemeClr val="tx1"/>
                          </a:solidFill>
                          <a:latin typeface="Arial" pitchFamily="34" charset="0"/>
                          <a:cs typeface="Arial" pitchFamily="34" charset="0"/>
                        </a:rPr>
                        <a:t>choise</a:t>
                      </a:r>
                      <a:r>
                        <a:rPr lang="en-US" sz="1100" baseline="0" dirty="0" smtClean="0">
                          <a:solidFill>
                            <a:schemeClr val="tx1"/>
                          </a:solidFill>
                          <a:latin typeface="Arial" pitchFamily="34" charset="0"/>
                          <a:cs typeface="Arial" pitchFamily="34" charset="0"/>
                        </a:rPr>
                        <a:t> of:</a:t>
                      </a:r>
                    </a:p>
                    <a:p>
                      <a:pPr>
                        <a:lnSpc>
                          <a:spcPct val="150000"/>
                        </a:lnSpc>
                      </a:pPr>
                      <a:r>
                        <a:rPr lang="en-US" sz="1100" baseline="0" dirty="0" smtClean="0">
                          <a:solidFill>
                            <a:schemeClr val="tx1"/>
                          </a:solidFill>
                          <a:latin typeface="Arial" pitchFamily="34" charset="0"/>
                          <a:cs typeface="Arial" pitchFamily="34" charset="0"/>
                        </a:rPr>
                        <a:t>White | </a:t>
                      </a:r>
                      <a:r>
                        <a:rPr lang="en-US" sz="1100" baseline="0" dirty="0" err="1" smtClean="0">
                          <a:solidFill>
                            <a:schemeClr val="tx1"/>
                          </a:solidFill>
                          <a:latin typeface="Arial" pitchFamily="34" charset="0"/>
                          <a:cs typeface="Arial" pitchFamily="34" charset="0"/>
                        </a:rPr>
                        <a:t>Wholemeal</a:t>
                      </a:r>
                      <a:r>
                        <a:rPr lang="en-US" sz="1100" baseline="0" dirty="0" smtClean="0">
                          <a:solidFill>
                            <a:schemeClr val="tx1"/>
                          </a:solidFill>
                          <a:latin typeface="Arial" pitchFamily="34" charset="0"/>
                          <a:cs typeface="Arial" pitchFamily="34" charset="0"/>
                        </a:rPr>
                        <a:t> | Granary | English Muffin | Sourdough</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aseline="0" dirty="0" smtClean="0">
                          <a:solidFill>
                            <a:schemeClr val="tx1"/>
                          </a:solidFill>
                          <a:latin typeface="Arial" pitchFamily="34" charset="0"/>
                          <a:cs typeface="Arial" pitchFamily="34" charset="0"/>
                        </a:rPr>
                        <a:t>Add o bottle of Laurent Perrier Champagne to your breakfast 95 </a:t>
                      </a:r>
                    </a:p>
                    <a:p>
                      <a:pPr>
                        <a:lnSpc>
                          <a:spcPct val="150000"/>
                        </a:lnSpc>
                      </a:pPr>
                      <a:r>
                        <a:rPr lang="en-US" sz="1100" baseline="0" dirty="0" smtClean="0">
                          <a:solidFill>
                            <a:schemeClr val="tx1"/>
                          </a:solidFill>
                          <a:latin typeface="Arial" pitchFamily="34" charset="0"/>
                          <a:cs typeface="Arial" pitchFamily="34" charset="0"/>
                        </a:rPr>
                        <a:t>Add Smoked Salmon and Caviar 30g 99</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The Savoy Breakfast </a:t>
                      </a:r>
                      <a:r>
                        <a:rPr lang="en-US" sz="1100" baseline="0" dirty="0" smtClean="0">
                          <a:solidFill>
                            <a:schemeClr val="tx1"/>
                          </a:solidFill>
                          <a:latin typeface="Arial" pitchFamily="34" charset="0"/>
                          <a:cs typeface="Arial" pitchFamily="34" charset="0"/>
                        </a:rPr>
                        <a:t>40</a:t>
                      </a:r>
                    </a:p>
                    <a:p>
                      <a:pPr>
                        <a:lnSpc>
                          <a:spcPct val="150000"/>
                        </a:lnSpc>
                      </a:pPr>
                      <a:r>
                        <a:rPr lang="en-US" sz="1100" dirty="0" smtClean="0">
                          <a:solidFill>
                            <a:schemeClr val="tx1"/>
                          </a:solidFill>
                          <a:latin typeface="Arial" pitchFamily="34" charset="0"/>
                          <a:cs typeface="Arial" pitchFamily="34" charset="0"/>
                        </a:rPr>
                        <a:t>Two-Free Range Egg / Smoked Back and </a:t>
                      </a:r>
                      <a:r>
                        <a:rPr lang="en-US" sz="1100" dirty="0" err="1" smtClean="0">
                          <a:solidFill>
                            <a:schemeClr val="tx1"/>
                          </a:solidFill>
                          <a:latin typeface="Arial" pitchFamily="34" charset="0"/>
                          <a:cs typeface="Arial" pitchFamily="34" charset="0"/>
                        </a:rPr>
                        <a:t>Steaky</a:t>
                      </a:r>
                      <a:r>
                        <a:rPr lang="en-US" sz="1100" dirty="0" smtClean="0">
                          <a:solidFill>
                            <a:schemeClr val="tx1"/>
                          </a:solidFill>
                          <a:latin typeface="Arial" pitchFamily="34" charset="0"/>
                          <a:cs typeface="Arial" pitchFamily="34" charset="0"/>
                        </a:rPr>
                        <a:t> Bacon</a:t>
                      </a:r>
                      <a:r>
                        <a:rPr lang="en-US" sz="1100" baseline="0" dirty="0" smtClean="0">
                          <a:solidFill>
                            <a:schemeClr val="tx1"/>
                          </a:solidFill>
                          <a:latin typeface="Arial" pitchFamily="34" charset="0"/>
                          <a:cs typeface="Arial" pitchFamily="34" charset="0"/>
                        </a:rPr>
                        <a:t> / Cumberland Sausage / Isle of Wight Tomatoes / Baked Beans / </a:t>
                      </a:r>
                      <a:r>
                        <a:rPr lang="en-US" sz="1100" baseline="0" dirty="0" err="1" smtClean="0">
                          <a:solidFill>
                            <a:schemeClr val="tx1"/>
                          </a:solidFill>
                          <a:latin typeface="Arial" pitchFamily="34" charset="0"/>
                          <a:cs typeface="Arial" pitchFamily="34" charset="0"/>
                        </a:rPr>
                        <a:t>Confit</a:t>
                      </a:r>
                      <a:r>
                        <a:rPr lang="en-US" sz="1100" baseline="0" dirty="0" smtClean="0">
                          <a:solidFill>
                            <a:schemeClr val="tx1"/>
                          </a:solidFill>
                          <a:latin typeface="Arial" pitchFamily="34" charset="0"/>
                          <a:cs typeface="Arial" pitchFamily="34" charset="0"/>
                        </a:rPr>
                        <a:t> Portobello Mushroom / </a:t>
                      </a:r>
                      <a:r>
                        <a:rPr lang="en-US" sz="1100" baseline="0" dirty="0" err="1" smtClean="0">
                          <a:solidFill>
                            <a:schemeClr val="tx1"/>
                          </a:solidFill>
                          <a:latin typeface="Arial" pitchFamily="34" charset="0"/>
                          <a:cs typeface="Arial" pitchFamily="34" charset="0"/>
                        </a:rPr>
                        <a:t>Stornoway</a:t>
                      </a:r>
                      <a:r>
                        <a:rPr lang="en-US" sz="1100" baseline="0" dirty="0" smtClean="0">
                          <a:solidFill>
                            <a:schemeClr val="tx1"/>
                          </a:solidFill>
                          <a:latin typeface="Arial" pitchFamily="34" charset="0"/>
                          <a:cs typeface="Arial" pitchFamily="34" charset="0"/>
                        </a:rPr>
                        <a:t> Black Pudding</a:t>
                      </a:r>
                    </a:p>
                    <a:p>
                      <a:pPr>
                        <a:lnSpc>
                          <a:spcPct val="150000"/>
                        </a:lnSpc>
                      </a:pPr>
                      <a:endParaRPr lang="en-US" sz="1100"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The Savoy Champagne Breakfast 63*  </a:t>
                      </a:r>
                    </a:p>
                    <a:p>
                      <a:pPr>
                        <a:lnSpc>
                          <a:spcPct val="150000"/>
                        </a:lnSpc>
                      </a:pPr>
                      <a:r>
                        <a:rPr lang="en-US" sz="1100" b="0" baseline="0" dirty="0" smtClean="0">
                          <a:solidFill>
                            <a:schemeClr val="tx1"/>
                          </a:solidFill>
                          <a:latin typeface="Arial" pitchFamily="34" charset="0"/>
                          <a:cs typeface="Arial" pitchFamily="34" charset="0"/>
                        </a:rPr>
                        <a:t>The Savoy Breakfast with a glass of Laurent </a:t>
                      </a:r>
                      <a:r>
                        <a:rPr lang="en-US" sz="1100" b="0" baseline="0" dirty="0" err="1" smtClean="0">
                          <a:solidFill>
                            <a:schemeClr val="tx1"/>
                          </a:solidFill>
                          <a:latin typeface="Arial" pitchFamily="34" charset="0"/>
                          <a:cs typeface="Arial" pitchFamily="34" charset="0"/>
                        </a:rPr>
                        <a:t>Perrir</a:t>
                      </a:r>
                      <a:r>
                        <a:rPr lang="en-US" sz="1100" b="0" baseline="0" dirty="0" smtClean="0">
                          <a:solidFill>
                            <a:schemeClr val="tx1"/>
                          </a:solidFill>
                          <a:latin typeface="Arial" pitchFamily="34" charset="0"/>
                          <a:cs typeface="Arial" pitchFamily="34" charset="0"/>
                        </a:rPr>
                        <a:t> Champagne and Smoked Salmon.</a:t>
                      </a:r>
                    </a:p>
                    <a:p>
                      <a:pPr>
                        <a:lnSpc>
                          <a:spcPct val="150000"/>
                        </a:lnSpc>
                      </a:pPr>
                      <a:endParaRPr lang="en-US" sz="1100" b="0"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Continental Breakfast 32</a:t>
                      </a:r>
                    </a:p>
                    <a:p>
                      <a:pPr>
                        <a:lnSpc>
                          <a:spcPct val="150000"/>
                        </a:lnSpc>
                      </a:pPr>
                      <a:r>
                        <a:rPr lang="en-US" sz="1100" b="0" baseline="0" dirty="0" smtClean="0">
                          <a:solidFill>
                            <a:schemeClr val="tx1"/>
                          </a:solidFill>
                          <a:latin typeface="Arial" pitchFamily="34" charset="0"/>
                          <a:cs typeface="Arial" pitchFamily="34" charset="0"/>
                        </a:rPr>
                        <a:t>Cereals / Fruits / </a:t>
                      </a:r>
                      <a:r>
                        <a:rPr lang="en-US" sz="1100" b="0" baseline="0" dirty="0" err="1" smtClean="0">
                          <a:solidFill>
                            <a:schemeClr val="tx1"/>
                          </a:solidFill>
                          <a:latin typeface="Arial" pitchFamily="34" charset="0"/>
                          <a:cs typeface="Arial" pitchFamily="34" charset="0"/>
                        </a:rPr>
                        <a:t>Youghurts</a:t>
                      </a:r>
                      <a:r>
                        <a:rPr lang="en-US" sz="1100" b="0" baseline="0" dirty="0" smtClean="0">
                          <a:solidFill>
                            <a:schemeClr val="tx1"/>
                          </a:solidFill>
                          <a:latin typeface="Arial" pitchFamily="34" charset="0"/>
                          <a:cs typeface="Arial" pitchFamily="34" charset="0"/>
                        </a:rPr>
                        <a:t> / Bakery Basket / Charcuterie and Cheese Plate.</a:t>
                      </a:r>
                    </a:p>
                    <a:p>
                      <a:pPr>
                        <a:lnSpc>
                          <a:spcPct val="150000"/>
                        </a:lnSpc>
                      </a:pPr>
                      <a:endParaRPr lang="en-US" sz="1100" b="1" baseline="0" dirty="0" smtClean="0">
                        <a:solidFill>
                          <a:schemeClr val="tx1"/>
                        </a:solidFill>
                        <a:latin typeface="Arial" pitchFamily="34" charset="0"/>
                        <a:cs typeface="Arial" pitchFamily="34" charset="0"/>
                      </a:endParaRPr>
                    </a:p>
                    <a:p>
                      <a:pPr>
                        <a:lnSpc>
                          <a:spcPct val="150000"/>
                        </a:lnSpc>
                      </a:pPr>
                      <a:r>
                        <a:rPr lang="en-US" sz="1100" b="1" baseline="0" dirty="0" smtClean="0">
                          <a:solidFill>
                            <a:schemeClr val="tx1"/>
                          </a:solidFill>
                          <a:latin typeface="Arial" pitchFamily="34" charset="0"/>
                          <a:cs typeface="Arial" pitchFamily="34" charset="0"/>
                        </a:rPr>
                        <a:t>The Savoy </a:t>
                      </a:r>
                      <a:r>
                        <a:rPr lang="en-US" sz="1100" b="1" baseline="0" dirty="0" err="1" smtClean="0">
                          <a:solidFill>
                            <a:schemeClr val="tx1"/>
                          </a:solidFill>
                          <a:latin typeface="Arial" pitchFamily="34" charset="0"/>
                          <a:cs typeface="Arial" pitchFamily="34" charset="0"/>
                        </a:rPr>
                        <a:t>Vegetaryan</a:t>
                      </a:r>
                      <a:r>
                        <a:rPr lang="en-US" sz="1100" b="1" baseline="0" dirty="0" smtClean="0">
                          <a:solidFill>
                            <a:schemeClr val="tx1"/>
                          </a:solidFill>
                          <a:latin typeface="Arial" pitchFamily="34" charset="0"/>
                          <a:cs typeface="Arial" pitchFamily="34" charset="0"/>
                        </a:rPr>
                        <a:t> Breakfast 40</a:t>
                      </a:r>
                    </a:p>
                    <a:p>
                      <a:pPr>
                        <a:lnSpc>
                          <a:spcPct val="150000"/>
                        </a:lnSpc>
                      </a:pPr>
                      <a:r>
                        <a:rPr lang="en-US" sz="1100" b="0" baseline="0" dirty="0" smtClean="0">
                          <a:solidFill>
                            <a:schemeClr val="tx1"/>
                          </a:solidFill>
                          <a:latin typeface="Arial" pitchFamily="34" charset="0"/>
                          <a:cs typeface="Arial" pitchFamily="34" charset="0"/>
                        </a:rPr>
                        <a:t>Two Free-Range Egg / Thyme and Rose4mary Potato </a:t>
                      </a:r>
                      <a:r>
                        <a:rPr lang="en-US" sz="1100" b="0" baseline="0" dirty="0" err="1" smtClean="0">
                          <a:solidFill>
                            <a:schemeClr val="tx1"/>
                          </a:solidFill>
                          <a:latin typeface="Arial" pitchFamily="34" charset="0"/>
                          <a:cs typeface="Arial" pitchFamily="34" charset="0"/>
                        </a:rPr>
                        <a:t>Rosti</a:t>
                      </a:r>
                      <a:r>
                        <a:rPr lang="en-US" sz="1100" b="0" baseline="0" dirty="0" smtClean="0">
                          <a:solidFill>
                            <a:schemeClr val="tx1"/>
                          </a:solidFill>
                          <a:latin typeface="Arial" pitchFamily="34" charset="0"/>
                          <a:cs typeface="Arial" pitchFamily="34" charset="0"/>
                        </a:rPr>
                        <a:t> / </a:t>
                      </a:r>
                      <a:r>
                        <a:rPr lang="en-US" sz="1100" b="0" baseline="0" dirty="0" err="1" smtClean="0">
                          <a:solidFill>
                            <a:schemeClr val="tx1"/>
                          </a:solidFill>
                          <a:latin typeface="Arial" pitchFamily="34" charset="0"/>
                          <a:cs typeface="Arial" pitchFamily="34" charset="0"/>
                        </a:rPr>
                        <a:t>Confit</a:t>
                      </a:r>
                      <a:r>
                        <a:rPr lang="en-US" sz="1100" b="0" baseline="0" dirty="0" smtClean="0">
                          <a:solidFill>
                            <a:schemeClr val="tx1"/>
                          </a:solidFill>
                          <a:latin typeface="Arial" pitchFamily="34" charset="0"/>
                          <a:cs typeface="Arial" pitchFamily="34" charset="0"/>
                        </a:rPr>
                        <a:t> Portobello Mushroom / Grilled Smoked Tofu / Crushed Avocado Baked Beans</a:t>
                      </a:r>
                    </a:p>
                    <a:p>
                      <a:pPr>
                        <a:lnSpc>
                          <a:spcPct val="150000"/>
                        </a:lnSpc>
                      </a:pPr>
                      <a:endParaRPr lang="en-US" sz="1100" b="0" baseline="0" dirty="0" smtClean="0">
                        <a:solidFill>
                          <a:schemeClr val="tx1"/>
                        </a:solidFill>
                        <a:latin typeface="Arial" pitchFamily="34" charset="0"/>
                        <a:cs typeface="Arial" pitchFamily="34" charset="0"/>
                      </a:endParaRPr>
                    </a:p>
                    <a:p>
                      <a:endParaRPr lang="en-GB" sz="1100" b="0" i="0" dirty="0">
                        <a:solidFill>
                          <a:schemeClr val="tx1"/>
                        </a:solidFill>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19290351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516806410"/>
              </p:ext>
            </p:extLst>
          </p:nvPr>
        </p:nvGraphicFramePr>
        <p:xfrm>
          <a:off x="1331640" y="836712"/>
          <a:ext cx="6096000" cy="514350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endParaRPr lang="en-US" sz="1100" b="0" baseline="0" dirty="0" smtClean="0">
                        <a:solidFill>
                          <a:schemeClr val="tx1"/>
                        </a:solidFill>
                        <a:latin typeface="Arial" pitchFamily="34" charset="0"/>
                        <a:cs typeface="Arial" pitchFamily="34" charset="0"/>
                      </a:endParaRPr>
                    </a:p>
                    <a:p>
                      <a:pPr>
                        <a:lnSpc>
                          <a:spcPct val="150000"/>
                        </a:lnSpc>
                      </a:pPr>
                      <a:r>
                        <a:rPr lang="en-US" sz="1100" b="1" i="1" baseline="0" dirty="0" smtClean="0">
                          <a:solidFill>
                            <a:schemeClr val="tx1"/>
                          </a:solidFill>
                          <a:latin typeface="Arial" pitchFamily="34" charset="0"/>
                          <a:cs typeface="Arial" pitchFamily="34" charset="0"/>
                        </a:rPr>
                        <a:t>EGGS A LA CARTE </a:t>
                      </a:r>
                      <a:r>
                        <a:rPr lang="en-US" sz="1100" b="0" i="1" baseline="0" dirty="0" smtClean="0">
                          <a:solidFill>
                            <a:schemeClr val="tx1"/>
                          </a:solidFill>
                          <a:latin typeface="Arial" pitchFamily="34" charset="0"/>
                          <a:cs typeface="Arial" pitchFamily="34" charset="0"/>
                        </a:rPr>
                        <a:t> </a:t>
                      </a:r>
                    </a:p>
                    <a:p>
                      <a:pPr>
                        <a:lnSpc>
                          <a:spcPct val="150000"/>
                        </a:lnSpc>
                      </a:pPr>
                      <a:endParaRPr lang="en-US" sz="1100" b="0" i="1" baseline="0" dirty="0" smtClean="0">
                        <a:solidFill>
                          <a:schemeClr val="tx1"/>
                        </a:solidFill>
                        <a:latin typeface="Arial" pitchFamily="34" charset="0"/>
                        <a:cs typeface="Arial" pitchFamily="34" charset="0"/>
                      </a:endParaRPr>
                    </a:p>
                    <a:p>
                      <a:pPr>
                        <a:lnSpc>
                          <a:spcPct val="150000"/>
                        </a:lnSpc>
                      </a:pPr>
                      <a:endParaRPr lang="en-US" sz="1100" b="0" i="1" baseline="0" dirty="0" smtClean="0">
                        <a:solidFill>
                          <a:schemeClr val="tx1"/>
                        </a:solidFill>
                        <a:latin typeface="Arial" pitchFamily="34" charset="0"/>
                        <a:cs typeface="Arial" pitchFamily="34" charset="0"/>
                      </a:endParaRPr>
                    </a:p>
                    <a:p>
                      <a:pPr>
                        <a:lnSpc>
                          <a:spcPct val="150000"/>
                        </a:lnSpc>
                      </a:pPr>
                      <a:endParaRPr lang="en-US" sz="1100" b="0" i="1" baseline="0" dirty="0" smtClean="0">
                        <a:solidFill>
                          <a:schemeClr val="tx1"/>
                        </a:solidFill>
                        <a:latin typeface="Arial" pitchFamily="34" charset="0"/>
                        <a:cs typeface="Arial" pitchFamily="34" charset="0"/>
                      </a:endParaRPr>
                    </a:p>
                    <a:p>
                      <a:pPr>
                        <a:lnSpc>
                          <a:spcPct val="150000"/>
                        </a:lnSpc>
                      </a:pPr>
                      <a:r>
                        <a:rPr lang="en-US" sz="1100" b="0" i="0" baseline="0" dirty="0" smtClean="0">
                          <a:solidFill>
                            <a:schemeClr val="tx1"/>
                          </a:solidFill>
                          <a:latin typeface="Arial" pitchFamily="34" charset="0"/>
                          <a:cs typeface="Arial" pitchFamily="34" charset="0"/>
                        </a:rPr>
                        <a:t>Egg Benedict 24</a:t>
                      </a:r>
                    </a:p>
                    <a:p>
                      <a:pPr>
                        <a:lnSpc>
                          <a:spcPct val="150000"/>
                        </a:lnSpc>
                      </a:pPr>
                      <a:r>
                        <a:rPr lang="en-US" sz="1100" b="0" i="0" baseline="0" dirty="0" smtClean="0">
                          <a:solidFill>
                            <a:schemeClr val="tx1"/>
                          </a:solidFill>
                          <a:latin typeface="Arial" pitchFamily="34" charset="0"/>
                          <a:cs typeface="Arial" pitchFamily="34" charset="0"/>
                        </a:rPr>
                        <a:t>English Muffin / Ham / Poached Egg / Hollandaise Sauce</a:t>
                      </a: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r>
                        <a:rPr lang="en-US" sz="1100" b="1" i="0" baseline="0" dirty="0" smtClean="0">
                          <a:solidFill>
                            <a:schemeClr val="tx1"/>
                          </a:solidFill>
                          <a:latin typeface="Arial" pitchFamily="34" charset="0"/>
                          <a:cs typeface="Arial" pitchFamily="34" charset="0"/>
                        </a:rPr>
                        <a:t>Egg Florentine 24</a:t>
                      </a:r>
                    </a:p>
                    <a:p>
                      <a:pPr>
                        <a:lnSpc>
                          <a:spcPct val="150000"/>
                        </a:lnSpc>
                      </a:pPr>
                      <a:r>
                        <a:rPr lang="en-US" sz="1100" b="0" i="0" baseline="0" dirty="0" smtClean="0">
                          <a:solidFill>
                            <a:schemeClr val="tx1"/>
                          </a:solidFill>
                          <a:latin typeface="Arial" pitchFamily="34" charset="0"/>
                          <a:cs typeface="Arial" pitchFamily="34" charset="0"/>
                        </a:rPr>
                        <a:t>English Muffin / Spinach / Poached Egg / Hollandaise Sauce</a:t>
                      </a: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r>
                        <a:rPr lang="en-US" sz="1100" b="1" i="0" baseline="0" dirty="0" smtClean="0">
                          <a:solidFill>
                            <a:schemeClr val="tx1"/>
                          </a:solidFill>
                          <a:latin typeface="Arial" pitchFamily="34" charset="0"/>
                          <a:cs typeface="Arial" pitchFamily="34" charset="0"/>
                        </a:rPr>
                        <a:t>Egg Royal n26</a:t>
                      </a:r>
                    </a:p>
                    <a:p>
                      <a:pPr>
                        <a:lnSpc>
                          <a:spcPct val="150000"/>
                        </a:lnSpc>
                      </a:pPr>
                      <a:r>
                        <a:rPr lang="en-US" sz="1100" b="0" i="0" baseline="0" dirty="0" smtClean="0">
                          <a:solidFill>
                            <a:schemeClr val="tx1"/>
                          </a:solidFill>
                          <a:latin typeface="Arial" pitchFamily="34" charset="0"/>
                          <a:cs typeface="Arial" pitchFamily="34" charset="0"/>
                        </a:rPr>
                        <a:t>English Muffin / Smoked Salmon / Poached Egg / </a:t>
                      </a:r>
                      <a:r>
                        <a:rPr lang="en-US" sz="1100" b="0" i="0" baseline="0" dirty="0" err="1" smtClean="0">
                          <a:solidFill>
                            <a:schemeClr val="tx1"/>
                          </a:solidFill>
                          <a:latin typeface="Arial" pitchFamily="34" charset="0"/>
                          <a:cs typeface="Arial" pitchFamily="34" charset="0"/>
                        </a:rPr>
                        <a:t>Holandaise</a:t>
                      </a:r>
                      <a:r>
                        <a:rPr lang="en-US" sz="1100" b="0" i="0" baseline="0" dirty="0" smtClean="0">
                          <a:solidFill>
                            <a:schemeClr val="tx1"/>
                          </a:solidFill>
                          <a:latin typeface="Arial" pitchFamily="34" charset="0"/>
                          <a:cs typeface="Arial" pitchFamily="34" charset="0"/>
                        </a:rPr>
                        <a:t> Sauce</a:t>
                      </a: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endParaRPr lang="en-US" sz="1100" b="0" i="0" baseline="0" dirty="0" smtClean="0">
                        <a:solidFill>
                          <a:schemeClr val="tx1"/>
                        </a:solidFill>
                        <a:latin typeface="Arial" pitchFamily="34" charset="0"/>
                        <a:cs typeface="Arial" pitchFamily="34" charset="0"/>
                      </a:endParaRPr>
                    </a:p>
                    <a:p>
                      <a:pPr>
                        <a:lnSpc>
                          <a:spcPct val="150000"/>
                        </a:lnSpc>
                      </a:pPr>
                      <a:r>
                        <a:rPr lang="en-US" sz="1100" b="1" i="0" baseline="0" dirty="0" smtClean="0">
                          <a:solidFill>
                            <a:schemeClr val="tx1"/>
                          </a:solidFill>
                          <a:latin typeface="Arial" pitchFamily="34" charset="0"/>
                          <a:cs typeface="Arial" pitchFamily="34" charset="0"/>
                        </a:rPr>
                        <a:t>Create Your Own </a:t>
                      </a:r>
                      <a:r>
                        <a:rPr lang="en-US" sz="1100" b="1" i="0" baseline="0" dirty="0" err="1" smtClean="0">
                          <a:solidFill>
                            <a:schemeClr val="tx1"/>
                          </a:solidFill>
                          <a:latin typeface="Arial" pitchFamily="34" charset="0"/>
                          <a:cs typeface="Arial" pitchFamily="34" charset="0"/>
                        </a:rPr>
                        <a:t>Omelette</a:t>
                      </a:r>
                      <a:r>
                        <a:rPr lang="en-US" sz="1100" b="1" i="0" baseline="0" dirty="0" smtClean="0">
                          <a:solidFill>
                            <a:schemeClr val="tx1"/>
                          </a:solidFill>
                          <a:latin typeface="Arial" pitchFamily="34" charset="0"/>
                          <a:cs typeface="Arial" pitchFamily="34" charset="0"/>
                        </a:rPr>
                        <a:t> 18</a:t>
                      </a:r>
                    </a:p>
                    <a:p>
                      <a:pPr>
                        <a:lnSpc>
                          <a:spcPct val="150000"/>
                        </a:lnSpc>
                      </a:pPr>
                      <a:r>
                        <a:rPr lang="en-US" sz="1100" b="0" i="1" baseline="0" dirty="0" smtClean="0">
                          <a:solidFill>
                            <a:schemeClr val="tx1"/>
                          </a:solidFill>
                          <a:latin typeface="Arial" pitchFamily="34" charset="0"/>
                          <a:cs typeface="Arial" pitchFamily="34" charset="0"/>
                        </a:rPr>
                        <a:t>Your </a:t>
                      </a:r>
                      <a:r>
                        <a:rPr lang="en-US" sz="1100" b="0" i="1" baseline="0" dirty="0" err="1" smtClean="0">
                          <a:solidFill>
                            <a:schemeClr val="tx1"/>
                          </a:solidFill>
                          <a:latin typeface="Arial" pitchFamily="34" charset="0"/>
                          <a:cs typeface="Arial" pitchFamily="34" charset="0"/>
                        </a:rPr>
                        <a:t>choise</a:t>
                      </a:r>
                      <a:r>
                        <a:rPr lang="en-US" sz="1100" b="0" i="1" baseline="0" dirty="0" smtClean="0">
                          <a:solidFill>
                            <a:schemeClr val="tx1"/>
                          </a:solidFill>
                          <a:latin typeface="Arial" pitchFamily="34" charset="0"/>
                          <a:cs typeface="Arial" pitchFamily="34" charset="0"/>
                        </a:rPr>
                        <a:t> of:</a:t>
                      </a:r>
                    </a:p>
                    <a:p>
                      <a:pPr>
                        <a:lnSpc>
                          <a:spcPct val="150000"/>
                        </a:lnSpc>
                      </a:pPr>
                      <a:r>
                        <a:rPr lang="en-US" sz="1100" b="0" i="1" baseline="0" dirty="0" smtClean="0">
                          <a:solidFill>
                            <a:schemeClr val="tx1"/>
                          </a:solidFill>
                          <a:latin typeface="Arial" pitchFamily="34" charset="0"/>
                          <a:cs typeface="Arial" pitchFamily="34" charset="0"/>
                        </a:rPr>
                        <a:t>Ham / Swiss or Cheddar Cheese / Peppers / Spring Onion / Tomato Mushroom / </a:t>
                      </a:r>
                      <a:r>
                        <a:rPr lang="en-US" sz="1100" b="0" i="1" baseline="0" dirty="0" err="1" smtClean="0">
                          <a:solidFill>
                            <a:schemeClr val="tx1"/>
                          </a:solidFill>
                          <a:latin typeface="Arial" pitchFamily="34" charset="0"/>
                          <a:cs typeface="Arial" pitchFamily="34" charset="0"/>
                        </a:rPr>
                        <a:t>Asparangus</a:t>
                      </a:r>
                      <a:endParaRPr lang="en-US" sz="1100" b="0" i="1" baseline="0" dirty="0" smtClean="0">
                        <a:solidFill>
                          <a:schemeClr val="tx1"/>
                        </a:solidFill>
                        <a:latin typeface="Arial" pitchFamily="34" charset="0"/>
                        <a:cs typeface="Arial" pitchFamily="34" charset="0"/>
                      </a:endParaRPr>
                    </a:p>
                    <a:p>
                      <a:endParaRPr lang="en-GB" dirty="0"/>
                    </a:p>
                  </a:txBody>
                  <a:tcPr/>
                </a:tc>
              </a:tr>
            </a:tbl>
          </a:graphicData>
        </a:graphic>
      </p:graphicFrame>
    </p:spTree>
    <p:extLst>
      <p:ext uri="{BB962C8B-B14F-4D97-AF65-F5344CB8AC3E}">
        <p14:creationId xmlns:p14="http://schemas.microsoft.com/office/powerpoint/2010/main" val="9321180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62101246"/>
              </p:ext>
            </p:extLst>
          </p:nvPr>
        </p:nvGraphicFramePr>
        <p:xfrm>
          <a:off x="1619672" y="2204864"/>
          <a:ext cx="6096000" cy="386334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US" sz="1100" b="1" dirty="0" smtClean="0">
                          <a:latin typeface="Arial" pitchFamily="34" charset="0"/>
                          <a:ea typeface="Adobe Kaiti Std R" pitchFamily="18" charset="-128"/>
                          <a:cs typeface="Arial" pitchFamily="34" charset="0"/>
                        </a:rPr>
                        <a:t>Location</a:t>
                      </a:r>
                    </a:p>
                    <a:p>
                      <a:pPr>
                        <a:lnSpc>
                          <a:spcPct val="150000"/>
                        </a:lnSpc>
                      </a:pPr>
                      <a:endParaRPr lang="en-US" sz="1100" dirty="0" smtClean="0">
                        <a:latin typeface="Arial" pitchFamily="34" charset="0"/>
                        <a:ea typeface="Adobe Kaiti Std R" pitchFamily="18" charset="-128"/>
                        <a:cs typeface="Arial" pitchFamily="34" charset="0"/>
                      </a:endParaRPr>
                    </a:p>
                    <a:p>
                      <a:pPr>
                        <a:lnSpc>
                          <a:spcPct val="150000"/>
                        </a:lnSpc>
                      </a:pPr>
                      <a:r>
                        <a:rPr lang="en-US" sz="1100" dirty="0" smtClean="0">
                          <a:latin typeface="Arial" pitchFamily="34" charset="0"/>
                          <a:ea typeface="Adobe Kaiti Std R" pitchFamily="18" charset="-128"/>
                          <a:cs typeface="Arial" pitchFamily="34" charset="0"/>
                        </a:rPr>
                        <a:t>A 4 star superior boutique hotel, </a:t>
                      </a:r>
                      <a:r>
                        <a:rPr lang="en-US" sz="1100" dirty="0" err="1" smtClean="0">
                          <a:latin typeface="Arial" pitchFamily="34" charset="0"/>
                          <a:ea typeface="Adobe Kaiti Std R" pitchFamily="18" charset="-128"/>
                          <a:cs typeface="Arial" pitchFamily="34" charset="0"/>
                        </a:rPr>
                        <a:t>Antico</a:t>
                      </a:r>
                      <a:r>
                        <a:rPr lang="en-US" sz="1100" dirty="0" smtClean="0">
                          <a:latin typeface="Arial" pitchFamily="34" charset="0"/>
                          <a:ea typeface="Adobe Kaiti Std R" pitchFamily="18" charset="-128"/>
                          <a:cs typeface="Arial" pitchFamily="34" charset="0"/>
                        </a:rPr>
                        <a:t> </a:t>
                      </a:r>
                      <a:r>
                        <a:rPr lang="en-US" sz="1100" dirty="0" err="1" smtClean="0">
                          <a:latin typeface="Arial" pitchFamily="34" charset="0"/>
                          <a:ea typeface="Adobe Kaiti Std R" pitchFamily="18" charset="-128"/>
                          <a:cs typeface="Arial" pitchFamily="34" charset="0"/>
                        </a:rPr>
                        <a:t>Albergo</a:t>
                      </a:r>
                      <a:r>
                        <a:rPr lang="en-US" sz="1100" dirty="0" smtClean="0">
                          <a:latin typeface="Arial" pitchFamily="34" charset="0"/>
                          <a:ea typeface="Adobe Kaiti Std R" pitchFamily="18" charset="-128"/>
                          <a:cs typeface="Arial" pitchFamily="34" charset="0"/>
                        </a:rPr>
                        <a:t> del Sole al Pantheon is situated in a prime location in the heart of Rome's historic district, specifically in the </a:t>
                      </a:r>
                      <a:r>
                        <a:rPr lang="en-US" sz="1100" dirty="0" err="1" smtClean="0">
                          <a:latin typeface="Arial" pitchFamily="34" charset="0"/>
                          <a:ea typeface="Adobe Kaiti Std R" pitchFamily="18" charset="-128"/>
                          <a:cs typeface="Arial" pitchFamily="34" charset="0"/>
                        </a:rPr>
                        <a:t>Pigna</a:t>
                      </a:r>
                      <a:r>
                        <a:rPr lang="en-US" sz="1100" dirty="0" smtClean="0">
                          <a:latin typeface="Arial" pitchFamily="34" charset="0"/>
                          <a:ea typeface="Adobe Kaiti Std R" pitchFamily="18" charset="-128"/>
                          <a:cs typeface="Arial" pitchFamily="34" charset="0"/>
                        </a:rPr>
                        <a:t> neighborhood, in Piazza </a:t>
                      </a:r>
                      <a:r>
                        <a:rPr lang="en-US" sz="1100" dirty="0" err="1" smtClean="0">
                          <a:latin typeface="Arial" pitchFamily="34" charset="0"/>
                          <a:ea typeface="Adobe Kaiti Std R" pitchFamily="18" charset="-128"/>
                          <a:cs typeface="Arial" pitchFamily="34" charset="0"/>
                        </a:rPr>
                        <a:t>della</a:t>
                      </a:r>
                      <a:r>
                        <a:rPr lang="en-US" sz="1100" dirty="0" smtClean="0">
                          <a:latin typeface="Arial" pitchFamily="34" charset="0"/>
                          <a:ea typeface="Adobe Kaiti Std R" pitchFamily="18" charset="-128"/>
                          <a:cs typeface="Arial" pitchFamily="34" charset="0"/>
                        </a:rPr>
                        <a:t> </a:t>
                      </a:r>
                      <a:r>
                        <a:rPr lang="en-US" sz="1100" dirty="0" err="1" smtClean="0">
                          <a:latin typeface="Arial" pitchFamily="34" charset="0"/>
                          <a:ea typeface="Adobe Kaiti Std R" pitchFamily="18" charset="-128"/>
                          <a:cs typeface="Arial" pitchFamily="34" charset="0"/>
                        </a:rPr>
                        <a:t>Rotonda</a:t>
                      </a:r>
                      <a:r>
                        <a:rPr lang="en-US" sz="1100" dirty="0" smtClean="0">
                          <a:latin typeface="Arial" pitchFamily="34" charset="0"/>
                          <a:ea typeface="Adobe Kaiti Std R" pitchFamily="18" charset="-128"/>
                          <a:cs typeface="Arial" pitchFamily="34" charset="0"/>
                        </a:rPr>
                        <a:t>, directly in front of the Pantheon, a famous landmark and the best-preserved Roman structure in the entire world. Halfway between the </a:t>
                      </a:r>
                      <a:r>
                        <a:rPr lang="en-US" sz="1100" dirty="0" err="1" smtClean="0">
                          <a:latin typeface="Arial" pitchFamily="34" charset="0"/>
                          <a:ea typeface="Adobe Kaiti Std R" pitchFamily="18" charset="-128"/>
                          <a:cs typeface="Arial" pitchFamily="34" charset="0"/>
                        </a:rPr>
                        <a:t>Trevi</a:t>
                      </a:r>
                      <a:r>
                        <a:rPr lang="en-US" sz="1100" dirty="0" smtClean="0">
                          <a:latin typeface="Arial" pitchFamily="34" charset="0"/>
                          <a:ea typeface="Adobe Kaiti Std R" pitchFamily="18" charset="-128"/>
                          <a:cs typeface="Arial" pitchFamily="34" charset="0"/>
                        </a:rPr>
                        <a:t> Fountain and Piazza </a:t>
                      </a:r>
                      <a:r>
                        <a:rPr lang="en-US" sz="1100" dirty="0" err="1" smtClean="0">
                          <a:latin typeface="Arial" pitchFamily="34" charset="0"/>
                          <a:ea typeface="Adobe Kaiti Std R" pitchFamily="18" charset="-128"/>
                          <a:cs typeface="Arial" pitchFamily="34" charset="0"/>
                        </a:rPr>
                        <a:t>Navona</a:t>
                      </a:r>
                      <a:r>
                        <a:rPr lang="en-US" sz="1100" dirty="0" smtClean="0">
                          <a:latin typeface="Arial" pitchFamily="34" charset="0"/>
                          <a:ea typeface="Adobe Kaiti Std R" pitchFamily="18" charset="-128"/>
                          <a:cs typeface="Arial" pitchFamily="34" charset="0"/>
                        </a:rPr>
                        <a:t> is where the boutique hotel is situated.</a:t>
                      </a:r>
                    </a:p>
                    <a:p>
                      <a:pPr>
                        <a:lnSpc>
                          <a:spcPct val="150000"/>
                        </a:lnSpc>
                      </a:pPr>
                      <a:endParaRPr lang="en-US" sz="1100" dirty="0" smtClean="0">
                        <a:latin typeface="Arial" pitchFamily="34" charset="0"/>
                        <a:ea typeface="Adobe Kaiti Std R" pitchFamily="18" charset="-128"/>
                        <a:cs typeface="Arial" pitchFamily="34" charset="0"/>
                      </a:endParaRPr>
                    </a:p>
                    <a:p>
                      <a:pPr>
                        <a:lnSpc>
                          <a:spcPct val="150000"/>
                        </a:lnSpc>
                      </a:pPr>
                      <a:r>
                        <a:rPr lang="en-US" sz="1100" dirty="0" smtClean="0">
                          <a:latin typeface="Arial" pitchFamily="34" charset="0"/>
                          <a:ea typeface="Adobe Kaiti Std R" pitchFamily="18" charset="-128"/>
                          <a:cs typeface="Arial" pitchFamily="34" charset="0"/>
                        </a:rPr>
                        <a:t>The building is at a prime location from which you can easily walk to all the major attractions in Rome's ancient center. Its entrance lies on the magnificent Piazza </a:t>
                      </a:r>
                      <a:r>
                        <a:rPr lang="en-US" sz="1100" dirty="0" err="1" smtClean="0">
                          <a:latin typeface="Arial" pitchFamily="34" charset="0"/>
                          <a:ea typeface="Adobe Kaiti Std R" pitchFamily="18" charset="-128"/>
                          <a:cs typeface="Arial" pitchFamily="34" charset="0"/>
                        </a:rPr>
                        <a:t>della</a:t>
                      </a:r>
                      <a:r>
                        <a:rPr lang="en-US" sz="1100" dirty="0" smtClean="0">
                          <a:latin typeface="Arial" pitchFamily="34" charset="0"/>
                          <a:ea typeface="Adobe Kaiti Std R" pitchFamily="18" charset="-128"/>
                          <a:cs typeface="Arial" pitchFamily="34" charset="0"/>
                        </a:rPr>
                        <a:t> </a:t>
                      </a:r>
                      <a:r>
                        <a:rPr lang="en-US" sz="1100" dirty="0" err="1" smtClean="0">
                          <a:latin typeface="Arial" pitchFamily="34" charset="0"/>
                          <a:ea typeface="Adobe Kaiti Std R" pitchFamily="18" charset="-128"/>
                          <a:cs typeface="Arial" pitchFamily="34" charset="0"/>
                        </a:rPr>
                        <a:t>Rotonda</a:t>
                      </a:r>
                      <a:r>
                        <a:rPr lang="en-US" sz="1100" dirty="0" smtClean="0">
                          <a:latin typeface="Arial" pitchFamily="34" charset="0"/>
                          <a:ea typeface="Adobe Kaiti Std R" pitchFamily="18" charset="-128"/>
                          <a:cs typeface="Arial" pitchFamily="34" charset="0"/>
                        </a:rPr>
                        <a:t>, formerly the site of the fish and vegetable market and more often known as Piazza "la </a:t>
                      </a:r>
                      <a:r>
                        <a:rPr lang="en-US" sz="1100" dirty="0" err="1" smtClean="0">
                          <a:latin typeface="Arial" pitchFamily="34" charset="0"/>
                          <a:ea typeface="Adobe Kaiti Std R" pitchFamily="18" charset="-128"/>
                          <a:cs typeface="Arial" pitchFamily="34" charset="0"/>
                        </a:rPr>
                        <a:t>Ritonna</a:t>
                      </a:r>
                      <a:r>
                        <a:rPr lang="en-US" sz="1100" dirty="0" smtClean="0">
                          <a:latin typeface="Arial" pitchFamily="34" charset="0"/>
                          <a:ea typeface="Adobe Kaiti Std R" pitchFamily="18" charset="-128"/>
                          <a:cs typeface="Arial" pitchFamily="34" charset="0"/>
                        </a:rPr>
                        <a:t>" due to the Pantheon's shape, which serves as a colossal backdrop. </a:t>
                      </a:r>
                      <a:r>
                        <a:rPr lang="en-US" sz="1100" dirty="0" err="1" smtClean="0">
                          <a:latin typeface="Arial" pitchFamily="34" charset="0"/>
                          <a:ea typeface="Adobe Kaiti Std R" pitchFamily="18" charset="-128"/>
                          <a:cs typeface="Arial" pitchFamily="34" charset="0"/>
                        </a:rPr>
                        <a:t>Giacomo</a:t>
                      </a:r>
                      <a:r>
                        <a:rPr lang="en-US" sz="1100" dirty="0" smtClean="0">
                          <a:latin typeface="Arial" pitchFamily="34" charset="0"/>
                          <a:ea typeface="Adobe Kaiti Std R" pitchFamily="18" charset="-128"/>
                          <a:cs typeface="Arial" pitchFamily="34" charset="0"/>
                        </a:rPr>
                        <a:t> </a:t>
                      </a:r>
                      <a:r>
                        <a:rPr lang="en-US" sz="1100" dirty="0" err="1" smtClean="0">
                          <a:latin typeface="Arial" pitchFamily="34" charset="0"/>
                          <a:ea typeface="Adobe Kaiti Std R" pitchFamily="18" charset="-128"/>
                          <a:cs typeface="Arial" pitchFamily="34" charset="0"/>
                        </a:rPr>
                        <a:t>della</a:t>
                      </a:r>
                      <a:r>
                        <a:rPr lang="en-US" sz="1100" dirty="0" smtClean="0">
                          <a:latin typeface="Arial" pitchFamily="34" charset="0"/>
                          <a:ea typeface="Adobe Kaiti Std R" pitchFamily="18" charset="-128"/>
                          <a:cs typeface="Arial" pitchFamily="34" charset="0"/>
                        </a:rPr>
                        <a:t> </a:t>
                      </a:r>
                      <a:r>
                        <a:rPr lang="en-US" sz="1100" dirty="0" err="1" smtClean="0">
                          <a:latin typeface="Arial" pitchFamily="34" charset="0"/>
                          <a:ea typeface="Adobe Kaiti Std R" pitchFamily="18" charset="-128"/>
                          <a:cs typeface="Arial" pitchFamily="34" charset="0"/>
                        </a:rPr>
                        <a:t>Porta's</a:t>
                      </a:r>
                      <a:r>
                        <a:rPr lang="en-US" sz="1100" dirty="0" smtClean="0">
                          <a:latin typeface="Arial" pitchFamily="34" charset="0"/>
                          <a:ea typeface="Adobe Kaiti Std R" pitchFamily="18" charset="-128"/>
                          <a:cs typeface="Arial" pitchFamily="34" charset="0"/>
                        </a:rPr>
                        <a:t> Renaissance fountain completes this architectural marvel. A common saying states that "who goes to Rome and does not see the </a:t>
                      </a:r>
                      <a:r>
                        <a:rPr lang="en-US" sz="1100" dirty="0" err="1" smtClean="0">
                          <a:latin typeface="Arial" pitchFamily="34" charset="0"/>
                          <a:ea typeface="Adobe Kaiti Std R" pitchFamily="18" charset="-128"/>
                          <a:cs typeface="Arial" pitchFamily="34" charset="0"/>
                        </a:rPr>
                        <a:t>Ritonna</a:t>
                      </a:r>
                      <a:r>
                        <a:rPr lang="en-US" sz="1100" dirty="0" smtClean="0">
                          <a:latin typeface="Arial" pitchFamily="34" charset="0"/>
                          <a:ea typeface="Adobe Kaiti Std R" pitchFamily="18" charset="-128"/>
                          <a:cs typeface="Arial" pitchFamily="34" charset="0"/>
                        </a:rPr>
                        <a:t>, donkey goes and donkey </a:t>
                      </a:r>
                      <a:r>
                        <a:rPr lang="en-US" sz="1100" dirty="0" err="1" smtClean="0">
                          <a:latin typeface="Arial" pitchFamily="34" charset="0"/>
                          <a:ea typeface="Adobe Kaiti Std R" pitchFamily="18" charset="-128"/>
                          <a:cs typeface="Arial" pitchFamily="34" charset="0"/>
                        </a:rPr>
                        <a:t>ritonna</a:t>
                      </a:r>
                      <a:r>
                        <a:rPr lang="en-US" sz="1100" dirty="0" smtClean="0">
                          <a:latin typeface="Arial" pitchFamily="34" charset="0"/>
                          <a:ea typeface="Adobe Kaiti Std R" pitchFamily="18" charset="-128"/>
                          <a:cs typeface="Arial" pitchFamily="34" charset="0"/>
                        </a:rPr>
                        <a:t>," therefore tourists must not miss the magnificent display provided by the Piazza.</a:t>
                      </a:r>
                      <a:endParaRPr lang="en-GB" sz="1100" dirty="0">
                        <a:latin typeface="Arial" pitchFamily="34" charset="0"/>
                        <a:ea typeface="Adobe Kaiti Std R" pitchFamily="18" charset="-128"/>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966302046"/>
              </p:ext>
            </p:extLst>
          </p:nvPr>
        </p:nvGraphicFramePr>
        <p:xfrm>
          <a:off x="3203848" y="188640"/>
          <a:ext cx="6096000" cy="137160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US" sz="1100" b="1" dirty="0" smtClean="0">
                          <a:latin typeface="Arial" pitchFamily="34" charset="0"/>
                          <a:cs typeface="Arial" pitchFamily="34" charset="0"/>
                        </a:rPr>
                        <a:t>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p>
                    <a:p>
                      <a:pPr>
                        <a:lnSpc>
                          <a:spcPct val="150000"/>
                        </a:lnSpc>
                      </a:pP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smtClean="0">
                        <a:latin typeface="Arial" pitchFamily="34" charset="0"/>
                        <a:cs typeface="Arial" pitchFamily="34" charset="0"/>
                      </a:endParaRPr>
                    </a:p>
                    <a:p>
                      <a:endParaRPr lang="en-GB" dirty="0"/>
                    </a:p>
                  </a:txBody>
                  <a:tcPr/>
                </a:tc>
              </a:tr>
            </a:tbl>
          </a:graphicData>
        </a:graphic>
      </p:graphicFrame>
    </p:spTree>
    <p:extLst>
      <p:ext uri="{BB962C8B-B14F-4D97-AF65-F5344CB8AC3E}">
        <p14:creationId xmlns:p14="http://schemas.microsoft.com/office/powerpoint/2010/main" val="2632854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64958882"/>
              </p:ext>
            </p:extLst>
          </p:nvPr>
        </p:nvGraphicFramePr>
        <p:xfrm>
          <a:off x="1043608" y="1340768"/>
          <a:ext cx="6096000" cy="37084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GB" sz="1100" b="1" dirty="0" smtClean="0">
                          <a:latin typeface="Arial" pitchFamily="34" charset="0"/>
                          <a:cs typeface="Arial" pitchFamily="34" charset="0"/>
                        </a:rPr>
                        <a:t>Gastronomic trip in the </a:t>
                      </a:r>
                      <a:r>
                        <a:rPr lang="en-GB" sz="1100" b="1" dirty="0" err="1" smtClean="0">
                          <a:latin typeface="Arial" pitchFamily="34" charset="0"/>
                          <a:cs typeface="Arial" pitchFamily="34" charset="0"/>
                        </a:rPr>
                        <a:t>Antico</a:t>
                      </a:r>
                      <a:r>
                        <a:rPr lang="en-GB" sz="1100" b="1" dirty="0" smtClean="0">
                          <a:latin typeface="Arial" pitchFamily="34" charset="0"/>
                          <a:cs typeface="Arial" pitchFamily="34" charset="0"/>
                        </a:rPr>
                        <a:t> </a:t>
                      </a:r>
                      <a:r>
                        <a:rPr lang="en-GB" sz="1100" b="1" dirty="0" err="1" smtClean="0">
                          <a:latin typeface="Arial" pitchFamily="34" charset="0"/>
                          <a:cs typeface="Arial" pitchFamily="34" charset="0"/>
                        </a:rPr>
                        <a:t>Albergo</a:t>
                      </a:r>
                      <a:r>
                        <a:rPr lang="en-GB" sz="1100" b="1" dirty="0" smtClean="0">
                          <a:latin typeface="Arial" pitchFamily="34" charset="0"/>
                          <a:cs typeface="Arial" pitchFamily="34" charset="0"/>
                        </a:rPr>
                        <a:t> del Sole at the Pantheon </a:t>
                      </a:r>
                      <a:endParaRPr lang="en-GB" sz="1100" b="1" dirty="0">
                        <a:latin typeface="Arial" pitchFamily="34" charset="0"/>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350042308"/>
              </p:ext>
            </p:extLst>
          </p:nvPr>
        </p:nvGraphicFramePr>
        <p:xfrm>
          <a:off x="1547664" y="1628800"/>
          <a:ext cx="6096000" cy="617220"/>
        </p:xfrm>
        <a:graphic>
          <a:graphicData uri="http://schemas.openxmlformats.org/drawingml/2006/table">
            <a:tbl>
              <a:tblPr firstRow="1" bandRow="1">
                <a:tableStyleId>{2D5ABB26-0587-4C30-8999-92F81FD0307C}</a:tableStyleId>
              </a:tblPr>
              <a:tblGrid>
                <a:gridCol w="6096000"/>
              </a:tblGrid>
              <a:tr h="370840">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1100" b="0" i="1" dirty="0" smtClean="0">
                          <a:latin typeface="Arial" pitchFamily="34" charset="0"/>
                          <a:cs typeface="Arial" pitchFamily="34" charset="0"/>
                        </a:rPr>
                        <a:t>Be tempted by our exquisite food and drink option </a:t>
                      </a:r>
                    </a:p>
                    <a:p>
                      <a:endParaRPr lang="en-GB" dirty="0"/>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046197706"/>
              </p:ext>
            </p:extLst>
          </p:nvPr>
        </p:nvGraphicFramePr>
        <p:xfrm>
          <a:off x="1187624" y="2348880"/>
          <a:ext cx="6096000" cy="4407217"/>
        </p:xfrm>
        <a:graphic>
          <a:graphicData uri="http://schemas.openxmlformats.org/drawingml/2006/table">
            <a:tbl>
              <a:tblPr firstRow="1" bandRow="1">
                <a:tableStyleId>{2D5ABB26-0587-4C30-8999-92F81FD0307C}</a:tableStyleId>
              </a:tblPr>
              <a:tblGrid>
                <a:gridCol w="6096000"/>
              </a:tblGrid>
              <a:tr h="4407217">
                <a:tc>
                  <a:txBody>
                    <a:bodyPr/>
                    <a:lstStyle/>
                    <a:p>
                      <a:pPr>
                        <a:lnSpc>
                          <a:spcPct val="150000"/>
                        </a:lnSpc>
                      </a:pPr>
                      <a:r>
                        <a:rPr lang="en-US" sz="1100" dirty="0" smtClean="0">
                          <a:latin typeface="Arial" pitchFamily="34" charset="0"/>
                          <a:cs typeface="Arial" pitchFamily="34" charset="0"/>
                        </a:rPr>
                        <a:t>Our Morning Meal</a:t>
                      </a:r>
                    </a:p>
                    <a:p>
                      <a:pPr>
                        <a:lnSpc>
                          <a:spcPct val="150000"/>
                        </a:lnSpc>
                      </a:pPr>
                      <a:r>
                        <a:rPr lang="en-US" sz="1100" dirty="0" smtClean="0">
                          <a:latin typeface="Arial" pitchFamily="34" charset="0"/>
                          <a:cs typeface="Arial" pitchFamily="34" charset="0"/>
                        </a:rPr>
                        <a:t>At </a:t>
                      </a:r>
                      <a:r>
                        <a:rPr lang="en-US" sz="1100" dirty="0" err="1" smtClean="0">
                          <a:latin typeface="Arial" pitchFamily="34" charset="0"/>
                          <a:cs typeface="Arial" pitchFamily="34" charset="0"/>
                        </a:rPr>
                        <a:t>Antico</a:t>
                      </a:r>
                      <a:r>
                        <a:rPr lang="en-US" sz="1100" dirty="0" smtClean="0">
                          <a:latin typeface="Arial" pitchFamily="34" charset="0"/>
                          <a:cs typeface="Arial" pitchFamily="34" charset="0"/>
                        </a:rPr>
                        <a:t> </a:t>
                      </a:r>
                      <a:r>
                        <a:rPr lang="en-US" sz="1100" dirty="0" err="1" smtClean="0">
                          <a:latin typeface="Arial" pitchFamily="34" charset="0"/>
                          <a:cs typeface="Arial" pitchFamily="34" charset="0"/>
                        </a:rPr>
                        <a:t>Albergo</a:t>
                      </a:r>
                      <a:r>
                        <a:rPr lang="en-US" sz="1100" dirty="0" smtClean="0">
                          <a:latin typeface="Arial" pitchFamily="34" charset="0"/>
                          <a:cs typeface="Arial" pitchFamily="34" charset="0"/>
                        </a:rPr>
                        <a:t> del Sole al Pantheon, you can enjoy in a superb buffet breakfast while taking in the hotel's historic elegance. It is the most magical way to start the day. When you go inside the restaurant, you will be met by a wide selection of regional and local specialties that our Chef has chosen with care.</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From the traditional flavors of continental cuisine to those of American style, which you will find at the buffet or in your room upon request, the hotel offers breakfast from 7:00 am to 10:00 am.</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The sweet assortment, which includes the renowned </a:t>
                      </a:r>
                      <a:r>
                        <a:rPr lang="en-US" sz="1100" dirty="0" err="1" smtClean="0">
                          <a:latin typeface="Arial" pitchFamily="34" charset="0"/>
                          <a:cs typeface="Arial" pitchFamily="34" charset="0"/>
                        </a:rPr>
                        <a:t>Maritozzo</a:t>
                      </a:r>
                      <a:r>
                        <a:rPr lang="en-US" sz="1100" dirty="0" smtClean="0">
                          <a:latin typeface="Arial" pitchFamily="34" charset="0"/>
                          <a:cs typeface="Arial" pitchFamily="34" charset="0"/>
                        </a:rPr>
                        <a:t> Romano and a variety of pastries, cakes, and sweets, is not to be missed. It will satisfy any sweet taste. A variety of hot foods are also available to tickle your taste buds. The eatery also accommodates a range of dietary requirements and provides a selection of healthy selections as well as gluten-free goods for customers on special diets.</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In our a la carte menu, you can find additional choices that will provide you with the ideal start to a day in the Eternal City.</a:t>
                      </a:r>
                      <a:endParaRPr lang="en-GB" sz="1100" dirty="0">
                        <a:latin typeface="Arial" pitchFamily="34" charset="0"/>
                        <a:cs typeface="Arial" pitchFamily="34" charset="0"/>
                      </a:endParaRPr>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655327945"/>
              </p:ext>
            </p:extLst>
          </p:nvPr>
        </p:nvGraphicFramePr>
        <p:xfrm>
          <a:off x="3203848" y="116632"/>
          <a:ext cx="6096000" cy="1512168"/>
        </p:xfrm>
        <a:graphic>
          <a:graphicData uri="http://schemas.openxmlformats.org/drawingml/2006/table">
            <a:tbl>
              <a:tblPr firstRow="1" bandRow="1">
                <a:tableStyleId>{2D5ABB26-0587-4C30-8999-92F81FD0307C}</a:tableStyleId>
              </a:tblPr>
              <a:tblGrid>
                <a:gridCol w="6096000"/>
              </a:tblGrid>
              <a:tr h="1512168">
                <a:tc>
                  <a:txBody>
                    <a:bodyPr/>
                    <a:lstStyle/>
                    <a:p>
                      <a:pPr>
                        <a:lnSpc>
                          <a:spcPct val="150000"/>
                        </a:lnSpc>
                      </a:pPr>
                      <a:r>
                        <a:rPr lang="en-US" sz="1100" b="1" dirty="0" smtClean="0">
                          <a:latin typeface="Arial" pitchFamily="34" charset="0"/>
                          <a:cs typeface="Arial" pitchFamily="34" charset="0"/>
                        </a:rPr>
                        <a:t>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p>
                    <a:p>
                      <a:pPr>
                        <a:lnSpc>
                          <a:spcPct val="150000"/>
                        </a:lnSpc>
                      </a:pP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smtClean="0">
                        <a:latin typeface="Arial" pitchFamily="34" charset="0"/>
                        <a:cs typeface="Arial" pitchFamily="34" charset="0"/>
                      </a:endParaRPr>
                    </a:p>
                    <a:p>
                      <a:endParaRPr lang="en-GB" dirty="0"/>
                    </a:p>
                  </a:txBody>
                  <a:tcPr/>
                </a:tc>
              </a:tr>
            </a:tbl>
          </a:graphicData>
        </a:graphic>
      </p:graphicFrame>
    </p:spTree>
    <p:extLst>
      <p:ext uri="{BB962C8B-B14F-4D97-AF65-F5344CB8AC3E}">
        <p14:creationId xmlns:p14="http://schemas.microsoft.com/office/powerpoint/2010/main" val="26537287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738030081"/>
              </p:ext>
            </p:extLst>
          </p:nvPr>
        </p:nvGraphicFramePr>
        <p:xfrm>
          <a:off x="3131840" y="116632"/>
          <a:ext cx="6096000" cy="1097280"/>
        </p:xfrm>
        <a:graphic>
          <a:graphicData uri="http://schemas.openxmlformats.org/drawingml/2006/table">
            <a:tbl>
              <a:tblPr firstRow="1" bandRow="1">
                <a:tableStyleId>{2D5ABB26-0587-4C30-8999-92F81FD0307C}</a:tableStyleId>
              </a:tblPr>
              <a:tblGrid>
                <a:gridCol w="6096000"/>
              </a:tblGrid>
              <a:tr h="370840">
                <a:tc>
                  <a:txBody>
                    <a:bodyPr/>
                    <a:lstStyle/>
                    <a:p>
                      <a:pPr>
                        <a:lnSpc>
                          <a:spcPct val="150000"/>
                        </a:lnSpc>
                      </a:pPr>
                      <a:r>
                        <a:rPr lang="en-US" sz="1100" b="1" dirty="0" smtClean="0">
                          <a:latin typeface="Arial" pitchFamily="34" charset="0"/>
                          <a:cs typeface="Arial" pitchFamily="34" charset="0"/>
                        </a:rPr>
                        <a:t>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p>
                    <a:p>
                      <a:pPr>
                        <a:lnSpc>
                          <a:spcPct val="150000"/>
                        </a:lnSpc>
                      </a:pP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a:latin typeface="Arial" pitchFamily="34" charset="0"/>
                        <a:cs typeface="Arial" pitchFamily="34"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701073617"/>
              </p:ext>
            </p:extLst>
          </p:nvPr>
        </p:nvGraphicFramePr>
        <p:xfrm>
          <a:off x="1524000" y="1397000"/>
          <a:ext cx="6096000" cy="5120640"/>
        </p:xfrm>
        <a:graphic>
          <a:graphicData uri="http://schemas.openxmlformats.org/drawingml/2006/table">
            <a:tbl>
              <a:tblPr firstRow="1" bandRow="1">
                <a:tableStyleId>{2D5ABB26-0587-4C30-8999-92F81FD0307C}</a:tableStyleId>
              </a:tblPr>
              <a:tblGrid>
                <a:gridCol w="6096000"/>
              </a:tblGrid>
              <a:tr h="370840">
                <a:tc>
                  <a:txBody>
                    <a:bodyPr/>
                    <a:lstStyle/>
                    <a:p>
                      <a:pPr algn="l">
                        <a:lnSpc>
                          <a:spcPct val="150000"/>
                        </a:lnSpc>
                      </a:pPr>
                      <a:r>
                        <a:rPr lang="en-US" sz="1100" dirty="0" smtClean="0">
                          <a:latin typeface="Arial" pitchFamily="34" charset="0"/>
                          <a:cs typeface="Arial" pitchFamily="34" charset="0"/>
                        </a:rPr>
                        <a:t>OUR EXTRA VALUE MEALS</a:t>
                      </a:r>
                    </a:p>
                    <a:p>
                      <a:pPr algn="l">
                        <a:lnSpc>
                          <a:spcPct val="150000"/>
                        </a:lnSpc>
                      </a:pPr>
                      <a:r>
                        <a:rPr lang="en-US" sz="1100" dirty="0" smtClean="0">
                          <a:latin typeface="Arial" pitchFamily="34" charset="0"/>
                          <a:cs typeface="Arial" pitchFamily="34" charset="0"/>
                        </a:rPr>
                        <a:t>           BREAKFAST</a:t>
                      </a:r>
                    </a:p>
                    <a:p>
                      <a:pPr algn="l">
                        <a:lnSpc>
                          <a:spcPct val="150000"/>
                        </a:lnSpc>
                      </a:pPr>
                      <a:r>
                        <a:rPr lang="en-US" sz="1100" dirty="0" err="1" smtClean="0">
                          <a:latin typeface="Arial" pitchFamily="34" charset="0"/>
                          <a:cs typeface="Arial" pitchFamily="34" charset="0"/>
                        </a:rPr>
                        <a:t>Classiche</a:t>
                      </a:r>
                      <a:r>
                        <a:rPr lang="en-US" sz="1100" dirty="0" smtClean="0">
                          <a:latin typeface="Arial" pitchFamily="34" charset="0"/>
                          <a:cs typeface="Arial" pitchFamily="34" charset="0"/>
                        </a:rPr>
                        <a:t> – Classic                                                                                                                    5.oo</a:t>
                      </a:r>
                    </a:p>
                    <a:p>
                      <a:pPr algn="l">
                        <a:lnSpc>
                          <a:spcPct val="150000"/>
                        </a:lnSpc>
                      </a:pPr>
                      <a:r>
                        <a:rPr lang="en-US" sz="1100" dirty="0" err="1" smtClean="0">
                          <a:latin typeface="Arial" pitchFamily="34" charset="0"/>
                          <a:cs typeface="Arial" pitchFamily="34" charset="0"/>
                        </a:rPr>
                        <a:t>Uova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Alla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Coque</a:t>
                      </a:r>
                      <a:r>
                        <a:rPr lang="en-US" sz="1100" baseline="0" dirty="0" smtClean="0">
                          <a:latin typeface="Arial" pitchFamily="34" charset="0"/>
                          <a:cs typeface="Arial" pitchFamily="34" charset="0"/>
                        </a:rPr>
                        <a:t> – Soft Boiled Egg                                                                                           5.oo</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smtClean="0">
                          <a:latin typeface="Arial" pitchFamily="34" charset="0"/>
                          <a:cs typeface="Arial" pitchFamily="34" charset="0"/>
                        </a:rPr>
                        <a:t>OMELETTE</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err="1" smtClean="0">
                          <a:latin typeface="Arial" pitchFamily="34" charset="0"/>
                          <a:cs typeface="Arial" pitchFamily="34" charset="0"/>
                        </a:rPr>
                        <a:t>Vegetariana</a:t>
                      </a:r>
                      <a:r>
                        <a:rPr lang="en-US" sz="1100" baseline="0" dirty="0" smtClean="0">
                          <a:latin typeface="Arial" pitchFamily="34" charset="0"/>
                          <a:cs typeface="Arial" pitchFamily="34" charset="0"/>
                        </a:rPr>
                        <a:t> – Vegetarian                                                                                                          9.oo</a:t>
                      </a:r>
                    </a:p>
                    <a:p>
                      <a:pPr algn="l">
                        <a:lnSpc>
                          <a:spcPct val="150000"/>
                        </a:lnSpc>
                      </a:pPr>
                      <a:r>
                        <a:rPr lang="en-US" sz="1100" baseline="0" dirty="0" err="1" smtClean="0">
                          <a:latin typeface="Arial" pitchFamily="34" charset="0"/>
                          <a:cs typeface="Arial" pitchFamily="34" charset="0"/>
                        </a:rPr>
                        <a:t>Pomodoro</a:t>
                      </a:r>
                      <a:r>
                        <a:rPr lang="en-US" sz="1100" baseline="0" dirty="0" smtClean="0">
                          <a:latin typeface="Arial" pitchFamily="34" charset="0"/>
                          <a:cs typeface="Arial" pitchFamily="34" charset="0"/>
                        </a:rPr>
                        <a:t>, Mozzarella E </a:t>
                      </a:r>
                      <a:r>
                        <a:rPr lang="en-US" sz="1100" baseline="0" dirty="0" err="1" smtClean="0">
                          <a:latin typeface="Arial" pitchFamily="34" charset="0"/>
                          <a:cs typeface="Arial" pitchFamily="34" charset="0"/>
                        </a:rPr>
                        <a:t>Basilico</a:t>
                      </a:r>
                      <a:r>
                        <a:rPr lang="en-US" sz="1100" baseline="0" dirty="0" smtClean="0">
                          <a:latin typeface="Arial" pitchFamily="34" charset="0"/>
                          <a:cs typeface="Arial" pitchFamily="34" charset="0"/>
                        </a:rPr>
                        <a:t> – Tomato, Mozzarella And Basil                                         9.oo</a:t>
                      </a:r>
                    </a:p>
                    <a:p>
                      <a:pPr algn="l">
                        <a:lnSpc>
                          <a:spcPct val="150000"/>
                        </a:lnSpc>
                      </a:pPr>
                      <a:r>
                        <a:rPr lang="en-US" sz="1100" baseline="0" dirty="0" smtClean="0">
                          <a:latin typeface="Arial" pitchFamily="34" charset="0"/>
                          <a:cs typeface="Arial" pitchFamily="34" charset="0"/>
                        </a:rPr>
                        <a:t>Prosciutto E </a:t>
                      </a:r>
                      <a:r>
                        <a:rPr lang="en-US" sz="1100" baseline="0" dirty="0" err="1" smtClean="0">
                          <a:latin typeface="Arial" pitchFamily="34" charset="0"/>
                          <a:cs typeface="Arial" pitchFamily="34" charset="0"/>
                        </a:rPr>
                        <a:t>Formaggio</a:t>
                      </a:r>
                      <a:r>
                        <a:rPr lang="en-US" sz="1100" baseline="0" dirty="0" smtClean="0">
                          <a:latin typeface="Arial" pitchFamily="34" charset="0"/>
                          <a:cs typeface="Arial" pitchFamily="34" charset="0"/>
                        </a:rPr>
                        <a:t> – Ham And Cheese                                                                          10.oo</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smtClean="0">
                          <a:latin typeface="Arial" pitchFamily="34" charset="0"/>
                          <a:cs typeface="Arial" pitchFamily="34" charset="0"/>
                        </a:rPr>
                        <a:t>UOVA POCHE ~ POACHED EGGS</a:t>
                      </a:r>
                    </a:p>
                    <a:p>
                      <a:pPr algn="l">
                        <a:lnSpc>
                          <a:spcPct val="150000"/>
                        </a:lnSpc>
                      </a:pPr>
                      <a:endParaRPr lang="en-US" sz="1100" baseline="0" dirty="0" smtClean="0">
                        <a:latin typeface="Arial" pitchFamily="34" charset="0"/>
                        <a:cs typeface="Arial" pitchFamily="34" charset="0"/>
                      </a:endParaRPr>
                    </a:p>
                    <a:p>
                      <a:pPr algn="l">
                        <a:lnSpc>
                          <a:spcPct val="150000"/>
                        </a:lnSpc>
                      </a:pPr>
                      <a:r>
                        <a:rPr lang="en-US" sz="1100" baseline="0" dirty="0" smtClean="0">
                          <a:latin typeface="Arial" pitchFamily="34" charset="0"/>
                          <a:cs typeface="Arial" pitchFamily="34" charset="0"/>
                        </a:rPr>
                        <a:t>Con </a:t>
                      </a:r>
                      <a:r>
                        <a:rPr lang="en-US" sz="1100" baseline="0" dirty="0" err="1" smtClean="0">
                          <a:latin typeface="Arial" pitchFamily="34" charset="0"/>
                          <a:cs typeface="Arial" pitchFamily="34" charset="0"/>
                        </a:rPr>
                        <a:t>Doppia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Consistentza</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Spinaci</a:t>
                      </a:r>
                      <a:r>
                        <a:rPr lang="en-US" sz="1100" baseline="0" dirty="0" smtClean="0">
                          <a:latin typeface="Arial" pitchFamily="34" charset="0"/>
                          <a:cs typeface="Arial" pitchFamily="34" charset="0"/>
                        </a:rPr>
                        <a:t> E Salsa </a:t>
                      </a:r>
                      <a:r>
                        <a:rPr lang="en-US" sz="1100" baseline="0" dirty="0" err="1" smtClean="0">
                          <a:latin typeface="Arial" pitchFamily="34" charset="0"/>
                          <a:cs typeface="Arial" pitchFamily="34" charset="0"/>
                        </a:rPr>
                        <a:t>Olandese</a:t>
                      </a:r>
                      <a:r>
                        <a:rPr lang="en-US" sz="1100" baseline="0" dirty="0" smtClean="0">
                          <a:latin typeface="Arial" pitchFamily="34" charset="0"/>
                          <a:cs typeface="Arial" pitchFamily="34" charset="0"/>
                        </a:rPr>
                        <a:t> – With Double Consistency Of Spinach And Hollandaise Sauce                                                                                                           12.oo</a:t>
                      </a:r>
                    </a:p>
                    <a:p>
                      <a:pPr algn="l">
                        <a:lnSpc>
                          <a:spcPct val="150000"/>
                        </a:lnSpc>
                      </a:pPr>
                      <a:r>
                        <a:rPr lang="en-US" sz="1100" baseline="0" dirty="0" smtClean="0">
                          <a:latin typeface="Arial" pitchFamily="34" charset="0"/>
                          <a:cs typeface="Arial" pitchFamily="34" charset="0"/>
                        </a:rPr>
                        <a:t>Con Avocado, Zest Di </a:t>
                      </a:r>
                      <a:r>
                        <a:rPr lang="en-US" sz="1100" baseline="0" dirty="0" err="1" smtClean="0">
                          <a:latin typeface="Arial" pitchFamily="34" charset="0"/>
                          <a:cs typeface="Arial" pitchFamily="34" charset="0"/>
                        </a:rPr>
                        <a:t>Limone</a:t>
                      </a:r>
                      <a:r>
                        <a:rPr lang="en-US" sz="1100" baseline="0" dirty="0" smtClean="0">
                          <a:latin typeface="Arial" pitchFamily="34" charset="0"/>
                          <a:cs typeface="Arial" pitchFamily="34" charset="0"/>
                        </a:rPr>
                        <a:t> E </a:t>
                      </a:r>
                      <a:r>
                        <a:rPr lang="en-US" sz="1100" baseline="0" dirty="0" err="1" smtClean="0">
                          <a:latin typeface="Arial" pitchFamily="34" charset="0"/>
                          <a:cs typeface="Arial" pitchFamily="34" charset="0"/>
                        </a:rPr>
                        <a:t>Pepe</a:t>
                      </a:r>
                      <a:r>
                        <a:rPr lang="en-US" sz="1100" baseline="0" dirty="0" smtClean="0">
                          <a:latin typeface="Arial" pitchFamily="34" charset="0"/>
                          <a:cs typeface="Arial" pitchFamily="34" charset="0"/>
                        </a:rPr>
                        <a:t> – With Avocado, Lemon Zest And Pepper               12.oo</a:t>
                      </a:r>
                    </a:p>
                    <a:p>
                      <a:pPr algn="l">
                        <a:lnSpc>
                          <a:spcPct val="150000"/>
                        </a:lnSpc>
                      </a:pPr>
                      <a:r>
                        <a:rPr lang="en-US" sz="1100" baseline="0" dirty="0" smtClean="0">
                          <a:latin typeface="Arial" pitchFamily="34" charset="0"/>
                          <a:cs typeface="Arial" pitchFamily="34" charset="0"/>
                        </a:rPr>
                        <a:t>Con </a:t>
                      </a:r>
                      <a:r>
                        <a:rPr lang="en-US" sz="1100" baseline="0" dirty="0" err="1" smtClean="0">
                          <a:latin typeface="Arial" pitchFamily="34" charset="0"/>
                          <a:cs typeface="Arial" pitchFamily="34" charset="0"/>
                        </a:rPr>
                        <a:t>Salmone</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Affumicato</a:t>
                      </a:r>
                      <a:r>
                        <a:rPr lang="en-US" sz="1100" baseline="0" dirty="0" smtClean="0">
                          <a:latin typeface="Arial" pitchFamily="34" charset="0"/>
                          <a:cs typeface="Arial" pitchFamily="34" charset="0"/>
                        </a:rPr>
                        <a:t> E Salsa </a:t>
                      </a:r>
                      <a:r>
                        <a:rPr lang="en-US" sz="1100" baseline="0" dirty="0" err="1" smtClean="0">
                          <a:latin typeface="Arial" pitchFamily="34" charset="0"/>
                          <a:cs typeface="Arial" pitchFamily="34" charset="0"/>
                        </a:rPr>
                        <a:t>Olandese</a:t>
                      </a:r>
                      <a:r>
                        <a:rPr lang="en-US" sz="1100" baseline="0" dirty="0" smtClean="0">
                          <a:latin typeface="Arial" pitchFamily="34" charset="0"/>
                          <a:cs typeface="Arial" pitchFamily="34" charset="0"/>
                        </a:rPr>
                        <a:t> – With Smoked Salmon And Hollandaise </a:t>
                      </a:r>
                    </a:p>
                    <a:p>
                      <a:pPr algn="l">
                        <a:lnSpc>
                          <a:spcPct val="150000"/>
                        </a:lnSpc>
                      </a:pPr>
                      <a:r>
                        <a:rPr lang="en-US" sz="1100" baseline="0" dirty="0" smtClean="0">
                          <a:latin typeface="Arial" pitchFamily="34" charset="0"/>
                          <a:cs typeface="Arial" pitchFamily="34" charset="0"/>
                        </a:rPr>
                        <a:t>Sauce                                                                                                                                       12.oo                                                                                                                                                                 </a:t>
                      </a:r>
                    </a:p>
                    <a:p>
                      <a:pPr algn="l">
                        <a:lnSpc>
                          <a:spcPct val="150000"/>
                        </a:lnSpc>
                      </a:pPr>
                      <a:endParaRPr lang="en-US" sz="1100" baseline="0" dirty="0" smtClean="0">
                        <a:latin typeface="Arial" pitchFamily="34" charset="0"/>
                        <a:cs typeface="Arial" pitchFamily="34" charset="0"/>
                      </a:endParaRPr>
                    </a:p>
                    <a:p>
                      <a:pPr algn="l">
                        <a:lnSpc>
                          <a:spcPct val="150000"/>
                        </a:lnSpc>
                      </a:pPr>
                      <a:endParaRPr lang="en-GB" sz="1100" dirty="0">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36536835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416996164"/>
              </p:ext>
            </p:extLst>
          </p:nvPr>
        </p:nvGraphicFramePr>
        <p:xfrm>
          <a:off x="1331640" y="116632"/>
          <a:ext cx="6096000" cy="6527477"/>
        </p:xfrm>
        <a:graphic>
          <a:graphicData uri="http://schemas.openxmlformats.org/drawingml/2006/table">
            <a:tbl>
              <a:tblPr firstRow="1" bandRow="1">
                <a:tableStyleId>{2D5ABB26-0587-4C30-8999-92F81FD0307C}</a:tableStyleId>
              </a:tblPr>
              <a:tblGrid>
                <a:gridCol w="6096000"/>
              </a:tblGrid>
              <a:tr h="6527477">
                <a:tc>
                  <a:txBody>
                    <a:bodyPr/>
                    <a:lstStyle/>
                    <a:p>
                      <a:pPr>
                        <a:lnSpc>
                          <a:spcPct val="150000"/>
                        </a:lnSpc>
                      </a:pPr>
                      <a:endParaRPr lang="en-US" sz="1100" dirty="0" smtClean="0">
                        <a:latin typeface="Arial" pitchFamily="34" charset="0"/>
                        <a:cs typeface="Arial" pitchFamily="34" charset="0"/>
                      </a:endParaRPr>
                    </a:p>
                    <a:p>
                      <a:pPr>
                        <a:lnSpc>
                          <a:spcPct val="150000"/>
                        </a:lnSpc>
                      </a:pPr>
                      <a:r>
                        <a:rPr lang="en-US" sz="1100" b="1" dirty="0" smtClean="0">
                          <a:latin typeface="Arial" pitchFamily="34" charset="0"/>
                          <a:cs typeface="Arial" pitchFamily="34" charset="0"/>
                        </a:rPr>
                        <a:t>                                               ANTICO ALBERGO DEL SOLE</a:t>
                      </a:r>
                    </a:p>
                    <a:p>
                      <a:pPr>
                        <a:lnSpc>
                          <a:spcPct val="150000"/>
                        </a:lnSpc>
                      </a:pPr>
                      <a:r>
                        <a:rPr lang="en-US" sz="1100" b="1" dirty="0" smtClean="0">
                          <a:latin typeface="Arial" pitchFamily="34" charset="0"/>
                          <a:cs typeface="Arial" pitchFamily="34" charset="0"/>
                        </a:rPr>
                        <a:t>                                                        AL</a:t>
                      </a:r>
                      <a:r>
                        <a:rPr lang="en-US" sz="1100" b="1" baseline="0" dirty="0" smtClean="0">
                          <a:latin typeface="Arial" pitchFamily="34" charset="0"/>
                          <a:cs typeface="Arial" pitchFamily="34" charset="0"/>
                        </a:rPr>
                        <a:t> PANTHEON</a:t>
                      </a:r>
                      <a:endParaRPr lang="en-US" sz="1100" b="0" baseline="0" dirty="0" smtClean="0">
                        <a:latin typeface="Arial" pitchFamily="34" charset="0"/>
                        <a:cs typeface="Arial" pitchFamily="34" charset="0"/>
                      </a:endParaRPr>
                    </a:p>
                    <a:p>
                      <a:pPr>
                        <a:lnSpc>
                          <a:spcPct val="150000"/>
                        </a:lnSpc>
                      </a:pPr>
                      <a:r>
                        <a:rPr lang="en-US" sz="1100" b="0" baseline="0" dirty="0" smtClean="0">
                          <a:latin typeface="Arial" pitchFamily="34" charset="0"/>
                          <a:cs typeface="Arial" pitchFamily="34" charset="0"/>
                        </a:rPr>
                        <a:t>                                                </a:t>
                      </a:r>
                      <a:r>
                        <a:rPr lang="en-US" sz="1100" b="1" baseline="0" dirty="0" smtClean="0">
                          <a:latin typeface="Arial" pitchFamily="34" charset="0"/>
                          <a:cs typeface="Arial" pitchFamily="34" charset="0"/>
                        </a:rPr>
                        <a:t>                     ****</a:t>
                      </a:r>
                    </a:p>
                    <a:p>
                      <a:pPr>
                        <a:lnSpc>
                          <a:spcPct val="150000"/>
                        </a:lnSpc>
                      </a:pPr>
                      <a:r>
                        <a:rPr lang="en-US" sz="1100" b="1" baseline="0" dirty="0" smtClean="0">
                          <a:latin typeface="Arial" pitchFamily="34" charset="0"/>
                          <a:cs typeface="Arial" pitchFamily="34" charset="0"/>
                        </a:rPr>
                        <a:t>                                                                   ROMA</a:t>
                      </a:r>
                      <a:endParaRPr lang="en-GB" sz="1100" b="1" dirty="0" smtClean="0">
                        <a:latin typeface="Arial" pitchFamily="34" charset="0"/>
                        <a:cs typeface="Arial" pitchFamily="34" charset="0"/>
                      </a:endParaRPr>
                    </a:p>
                    <a:p>
                      <a:pPr>
                        <a:lnSpc>
                          <a:spcPct val="150000"/>
                        </a:lnSpc>
                      </a:pPr>
                      <a:endParaRPr lang="en-US" sz="1100" dirty="0" smtClean="0">
                        <a:latin typeface="Arial" pitchFamily="34" charset="0"/>
                        <a:cs typeface="Arial" pitchFamily="34" charset="0"/>
                      </a:endParaRPr>
                    </a:p>
                    <a:p>
                      <a:pPr>
                        <a:lnSpc>
                          <a:spcPct val="150000"/>
                        </a:lnSpc>
                      </a:pPr>
                      <a:endParaRPr lang="en-US" sz="1100" dirty="0" smtClean="0">
                        <a:latin typeface="Arial" pitchFamily="34" charset="0"/>
                        <a:cs typeface="Arial" pitchFamily="34" charset="0"/>
                      </a:endParaRP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DOLCI ~ SWEETS</a:t>
                      </a:r>
                    </a:p>
                    <a:p>
                      <a:pPr>
                        <a:lnSpc>
                          <a:spcPct val="150000"/>
                        </a:lnSpc>
                      </a:pPr>
                      <a:r>
                        <a:rPr lang="en-US" sz="1100" dirty="0" smtClean="0">
                          <a:latin typeface="Arial" pitchFamily="34" charset="0"/>
                          <a:cs typeface="Arial" pitchFamily="34" charset="0"/>
                        </a:rPr>
                        <a:t/>
                      </a:r>
                      <a:br>
                        <a:rPr lang="en-US" sz="1100" dirty="0" smtClean="0">
                          <a:latin typeface="Arial" pitchFamily="34" charset="0"/>
                          <a:cs typeface="Arial" pitchFamily="34" charset="0"/>
                        </a:rPr>
                      </a:br>
                      <a:r>
                        <a:rPr lang="en-US" sz="1100" dirty="0" smtClean="0">
                          <a:latin typeface="Arial" pitchFamily="34" charset="0"/>
                          <a:cs typeface="Arial" pitchFamily="34" charset="0"/>
                        </a:rPr>
                        <a:t>French Toast Con </a:t>
                      </a:r>
                      <a:r>
                        <a:rPr lang="en-US" sz="1100" dirty="0" err="1" smtClean="0">
                          <a:latin typeface="Arial" pitchFamily="34" charset="0"/>
                          <a:cs typeface="Arial" pitchFamily="34" charset="0"/>
                        </a:rPr>
                        <a:t>Frutti</a:t>
                      </a:r>
                      <a:r>
                        <a:rPr lang="en-US" sz="1100" dirty="0" smtClean="0">
                          <a:latin typeface="Arial" pitchFamily="34" charset="0"/>
                          <a:cs typeface="Arial" pitchFamily="34" charset="0"/>
                        </a:rPr>
                        <a:t> Di </a:t>
                      </a:r>
                      <a:r>
                        <a:rPr lang="en-US" sz="1100" dirty="0" err="1" smtClean="0">
                          <a:latin typeface="Arial" pitchFamily="34" charset="0"/>
                          <a:cs typeface="Arial" pitchFamily="34" charset="0"/>
                        </a:rPr>
                        <a:t>Bosco</a:t>
                      </a:r>
                      <a:r>
                        <a:rPr lang="en-US" sz="1100" dirty="0" smtClean="0">
                          <a:latin typeface="Arial" pitchFamily="34" charset="0"/>
                          <a:cs typeface="Arial" pitchFamily="34" charset="0"/>
                        </a:rPr>
                        <a:t> – French Toast With Berries                                             8.oo</a:t>
                      </a:r>
                    </a:p>
                    <a:p>
                      <a:pPr>
                        <a:lnSpc>
                          <a:spcPct val="150000"/>
                        </a:lnSpc>
                      </a:pPr>
                      <a:r>
                        <a:rPr lang="en-US" sz="1100" dirty="0" smtClean="0">
                          <a:latin typeface="Arial" pitchFamily="34" charset="0"/>
                          <a:cs typeface="Arial" pitchFamily="34" charset="0"/>
                        </a:rPr>
                        <a:t>Crepes </a:t>
                      </a:r>
                      <a:r>
                        <a:rPr lang="en-US" sz="1100" dirty="0" err="1" smtClean="0">
                          <a:latin typeface="Arial" pitchFamily="34" charset="0"/>
                          <a:cs typeface="Arial" pitchFamily="34" charset="0"/>
                        </a:rPr>
                        <a:t>Alla</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Nutella</a:t>
                      </a:r>
                      <a:r>
                        <a:rPr lang="en-US" sz="1100" baseline="0" dirty="0" smtClean="0">
                          <a:latin typeface="Arial" pitchFamily="34" charset="0"/>
                          <a:cs typeface="Arial" pitchFamily="34" charset="0"/>
                        </a:rPr>
                        <a:t> – </a:t>
                      </a:r>
                      <a:r>
                        <a:rPr lang="en-US" sz="1100" baseline="0" dirty="0" err="1" smtClean="0">
                          <a:latin typeface="Arial" pitchFamily="34" charset="0"/>
                          <a:cs typeface="Arial" pitchFamily="34" charset="0"/>
                        </a:rPr>
                        <a:t>Nutella</a:t>
                      </a:r>
                      <a:r>
                        <a:rPr lang="en-US" sz="1100" baseline="0" dirty="0" smtClean="0">
                          <a:latin typeface="Arial" pitchFamily="34" charset="0"/>
                          <a:cs typeface="Arial" pitchFamily="34" charset="0"/>
                        </a:rPr>
                        <a:t> Crepes                                                                                      10.oo</a:t>
                      </a:r>
                    </a:p>
                    <a:p>
                      <a:pPr>
                        <a:lnSpc>
                          <a:spcPct val="150000"/>
                        </a:lnSpc>
                      </a:pPr>
                      <a:r>
                        <a:rPr lang="en-US" sz="1100" baseline="0" dirty="0" err="1" smtClean="0">
                          <a:latin typeface="Arial" pitchFamily="34" charset="0"/>
                          <a:cs typeface="Arial" pitchFamily="34" charset="0"/>
                        </a:rPr>
                        <a:t>Frutta</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Stagione</a:t>
                      </a:r>
                      <a:r>
                        <a:rPr lang="en-US" sz="1100" baseline="0" dirty="0" smtClean="0">
                          <a:latin typeface="Arial" pitchFamily="34" charset="0"/>
                          <a:cs typeface="Arial" pitchFamily="34" charset="0"/>
                        </a:rPr>
                        <a:t> – Pancakes With Cream, Maple </a:t>
                      </a:r>
                      <a:r>
                        <a:rPr lang="en-US" sz="1100" baseline="0" dirty="0" err="1" smtClean="0">
                          <a:latin typeface="Arial" pitchFamily="34" charset="0"/>
                          <a:cs typeface="Arial" pitchFamily="34" charset="0"/>
                        </a:rPr>
                        <a:t>Syrop</a:t>
                      </a:r>
                      <a:r>
                        <a:rPr lang="en-US" sz="1100" baseline="0" dirty="0" smtClean="0">
                          <a:latin typeface="Arial" pitchFamily="34" charset="0"/>
                          <a:cs typeface="Arial" pitchFamily="34" charset="0"/>
                        </a:rPr>
                        <a:t> And Seasonal Fruit                     12.oo</a:t>
                      </a: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endParaRPr lang="en-US" sz="1100" baseline="0" dirty="0" smtClean="0">
                        <a:latin typeface="Arial" pitchFamily="34" charset="0"/>
                        <a:cs typeface="Arial" pitchFamily="34" charset="0"/>
                      </a:endParaRPr>
                    </a:p>
                    <a:p>
                      <a:pPr>
                        <a:lnSpc>
                          <a:spcPct val="150000"/>
                        </a:lnSpc>
                      </a:pPr>
                      <a:r>
                        <a:rPr lang="en-US" sz="1100" baseline="0" dirty="0" smtClean="0">
                          <a:latin typeface="Arial" pitchFamily="34" charset="0"/>
                          <a:cs typeface="Arial" pitchFamily="34" charset="0"/>
                        </a:rPr>
                        <a:t>TUTTI PREZZI SONO ESPRESSI INEURO – ALL PRICES ARE IN EURO</a:t>
                      </a:r>
                    </a:p>
                    <a:p>
                      <a:pPr>
                        <a:lnSpc>
                          <a:spcPct val="150000"/>
                        </a:lnSpc>
                      </a:pPr>
                      <a:endParaRPr lang="en-US" sz="1100" dirty="0" smtClean="0">
                        <a:latin typeface="Arial" pitchFamily="34" charset="0"/>
                        <a:cs typeface="Arial" pitchFamily="34" charset="0"/>
                      </a:endParaRPr>
                    </a:p>
                    <a:p>
                      <a:pPr>
                        <a:lnSpc>
                          <a:spcPct val="150000"/>
                        </a:lnSpc>
                      </a:pPr>
                      <a:r>
                        <a:rPr lang="en-US" sz="1100" dirty="0" smtClean="0">
                          <a:latin typeface="Arial" pitchFamily="34" charset="0"/>
                          <a:cs typeface="Arial" pitchFamily="34" charset="0"/>
                        </a:rPr>
                        <a:t>Vi</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preghiamo</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informare</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il</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personale</a:t>
                      </a:r>
                      <a:r>
                        <a:rPr lang="en-US" sz="1100" baseline="0" dirty="0" smtClean="0">
                          <a:latin typeface="Arial" pitchFamily="34" charset="0"/>
                          <a:cs typeface="Arial" pitchFamily="34" charset="0"/>
                        </a:rPr>
                        <a:t> in </a:t>
                      </a:r>
                      <a:r>
                        <a:rPr lang="en-US" sz="1100" baseline="0" dirty="0" err="1" smtClean="0">
                          <a:latin typeface="Arial" pitchFamily="34" charset="0"/>
                          <a:cs typeface="Arial" pitchFamily="34" charset="0"/>
                        </a:rPr>
                        <a:t>servizio</a:t>
                      </a:r>
                      <a:r>
                        <a:rPr lang="en-US" sz="1100" baseline="0" dirty="0" smtClean="0">
                          <a:latin typeface="Arial" pitchFamily="34" charset="0"/>
                          <a:cs typeface="Arial" pitchFamily="34" charset="0"/>
                        </a:rPr>
                        <a:t> di </a:t>
                      </a:r>
                      <a:r>
                        <a:rPr lang="en-US" sz="1100" baseline="0" dirty="0" err="1" smtClean="0">
                          <a:latin typeface="Arial" pitchFamily="34" charset="0"/>
                          <a:cs typeface="Arial" pitchFamily="34" charset="0"/>
                        </a:rPr>
                        <a:t>eventuali</a:t>
                      </a:r>
                      <a:r>
                        <a:rPr lang="en-US" sz="1100" baseline="0" dirty="0" smtClean="0">
                          <a:latin typeface="Arial" pitchFamily="34" charset="0"/>
                          <a:cs typeface="Arial" pitchFamily="34" charset="0"/>
                        </a:rPr>
                        <a:t> </a:t>
                      </a:r>
                      <a:r>
                        <a:rPr lang="en-US" sz="1100" baseline="0" dirty="0" err="1" smtClean="0">
                          <a:latin typeface="Arial" pitchFamily="34" charset="0"/>
                          <a:cs typeface="Arial" pitchFamily="34" charset="0"/>
                        </a:rPr>
                        <a:t>allergie</a:t>
                      </a:r>
                      <a:r>
                        <a:rPr lang="en-US" sz="1100" baseline="0" dirty="0" smtClean="0">
                          <a:latin typeface="Arial" pitchFamily="34" charset="0"/>
                          <a:cs typeface="Arial" pitchFamily="34" charset="0"/>
                        </a:rPr>
                        <a:t> o </a:t>
                      </a:r>
                      <a:r>
                        <a:rPr lang="en-US" sz="1100" baseline="0" dirty="0" err="1" smtClean="0">
                          <a:latin typeface="Arial" pitchFamily="34" charset="0"/>
                          <a:cs typeface="Arial" pitchFamily="34" charset="0"/>
                        </a:rPr>
                        <a:t>intolerantze</a:t>
                      </a:r>
                      <a:r>
                        <a:rPr lang="en-US" sz="1100" baseline="0" dirty="0" smtClean="0">
                          <a:latin typeface="Arial" pitchFamily="34" charset="0"/>
                          <a:cs typeface="Arial" pitchFamily="34" charset="0"/>
                        </a:rPr>
                        <a:t> – Please kindly advice the staff of any allergies or food restrictions.</a:t>
                      </a:r>
                      <a:endParaRPr lang="en-GB" sz="1100" dirty="0">
                        <a:latin typeface="Arial" pitchFamily="34" charset="0"/>
                        <a:cs typeface="Arial" pitchFamily="34" charset="0"/>
                      </a:endParaRPr>
                    </a:p>
                  </a:txBody>
                  <a:tcPr/>
                </a:tc>
              </a:tr>
            </a:tbl>
          </a:graphicData>
        </a:graphic>
      </p:graphicFrame>
    </p:spTree>
    <p:extLst>
      <p:ext uri="{BB962C8B-B14F-4D97-AF65-F5344CB8AC3E}">
        <p14:creationId xmlns:p14="http://schemas.microsoft.com/office/powerpoint/2010/main" val="366220851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598</TotalTime>
  <Words>1120</Words>
  <Application>Microsoft Office PowerPoint</Application>
  <PresentationFormat>On-screen Show (4:3)</PresentationFormat>
  <Paragraphs>131</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Solstice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Dragon</dc:creator>
  <cp:lastModifiedBy>Dragon</cp:lastModifiedBy>
  <cp:revision>16</cp:revision>
  <dcterms:created xsi:type="dcterms:W3CDTF">2023-05-28T10:48:10Z</dcterms:created>
  <dcterms:modified xsi:type="dcterms:W3CDTF">2023-05-30T17:29:34Z</dcterms:modified>
</cp:coreProperties>
</file>