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5" r:id="rId1"/>
  </p:sldMasterIdLst>
  <p:notesMasterIdLst>
    <p:notesMasterId r:id="rId25"/>
  </p:notesMasterIdLst>
  <p:handoutMasterIdLst>
    <p:handoutMasterId r:id="rId26"/>
  </p:handoutMasterIdLst>
  <p:sldIdLst>
    <p:sldId id="979" r:id="rId2"/>
    <p:sldId id="1012" r:id="rId3"/>
    <p:sldId id="1013" r:id="rId4"/>
    <p:sldId id="1014" r:id="rId5"/>
    <p:sldId id="1015" r:id="rId6"/>
    <p:sldId id="1042" r:id="rId7"/>
    <p:sldId id="1016" r:id="rId8"/>
    <p:sldId id="1017" r:id="rId9"/>
    <p:sldId id="1018" r:id="rId10"/>
    <p:sldId id="1019" r:id="rId11"/>
    <p:sldId id="1043" r:id="rId12"/>
    <p:sldId id="1020" r:id="rId13"/>
    <p:sldId id="1029" r:id="rId14"/>
    <p:sldId id="1030" r:id="rId15"/>
    <p:sldId id="1044" r:id="rId16"/>
    <p:sldId id="1045" r:id="rId17"/>
    <p:sldId id="1031" r:id="rId18"/>
    <p:sldId id="1046" r:id="rId19"/>
    <p:sldId id="1041" r:id="rId20"/>
    <p:sldId id="1047" r:id="rId21"/>
    <p:sldId id="1049" r:id="rId22"/>
    <p:sldId id="1050" r:id="rId23"/>
    <p:sldId id="1048" r:id="rId24"/>
  </p:sldIdLst>
  <p:sldSz cx="9144000" cy="6858000" type="screen4x3"/>
  <p:notesSz cx="6797675" cy="9926638"/>
  <p:defaultTextStyle>
    <a:defPPr>
      <a:defRPr lang="en-GB"/>
    </a:defPPr>
    <a:lvl1pPr algn="l" rtl="0" eaLnBrk="0" fontAlgn="base" hangingPunct="0">
      <a:spcBef>
        <a:spcPct val="0"/>
      </a:spcBef>
      <a:spcAft>
        <a:spcPct val="0"/>
      </a:spcAft>
      <a:defRPr kern="1200">
        <a:solidFill>
          <a:schemeClr val="tx2"/>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2"/>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2"/>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2"/>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2"/>
        </a:solidFill>
        <a:latin typeface="Arial" panose="020B0604020202020204" pitchFamily="34" charset="0"/>
        <a:ea typeface="+mn-ea"/>
        <a:cs typeface="+mn-cs"/>
      </a:defRPr>
    </a:lvl5pPr>
    <a:lvl6pPr marL="2286000" algn="l" defTabSz="914400" rtl="0" eaLnBrk="1" latinLnBrk="0" hangingPunct="1">
      <a:defRPr kern="1200">
        <a:solidFill>
          <a:schemeClr val="tx2"/>
        </a:solidFill>
        <a:latin typeface="Arial" panose="020B0604020202020204" pitchFamily="34" charset="0"/>
        <a:ea typeface="+mn-ea"/>
        <a:cs typeface="+mn-cs"/>
      </a:defRPr>
    </a:lvl6pPr>
    <a:lvl7pPr marL="2743200" algn="l" defTabSz="914400" rtl="0" eaLnBrk="1" latinLnBrk="0" hangingPunct="1">
      <a:defRPr kern="1200">
        <a:solidFill>
          <a:schemeClr val="tx2"/>
        </a:solidFill>
        <a:latin typeface="Arial" panose="020B0604020202020204" pitchFamily="34" charset="0"/>
        <a:ea typeface="+mn-ea"/>
        <a:cs typeface="+mn-cs"/>
      </a:defRPr>
    </a:lvl7pPr>
    <a:lvl8pPr marL="3200400" algn="l" defTabSz="914400" rtl="0" eaLnBrk="1" latinLnBrk="0" hangingPunct="1">
      <a:defRPr kern="1200">
        <a:solidFill>
          <a:schemeClr val="tx2"/>
        </a:solidFill>
        <a:latin typeface="Arial" panose="020B0604020202020204" pitchFamily="34" charset="0"/>
        <a:ea typeface="+mn-ea"/>
        <a:cs typeface="+mn-cs"/>
      </a:defRPr>
    </a:lvl8pPr>
    <a:lvl9pPr marL="3657600" algn="l" defTabSz="914400" rtl="0" eaLnBrk="1" latinLnBrk="0" hangingPunct="1">
      <a:defRPr kern="1200">
        <a:solidFill>
          <a:schemeClr val="tx2"/>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265">
          <p15:clr>
            <a:srgbClr val="A4A3A4"/>
          </p15:clr>
        </p15:guide>
        <p15:guide id="2" pos="2784">
          <p15:clr>
            <a:srgbClr val="A4A3A4"/>
          </p15:clr>
        </p15:guide>
      </p15:sldGuideLst>
    </p:ext>
    <p:ext uri="{2D200454-40CA-4A62-9FC3-DE9A4176ACB9}">
      <p15:notesGuideLst xmlns:p15="http://schemas.microsoft.com/office/powerpoint/2012/main">
        <p15:guide id="1" orient="horz" pos="3126">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59"/>
    <p:restoredTop sz="60832" autoAdjust="0"/>
  </p:normalViewPr>
  <p:slideViewPr>
    <p:cSldViewPr snapToObjects="1">
      <p:cViewPr varScale="1">
        <p:scale>
          <a:sx n="64" d="100"/>
          <a:sy n="64" d="100"/>
        </p:scale>
        <p:origin x="2952" y="168"/>
      </p:cViewPr>
      <p:guideLst>
        <p:guide orient="horz" pos="2265"/>
        <p:guide pos="2784"/>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6908"/>
    </p:cViewPr>
  </p:sorterViewPr>
  <p:notesViewPr>
    <p:cSldViewPr snapToObjects="1">
      <p:cViewPr>
        <p:scale>
          <a:sx n="100" d="100"/>
          <a:sy n="100" d="100"/>
        </p:scale>
        <p:origin x="3568" y="-504"/>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C7A05EB-6484-2A40-BA5D-626BD7D867B3}" type="doc">
      <dgm:prSet loTypeId="urn:microsoft.com/office/officeart/2005/8/layout/venn2" loCatId="" qsTypeId="urn:microsoft.com/office/officeart/2005/8/quickstyle/simple1" qsCatId="simple" csTypeId="urn:microsoft.com/office/officeart/2005/8/colors/colorful1" csCatId="colorful" phldr="1"/>
      <dgm:spPr/>
      <dgm:t>
        <a:bodyPr/>
        <a:lstStyle/>
        <a:p>
          <a:endParaRPr lang="en-GB"/>
        </a:p>
      </dgm:t>
    </dgm:pt>
    <dgm:pt modelId="{E98666E1-3A46-6347-9C93-C90C86C72338}">
      <dgm:prSet phldrT="[Text]"/>
      <dgm:spPr/>
      <dgm:t>
        <a:bodyPr/>
        <a:lstStyle/>
        <a:p>
          <a:pPr rtl="0"/>
          <a:r>
            <a:rPr lang="en-GB" dirty="0"/>
            <a:t>Working Environment</a:t>
          </a:r>
        </a:p>
      </dgm:t>
    </dgm:pt>
    <dgm:pt modelId="{86E3F123-84B7-724A-914D-38DE9907F532}" type="parTrans" cxnId="{CE454135-6EEE-544E-8137-F24040F5180B}">
      <dgm:prSet/>
      <dgm:spPr/>
      <dgm:t>
        <a:bodyPr/>
        <a:lstStyle/>
        <a:p>
          <a:endParaRPr lang="en-GB"/>
        </a:p>
      </dgm:t>
    </dgm:pt>
    <dgm:pt modelId="{305AA81C-3F06-7F48-8B6B-C2593CCFD787}" type="sibTrans" cxnId="{CE454135-6EEE-544E-8137-F24040F5180B}">
      <dgm:prSet/>
      <dgm:spPr/>
      <dgm:t>
        <a:bodyPr/>
        <a:lstStyle/>
        <a:p>
          <a:endParaRPr lang="en-GB"/>
        </a:p>
      </dgm:t>
    </dgm:pt>
    <dgm:pt modelId="{3AB641BA-2188-3A41-9596-E230B8D6117C}">
      <dgm:prSet phldrT="[Text]"/>
      <dgm:spPr/>
      <dgm:t>
        <a:bodyPr/>
        <a:lstStyle/>
        <a:p>
          <a:pPr rtl="0"/>
          <a:r>
            <a:rPr lang="en-GB" dirty="0"/>
            <a:t>Tasks</a:t>
          </a:r>
        </a:p>
      </dgm:t>
    </dgm:pt>
    <dgm:pt modelId="{E8DE04FB-0D23-7840-BD3A-DFCEB377F821}" type="parTrans" cxnId="{610C444A-5D63-814B-9BFF-2EE09C5BF081}">
      <dgm:prSet/>
      <dgm:spPr/>
      <dgm:t>
        <a:bodyPr/>
        <a:lstStyle/>
        <a:p>
          <a:endParaRPr lang="en-GB"/>
        </a:p>
      </dgm:t>
    </dgm:pt>
    <dgm:pt modelId="{32C9E043-947D-204B-9428-E865ECA695B0}" type="sibTrans" cxnId="{610C444A-5D63-814B-9BFF-2EE09C5BF081}">
      <dgm:prSet/>
      <dgm:spPr/>
      <dgm:t>
        <a:bodyPr/>
        <a:lstStyle/>
        <a:p>
          <a:endParaRPr lang="en-GB"/>
        </a:p>
      </dgm:t>
    </dgm:pt>
    <dgm:pt modelId="{BCB8FE8A-AE72-7A49-A6B1-1A19564D5029}">
      <dgm:prSet phldrT="[Text]"/>
      <dgm:spPr/>
      <dgm:t>
        <a:bodyPr/>
        <a:lstStyle/>
        <a:p>
          <a:pPr rtl="0"/>
          <a:r>
            <a:rPr lang="en-GB" dirty="0"/>
            <a:t>Physical Environment</a:t>
          </a:r>
        </a:p>
      </dgm:t>
    </dgm:pt>
    <dgm:pt modelId="{AD517C43-044C-1C43-9FEC-D9789868C2D3}" type="parTrans" cxnId="{EC31341D-6A9F-7746-9269-0C73B7AE9027}">
      <dgm:prSet/>
      <dgm:spPr/>
      <dgm:t>
        <a:bodyPr/>
        <a:lstStyle/>
        <a:p>
          <a:endParaRPr lang="en-GB"/>
        </a:p>
      </dgm:t>
    </dgm:pt>
    <dgm:pt modelId="{3E5A6946-76A2-CE47-A7C3-C9EF3B97B981}" type="sibTrans" cxnId="{EC31341D-6A9F-7746-9269-0C73B7AE9027}">
      <dgm:prSet/>
      <dgm:spPr/>
      <dgm:t>
        <a:bodyPr/>
        <a:lstStyle/>
        <a:p>
          <a:endParaRPr lang="en-GB"/>
        </a:p>
      </dgm:t>
    </dgm:pt>
    <dgm:pt modelId="{9D0F7F3F-6B8F-5848-A66D-AF39A5D4B085}">
      <dgm:prSet phldrT="[Text]"/>
      <dgm:spPr/>
      <dgm:t>
        <a:bodyPr/>
        <a:lstStyle/>
        <a:p>
          <a:pPr rtl="0"/>
          <a:r>
            <a:rPr lang="en-GB" dirty="0"/>
            <a:t>Social </a:t>
          </a:r>
          <a:r>
            <a:rPr lang="en-GB" dirty="0" err="1"/>
            <a:t>Enviromnent</a:t>
          </a:r>
          <a:endParaRPr lang="en-GB" dirty="0"/>
        </a:p>
      </dgm:t>
    </dgm:pt>
    <dgm:pt modelId="{A70DFE0F-8CE9-3F4D-AFD8-BA52A57CEE48}" type="parTrans" cxnId="{40CB245D-1FB7-5E40-8ABA-12EF4810FCC8}">
      <dgm:prSet/>
      <dgm:spPr/>
      <dgm:t>
        <a:bodyPr/>
        <a:lstStyle/>
        <a:p>
          <a:endParaRPr lang="en-GB"/>
        </a:p>
      </dgm:t>
    </dgm:pt>
    <dgm:pt modelId="{CA47000C-A118-AD4A-B011-EC4AC92C087F}" type="sibTrans" cxnId="{40CB245D-1FB7-5E40-8ABA-12EF4810FCC8}">
      <dgm:prSet/>
      <dgm:spPr/>
      <dgm:t>
        <a:bodyPr/>
        <a:lstStyle/>
        <a:p>
          <a:endParaRPr lang="en-GB"/>
        </a:p>
      </dgm:t>
    </dgm:pt>
    <dgm:pt modelId="{4E0CC509-C25B-7C46-935B-99249F72810B}" type="pres">
      <dgm:prSet presAssocID="{FC7A05EB-6484-2A40-BA5D-626BD7D867B3}" presName="Name0" presStyleCnt="0">
        <dgm:presLayoutVars>
          <dgm:chMax val="7"/>
          <dgm:resizeHandles val="exact"/>
        </dgm:presLayoutVars>
      </dgm:prSet>
      <dgm:spPr/>
    </dgm:pt>
    <dgm:pt modelId="{8AA2118B-F4C1-EA47-AB34-399ADD061337}" type="pres">
      <dgm:prSet presAssocID="{FC7A05EB-6484-2A40-BA5D-626BD7D867B3}" presName="comp1" presStyleCnt="0"/>
      <dgm:spPr/>
    </dgm:pt>
    <dgm:pt modelId="{9C1086EB-2A03-6644-A206-C3177009C505}" type="pres">
      <dgm:prSet presAssocID="{FC7A05EB-6484-2A40-BA5D-626BD7D867B3}" presName="circle1" presStyleLbl="node1" presStyleIdx="0" presStyleCnt="4"/>
      <dgm:spPr/>
    </dgm:pt>
    <dgm:pt modelId="{898D552D-2879-AA4F-AF17-9BF0BABA3CFB}" type="pres">
      <dgm:prSet presAssocID="{FC7A05EB-6484-2A40-BA5D-626BD7D867B3}" presName="c1text" presStyleLbl="node1" presStyleIdx="0" presStyleCnt="4">
        <dgm:presLayoutVars>
          <dgm:bulletEnabled val="1"/>
        </dgm:presLayoutVars>
      </dgm:prSet>
      <dgm:spPr/>
    </dgm:pt>
    <dgm:pt modelId="{8559F695-6644-5542-ADEE-DCEC12D8D8B6}" type="pres">
      <dgm:prSet presAssocID="{FC7A05EB-6484-2A40-BA5D-626BD7D867B3}" presName="comp2" presStyleCnt="0"/>
      <dgm:spPr/>
    </dgm:pt>
    <dgm:pt modelId="{BE78D8CC-6BDB-7A49-BF78-008D03DB59C4}" type="pres">
      <dgm:prSet presAssocID="{FC7A05EB-6484-2A40-BA5D-626BD7D867B3}" presName="circle2" presStyleLbl="node1" presStyleIdx="1" presStyleCnt="4"/>
      <dgm:spPr/>
    </dgm:pt>
    <dgm:pt modelId="{65F86B43-3364-F749-85CB-ADFFDC66D919}" type="pres">
      <dgm:prSet presAssocID="{FC7A05EB-6484-2A40-BA5D-626BD7D867B3}" presName="c2text" presStyleLbl="node1" presStyleIdx="1" presStyleCnt="4">
        <dgm:presLayoutVars>
          <dgm:bulletEnabled val="1"/>
        </dgm:presLayoutVars>
      </dgm:prSet>
      <dgm:spPr/>
    </dgm:pt>
    <dgm:pt modelId="{31C30953-8D0B-B746-A7B8-0003006D1326}" type="pres">
      <dgm:prSet presAssocID="{FC7A05EB-6484-2A40-BA5D-626BD7D867B3}" presName="comp3" presStyleCnt="0"/>
      <dgm:spPr/>
    </dgm:pt>
    <dgm:pt modelId="{57E210A3-8240-BB47-B5F1-3656A6F19FC7}" type="pres">
      <dgm:prSet presAssocID="{FC7A05EB-6484-2A40-BA5D-626BD7D867B3}" presName="circle3" presStyleLbl="node1" presStyleIdx="2" presStyleCnt="4"/>
      <dgm:spPr/>
    </dgm:pt>
    <dgm:pt modelId="{47CBDD1E-9E72-D740-94C3-F94B4F47EED4}" type="pres">
      <dgm:prSet presAssocID="{FC7A05EB-6484-2A40-BA5D-626BD7D867B3}" presName="c3text" presStyleLbl="node1" presStyleIdx="2" presStyleCnt="4">
        <dgm:presLayoutVars>
          <dgm:bulletEnabled val="1"/>
        </dgm:presLayoutVars>
      </dgm:prSet>
      <dgm:spPr/>
    </dgm:pt>
    <dgm:pt modelId="{7DCC5D65-5323-154C-BD74-5D45B7388E61}" type="pres">
      <dgm:prSet presAssocID="{FC7A05EB-6484-2A40-BA5D-626BD7D867B3}" presName="comp4" presStyleCnt="0"/>
      <dgm:spPr/>
    </dgm:pt>
    <dgm:pt modelId="{6FFAC5A2-F6E0-0049-B570-2FD6227B8178}" type="pres">
      <dgm:prSet presAssocID="{FC7A05EB-6484-2A40-BA5D-626BD7D867B3}" presName="circle4" presStyleLbl="node1" presStyleIdx="3" presStyleCnt="4"/>
      <dgm:spPr/>
    </dgm:pt>
    <dgm:pt modelId="{8029D86A-A0BC-6944-BD34-3254F8277F9F}" type="pres">
      <dgm:prSet presAssocID="{FC7A05EB-6484-2A40-BA5D-626BD7D867B3}" presName="c4text" presStyleLbl="node1" presStyleIdx="3" presStyleCnt="4">
        <dgm:presLayoutVars>
          <dgm:bulletEnabled val="1"/>
        </dgm:presLayoutVars>
      </dgm:prSet>
      <dgm:spPr/>
    </dgm:pt>
  </dgm:ptLst>
  <dgm:cxnLst>
    <dgm:cxn modelId="{8319D513-1C9C-554C-84BC-5FF109B23FB3}" type="presOf" srcId="{BCB8FE8A-AE72-7A49-A6B1-1A19564D5029}" destId="{57E210A3-8240-BB47-B5F1-3656A6F19FC7}" srcOrd="0" destOrd="0" presId="urn:microsoft.com/office/officeart/2005/8/layout/venn2"/>
    <dgm:cxn modelId="{0E524215-524F-AF4B-B489-3D9D2BB7471B}" type="presOf" srcId="{9D0F7F3F-6B8F-5848-A66D-AF39A5D4B085}" destId="{6FFAC5A2-F6E0-0049-B570-2FD6227B8178}" srcOrd="0" destOrd="0" presId="urn:microsoft.com/office/officeart/2005/8/layout/venn2"/>
    <dgm:cxn modelId="{64EB7018-E95F-A846-A8D8-9E54F5BE2FAD}" type="presOf" srcId="{3AB641BA-2188-3A41-9596-E230B8D6117C}" destId="{BE78D8CC-6BDB-7A49-BF78-008D03DB59C4}" srcOrd="0" destOrd="0" presId="urn:microsoft.com/office/officeart/2005/8/layout/venn2"/>
    <dgm:cxn modelId="{EC31341D-6A9F-7746-9269-0C73B7AE9027}" srcId="{FC7A05EB-6484-2A40-BA5D-626BD7D867B3}" destId="{BCB8FE8A-AE72-7A49-A6B1-1A19564D5029}" srcOrd="2" destOrd="0" parTransId="{AD517C43-044C-1C43-9FEC-D9789868C2D3}" sibTransId="{3E5A6946-76A2-CE47-A7C3-C9EF3B97B981}"/>
    <dgm:cxn modelId="{CE454135-6EEE-544E-8137-F24040F5180B}" srcId="{FC7A05EB-6484-2A40-BA5D-626BD7D867B3}" destId="{E98666E1-3A46-6347-9C93-C90C86C72338}" srcOrd="0" destOrd="0" parTransId="{86E3F123-84B7-724A-914D-38DE9907F532}" sibTransId="{305AA81C-3F06-7F48-8B6B-C2593CCFD787}"/>
    <dgm:cxn modelId="{610C444A-5D63-814B-9BFF-2EE09C5BF081}" srcId="{FC7A05EB-6484-2A40-BA5D-626BD7D867B3}" destId="{3AB641BA-2188-3A41-9596-E230B8D6117C}" srcOrd="1" destOrd="0" parTransId="{E8DE04FB-0D23-7840-BD3A-DFCEB377F821}" sibTransId="{32C9E043-947D-204B-9428-E865ECA695B0}"/>
    <dgm:cxn modelId="{40CB245D-1FB7-5E40-8ABA-12EF4810FCC8}" srcId="{FC7A05EB-6484-2A40-BA5D-626BD7D867B3}" destId="{9D0F7F3F-6B8F-5848-A66D-AF39A5D4B085}" srcOrd="3" destOrd="0" parTransId="{A70DFE0F-8CE9-3F4D-AFD8-BA52A57CEE48}" sibTransId="{CA47000C-A118-AD4A-B011-EC4AC92C087F}"/>
    <dgm:cxn modelId="{29121966-645F-6B40-8C41-ECDB20897D36}" type="presOf" srcId="{BCB8FE8A-AE72-7A49-A6B1-1A19564D5029}" destId="{47CBDD1E-9E72-D740-94C3-F94B4F47EED4}" srcOrd="1" destOrd="0" presId="urn:microsoft.com/office/officeart/2005/8/layout/venn2"/>
    <dgm:cxn modelId="{BC24E26D-345D-0C40-B65D-2B6514CDE39B}" type="presOf" srcId="{9D0F7F3F-6B8F-5848-A66D-AF39A5D4B085}" destId="{8029D86A-A0BC-6944-BD34-3254F8277F9F}" srcOrd="1" destOrd="0" presId="urn:microsoft.com/office/officeart/2005/8/layout/venn2"/>
    <dgm:cxn modelId="{6DFA358D-213D-C240-A0E9-BA9D68C7598E}" type="presOf" srcId="{E98666E1-3A46-6347-9C93-C90C86C72338}" destId="{9C1086EB-2A03-6644-A206-C3177009C505}" srcOrd="0" destOrd="0" presId="urn:microsoft.com/office/officeart/2005/8/layout/venn2"/>
    <dgm:cxn modelId="{D6468794-B22F-A545-A91D-6E7B432B7F9B}" type="presOf" srcId="{E98666E1-3A46-6347-9C93-C90C86C72338}" destId="{898D552D-2879-AA4F-AF17-9BF0BABA3CFB}" srcOrd="1" destOrd="0" presId="urn:microsoft.com/office/officeart/2005/8/layout/venn2"/>
    <dgm:cxn modelId="{5F17DFF7-D7AD-E44D-BA3B-74EA663B0620}" type="presOf" srcId="{FC7A05EB-6484-2A40-BA5D-626BD7D867B3}" destId="{4E0CC509-C25B-7C46-935B-99249F72810B}" srcOrd="0" destOrd="0" presId="urn:microsoft.com/office/officeart/2005/8/layout/venn2"/>
    <dgm:cxn modelId="{F118F8FD-BF30-374A-BD51-7B92B11E1E39}" type="presOf" srcId="{3AB641BA-2188-3A41-9596-E230B8D6117C}" destId="{65F86B43-3364-F749-85CB-ADFFDC66D919}" srcOrd="1" destOrd="0" presId="urn:microsoft.com/office/officeart/2005/8/layout/venn2"/>
    <dgm:cxn modelId="{6E0EACDC-6B50-4647-8A8D-80991313B105}" type="presParOf" srcId="{4E0CC509-C25B-7C46-935B-99249F72810B}" destId="{8AA2118B-F4C1-EA47-AB34-399ADD061337}" srcOrd="0" destOrd="0" presId="urn:microsoft.com/office/officeart/2005/8/layout/venn2"/>
    <dgm:cxn modelId="{FE0FEC3F-4EF8-6C47-9ED0-8A3497C76633}" type="presParOf" srcId="{8AA2118B-F4C1-EA47-AB34-399ADD061337}" destId="{9C1086EB-2A03-6644-A206-C3177009C505}" srcOrd="0" destOrd="0" presId="urn:microsoft.com/office/officeart/2005/8/layout/venn2"/>
    <dgm:cxn modelId="{CBF8FC05-3E8F-CD43-8100-CC587AAF74CD}" type="presParOf" srcId="{8AA2118B-F4C1-EA47-AB34-399ADD061337}" destId="{898D552D-2879-AA4F-AF17-9BF0BABA3CFB}" srcOrd="1" destOrd="0" presId="urn:microsoft.com/office/officeart/2005/8/layout/venn2"/>
    <dgm:cxn modelId="{89B125A0-DD53-4E41-93DD-CDD11EFE66C0}" type="presParOf" srcId="{4E0CC509-C25B-7C46-935B-99249F72810B}" destId="{8559F695-6644-5542-ADEE-DCEC12D8D8B6}" srcOrd="1" destOrd="0" presId="urn:microsoft.com/office/officeart/2005/8/layout/venn2"/>
    <dgm:cxn modelId="{1AE97778-D07F-4947-9ADE-19E3144049C7}" type="presParOf" srcId="{8559F695-6644-5542-ADEE-DCEC12D8D8B6}" destId="{BE78D8CC-6BDB-7A49-BF78-008D03DB59C4}" srcOrd="0" destOrd="0" presId="urn:microsoft.com/office/officeart/2005/8/layout/venn2"/>
    <dgm:cxn modelId="{9BB76E12-73ED-DD43-B24A-8092D8C2ACD2}" type="presParOf" srcId="{8559F695-6644-5542-ADEE-DCEC12D8D8B6}" destId="{65F86B43-3364-F749-85CB-ADFFDC66D919}" srcOrd="1" destOrd="0" presId="urn:microsoft.com/office/officeart/2005/8/layout/venn2"/>
    <dgm:cxn modelId="{A53DD345-A1DE-F64C-B0BB-DA39048BE8E6}" type="presParOf" srcId="{4E0CC509-C25B-7C46-935B-99249F72810B}" destId="{31C30953-8D0B-B746-A7B8-0003006D1326}" srcOrd="2" destOrd="0" presId="urn:microsoft.com/office/officeart/2005/8/layout/venn2"/>
    <dgm:cxn modelId="{E0BB461D-F9D3-5E4A-96F8-86EE2EE71266}" type="presParOf" srcId="{31C30953-8D0B-B746-A7B8-0003006D1326}" destId="{57E210A3-8240-BB47-B5F1-3656A6F19FC7}" srcOrd="0" destOrd="0" presId="urn:microsoft.com/office/officeart/2005/8/layout/venn2"/>
    <dgm:cxn modelId="{3610D945-BF7A-3F43-A066-C32D3FD8972C}" type="presParOf" srcId="{31C30953-8D0B-B746-A7B8-0003006D1326}" destId="{47CBDD1E-9E72-D740-94C3-F94B4F47EED4}" srcOrd="1" destOrd="0" presId="urn:microsoft.com/office/officeart/2005/8/layout/venn2"/>
    <dgm:cxn modelId="{71720FEB-648D-3440-AF7E-425E98CC5801}" type="presParOf" srcId="{4E0CC509-C25B-7C46-935B-99249F72810B}" destId="{7DCC5D65-5323-154C-BD74-5D45B7388E61}" srcOrd="3" destOrd="0" presId="urn:microsoft.com/office/officeart/2005/8/layout/venn2"/>
    <dgm:cxn modelId="{99DD2583-1416-7F4A-92D4-3C4FA01D763B}" type="presParOf" srcId="{7DCC5D65-5323-154C-BD74-5D45B7388E61}" destId="{6FFAC5A2-F6E0-0049-B570-2FD6227B8178}" srcOrd="0" destOrd="0" presId="urn:microsoft.com/office/officeart/2005/8/layout/venn2"/>
    <dgm:cxn modelId="{C7DAA88F-4A74-934D-9CB2-55AA9716FBD4}" type="presParOf" srcId="{7DCC5D65-5323-154C-BD74-5D45B7388E61}" destId="{8029D86A-A0BC-6944-BD34-3254F8277F9F}" srcOrd="1" destOrd="0" presId="urn:microsoft.com/office/officeart/2005/8/layout/ven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1086EB-2A03-6644-A206-C3177009C505}">
      <dsp:nvSpPr>
        <dsp:cNvPr id="0" name=""/>
        <dsp:cNvSpPr/>
      </dsp:nvSpPr>
      <dsp:spPr>
        <a:xfrm>
          <a:off x="1698625" y="0"/>
          <a:ext cx="4375150" cy="4375150"/>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rtl="0">
            <a:lnSpc>
              <a:spcPct val="90000"/>
            </a:lnSpc>
            <a:spcBef>
              <a:spcPct val="0"/>
            </a:spcBef>
            <a:spcAft>
              <a:spcPct val="35000"/>
            </a:spcAft>
            <a:buNone/>
          </a:pPr>
          <a:r>
            <a:rPr lang="en-GB" sz="1400" kern="1200" dirty="0"/>
            <a:t>Working Environment</a:t>
          </a:r>
        </a:p>
      </dsp:txBody>
      <dsp:txXfrm>
        <a:off x="3274554" y="218757"/>
        <a:ext cx="1223291" cy="656272"/>
      </dsp:txXfrm>
    </dsp:sp>
    <dsp:sp modelId="{BE78D8CC-6BDB-7A49-BF78-008D03DB59C4}">
      <dsp:nvSpPr>
        <dsp:cNvPr id="0" name=""/>
        <dsp:cNvSpPr/>
      </dsp:nvSpPr>
      <dsp:spPr>
        <a:xfrm>
          <a:off x="2136140" y="875030"/>
          <a:ext cx="3500120" cy="3500120"/>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rtl="0">
            <a:lnSpc>
              <a:spcPct val="90000"/>
            </a:lnSpc>
            <a:spcBef>
              <a:spcPct val="0"/>
            </a:spcBef>
            <a:spcAft>
              <a:spcPct val="35000"/>
            </a:spcAft>
            <a:buNone/>
          </a:pPr>
          <a:r>
            <a:rPr lang="en-GB" sz="1400" kern="1200" dirty="0"/>
            <a:t>Tasks</a:t>
          </a:r>
        </a:p>
      </dsp:txBody>
      <dsp:txXfrm>
        <a:off x="3274554" y="1085037"/>
        <a:ext cx="1223291" cy="630021"/>
      </dsp:txXfrm>
    </dsp:sp>
    <dsp:sp modelId="{57E210A3-8240-BB47-B5F1-3656A6F19FC7}">
      <dsp:nvSpPr>
        <dsp:cNvPr id="0" name=""/>
        <dsp:cNvSpPr/>
      </dsp:nvSpPr>
      <dsp:spPr>
        <a:xfrm>
          <a:off x="2573655" y="1750060"/>
          <a:ext cx="2625090" cy="2625090"/>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rtl="0">
            <a:lnSpc>
              <a:spcPct val="90000"/>
            </a:lnSpc>
            <a:spcBef>
              <a:spcPct val="0"/>
            </a:spcBef>
            <a:spcAft>
              <a:spcPct val="35000"/>
            </a:spcAft>
            <a:buNone/>
          </a:pPr>
          <a:r>
            <a:rPr lang="en-GB" sz="1400" kern="1200" dirty="0"/>
            <a:t>Physical Environment</a:t>
          </a:r>
        </a:p>
      </dsp:txBody>
      <dsp:txXfrm>
        <a:off x="3274554" y="1946941"/>
        <a:ext cx="1223291" cy="590645"/>
      </dsp:txXfrm>
    </dsp:sp>
    <dsp:sp modelId="{6FFAC5A2-F6E0-0049-B570-2FD6227B8178}">
      <dsp:nvSpPr>
        <dsp:cNvPr id="0" name=""/>
        <dsp:cNvSpPr/>
      </dsp:nvSpPr>
      <dsp:spPr>
        <a:xfrm>
          <a:off x="3011170" y="2625090"/>
          <a:ext cx="1750060" cy="1750060"/>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rtl="0">
            <a:lnSpc>
              <a:spcPct val="90000"/>
            </a:lnSpc>
            <a:spcBef>
              <a:spcPct val="0"/>
            </a:spcBef>
            <a:spcAft>
              <a:spcPct val="35000"/>
            </a:spcAft>
            <a:buNone/>
          </a:pPr>
          <a:r>
            <a:rPr lang="en-GB" sz="1400" kern="1200" dirty="0"/>
            <a:t>Social </a:t>
          </a:r>
          <a:r>
            <a:rPr lang="en-GB" sz="1400" kern="1200" dirty="0" err="1"/>
            <a:t>Enviromnent</a:t>
          </a:r>
          <a:endParaRPr lang="en-GB" sz="1400" kern="1200" dirty="0"/>
        </a:p>
      </dsp:txBody>
      <dsp:txXfrm>
        <a:off x="3267460" y="3062605"/>
        <a:ext cx="1237479" cy="875030"/>
      </dsp:txXfrm>
    </dsp:sp>
  </dsp:spTree>
</dsp:drawing>
</file>

<file path=ppt/diagrams/layout1.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88834" name="Rectangle 2">
            <a:extLst>
              <a:ext uri="{FF2B5EF4-FFF2-40B4-BE49-F238E27FC236}">
                <a16:creationId xmlns:a16="http://schemas.microsoft.com/office/drawing/2014/main" id="{4A36E485-0DCD-6591-82B0-E1936FF5EF4A}"/>
              </a:ext>
            </a:extLst>
          </p:cNvPr>
          <p:cNvSpPr>
            <a:spLocks noGrp="1" noChangeArrowheads="1"/>
          </p:cNvSpPr>
          <p:nvPr>
            <p:ph type="hdr" sz="quarter"/>
          </p:nvPr>
        </p:nvSpPr>
        <p:spPr bwMode="auto">
          <a:xfrm>
            <a:off x="0" y="0"/>
            <a:ext cx="2971800" cy="5334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l">
              <a:defRPr sz="1200"/>
            </a:lvl1pPr>
          </a:lstStyle>
          <a:p>
            <a:pPr>
              <a:defRPr/>
            </a:pPr>
            <a:endParaRPr lang="en-GB" altLang="en-US"/>
          </a:p>
        </p:txBody>
      </p:sp>
      <p:sp>
        <p:nvSpPr>
          <p:cNvPr id="888835" name="Rectangle 3">
            <a:extLst>
              <a:ext uri="{FF2B5EF4-FFF2-40B4-BE49-F238E27FC236}">
                <a16:creationId xmlns:a16="http://schemas.microsoft.com/office/drawing/2014/main" id="{6D8369B0-42E2-94A3-4260-66DF890AEB9F}"/>
              </a:ext>
            </a:extLst>
          </p:cNvPr>
          <p:cNvSpPr>
            <a:spLocks noGrp="1" noChangeArrowheads="1"/>
          </p:cNvSpPr>
          <p:nvPr>
            <p:ph type="dt" sz="quarter" idx="1"/>
          </p:nvPr>
        </p:nvSpPr>
        <p:spPr bwMode="auto">
          <a:xfrm>
            <a:off x="3886200" y="0"/>
            <a:ext cx="2895600" cy="5334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GB" altLang="en-US"/>
          </a:p>
        </p:txBody>
      </p:sp>
      <p:sp>
        <p:nvSpPr>
          <p:cNvPr id="888836" name="Rectangle 4">
            <a:extLst>
              <a:ext uri="{FF2B5EF4-FFF2-40B4-BE49-F238E27FC236}">
                <a16:creationId xmlns:a16="http://schemas.microsoft.com/office/drawing/2014/main" id="{07F96040-E661-3EFD-8EDF-C2A3E9607E5E}"/>
              </a:ext>
            </a:extLst>
          </p:cNvPr>
          <p:cNvSpPr>
            <a:spLocks noGrp="1" noChangeArrowheads="1"/>
          </p:cNvSpPr>
          <p:nvPr>
            <p:ph type="ftr" sz="quarter" idx="2"/>
          </p:nvPr>
        </p:nvSpPr>
        <p:spPr bwMode="auto">
          <a:xfrm>
            <a:off x="0" y="9448800"/>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l">
              <a:defRPr sz="800"/>
            </a:lvl1pPr>
          </a:lstStyle>
          <a:p>
            <a:pPr>
              <a:defRPr/>
            </a:pPr>
            <a:endParaRPr lang="en-GB" altLang="en-US"/>
          </a:p>
        </p:txBody>
      </p:sp>
      <p:sp>
        <p:nvSpPr>
          <p:cNvPr id="888837" name="Rectangle 5">
            <a:extLst>
              <a:ext uri="{FF2B5EF4-FFF2-40B4-BE49-F238E27FC236}">
                <a16:creationId xmlns:a16="http://schemas.microsoft.com/office/drawing/2014/main" id="{2BF5AC8A-341C-77D1-CD93-3B5A152F50B0}"/>
              </a:ext>
            </a:extLst>
          </p:cNvPr>
          <p:cNvSpPr>
            <a:spLocks noGrp="1" noChangeArrowheads="1"/>
          </p:cNvSpPr>
          <p:nvPr>
            <p:ph type="sldNum" sz="quarter" idx="3"/>
          </p:nvPr>
        </p:nvSpPr>
        <p:spPr bwMode="auto">
          <a:xfrm>
            <a:off x="3886200" y="9448800"/>
            <a:ext cx="2895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a:defRPr sz="1000" smtClean="0"/>
            </a:lvl1pPr>
          </a:lstStyle>
          <a:p>
            <a:pPr>
              <a:defRPr/>
            </a:pPr>
            <a:fld id="{6981B5B5-DF55-BE43-9D20-C629C431DC2E}"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C7DD12B5-01E5-E5D6-D42D-0D1B50305B3D}"/>
              </a:ext>
            </a:extLst>
          </p:cNvPr>
          <p:cNvSpPr>
            <a:spLocks noGrp="1" noChangeArrowheads="1"/>
          </p:cNvSpPr>
          <p:nvPr>
            <p:ph type="hdr" sz="quarter"/>
          </p:nvPr>
        </p:nvSpPr>
        <p:spPr bwMode="auto">
          <a:xfrm>
            <a:off x="0" y="0"/>
            <a:ext cx="2946400" cy="496888"/>
          </a:xfrm>
          <a:prstGeom prst="rect">
            <a:avLst/>
          </a:prstGeom>
          <a:noFill/>
          <a:ln>
            <a:noFill/>
          </a:ln>
          <a:effectLst/>
        </p:spPr>
        <p:txBody>
          <a:bodyPr vert="horz" wrap="square" lIns="92894" tIns="46447" rIns="92894" bIns="46447" numCol="1" anchor="t" anchorCtr="0" compatLnSpc="1">
            <a:prstTxWarp prst="textNoShape">
              <a:avLst/>
            </a:prstTxWarp>
          </a:bodyPr>
          <a:lstStyle>
            <a:lvl1pPr algn="l" defTabSz="928688">
              <a:defRPr sz="1200">
                <a:solidFill>
                  <a:schemeClr val="tx1"/>
                </a:solidFill>
              </a:defRPr>
            </a:lvl1pPr>
          </a:lstStyle>
          <a:p>
            <a:pPr>
              <a:defRPr/>
            </a:pPr>
            <a:endParaRPr lang="en-GB" altLang="en-US"/>
          </a:p>
        </p:txBody>
      </p:sp>
      <p:sp>
        <p:nvSpPr>
          <p:cNvPr id="7171" name="Rectangle 3">
            <a:extLst>
              <a:ext uri="{FF2B5EF4-FFF2-40B4-BE49-F238E27FC236}">
                <a16:creationId xmlns:a16="http://schemas.microsoft.com/office/drawing/2014/main" id="{DD487FAA-BC25-51CF-B80E-6786065C6D39}"/>
              </a:ext>
            </a:extLst>
          </p:cNvPr>
          <p:cNvSpPr>
            <a:spLocks noGrp="1" noChangeArrowheads="1"/>
          </p:cNvSpPr>
          <p:nvPr>
            <p:ph type="dt" idx="1"/>
          </p:nvPr>
        </p:nvSpPr>
        <p:spPr bwMode="auto">
          <a:xfrm>
            <a:off x="3851275" y="0"/>
            <a:ext cx="2946400" cy="496888"/>
          </a:xfrm>
          <a:prstGeom prst="rect">
            <a:avLst/>
          </a:prstGeom>
          <a:noFill/>
          <a:ln>
            <a:noFill/>
          </a:ln>
          <a:effectLst/>
        </p:spPr>
        <p:txBody>
          <a:bodyPr vert="horz" wrap="square" lIns="92894" tIns="46447" rIns="92894" bIns="46447" numCol="1" anchor="t" anchorCtr="0" compatLnSpc="1">
            <a:prstTxWarp prst="textNoShape">
              <a:avLst/>
            </a:prstTxWarp>
          </a:bodyPr>
          <a:lstStyle>
            <a:lvl1pPr algn="r" defTabSz="928688">
              <a:defRPr sz="1200">
                <a:solidFill>
                  <a:schemeClr val="tx1"/>
                </a:solidFill>
              </a:defRPr>
            </a:lvl1pPr>
          </a:lstStyle>
          <a:p>
            <a:pPr>
              <a:defRPr/>
            </a:pPr>
            <a:endParaRPr lang="en-GB" altLang="en-US"/>
          </a:p>
        </p:txBody>
      </p:sp>
      <p:sp>
        <p:nvSpPr>
          <p:cNvPr id="3076" name="Rectangle 4">
            <a:extLst>
              <a:ext uri="{FF2B5EF4-FFF2-40B4-BE49-F238E27FC236}">
                <a16:creationId xmlns:a16="http://schemas.microsoft.com/office/drawing/2014/main" id="{CA1846F1-1A79-979C-F614-48778B244901}"/>
              </a:ext>
            </a:extLst>
          </p:cNvPr>
          <p:cNvSpPr>
            <a:spLocks noGrp="1" noRot="1" noChangeAspect="1" noChangeArrowheads="1" noTextEdit="1"/>
          </p:cNvSpPr>
          <p:nvPr>
            <p:ph type="sldImg" idx="2"/>
          </p:nvPr>
        </p:nvSpPr>
        <p:spPr bwMode="auto">
          <a:xfrm>
            <a:off x="917575" y="744538"/>
            <a:ext cx="4964113"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7173" name="Rectangle 5">
            <a:extLst>
              <a:ext uri="{FF2B5EF4-FFF2-40B4-BE49-F238E27FC236}">
                <a16:creationId xmlns:a16="http://schemas.microsoft.com/office/drawing/2014/main" id="{1F0FA37C-6786-327D-1CB2-D8478D2AC736}"/>
              </a:ext>
            </a:extLst>
          </p:cNvPr>
          <p:cNvSpPr>
            <a:spLocks noGrp="1" noChangeArrowheads="1"/>
          </p:cNvSpPr>
          <p:nvPr>
            <p:ph type="body" sz="quarter" idx="3"/>
          </p:nvPr>
        </p:nvSpPr>
        <p:spPr bwMode="auto">
          <a:xfrm>
            <a:off x="906463" y="4714875"/>
            <a:ext cx="4984750" cy="4467225"/>
          </a:xfrm>
          <a:prstGeom prst="rect">
            <a:avLst/>
          </a:prstGeom>
          <a:noFill/>
          <a:ln>
            <a:noFill/>
          </a:ln>
          <a:effectLst/>
        </p:spPr>
        <p:txBody>
          <a:bodyPr vert="horz" wrap="square" lIns="92894" tIns="46447" rIns="92894" bIns="46447"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7174" name="Rectangle 6">
            <a:extLst>
              <a:ext uri="{FF2B5EF4-FFF2-40B4-BE49-F238E27FC236}">
                <a16:creationId xmlns:a16="http://schemas.microsoft.com/office/drawing/2014/main" id="{FA73432C-148F-3321-B999-DCBE69BF2441}"/>
              </a:ext>
            </a:extLst>
          </p:cNvPr>
          <p:cNvSpPr>
            <a:spLocks noGrp="1" noChangeArrowheads="1"/>
          </p:cNvSpPr>
          <p:nvPr>
            <p:ph type="ftr" sz="quarter" idx="4"/>
          </p:nvPr>
        </p:nvSpPr>
        <p:spPr bwMode="auto">
          <a:xfrm>
            <a:off x="0" y="9429750"/>
            <a:ext cx="2946400" cy="496888"/>
          </a:xfrm>
          <a:prstGeom prst="rect">
            <a:avLst/>
          </a:prstGeom>
          <a:noFill/>
          <a:ln>
            <a:noFill/>
          </a:ln>
          <a:effectLst/>
        </p:spPr>
        <p:txBody>
          <a:bodyPr vert="horz" wrap="square" lIns="92894" tIns="46447" rIns="92894" bIns="46447" numCol="1" anchor="b" anchorCtr="0" compatLnSpc="1">
            <a:prstTxWarp prst="textNoShape">
              <a:avLst/>
            </a:prstTxWarp>
          </a:bodyPr>
          <a:lstStyle>
            <a:lvl1pPr algn="l" defTabSz="928688">
              <a:defRPr sz="1200">
                <a:solidFill>
                  <a:schemeClr val="tx1"/>
                </a:solidFill>
              </a:defRPr>
            </a:lvl1pPr>
          </a:lstStyle>
          <a:p>
            <a:pPr>
              <a:defRPr/>
            </a:pPr>
            <a:endParaRPr lang="en-GB" altLang="en-US"/>
          </a:p>
        </p:txBody>
      </p:sp>
      <p:sp>
        <p:nvSpPr>
          <p:cNvPr id="7175" name="Rectangle 7">
            <a:extLst>
              <a:ext uri="{FF2B5EF4-FFF2-40B4-BE49-F238E27FC236}">
                <a16:creationId xmlns:a16="http://schemas.microsoft.com/office/drawing/2014/main" id="{EA59C12B-9BA8-7089-87EE-0EA640D810E8}"/>
              </a:ext>
            </a:extLst>
          </p:cNvPr>
          <p:cNvSpPr>
            <a:spLocks noGrp="1" noChangeArrowheads="1"/>
          </p:cNvSpPr>
          <p:nvPr>
            <p:ph type="sldNum" sz="quarter" idx="5"/>
          </p:nvPr>
        </p:nvSpPr>
        <p:spPr bwMode="auto">
          <a:xfrm>
            <a:off x="3851275" y="9429750"/>
            <a:ext cx="2946400" cy="496888"/>
          </a:xfrm>
          <a:prstGeom prst="rect">
            <a:avLst/>
          </a:prstGeom>
          <a:noFill/>
          <a:ln>
            <a:noFill/>
          </a:ln>
          <a:effectLst/>
        </p:spPr>
        <p:txBody>
          <a:bodyPr vert="horz" wrap="square" lIns="92894" tIns="46447" rIns="92894" bIns="46447" numCol="1" anchor="b" anchorCtr="0" compatLnSpc="1">
            <a:prstTxWarp prst="textNoShape">
              <a:avLst/>
            </a:prstTxWarp>
          </a:bodyPr>
          <a:lstStyle>
            <a:lvl1pPr algn="r" defTabSz="928688">
              <a:defRPr sz="1200" smtClean="0">
                <a:solidFill>
                  <a:schemeClr val="tx1"/>
                </a:solidFill>
              </a:defRPr>
            </a:lvl1pPr>
          </a:lstStyle>
          <a:p>
            <a:pPr>
              <a:defRPr/>
            </a:pPr>
            <a:fld id="{A9FE8647-AFEE-4141-BD40-0C81360B3C56}"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7">
            <a:extLst>
              <a:ext uri="{FF2B5EF4-FFF2-40B4-BE49-F238E27FC236}">
                <a16:creationId xmlns:a16="http://schemas.microsoft.com/office/drawing/2014/main" id="{947F8814-B6AE-78F1-CFA5-BA5F871E618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fld id="{46E8B0EF-DFEB-D244-9233-2235C28B7C35}" type="slidenum">
              <a:rPr lang="en-GB" altLang="en-US" smtClean="0">
                <a:solidFill>
                  <a:schemeClr val="tx1"/>
                </a:solidFill>
              </a:rPr>
              <a:pPr/>
              <a:t>1</a:t>
            </a:fld>
            <a:endParaRPr lang="en-GB" altLang="en-US" dirty="0">
              <a:solidFill>
                <a:schemeClr val="tx1"/>
              </a:solidFill>
            </a:endParaRPr>
          </a:p>
        </p:txBody>
      </p:sp>
      <p:sp>
        <p:nvSpPr>
          <p:cNvPr id="6146" name="Rectangle 2">
            <a:extLst>
              <a:ext uri="{FF2B5EF4-FFF2-40B4-BE49-F238E27FC236}">
                <a16:creationId xmlns:a16="http://schemas.microsoft.com/office/drawing/2014/main" id="{B47FC20F-EC3B-EDEC-1AFA-38C259D0C292}"/>
              </a:ext>
            </a:extLst>
          </p:cNvPr>
          <p:cNvSpPr>
            <a:spLocks noGrp="1" noRot="1" noChangeAspect="1" noChangeArrowheads="1" noTextEdit="1"/>
          </p:cNvSpPr>
          <p:nvPr>
            <p:ph type="sldImg"/>
          </p:nvPr>
        </p:nvSpPr>
        <p:spPr>
          <a:ln/>
        </p:spPr>
      </p:sp>
      <p:sp>
        <p:nvSpPr>
          <p:cNvPr id="6147" name="Rectangle 3">
            <a:extLst>
              <a:ext uri="{FF2B5EF4-FFF2-40B4-BE49-F238E27FC236}">
                <a16:creationId xmlns:a16="http://schemas.microsoft.com/office/drawing/2014/main" id="{AD5A207E-54CE-C8B7-EF7A-E31029755DE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GB"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A9FE8647-AFEE-4141-BD40-0C81360B3C56}" type="slidenum">
              <a:rPr lang="en-GB" altLang="en-US" smtClean="0"/>
              <a:pPr>
                <a:defRPr/>
              </a:pPr>
              <a:t>7</a:t>
            </a:fld>
            <a:endParaRPr lang="en-GB" altLang="en-US"/>
          </a:p>
        </p:txBody>
      </p:sp>
    </p:spTree>
    <p:extLst>
      <p:ext uri="{BB962C8B-B14F-4D97-AF65-F5344CB8AC3E}">
        <p14:creationId xmlns:p14="http://schemas.microsoft.com/office/powerpoint/2010/main" val="26871988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A9FE8647-AFEE-4141-BD40-0C81360B3C56}" type="slidenum">
              <a:rPr lang="en-GB" altLang="en-US" smtClean="0"/>
              <a:pPr>
                <a:defRPr/>
              </a:pPr>
              <a:t>22</a:t>
            </a:fld>
            <a:endParaRPr lang="en-GB" altLang="en-US"/>
          </a:p>
        </p:txBody>
      </p:sp>
    </p:spTree>
    <p:extLst>
      <p:ext uri="{BB962C8B-B14F-4D97-AF65-F5344CB8AC3E}">
        <p14:creationId xmlns:p14="http://schemas.microsoft.com/office/powerpoint/2010/main" val="7134358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Line 4">
            <a:extLst>
              <a:ext uri="{FF2B5EF4-FFF2-40B4-BE49-F238E27FC236}">
                <a16:creationId xmlns:a16="http://schemas.microsoft.com/office/drawing/2014/main" id="{FA0BC306-2C74-9491-F734-DB2E50865F64}"/>
              </a:ext>
            </a:extLst>
          </p:cNvPr>
          <p:cNvSpPr>
            <a:spLocks noChangeShapeType="1"/>
          </p:cNvSpPr>
          <p:nvPr/>
        </p:nvSpPr>
        <p:spPr bwMode="auto">
          <a:xfrm>
            <a:off x="0" y="6583363"/>
            <a:ext cx="9144000"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3" name="Line 5">
            <a:extLst>
              <a:ext uri="{FF2B5EF4-FFF2-40B4-BE49-F238E27FC236}">
                <a16:creationId xmlns:a16="http://schemas.microsoft.com/office/drawing/2014/main" id="{215D2558-36E7-7DCC-D072-655714362CA3}"/>
              </a:ext>
            </a:extLst>
          </p:cNvPr>
          <p:cNvSpPr>
            <a:spLocks noChangeShapeType="1"/>
          </p:cNvSpPr>
          <p:nvPr/>
        </p:nvSpPr>
        <p:spPr bwMode="auto">
          <a:xfrm>
            <a:off x="0" y="706438"/>
            <a:ext cx="9144000"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1165319" name="Rectangle 7"/>
          <p:cNvSpPr>
            <a:spLocks noGrp="1" noChangeArrowheads="1"/>
          </p:cNvSpPr>
          <p:nvPr>
            <p:ph type="ctrTitle" sz="quarter"/>
          </p:nvPr>
        </p:nvSpPr>
        <p:spPr>
          <a:xfrm>
            <a:off x="685800" y="2130425"/>
            <a:ext cx="7772400" cy="1470025"/>
          </a:xfrm>
          <a:effectLst/>
        </p:spPr>
        <p:txBody>
          <a:bodyPr lIns="91440" tIns="45720" rIns="91440" bIns="45720"/>
          <a:lstStyle>
            <a:lvl1pPr algn="r">
              <a:defRPr sz="3600"/>
            </a:lvl1pPr>
          </a:lstStyle>
          <a:p>
            <a:pPr lvl="0"/>
            <a:r>
              <a:rPr lang="en-GB" altLang="en-US" noProof="0" dirty="0"/>
              <a:t>Click to edit Master title style</a:t>
            </a:r>
          </a:p>
        </p:txBody>
      </p:sp>
    </p:spTree>
    <p:extLst>
      <p:ext uri="{BB962C8B-B14F-4D97-AF65-F5344CB8AC3E}">
        <p14:creationId xmlns:p14="http://schemas.microsoft.com/office/powerpoint/2010/main" val="2411946106"/>
      </p:ext>
    </p:extLst>
  </p:cSld>
  <p:clrMapOvr>
    <a:masterClrMapping/>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070623025"/>
      </p:ext>
    </p:extLst>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3202764900"/>
      </p:ext>
    </p:extLst>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239838"/>
            <a:ext cx="3810000" cy="43751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239838"/>
            <a:ext cx="3810000" cy="43751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025776541"/>
      </p:ext>
    </p:extLst>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150794739"/>
      </p:ext>
    </p:extLst>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229104067"/>
      </p:ext>
    </p:extLst>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9430640"/>
      </p:ext>
    </p:extLst>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454352244"/>
      </p:ext>
    </p:extLst>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519841872"/>
      </p:ext>
    </p:extLst>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387902152"/>
      </p:ext>
    </p:extLst>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40488" y="93663"/>
            <a:ext cx="2017712" cy="5521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87350" y="93663"/>
            <a:ext cx="5900738" cy="55213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999195330"/>
      </p:ext>
    </p:extLst>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ltGray">
      <p:bgPr>
        <a:gradFill rotWithShape="1">
          <a:gsLst>
            <a:gs pos="0">
              <a:srgbClr val="597589"/>
            </a:gs>
            <a:gs pos="55000">
              <a:srgbClr val="597589"/>
            </a:gs>
            <a:gs pos="100000">
              <a:srgbClr val="426277"/>
            </a:gs>
          </a:gsLst>
          <a:lin ang="5400000"/>
        </a:gradFill>
        <a:effectLst/>
      </p:bgPr>
    </p:bg>
    <p:spTree>
      <p:nvGrpSpPr>
        <p:cNvPr id="1" name=""/>
        <p:cNvGrpSpPr/>
        <p:nvPr/>
      </p:nvGrpSpPr>
      <p:grpSpPr>
        <a:xfrm>
          <a:off x="0" y="0"/>
          <a:ext cx="0" cy="0"/>
          <a:chOff x="0" y="0"/>
          <a:chExt cx="0" cy="0"/>
        </a:xfrm>
      </p:grpSpPr>
      <p:sp>
        <p:nvSpPr>
          <p:cNvPr id="1026" name="Rectangle 3">
            <a:extLst>
              <a:ext uri="{FF2B5EF4-FFF2-40B4-BE49-F238E27FC236}">
                <a16:creationId xmlns:a16="http://schemas.microsoft.com/office/drawing/2014/main" id="{EEF20D4D-12E3-7D80-8ECB-29B169611429}"/>
              </a:ext>
            </a:extLst>
          </p:cNvPr>
          <p:cNvSpPr>
            <a:spLocks noGrp="1" noChangeArrowheads="1"/>
          </p:cNvSpPr>
          <p:nvPr>
            <p:ph type="title"/>
          </p:nvPr>
        </p:nvSpPr>
        <p:spPr bwMode="auto">
          <a:xfrm>
            <a:off x="387350" y="93663"/>
            <a:ext cx="6435725" cy="522287"/>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ctr" anchorCtr="0" compatLnSpc="1">
            <a:prstTxWarp prst="textNoShape">
              <a:avLst/>
            </a:prstTxWarp>
          </a:bodyPr>
          <a:lstStyle/>
          <a:p>
            <a:pPr lvl="0"/>
            <a:r>
              <a:rPr lang="en-GB" altLang="en-US"/>
              <a:t>Click to edit Master title style</a:t>
            </a:r>
          </a:p>
        </p:txBody>
      </p:sp>
      <p:sp>
        <p:nvSpPr>
          <p:cNvPr id="1027" name="Rectangle 4">
            <a:extLst>
              <a:ext uri="{FF2B5EF4-FFF2-40B4-BE49-F238E27FC236}">
                <a16:creationId xmlns:a16="http://schemas.microsoft.com/office/drawing/2014/main" id="{D39189F6-B2B8-DE1B-6243-5A527A99C663}"/>
              </a:ext>
            </a:extLst>
          </p:cNvPr>
          <p:cNvSpPr>
            <a:spLocks noGrp="1" noChangeArrowheads="1"/>
          </p:cNvSpPr>
          <p:nvPr>
            <p:ph type="body" idx="1"/>
          </p:nvPr>
        </p:nvSpPr>
        <p:spPr bwMode="auto">
          <a:xfrm>
            <a:off x="685800" y="1239838"/>
            <a:ext cx="7772400" cy="4375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Tree>
  </p:cSld>
  <p:clrMap bg1="dk1" tx1="lt1" bg2="dk2" tx2="lt2" accent1="accent1" accent2="accent2" accent3="accent3" accent4="accent4" accent5="accent5" accent6="accent6" hlink="hlink" folHlink="folHlink"/>
  <p:sldLayoutIdLst>
    <p:sldLayoutId id="2147483862" r:id="rId1"/>
    <p:sldLayoutId id="2147483851" r:id="rId2"/>
    <p:sldLayoutId id="2147483852" r:id="rId3"/>
    <p:sldLayoutId id="2147483853" r:id="rId4"/>
    <p:sldLayoutId id="2147483854" r:id="rId5"/>
    <p:sldLayoutId id="2147483855" r:id="rId6"/>
    <p:sldLayoutId id="2147483856" r:id="rId7"/>
    <p:sldLayoutId id="2147483857" r:id="rId8"/>
    <p:sldLayoutId id="2147483858" r:id="rId9"/>
    <p:sldLayoutId id="2147483859" r:id="rId10"/>
    <p:sldLayoutId id="2147483860" r:id="rId11"/>
  </p:sldLayoutIdLst>
  <p:transition>
    <p:wipe dir="r"/>
  </p:transition>
  <p:txStyles>
    <p:titleStyle>
      <a:lvl1pPr algn="l" rtl="0" eaLnBrk="0" fontAlgn="base" hangingPunct="0">
        <a:spcBef>
          <a:spcPct val="0"/>
        </a:spcBef>
        <a:spcAft>
          <a:spcPct val="0"/>
        </a:spcAft>
        <a:defRPr sz="2800" b="1" kern="1200">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panose="020B0604020202020204" pitchFamily="34" charset="0"/>
        </a:defRPr>
      </a:lvl2pPr>
      <a:lvl3pPr algn="l" rtl="0" eaLnBrk="0" fontAlgn="base" hangingPunct="0">
        <a:spcBef>
          <a:spcPct val="0"/>
        </a:spcBef>
        <a:spcAft>
          <a:spcPct val="0"/>
        </a:spcAft>
        <a:defRPr sz="2800" b="1">
          <a:solidFill>
            <a:schemeClr val="tx1"/>
          </a:solidFill>
          <a:latin typeface="Arial" panose="020B0604020202020204" pitchFamily="34" charset="0"/>
        </a:defRPr>
      </a:lvl3pPr>
      <a:lvl4pPr algn="l" rtl="0" eaLnBrk="0" fontAlgn="base" hangingPunct="0">
        <a:spcBef>
          <a:spcPct val="0"/>
        </a:spcBef>
        <a:spcAft>
          <a:spcPct val="0"/>
        </a:spcAft>
        <a:defRPr sz="2800" b="1">
          <a:solidFill>
            <a:schemeClr val="tx1"/>
          </a:solidFill>
          <a:latin typeface="Arial" panose="020B0604020202020204" pitchFamily="34" charset="0"/>
        </a:defRPr>
      </a:lvl4pPr>
      <a:lvl5pPr algn="l" rtl="0" eaLnBrk="0" fontAlgn="base" hangingPunct="0">
        <a:spcBef>
          <a:spcPct val="0"/>
        </a:spcBef>
        <a:spcAft>
          <a:spcPct val="0"/>
        </a:spcAft>
        <a:defRPr sz="2800" b="1">
          <a:solidFill>
            <a:schemeClr val="tx1"/>
          </a:solidFill>
          <a:latin typeface="Arial" panose="020B0604020202020204" pitchFamily="34" charset="0"/>
        </a:defRPr>
      </a:lvl5pPr>
      <a:lvl6pPr marL="457200" algn="l" rtl="0" fontAlgn="base">
        <a:spcBef>
          <a:spcPct val="0"/>
        </a:spcBef>
        <a:spcAft>
          <a:spcPct val="0"/>
        </a:spcAft>
        <a:defRPr sz="2800" b="1">
          <a:solidFill>
            <a:schemeClr val="tx1"/>
          </a:solidFill>
          <a:latin typeface="Arial" panose="020B0604020202020204" pitchFamily="34" charset="0"/>
        </a:defRPr>
      </a:lvl6pPr>
      <a:lvl7pPr marL="914400" algn="l" rtl="0" fontAlgn="base">
        <a:spcBef>
          <a:spcPct val="0"/>
        </a:spcBef>
        <a:spcAft>
          <a:spcPct val="0"/>
        </a:spcAft>
        <a:defRPr sz="2800" b="1">
          <a:solidFill>
            <a:schemeClr val="tx1"/>
          </a:solidFill>
          <a:latin typeface="Arial" panose="020B0604020202020204" pitchFamily="34" charset="0"/>
        </a:defRPr>
      </a:lvl7pPr>
      <a:lvl8pPr marL="1371600" algn="l" rtl="0" fontAlgn="base">
        <a:spcBef>
          <a:spcPct val="0"/>
        </a:spcBef>
        <a:spcAft>
          <a:spcPct val="0"/>
        </a:spcAft>
        <a:defRPr sz="2800" b="1">
          <a:solidFill>
            <a:schemeClr val="tx1"/>
          </a:solidFill>
          <a:latin typeface="Arial" panose="020B0604020202020204" pitchFamily="34" charset="0"/>
        </a:defRPr>
      </a:lvl8pPr>
      <a:lvl9pPr marL="1828800" algn="l" rtl="0" fontAlgn="base">
        <a:spcBef>
          <a:spcPct val="0"/>
        </a:spcBef>
        <a:spcAft>
          <a:spcPct val="0"/>
        </a:spcAft>
        <a:defRPr sz="2800" b="1">
          <a:solidFill>
            <a:schemeClr val="tx1"/>
          </a:solidFill>
          <a:latin typeface="Arial" panose="020B0604020202020204" pitchFamily="34" charset="0"/>
        </a:defRPr>
      </a:lvl9pPr>
    </p:titleStyle>
    <p:bodyStyle>
      <a:lvl1pPr marL="388938" indent="-388938" algn="l" rtl="0" eaLnBrk="0" fontAlgn="base" hangingPunct="0">
        <a:spcBef>
          <a:spcPct val="10000"/>
        </a:spcBef>
        <a:spcAft>
          <a:spcPct val="10000"/>
        </a:spcAft>
        <a:buClr>
          <a:srgbClr val="FF1C1C"/>
        </a:buClr>
        <a:buSzPct val="80000"/>
        <a:buFont typeface="Wingdings" pitchFamily="2" charset="2"/>
        <a:buChar char="n"/>
        <a:defRPr sz="2800" kern="1200">
          <a:solidFill>
            <a:schemeClr val="tx1"/>
          </a:solidFill>
          <a:latin typeface="+mn-lt"/>
          <a:ea typeface="+mn-ea"/>
          <a:cs typeface="+mn-cs"/>
        </a:defRPr>
      </a:lvl1pPr>
      <a:lvl2pPr marL="947738" indent="-368300" algn="l" rtl="0" eaLnBrk="0" fontAlgn="base" hangingPunct="0">
        <a:spcBef>
          <a:spcPct val="10000"/>
        </a:spcBef>
        <a:spcAft>
          <a:spcPct val="10000"/>
        </a:spcAft>
        <a:buClr>
          <a:srgbClr val="FF1C1C"/>
        </a:buClr>
        <a:buSzPct val="80000"/>
        <a:buFont typeface="Wingdings" pitchFamily="2" charset="2"/>
        <a:buChar char="l"/>
        <a:defRPr sz="2400" kern="1200">
          <a:solidFill>
            <a:schemeClr val="tx1"/>
          </a:solidFill>
          <a:latin typeface="+mn-lt"/>
          <a:ea typeface="+mn-ea"/>
          <a:cs typeface="+mn-cs"/>
        </a:defRPr>
      </a:lvl2pPr>
      <a:lvl3pPr marL="1519238" indent="-373063" algn="l" rtl="0" eaLnBrk="0" fontAlgn="base" hangingPunct="0">
        <a:spcBef>
          <a:spcPct val="10000"/>
        </a:spcBef>
        <a:spcAft>
          <a:spcPct val="10000"/>
        </a:spcAft>
        <a:buClr>
          <a:srgbClr val="FF1C1C"/>
        </a:buClr>
        <a:buSzPct val="80000"/>
        <a:buFont typeface="Wingdings" pitchFamily="2" charset="2"/>
        <a:buChar char="n"/>
        <a:defRPr sz="2400" kern="1200">
          <a:solidFill>
            <a:schemeClr val="tx1"/>
          </a:solidFill>
          <a:latin typeface="+mn-lt"/>
          <a:ea typeface="+mn-ea"/>
          <a:cs typeface="+mn-cs"/>
        </a:defRPr>
      </a:lvl3pPr>
      <a:lvl4pPr marL="2095500" indent="-385763" algn="l" rtl="0" eaLnBrk="0" fontAlgn="base" hangingPunct="0">
        <a:spcBef>
          <a:spcPct val="10000"/>
        </a:spcBef>
        <a:spcAft>
          <a:spcPct val="10000"/>
        </a:spcAft>
        <a:buClr>
          <a:srgbClr val="FF1C1C"/>
        </a:buClr>
        <a:buSzPct val="80000"/>
        <a:buFont typeface="Wingdings" pitchFamily="2" charset="2"/>
        <a:buChar char="l"/>
        <a:defRPr sz="2400" kern="1200">
          <a:solidFill>
            <a:schemeClr val="tx1"/>
          </a:solidFill>
          <a:latin typeface="+mn-lt"/>
          <a:ea typeface="+mn-ea"/>
          <a:cs typeface="+mn-cs"/>
        </a:defRPr>
      </a:lvl4pPr>
      <a:lvl5pPr marL="2674938" indent="-388938" algn="l" rtl="0" eaLnBrk="0" fontAlgn="base" hangingPunct="0">
        <a:spcBef>
          <a:spcPct val="10000"/>
        </a:spcBef>
        <a:spcAft>
          <a:spcPct val="10000"/>
        </a:spcAft>
        <a:buClr>
          <a:srgbClr val="FF1C1C"/>
        </a:buClr>
        <a:buSzPct val="80000"/>
        <a:buFont typeface="Wingdings" pitchFamily="2" charset="2"/>
        <a:buChar char="l"/>
        <a:defRPr sz="2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Rectangle 2">
            <a:extLst>
              <a:ext uri="{FF2B5EF4-FFF2-40B4-BE49-F238E27FC236}">
                <a16:creationId xmlns:a16="http://schemas.microsoft.com/office/drawing/2014/main" id="{AE58240C-BC5C-54A7-50B1-B27F57CF7F50}"/>
              </a:ext>
            </a:extLst>
          </p:cNvPr>
          <p:cNvSpPr>
            <a:spLocks noGrp="1" noChangeArrowheads="1"/>
          </p:cNvSpPr>
          <p:nvPr>
            <p:ph type="ctrTitle" sz="quarter"/>
          </p:nvPr>
        </p:nvSpPr>
        <p:spPr>
          <a:xfrm>
            <a:off x="247650" y="2060575"/>
            <a:ext cx="5403850" cy="1143000"/>
          </a:xfr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l" eaLnBrk="1" hangingPunct="1"/>
            <a:br>
              <a:rPr lang="en-US" altLang="en-US" dirty="0"/>
            </a:br>
            <a:br>
              <a:rPr lang="en-US" altLang="en-US" dirty="0"/>
            </a:br>
            <a:r>
              <a:rPr lang="en-US" altLang="en-US" dirty="0"/>
              <a:t>Human Factors in High Hazard Environments</a:t>
            </a:r>
            <a:br>
              <a:rPr lang="en-US" altLang="en-US" dirty="0"/>
            </a:br>
            <a:r>
              <a:rPr lang="en-US" altLang="en-US" dirty="0"/>
              <a:t>Level 4</a:t>
            </a:r>
            <a:br>
              <a:rPr lang="en-US" altLang="en-US" dirty="0"/>
            </a:br>
            <a:r>
              <a:rPr lang="en-US" altLang="en-US" dirty="0"/>
              <a:t>ACDA 4020</a:t>
            </a:r>
            <a:br>
              <a:rPr lang="en-US" altLang="en-US" dirty="0"/>
            </a:br>
            <a:br>
              <a:rPr lang="en-US" altLang="en-US" dirty="0"/>
            </a:br>
            <a:r>
              <a:rPr lang="en-US" altLang="en-US" dirty="0"/>
              <a:t>Factors Affecting Performance in the Working Environment</a:t>
            </a:r>
          </a:p>
        </p:txBody>
      </p:sp>
    </p:spTree>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Shape 13">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282117" y="-253670"/>
            <a:ext cx="137072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668730" y="422146"/>
            <a:ext cx="484026"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7532611" y="655140"/>
            <a:ext cx="515604"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7017482" y="0"/>
            <a:ext cx="2126518"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Isosceles Triangle 21">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82258" y="6115501"/>
            <a:ext cx="1120884"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descr="A cartoon&#10;&#10;Description automatically generated">
            <a:extLst>
              <a:ext uri="{FF2B5EF4-FFF2-40B4-BE49-F238E27FC236}">
                <a16:creationId xmlns:a16="http://schemas.microsoft.com/office/drawing/2014/main" id="{2B972FB8-9496-E0B5-0FDC-A90971B0D3D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02541" y="1523530"/>
            <a:ext cx="8178799" cy="3046603"/>
          </a:xfrm>
          <a:prstGeom prst="rect">
            <a:avLst/>
          </a:prstGeom>
          <a:ln>
            <a:noFill/>
          </a:ln>
        </p:spPr>
      </p:pic>
      <p:sp>
        <p:nvSpPr>
          <p:cNvPr id="24" name="Isosceles Triangle 23">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03060" y="6453143"/>
            <a:ext cx="611177"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800E60E9-EA80-015B-B016-F84F86D1A508}"/>
              </a:ext>
            </a:extLst>
          </p:cNvPr>
          <p:cNvSpPr txBox="1"/>
          <p:nvPr/>
        </p:nvSpPr>
        <p:spPr>
          <a:xfrm>
            <a:off x="946647" y="5241057"/>
            <a:ext cx="7250703" cy="923330"/>
          </a:xfrm>
          <a:prstGeom prst="rect">
            <a:avLst/>
          </a:prstGeom>
          <a:noFill/>
        </p:spPr>
        <p:txBody>
          <a:bodyPr wrap="none" rtlCol="0">
            <a:spAutoFit/>
          </a:bodyPr>
          <a:lstStyle/>
          <a:p>
            <a:r>
              <a:rPr lang="en-US" dirty="0"/>
              <a:t>This presentation discusses factors that affect performance including</a:t>
            </a:r>
          </a:p>
          <a:p>
            <a:r>
              <a:rPr lang="en-US" dirty="0"/>
              <a:t>fitness, health, stress, time pressures, workload, fatigue, medication,</a:t>
            </a:r>
          </a:p>
          <a:p>
            <a:r>
              <a:rPr lang="en-US" dirty="0"/>
              <a:t>alcohol and drugs</a:t>
            </a:r>
          </a:p>
        </p:txBody>
      </p:sp>
    </p:spTree>
    <p:extLst>
      <p:ext uri="{BB962C8B-B14F-4D97-AF65-F5344CB8AC3E}">
        <p14:creationId xmlns:p14="http://schemas.microsoft.com/office/powerpoint/2010/main" val="2182875869"/>
      </p:ext>
    </p:extLst>
  </p:cSld>
  <p:clrMapOvr>
    <a:overrideClrMapping bg1="lt1" tx1="dk1" bg2="lt2" tx2="dk2" accent1="accent1" accent2="accent2" accent3="accent3" accent4="accent4" accent5="accent5" accent6="accent6" hlink="hlink" folHlink="folHlink"/>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39140-5969-450B-DD17-E67EBE2934F1}"/>
              </a:ext>
            </a:extLst>
          </p:cNvPr>
          <p:cNvSpPr>
            <a:spLocks noGrp="1"/>
          </p:cNvSpPr>
          <p:nvPr>
            <p:ph type="title"/>
          </p:nvPr>
        </p:nvSpPr>
        <p:spPr>
          <a:xfrm>
            <a:off x="395536" y="260648"/>
            <a:ext cx="6435725" cy="522287"/>
          </a:xfrm>
        </p:spPr>
        <p:txBody>
          <a:bodyPr/>
          <a:lstStyle/>
          <a:p>
            <a:r>
              <a:rPr lang="en-US" dirty="0"/>
              <a:t>Fitness and Health</a:t>
            </a:r>
          </a:p>
        </p:txBody>
      </p:sp>
      <p:sp>
        <p:nvSpPr>
          <p:cNvPr id="3" name="Content Placeholder 2">
            <a:extLst>
              <a:ext uri="{FF2B5EF4-FFF2-40B4-BE49-F238E27FC236}">
                <a16:creationId xmlns:a16="http://schemas.microsoft.com/office/drawing/2014/main" id="{470AEE35-F490-7794-9EB9-CAADACE44C76}"/>
              </a:ext>
            </a:extLst>
          </p:cNvPr>
          <p:cNvSpPr>
            <a:spLocks noGrp="1"/>
          </p:cNvSpPr>
          <p:nvPr>
            <p:ph idx="1"/>
          </p:nvPr>
        </p:nvSpPr>
        <p:spPr/>
        <p:txBody>
          <a:bodyPr/>
          <a:lstStyle/>
          <a:p>
            <a:r>
              <a:rPr lang="en-US" dirty="0"/>
              <a:t>Pre-employment disposition.</a:t>
            </a:r>
          </a:p>
          <a:p>
            <a:pPr lvl="1"/>
            <a:r>
              <a:rPr lang="en-US" dirty="0"/>
              <a:t>Medical examination (may also be pension and insurance related)</a:t>
            </a:r>
          </a:p>
          <a:p>
            <a:pPr lvl="1"/>
            <a:r>
              <a:rPr lang="en-US" dirty="0"/>
              <a:t>Freedom of movement, impaired vision </a:t>
            </a:r>
            <a:r>
              <a:rPr lang="en-US" dirty="0" err="1"/>
              <a:t>etc</a:t>
            </a:r>
            <a:endParaRPr lang="en-US" dirty="0"/>
          </a:p>
          <a:p>
            <a:pPr lvl="1"/>
            <a:r>
              <a:rPr lang="en-US" dirty="0"/>
              <a:t>Offer or alternative employment within the industry</a:t>
            </a:r>
          </a:p>
          <a:p>
            <a:endParaRPr lang="en-US" dirty="0"/>
          </a:p>
          <a:p>
            <a:r>
              <a:rPr lang="en-US" dirty="0"/>
              <a:t>Day-to-day wellbeing</a:t>
            </a:r>
          </a:p>
          <a:p>
            <a:pPr lvl="1"/>
            <a:r>
              <a:rPr lang="en-US" dirty="0"/>
              <a:t>Illness (physical or mental)</a:t>
            </a:r>
          </a:p>
          <a:p>
            <a:pPr lvl="1"/>
            <a:r>
              <a:rPr lang="en-US" dirty="0"/>
              <a:t>Injury</a:t>
            </a:r>
          </a:p>
          <a:p>
            <a:pPr lvl="1"/>
            <a:r>
              <a:rPr lang="en-US" dirty="0"/>
              <a:t>Where does RESPONSIBILITY fall in OME if you do not declare a disposition (the Equality Act).</a:t>
            </a:r>
          </a:p>
        </p:txBody>
      </p:sp>
    </p:spTree>
    <p:extLst>
      <p:ext uri="{BB962C8B-B14F-4D97-AF65-F5344CB8AC3E}">
        <p14:creationId xmlns:p14="http://schemas.microsoft.com/office/powerpoint/2010/main" val="1005195808"/>
      </p:ext>
    </p:extLst>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84296-2077-C9A7-F3FB-A4B3D2966D76}"/>
              </a:ext>
            </a:extLst>
          </p:cNvPr>
          <p:cNvSpPr>
            <a:spLocks noGrp="1"/>
          </p:cNvSpPr>
          <p:nvPr>
            <p:ph type="title"/>
          </p:nvPr>
        </p:nvSpPr>
        <p:spPr>
          <a:xfrm>
            <a:off x="422275" y="260648"/>
            <a:ext cx="8299450" cy="522287"/>
          </a:xfrm>
        </p:spPr>
        <p:txBody>
          <a:bodyPr/>
          <a:lstStyle/>
          <a:p>
            <a:r>
              <a:rPr lang="en-US" dirty="0"/>
              <a:t>Conditions that lead to impairment in OME</a:t>
            </a:r>
          </a:p>
        </p:txBody>
      </p:sp>
      <p:sp>
        <p:nvSpPr>
          <p:cNvPr id="3" name="Content Placeholder 2">
            <a:extLst>
              <a:ext uri="{FF2B5EF4-FFF2-40B4-BE49-F238E27FC236}">
                <a16:creationId xmlns:a16="http://schemas.microsoft.com/office/drawing/2014/main" id="{F563C396-A9ED-2D34-835A-A7AC8F9A8A6D}"/>
              </a:ext>
            </a:extLst>
          </p:cNvPr>
          <p:cNvSpPr>
            <a:spLocks noGrp="1"/>
          </p:cNvSpPr>
          <p:nvPr>
            <p:ph idx="1"/>
          </p:nvPr>
        </p:nvSpPr>
        <p:spPr>
          <a:xfrm>
            <a:off x="668867" y="1443038"/>
            <a:ext cx="7772400" cy="4375150"/>
          </a:xfrm>
        </p:spPr>
        <p:txBody>
          <a:bodyPr/>
          <a:lstStyle/>
          <a:p>
            <a:r>
              <a:rPr lang="en-US" dirty="0"/>
              <a:t>Minor physical illness such as colds/flu, </a:t>
            </a:r>
          </a:p>
          <a:p>
            <a:r>
              <a:rPr lang="en-US" dirty="0"/>
              <a:t>Major illnesses (malaria, cholera, dysentery), </a:t>
            </a:r>
          </a:p>
          <a:p>
            <a:r>
              <a:rPr lang="en-US" dirty="0"/>
              <a:t>Mental illness (depression and anxiety), </a:t>
            </a:r>
          </a:p>
          <a:p>
            <a:r>
              <a:rPr lang="en-US" dirty="0"/>
              <a:t>Minor injury (broken finger), </a:t>
            </a:r>
          </a:p>
          <a:p>
            <a:r>
              <a:rPr lang="en-US" dirty="0"/>
              <a:t>Major injury (frozen shoulder </a:t>
            </a:r>
            <a:r>
              <a:rPr lang="en-US" dirty="0" err="1"/>
              <a:t>etc</a:t>
            </a:r>
            <a:r>
              <a:rPr lang="en-US" dirty="0"/>
              <a:t>)</a:t>
            </a:r>
          </a:p>
          <a:p>
            <a:r>
              <a:rPr lang="en-US" dirty="0"/>
              <a:t>Physical deterioration (eyesight, hearing)</a:t>
            </a:r>
          </a:p>
          <a:p>
            <a:r>
              <a:rPr lang="en-US" dirty="0"/>
              <a:t>Affects of toxins (CO gas, alcohol, drugs - illicit or prescription)</a:t>
            </a:r>
          </a:p>
          <a:p>
            <a:pPr marL="0" indent="0">
              <a:buNone/>
            </a:pPr>
            <a:endParaRPr lang="en-US" dirty="0"/>
          </a:p>
          <a:p>
            <a:pPr marL="0" indent="0" algn="ctr">
              <a:buNone/>
            </a:pPr>
            <a:r>
              <a:rPr lang="en-US" sz="2000" dirty="0"/>
              <a:t>There is no hard and fast rule, but your medical records are requested if you are involved in an incident for litigation purposes</a:t>
            </a:r>
          </a:p>
        </p:txBody>
      </p:sp>
    </p:spTree>
    <p:extLst>
      <p:ext uri="{BB962C8B-B14F-4D97-AF65-F5344CB8AC3E}">
        <p14:creationId xmlns:p14="http://schemas.microsoft.com/office/powerpoint/2010/main" val="4250113786"/>
      </p:ext>
    </p:extLst>
  </p:cSld>
  <p:clrMapOvr>
    <a:masterClrMapping/>
  </p:clrMapOvr>
  <p:transition>
    <p:wipe dir="r"/>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C3999-0F02-F4F6-6F13-426EDF79C358}"/>
              </a:ext>
            </a:extLst>
          </p:cNvPr>
          <p:cNvSpPr>
            <a:spLocks noGrp="1"/>
          </p:cNvSpPr>
          <p:nvPr>
            <p:ph type="title"/>
          </p:nvPr>
        </p:nvSpPr>
        <p:spPr>
          <a:xfrm>
            <a:off x="360759" y="3752849"/>
            <a:ext cx="2468166" cy="2452687"/>
          </a:xfrm>
        </p:spPr>
        <p:txBody>
          <a:bodyPr anchor="ctr">
            <a:normAutofit/>
          </a:bodyPr>
          <a:lstStyle/>
          <a:p>
            <a:r>
              <a:rPr lang="en-US" sz="3100"/>
              <a:t>What positive measures can you take?</a:t>
            </a:r>
          </a:p>
        </p:txBody>
      </p:sp>
      <p:pic>
        <p:nvPicPr>
          <p:cNvPr id="5" name="Picture 4" descr="A group of people doing different exercises&#10;&#10;Description automatically generated">
            <a:extLst>
              <a:ext uri="{FF2B5EF4-FFF2-40B4-BE49-F238E27FC236}">
                <a16:creationId xmlns:a16="http://schemas.microsoft.com/office/drawing/2014/main" id="{7A24955A-84D3-430A-F3E0-674D0B7C6E26}"/>
              </a:ext>
            </a:extLst>
          </p:cNvPr>
          <p:cNvPicPr>
            <a:picLocks noChangeAspect="1"/>
          </p:cNvPicPr>
          <p:nvPr/>
        </p:nvPicPr>
        <p:blipFill rotWithShape="1">
          <a:blip r:embed="rId2">
            <a:extLst>
              <a:ext uri="{28A0092B-C50C-407E-A947-70E740481C1C}">
                <a14:useLocalDpi xmlns:a14="http://schemas.microsoft.com/office/drawing/2010/main" val="0"/>
              </a:ext>
            </a:extLst>
          </a:blip>
          <a:srcRect b="3382"/>
          <a:stretch/>
        </p:blipFill>
        <p:spPr>
          <a:xfrm>
            <a:off x="20" y="10"/>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E0B336F0-B56B-F2BB-450A-FC38C08001BE}"/>
              </a:ext>
            </a:extLst>
          </p:cNvPr>
          <p:cNvSpPr>
            <a:spLocks noGrp="1"/>
          </p:cNvSpPr>
          <p:nvPr>
            <p:ph idx="1"/>
          </p:nvPr>
        </p:nvSpPr>
        <p:spPr>
          <a:xfrm>
            <a:off x="3167986" y="3752850"/>
            <a:ext cx="5614060" cy="2452687"/>
          </a:xfrm>
        </p:spPr>
        <p:txBody>
          <a:bodyPr anchor="ctr">
            <a:normAutofit/>
          </a:bodyPr>
          <a:lstStyle/>
          <a:p>
            <a:r>
              <a:rPr lang="en-US" sz="1600" dirty="0"/>
              <a:t>Do not hide injury or ailment</a:t>
            </a:r>
          </a:p>
          <a:p>
            <a:r>
              <a:rPr lang="en-US" sz="1600" dirty="0"/>
              <a:t>Do not skip meals</a:t>
            </a:r>
          </a:p>
          <a:p>
            <a:r>
              <a:rPr lang="en-US" sz="1600" dirty="0"/>
              <a:t>Take regular exercise</a:t>
            </a:r>
          </a:p>
          <a:p>
            <a:r>
              <a:rPr lang="en-US" sz="1600" dirty="0"/>
              <a:t>Stop smoking and vaping</a:t>
            </a:r>
          </a:p>
          <a:p>
            <a:r>
              <a:rPr lang="en-US" sz="1600" dirty="0"/>
              <a:t>Sensible alcohol intake</a:t>
            </a:r>
          </a:p>
        </p:txBody>
      </p:sp>
    </p:spTree>
    <p:extLst>
      <p:ext uri="{BB962C8B-B14F-4D97-AF65-F5344CB8AC3E}">
        <p14:creationId xmlns:p14="http://schemas.microsoft.com/office/powerpoint/2010/main" val="3793404788"/>
      </p:ext>
    </p:extLst>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34F1179-B481-4F9E-BCA3-AFB972070F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432540" y="3335867"/>
            <a:ext cx="246888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330" y="623275"/>
            <a:ext cx="8178790"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E67E26-8741-4A9B-086A-263C50A1120D}"/>
              </a:ext>
            </a:extLst>
          </p:cNvPr>
          <p:cNvSpPr>
            <a:spLocks noGrp="1"/>
          </p:cNvSpPr>
          <p:nvPr>
            <p:ph type="title"/>
          </p:nvPr>
        </p:nvSpPr>
        <p:spPr>
          <a:xfrm>
            <a:off x="963930" y="1008993"/>
            <a:ext cx="6923558" cy="3542045"/>
          </a:xfrm>
        </p:spPr>
        <p:txBody>
          <a:bodyPr vert="horz" lIns="91440" tIns="45720" rIns="91440" bIns="45720" rtlCol="0" anchor="b">
            <a:normAutofit/>
          </a:bodyPr>
          <a:lstStyle/>
          <a:p>
            <a:pPr eaLnBrk="1" hangingPunct="1">
              <a:lnSpc>
                <a:spcPct val="90000"/>
              </a:lnSpc>
            </a:pPr>
            <a:r>
              <a:rPr lang="en-US" sz="7800" kern="1200">
                <a:solidFill>
                  <a:schemeClr val="tx1"/>
                </a:solidFill>
                <a:latin typeface="+mj-lt"/>
                <a:ea typeface="+mj-ea"/>
                <a:cs typeface="+mj-cs"/>
              </a:rPr>
              <a:t>Stress: Domestic and Work Related</a:t>
            </a:r>
          </a:p>
        </p:txBody>
      </p:sp>
      <p:sp>
        <p:nvSpPr>
          <p:cNvPr id="3" name="Content Placeholder 2">
            <a:extLst>
              <a:ext uri="{FF2B5EF4-FFF2-40B4-BE49-F238E27FC236}">
                <a16:creationId xmlns:a16="http://schemas.microsoft.com/office/drawing/2014/main" id="{9FF0F62E-B82E-25BB-4D8A-A690A33679AB}"/>
              </a:ext>
            </a:extLst>
          </p:cNvPr>
          <p:cNvSpPr>
            <a:spLocks noGrp="1"/>
          </p:cNvSpPr>
          <p:nvPr>
            <p:ph idx="1"/>
          </p:nvPr>
        </p:nvSpPr>
        <p:spPr>
          <a:xfrm>
            <a:off x="963930" y="4582814"/>
            <a:ext cx="5349252" cy="1312657"/>
          </a:xfrm>
        </p:spPr>
        <p:txBody>
          <a:bodyPr vert="horz" lIns="91440" tIns="45720" rIns="91440" bIns="45720" rtlCol="0" anchor="t">
            <a:normAutofit/>
          </a:bodyPr>
          <a:lstStyle/>
          <a:p>
            <a:pPr marL="0" indent="0" eaLnBrk="1" hangingPunct="1">
              <a:lnSpc>
                <a:spcPct val="90000"/>
              </a:lnSpc>
              <a:spcBef>
                <a:spcPts val="1000"/>
              </a:spcBef>
              <a:buNone/>
            </a:pPr>
            <a:r>
              <a:rPr lang="en-US" sz="2400" kern="1200" dirty="0">
                <a:solidFill>
                  <a:schemeClr val="tx1"/>
                </a:solidFill>
                <a:latin typeface="+mn-lt"/>
                <a:ea typeface="+mn-ea"/>
                <a:cs typeface="+mn-cs"/>
              </a:rPr>
              <a:t>Is anyone here not stressed?</a:t>
            </a:r>
          </a:p>
        </p:txBody>
      </p:sp>
    </p:spTree>
    <p:extLst>
      <p:ext uri="{BB962C8B-B14F-4D97-AF65-F5344CB8AC3E}">
        <p14:creationId xmlns:p14="http://schemas.microsoft.com/office/powerpoint/2010/main" val="1546041535"/>
      </p:ext>
    </p:extLst>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0F7DF-6CBC-CC77-609D-6F9A8CC9F72F}"/>
              </a:ext>
            </a:extLst>
          </p:cNvPr>
          <p:cNvSpPr>
            <a:spLocks noGrp="1"/>
          </p:cNvSpPr>
          <p:nvPr>
            <p:ph type="title"/>
          </p:nvPr>
        </p:nvSpPr>
        <p:spPr>
          <a:xfrm>
            <a:off x="287524" y="467122"/>
            <a:ext cx="7772400" cy="522287"/>
          </a:xfrm>
        </p:spPr>
        <p:txBody>
          <a:bodyPr/>
          <a:lstStyle/>
          <a:p>
            <a:r>
              <a:rPr lang="en-US" dirty="0"/>
              <a:t>Causes and Symptoms</a:t>
            </a:r>
          </a:p>
        </p:txBody>
      </p:sp>
      <p:sp>
        <p:nvSpPr>
          <p:cNvPr id="3" name="Content Placeholder 2">
            <a:extLst>
              <a:ext uri="{FF2B5EF4-FFF2-40B4-BE49-F238E27FC236}">
                <a16:creationId xmlns:a16="http://schemas.microsoft.com/office/drawing/2014/main" id="{66296D93-E932-F697-6ECA-98B2B44C9FBF}"/>
              </a:ext>
            </a:extLst>
          </p:cNvPr>
          <p:cNvSpPr>
            <a:spLocks noGrp="1"/>
          </p:cNvSpPr>
          <p:nvPr>
            <p:ph idx="1"/>
          </p:nvPr>
        </p:nvSpPr>
        <p:spPr>
          <a:xfrm>
            <a:off x="287524" y="1412776"/>
            <a:ext cx="8568952" cy="4375150"/>
          </a:xfrm>
        </p:spPr>
        <p:txBody>
          <a:bodyPr/>
          <a:lstStyle/>
          <a:p>
            <a:r>
              <a:rPr lang="en-US" sz="2400" dirty="0"/>
              <a:t>One-off or ongoing factors</a:t>
            </a:r>
          </a:p>
          <a:p>
            <a:r>
              <a:rPr lang="en-US" sz="2400" dirty="0"/>
              <a:t>Acute stress (short duration)</a:t>
            </a:r>
          </a:p>
          <a:p>
            <a:r>
              <a:rPr lang="en-US" sz="2400" dirty="0"/>
              <a:t>Chronic Stress (recurs frequently or ongoing)</a:t>
            </a:r>
          </a:p>
          <a:p>
            <a:r>
              <a:rPr lang="en-US" sz="2400" dirty="0"/>
              <a:t>Stressors:</a:t>
            </a:r>
          </a:p>
          <a:p>
            <a:pPr lvl="1"/>
            <a:r>
              <a:rPr lang="en-US" sz="2000" dirty="0"/>
              <a:t>Physical (the conditions of the environment we work in)</a:t>
            </a:r>
          </a:p>
          <a:p>
            <a:pPr lvl="1"/>
            <a:r>
              <a:rPr lang="en-US" sz="2000" dirty="0"/>
              <a:t>Psychological - emotional upset (bereavement, domestic </a:t>
            </a:r>
            <a:r>
              <a:rPr lang="en-US" sz="2000" dirty="0" err="1"/>
              <a:t>etc</a:t>
            </a:r>
            <a:r>
              <a:rPr lang="en-US" sz="2000" dirty="0"/>
              <a:t>), real or imagined problems (financial, ill health, phobias)</a:t>
            </a:r>
          </a:p>
          <a:p>
            <a:pPr lvl="1"/>
            <a:r>
              <a:rPr lang="en-US" sz="2000" dirty="0"/>
              <a:t>Reactive – events occurring in every day life (time pressure, the unknown)</a:t>
            </a:r>
          </a:p>
          <a:p>
            <a:pPr lvl="1"/>
            <a:endParaRPr lang="en-US" sz="2000" dirty="0"/>
          </a:p>
          <a:p>
            <a:pPr lvl="1"/>
            <a:endParaRPr lang="en-US" sz="2000" dirty="0"/>
          </a:p>
          <a:p>
            <a:r>
              <a:rPr lang="en-US" sz="2400" dirty="0"/>
              <a:t>Manifests as physiological symptoms, health effects, </a:t>
            </a:r>
            <a:r>
              <a:rPr lang="en-US" sz="2400" dirty="0" err="1"/>
              <a:t>behavioural</a:t>
            </a:r>
            <a:r>
              <a:rPr lang="en-US" sz="2400" dirty="0"/>
              <a:t> changes, cognitive effects</a:t>
            </a:r>
          </a:p>
        </p:txBody>
      </p:sp>
    </p:spTree>
    <p:extLst>
      <p:ext uri="{BB962C8B-B14F-4D97-AF65-F5344CB8AC3E}">
        <p14:creationId xmlns:p14="http://schemas.microsoft.com/office/powerpoint/2010/main" val="4073068160"/>
      </p:ext>
    </p:extLst>
  </p:cSld>
  <p:clrMapOvr>
    <a:masterClrMapping/>
  </p:clrMapOvr>
  <p:transition>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erson with her hands in her face&#10;&#10;Description automatically generated">
            <a:extLst>
              <a:ext uri="{FF2B5EF4-FFF2-40B4-BE49-F238E27FC236}">
                <a16:creationId xmlns:a16="http://schemas.microsoft.com/office/drawing/2014/main" id="{A96EC663-6DAE-D484-0557-25504A5B0814}"/>
              </a:ext>
            </a:extLst>
          </p:cNvPr>
          <p:cNvPicPr>
            <a:picLocks noChangeAspect="1"/>
          </p:cNvPicPr>
          <p:nvPr/>
        </p:nvPicPr>
        <p:blipFill>
          <a:blip r:embed="rId2">
            <a:alphaModFix amt="20000"/>
            <a:extLst>
              <a:ext uri="{28A0092B-C50C-407E-A947-70E740481C1C}">
                <a14:useLocalDpi xmlns:a14="http://schemas.microsoft.com/office/drawing/2010/main" val="0"/>
              </a:ext>
            </a:extLst>
          </a:blip>
          <a:stretch>
            <a:fillRect/>
          </a:stretch>
        </p:blipFill>
        <p:spPr>
          <a:xfrm>
            <a:off x="0" y="619584"/>
            <a:ext cx="9144000" cy="5618831"/>
          </a:xfrm>
          <a:prstGeom prst="rect">
            <a:avLst/>
          </a:prstGeom>
        </p:spPr>
      </p:pic>
      <p:sp>
        <p:nvSpPr>
          <p:cNvPr id="2" name="Title 1">
            <a:extLst>
              <a:ext uri="{FF2B5EF4-FFF2-40B4-BE49-F238E27FC236}">
                <a16:creationId xmlns:a16="http://schemas.microsoft.com/office/drawing/2014/main" id="{F8968F5A-2599-F5A0-3632-548DBDA9DE3F}"/>
              </a:ext>
            </a:extLst>
          </p:cNvPr>
          <p:cNvSpPr>
            <a:spLocks noGrp="1"/>
          </p:cNvSpPr>
          <p:nvPr>
            <p:ph type="title"/>
          </p:nvPr>
        </p:nvSpPr>
        <p:spPr>
          <a:xfrm>
            <a:off x="323528" y="332656"/>
            <a:ext cx="6435725" cy="522287"/>
          </a:xfrm>
        </p:spPr>
        <p:txBody>
          <a:bodyPr/>
          <a:lstStyle/>
          <a:p>
            <a:r>
              <a:rPr lang="en-US" dirty="0"/>
              <a:t>Stress Management</a:t>
            </a:r>
          </a:p>
        </p:txBody>
      </p:sp>
      <p:sp>
        <p:nvSpPr>
          <p:cNvPr id="3" name="Content Placeholder 2">
            <a:extLst>
              <a:ext uri="{FF2B5EF4-FFF2-40B4-BE49-F238E27FC236}">
                <a16:creationId xmlns:a16="http://schemas.microsoft.com/office/drawing/2014/main" id="{8A5FBDB3-E87F-03E8-073F-8D0710C6FD19}"/>
              </a:ext>
            </a:extLst>
          </p:cNvPr>
          <p:cNvSpPr>
            <a:spLocks noGrp="1"/>
          </p:cNvSpPr>
          <p:nvPr>
            <p:ph idx="1"/>
          </p:nvPr>
        </p:nvSpPr>
        <p:spPr/>
        <p:txBody>
          <a:bodyPr/>
          <a:lstStyle/>
          <a:p>
            <a:r>
              <a:rPr lang="en-US" dirty="0"/>
              <a:t>Be aware of self and others</a:t>
            </a:r>
          </a:p>
          <a:p>
            <a:r>
              <a:rPr lang="en-US" dirty="0"/>
              <a:t>Defend to alleviate symptoms (medication/alcohol, blame, deny)</a:t>
            </a:r>
          </a:p>
          <a:p>
            <a:r>
              <a:rPr lang="en-US" dirty="0"/>
              <a:t>Cope to deal with source (delegate, </a:t>
            </a:r>
            <a:r>
              <a:rPr lang="en-US" dirty="0" err="1"/>
              <a:t>prioritise</a:t>
            </a:r>
            <a:r>
              <a:rPr lang="en-US" dirty="0"/>
              <a:t>, sort, adjust)</a:t>
            </a:r>
          </a:p>
        </p:txBody>
      </p:sp>
    </p:spTree>
    <p:extLst>
      <p:ext uri="{BB962C8B-B14F-4D97-AF65-F5344CB8AC3E}">
        <p14:creationId xmlns:p14="http://schemas.microsoft.com/office/powerpoint/2010/main" val="3041412651"/>
      </p:ext>
    </p:extLst>
  </p:cSld>
  <p:clrMapOvr>
    <a:masterClrMapping/>
  </p:clrMapOvr>
  <p:transition>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977940-2C84-293F-AF70-3D434FAF5117}"/>
              </a:ext>
            </a:extLst>
          </p:cNvPr>
          <p:cNvSpPr>
            <a:spLocks noGrp="1"/>
          </p:cNvSpPr>
          <p:nvPr>
            <p:ph type="title"/>
          </p:nvPr>
        </p:nvSpPr>
        <p:spPr>
          <a:xfrm>
            <a:off x="323528" y="260648"/>
            <a:ext cx="6435725" cy="522287"/>
          </a:xfrm>
        </p:spPr>
        <p:txBody>
          <a:bodyPr/>
          <a:lstStyle/>
          <a:p>
            <a:r>
              <a:rPr lang="en-US" dirty="0"/>
              <a:t>Time Pressure and Deadlines</a:t>
            </a:r>
          </a:p>
        </p:txBody>
      </p:sp>
      <p:sp>
        <p:nvSpPr>
          <p:cNvPr id="3" name="Content Placeholder 2">
            <a:extLst>
              <a:ext uri="{FF2B5EF4-FFF2-40B4-BE49-F238E27FC236}">
                <a16:creationId xmlns:a16="http://schemas.microsoft.com/office/drawing/2014/main" id="{6E0FA063-36CD-30FB-4AB2-65DABD791672}"/>
              </a:ext>
            </a:extLst>
          </p:cNvPr>
          <p:cNvSpPr>
            <a:spLocks noGrp="1"/>
          </p:cNvSpPr>
          <p:nvPr>
            <p:ph idx="1"/>
          </p:nvPr>
        </p:nvSpPr>
        <p:spPr/>
        <p:txBody>
          <a:bodyPr/>
          <a:lstStyle/>
          <a:p>
            <a:r>
              <a:rPr lang="en-US" dirty="0"/>
              <a:t>Actual</a:t>
            </a:r>
          </a:p>
          <a:p>
            <a:r>
              <a:rPr lang="en-US" dirty="0"/>
              <a:t>Perceived</a:t>
            </a:r>
          </a:p>
          <a:p>
            <a:r>
              <a:rPr lang="en-US" dirty="0"/>
              <a:t>Self-imposed</a:t>
            </a:r>
          </a:p>
          <a:p>
            <a:r>
              <a:rPr lang="en-US" dirty="0"/>
              <a:t>In OME:</a:t>
            </a:r>
          </a:p>
          <a:p>
            <a:pPr lvl="1"/>
            <a:r>
              <a:rPr lang="en-US" dirty="0"/>
              <a:t>The deadline handed down to you</a:t>
            </a:r>
          </a:p>
          <a:p>
            <a:pPr lvl="1"/>
            <a:r>
              <a:rPr lang="en-US" dirty="0"/>
              <a:t>Your responsibility to carry out the job safely</a:t>
            </a:r>
          </a:p>
          <a:p>
            <a:pPr lvl="1"/>
            <a:r>
              <a:rPr lang="en-US" dirty="0"/>
              <a:t>= CONFLICT</a:t>
            </a:r>
          </a:p>
        </p:txBody>
      </p:sp>
    </p:spTree>
    <p:extLst>
      <p:ext uri="{BB962C8B-B14F-4D97-AF65-F5344CB8AC3E}">
        <p14:creationId xmlns:p14="http://schemas.microsoft.com/office/powerpoint/2010/main" val="3173877359"/>
      </p:ext>
    </p:extLst>
  </p:cSld>
  <p:clrMapOvr>
    <a:masterClrMapping/>
  </p:clrMapOvr>
  <p:transition>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D21B06-A0DF-A103-CEEF-BE7ACB28F672}"/>
              </a:ext>
            </a:extLst>
          </p:cNvPr>
          <p:cNvSpPr>
            <a:spLocks noGrp="1"/>
          </p:cNvSpPr>
          <p:nvPr>
            <p:ph type="title"/>
          </p:nvPr>
        </p:nvSpPr>
        <p:spPr>
          <a:xfrm>
            <a:off x="323528" y="260648"/>
            <a:ext cx="8568952" cy="522287"/>
          </a:xfrm>
        </p:spPr>
        <p:txBody>
          <a:bodyPr/>
          <a:lstStyle/>
          <a:p>
            <a:r>
              <a:rPr lang="en-US" dirty="0"/>
              <a:t>Those responsible for setting deadlines should:</a:t>
            </a:r>
          </a:p>
        </p:txBody>
      </p:sp>
      <p:sp>
        <p:nvSpPr>
          <p:cNvPr id="3" name="Content Placeholder 2">
            <a:extLst>
              <a:ext uri="{FF2B5EF4-FFF2-40B4-BE49-F238E27FC236}">
                <a16:creationId xmlns:a16="http://schemas.microsoft.com/office/drawing/2014/main" id="{A67F74BD-CD08-4B95-D9A3-3261F91BC8AA}"/>
              </a:ext>
            </a:extLst>
          </p:cNvPr>
          <p:cNvSpPr>
            <a:spLocks noGrp="1"/>
          </p:cNvSpPr>
          <p:nvPr>
            <p:ph idx="1"/>
          </p:nvPr>
        </p:nvSpPr>
        <p:spPr/>
        <p:txBody>
          <a:bodyPr/>
          <a:lstStyle/>
          <a:p>
            <a:r>
              <a:rPr lang="en-US" dirty="0" err="1"/>
              <a:t>Prioritise</a:t>
            </a:r>
            <a:r>
              <a:rPr lang="en-US" dirty="0"/>
              <a:t> work-load</a:t>
            </a:r>
          </a:p>
          <a:p>
            <a:r>
              <a:rPr lang="en-US" dirty="0"/>
              <a:t>Consider the time for briefing and delegation (one-third, two-third rule)</a:t>
            </a:r>
          </a:p>
          <a:p>
            <a:r>
              <a:rPr lang="en-US" dirty="0"/>
              <a:t>Consider the time to do the work, which should include breaks and shift changes</a:t>
            </a:r>
          </a:p>
          <a:p>
            <a:r>
              <a:rPr lang="en-US" dirty="0"/>
              <a:t>Allow contingency for illness (20%)</a:t>
            </a:r>
          </a:p>
          <a:p>
            <a:r>
              <a:rPr lang="en-US" dirty="0"/>
              <a:t>Select those with the correct skillset/pathway to conduct the work</a:t>
            </a:r>
          </a:p>
          <a:p>
            <a:r>
              <a:rPr lang="en-US" dirty="0"/>
              <a:t>Consider the availability of resources external to the human (supply chain risk)</a:t>
            </a:r>
          </a:p>
        </p:txBody>
      </p:sp>
    </p:spTree>
    <p:extLst>
      <p:ext uri="{BB962C8B-B14F-4D97-AF65-F5344CB8AC3E}">
        <p14:creationId xmlns:p14="http://schemas.microsoft.com/office/powerpoint/2010/main" val="2492584232"/>
      </p:ext>
    </p:extLst>
  </p:cSld>
  <p:clrMapOvr>
    <a:masterClrMapping/>
  </p:clrMapOvr>
  <p:transition>
    <p:wipe dir="r"/>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8223477" y="2358"/>
            <a:ext cx="1407490" cy="1766008"/>
            <a:chOff x="-648769" y="2358"/>
            <a:chExt cx="1876653" cy="1766008"/>
          </a:xfrm>
        </p:grpSpPr>
        <p:sp>
          <p:nvSpPr>
            <p:cNvPr id="13" name="Freeform: Shape 12">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972226" y="6114337"/>
            <a:ext cx="645368" cy="484026"/>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Isosceles Triangle 17">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77" y="5721108"/>
            <a:ext cx="1696473"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diagram of stress and stress&#10;&#10;Description automatically generated">
            <a:extLst>
              <a:ext uri="{FF2B5EF4-FFF2-40B4-BE49-F238E27FC236}">
                <a16:creationId xmlns:a16="http://schemas.microsoft.com/office/drawing/2014/main" id="{827CBD63-59A1-F372-994C-F33874B016D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82600" y="1302512"/>
            <a:ext cx="8178799" cy="4252975"/>
          </a:xfrm>
          <a:prstGeom prst="rect">
            <a:avLst/>
          </a:prstGeom>
          <a:ln>
            <a:noFill/>
          </a:ln>
        </p:spPr>
      </p:pic>
    </p:spTree>
    <p:extLst>
      <p:ext uri="{BB962C8B-B14F-4D97-AF65-F5344CB8AC3E}">
        <p14:creationId xmlns:p14="http://schemas.microsoft.com/office/powerpoint/2010/main" val="1913086006"/>
      </p:ext>
    </p:extLst>
  </p:cSld>
  <p:clrMapOvr>
    <a:overrideClrMapping bg1="lt1" tx1="dk1" bg2="lt2" tx2="dk2" accent1="accent1" accent2="accent2" accent3="accent3" accent4="accent4" accent5="accent5" accent6="accent6" hlink="hlink" folHlink="folHlink"/>
  </p:clrMapOvr>
  <p:transition>
    <p:wipe dir="r"/>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1392B1-A616-DA9A-063F-E303001D46FB}"/>
              </a:ext>
            </a:extLst>
          </p:cNvPr>
          <p:cNvSpPr>
            <a:spLocks noGrp="1"/>
          </p:cNvSpPr>
          <p:nvPr>
            <p:ph type="title"/>
          </p:nvPr>
        </p:nvSpPr>
        <p:spPr>
          <a:xfrm>
            <a:off x="840699" y="687480"/>
            <a:ext cx="5605629" cy="994172"/>
          </a:xfrm>
        </p:spPr>
        <p:txBody>
          <a:bodyPr>
            <a:normAutofit/>
          </a:bodyPr>
          <a:lstStyle/>
          <a:p>
            <a:pPr>
              <a:lnSpc>
                <a:spcPct val="90000"/>
              </a:lnSpc>
            </a:pPr>
            <a:r>
              <a:rPr lang="en-US" sz="3300"/>
              <a:t>Workload Management in OME</a:t>
            </a:r>
          </a:p>
        </p:txBody>
      </p:sp>
      <p:sp>
        <p:nvSpPr>
          <p:cNvPr id="3" name="Content Placeholder 2">
            <a:extLst>
              <a:ext uri="{FF2B5EF4-FFF2-40B4-BE49-F238E27FC236}">
                <a16:creationId xmlns:a16="http://schemas.microsoft.com/office/drawing/2014/main" id="{4DAC44BB-99F1-C151-811F-30214147E8D7}"/>
              </a:ext>
            </a:extLst>
          </p:cNvPr>
          <p:cNvSpPr>
            <a:spLocks noGrp="1"/>
          </p:cNvSpPr>
          <p:nvPr>
            <p:ph idx="1"/>
          </p:nvPr>
        </p:nvSpPr>
        <p:spPr>
          <a:xfrm>
            <a:off x="279915" y="2227943"/>
            <a:ext cx="5605628" cy="3788227"/>
          </a:xfrm>
        </p:spPr>
        <p:txBody>
          <a:bodyPr anchor="ctr">
            <a:noAutofit/>
          </a:bodyPr>
          <a:lstStyle/>
          <a:p>
            <a:r>
              <a:rPr lang="en-US" sz="2400" dirty="0"/>
              <a:t>Ensure staff are SQEP</a:t>
            </a:r>
          </a:p>
          <a:p>
            <a:r>
              <a:rPr lang="en-US" sz="2400" dirty="0"/>
              <a:t>Ensure staff have tools and equipment</a:t>
            </a:r>
          </a:p>
          <a:p>
            <a:r>
              <a:rPr lang="en-US" sz="2400" dirty="0"/>
              <a:t>Allocate tasks to teams and individuals that can be accomplished w/o cutting corners</a:t>
            </a:r>
          </a:p>
          <a:p>
            <a:r>
              <a:rPr lang="en-US" sz="2400" dirty="0"/>
              <a:t>Provide human factors training to planners so they can identify performance limitations</a:t>
            </a:r>
          </a:p>
          <a:p>
            <a:r>
              <a:rPr lang="en-US" sz="2400" dirty="0"/>
              <a:t>Encourage staff to identify and report when overload is building up – THE ACCIDENT PRECURSOR</a:t>
            </a:r>
          </a:p>
        </p:txBody>
      </p:sp>
      <p:sp>
        <p:nvSpPr>
          <p:cNvPr id="10" name="Rectangle 9">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9435" y="0"/>
            <a:ext cx="195456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 name="Oval 11">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9567" y="2369132"/>
            <a:ext cx="2119736" cy="2119736"/>
          </a:xfrm>
          <a:prstGeom prst="ellipse">
            <a:avLst/>
          </a:prstGeom>
          <a:solidFill>
            <a:srgbClr val="FFFFFF"/>
          </a:solidFill>
          <a:ln w="222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6" descr="Group of People">
            <a:extLst>
              <a:ext uri="{FF2B5EF4-FFF2-40B4-BE49-F238E27FC236}">
                <a16:creationId xmlns:a16="http://schemas.microsoft.com/office/drawing/2014/main" id="{FC674373-4C0A-621D-EC13-51DDFBF3272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24964" y="2865141"/>
            <a:ext cx="1143455" cy="1143455"/>
          </a:xfrm>
          <a:prstGeom prst="rect">
            <a:avLst/>
          </a:prstGeom>
        </p:spPr>
      </p:pic>
    </p:spTree>
    <p:extLst>
      <p:ext uri="{BB962C8B-B14F-4D97-AF65-F5344CB8AC3E}">
        <p14:creationId xmlns:p14="http://schemas.microsoft.com/office/powerpoint/2010/main" val="2867301496"/>
      </p:ext>
    </p:extLst>
  </p:cSld>
  <p:clrMapOvr>
    <a:masterClrMapping/>
  </p:clrMapOvr>
  <p:transition>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CA6A2D-6FBF-A860-0BE2-BBF19A0AE952}"/>
              </a:ext>
            </a:extLst>
          </p:cNvPr>
          <p:cNvSpPr>
            <a:spLocks noGrp="1"/>
          </p:cNvSpPr>
          <p:nvPr>
            <p:ph type="title"/>
          </p:nvPr>
        </p:nvSpPr>
        <p:spPr>
          <a:xfrm>
            <a:off x="390633" y="188640"/>
            <a:ext cx="6435725" cy="522287"/>
          </a:xfrm>
        </p:spPr>
        <p:txBody>
          <a:bodyPr/>
          <a:lstStyle/>
          <a:p>
            <a:r>
              <a:rPr lang="en-US" dirty="0"/>
              <a:t>Sleep and Fatigue</a:t>
            </a:r>
          </a:p>
        </p:txBody>
      </p:sp>
      <p:sp>
        <p:nvSpPr>
          <p:cNvPr id="3" name="Content Placeholder 2">
            <a:extLst>
              <a:ext uri="{FF2B5EF4-FFF2-40B4-BE49-F238E27FC236}">
                <a16:creationId xmlns:a16="http://schemas.microsoft.com/office/drawing/2014/main" id="{1F750B1D-858C-A36A-DD15-C724C31C61C3}"/>
              </a:ext>
            </a:extLst>
          </p:cNvPr>
          <p:cNvSpPr>
            <a:spLocks noGrp="1"/>
          </p:cNvSpPr>
          <p:nvPr>
            <p:ph idx="1"/>
          </p:nvPr>
        </p:nvSpPr>
        <p:spPr>
          <a:xfrm>
            <a:off x="355439" y="1241425"/>
            <a:ext cx="8433122" cy="4375150"/>
          </a:xfrm>
        </p:spPr>
        <p:txBody>
          <a:bodyPr/>
          <a:lstStyle/>
          <a:p>
            <a:r>
              <a:rPr lang="en-US" sz="2400" dirty="0"/>
              <a:t>Sleep can be resisted for a short time.</a:t>
            </a:r>
          </a:p>
          <a:p>
            <a:r>
              <a:rPr lang="en-US" sz="2400" dirty="0"/>
              <a:t>There are 5 stages of sleep (my humble view):</a:t>
            </a:r>
          </a:p>
          <a:p>
            <a:pPr lvl="1"/>
            <a:r>
              <a:rPr lang="en-US" sz="2000" dirty="0"/>
              <a:t>Stage 1 – The transitional phase (between worlds)</a:t>
            </a:r>
          </a:p>
          <a:p>
            <a:pPr lvl="1"/>
            <a:r>
              <a:rPr lang="en-US" sz="2000" dirty="0"/>
              <a:t>Stage 2 – Deeper level of sleep</a:t>
            </a:r>
          </a:p>
          <a:p>
            <a:pPr lvl="1"/>
            <a:r>
              <a:rPr lang="en-US" sz="2000" dirty="0"/>
              <a:t>Stage 3 – Deep sleep – quite unresponsive to external stimuli</a:t>
            </a:r>
          </a:p>
          <a:p>
            <a:pPr lvl="1"/>
            <a:r>
              <a:rPr lang="en-US" sz="2000" dirty="0"/>
              <a:t>Stage 4 – Deepest sleep. Very difficult to awaken</a:t>
            </a:r>
          </a:p>
          <a:p>
            <a:pPr lvl="1"/>
            <a:r>
              <a:rPr lang="en-US" sz="2000" dirty="0"/>
              <a:t>Stage 5 – REM sleep. The dreaming state. Most difficult from which to awaken.</a:t>
            </a:r>
          </a:p>
        </p:txBody>
      </p:sp>
      <p:pic>
        <p:nvPicPr>
          <p:cNvPr id="5" name="Picture 4" descr="A blue background with white waves&#10;&#10;Description automatically generated">
            <a:extLst>
              <a:ext uri="{FF2B5EF4-FFF2-40B4-BE49-F238E27FC236}">
                <a16:creationId xmlns:a16="http://schemas.microsoft.com/office/drawing/2014/main" id="{B69474C1-794F-71EC-916D-594BAF3F44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8850" y="4437112"/>
            <a:ext cx="7226300" cy="1968500"/>
          </a:xfrm>
          <a:prstGeom prst="rect">
            <a:avLst/>
          </a:prstGeom>
        </p:spPr>
      </p:pic>
    </p:spTree>
    <p:extLst>
      <p:ext uri="{BB962C8B-B14F-4D97-AF65-F5344CB8AC3E}">
        <p14:creationId xmlns:p14="http://schemas.microsoft.com/office/powerpoint/2010/main" val="470275120"/>
      </p:ext>
    </p:extLst>
  </p:cSld>
  <p:clrMapOvr>
    <a:masterClrMapping/>
  </p:clrMapOvr>
  <p:transition>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AD89F-8267-B3E4-EB00-8853B6AF19EE}"/>
              </a:ext>
            </a:extLst>
          </p:cNvPr>
          <p:cNvSpPr>
            <a:spLocks noGrp="1"/>
          </p:cNvSpPr>
          <p:nvPr>
            <p:ph type="title"/>
          </p:nvPr>
        </p:nvSpPr>
        <p:spPr>
          <a:xfrm>
            <a:off x="395536" y="332656"/>
            <a:ext cx="6435725" cy="522287"/>
          </a:xfrm>
        </p:spPr>
        <p:txBody>
          <a:bodyPr/>
          <a:lstStyle/>
          <a:p>
            <a:r>
              <a:rPr lang="en-US"/>
              <a:t>Circadian Rhythms</a:t>
            </a:r>
            <a:endParaRPr lang="en-US" dirty="0"/>
          </a:p>
        </p:txBody>
      </p:sp>
      <p:pic>
        <p:nvPicPr>
          <p:cNvPr id="6" name="Content Placeholder 5" descr="A diagram of a person's body&#10;&#10;Description automatically generated">
            <a:extLst>
              <a:ext uri="{FF2B5EF4-FFF2-40B4-BE49-F238E27FC236}">
                <a16:creationId xmlns:a16="http://schemas.microsoft.com/office/drawing/2014/main" id="{52AE0918-F349-E6E1-757C-D074F854B68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5800" y="1297911"/>
            <a:ext cx="7772400" cy="4259004"/>
          </a:xfrm>
        </p:spPr>
      </p:pic>
    </p:spTree>
    <p:extLst>
      <p:ext uri="{BB962C8B-B14F-4D97-AF65-F5344CB8AC3E}">
        <p14:creationId xmlns:p14="http://schemas.microsoft.com/office/powerpoint/2010/main" val="1726905777"/>
      </p:ext>
    </p:extLst>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A3CDB-E572-82D8-5A18-AE531D943284}"/>
              </a:ext>
            </a:extLst>
          </p:cNvPr>
          <p:cNvSpPr>
            <a:spLocks noGrp="1"/>
          </p:cNvSpPr>
          <p:nvPr>
            <p:ph type="title"/>
          </p:nvPr>
        </p:nvSpPr>
        <p:spPr>
          <a:xfrm>
            <a:off x="387350" y="242417"/>
            <a:ext cx="6435725" cy="522287"/>
          </a:xfrm>
        </p:spPr>
        <p:txBody>
          <a:bodyPr/>
          <a:lstStyle/>
          <a:p>
            <a:r>
              <a:rPr lang="en-US" dirty="0"/>
              <a:t>Cortisol</a:t>
            </a:r>
          </a:p>
        </p:txBody>
      </p:sp>
      <p:sp>
        <p:nvSpPr>
          <p:cNvPr id="3" name="Content Placeholder 2">
            <a:extLst>
              <a:ext uri="{FF2B5EF4-FFF2-40B4-BE49-F238E27FC236}">
                <a16:creationId xmlns:a16="http://schemas.microsoft.com/office/drawing/2014/main" id="{9780E940-AB52-A0FD-298B-89565662970B}"/>
              </a:ext>
            </a:extLst>
          </p:cNvPr>
          <p:cNvSpPr>
            <a:spLocks noGrp="1"/>
          </p:cNvSpPr>
          <p:nvPr>
            <p:ph idx="1"/>
          </p:nvPr>
        </p:nvSpPr>
        <p:spPr>
          <a:xfrm>
            <a:off x="685800" y="998066"/>
            <a:ext cx="7772400" cy="4375150"/>
          </a:xfrm>
        </p:spPr>
        <p:txBody>
          <a:bodyPr/>
          <a:lstStyle/>
          <a:p>
            <a:r>
              <a:rPr lang="en-US" dirty="0"/>
              <a:t>Cortisol has many important functions, acting on many different parts of your body. It can help:</a:t>
            </a:r>
          </a:p>
          <a:p>
            <a:pPr lvl="1"/>
            <a:r>
              <a:rPr lang="en-US" dirty="0"/>
              <a:t>your body respond to stress or danger</a:t>
            </a:r>
          </a:p>
          <a:p>
            <a:pPr lvl="1"/>
            <a:r>
              <a:rPr lang="en-US" dirty="0"/>
              <a:t>increase your body’s metabolism of glucose</a:t>
            </a:r>
          </a:p>
          <a:p>
            <a:pPr lvl="1"/>
            <a:r>
              <a:rPr lang="en-US" dirty="0"/>
              <a:t>control your blood pressure</a:t>
            </a:r>
          </a:p>
          <a:p>
            <a:pPr lvl="1"/>
            <a:r>
              <a:rPr lang="en-US" dirty="0"/>
              <a:t>reduce inflammation</a:t>
            </a:r>
          </a:p>
          <a:p>
            <a:r>
              <a:rPr lang="en-US" dirty="0"/>
              <a:t>Cortisol is also needed for the ‘fight or flight’ response, which is your healthy, natural response to perceived threats. The amount of cortisol produced is controlled by your body to ensure the balance is correct.</a:t>
            </a:r>
          </a:p>
        </p:txBody>
      </p:sp>
    </p:spTree>
    <p:extLst>
      <p:ext uri="{BB962C8B-B14F-4D97-AF65-F5344CB8AC3E}">
        <p14:creationId xmlns:p14="http://schemas.microsoft.com/office/powerpoint/2010/main" val="301548044"/>
      </p:ext>
    </p:extLst>
  </p:cSld>
  <p:clrMapOvr>
    <a:masterClrMapping/>
  </p:clrMapOvr>
  <p:transition>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DD9ABB-4D4D-9942-2B68-54E3CF01CFFA}"/>
              </a:ext>
            </a:extLst>
          </p:cNvPr>
          <p:cNvSpPr>
            <a:spLocks noGrp="1"/>
          </p:cNvSpPr>
          <p:nvPr>
            <p:ph type="title"/>
          </p:nvPr>
        </p:nvSpPr>
        <p:spPr>
          <a:xfrm>
            <a:off x="387350" y="314425"/>
            <a:ext cx="6435725" cy="522287"/>
          </a:xfrm>
        </p:spPr>
        <p:txBody>
          <a:bodyPr/>
          <a:lstStyle/>
          <a:p>
            <a:r>
              <a:rPr lang="en-US" dirty="0"/>
              <a:t>Melatonin</a:t>
            </a:r>
          </a:p>
        </p:txBody>
      </p:sp>
      <p:sp>
        <p:nvSpPr>
          <p:cNvPr id="3" name="Content Placeholder 2">
            <a:extLst>
              <a:ext uri="{FF2B5EF4-FFF2-40B4-BE49-F238E27FC236}">
                <a16:creationId xmlns:a16="http://schemas.microsoft.com/office/drawing/2014/main" id="{9596DAF8-058A-C653-0443-ED74CFBFF256}"/>
              </a:ext>
            </a:extLst>
          </p:cNvPr>
          <p:cNvSpPr>
            <a:spLocks noGrp="1"/>
          </p:cNvSpPr>
          <p:nvPr>
            <p:ph idx="1"/>
          </p:nvPr>
        </p:nvSpPr>
        <p:spPr/>
        <p:txBody>
          <a:bodyPr/>
          <a:lstStyle/>
          <a:p>
            <a:r>
              <a:rPr lang="en-US" dirty="0"/>
              <a:t>Melatonin is a hormone that your brain produces in response to darkness. It helps with the timing of your circadian rhythms (24-hour internal clock) and with sleep. </a:t>
            </a:r>
          </a:p>
          <a:p>
            <a:r>
              <a:rPr lang="en-US" dirty="0"/>
              <a:t>Being exposed to light at night can block melatonin production.</a:t>
            </a:r>
          </a:p>
        </p:txBody>
      </p:sp>
    </p:spTree>
    <p:extLst>
      <p:ext uri="{BB962C8B-B14F-4D97-AF65-F5344CB8AC3E}">
        <p14:creationId xmlns:p14="http://schemas.microsoft.com/office/powerpoint/2010/main" val="2467360193"/>
      </p:ext>
    </p:extLst>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24C3C-8F71-79DB-D01C-D3737C778DA9}"/>
              </a:ext>
            </a:extLst>
          </p:cNvPr>
          <p:cNvSpPr>
            <a:spLocks noGrp="1"/>
          </p:cNvSpPr>
          <p:nvPr>
            <p:ph type="title"/>
          </p:nvPr>
        </p:nvSpPr>
        <p:spPr>
          <a:xfrm>
            <a:off x="395536" y="260648"/>
            <a:ext cx="6435725" cy="522287"/>
          </a:xfrm>
        </p:spPr>
        <p:txBody>
          <a:bodyPr/>
          <a:lstStyle/>
          <a:p>
            <a:r>
              <a:rPr lang="en-US" dirty="0"/>
              <a:t>Fatigue</a:t>
            </a:r>
          </a:p>
        </p:txBody>
      </p:sp>
      <p:sp>
        <p:nvSpPr>
          <p:cNvPr id="3" name="Content Placeholder 2">
            <a:extLst>
              <a:ext uri="{FF2B5EF4-FFF2-40B4-BE49-F238E27FC236}">
                <a16:creationId xmlns:a16="http://schemas.microsoft.com/office/drawing/2014/main" id="{4422B857-C673-7A1C-18F8-38236703EA8A}"/>
              </a:ext>
            </a:extLst>
          </p:cNvPr>
          <p:cNvSpPr>
            <a:spLocks noGrp="1"/>
          </p:cNvSpPr>
          <p:nvPr>
            <p:ph idx="1"/>
          </p:nvPr>
        </p:nvSpPr>
        <p:spPr/>
        <p:txBody>
          <a:bodyPr/>
          <a:lstStyle/>
          <a:p>
            <a:r>
              <a:rPr lang="en-US" dirty="0"/>
              <a:t>Diminished perception</a:t>
            </a:r>
          </a:p>
          <a:p>
            <a:r>
              <a:rPr lang="en-US" dirty="0"/>
              <a:t>Diminished motor skills</a:t>
            </a:r>
          </a:p>
          <a:p>
            <a:r>
              <a:rPr lang="en-US" dirty="0"/>
              <a:t>Short-term memory loss</a:t>
            </a:r>
          </a:p>
          <a:p>
            <a:r>
              <a:rPr lang="en-US" dirty="0"/>
              <a:t>Tunnel vision – fail to see bigger picture</a:t>
            </a:r>
          </a:p>
          <a:p>
            <a:r>
              <a:rPr lang="en-US" dirty="0"/>
              <a:t>Distracted by trivia</a:t>
            </a:r>
          </a:p>
          <a:p>
            <a:r>
              <a:rPr lang="en-US" dirty="0"/>
              <a:t>Poor judgement and decision making</a:t>
            </a:r>
          </a:p>
          <a:p>
            <a:r>
              <a:rPr lang="en-US" dirty="0"/>
              <a:t>Abnormal moods</a:t>
            </a:r>
          </a:p>
          <a:p>
            <a:r>
              <a:rPr lang="en-US" dirty="0"/>
              <a:t>Reduction in quality of work</a:t>
            </a:r>
          </a:p>
        </p:txBody>
      </p:sp>
    </p:spTree>
    <p:extLst>
      <p:ext uri="{BB962C8B-B14F-4D97-AF65-F5344CB8AC3E}">
        <p14:creationId xmlns:p14="http://schemas.microsoft.com/office/powerpoint/2010/main" val="1380696636"/>
      </p:ext>
    </p:extLst>
  </p:cSld>
  <p:clrMapOvr>
    <a:masterClrMapping/>
  </p:clrMapOvr>
  <p:transition>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2A2EC0-8C81-BA03-5084-9C5DFC7E2254}"/>
              </a:ext>
            </a:extLst>
          </p:cNvPr>
          <p:cNvSpPr>
            <a:spLocks noGrp="1"/>
          </p:cNvSpPr>
          <p:nvPr>
            <p:ph type="title"/>
          </p:nvPr>
        </p:nvSpPr>
        <p:spPr>
          <a:xfrm>
            <a:off x="395536" y="332656"/>
            <a:ext cx="6435725" cy="522287"/>
          </a:xfrm>
        </p:spPr>
        <p:txBody>
          <a:bodyPr/>
          <a:lstStyle/>
          <a:p>
            <a:r>
              <a:rPr lang="en-US" dirty="0"/>
              <a:t>Drugs, Alcohol and Medication </a:t>
            </a:r>
          </a:p>
        </p:txBody>
      </p:sp>
      <p:sp>
        <p:nvSpPr>
          <p:cNvPr id="3" name="Content Placeholder 2">
            <a:extLst>
              <a:ext uri="{FF2B5EF4-FFF2-40B4-BE49-F238E27FC236}">
                <a16:creationId xmlns:a16="http://schemas.microsoft.com/office/drawing/2014/main" id="{6983A5EC-5394-D85C-FA88-9153FD15CED4}"/>
              </a:ext>
            </a:extLst>
          </p:cNvPr>
          <p:cNvSpPr>
            <a:spLocks noGrp="1"/>
          </p:cNvSpPr>
          <p:nvPr>
            <p:ph idx="1"/>
          </p:nvPr>
        </p:nvSpPr>
        <p:spPr/>
        <p:txBody>
          <a:bodyPr/>
          <a:lstStyle/>
          <a:p>
            <a:r>
              <a:rPr lang="en-US" dirty="0"/>
              <a:t>Affect Central Nervous System</a:t>
            </a:r>
          </a:p>
          <a:p>
            <a:r>
              <a:rPr lang="en-US" dirty="0"/>
              <a:t>Decision making</a:t>
            </a:r>
          </a:p>
          <a:p>
            <a:r>
              <a:rPr lang="en-US" dirty="0"/>
              <a:t>Side effects – analgesics, antibiotics, antihistamines, cough mixtures, decongestants</a:t>
            </a:r>
          </a:p>
          <a:p>
            <a:r>
              <a:rPr lang="en-US" dirty="0"/>
              <a:t>Pep pills, sleeping </a:t>
            </a:r>
            <a:r>
              <a:rPr lang="en-US" dirty="0" err="1"/>
              <a:t>tablests</a:t>
            </a:r>
            <a:r>
              <a:rPr lang="en-US" dirty="0"/>
              <a:t> (affect circadian rhythm)</a:t>
            </a:r>
          </a:p>
        </p:txBody>
      </p:sp>
    </p:spTree>
    <p:extLst>
      <p:ext uri="{BB962C8B-B14F-4D97-AF65-F5344CB8AC3E}">
        <p14:creationId xmlns:p14="http://schemas.microsoft.com/office/powerpoint/2010/main" val="1146766247"/>
      </p:ext>
    </p:extLst>
  </p:cSld>
  <p:clrMapOvr>
    <a:masterClrMapping/>
  </p:clrMapOvr>
  <p:transition>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AD3EF-A6CE-15BE-940E-BBA4548694EF}"/>
              </a:ext>
            </a:extLst>
          </p:cNvPr>
          <p:cNvSpPr>
            <a:spLocks noGrp="1"/>
          </p:cNvSpPr>
          <p:nvPr>
            <p:ph type="title"/>
          </p:nvPr>
        </p:nvSpPr>
        <p:spPr>
          <a:xfrm>
            <a:off x="395536" y="260648"/>
            <a:ext cx="6435725" cy="522287"/>
          </a:xfrm>
        </p:spPr>
        <p:txBody>
          <a:bodyPr/>
          <a:lstStyle/>
          <a:p>
            <a:r>
              <a:rPr lang="en-US" dirty="0"/>
              <a:t>Summary</a:t>
            </a:r>
          </a:p>
        </p:txBody>
      </p:sp>
      <p:sp>
        <p:nvSpPr>
          <p:cNvPr id="3" name="Content Placeholder 2">
            <a:extLst>
              <a:ext uri="{FF2B5EF4-FFF2-40B4-BE49-F238E27FC236}">
                <a16:creationId xmlns:a16="http://schemas.microsoft.com/office/drawing/2014/main" id="{1EA79AA4-5182-59B1-9399-C7AE4ECCE133}"/>
              </a:ext>
            </a:extLst>
          </p:cNvPr>
          <p:cNvSpPr>
            <a:spLocks noGrp="1"/>
          </p:cNvSpPr>
          <p:nvPr>
            <p:ph idx="1"/>
          </p:nvPr>
        </p:nvSpPr>
        <p:spPr/>
        <p:txBody>
          <a:bodyPr/>
          <a:lstStyle/>
          <a:p>
            <a:r>
              <a:rPr lang="en-US" dirty="0"/>
              <a:t>Human physiology is complex and wonderful. The human body is capable of amazing levels of effort and can recover quickly from over stress. </a:t>
            </a:r>
          </a:p>
          <a:p>
            <a:r>
              <a:rPr lang="en-US" dirty="0"/>
              <a:t>However the body is a limited machine and constant abuse will cause degraded performance and even irreparable damage.</a:t>
            </a:r>
          </a:p>
          <a:p>
            <a:r>
              <a:rPr lang="en-US" dirty="0"/>
              <a:t>By understanding the bodies limitations and the effect of the physical world on human physiology we can work hard and limit any adverse effects.</a:t>
            </a:r>
          </a:p>
        </p:txBody>
      </p:sp>
    </p:spTree>
    <p:extLst>
      <p:ext uri="{BB962C8B-B14F-4D97-AF65-F5344CB8AC3E}">
        <p14:creationId xmlns:p14="http://schemas.microsoft.com/office/powerpoint/2010/main" val="230318770"/>
      </p:ext>
    </p:extLst>
  </p:cSld>
  <p:clrMapOvr>
    <a:masterClrMapping/>
  </p:clrMapOvr>
  <p:transition>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140C44-B4E3-A86E-1FBD-1FEE59A17934}"/>
              </a:ext>
            </a:extLst>
          </p:cNvPr>
          <p:cNvSpPr>
            <a:spLocks noGrp="1"/>
          </p:cNvSpPr>
          <p:nvPr>
            <p:ph type="title"/>
          </p:nvPr>
        </p:nvSpPr>
        <p:spPr>
          <a:xfrm>
            <a:off x="395536" y="260648"/>
            <a:ext cx="6435725" cy="522287"/>
          </a:xfrm>
        </p:spPr>
        <p:txBody>
          <a:bodyPr/>
          <a:lstStyle/>
          <a:p>
            <a:r>
              <a:rPr lang="en-US" dirty="0"/>
              <a:t>The OME working environment</a:t>
            </a:r>
          </a:p>
        </p:txBody>
      </p:sp>
      <p:graphicFrame>
        <p:nvGraphicFramePr>
          <p:cNvPr id="7" name="Content Placeholder 6">
            <a:extLst>
              <a:ext uri="{FF2B5EF4-FFF2-40B4-BE49-F238E27FC236}">
                <a16:creationId xmlns:a16="http://schemas.microsoft.com/office/drawing/2014/main" id="{BA327973-4146-1AE2-D684-956F1CA319DF}"/>
              </a:ext>
            </a:extLst>
          </p:cNvPr>
          <p:cNvGraphicFramePr>
            <a:graphicFrameLocks noGrp="1"/>
          </p:cNvGraphicFramePr>
          <p:nvPr>
            <p:ph idx="1"/>
            <p:extLst>
              <p:ext uri="{D42A27DB-BD31-4B8C-83A1-F6EECF244321}">
                <p14:modId xmlns:p14="http://schemas.microsoft.com/office/powerpoint/2010/main" val="259161103"/>
              </p:ext>
            </p:extLst>
          </p:nvPr>
        </p:nvGraphicFramePr>
        <p:xfrm>
          <a:off x="-941139" y="1412776"/>
          <a:ext cx="7772400" cy="43751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a:extLst>
              <a:ext uri="{FF2B5EF4-FFF2-40B4-BE49-F238E27FC236}">
                <a16:creationId xmlns:a16="http://schemas.microsoft.com/office/drawing/2014/main" id="{3E76BBC1-C755-4075-E0A4-9ABBA3456BE8}"/>
              </a:ext>
            </a:extLst>
          </p:cNvPr>
          <p:cNvSpPr txBox="1"/>
          <p:nvPr/>
        </p:nvSpPr>
        <p:spPr>
          <a:xfrm>
            <a:off x="5292080" y="782935"/>
            <a:ext cx="3373842" cy="1754326"/>
          </a:xfrm>
          <a:prstGeom prst="rect">
            <a:avLst/>
          </a:prstGeom>
          <a:solidFill>
            <a:schemeClr val="accent1">
              <a:lumMod val="20000"/>
              <a:lumOff val="80000"/>
            </a:schemeClr>
          </a:solidFill>
        </p:spPr>
        <p:txBody>
          <a:bodyPr wrap="square" rtlCol="0">
            <a:spAutoFit/>
          </a:bodyPr>
          <a:lstStyle/>
          <a:p>
            <a:r>
              <a:rPr lang="en-US" b="1" dirty="0">
                <a:solidFill>
                  <a:schemeClr val="bg1"/>
                </a:solidFill>
              </a:rPr>
              <a:t>Social</a:t>
            </a:r>
          </a:p>
          <a:p>
            <a:r>
              <a:rPr lang="en-US" dirty="0">
                <a:solidFill>
                  <a:schemeClr val="bg1"/>
                </a:solidFill>
              </a:rPr>
              <a:t>Individual and team responsibilities,</a:t>
            </a:r>
          </a:p>
          <a:p>
            <a:r>
              <a:rPr lang="en-US" dirty="0">
                <a:solidFill>
                  <a:schemeClr val="bg1"/>
                </a:solidFill>
              </a:rPr>
              <a:t>motivation, culture, management, supervision, leadership</a:t>
            </a:r>
          </a:p>
        </p:txBody>
      </p:sp>
      <p:sp>
        <p:nvSpPr>
          <p:cNvPr id="9" name="TextBox 8">
            <a:extLst>
              <a:ext uri="{FF2B5EF4-FFF2-40B4-BE49-F238E27FC236}">
                <a16:creationId xmlns:a16="http://schemas.microsoft.com/office/drawing/2014/main" id="{9CF6B527-D000-FF15-6B0C-A3A0316C6E83}"/>
              </a:ext>
            </a:extLst>
          </p:cNvPr>
          <p:cNvSpPr txBox="1"/>
          <p:nvPr/>
        </p:nvSpPr>
        <p:spPr>
          <a:xfrm>
            <a:off x="5292080" y="2639730"/>
            <a:ext cx="3373842" cy="1200329"/>
          </a:xfrm>
          <a:prstGeom prst="rect">
            <a:avLst/>
          </a:prstGeom>
          <a:solidFill>
            <a:schemeClr val="tx1">
              <a:lumMod val="75000"/>
            </a:schemeClr>
          </a:solidFill>
        </p:spPr>
        <p:txBody>
          <a:bodyPr wrap="square" rtlCol="0">
            <a:spAutoFit/>
          </a:bodyPr>
          <a:lstStyle/>
          <a:p>
            <a:r>
              <a:rPr lang="en-US" b="1" dirty="0">
                <a:solidFill>
                  <a:schemeClr val="bg1"/>
                </a:solidFill>
              </a:rPr>
              <a:t>Tasks</a:t>
            </a:r>
          </a:p>
          <a:p>
            <a:r>
              <a:rPr lang="en-US" dirty="0">
                <a:solidFill>
                  <a:schemeClr val="bg1"/>
                </a:solidFill>
              </a:rPr>
              <a:t>Physical work, repetitive tasks, stress, fatigue, time, sleep, day, night</a:t>
            </a:r>
          </a:p>
        </p:txBody>
      </p:sp>
      <p:sp>
        <p:nvSpPr>
          <p:cNvPr id="10" name="TextBox 9">
            <a:extLst>
              <a:ext uri="{FF2B5EF4-FFF2-40B4-BE49-F238E27FC236}">
                <a16:creationId xmlns:a16="http://schemas.microsoft.com/office/drawing/2014/main" id="{73C574CD-D186-40FB-AAD2-E799BFCA171B}"/>
              </a:ext>
            </a:extLst>
          </p:cNvPr>
          <p:cNvSpPr txBox="1"/>
          <p:nvPr/>
        </p:nvSpPr>
        <p:spPr>
          <a:xfrm>
            <a:off x="5292080" y="3951673"/>
            <a:ext cx="3384375" cy="1754326"/>
          </a:xfrm>
          <a:prstGeom prst="rect">
            <a:avLst/>
          </a:prstGeom>
          <a:solidFill>
            <a:schemeClr val="tx1">
              <a:lumMod val="95000"/>
            </a:schemeClr>
          </a:solidFill>
        </p:spPr>
        <p:txBody>
          <a:bodyPr wrap="square" rtlCol="0">
            <a:spAutoFit/>
          </a:bodyPr>
          <a:lstStyle/>
          <a:p>
            <a:r>
              <a:rPr lang="en-US" b="1" dirty="0">
                <a:solidFill>
                  <a:schemeClr val="bg1"/>
                </a:solidFill>
              </a:rPr>
              <a:t>Physical</a:t>
            </a:r>
          </a:p>
          <a:p>
            <a:r>
              <a:rPr lang="en-US" dirty="0">
                <a:solidFill>
                  <a:schemeClr val="bg1"/>
                </a:solidFill>
              </a:rPr>
              <a:t>Noise, </a:t>
            </a:r>
            <a:r>
              <a:rPr lang="en-US" dirty="0" err="1">
                <a:solidFill>
                  <a:schemeClr val="bg1"/>
                </a:solidFill>
              </a:rPr>
              <a:t>illumination,OME</a:t>
            </a:r>
            <a:r>
              <a:rPr lang="en-US" dirty="0">
                <a:solidFill>
                  <a:schemeClr val="bg1"/>
                </a:solidFill>
              </a:rPr>
              <a:t> physical properties, (toxicity, sensitivity), climate, weight, temperature, motion, phobias, layout, tools, cleanliness, PPE.</a:t>
            </a:r>
          </a:p>
        </p:txBody>
      </p:sp>
    </p:spTree>
    <p:extLst>
      <p:ext uri="{BB962C8B-B14F-4D97-AF65-F5344CB8AC3E}">
        <p14:creationId xmlns:p14="http://schemas.microsoft.com/office/powerpoint/2010/main" val="2237429137"/>
      </p:ext>
    </p:extLst>
  </p:cSld>
  <p:clrMapOvr>
    <a:masterClrMapping/>
  </p:clrMapOvr>
  <p:transition>
    <p:wipe dir="r"/>
  </p:transition>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8223477" y="2358"/>
            <a:ext cx="1407490" cy="1766008"/>
            <a:chOff x="-648769" y="2358"/>
            <a:chExt cx="1876653" cy="1766008"/>
          </a:xfrm>
        </p:grpSpPr>
        <p:sp>
          <p:nvSpPr>
            <p:cNvPr id="13" name="Freeform: Shape 12">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972226" y="6114337"/>
            <a:ext cx="645368" cy="484026"/>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Isosceles Triangle 17">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77" y="5721108"/>
            <a:ext cx="1696473"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diagram of a company&#10;&#10;Description automatically generated">
            <a:extLst>
              <a:ext uri="{FF2B5EF4-FFF2-40B4-BE49-F238E27FC236}">
                <a16:creationId xmlns:a16="http://schemas.microsoft.com/office/drawing/2014/main" id="{D55436DD-4A4D-A36B-2DA4-812A4B45AA3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10705" y="643467"/>
            <a:ext cx="4122588" cy="5571065"/>
          </a:xfrm>
          <a:prstGeom prst="rect">
            <a:avLst/>
          </a:prstGeom>
          <a:ln>
            <a:noFill/>
          </a:ln>
        </p:spPr>
      </p:pic>
    </p:spTree>
    <p:extLst>
      <p:ext uri="{BB962C8B-B14F-4D97-AF65-F5344CB8AC3E}">
        <p14:creationId xmlns:p14="http://schemas.microsoft.com/office/powerpoint/2010/main" val="3470711574"/>
      </p:ext>
    </p:extLst>
  </p:cSld>
  <p:clrMapOvr>
    <a:overrideClrMapping bg1="lt1" tx1="dk1" bg2="lt2" tx2="dk2" accent1="accent1" accent2="accent2" accent3="accent3" accent4="accent4" accent5="accent5" accent6="accent6" hlink="hlink" folHlink="folHlink"/>
  </p:clrMapOvr>
  <p:transition>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F1360-8586-77AA-15CA-C72CB1F0BC1C}"/>
              </a:ext>
            </a:extLst>
          </p:cNvPr>
          <p:cNvSpPr>
            <a:spLocks noGrp="1"/>
          </p:cNvSpPr>
          <p:nvPr>
            <p:ph type="title"/>
          </p:nvPr>
        </p:nvSpPr>
        <p:spPr>
          <a:xfrm>
            <a:off x="395536" y="260648"/>
            <a:ext cx="7772400" cy="522287"/>
          </a:xfrm>
        </p:spPr>
        <p:txBody>
          <a:bodyPr/>
          <a:lstStyle/>
          <a:p>
            <a:r>
              <a:rPr lang="en-US" dirty="0"/>
              <a:t>Fatalities during operational tours - discuss</a:t>
            </a:r>
          </a:p>
        </p:txBody>
      </p:sp>
      <p:sp>
        <p:nvSpPr>
          <p:cNvPr id="6" name="TextBox 5">
            <a:extLst>
              <a:ext uri="{FF2B5EF4-FFF2-40B4-BE49-F238E27FC236}">
                <a16:creationId xmlns:a16="http://schemas.microsoft.com/office/drawing/2014/main" id="{E61431E3-D884-0B6E-9D7D-28B4DB347165}"/>
              </a:ext>
            </a:extLst>
          </p:cNvPr>
          <p:cNvSpPr txBox="1"/>
          <p:nvPr/>
        </p:nvSpPr>
        <p:spPr>
          <a:xfrm>
            <a:off x="4269768" y="6246579"/>
            <a:ext cx="689035" cy="369332"/>
          </a:xfrm>
          <a:prstGeom prst="rect">
            <a:avLst/>
          </a:prstGeom>
          <a:noFill/>
        </p:spPr>
        <p:txBody>
          <a:bodyPr wrap="none" rtlCol="0">
            <a:spAutoFit/>
          </a:bodyPr>
          <a:lstStyle/>
          <a:p>
            <a:r>
              <a:rPr lang="en-US" dirty="0"/>
              <a:t>Time</a:t>
            </a:r>
          </a:p>
        </p:txBody>
      </p:sp>
      <p:sp>
        <p:nvSpPr>
          <p:cNvPr id="7" name="TextBox 6">
            <a:extLst>
              <a:ext uri="{FF2B5EF4-FFF2-40B4-BE49-F238E27FC236}">
                <a16:creationId xmlns:a16="http://schemas.microsoft.com/office/drawing/2014/main" id="{C47CBB63-8971-1718-9355-886BE1514876}"/>
              </a:ext>
            </a:extLst>
          </p:cNvPr>
          <p:cNvSpPr txBox="1"/>
          <p:nvPr/>
        </p:nvSpPr>
        <p:spPr>
          <a:xfrm rot="16200000">
            <a:off x="395536" y="2708920"/>
            <a:ext cx="1107996" cy="369332"/>
          </a:xfrm>
          <a:prstGeom prst="rect">
            <a:avLst/>
          </a:prstGeom>
          <a:noFill/>
        </p:spPr>
        <p:txBody>
          <a:bodyPr wrap="none" rtlCol="0">
            <a:spAutoFit/>
          </a:bodyPr>
          <a:lstStyle/>
          <a:p>
            <a:r>
              <a:rPr lang="en-US" dirty="0"/>
              <a:t>Fatalities</a:t>
            </a:r>
          </a:p>
        </p:txBody>
      </p:sp>
      <p:pic>
        <p:nvPicPr>
          <p:cNvPr id="10" name="Content Placeholder 9" descr="A black line on a white background&#10;&#10;Description automatically generated">
            <a:extLst>
              <a:ext uri="{FF2B5EF4-FFF2-40B4-BE49-F238E27FC236}">
                <a16:creationId xmlns:a16="http://schemas.microsoft.com/office/drawing/2014/main" id="{F910E046-F133-3F83-8B5B-64ED16C452D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238708" y="1844824"/>
            <a:ext cx="7440190" cy="4176464"/>
          </a:xfrm>
        </p:spPr>
      </p:pic>
      <p:cxnSp>
        <p:nvCxnSpPr>
          <p:cNvPr id="12" name="Straight Connector 11">
            <a:extLst>
              <a:ext uri="{FF2B5EF4-FFF2-40B4-BE49-F238E27FC236}">
                <a16:creationId xmlns:a16="http://schemas.microsoft.com/office/drawing/2014/main" id="{019CE2C4-F6EE-18B3-AB60-DBD87007D830}"/>
              </a:ext>
            </a:extLst>
          </p:cNvPr>
          <p:cNvCxnSpPr/>
          <p:nvPr/>
        </p:nvCxnSpPr>
        <p:spPr bwMode="auto">
          <a:xfrm>
            <a:off x="3131840" y="1844824"/>
            <a:ext cx="0" cy="3888432"/>
          </a:xfrm>
          <a:prstGeom prst="line">
            <a:avLst/>
          </a:prstGeom>
          <a:solidFill>
            <a:srgbClr val="FFFF99"/>
          </a:solidFill>
          <a:ln w="57150" cap="flat" cmpd="sng" algn="ctr">
            <a:solidFill>
              <a:srgbClr val="FF66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4" name="Straight Connector 13">
            <a:extLst>
              <a:ext uri="{FF2B5EF4-FFF2-40B4-BE49-F238E27FC236}">
                <a16:creationId xmlns:a16="http://schemas.microsoft.com/office/drawing/2014/main" id="{CA8ECD6F-A091-3AB2-5E5A-FBE47B466CF4}"/>
              </a:ext>
            </a:extLst>
          </p:cNvPr>
          <p:cNvCxnSpPr/>
          <p:nvPr/>
        </p:nvCxnSpPr>
        <p:spPr bwMode="auto">
          <a:xfrm>
            <a:off x="6588224" y="1844824"/>
            <a:ext cx="0" cy="3888432"/>
          </a:xfrm>
          <a:prstGeom prst="line">
            <a:avLst/>
          </a:prstGeom>
          <a:solidFill>
            <a:srgbClr val="FFFF99"/>
          </a:solidFill>
          <a:ln w="57150" cap="flat" cmpd="sng" algn="ctr">
            <a:solidFill>
              <a:srgbClr val="FF66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5" name="TextBox 14">
            <a:extLst>
              <a:ext uri="{FF2B5EF4-FFF2-40B4-BE49-F238E27FC236}">
                <a16:creationId xmlns:a16="http://schemas.microsoft.com/office/drawing/2014/main" id="{64C10976-84E0-AFF8-578A-DB31FFA21F4E}"/>
              </a:ext>
            </a:extLst>
          </p:cNvPr>
          <p:cNvSpPr txBox="1"/>
          <p:nvPr/>
        </p:nvSpPr>
        <p:spPr>
          <a:xfrm>
            <a:off x="2468838" y="1250201"/>
            <a:ext cx="1326004" cy="369332"/>
          </a:xfrm>
          <a:prstGeom prst="rect">
            <a:avLst/>
          </a:prstGeom>
          <a:noFill/>
        </p:spPr>
        <p:txBody>
          <a:bodyPr wrap="none" rtlCol="0">
            <a:spAutoFit/>
          </a:bodyPr>
          <a:lstStyle/>
          <a:p>
            <a:r>
              <a:rPr lang="en-US" dirty="0"/>
              <a:t>One month</a:t>
            </a:r>
          </a:p>
        </p:txBody>
      </p:sp>
      <p:sp>
        <p:nvSpPr>
          <p:cNvPr id="16" name="TextBox 15">
            <a:extLst>
              <a:ext uri="{FF2B5EF4-FFF2-40B4-BE49-F238E27FC236}">
                <a16:creationId xmlns:a16="http://schemas.microsoft.com/office/drawing/2014/main" id="{3849BDE2-ADDA-146A-C017-8A791AE0B3F0}"/>
              </a:ext>
            </a:extLst>
          </p:cNvPr>
          <p:cNvSpPr txBox="1"/>
          <p:nvPr/>
        </p:nvSpPr>
        <p:spPr>
          <a:xfrm>
            <a:off x="5796136" y="1201691"/>
            <a:ext cx="1018227" cy="369332"/>
          </a:xfrm>
          <a:prstGeom prst="rect">
            <a:avLst/>
          </a:prstGeom>
          <a:noFill/>
        </p:spPr>
        <p:txBody>
          <a:bodyPr wrap="none" rtlCol="0">
            <a:spAutoFit/>
          </a:bodyPr>
          <a:lstStyle/>
          <a:p>
            <a:r>
              <a:rPr lang="en-US" dirty="0"/>
              <a:t>6 month</a:t>
            </a:r>
          </a:p>
        </p:txBody>
      </p:sp>
    </p:spTree>
    <p:extLst>
      <p:ext uri="{BB962C8B-B14F-4D97-AF65-F5344CB8AC3E}">
        <p14:creationId xmlns:p14="http://schemas.microsoft.com/office/powerpoint/2010/main" val="1090030774"/>
      </p:ext>
    </p:extLst>
  </p:cSld>
  <p:clrMapOvr>
    <a:masterClrMapping/>
  </p:clrMapOvr>
  <p:transition>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AD3EF-A6CE-15BE-940E-BBA4548694EF}"/>
              </a:ext>
            </a:extLst>
          </p:cNvPr>
          <p:cNvSpPr>
            <a:spLocks noGrp="1"/>
          </p:cNvSpPr>
          <p:nvPr>
            <p:ph type="title"/>
          </p:nvPr>
        </p:nvSpPr>
        <p:spPr>
          <a:xfrm>
            <a:off x="395536" y="260648"/>
            <a:ext cx="6435725" cy="522287"/>
          </a:xfrm>
        </p:spPr>
        <p:txBody>
          <a:bodyPr/>
          <a:lstStyle/>
          <a:p>
            <a:r>
              <a:rPr lang="en-US" dirty="0"/>
              <a:t>Summary</a:t>
            </a:r>
          </a:p>
        </p:txBody>
      </p:sp>
      <p:sp>
        <p:nvSpPr>
          <p:cNvPr id="3" name="Content Placeholder 2">
            <a:extLst>
              <a:ext uri="{FF2B5EF4-FFF2-40B4-BE49-F238E27FC236}">
                <a16:creationId xmlns:a16="http://schemas.microsoft.com/office/drawing/2014/main" id="{1EA79AA4-5182-59B1-9399-C7AE4ECCE133}"/>
              </a:ext>
            </a:extLst>
          </p:cNvPr>
          <p:cNvSpPr>
            <a:spLocks noGrp="1"/>
          </p:cNvSpPr>
          <p:nvPr>
            <p:ph idx="1"/>
          </p:nvPr>
        </p:nvSpPr>
        <p:spPr/>
        <p:txBody>
          <a:bodyPr/>
          <a:lstStyle/>
          <a:p>
            <a:r>
              <a:rPr lang="en-US" dirty="0"/>
              <a:t>Understanding the physical environment and its effects allows us to control our exposure to risk and limit or eliminate any detrimental effects on the body.</a:t>
            </a:r>
          </a:p>
        </p:txBody>
      </p:sp>
    </p:spTree>
    <p:extLst>
      <p:ext uri="{BB962C8B-B14F-4D97-AF65-F5344CB8AC3E}">
        <p14:creationId xmlns:p14="http://schemas.microsoft.com/office/powerpoint/2010/main" val="402471937"/>
      </p:ext>
    </p:extLst>
  </p:cSld>
  <p:clrMapOvr>
    <a:masterClrMapping/>
  </p:clrMapOvr>
  <p:transition>
    <p:wipe dir="r"/>
  </p:transition>
</p:sld>
</file>

<file path=ppt/theme/theme1.xml><?xml version="1.0" encoding="utf-8"?>
<a:theme xmlns:a="http://schemas.openxmlformats.org/drawingml/2006/main" name="2008 Background">
  <a:themeElements>
    <a:clrScheme name="">
      <a:dk1>
        <a:srgbClr val="5F5F5F"/>
      </a:dk1>
      <a:lt1>
        <a:srgbClr val="FFFFFF"/>
      </a:lt1>
      <a:dk2>
        <a:srgbClr val="3F5C6E"/>
      </a:dk2>
      <a:lt2>
        <a:srgbClr val="FFFFFF"/>
      </a:lt2>
      <a:accent1>
        <a:srgbClr val="E60000"/>
      </a:accent1>
      <a:accent2>
        <a:srgbClr val="FFCC00"/>
      </a:accent2>
      <a:accent3>
        <a:srgbClr val="AFB5BA"/>
      </a:accent3>
      <a:accent4>
        <a:srgbClr val="DADADA"/>
      </a:accent4>
      <a:accent5>
        <a:srgbClr val="F0AAAA"/>
      </a:accent5>
      <a:accent6>
        <a:srgbClr val="E7B900"/>
      </a:accent6>
      <a:hlink>
        <a:srgbClr val="00B366"/>
      </a:hlink>
      <a:folHlink>
        <a:srgbClr val="7FD9FF"/>
      </a:folHlink>
    </a:clrScheme>
    <a:fontScheme name="2008 Background">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FFFF99"/>
        </a:solidFill>
        <a:ln>
          <a:noFill/>
        </a:ln>
        <a:effectLst/>
        <a:extLst>
          <a:ext uri="{91240B29-F687-4F45-9708-019B960494DF}">
            <a14:hiddenLine xmlns:a14="http://schemas.microsoft.com/office/drawing/2010/main" w="9525" cap="flat" cmpd="sng" algn="ctr">
              <a:solidFill>
                <a:srgbClr val="FF66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0000" tIns="46800" rIns="90000" bIns="4680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2"/>
            </a:solidFill>
            <a:effectLst/>
            <a:latin typeface="Arial" panose="020B0604020202020204" pitchFamily="34" charset="0"/>
          </a:defRPr>
        </a:defPPr>
      </a:lstStyle>
    </a:spDef>
    <a:lnDef>
      <a:spPr bwMode="auto">
        <a:xfrm>
          <a:off x="0" y="0"/>
          <a:ext cx="1" cy="1"/>
        </a:xfrm>
        <a:custGeom>
          <a:avLst/>
          <a:gdLst/>
          <a:ahLst/>
          <a:cxnLst/>
          <a:rect l="0" t="0" r="0" b="0"/>
          <a:pathLst/>
        </a:custGeom>
        <a:solidFill>
          <a:srgbClr val="FFFF99"/>
        </a:solidFill>
        <a:ln>
          <a:noFill/>
        </a:ln>
        <a:effectLst/>
        <a:extLst>
          <a:ext uri="{91240B29-F687-4F45-9708-019B960494DF}">
            <a14:hiddenLine xmlns:a14="http://schemas.microsoft.com/office/drawing/2010/main" w="9525" cap="flat" cmpd="sng" algn="ctr">
              <a:solidFill>
                <a:srgbClr val="FF66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0000" tIns="46800" rIns="90000" bIns="4680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2"/>
            </a:solidFill>
            <a:effectLst/>
            <a:latin typeface="Arial" panose="020B0604020202020204" pitchFamily="34" charset="0"/>
          </a:defRPr>
        </a:defPPr>
      </a:lstStyle>
    </a:lnDef>
  </a:objectDefaults>
  <a:extraClrSchemeLst>
    <a:extraClrScheme>
      <a:clrScheme name="2008 Background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2008 Background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2008 Background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2008 Background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2008 Background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2008 Background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2008 Background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16853</TotalTime>
  <Words>965</Words>
  <Application>Microsoft Macintosh PowerPoint</Application>
  <PresentationFormat>On-screen Show (4:3)</PresentationFormat>
  <Paragraphs>127</Paragraphs>
  <Slides>23</Slides>
  <Notes>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23</vt:i4>
      </vt:variant>
    </vt:vector>
  </HeadingPairs>
  <TitlesOfParts>
    <vt:vector size="26" baseType="lpstr">
      <vt:lpstr>Arial</vt:lpstr>
      <vt:lpstr>Wingdings</vt:lpstr>
      <vt:lpstr>2008 Background</vt:lpstr>
      <vt:lpstr>  Human Factors in High Hazard Environments Level 4 ACDA 4020  Factors Affecting Performance in the Working Environment</vt:lpstr>
      <vt:lpstr>PowerPoint Presentation</vt:lpstr>
      <vt:lpstr>Fitness and Health</vt:lpstr>
      <vt:lpstr>Conditions that lead to impairment in OME</vt:lpstr>
      <vt:lpstr>What positive measures can you take?</vt:lpstr>
      <vt:lpstr>Stress: Domestic and Work Related</vt:lpstr>
      <vt:lpstr>Causes and Symptoms</vt:lpstr>
      <vt:lpstr>Stress Management</vt:lpstr>
      <vt:lpstr>Time Pressure and Deadlines</vt:lpstr>
      <vt:lpstr>Those responsible for setting deadlines should:</vt:lpstr>
      <vt:lpstr>PowerPoint Presentation</vt:lpstr>
      <vt:lpstr>Workload Management in OME</vt:lpstr>
      <vt:lpstr>Sleep and Fatigue</vt:lpstr>
      <vt:lpstr>Circadian Rhythms</vt:lpstr>
      <vt:lpstr>Cortisol</vt:lpstr>
      <vt:lpstr>Melatonin</vt:lpstr>
      <vt:lpstr>Fatigue</vt:lpstr>
      <vt:lpstr>Drugs, Alcohol and Medication </vt:lpstr>
      <vt:lpstr>Summary</vt:lpstr>
      <vt:lpstr>The OME working environment</vt:lpstr>
      <vt:lpstr>PowerPoint Presentation</vt:lpstr>
      <vt:lpstr>Fatalities during operational tours - discuss</vt:lpstr>
      <vt:lpstr>Summary</vt:lpstr>
    </vt:vector>
  </TitlesOfParts>
  <Company>CSC Computer Sciences 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Room4-4</dc:creator>
  <cp:lastModifiedBy>Gareth Collett</cp:lastModifiedBy>
  <cp:revision>831</cp:revision>
  <cp:lastPrinted>2002-11-08T08:36:02Z</cp:lastPrinted>
  <dcterms:created xsi:type="dcterms:W3CDTF">1999-11-24T16:34:17Z</dcterms:created>
  <dcterms:modified xsi:type="dcterms:W3CDTF">2025-05-16T08:53:20Z</dcterms:modified>
</cp:coreProperties>
</file>