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60" r:id="rId5"/>
    <p:sldId id="262" r:id="rId6"/>
    <p:sldId id="261" r:id="rId7"/>
    <p:sldId id="264" r:id="rId8"/>
    <p:sldId id="265" r:id="rId9"/>
    <p:sldId id="266" r:id="rId10"/>
    <p:sldId id="259"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0026" autoAdjust="0"/>
  </p:normalViewPr>
  <p:slideViewPr>
    <p:cSldViewPr snapToGrid="0">
      <p:cViewPr varScale="1">
        <p:scale>
          <a:sx n="48" d="100"/>
          <a:sy n="48" d="100"/>
        </p:scale>
        <p:origin x="12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5EB-5183-4DB2-8FCB-C1E97984E4EC}" type="datetimeFigureOut">
              <a:rPr lang="en-GB" smtClean="0"/>
              <a:t>04/08/2020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734767-3DA7-4A10-B020-4D08C88094C8}" type="slidenum">
              <a:rPr lang="en-GB" smtClean="0"/>
              <a:t>‹#›</a:t>
            </a:fld>
            <a:endParaRPr lang="en-GB"/>
          </a:p>
        </p:txBody>
      </p:sp>
    </p:spTree>
    <p:extLst>
      <p:ext uri="{BB962C8B-B14F-4D97-AF65-F5344CB8AC3E}">
        <p14:creationId xmlns:p14="http://schemas.microsoft.com/office/powerpoint/2010/main" val="4878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(CIPD,</a:t>
            </a:r>
            <a:r>
              <a:rPr lang="en-GB" sz="1200" baseline="0" dirty="0" smtClean="0">
                <a:latin typeface="Arial" panose="020B0604020202020204" pitchFamily="34" charset="0"/>
                <a:cs typeface="Arial" panose="020B0604020202020204" pitchFamily="34" charset="0"/>
              </a:rPr>
              <a:t> 2015) argues that HPW systems are designed to attract, retain and motivate its employees. Emphasis is given on the bundles of practices across functions which aim to retain and develop employees in order to increase organisational performance.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(Taylor, 2016) defines that HPW is best understood as encompassing a bundle of distinctive human resource management policies and practices which are familiarised in an organisation at the same time and are equally reinforcing.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(GBR, 2014) refers to</a:t>
            </a:r>
            <a:r>
              <a:rPr lang="en-GB" sz="1200" baseline="0" dirty="0" smtClean="0">
                <a:latin typeface="Arial" panose="020B0604020202020204" pitchFamily="34" charset="0"/>
                <a:cs typeface="Arial" panose="020B0604020202020204" pitchFamily="34" charset="0"/>
              </a:rPr>
              <a:t> key elements of HPW systems and that creating partnerships with employees makes economic sense. Such systems emphasise employee involvement and replicate a commitment to creating an organisational culture based upon promise rather than control.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latin typeface="Arial" panose="020B0604020202020204" pitchFamily="34" charset="0"/>
                <a:cs typeface="Arial" panose="020B0604020202020204" pitchFamily="34" charset="0"/>
              </a:rPr>
              <a:t>They refer to seven practices to organisational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Ensuring employee security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Selective recruiting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Decentralisation of decision-making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High results based compensation</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Training by commitment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Reduced status barriers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baseline="0" dirty="0" smtClean="0">
                <a:latin typeface="Arial" panose="020B0604020202020204" pitchFamily="34" charset="0"/>
                <a:cs typeface="Arial" panose="020B0604020202020204" pitchFamily="34" charset="0"/>
              </a:rPr>
              <a:t>Sharing key information</a:t>
            </a: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smtClean="0"/>
          </a:p>
        </p:txBody>
      </p:sp>
      <p:sp>
        <p:nvSpPr>
          <p:cNvPr id="4" name="Slide Number Placeholder 3"/>
          <p:cNvSpPr>
            <a:spLocks noGrp="1"/>
          </p:cNvSpPr>
          <p:nvPr>
            <p:ph type="sldNum" sz="quarter" idx="10"/>
          </p:nvPr>
        </p:nvSpPr>
        <p:spPr/>
        <p:txBody>
          <a:bodyPr/>
          <a:lstStyle/>
          <a:p>
            <a:fld id="{9D734767-3DA7-4A10-B020-4D08C88094C8}" type="slidenum">
              <a:rPr lang="en-GB" smtClean="0"/>
              <a:t>3</a:t>
            </a:fld>
            <a:endParaRPr lang="en-GB"/>
          </a:p>
        </p:txBody>
      </p:sp>
    </p:spTree>
    <p:extLst>
      <p:ext uri="{BB962C8B-B14F-4D97-AF65-F5344CB8AC3E}">
        <p14:creationId xmlns:p14="http://schemas.microsoft.com/office/powerpoint/2010/main" val="2038028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Competitive</a:t>
            </a:r>
            <a:r>
              <a:rPr lang="en-GB" b="1" u="sng" baseline="0" dirty="0" smtClean="0"/>
              <a:t> advantage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(Zhang, </a:t>
            </a:r>
            <a:r>
              <a:rPr lang="en-GB" sz="1200" kern="1200" dirty="0" err="1" smtClean="0">
                <a:solidFill>
                  <a:schemeClr val="tx1"/>
                </a:solidFill>
                <a:effectLst/>
                <a:latin typeface="+mn-lt"/>
                <a:ea typeface="+mn-ea"/>
                <a:cs typeface="+mn-cs"/>
              </a:rPr>
              <a:t>Akthar</a:t>
            </a:r>
            <a:r>
              <a:rPr lang="en-GB" sz="1200" kern="1200" dirty="0" smtClean="0">
                <a:solidFill>
                  <a:schemeClr val="tx1"/>
                </a:solidFill>
                <a:effectLst/>
                <a:latin typeface="+mn-lt"/>
                <a:ea typeface="+mn-ea"/>
                <a:cs typeface="+mn-cs"/>
              </a:rPr>
              <a:t>, Bal, Zhang, &amp; </a:t>
            </a:r>
            <a:r>
              <a:rPr lang="en-GB" sz="1200" kern="1200" dirty="0" err="1" smtClean="0">
                <a:solidFill>
                  <a:schemeClr val="tx1"/>
                </a:solidFill>
                <a:effectLst/>
                <a:latin typeface="+mn-lt"/>
                <a:ea typeface="+mn-ea"/>
                <a:cs typeface="+mn-cs"/>
              </a:rPr>
              <a:t>Talat</a:t>
            </a:r>
            <a:r>
              <a:rPr lang="en-GB" sz="1200" kern="1200" dirty="0" smtClean="0">
                <a:solidFill>
                  <a:schemeClr val="tx1"/>
                </a:solidFill>
                <a:effectLst/>
                <a:latin typeface="+mn-lt"/>
                <a:ea typeface="+mn-ea"/>
                <a:cs typeface="+mn-cs"/>
              </a:rPr>
              <a:t>, 2018)</a:t>
            </a:r>
            <a:r>
              <a:rPr lang="en-GB" sz="1200" kern="1200" baseline="0" dirty="0" smtClean="0">
                <a:solidFill>
                  <a:schemeClr val="tx1"/>
                </a:solidFill>
                <a:effectLst/>
                <a:latin typeface="+mn-lt"/>
                <a:ea typeface="+mn-ea"/>
                <a:cs typeface="+mn-cs"/>
              </a:rPr>
              <a:t> states that research on strategic human resource management has proposed that high-performance working systems (HPWS) supports an organisation to become more efficient and gain competitive advantage. HPWS are linked with enhanced individual and objective performance as HPWS involve related HR practices that can improve employee skill, motivation and knowledge. Studies have identified that HPWS are associated with various desired outcomes such as improved job performance, creativeness and innovation.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r>
              <a:rPr lang="en-GB" sz="1200" b="0" i="0" u="none" strike="noStrike" kern="1200" baseline="0" dirty="0" smtClean="0">
                <a:solidFill>
                  <a:schemeClr val="tx1"/>
                </a:solidFill>
                <a:latin typeface="+mn-lt"/>
                <a:ea typeface="+mn-ea"/>
                <a:cs typeface="+mn-cs"/>
              </a:rPr>
              <a:t>(Boon &amp; </a:t>
            </a:r>
            <a:r>
              <a:rPr lang="en-GB" sz="1200" b="0" i="0" u="none" strike="noStrike" kern="1200" baseline="0" dirty="0" err="1" smtClean="0">
                <a:solidFill>
                  <a:schemeClr val="tx1"/>
                </a:solidFill>
                <a:latin typeface="+mn-lt"/>
                <a:ea typeface="+mn-ea"/>
                <a:cs typeface="+mn-cs"/>
              </a:rPr>
              <a:t>Kalshoven</a:t>
            </a:r>
            <a:r>
              <a:rPr lang="en-GB" sz="1200" b="0" i="0" u="none" strike="noStrike" kern="1200" baseline="0" dirty="0" smtClean="0">
                <a:solidFill>
                  <a:schemeClr val="tx1"/>
                </a:solidFill>
                <a:latin typeface="+mn-lt"/>
                <a:ea typeface="+mn-ea"/>
                <a:cs typeface="+mn-cs"/>
              </a:rPr>
              <a:t>, 2014) refer to the importance of employee engagement and how dedication and attachment towards performance of their role offers organisations a competitive advantage. HR practices affect organisational performance by modelling employee attitudes and behaviours and it is important to examine individual employee perceptions with the aim to specifically increasing organisational effectiveness by influencing employee attitudes including commitment.</a:t>
            </a:r>
            <a:endParaRPr lang="en-GB"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(Purcell</a:t>
            </a:r>
            <a:r>
              <a:rPr lang="en-GB" baseline="0" dirty="0" smtClean="0"/>
              <a:t> et al, 2003) refer to research undertaken to unlock the “black box” to identify how and why HR practices impact on performance. It found that those organisations that developed HR policies and practices in line with the AMO framework (</a:t>
            </a:r>
            <a:r>
              <a:rPr lang="en-GB" baseline="0" dirty="0" err="1" smtClean="0"/>
              <a:t>Ability+Motivation+Opportunity</a:t>
            </a:r>
            <a:r>
              <a:rPr lang="en-GB" baseline="0" dirty="0" smtClean="0"/>
              <a:t>) were found to be at a competitive advantage.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b="1" u="sng" dirty="0" smtClean="0"/>
              <a:t>Sustainable organisational performance</a:t>
            </a:r>
          </a:p>
          <a:p>
            <a:endParaRPr lang="en-GB" b="1" u="sng" dirty="0" smtClean="0"/>
          </a:p>
          <a:p>
            <a:r>
              <a:rPr lang="en-GB" dirty="0" smtClean="0"/>
              <a:t>(Purcell</a:t>
            </a:r>
            <a:r>
              <a:rPr lang="en-GB" baseline="0" dirty="0" smtClean="0"/>
              <a:t> et al, 2003) argue that key to sustaining organisational performance is those that adopt HR practices that “fit” the business strategy as well as being able to adapt to changing environments. </a:t>
            </a:r>
            <a:r>
              <a:rPr lang="en-GB" sz="1200" b="0" i="0" u="none" strike="noStrike" kern="1200" baseline="0" dirty="0" smtClean="0">
                <a:solidFill>
                  <a:schemeClr val="tx1"/>
                </a:solidFill>
                <a:latin typeface="+mn-lt"/>
                <a:ea typeface="+mn-ea"/>
                <a:cs typeface="+mn-cs"/>
              </a:rPr>
              <a:t>In these settings, organisations were able to sustain performance even when external competitive forces placed the link between people performance under pressure. </a:t>
            </a:r>
            <a:r>
              <a:rPr lang="en-GB" baseline="0" dirty="0" smtClean="0"/>
              <a:t>They pointed out that those successful organisations were able to sustain performance over the long term</a:t>
            </a:r>
            <a:r>
              <a:rPr lang="en-GB" sz="1200" b="0" i="0" u="none" strike="noStrike" kern="1200" baseline="0" dirty="0" smtClean="0">
                <a:solidFill>
                  <a:schemeClr val="tx1"/>
                </a:solidFill>
                <a:latin typeface="+mn-lt"/>
                <a:ea typeface="+mn-ea"/>
                <a:cs typeface="+mn-cs"/>
              </a:rPr>
              <a:t> and establish a dynamic link between people management and performance. In these circumstances organisations were able to sustain performance even when external competitive pressures placed the link between people.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(Armstrong &amp; Brown, 2019) refer to ‘Sustained competitive advantage is achieved only by the interaction between the human capital pool and the HR practices.’  They argue that creating sustained competitive advantage is dependant on the distinctive resources and capabilities that an organisation brings to compete in its environment. To identify these, managers play a pivotal role in grasping the valuable, rare and mimic resources to exploit throughout the organisation.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a:r>
            <a:r>
              <a:rPr lang="en-GB" sz="1200" b="0" i="0" u="none" strike="noStrike" kern="1200" baseline="0" dirty="0" err="1" smtClean="0">
                <a:solidFill>
                  <a:schemeClr val="tx1"/>
                </a:solidFill>
                <a:latin typeface="+mn-lt"/>
                <a:ea typeface="+mn-ea"/>
                <a:cs typeface="+mn-cs"/>
              </a:rPr>
              <a:t>Marchington</a:t>
            </a:r>
            <a:r>
              <a:rPr lang="en-GB" sz="1200" b="0" i="0" u="none" strike="noStrike" kern="1200" baseline="0" dirty="0" smtClean="0">
                <a:solidFill>
                  <a:schemeClr val="tx1"/>
                </a:solidFill>
                <a:latin typeface="+mn-lt"/>
                <a:ea typeface="+mn-ea"/>
                <a:cs typeface="+mn-cs"/>
              </a:rPr>
              <a:t> et al, 2016) refers to recruitment and selection decisions being critical for organisations wishing to develop HPWS. An increased focus on talent management means that the right employment choice should be central to the high-commitment package as it helps to achieve sustained competitive advantage.</a:t>
            </a:r>
          </a:p>
        </p:txBody>
      </p:sp>
      <p:sp>
        <p:nvSpPr>
          <p:cNvPr id="4" name="Slide Number Placeholder 3"/>
          <p:cNvSpPr>
            <a:spLocks noGrp="1"/>
          </p:cNvSpPr>
          <p:nvPr>
            <p:ph type="sldNum" sz="quarter" idx="10"/>
          </p:nvPr>
        </p:nvSpPr>
        <p:spPr/>
        <p:txBody>
          <a:bodyPr/>
          <a:lstStyle/>
          <a:p>
            <a:fld id="{9D734767-3DA7-4A10-B020-4D08C88094C8}" type="slidenum">
              <a:rPr lang="en-GB" smtClean="0"/>
              <a:t>4</a:t>
            </a:fld>
            <a:endParaRPr lang="en-GB"/>
          </a:p>
        </p:txBody>
      </p:sp>
    </p:spTree>
    <p:extLst>
      <p:ext uri="{BB962C8B-B14F-4D97-AF65-F5344CB8AC3E}">
        <p14:creationId xmlns:p14="http://schemas.microsoft.com/office/powerpoint/2010/main" val="3572982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(Boxall</a:t>
            </a:r>
            <a:r>
              <a:rPr lang="en-GB" baseline="0" dirty="0" smtClean="0"/>
              <a:t> &amp; </a:t>
            </a:r>
            <a:r>
              <a:rPr lang="en-GB" baseline="0" dirty="0" err="1" smtClean="0"/>
              <a:t>Macky</a:t>
            </a:r>
            <a:r>
              <a:rPr lang="en-GB" baseline="0" dirty="0" smtClean="0"/>
              <a:t>, 2014) undertook research to identify the link between high-involvement working processes, work intensification and employee well-being. Studies </a:t>
            </a:r>
            <a:r>
              <a:rPr lang="en-GB" sz="1200" b="0" i="0" u="none" strike="noStrike" kern="1200" baseline="0" dirty="0" smtClean="0">
                <a:solidFill>
                  <a:schemeClr val="tx1"/>
                </a:solidFill>
                <a:latin typeface="+mn-lt"/>
                <a:ea typeface="+mn-ea"/>
                <a:cs typeface="+mn-cs"/>
              </a:rPr>
              <a:t>show that high-involvement work processes are allied with greater satisfaction and better work–life balance and have no association with fatigue and stress.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They argue that workers differentiate between processes that adopt their involvement in decision-making and those that increase their working life, and that the last is seen as providing advantages to their well-being or at least minimise threat.  Contributing factors to higher job satisfaction included greater autonomy, rational reward and better development opportunities. Greater involvement is connected to a better work-life balance and importantly, there was no significant links between any of the involvement processes and the negative outcomes of stress and fatigue.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(Armstrong &amp; Brown, 2019) states that organisational performance very much relies on what should be done to promote employee wellbeing, to manage diversity and inclusion, equal opportunities, dealing with gender pay gap and to abolish menacing behaviour to employees in the form of bullying and sexual harassment.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Research was undertaken on the relationship between HR, employee wellbeing and organisational performance. It was identified that HR is advantageous for employees and that the implementation by employers of HR practices </a:t>
            </a:r>
            <a:r>
              <a:rPr lang="en-GB" sz="1200" b="0" i="0" u="none" strike="noStrike" kern="1200" baseline="0" dirty="0" err="1" smtClean="0">
                <a:solidFill>
                  <a:schemeClr val="tx1"/>
                </a:solidFill>
                <a:latin typeface="+mn-lt"/>
                <a:ea typeface="+mn-ea"/>
                <a:cs typeface="+mn-cs"/>
              </a:rPr>
              <a:t>eg</a:t>
            </a:r>
            <a:r>
              <a:rPr lang="en-GB" sz="1200" b="0" i="0" u="none" strike="noStrike" kern="1200" baseline="0" dirty="0" smtClean="0">
                <a:solidFill>
                  <a:schemeClr val="tx1"/>
                </a:solidFill>
                <a:latin typeface="+mn-lt"/>
                <a:ea typeface="+mn-ea"/>
                <a:cs typeface="+mn-cs"/>
              </a:rPr>
              <a:t> HPWS, will lead to developed steps of job discretion and empowerment for employees, and a generally better supported, interesting and rewarding working environment. Employees can then be expected to repay the organisation by working harder, actively contributing to the enrichment of its performance. Wellbeing therefore plays a key role in improving organisational performance. </a:t>
            </a:r>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5</a:t>
            </a:fld>
            <a:endParaRPr lang="en-GB"/>
          </a:p>
        </p:txBody>
      </p:sp>
    </p:spTree>
    <p:extLst>
      <p:ext uri="{BB962C8B-B14F-4D97-AF65-F5344CB8AC3E}">
        <p14:creationId xmlns:p14="http://schemas.microsoft.com/office/powerpoint/2010/main" val="282211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a:t>
            </a:r>
            <a:r>
              <a:rPr lang="en-GB" baseline="0" dirty="0" smtClean="0"/>
              <a:t> 2019) states that an individual must be managed and accounted for so that they understand what is required of them. Those managed well will maintain motivation, have the necessary skills, resources and support to achieve their goals. </a:t>
            </a:r>
          </a:p>
          <a:p>
            <a:endParaRPr lang="en-GB" baseline="0" dirty="0" smtClean="0"/>
          </a:p>
          <a:p>
            <a:r>
              <a:rPr lang="en-GB" baseline="0" dirty="0" smtClean="0"/>
              <a:t>(CIPD, 2019) refers to there being no definitive definition for performance management but identifies the activities involved as follows:</a:t>
            </a:r>
          </a:p>
          <a:p>
            <a:endParaRPr lang="en-GB" baseline="0" dirty="0" smtClean="0"/>
          </a:p>
          <a:p>
            <a:r>
              <a:rPr lang="en-GB" b="1" baseline="0" dirty="0" smtClean="0"/>
              <a:t>Establish objectives </a:t>
            </a:r>
            <a:r>
              <a:rPr lang="en-GB" baseline="0" dirty="0" smtClean="0"/>
              <a:t>– individuals and teams are able to identify their role in the organisation’s strategy.</a:t>
            </a:r>
          </a:p>
          <a:p>
            <a:r>
              <a:rPr lang="en-GB" b="1" baseline="0" dirty="0" smtClean="0"/>
              <a:t>Improve performance </a:t>
            </a:r>
            <a:r>
              <a:rPr lang="en-GB" baseline="0" dirty="0" smtClean="0"/>
              <a:t>– improving performance across the whole organisation which includes its employees, teams and the organisation itself.</a:t>
            </a:r>
          </a:p>
          <a:p>
            <a:r>
              <a:rPr lang="en-GB" b="1" baseline="0" dirty="0" smtClean="0"/>
              <a:t>Hold people to account </a:t>
            </a:r>
            <a:r>
              <a:rPr lang="en-GB" baseline="0" dirty="0" smtClean="0"/>
              <a:t>– linking performance to rewards, career progression and even termination of contracts.</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(Rees</a:t>
            </a:r>
            <a:r>
              <a:rPr lang="en-GB" baseline="0" dirty="0" smtClean="0"/>
              <a:t> &amp; Tymon, 2016) argue that in order for performance to be managed, it has to be defined and measured. This validates that what the organisation measures is evocative of what the organisation values. Performance should be defined as the outcomes of work as these provide the strongest association to strategic goals of the organisation. They view the PM process as looking at the “employee lifecycle” and the management activities which could contribute to better performance at each stage.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(CIPD,</a:t>
            </a:r>
            <a:r>
              <a:rPr lang="en-GB" baseline="0" dirty="0" smtClean="0"/>
              <a:t> 2019) states that performance management is a continuous cycle and is not an remote. Performance management incorporates various HR </a:t>
            </a:r>
            <a:r>
              <a:rPr lang="en-GB" baseline="0" dirty="0" err="1" smtClean="0"/>
              <a:t>activites</a:t>
            </a:r>
            <a:r>
              <a:rPr lang="en-GB" baseline="0" dirty="0" smtClean="0"/>
              <a:t> and therefore, a principal structure or framework is needed for different elements to work together. There is no single best approach as each organisation will need to develop practices that are relevant to their specific environment/organisational culture. Any framework should be made with flexibility to take into account different working methods.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(CIPD, 2019) sets</a:t>
            </a:r>
            <a:r>
              <a:rPr lang="en-GB" baseline="0" dirty="0" smtClean="0">
                <a:effectLst/>
              </a:rPr>
              <a:t> out steps for performance management activities as follows: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effectLs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Organisational / departmental strategic goals should be the starting point.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Agreement on individual performance and development priorities. Individuals / managers will</a:t>
            </a:r>
            <a:r>
              <a:rPr lang="en-GB" baseline="0" dirty="0" smtClean="0">
                <a:effectLst/>
              </a:rPr>
              <a:t> devise p</a:t>
            </a:r>
            <a:r>
              <a:rPr lang="en-GB" dirty="0" smtClean="0">
                <a:effectLst/>
              </a:rPr>
              <a:t>lans and continuously monitor performance.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Regular</a:t>
            </a:r>
            <a:r>
              <a:rPr lang="en-GB" baseline="0" dirty="0" smtClean="0">
                <a:effectLst/>
              </a:rPr>
              <a:t> f</a:t>
            </a:r>
            <a:r>
              <a:rPr lang="en-GB" dirty="0" smtClean="0">
                <a:effectLst/>
              </a:rPr>
              <a:t>eedback and support</a:t>
            </a:r>
            <a:r>
              <a:rPr lang="en-GB" baseline="0" dirty="0" smtClean="0">
                <a:effectLst/>
              </a:rPr>
              <a:t> through</a:t>
            </a:r>
            <a:r>
              <a:rPr lang="en-GB" dirty="0" smtClean="0">
                <a:effectLst/>
              </a:rPr>
              <a:t> formal performance reviews at agreed points over 12</a:t>
            </a:r>
            <a:r>
              <a:rPr lang="en-GB" baseline="0" dirty="0" smtClean="0">
                <a:effectLst/>
              </a:rPr>
              <a:t> months</a:t>
            </a:r>
            <a:r>
              <a:rPr lang="en-GB" dirty="0" smtClean="0">
                <a:effectLst/>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effectLst/>
              </a:rPr>
              <a:t>Any plans can also emphasise organisation-wide processes that are required to support performance; for example, leadership, internal communications, and others.</a:t>
            </a:r>
            <a:r>
              <a:rPr lang="en-GB" baseline="0" dirty="0" smtClean="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p>
        </p:txBody>
      </p:sp>
      <p:sp>
        <p:nvSpPr>
          <p:cNvPr id="4" name="Slide Number Placeholder 3"/>
          <p:cNvSpPr>
            <a:spLocks noGrp="1"/>
          </p:cNvSpPr>
          <p:nvPr>
            <p:ph type="sldNum" sz="quarter" idx="10"/>
          </p:nvPr>
        </p:nvSpPr>
        <p:spPr/>
        <p:txBody>
          <a:bodyPr/>
          <a:lstStyle/>
          <a:p>
            <a:fld id="{9D734767-3DA7-4A10-B020-4D08C88094C8}" type="slidenum">
              <a:rPr lang="en-GB" smtClean="0"/>
              <a:t>6</a:t>
            </a:fld>
            <a:endParaRPr lang="en-GB"/>
          </a:p>
        </p:txBody>
      </p:sp>
    </p:spTree>
    <p:extLst>
      <p:ext uri="{BB962C8B-B14F-4D97-AF65-F5344CB8AC3E}">
        <p14:creationId xmlns:p14="http://schemas.microsoft.com/office/powerpoint/2010/main" val="3427365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 2016)</a:t>
            </a:r>
            <a:r>
              <a:rPr lang="en-GB" baseline="0" dirty="0" smtClean="0"/>
              <a:t> “Could do better?” research report argues that employee who participate or self-set goals are often thought to be better at driving performance. Employees are found to be more committed to their goals and contribute to organisational performance when they are allowed to assign for themselves which ones to strive for. This enhances job satisfaction.</a:t>
            </a:r>
          </a:p>
          <a:p>
            <a:endParaRPr lang="en-GB" baseline="0" dirty="0" smtClean="0"/>
          </a:p>
          <a:p>
            <a:r>
              <a:rPr lang="en-GB" baseline="0" dirty="0" smtClean="0"/>
              <a:t>(Rees &amp; Tymon, 2016) state that employee participation in goal-setting can lead to improved performance and emphasise commitment. Research supports autonomy and participation and identified the value of goals as a motivator and performance enhancer. Self-management is supported as being a powerful enabler in understanding an employees capabilities.</a:t>
            </a:r>
          </a:p>
          <a:p>
            <a:endParaRPr lang="en-GB" baseline="0" dirty="0" smtClean="0"/>
          </a:p>
          <a:p>
            <a:r>
              <a:rPr lang="en-GB" baseline="0" dirty="0" smtClean="0"/>
              <a:t>(Rees &amp; Tymon, 2016) argue that performance reviews between managers and employees provide encouragement for learning and development. Development could include informal training, managerial coaching, employee self-managed learning, or more designed training and development interventions. It is noted that development, whatever form, can have a direct impact on performance capabilities and have a influential motivational outcome. </a:t>
            </a:r>
          </a:p>
          <a:p>
            <a:endParaRPr lang="en-GB" dirty="0" smtClean="0"/>
          </a:p>
          <a:p>
            <a:r>
              <a:rPr lang="en-GB" dirty="0" smtClean="0"/>
              <a:t>(</a:t>
            </a:r>
            <a:r>
              <a:rPr lang="en-GB" dirty="0" err="1" smtClean="0"/>
              <a:t>Cappelli</a:t>
            </a:r>
            <a:r>
              <a:rPr lang="en-GB" dirty="0" smtClean="0"/>
              <a:t> &amp; </a:t>
            </a:r>
            <a:r>
              <a:rPr lang="en-GB" dirty="0" err="1" smtClean="0"/>
              <a:t>Tavis</a:t>
            </a:r>
            <a:r>
              <a:rPr lang="en-GB" baseline="0" dirty="0" smtClean="0"/>
              <a:t>, 2016) argue that those organisations that have abolished the annual appraisals and instead allocate merit-pay awards throughout the year, were paying closer attention to employee performance and therefore felt that such merit-pay decisions were more valid. This encouraged employee contributions to organisational success by recognising and rewarding talent more regularly.</a:t>
            </a:r>
            <a:endParaRPr lang="en-GB" dirty="0" smtClean="0"/>
          </a:p>
          <a:p>
            <a:endParaRPr lang="en-GB" dirty="0" smtClean="0"/>
          </a:p>
          <a:p>
            <a:r>
              <a:rPr lang="en-GB" dirty="0" smtClean="0"/>
              <a:t>(Rees &amp; Tymon, 2016)</a:t>
            </a:r>
            <a:r>
              <a:rPr lang="en-GB" baseline="0" dirty="0" smtClean="0"/>
              <a:t> refer to pay and performance links through employees personal levels of intrinsic motivation. It is proposed that money, an extrinsic motivator, could decrease long term motivation and therefore have a detrimental effect on performance. They highlight that the use of rewards to motivate employees can be risky as it disengages interest and self-regulation. However, rewards can be motivational in task based performances.</a:t>
            </a:r>
          </a:p>
          <a:p>
            <a:endParaRPr lang="en-GB" baseline="0" dirty="0" smtClean="0"/>
          </a:p>
          <a:p>
            <a:r>
              <a:rPr lang="en-GB" baseline="0" dirty="0" smtClean="0"/>
              <a:t>Expectancy theory refers to the execution of a performance related reward scheme aimed at increasing short term performance. (Rees &amp; Tymon, 2016) argue that force (employer) matched with employee contribution – expectancy + instrumentality + valance, is the key to a successful reward scheme.</a:t>
            </a:r>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7</a:t>
            </a:fld>
            <a:endParaRPr lang="en-GB"/>
          </a:p>
        </p:txBody>
      </p:sp>
    </p:spTree>
    <p:extLst>
      <p:ext uri="{BB962C8B-B14F-4D97-AF65-F5344CB8AC3E}">
        <p14:creationId xmlns:p14="http://schemas.microsoft.com/office/powerpoint/2010/main" val="1944866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(CIPD, 2020) argues</a:t>
            </a:r>
            <a:r>
              <a:rPr lang="en-GB" baseline="0" dirty="0" smtClean="0"/>
              <a:t> that p</a:t>
            </a:r>
            <a:r>
              <a:rPr lang="en-GB" dirty="0" smtClean="0"/>
              <a:t>erformance management is about creating a culture which promotes the continuous improvement of individuals' skills, behaviours and contributions to organisational success. It’s a key role</a:t>
            </a:r>
            <a:r>
              <a:rPr lang="en-GB" baseline="0" dirty="0" smtClean="0"/>
              <a:t> </a:t>
            </a:r>
            <a:r>
              <a:rPr lang="en-GB" dirty="0" smtClean="0"/>
              <a:t>of the relationship between employees and managers.</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(CIPD, 2016)</a:t>
            </a:r>
            <a:r>
              <a:rPr lang="en-GB" baseline="0" dirty="0" smtClean="0"/>
              <a:t> “Could do better?” research report states that line managers play a pivotal role in managing performance. It suggests </a:t>
            </a:r>
            <a:r>
              <a:rPr lang="en-GB" sz="1200" b="0" i="0" u="none" strike="noStrike" kern="1200" baseline="0" dirty="0" smtClean="0">
                <a:solidFill>
                  <a:schemeClr val="tx1"/>
                </a:solidFill>
                <a:latin typeface="+mn-lt"/>
                <a:ea typeface="+mn-ea"/>
                <a:cs typeface="+mn-cs"/>
              </a:rPr>
              <a:t>that line managers should identify an employee’s ultimate opportunity for improvement by understanding and building on their strengths, rather than fixing their weaknesses. This encourages employees to develop and improve their value.</a:t>
            </a:r>
          </a:p>
          <a:p>
            <a:endParaRPr lang="en-GB" dirty="0" smtClean="0"/>
          </a:p>
          <a:p>
            <a:r>
              <a:rPr lang="en-GB" dirty="0" smtClean="0"/>
              <a:t>(Rees &amp; Tymon, 2016) states that</a:t>
            </a:r>
            <a:r>
              <a:rPr lang="en-GB" baseline="0" dirty="0" smtClean="0"/>
              <a:t> in order to execute organisational and departmental strategies, managers must identify: 1) set clear goals 2) understand employees’ abilities and 3) guide and coach employees. Managers are required to represent general management skills such as, leadership, mentoring, coaching and interpersonal relationship as well as demonstrating strong task skills.</a:t>
            </a:r>
          </a:p>
          <a:p>
            <a:endParaRPr lang="en-GB" baseline="0" dirty="0" smtClean="0"/>
          </a:p>
          <a:p>
            <a:r>
              <a:rPr lang="en-GB" baseline="0" dirty="0" smtClean="0"/>
              <a:t>A key factor of good management by line managers is applying various approaches effectively and appropriately. Committed and capable line managers are an essential part to successful performance. Managers should know the answers to questions such as:</a:t>
            </a:r>
          </a:p>
          <a:p>
            <a:endParaRPr lang="en-GB" baseline="0" dirty="0" smtClean="0"/>
          </a:p>
          <a:p>
            <a:pPr marL="171450" indent="-171450">
              <a:buFont typeface="Arial" panose="020B0604020202020204" pitchFamily="34" charset="0"/>
              <a:buChar char="•"/>
            </a:pPr>
            <a:r>
              <a:rPr lang="en-GB" baseline="0" dirty="0" smtClean="0"/>
              <a:t>How can we define performance?</a:t>
            </a:r>
          </a:p>
          <a:p>
            <a:pPr marL="171450" indent="-171450">
              <a:buFont typeface="Arial" panose="020B0604020202020204" pitchFamily="34" charset="0"/>
              <a:buChar char="•"/>
            </a:pPr>
            <a:r>
              <a:rPr lang="en-GB" baseline="0" dirty="0" smtClean="0"/>
              <a:t>Who should define?</a:t>
            </a:r>
          </a:p>
          <a:p>
            <a:pPr marL="171450" indent="-171450">
              <a:buFont typeface="Arial" panose="020B0604020202020204" pitchFamily="34" charset="0"/>
              <a:buChar char="•"/>
            </a:pPr>
            <a:r>
              <a:rPr lang="en-GB" baseline="0" dirty="0" smtClean="0"/>
              <a:t>How can we measure?</a:t>
            </a:r>
          </a:p>
          <a:p>
            <a:pPr marL="171450" indent="-171450">
              <a:buFont typeface="Arial" panose="020B0604020202020204" pitchFamily="34" charset="0"/>
              <a:buChar char="•"/>
            </a:pPr>
            <a:r>
              <a:rPr lang="en-GB" baseline="0" dirty="0" smtClean="0"/>
              <a:t>What is the link between motivation and performance?</a:t>
            </a:r>
          </a:p>
          <a:p>
            <a:pPr marL="0" indent="0">
              <a:buFont typeface="Arial" panose="020B0604020202020204" pitchFamily="34" charset="0"/>
              <a:buNone/>
            </a:pPr>
            <a:endParaRPr lang="en-GB" baseline="0" dirty="0" smtClean="0"/>
          </a:p>
          <a:p>
            <a:r>
              <a:rPr lang="en-GB" dirty="0" smtClean="0"/>
              <a:t>(</a:t>
            </a:r>
            <a:r>
              <a:rPr lang="en-GB" dirty="0" err="1" smtClean="0"/>
              <a:t>Cappelli</a:t>
            </a:r>
            <a:r>
              <a:rPr lang="en-GB" dirty="0" smtClean="0"/>
              <a:t> &amp; </a:t>
            </a:r>
            <a:r>
              <a:rPr lang="en-GB" dirty="0" err="1" smtClean="0"/>
              <a:t>Tavis</a:t>
            </a:r>
            <a:r>
              <a:rPr lang="en-GB" baseline="0" dirty="0" smtClean="0"/>
              <a:t>, 2016) state that managers are very much reliant on appraisals to determine which employees are under-performing. However, this process tends to be annually and allows poor performing employees to continue failing for too long without intervention.  This has led to HR departments consistently complaining to line managers about the lack of regular reviews with employees.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a:r>
            <a:r>
              <a:rPr lang="en-GB" sz="1200" b="0" i="0" u="none" strike="noStrike" kern="1200" baseline="0" dirty="0" err="1" smtClean="0">
                <a:solidFill>
                  <a:schemeClr val="tx1"/>
                </a:solidFill>
                <a:latin typeface="+mn-lt"/>
                <a:ea typeface="+mn-ea"/>
                <a:cs typeface="+mn-cs"/>
              </a:rPr>
              <a:t>Marchington</a:t>
            </a:r>
            <a:r>
              <a:rPr lang="en-GB" sz="1200" b="0" i="0" u="none" strike="noStrike" kern="1200" baseline="0" dirty="0" smtClean="0">
                <a:solidFill>
                  <a:schemeClr val="tx1"/>
                </a:solidFill>
                <a:latin typeface="+mn-lt"/>
                <a:ea typeface="+mn-ea"/>
                <a:cs typeface="+mn-cs"/>
              </a:rPr>
              <a:t> et at, 2016) highlight the importance of line manager role in forging strong relationships as evidence suggests that employee work attitudes are heavily influenced by the value of their relationship. Managers should regularly communicate clearly to employees, through an appraisal system as well as vertical integration on individual activity</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(Robinson, 2009) argued that managers play a crucial role in performance management regardless of the organisational setting. The importance of frequent communications, team meetings and one‐to‐one sessions was emphasised with a need to be clear about employee expectations and goals.</a:t>
            </a:r>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Where there is a concern with performance, managers should be confident and trained to take immediate action in rectifying this and not allow the problem to fester as this could lead to conflict and morale within a team. They highlighted that any initial approach should be dealt with by having</a:t>
            </a:r>
          </a:p>
          <a:p>
            <a:r>
              <a:rPr lang="en-GB" sz="1200" b="0" i="0" u="none" strike="noStrike" kern="1200" baseline="0" dirty="0" smtClean="0">
                <a:solidFill>
                  <a:schemeClr val="tx1"/>
                </a:solidFill>
                <a:latin typeface="+mn-lt"/>
                <a:ea typeface="+mn-ea"/>
                <a:cs typeface="+mn-cs"/>
              </a:rPr>
              <a:t>an informal discussion with the individual, to find out if there was an explanation for the under‐performance i.e. problems at home, or workplace</a:t>
            </a:r>
          </a:p>
          <a:p>
            <a:r>
              <a:rPr lang="en-GB" sz="1200" b="0" i="0" u="none" strike="noStrike" kern="1200" baseline="0" dirty="0" smtClean="0">
                <a:solidFill>
                  <a:schemeClr val="tx1"/>
                </a:solidFill>
                <a:latin typeface="+mn-lt"/>
                <a:ea typeface="+mn-ea"/>
                <a:cs typeface="+mn-cs"/>
              </a:rPr>
              <a:t>Relationship rather than assuming it is the fault of the employee.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(Robinson, 2009) refers to majority of managers would set clear expectations to any under-performers and monitor progress closely without making an issue. They emphasised that most employees would improve following this rather than having to start formal procedures. Managers can find that tackling poor behaviour can be even harder than addressing performance as there is often clearer evidence for this. Those possessing behavioural concerns often disrupt team dynamics and it is important that managers address any concerns quickly.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Managers are also required to provide bad news to individuals in some cases, such as no promotion or bonus. Managers found that honesty, openness and integrity was very important when addressing employees and spent time and effort preparing and addressing the employees of the business reasons for any decision.</a:t>
            </a: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D734767-3DA7-4A10-B020-4D08C88094C8}" type="slidenum">
              <a:rPr lang="en-GB" smtClean="0"/>
              <a:t>8</a:t>
            </a:fld>
            <a:endParaRPr lang="en-GB"/>
          </a:p>
        </p:txBody>
      </p:sp>
    </p:spTree>
    <p:extLst>
      <p:ext uri="{BB962C8B-B14F-4D97-AF65-F5344CB8AC3E}">
        <p14:creationId xmlns:p14="http://schemas.microsoft.com/office/powerpoint/2010/main" val="1127960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(Rees</a:t>
            </a:r>
            <a:r>
              <a:rPr lang="en-GB" baseline="0" dirty="0" smtClean="0"/>
              <a:t> &amp; Tymon, 2016) refers to the importance of HR supporting senior managers in ensuring commitment when implementing performance management processes.  Full involvement for managers to set employees clear goals is important - organisational strategy links to daily operations and in turn increases employee commitment, engagement and performance.</a:t>
            </a:r>
          </a:p>
          <a:p>
            <a:endParaRPr lang="en-GB" baseline="0" dirty="0" smtClean="0"/>
          </a:p>
          <a:p>
            <a:r>
              <a:rPr lang="en-GB" dirty="0" smtClean="0"/>
              <a:t>Another</a:t>
            </a:r>
            <a:r>
              <a:rPr lang="en-GB" baseline="0" dirty="0" smtClean="0"/>
              <a:t> key role for HR is how the performance management process is designed, communicated and trained to both appraiser and appraise. Aligning such processes with HR practices ensures that all involved fully understanding the business strategy and in turn, individual objectives for contribution. This helps the employee to see how their own goals align with the organisations and will build commitment and engagement.</a:t>
            </a:r>
          </a:p>
          <a:p>
            <a:endParaRPr lang="en-GB" baseline="0" dirty="0" smtClean="0"/>
          </a:p>
          <a:p>
            <a:r>
              <a:rPr lang="en-GB" baseline="0" dirty="0" smtClean="0"/>
              <a:t>(Robinson, 2009) states that management require HR intervention/advice for those employees continuously under-performing and possessing poor behaviour. Possible formal procedures may be required and seek legal advice.</a:t>
            </a:r>
          </a:p>
          <a:p>
            <a:endParaRPr lang="en-GB" baseline="0" dirty="0" smtClean="0"/>
          </a:p>
          <a:p>
            <a:r>
              <a:rPr lang="en-GB" baseline="0" dirty="0" smtClean="0"/>
              <a:t>(CIPD, 2020) refers to the talent management strategy that seeks to attract, identify, develop, engage and retain employees who are considered valuable in their organisation. This should align with business goals and strategic objective and is considered a key priority for HR professionals as such a strategy can build on high performance working, promote a learning organisation and add value to employer brand. </a:t>
            </a:r>
          </a:p>
          <a:p>
            <a:endParaRPr lang="en-GB" baseline="0" dirty="0" smtClean="0"/>
          </a:p>
          <a:p>
            <a:r>
              <a:rPr lang="en-GB" baseline="0" dirty="0" smtClean="0"/>
              <a:t>Managers are required to participate by ensuring responsibility for managing performance and identifying and developing individual talent. HR professionals play a pivotal role in support and guidance in designing and developing approaches to talent management to ensure it fits with organisational requirements. </a:t>
            </a:r>
          </a:p>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9</a:t>
            </a:fld>
            <a:endParaRPr lang="en-GB"/>
          </a:p>
        </p:txBody>
      </p:sp>
    </p:spTree>
    <p:extLst>
      <p:ext uri="{BB962C8B-B14F-4D97-AF65-F5344CB8AC3E}">
        <p14:creationId xmlns:p14="http://schemas.microsoft.com/office/powerpoint/2010/main" val="363738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11</a:t>
            </a:fld>
            <a:endParaRPr lang="en-GB"/>
          </a:p>
        </p:txBody>
      </p:sp>
    </p:spTree>
    <p:extLst>
      <p:ext uri="{BB962C8B-B14F-4D97-AF65-F5344CB8AC3E}">
        <p14:creationId xmlns:p14="http://schemas.microsoft.com/office/powerpoint/2010/main" val="1798594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734767-3DA7-4A10-B020-4D08C88094C8}" type="slidenum">
              <a:rPr lang="en-GB" smtClean="0"/>
              <a:t>12</a:t>
            </a:fld>
            <a:endParaRPr lang="en-GB"/>
          </a:p>
        </p:txBody>
      </p:sp>
    </p:spTree>
    <p:extLst>
      <p:ext uri="{BB962C8B-B14F-4D97-AF65-F5344CB8AC3E}">
        <p14:creationId xmlns:p14="http://schemas.microsoft.com/office/powerpoint/2010/main" val="3834425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8/4/2020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76" TargetMode="External"/><Relationship Id="rId2" Type="http://schemas.openxmlformats.org/officeDocument/2006/relationships/hyperlink" Target="https://www.cipd.co.uk/Images/big-data-social-media-hpws_2015_tcm18-15586.pdf" TargetMode="External"/><Relationship Id="rId1" Type="http://schemas.openxmlformats.org/officeDocument/2006/relationships/slideLayout" Target="../slideLayouts/slideLayout2.xml"/><Relationship Id="rId4" Type="http://schemas.openxmlformats.org/officeDocument/2006/relationships/hyperlink" Target="https://gbr.pepperdine.edu/2014/12/high-performance-working-system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knowledge/fundamentals/people/performance#11248"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strategy/resourcing/talent-factsheet#724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3505" y="1184564"/>
            <a:ext cx="8915399" cy="2262781"/>
          </a:xfrm>
        </p:spPr>
        <p:txBody>
          <a:bodyPr>
            <a:noAutofit/>
          </a:bodyPr>
          <a:lstStyle/>
          <a:p>
            <a:pPr algn="ctr"/>
            <a:r>
              <a:rPr lang="en-GB" sz="4800" dirty="0" smtClean="0">
                <a:latin typeface="Arial" panose="020B0604020202020204" pitchFamily="34" charset="0"/>
                <a:cs typeface="Arial" panose="020B0604020202020204" pitchFamily="34" charset="0"/>
              </a:rPr>
              <a:t>Understanding the link between Individual &amp; Organisational </a:t>
            </a:r>
            <a:r>
              <a:rPr lang="en-GB" sz="4800" dirty="0">
                <a:latin typeface="Arial" panose="020B0604020202020204" pitchFamily="34" charset="0"/>
                <a:cs typeface="Arial" panose="020B0604020202020204" pitchFamily="34" charset="0"/>
              </a:rPr>
              <a:t>P</a:t>
            </a:r>
            <a:r>
              <a:rPr lang="en-GB" sz="4800" dirty="0" smtClean="0">
                <a:latin typeface="Arial" panose="020B0604020202020204" pitchFamily="34" charset="0"/>
                <a:cs typeface="Arial" panose="020B0604020202020204" pitchFamily="34" charset="0"/>
              </a:rPr>
              <a:t>erformance</a:t>
            </a:r>
            <a:endParaRPr lang="en-GB" sz="4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961140" y="4611125"/>
            <a:ext cx="8915399" cy="1126283"/>
          </a:xfrm>
        </p:spPr>
        <p:txBody>
          <a:bodyPr>
            <a:normAutofit/>
          </a:bodyPr>
          <a:lstStyle/>
          <a:p>
            <a:pPr algn="ctr"/>
            <a:r>
              <a:rPr lang="en-GB" sz="2800" b="1" i="1" dirty="0" smtClean="0">
                <a:latin typeface="Arial Black" panose="020B0A04020102020204" pitchFamily="34" charset="0"/>
                <a:cs typeface="Arial" panose="020B0604020202020204" pitchFamily="34" charset="0"/>
              </a:rPr>
              <a:t>Jodie Barnett</a:t>
            </a:r>
            <a:endParaRPr lang="en-GB" sz="2800" b="1" i="1" dirty="0">
              <a:latin typeface="Arial Black" panose="020B0A04020102020204" pitchFamily="34" charset="0"/>
              <a:cs typeface="Arial" panose="020B0604020202020204" pitchFamily="34" charset="0"/>
            </a:endParaRPr>
          </a:p>
        </p:txBody>
      </p:sp>
    </p:spTree>
    <p:extLst>
      <p:ext uri="{BB962C8B-B14F-4D97-AF65-F5344CB8AC3E}">
        <p14:creationId xmlns:p14="http://schemas.microsoft.com/office/powerpoint/2010/main" val="13469895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829" y="502934"/>
            <a:ext cx="8911687" cy="1280890"/>
          </a:xfrm>
        </p:spPr>
        <p:txBody>
          <a:bodyPr>
            <a:normAutofit/>
          </a:bodyPr>
          <a:lstStyle/>
          <a:p>
            <a:pPr algn="ctr"/>
            <a:r>
              <a:rPr lang="en-GB" b="1" dirty="0" smtClean="0">
                <a:latin typeface="Arial Black" panose="020B0A04020102020204" pitchFamily="34" charset="0"/>
                <a:cs typeface="Arial" panose="020B0604020202020204" pitchFamily="34" charset="0"/>
              </a:rPr>
              <a:t>Learning outcomes</a:t>
            </a:r>
            <a:endParaRPr lang="en-GB" b="1" dirty="0">
              <a:latin typeface="Arial Black" panose="020B0A04020102020204" pitchFamily="34" charset="0"/>
              <a:cs typeface="Arial" panose="020B0604020202020204" pitchFamily="34" charset="0"/>
            </a:endParaRPr>
          </a:p>
        </p:txBody>
      </p:sp>
      <p:sp>
        <p:nvSpPr>
          <p:cNvPr id="3" name="Content Placeholder 2"/>
          <p:cNvSpPr>
            <a:spLocks noGrp="1"/>
          </p:cNvSpPr>
          <p:nvPr>
            <p:ph idx="1"/>
          </p:nvPr>
        </p:nvSpPr>
        <p:spPr>
          <a:xfrm>
            <a:off x="1310576" y="1585041"/>
            <a:ext cx="10310191" cy="4461113"/>
          </a:xfrm>
        </p:spPr>
        <p:txBody>
          <a:bodyPr>
            <a:normAutofit/>
          </a:bodyPr>
          <a:lstStyle/>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concept of high-performance working (HPW) and how it can benefit individuals and the organisation.</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contribution of the performance management process to high levels of performance.</a:t>
            </a:r>
          </a:p>
          <a:p>
            <a:pPr>
              <a:buFont typeface="Wingdings" panose="05000000000000000000" pitchFamily="2" charset="2"/>
              <a:buChar char="v"/>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Understand the role of line managers in performance management processes.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897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44" y="527328"/>
            <a:ext cx="9793356" cy="3064011"/>
          </a:xfrm>
        </p:spPr>
        <p:txBody>
          <a:bodyPr>
            <a:normAutofit/>
          </a:bodyPr>
          <a:lstStyle/>
          <a:p>
            <a:r>
              <a:rPr lang="en-GB" sz="2800" dirty="0" smtClean="0">
                <a:latin typeface="Arial Black" panose="020B0A04020102020204" pitchFamily="34" charset="0"/>
              </a:rPr>
              <a:t>What is high-performance working (HPW)?</a:t>
            </a:r>
            <a:r>
              <a:rPr lang="en-GB" sz="2800" dirty="0">
                <a:latin typeface="Arial Black" panose="020B0A04020102020204" pitchFamily="34" charset="0"/>
              </a:rPr>
              <a:t/>
            </a:r>
            <a:br>
              <a:rPr lang="en-GB" sz="2800" dirty="0">
                <a:latin typeface="Arial Black" panose="020B0A04020102020204" pitchFamily="34" charset="0"/>
              </a:rPr>
            </a:br>
            <a:r>
              <a:rPr lang="en-GB" sz="2700" dirty="0" smtClean="0">
                <a:latin typeface="Arial Black" panose="020B0A04020102020204" pitchFamily="34" charset="0"/>
              </a:rPr>
              <a:t/>
            </a:r>
            <a:br>
              <a:rPr lang="en-GB" sz="2700" dirty="0" smtClean="0">
                <a:latin typeface="Arial Black" panose="020B0A04020102020204" pitchFamily="34" charset="0"/>
              </a:rPr>
            </a:br>
            <a:r>
              <a:rPr lang="en-GB" sz="2700" dirty="0">
                <a:latin typeface="Arial" panose="020B0604020202020204" pitchFamily="34" charset="0"/>
                <a:cs typeface="Arial" panose="020B0604020202020204" pitchFamily="34" charset="0"/>
              </a:rPr>
              <a:t>(CIPD, 2015) refers to HPW systems as:</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
            </a:r>
            <a:br>
              <a:rPr lang="en-GB" sz="2700" dirty="0">
                <a:latin typeface="Arial" panose="020B0604020202020204" pitchFamily="34" charset="0"/>
                <a:cs typeface="Arial" panose="020B0604020202020204" pitchFamily="34" charset="0"/>
              </a:rPr>
            </a:br>
            <a:r>
              <a:rPr lang="en-GB" sz="2700" i="1" dirty="0">
                <a:latin typeface="Arial" panose="020B0604020202020204" pitchFamily="34" charset="0"/>
                <a:cs typeface="Arial" panose="020B0604020202020204" pitchFamily="34" charset="0"/>
              </a:rPr>
              <a:t>“a set, or bundle, of human resource management practices related to selection, training, </a:t>
            </a:r>
            <a:r>
              <a:rPr lang="en-GB" sz="2700" i="1" dirty="0" smtClean="0">
                <a:latin typeface="Arial" panose="020B0604020202020204" pitchFamily="34" charset="0"/>
                <a:cs typeface="Arial" panose="020B0604020202020204" pitchFamily="34" charset="0"/>
              </a:rPr>
              <a:t>performance management</a:t>
            </a:r>
            <a:r>
              <a:rPr lang="en-GB" sz="2700" i="1" dirty="0">
                <a:latin typeface="Arial" panose="020B0604020202020204" pitchFamily="34" charset="0"/>
                <a:cs typeface="Arial" panose="020B0604020202020204" pitchFamily="34" charset="0"/>
              </a:rPr>
              <a:t>, compensation, and information sharing…”</a:t>
            </a:r>
          </a:p>
        </p:txBody>
      </p:sp>
      <p:pic>
        <p:nvPicPr>
          <p:cNvPr id="4" name="Content Placeholder 3"/>
          <p:cNvPicPr>
            <a:picLocks noGrp="1" noChangeAspect="1"/>
          </p:cNvPicPr>
          <p:nvPr>
            <p:ph idx="1"/>
          </p:nvPr>
        </p:nvPicPr>
        <p:blipFill rotWithShape="1">
          <a:blip r:embed="rId3"/>
          <a:srcRect l="6530" t="22730" r="29328" b="7902"/>
          <a:stretch/>
        </p:blipFill>
        <p:spPr>
          <a:xfrm>
            <a:off x="3909392" y="3776870"/>
            <a:ext cx="4320208" cy="2540801"/>
          </a:xfrm>
          <a:prstGeom prst="rect">
            <a:avLst/>
          </a:prstGeom>
        </p:spPr>
      </p:pic>
    </p:spTree>
    <p:extLst>
      <p:ext uri="{BB962C8B-B14F-4D97-AF65-F5344CB8AC3E}">
        <p14:creationId xmlns:p14="http://schemas.microsoft.com/office/powerpoint/2010/main" val="10115988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56523" y="172279"/>
            <a:ext cx="9594574" cy="6524863"/>
          </a:xfrm>
          <a:prstGeom prst="rect">
            <a:avLst/>
          </a:prstGeom>
          <a:noFill/>
        </p:spPr>
        <p:txBody>
          <a:bodyPr wrap="square" rtlCol="0">
            <a:spAutoFit/>
          </a:bodyPr>
          <a:lstStyle/>
          <a:p>
            <a:pPr algn="ctr"/>
            <a:r>
              <a:rPr lang="en-GB" sz="2800" dirty="0" smtClean="0">
                <a:latin typeface="Arial Black" panose="020B0A04020102020204" pitchFamily="34" charset="0"/>
              </a:rPr>
              <a:t>The link between HPW &amp; organisational performance</a:t>
            </a:r>
          </a:p>
          <a:p>
            <a:pPr algn="ctr"/>
            <a:endParaRPr lang="en-GB" sz="2800" dirty="0" smtClean="0">
              <a:latin typeface="Arial Black" panose="020B0A04020102020204" pitchFamily="34" charset="0"/>
            </a:endParaRPr>
          </a:p>
          <a:p>
            <a:pPr algn="ctr"/>
            <a:endParaRPr lang="en-GB" sz="2800" dirty="0" smtClean="0">
              <a:latin typeface="Arial Black" panose="020B0A04020102020204" pitchFamily="34" charset="0"/>
            </a:endParaRPr>
          </a:p>
          <a:p>
            <a:r>
              <a:rPr lang="en-GB" sz="2800" b="1" i="1" dirty="0" smtClean="0"/>
              <a:t>Competitive advantage</a:t>
            </a:r>
          </a:p>
          <a:p>
            <a:endParaRPr lang="en-GB" sz="2800" i="1" dirty="0"/>
          </a:p>
          <a:p>
            <a:endParaRPr lang="en-GB" sz="1400" dirty="0" smtClean="0"/>
          </a:p>
          <a:p>
            <a:endParaRPr lang="en-GB" sz="2800" i="1" dirty="0" smtClean="0"/>
          </a:p>
          <a:p>
            <a:pPr algn="r"/>
            <a:endParaRPr lang="en-GB" sz="2800" i="1" dirty="0"/>
          </a:p>
          <a:p>
            <a:pPr algn="r"/>
            <a:endParaRPr lang="en-GB" sz="2400" b="1" i="1" dirty="0" smtClean="0"/>
          </a:p>
          <a:p>
            <a:pPr algn="r"/>
            <a:r>
              <a:rPr lang="en-GB" sz="2800" b="1" i="1" dirty="0" smtClean="0"/>
              <a:t>Sustainable organisational performance</a:t>
            </a:r>
            <a:endParaRPr lang="en-GB" sz="2800" b="1" i="1" dirty="0"/>
          </a:p>
          <a:p>
            <a:endParaRPr lang="en-GB" sz="2400" dirty="0" smtClean="0">
              <a:latin typeface="Arial" panose="020B0604020202020204" pitchFamily="34" charset="0"/>
              <a:cs typeface="Arial" panose="020B0604020202020204" pitchFamily="34" charset="0"/>
            </a:endParaRPr>
          </a:p>
          <a:p>
            <a:endParaRPr lang="en-GB" dirty="0"/>
          </a:p>
          <a:p>
            <a:endParaRPr lang="en-GB" dirty="0" smtClean="0"/>
          </a:p>
          <a:p>
            <a:endParaRPr lang="en-GB" dirty="0"/>
          </a:p>
          <a:p>
            <a:endParaRPr lang="en-GB" dirty="0" smtClean="0"/>
          </a:p>
          <a:p>
            <a:endParaRPr lang="en-GB" dirty="0"/>
          </a:p>
          <a:p>
            <a:endParaRPr lang="en-GB" dirty="0"/>
          </a:p>
        </p:txBody>
      </p:sp>
      <p:pic>
        <p:nvPicPr>
          <p:cNvPr id="5" name="Picture 4"/>
          <p:cNvPicPr/>
          <p:nvPr/>
        </p:nvPicPr>
        <p:blipFill rotWithShape="1">
          <a:blip r:embed="rId3"/>
          <a:srcRect l="5279" t="49996" r="71529" b="25601"/>
          <a:stretch/>
        </p:blipFill>
        <p:spPr bwMode="auto">
          <a:xfrm>
            <a:off x="6679096" y="1484243"/>
            <a:ext cx="4399722" cy="2417335"/>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l="69829" t="20733" r="5867" b="57215"/>
          <a:stretch/>
        </p:blipFill>
        <p:spPr bwMode="auto">
          <a:xfrm>
            <a:off x="1881809" y="4598505"/>
            <a:ext cx="4090669" cy="20956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2013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813" y="266302"/>
            <a:ext cx="8911687" cy="6161002"/>
          </a:xfrm>
        </p:spPr>
        <p:txBody>
          <a:bodyPr>
            <a:normAutofit/>
          </a:bodyPr>
          <a:lstStyle/>
          <a:p>
            <a:pPr algn="ctr"/>
            <a:r>
              <a:rPr lang="en-GB" sz="2800" dirty="0" smtClean="0">
                <a:latin typeface="Arial Black" panose="020B0A04020102020204" pitchFamily="34" charset="0"/>
              </a:rPr>
              <a:t>The link between HPW and employee well-being</a:t>
            </a:r>
            <a:endParaRPr lang="en-GB" sz="2800" dirty="0">
              <a:latin typeface="Arial Black" panose="020B0A04020102020204" pitchFamily="34" charset="0"/>
            </a:endParaRPr>
          </a:p>
        </p:txBody>
      </p:sp>
      <p:pic>
        <p:nvPicPr>
          <p:cNvPr id="5" name="Picture 4"/>
          <p:cNvPicPr/>
          <p:nvPr/>
        </p:nvPicPr>
        <p:blipFill rotWithShape="1">
          <a:blip r:embed="rId3"/>
          <a:srcRect l="62227" t="22264" r="4993" b="54401"/>
          <a:stretch/>
        </p:blipFill>
        <p:spPr bwMode="auto">
          <a:xfrm>
            <a:off x="7413726" y="2603135"/>
            <a:ext cx="4393958" cy="2095390"/>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1431235" y="1630018"/>
            <a:ext cx="5982491" cy="3785652"/>
          </a:xfrm>
          <a:prstGeom prst="rect">
            <a:avLst/>
          </a:prstGeom>
          <a:noFill/>
        </p:spPr>
        <p:txBody>
          <a:bodyPr wrap="square" rtlCol="0">
            <a:spAutoFit/>
          </a:bodyPr>
          <a:lstStyle/>
          <a:p>
            <a:r>
              <a:rPr lang="en-GB" sz="2400" i="1" dirty="0" smtClean="0"/>
              <a:t>“A </a:t>
            </a:r>
            <a:r>
              <a:rPr lang="en-GB" sz="2400" i="1" dirty="0"/>
              <a:t>culture of well-being, driven by great people management, is good </a:t>
            </a:r>
            <a:r>
              <a:rPr lang="en-GB" sz="2400" i="1" dirty="0" smtClean="0"/>
              <a:t>for employees </a:t>
            </a:r>
            <a:r>
              <a:rPr lang="en-GB" sz="2400" i="1" dirty="0"/>
              <a:t>and good for business. It makes the workplace a more productive, attractive</a:t>
            </a:r>
          </a:p>
          <a:p>
            <a:r>
              <a:rPr lang="en-GB" sz="2400" i="1" dirty="0"/>
              <a:t>and socially responsible place to </a:t>
            </a:r>
            <a:r>
              <a:rPr lang="en-GB" sz="2400" i="1" dirty="0" smtClean="0"/>
              <a:t>work”. </a:t>
            </a:r>
            <a:endParaRPr lang="en-GB" sz="2400" i="1" dirty="0"/>
          </a:p>
          <a:p>
            <a:endParaRPr lang="en-GB" sz="2400" i="1" dirty="0" smtClean="0"/>
          </a:p>
          <a:p>
            <a:r>
              <a:rPr lang="en-GB" sz="2400" b="1" dirty="0" smtClean="0"/>
              <a:t>(CIPD Health and Well-being at Work survey report March 2020)</a:t>
            </a:r>
            <a:endParaRPr lang="en-GB" sz="2400" b="1" dirty="0"/>
          </a:p>
        </p:txBody>
      </p:sp>
    </p:spTree>
    <p:extLst>
      <p:ext uri="{BB962C8B-B14F-4D97-AF65-F5344CB8AC3E}">
        <p14:creationId xmlns:p14="http://schemas.microsoft.com/office/powerpoint/2010/main" val="26496094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2939" y="1351721"/>
            <a:ext cx="10482470" cy="147732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(CIPD, 2019) refers to performance management as the activities and processes that focus on </a:t>
            </a:r>
            <a:r>
              <a:rPr lang="en-GB" sz="2400" dirty="0" smtClean="0">
                <a:latin typeface="Arial" panose="020B0604020202020204" pitchFamily="34" charset="0"/>
                <a:cs typeface="Arial" panose="020B0604020202020204" pitchFamily="34" charset="0"/>
              </a:rPr>
              <a:t>areas </a:t>
            </a:r>
            <a:r>
              <a:rPr lang="en-GB" sz="2400" dirty="0">
                <a:latin typeface="Arial" panose="020B0604020202020204" pitchFamily="34" charset="0"/>
                <a:cs typeface="Arial" panose="020B0604020202020204" pitchFamily="34" charset="0"/>
              </a:rPr>
              <a:t>to maintain and improve employee performance in line with organisational objectives.</a:t>
            </a:r>
            <a:endParaRPr lang="en-GB" sz="2400" b="1" dirty="0">
              <a:latin typeface="Arial" panose="020B0604020202020204" pitchFamily="34" charset="0"/>
              <a:cs typeface="Arial" panose="020B0604020202020204" pitchFamily="34" charset="0"/>
            </a:endParaRPr>
          </a:p>
          <a:p>
            <a:endParaRPr lang="en-GB" dirty="0"/>
          </a:p>
        </p:txBody>
      </p:sp>
      <p:sp>
        <p:nvSpPr>
          <p:cNvPr id="3" name="TextBox 2"/>
          <p:cNvSpPr txBox="1"/>
          <p:nvPr/>
        </p:nvSpPr>
        <p:spPr>
          <a:xfrm>
            <a:off x="1789043" y="530087"/>
            <a:ext cx="9144000" cy="523220"/>
          </a:xfrm>
          <a:prstGeom prst="rect">
            <a:avLst/>
          </a:prstGeom>
          <a:noFill/>
        </p:spPr>
        <p:txBody>
          <a:bodyPr wrap="square" rtlCol="0">
            <a:spAutoFit/>
          </a:bodyPr>
          <a:lstStyle/>
          <a:p>
            <a:pPr algn="ctr"/>
            <a:r>
              <a:rPr lang="en-GB" sz="2800" b="1" dirty="0" smtClean="0">
                <a:latin typeface="Arial Black" panose="020B0A04020102020204" pitchFamily="34" charset="0"/>
              </a:rPr>
              <a:t>Performance Management</a:t>
            </a:r>
            <a:endParaRPr lang="en-GB" sz="2800" b="1" dirty="0">
              <a:latin typeface="Arial Black" panose="020B0A04020102020204" pitchFamily="34" charset="0"/>
            </a:endParaRPr>
          </a:p>
        </p:txBody>
      </p:sp>
      <p:pic>
        <p:nvPicPr>
          <p:cNvPr id="4" name="Picture 3"/>
          <p:cNvPicPr/>
          <p:nvPr/>
        </p:nvPicPr>
        <p:blipFill rotWithShape="1">
          <a:blip r:embed="rId3"/>
          <a:srcRect l="56085" t="23955" r="28910" b="50692"/>
          <a:stretch/>
        </p:blipFill>
        <p:spPr bwMode="auto">
          <a:xfrm>
            <a:off x="4150340" y="2829049"/>
            <a:ext cx="3959991" cy="34515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46158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2539" y="304800"/>
            <a:ext cx="9541565" cy="523220"/>
          </a:xfrm>
          <a:prstGeom prst="rect">
            <a:avLst/>
          </a:prstGeom>
          <a:noFill/>
        </p:spPr>
        <p:txBody>
          <a:bodyPr wrap="square" rtlCol="0">
            <a:spAutoFit/>
          </a:bodyPr>
          <a:lstStyle/>
          <a:p>
            <a:pPr algn="ctr"/>
            <a:r>
              <a:rPr lang="en-GB" sz="2800" dirty="0" smtClean="0">
                <a:latin typeface="Arial Black" panose="020B0A04020102020204" pitchFamily="34" charset="0"/>
              </a:rPr>
              <a:t>Performance management contribution</a:t>
            </a:r>
            <a:endParaRPr lang="en-GB" sz="2800" dirty="0">
              <a:latin typeface="Arial Black" panose="020B0A04020102020204" pitchFamily="34" charset="0"/>
            </a:endParaRPr>
          </a:p>
        </p:txBody>
      </p:sp>
      <p:sp>
        <p:nvSpPr>
          <p:cNvPr id="3" name="TextBox 2"/>
          <p:cNvSpPr txBox="1"/>
          <p:nvPr/>
        </p:nvSpPr>
        <p:spPr>
          <a:xfrm>
            <a:off x="1762539" y="1113183"/>
            <a:ext cx="9753600" cy="5262979"/>
          </a:xfrm>
          <a:prstGeom prst="rect">
            <a:avLst/>
          </a:prstGeom>
          <a:noFill/>
        </p:spPr>
        <p:txBody>
          <a:bodyPr wrap="square" rtlCol="0">
            <a:spAutoFit/>
          </a:bodyPr>
          <a:lstStyle/>
          <a:p>
            <a:r>
              <a:rPr lang="en-GB" sz="2400" b="1" i="1" dirty="0" smtClean="0">
                <a:latin typeface="Arial" panose="020B0604020202020204" pitchFamily="34" charset="0"/>
                <a:cs typeface="Arial" panose="020B0604020202020204" pitchFamily="34" charset="0"/>
              </a:rPr>
              <a:t>Employee capability and commitment</a:t>
            </a:r>
          </a:p>
          <a:p>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Involvement in setting goals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self-measurement</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Learning and development</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r>
              <a:rPr lang="en-GB" sz="2400" b="1" i="1" dirty="0" smtClean="0">
                <a:latin typeface="Arial" panose="020B0604020202020204" pitchFamily="34" charset="0"/>
                <a:cs typeface="Arial" panose="020B0604020202020204" pitchFamily="34" charset="0"/>
              </a:rPr>
              <a:t>Recognising and rewarding talent</a:t>
            </a:r>
          </a:p>
          <a:p>
            <a:endParaRPr lang="en-GB" sz="2400" b="1" i="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Merit-pay awards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Pay and Intrinsic motivation</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Expectancy theory</a:t>
            </a:r>
          </a:p>
          <a:p>
            <a:endParaRPr lang="en-GB" sz="2400" b="1" i="1" dirty="0">
              <a:latin typeface="Arial" panose="020B0604020202020204" pitchFamily="34" charset="0"/>
              <a:cs typeface="Arial" panose="020B0604020202020204" pitchFamily="34" charset="0"/>
            </a:endParaRPr>
          </a:p>
          <a:p>
            <a:endParaRPr lang="en-GB" sz="2400" b="1" i="1" dirty="0">
              <a:latin typeface="Arial" panose="020B0604020202020204" pitchFamily="34" charset="0"/>
              <a:cs typeface="Arial" panose="020B0604020202020204" pitchFamily="34" charset="0"/>
            </a:endParaRPr>
          </a:p>
        </p:txBody>
      </p:sp>
      <p:pic>
        <p:nvPicPr>
          <p:cNvPr id="4" name="Picture 3"/>
          <p:cNvPicPr/>
          <p:nvPr/>
        </p:nvPicPr>
        <p:blipFill rotWithShape="1">
          <a:blip r:embed="rId3"/>
          <a:srcRect l="75723" t="36229" r="3663" b="40001"/>
          <a:stretch/>
        </p:blipFill>
        <p:spPr bwMode="auto">
          <a:xfrm>
            <a:off x="8884753" y="1113183"/>
            <a:ext cx="2419351" cy="1497495"/>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4"/>
          <a:srcRect l="79175" t="22047" r="4154" b="55928"/>
          <a:stretch/>
        </p:blipFill>
        <p:spPr bwMode="auto">
          <a:xfrm>
            <a:off x="8884752" y="3992913"/>
            <a:ext cx="2419351" cy="1573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861994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64834" y="384313"/>
            <a:ext cx="9766852" cy="523220"/>
          </a:xfrm>
          <a:prstGeom prst="rect">
            <a:avLst/>
          </a:prstGeom>
          <a:noFill/>
        </p:spPr>
        <p:txBody>
          <a:bodyPr wrap="square" rtlCol="0">
            <a:spAutoFit/>
          </a:bodyPr>
          <a:lstStyle/>
          <a:p>
            <a:r>
              <a:rPr lang="en-GB" sz="2800" dirty="0" smtClean="0">
                <a:latin typeface="Arial Black" panose="020B0A04020102020204" pitchFamily="34" charset="0"/>
              </a:rPr>
              <a:t>The role of line managers</a:t>
            </a:r>
            <a:endParaRPr lang="en-GB" sz="2800" dirty="0">
              <a:latin typeface="Arial Black" panose="020B0A04020102020204" pitchFamily="34" charset="0"/>
            </a:endParaRPr>
          </a:p>
        </p:txBody>
      </p:sp>
      <p:pic>
        <p:nvPicPr>
          <p:cNvPr id="3" name="Picture 2"/>
          <p:cNvPicPr/>
          <p:nvPr/>
        </p:nvPicPr>
        <p:blipFill rotWithShape="1">
          <a:blip r:embed="rId3"/>
          <a:srcRect l="54012" t="51562" r="23836" b="30393"/>
          <a:stretch/>
        </p:blipFill>
        <p:spPr bwMode="auto">
          <a:xfrm>
            <a:off x="1689727" y="1245704"/>
            <a:ext cx="3160568" cy="1828799"/>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5274366" y="2637184"/>
            <a:ext cx="6069495" cy="3662541"/>
          </a:xfrm>
          <a:prstGeom prst="rect">
            <a:avLst/>
          </a:prstGeom>
          <a:noFill/>
        </p:spPr>
        <p:txBody>
          <a:bodyPr wrap="square" rtlCol="0">
            <a:spAutoFit/>
          </a:bodyPr>
          <a:lstStyle/>
          <a:p>
            <a:pPr marL="285750" indent="-285750">
              <a:buFont typeface="Arial" panose="020B0604020202020204" pitchFamily="34" charset="0"/>
              <a:buChar char="•"/>
            </a:pPr>
            <a:r>
              <a:rPr lang="en-GB" sz="3200" b="1" dirty="0" smtClean="0"/>
              <a:t>Manage performance</a:t>
            </a: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r>
              <a:rPr lang="en-GB" sz="3200" b="1" dirty="0" smtClean="0"/>
              <a:t>Tackle performance issues</a:t>
            </a: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r>
              <a:rPr lang="en-GB" sz="3200" b="1" dirty="0" smtClean="0"/>
              <a:t>Tackle poor behaviour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72309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81809" y="384313"/>
            <a:ext cx="8892208" cy="523220"/>
          </a:xfrm>
          <a:prstGeom prst="rect">
            <a:avLst/>
          </a:prstGeom>
          <a:noFill/>
        </p:spPr>
        <p:txBody>
          <a:bodyPr wrap="square" rtlCol="0">
            <a:spAutoFit/>
          </a:bodyPr>
          <a:lstStyle/>
          <a:p>
            <a:pPr algn="ctr"/>
            <a:r>
              <a:rPr lang="en-GB" sz="2800" dirty="0" smtClean="0">
                <a:latin typeface="Arial Black" panose="020B0A04020102020204" pitchFamily="34" charset="0"/>
              </a:rPr>
              <a:t>HR &amp; management working relationship</a:t>
            </a:r>
            <a:endParaRPr lang="en-GB" sz="2800" dirty="0">
              <a:latin typeface="Arial Black" panose="020B0A04020102020204" pitchFamily="34" charset="0"/>
            </a:endParaRPr>
          </a:p>
        </p:txBody>
      </p:sp>
      <p:sp>
        <p:nvSpPr>
          <p:cNvPr id="3" name="TextBox 2"/>
          <p:cNvSpPr txBox="1"/>
          <p:nvPr/>
        </p:nvSpPr>
        <p:spPr>
          <a:xfrm>
            <a:off x="1881809" y="1139688"/>
            <a:ext cx="9819861" cy="5232202"/>
          </a:xfrm>
          <a:prstGeom prst="rect">
            <a:avLst/>
          </a:prstGeom>
          <a:noFill/>
        </p:spPr>
        <p:txBody>
          <a:bodyPr wrap="square" rtlCol="0">
            <a:spAutoFit/>
          </a:bodyPr>
          <a:lstStyle/>
          <a:p>
            <a:endParaRPr lang="en-GB" dirty="0" smtClean="0"/>
          </a:p>
          <a:p>
            <a:r>
              <a:rPr lang="en-GB" sz="3200" b="1" dirty="0" smtClean="0">
                <a:latin typeface="Arial" panose="020B0604020202020204" pitchFamily="34" charset="0"/>
                <a:cs typeface="Arial" panose="020B0604020202020204" pitchFamily="34" charset="0"/>
              </a:rPr>
              <a:t>Support                                        </a:t>
            </a:r>
            <a:r>
              <a:rPr lang="en-GB" sz="3200" dirty="0" smtClean="0">
                <a:latin typeface="Arial" panose="020B0604020202020204" pitchFamily="34" charset="0"/>
                <a:cs typeface="Arial" panose="020B0604020202020204" pitchFamily="34" charset="0"/>
              </a:rPr>
              <a:t> </a:t>
            </a:r>
            <a:r>
              <a:rPr lang="en-GB" sz="3200" b="1" dirty="0" smtClean="0">
                <a:latin typeface="Arial" panose="020B0604020202020204" pitchFamily="34" charset="0"/>
                <a:cs typeface="Arial" panose="020B0604020202020204" pitchFamily="34" charset="0"/>
              </a:rPr>
              <a:t>Implementation</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Communication                                Training</a:t>
            </a:r>
          </a:p>
          <a:p>
            <a:endParaRPr lang="en-GB" dirty="0" smtClean="0"/>
          </a:p>
        </p:txBody>
      </p:sp>
      <p:cxnSp>
        <p:nvCxnSpPr>
          <p:cNvPr id="13" name="Straight Arrow Connector 12"/>
          <p:cNvCxnSpPr/>
          <p:nvPr/>
        </p:nvCxnSpPr>
        <p:spPr>
          <a:xfrm flipH="1" flipV="1">
            <a:off x="3578088" y="2001079"/>
            <a:ext cx="1616764" cy="1007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6738730" y="2051515"/>
            <a:ext cx="1444487" cy="1007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544958" y="4138672"/>
            <a:ext cx="1437860" cy="1167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857999" y="4106369"/>
            <a:ext cx="1590261" cy="1167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5" name="Picture 24"/>
          <p:cNvPicPr/>
          <p:nvPr/>
        </p:nvPicPr>
        <p:blipFill rotWithShape="1">
          <a:blip r:embed="rId3"/>
          <a:srcRect l="75617" t="31209" r="3172" b="46983"/>
          <a:stretch/>
        </p:blipFill>
        <p:spPr bwMode="auto">
          <a:xfrm>
            <a:off x="4545496" y="2597292"/>
            <a:ext cx="2915478" cy="18929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5033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264" y="306058"/>
            <a:ext cx="8911687" cy="661351"/>
          </a:xfrm>
        </p:spPr>
        <p:txBody>
          <a:bodyPr>
            <a:normAutofit/>
          </a:bodyPr>
          <a:lstStyle/>
          <a:p>
            <a:pPr algn="ctr"/>
            <a:r>
              <a:rPr lang="en-GB" sz="2400" dirty="0" smtClean="0">
                <a:latin typeface="Arial Black" panose="020B0A04020102020204" pitchFamily="34" charset="0"/>
              </a:rPr>
              <a:t>References </a:t>
            </a:r>
            <a:endParaRPr lang="en-GB" sz="2400" dirty="0">
              <a:latin typeface="Arial Black" panose="020B0A04020102020204" pitchFamily="34" charset="0"/>
            </a:endParaRPr>
          </a:p>
        </p:txBody>
      </p:sp>
      <p:sp>
        <p:nvSpPr>
          <p:cNvPr id="3" name="Content Placeholder 2"/>
          <p:cNvSpPr>
            <a:spLocks noGrp="1"/>
          </p:cNvSpPr>
          <p:nvPr>
            <p:ph idx="1"/>
          </p:nvPr>
        </p:nvSpPr>
        <p:spPr>
          <a:xfrm>
            <a:off x="1457135" y="1175228"/>
            <a:ext cx="10232405" cy="5405682"/>
          </a:xfrm>
        </p:spPr>
        <p:txBody>
          <a:bodyPr>
            <a:normAutofit/>
          </a:bodyPr>
          <a:lstStyle/>
          <a:p>
            <a:pPr marL="0" indent="0">
              <a:buNone/>
            </a:pPr>
            <a:r>
              <a:rPr lang="en-GB" dirty="0" smtClean="0">
                <a:latin typeface="Arial" panose="020B0604020202020204" pitchFamily="34" charset="0"/>
                <a:cs typeface="Arial" panose="020B0604020202020204" pitchFamily="34" charset="0"/>
              </a:rPr>
              <a:t>Bo</a:t>
            </a:r>
            <a:r>
              <a:rPr lang="en-GB" dirty="0" smtClean="0">
                <a:solidFill>
                  <a:schemeClr val="tx1"/>
                </a:solidFill>
                <a:latin typeface="Arial" panose="020B0604020202020204" pitchFamily="34" charset="0"/>
                <a:cs typeface="Arial" panose="020B0604020202020204" pitchFamily="34" charset="0"/>
              </a:rPr>
              <a:t>on, C., </a:t>
            </a:r>
            <a:r>
              <a:rPr lang="en-GB" dirty="0" err="1" smtClean="0">
                <a:solidFill>
                  <a:schemeClr val="tx1"/>
                </a:solidFill>
                <a:latin typeface="Arial" panose="020B0604020202020204" pitchFamily="34" charset="0"/>
                <a:cs typeface="Arial" panose="020B0604020202020204" pitchFamily="34" charset="0"/>
              </a:rPr>
              <a:t>Kalshoven</a:t>
            </a:r>
            <a:r>
              <a:rPr lang="en-GB" dirty="0" smtClean="0">
                <a:solidFill>
                  <a:schemeClr val="tx1"/>
                </a:solidFill>
                <a:latin typeface="Arial" panose="020B0604020202020204" pitchFamily="34" charset="0"/>
                <a:cs typeface="Arial" panose="020B0604020202020204" pitchFamily="34" charset="0"/>
              </a:rPr>
              <a:t>, K. (2014) How high-commitment HRM relates to engagement and commitment: The Moderating role of task proficiency. </a:t>
            </a:r>
            <a:r>
              <a:rPr lang="en-GB" i="1" dirty="0" smtClean="0">
                <a:solidFill>
                  <a:schemeClr val="tx1"/>
                </a:solidFill>
                <a:latin typeface="Arial" panose="020B0604020202020204" pitchFamily="34" charset="0"/>
                <a:cs typeface="Arial" panose="020B0604020202020204" pitchFamily="34" charset="0"/>
              </a:rPr>
              <a:t>Human Resource Management, </a:t>
            </a:r>
            <a:r>
              <a:rPr lang="en-GB" dirty="0" smtClean="0">
                <a:solidFill>
                  <a:schemeClr val="tx1"/>
                </a:solidFill>
                <a:latin typeface="Arial" panose="020B0604020202020204" pitchFamily="34" charset="0"/>
                <a:cs typeface="Arial" panose="020B0604020202020204" pitchFamily="34" charset="0"/>
              </a:rPr>
              <a:t>403-420.</a:t>
            </a:r>
          </a:p>
          <a:p>
            <a:pPr marL="0" indent="0">
              <a:buNone/>
            </a:pPr>
            <a:r>
              <a:rPr lang="en-GB" dirty="0" smtClean="0">
                <a:latin typeface="Arial" panose="020B0604020202020204" pitchFamily="34" charset="0"/>
                <a:cs typeface="Arial" panose="020B0604020202020204" pitchFamily="34" charset="0"/>
              </a:rPr>
              <a:t>CIPD (2015). </a:t>
            </a:r>
            <a:r>
              <a:rPr lang="en-GB" i="1" dirty="0" smtClean="0">
                <a:latin typeface="Arial" panose="020B0604020202020204" pitchFamily="34" charset="0"/>
                <a:cs typeface="Arial" panose="020B0604020202020204" pitchFamily="34" charset="0"/>
              </a:rPr>
              <a:t>Big data, Social Media and HPWS for the intelligent office </a:t>
            </a:r>
            <a:r>
              <a:rPr lang="en-GB" dirty="0" smtClean="0">
                <a:latin typeface="Arial" panose="020B0604020202020204" pitchFamily="34" charset="0"/>
                <a:cs typeface="Arial" panose="020B0604020202020204" pitchFamily="34" charset="0"/>
              </a:rPr>
              <a:t>(online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www.cipd.co.uk/Images/big-data-social-media-hpws_2015_tcm18-15586.pdf</a:t>
            </a:r>
            <a:r>
              <a:rPr lang="en-GB" dirty="0" smtClean="0">
                <a:latin typeface="Arial" panose="020B0604020202020204" pitchFamily="34" charset="0"/>
                <a:cs typeface="Arial" panose="020B0604020202020204" pitchFamily="34" charset="0"/>
              </a:rPr>
              <a:t> (Accessed 15 July 2020)</a:t>
            </a:r>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CIPD (2019). </a:t>
            </a:r>
            <a:r>
              <a:rPr lang="en-GB" i="1" dirty="0" smtClean="0">
                <a:latin typeface="Arial" panose="020B0604020202020204" pitchFamily="34" charset="0"/>
                <a:cs typeface="Arial" panose="020B0604020202020204" pitchFamily="34" charset="0"/>
              </a:rPr>
              <a:t>Performance Management: an introduction </a:t>
            </a:r>
            <a:r>
              <a:rPr lang="en-GB" dirty="0" smtClean="0">
                <a:latin typeface="Arial" panose="020B0604020202020204" pitchFamily="34" charset="0"/>
                <a:cs typeface="Arial" panose="020B0604020202020204" pitchFamily="34" charset="0"/>
              </a:rPr>
              <a:t>(online</a:t>
            </a:r>
            <a:r>
              <a:rPr lang="en-GB" dirty="0">
                <a:latin typeface="Arial" panose="020B0604020202020204" pitchFamily="34" charset="0"/>
                <a:cs typeface="Arial" panose="020B0604020202020204" pitchFamily="34" charset="0"/>
              </a:rPr>
              <a:t>) Available at: </a:t>
            </a:r>
            <a:r>
              <a:rPr lang="en-GB" dirty="0">
                <a:solidFill>
                  <a:srgbClr val="0070C0"/>
                </a:solidFill>
                <a:latin typeface="Arial" panose="020B0604020202020204" pitchFamily="34" charset="0"/>
                <a:cs typeface="Arial" panose="020B0604020202020204" pitchFamily="34" charset="0"/>
                <a:hlinkClick r:id="rId3"/>
              </a:rPr>
              <a:t>https://</a:t>
            </a:r>
            <a:r>
              <a:rPr lang="en-GB" dirty="0" smtClean="0">
                <a:solidFill>
                  <a:srgbClr val="0070C0"/>
                </a:solidFill>
                <a:latin typeface="Arial" panose="020B0604020202020204" pitchFamily="34" charset="0"/>
                <a:cs typeface="Arial" panose="020B0604020202020204" pitchFamily="34" charset="0"/>
                <a:hlinkClick r:id="rId3"/>
              </a:rPr>
              <a:t>www.cipd.co.uk/knowledge/fundamentals/people/performance/factsheet#6276</a:t>
            </a:r>
            <a:r>
              <a:rPr lang="en-GB" dirty="0" smtClean="0">
                <a:solidFill>
                  <a:srgbClr val="0070C0"/>
                </a:solidFill>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(Accessed 08 July 2020).</a:t>
            </a:r>
          </a:p>
          <a:p>
            <a:pPr marL="0" indent="0">
              <a:buNone/>
            </a:pPr>
            <a:r>
              <a:rPr lang="en-GB" dirty="0" smtClean="0">
                <a:latin typeface="Arial" panose="020B0604020202020204" pitchFamily="34" charset="0"/>
                <a:cs typeface="Arial" panose="020B0604020202020204" pitchFamily="34" charset="0"/>
              </a:rPr>
              <a:t>GBR (2014). </a:t>
            </a:r>
            <a:r>
              <a:rPr lang="en-GB" i="1" dirty="0" smtClean="0">
                <a:latin typeface="Arial" panose="020B0604020202020204" pitchFamily="34" charset="0"/>
                <a:cs typeface="Arial" panose="020B0604020202020204" pitchFamily="34" charset="0"/>
              </a:rPr>
              <a:t>High performance working systems </a:t>
            </a:r>
            <a:r>
              <a:rPr lang="en-GB" dirty="0" smtClean="0">
                <a:latin typeface="Arial" panose="020B0604020202020204" pitchFamily="34" charset="0"/>
                <a:cs typeface="Arial" panose="020B0604020202020204" pitchFamily="34" charset="0"/>
              </a:rPr>
              <a:t>(online) Available at: </a:t>
            </a:r>
            <a:r>
              <a:rPr lang="en-GB" dirty="0" smtClean="0">
                <a:latin typeface="Arial" panose="020B0604020202020204" pitchFamily="34" charset="0"/>
                <a:cs typeface="Arial" panose="020B0604020202020204" pitchFamily="34" charset="0"/>
                <a:hlinkClick r:id="rId4"/>
              </a:rPr>
              <a:t>https://gbr.pepperdine.edu/2014/12/high-performance-working-systems/</a:t>
            </a:r>
            <a:r>
              <a:rPr lang="en-GB" dirty="0" smtClean="0">
                <a:latin typeface="Arial" panose="020B0604020202020204" pitchFamily="34" charset="0"/>
                <a:cs typeface="Arial" panose="020B0604020202020204" pitchFamily="34" charset="0"/>
              </a:rPr>
              <a:t> (Accessed 15 July 2020)</a:t>
            </a:r>
          </a:p>
          <a:p>
            <a:pPr marL="0" indent="0">
              <a:buNone/>
            </a:pPr>
            <a:endParaRPr lang="en-GB"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Taylor, S. (2016).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Improving </a:t>
            </a:r>
            <a:r>
              <a:rPr lang="en-US" altLang="en-US" i="1" dirty="0" err="1">
                <a:solidFill>
                  <a:schemeClr val="tx1"/>
                </a:solidFill>
                <a:latin typeface="Arial" panose="020B0604020202020204" pitchFamily="34" charset="0"/>
                <a:ea typeface="Calibri" panose="020F0502020204030204" pitchFamily="34" charset="0"/>
                <a:cs typeface="Arial" panose="020B0604020202020204" pitchFamily="34" charset="0"/>
              </a:rPr>
              <a:t>Organisational</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 Performance</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In S. Taylor, &amp; C.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Woodhams</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Human Resource Management: People &amp; </a:t>
            </a:r>
            <a:r>
              <a:rPr lang="en-US" altLang="en-US" i="1" dirty="0" err="1">
                <a:solidFill>
                  <a:schemeClr val="tx1"/>
                </a:solidFill>
                <a:latin typeface="Arial" panose="020B0604020202020204" pitchFamily="34" charset="0"/>
                <a:ea typeface="Calibri" panose="020F0502020204030204" pitchFamily="34" charset="0"/>
                <a:cs typeface="Arial" panose="020B0604020202020204" pitchFamily="34" charset="0"/>
              </a:rPr>
              <a:t>Organisations</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(pp. 197-214). London: CIPD</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endPar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lvl="0" indent="0" defTabSz="914400" eaLnBrk="0" fontAlgn="base" hangingPunct="0">
              <a:spcBef>
                <a:spcPct val="0"/>
              </a:spcBef>
              <a:spcAft>
                <a:spcPct val="0"/>
              </a:spcAft>
              <a:buClrTx/>
              <a:buNone/>
            </a:pPr>
            <a:endParaRPr lang="en-GB" altLang="en-US" dirty="0" smtClean="0">
              <a:solidFill>
                <a:schemeClr val="tx1"/>
              </a:solidFill>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cs typeface="Arial" panose="020B0604020202020204" pitchFamily="34" charset="0"/>
              </a:rPr>
              <a:t>Rees, G, Tymon, A,. (2016) </a:t>
            </a:r>
            <a:r>
              <a:rPr lang="en-GB" altLang="en-US" i="1" dirty="0" smtClean="0">
                <a:solidFill>
                  <a:schemeClr val="tx1"/>
                </a:solidFill>
                <a:latin typeface="Arial" panose="020B0604020202020204" pitchFamily="34" charset="0"/>
                <a:cs typeface="Arial" panose="020B0604020202020204" pitchFamily="34" charset="0"/>
              </a:rPr>
              <a:t>Performance Management, Motivation and Reward</a:t>
            </a:r>
            <a:r>
              <a:rPr lang="en-GB" altLang="en-US" dirty="0" smtClean="0">
                <a:solidFill>
                  <a:schemeClr val="tx1"/>
                </a:solidFill>
                <a:latin typeface="Arial" panose="020B0604020202020204" pitchFamily="34" charset="0"/>
                <a:cs typeface="Arial" panose="020B0604020202020204" pitchFamily="34" charset="0"/>
              </a:rPr>
              <a:t>. in. </a:t>
            </a:r>
            <a:r>
              <a:rPr lang="en-GB" altLang="en-US" dirty="0">
                <a:solidFill>
                  <a:schemeClr val="tx1"/>
                </a:solidFill>
                <a:latin typeface="Arial" panose="020B0604020202020204" pitchFamily="34" charset="0"/>
                <a:cs typeface="Arial" panose="020B0604020202020204" pitchFamily="34" charset="0"/>
              </a:rPr>
              <a:t>Rees, G, &amp; French, R,. </a:t>
            </a:r>
            <a:r>
              <a:rPr lang="en-GB" altLang="en-US" dirty="0" smtClean="0">
                <a:solidFill>
                  <a:schemeClr val="tx1"/>
                </a:solidFill>
                <a:latin typeface="Arial" panose="020B0604020202020204" pitchFamily="34" charset="0"/>
                <a:cs typeface="Arial" panose="020B0604020202020204" pitchFamily="34" charset="0"/>
              </a:rPr>
              <a:t>Contributing to Improving Organisational Performance (pp. 253-279). London: CIPD</a:t>
            </a:r>
            <a:r>
              <a:rPr lang="en-GB" altLang="en-US" dirty="0" smtClean="0">
                <a:solidFill>
                  <a:schemeClr val="tx1"/>
                </a:solidFill>
                <a:latin typeface="Arial" panose="020B0604020202020204" pitchFamily="34" charset="0"/>
                <a:cs typeface="Arial" panose="020B0604020202020204" pitchFamily="34" charset="0"/>
              </a:rPr>
              <a:t>.</a:t>
            </a:r>
            <a:endParaRPr lang="en-GB" altLang="en-US"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31448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61" y="760919"/>
            <a:ext cx="10508974" cy="6056243"/>
          </a:xfrm>
        </p:spPr>
        <p:txBody>
          <a:bodyPr>
            <a:normAutofit fontScale="90000"/>
          </a:bodyPr>
          <a:lstStyle/>
          <a:p>
            <a:r>
              <a:rPr lang="en-GB" sz="2800" dirty="0" smtClean="0">
                <a:latin typeface="Arial Black" panose="020B0A04020102020204" pitchFamily="34" charset="0"/>
              </a:rPr>
              <a:t/>
            </a:r>
            <a:br>
              <a:rPr lang="en-GB" sz="2800" dirty="0" smtClean="0">
                <a:latin typeface="Arial Black" panose="020B0A04020102020204" pitchFamily="34" charset="0"/>
              </a:rPr>
            </a:br>
            <a:r>
              <a:rPr lang="en-GB" sz="2000" dirty="0" smtClean="0">
                <a:latin typeface="Arial" panose="020B0604020202020204" pitchFamily="34" charset="0"/>
                <a:cs typeface="Arial" panose="020B0604020202020204" pitchFamily="34" charset="0"/>
              </a:rPr>
              <a:t>Purcell</a:t>
            </a:r>
            <a:r>
              <a:rPr lang="en-GB" sz="2000" dirty="0" smtClean="0">
                <a:latin typeface="Arial" panose="020B0604020202020204" pitchFamily="34" charset="0"/>
                <a:cs typeface="Arial" panose="020B0604020202020204" pitchFamily="34" charset="0"/>
              </a:rPr>
              <a:t>, J., </a:t>
            </a:r>
            <a:r>
              <a:rPr lang="en-GB" sz="2000" dirty="0" err="1" smtClean="0">
                <a:latin typeface="Arial" panose="020B0604020202020204" pitchFamily="34" charset="0"/>
                <a:cs typeface="Arial" panose="020B0604020202020204" pitchFamily="34" charset="0"/>
              </a:rPr>
              <a:t>Kinnie</a:t>
            </a:r>
            <a:r>
              <a:rPr lang="en-GB" sz="2000" dirty="0" smtClean="0">
                <a:latin typeface="Arial" panose="020B0604020202020204" pitchFamily="34" charset="0"/>
                <a:cs typeface="Arial" panose="020B0604020202020204" pitchFamily="34" charset="0"/>
              </a:rPr>
              <a:t>, N., Hutchinson, S., </a:t>
            </a:r>
            <a:r>
              <a:rPr lang="en-GB" sz="2000" dirty="0" err="1" smtClean="0">
                <a:latin typeface="Arial" panose="020B0604020202020204" pitchFamily="34" charset="0"/>
                <a:cs typeface="Arial" panose="020B0604020202020204" pitchFamily="34" charset="0"/>
              </a:rPr>
              <a:t>Rayton</a:t>
            </a:r>
            <a:r>
              <a:rPr lang="en-GB" sz="2000" dirty="0" smtClean="0">
                <a:latin typeface="Arial" panose="020B0604020202020204" pitchFamily="34" charset="0"/>
                <a:cs typeface="Arial" panose="020B0604020202020204" pitchFamily="34" charset="0"/>
              </a:rPr>
              <a:t>, B., Swart, J. (2003) </a:t>
            </a:r>
            <a:r>
              <a:rPr lang="en-GB" sz="2000" i="1" dirty="0" smtClean="0">
                <a:latin typeface="Arial" panose="020B0604020202020204" pitchFamily="34" charset="0"/>
                <a:cs typeface="Arial" panose="020B0604020202020204" pitchFamily="34" charset="0"/>
              </a:rPr>
              <a:t>Understanding the people and performance link: Unlocking the black box. </a:t>
            </a:r>
            <a:r>
              <a:rPr lang="en-GB" sz="2000" dirty="0" smtClean="0">
                <a:latin typeface="Arial" panose="020B0604020202020204" pitchFamily="34" charset="0"/>
                <a:cs typeface="Arial" panose="020B0604020202020204" pitchFamily="34" charset="0"/>
              </a:rPr>
              <a:t>London: CIPD.</a:t>
            </a:r>
            <a:br>
              <a:rPr lang="en-GB" sz="2000" dirty="0" smtClean="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Armstrong, M., &amp; Brown, D. (2019). </a:t>
            </a:r>
            <a:r>
              <a:rPr lang="en-US" altLang="en-US" sz="2000" i="1" dirty="0">
                <a:solidFill>
                  <a:schemeClr val="tx1"/>
                </a:solidFill>
                <a:latin typeface="Arial" panose="020B0604020202020204" pitchFamily="34" charset="0"/>
                <a:ea typeface="Calibri" panose="020F0502020204030204" pitchFamily="34" charset="0"/>
                <a:cs typeface="Arial" panose="020B0604020202020204" pitchFamily="34" charset="0"/>
              </a:rPr>
              <a:t>Strategic Human Resource Management: Back to the future?</a:t>
            </a: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London: CIPD</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b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a:r>
            <a:br>
              <a:rPr lang="en-US" altLang="en-US" sz="2000"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Boxall, P., &amp; </a:t>
            </a:r>
            <a:r>
              <a:rPr lang="en-US" altLang="en-US" sz="2000" dirty="0" err="1" smtClean="0">
                <a:solidFill>
                  <a:schemeClr val="tx1"/>
                </a:solidFill>
                <a:latin typeface="Arial" panose="020B0604020202020204" pitchFamily="34" charset="0"/>
                <a:ea typeface="Calibri" panose="020F0502020204030204" pitchFamily="34" charset="0"/>
                <a:cs typeface="Arial" panose="020B0604020202020204" pitchFamily="34" charset="0"/>
              </a:rPr>
              <a:t>Macky</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K. (2014). </a:t>
            </a:r>
            <a:r>
              <a:rPr lang="en-GB" sz="2000" dirty="0">
                <a:latin typeface="Arial" panose="020B0604020202020204" pitchFamily="34" charset="0"/>
                <a:cs typeface="Arial" panose="020B0604020202020204" pitchFamily="34" charset="0"/>
              </a:rPr>
              <a:t>High-involvement </a:t>
            </a:r>
            <a:r>
              <a:rPr lang="en-GB" sz="2000" dirty="0" smtClean="0">
                <a:latin typeface="Arial" panose="020B0604020202020204" pitchFamily="34" charset="0"/>
                <a:cs typeface="Arial" panose="020B0604020202020204" pitchFamily="34" charset="0"/>
              </a:rPr>
              <a:t>work processes</a:t>
            </a:r>
            <a:r>
              <a:rPr lang="en-GB" sz="2000" dirty="0">
                <a:latin typeface="Arial" panose="020B0604020202020204" pitchFamily="34" charset="0"/>
                <a:cs typeface="Arial" panose="020B0604020202020204" pitchFamily="34" charset="0"/>
              </a:rPr>
              <a:t>, work intensification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 employee </a:t>
            </a:r>
            <a:r>
              <a:rPr lang="en-GB" sz="2000" dirty="0" smtClean="0">
                <a:latin typeface="Arial" panose="020B0604020202020204" pitchFamily="34" charset="0"/>
                <a:cs typeface="Arial" panose="020B0604020202020204" pitchFamily="34" charset="0"/>
              </a:rPr>
              <a:t>well-being. </a:t>
            </a:r>
            <a:r>
              <a:rPr lang="en-GB" sz="2000" i="1" dirty="0" smtClean="0">
                <a:latin typeface="Arial" panose="020B0604020202020204" pitchFamily="34" charset="0"/>
                <a:cs typeface="Arial" panose="020B0604020202020204" pitchFamily="34" charset="0"/>
              </a:rPr>
              <a:t>SAGE</a:t>
            </a:r>
            <a:r>
              <a:rPr lang="en-US" alt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963 – 984.</a:t>
            </a:r>
            <a:r>
              <a:rPr lang="en-GB" altLang="en-US" sz="2000" dirty="0">
                <a:solidFill>
                  <a:schemeClr val="tx1"/>
                </a:solidFill>
                <a:latin typeface="Arial" panose="020B0604020202020204" pitchFamily="34" charset="0"/>
                <a:cs typeface="Arial" panose="020B0604020202020204" pitchFamily="34" charset="0"/>
              </a:rPr>
              <a:t/>
            </a:r>
            <a:br>
              <a:rPr lang="en-GB" altLang="en-US" sz="2000" dirty="0">
                <a:solidFill>
                  <a:schemeClr val="tx1"/>
                </a:solidFill>
                <a:latin typeface="Arial" panose="020B0604020202020204" pitchFamily="34" charset="0"/>
                <a:cs typeface="Arial" panose="020B0604020202020204" pitchFamily="34" charset="0"/>
              </a:rPr>
            </a:br>
            <a:r>
              <a:rPr lang="en-GB" altLang="en-US" sz="2000" dirty="0" smtClean="0">
                <a:solidFill>
                  <a:schemeClr val="tx1"/>
                </a:solidFill>
                <a:latin typeface="Arial" panose="020B0604020202020204" pitchFamily="34" charset="0"/>
                <a:cs typeface="Arial" panose="020B0604020202020204" pitchFamily="34" charset="0"/>
              </a:rPr>
              <a:t/>
            </a:r>
            <a:br>
              <a:rPr lang="en-GB" altLang="en-US" sz="2000" dirty="0" smtClean="0">
                <a:solidFill>
                  <a:schemeClr val="tx1"/>
                </a:solidFill>
                <a:latin typeface="Arial" panose="020B0604020202020204" pitchFamily="34" charset="0"/>
                <a:cs typeface="Arial" panose="020B0604020202020204" pitchFamily="34" charset="0"/>
              </a:rPr>
            </a:br>
            <a:r>
              <a:rPr lang="en-GB" altLang="en-US" sz="2000" dirty="0" err="1" smtClean="0">
                <a:solidFill>
                  <a:schemeClr val="tx1"/>
                </a:solidFill>
                <a:latin typeface="Arial" panose="020B0604020202020204" pitchFamily="34" charset="0"/>
                <a:cs typeface="Arial" panose="020B0604020202020204" pitchFamily="34" charset="0"/>
              </a:rPr>
              <a:t>Cappelli</a:t>
            </a:r>
            <a:r>
              <a:rPr lang="en-GB" altLang="en-US" sz="2000" dirty="0" smtClean="0">
                <a:solidFill>
                  <a:schemeClr val="tx1"/>
                </a:solidFill>
                <a:latin typeface="Arial" panose="020B0604020202020204" pitchFamily="34" charset="0"/>
                <a:cs typeface="Arial" panose="020B0604020202020204" pitchFamily="34" charset="0"/>
              </a:rPr>
              <a:t>, P., </a:t>
            </a:r>
            <a:r>
              <a:rPr lang="en-GB" altLang="en-US" sz="2000" dirty="0" err="1" smtClean="0">
                <a:solidFill>
                  <a:schemeClr val="tx1"/>
                </a:solidFill>
                <a:latin typeface="Arial" panose="020B0604020202020204" pitchFamily="34" charset="0"/>
                <a:cs typeface="Arial" panose="020B0604020202020204" pitchFamily="34" charset="0"/>
              </a:rPr>
              <a:t>Tavis</a:t>
            </a:r>
            <a:r>
              <a:rPr lang="en-GB" altLang="en-US" sz="2000" dirty="0" smtClean="0">
                <a:solidFill>
                  <a:schemeClr val="tx1"/>
                </a:solidFill>
                <a:latin typeface="Arial" panose="020B0604020202020204" pitchFamily="34" charset="0"/>
                <a:cs typeface="Arial" panose="020B0604020202020204" pitchFamily="34" charset="0"/>
              </a:rPr>
              <a:t>, A. (2016) The performance management revolution. </a:t>
            </a:r>
            <a:r>
              <a:rPr lang="en-GB" altLang="en-US" sz="2000" i="1" dirty="0">
                <a:solidFill>
                  <a:schemeClr val="tx1"/>
                </a:solidFill>
                <a:latin typeface="Arial" panose="020B0604020202020204" pitchFamily="34" charset="0"/>
                <a:cs typeface="Arial" panose="020B0604020202020204" pitchFamily="34" charset="0"/>
              </a:rPr>
              <a:t>Harvard Business </a:t>
            </a:r>
            <a:r>
              <a:rPr lang="en-GB" altLang="en-US" sz="2000" i="1" dirty="0" smtClean="0">
                <a:solidFill>
                  <a:schemeClr val="tx1"/>
                </a:solidFill>
                <a:latin typeface="Arial" panose="020B0604020202020204" pitchFamily="34" charset="0"/>
                <a:cs typeface="Arial" panose="020B0604020202020204" pitchFamily="34" charset="0"/>
              </a:rPr>
              <a:t>Review.</a:t>
            </a:r>
            <a:br>
              <a:rPr lang="en-GB" altLang="en-US" sz="2000" i="1" dirty="0" smtClean="0">
                <a:solidFill>
                  <a:schemeClr val="tx1"/>
                </a:solidFill>
                <a:latin typeface="Arial" panose="020B0604020202020204" pitchFamily="34" charset="0"/>
                <a:cs typeface="Arial" panose="020B0604020202020204" pitchFamily="34" charset="0"/>
              </a:rPr>
            </a:br>
            <a:r>
              <a:rPr lang="en-GB" altLang="en-US" sz="2000" i="1" dirty="0">
                <a:solidFill>
                  <a:schemeClr val="tx1"/>
                </a:solidFill>
                <a:latin typeface="Arial" panose="020B0604020202020204" pitchFamily="34" charset="0"/>
                <a:cs typeface="Arial" panose="020B0604020202020204" pitchFamily="34" charset="0"/>
              </a:rPr>
              <a:t/>
            </a:r>
            <a:br>
              <a:rPr lang="en-GB" altLang="en-US" sz="2000" i="1" dirty="0">
                <a:solidFill>
                  <a:schemeClr val="tx1"/>
                </a:solidFill>
                <a:latin typeface="Arial" panose="020B0604020202020204" pitchFamily="34" charset="0"/>
                <a:cs typeface="Arial" panose="020B0604020202020204" pitchFamily="34" charset="0"/>
              </a:rPr>
            </a:br>
            <a:r>
              <a:rPr lang="en-GB" altLang="en-US" sz="2000" dirty="0" smtClean="0">
                <a:solidFill>
                  <a:schemeClr val="tx1"/>
                </a:solidFill>
                <a:latin typeface="Arial" panose="020B0604020202020204" pitchFamily="34" charset="0"/>
                <a:cs typeface="Arial" panose="020B0604020202020204" pitchFamily="34" charset="0"/>
              </a:rPr>
              <a:t>CIPD (2020) </a:t>
            </a:r>
            <a:r>
              <a:rPr lang="en-GB" altLang="en-US" sz="2000" i="1" dirty="0" smtClean="0">
                <a:solidFill>
                  <a:schemeClr val="tx1"/>
                </a:solidFill>
                <a:latin typeface="Arial" panose="020B0604020202020204" pitchFamily="34" charset="0"/>
                <a:cs typeface="Arial" panose="020B0604020202020204" pitchFamily="34" charset="0"/>
              </a:rPr>
              <a:t>Performance management </a:t>
            </a:r>
            <a:r>
              <a:rPr lang="en-GB" altLang="en-US" sz="2000" dirty="0" smtClean="0">
                <a:solidFill>
                  <a:schemeClr val="tx1"/>
                </a:solidFill>
                <a:latin typeface="Arial" panose="020B0604020202020204" pitchFamily="34" charset="0"/>
                <a:cs typeface="Arial" panose="020B0604020202020204" pitchFamily="34" charset="0"/>
              </a:rPr>
              <a:t>(online) Available at</a:t>
            </a:r>
            <a:r>
              <a:rPr lang="en-GB" altLang="en-US" sz="2000" dirty="0">
                <a:solidFill>
                  <a:schemeClr val="tx1"/>
                </a:solidFill>
                <a:latin typeface="Arial" panose="020B0604020202020204" pitchFamily="34" charset="0"/>
                <a:cs typeface="Arial" panose="020B0604020202020204" pitchFamily="34" charset="0"/>
              </a:rPr>
              <a:t>: </a:t>
            </a:r>
            <a:r>
              <a:rPr lang="en-GB" altLang="en-US" sz="2000" dirty="0">
                <a:solidFill>
                  <a:schemeClr val="tx1"/>
                </a:solidFill>
                <a:latin typeface="Arial" panose="020B0604020202020204" pitchFamily="34" charset="0"/>
                <a:cs typeface="Arial" panose="020B0604020202020204" pitchFamily="34" charset="0"/>
                <a:hlinkClick r:id="rId3"/>
              </a:rPr>
              <a:t>https://</a:t>
            </a:r>
            <a:r>
              <a:rPr lang="en-GB" altLang="en-US" sz="2000" dirty="0" smtClean="0">
                <a:solidFill>
                  <a:schemeClr val="tx1"/>
                </a:solidFill>
                <a:latin typeface="Arial" panose="020B0604020202020204" pitchFamily="34" charset="0"/>
                <a:cs typeface="Arial" panose="020B0604020202020204" pitchFamily="34" charset="0"/>
                <a:hlinkClick r:id="rId3"/>
              </a:rPr>
              <a:t>www.cipd.co.uk/knowledge/fundamentals/people/performance#11248</a:t>
            </a:r>
            <a:r>
              <a:rPr lang="en-GB" altLang="en-US" sz="2000" dirty="0" smtClean="0">
                <a:solidFill>
                  <a:schemeClr val="tx1"/>
                </a:solidFill>
                <a:latin typeface="Arial" panose="020B0604020202020204" pitchFamily="34" charset="0"/>
                <a:cs typeface="Arial" panose="020B0604020202020204" pitchFamily="34" charset="0"/>
              </a:rPr>
              <a:t> (Accessed on 30 July 2020)</a:t>
            </a:r>
            <a:r>
              <a:rPr lang="en-GB" altLang="en-US" sz="2000" dirty="0">
                <a:solidFill>
                  <a:schemeClr val="tx1"/>
                </a:solidFill>
              </a:rPr>
              <a:t/>
            </a:r>
            <a:br>
              <a:rPr lang="en-GB" altLang="en-US" sz="2000" dirty="0">
                <a:solidFill>
                  <a:schemeClr val="tx1"/>
                </a:solidFill>
              </a:rPr>
            </a:br>
            <a:r>
              <a:rPr lang="en-GB" altLang="en-US" sz="2000" dirty="0">
                <a:solidFill>
                  <a:schemeClr val="tx1"/>
                </a:solidFill>
              </a:rPr>
              <a:t/>
            </a:r>
            <a:br>
              <a:rPr lang="en-GB" altLang="en-US" sz="2000" dirty="0">
                <a:solidFill>
                  <a:schemeClr val="tx1"/>
                </a:solidFill>
              </a:rPr>
            </a:br>
            <a:r>
              <a:rPr lang="en-GB" altLang="en-US" sz="2000" dirty="0" err="1" smtClean="0">
                <a:solidFill>
                  <a:schemeClr val="tx1"/>
                </a:solidFill>
                <a:latin typeface="Arial" panose="020B0604020202020204" pitchFamily="34" charset="0"/>
                <a:cs typeface="Arial" panose="020B0604020202020204" pitchFamily="34" charset="0"/>
              </a:rPr>
              <a:t>Marchington</a:t>
            </a:r>
            <a:r>
              <a:rPr lang="en-GB" altLang="en-US" sz="2000" dirty="0" smtClean="0">
                <a:solidFill>
                  <a:schemeClr val="tx1"/>
                </a:solidFill>
                <a:latin typeface="Arial" panose="020B0604020202020204" pitchFamily="34" charset="0"/>
                <a:cs typeface="Arial" panose="020B0604020202020204" pitchFamily="34" charset="0"/>
              </a:rPr>
              <a:t>, M., Wilkinson, A., Donnelly, R., &amp; </a:t>
            </a:r>
            <a:r>
              <a:rPr lang="en-GB" altLang="en-US" sz="2000" dirty="0" err="1" smtClean="0">
                <a:solidFill>
                  <a:schemeClr val="tx1"/>
                </a:solidFill>
                <a:latin typeface="Arial" panose="020B0604020202020204" pitchFamily="34" charset="0"/>
                <a:cs typeface="Arial" panose="020B0604020202020204" pitchFamily="34" charset="0"/>
              </a:rPr>
              <a:t>Kynighou</a:t>
            </a:r>
            <a:r>
              <a:rPr lang="en-GB" altLang="en-US" sz="2000" dirty="0" smtClean="0">
                <a:solidFill>
                  <a:schemeClr val="tx1"/>
                </a:solidFill>
                <a:latin typeface="Arial" panose="020B0604020202020204" pitchFamily="34" charset="0"/>
                <a:cs typeface="Arial" panose="020B0604020202020204" pitchFamily="34" charset="0"/>
              </a:rPr>
              <a:t>, A. (2016) High commitment HRM Policy and Practice. In</a:t>
            </a:r>
            <a:r>
              <a:rPr lang="en-GB" altLang="en-US" sz="2000" i="1" dirty="0" smtClean="0">
                <a:solidFill>
                  <a:schemeClr val="tx1"/>
                </a:solidFill>
                <a:latin typeface="Arial" panose="020B0604020202020204" pitchFamily="34" charset="0"/>
                <a:cs typeface="Arial" panose="020B0604020202020204" pitchFamily="34" charset="0"/>
              </a:rPr>
              <a:t>. Understanding the link between individual and organisational performance (pp 55-80)</a:t>
            </a:r>
            <a:r>
              <a:rPr lang="en-GB" altLang="en-US" sz="2000" dirty="0" smtClean="0">
                <a:solidFill>
                  <a:schemeClr val="tx1"/>
                </a:solidFill>
                <a:latin typeface="Arial" panose="020B0604020202020204" pitchFamily="34" charset="0"/>
                <a:cs typeface="Arial" panose="020B0604020202020204" pitchFamily="34" charset="0"/>
              </a:rPr>
              <a:t> London: CIPD.</a:t>
            </a:r>
            <a:r>
              <a:rPr lang="en-GB" sz="2800" dirty="0" smtClean="0">
                <a:latin typeface="Arial Black" panose="020B0A04020102020204" pitchFamily="34" charset="0"/>
              </a:rPr>
              <a:t/>
            </a:r>
            <a:br>
              <a:rPr lang="en-GB" sz="2800" dirty="0" smtClean="0">
                <a:latin typeface="Arial Black" panose="020B0A04020102020204" pitchFamily="34" charset="0"/>
              </a:rPr>
            </a:br>
            <a:r>
              <a:rPr lang="en-GB" sz="2800" dirty="0" smtClean="0">
                <a:latin typeface="Arial Black" panose="020B0A04020102020204" pitchFamily="34" charset="0"/>
              </a:rPr>
              <a:t/>
            </a:r>
            <a:br>
              <a:rPr lang="en-GB" sz="2800" dirty="0" smtClean="0">
                <a:latin typeface="Arial Black" panose="020B0A04020102020204" pitchFamily="34" charset="0"/>
              </a:rPr>
            </a:br>
            <a:r>
              <a:rPr lang="en-GB" sz="2800" dirty="0">
                <a:latin typeface="Arial Black" panose="020B0A04020102020204" pitchFamily="34" charset="0"/>
              </a:rPr>
              <a:t/>
            </a:r>
            <a:br>
              <a:rPr lang="en-GB" sz="2800" dirty="0">
                <a:latin typeface="Arial Black" panose="020B0A04020102020204" pitchFamily="34" charset="0"/>
              </a:rPr>
            </a:br>
            <a:endParaRPr lang="en-GB" sz="2800" dirty="0">
              <a:latin typeface="Arial Black" panose="020B0A04020102020204" pitchFamily="34" charset="0"/>
            </a:endParaRPr>
          </a:p>
        </p:txBody>
      </p:sp>
      <p:sp>
        <p:nvSpPr>
          <p:cNvPr id="3" name="TextBox 2"/>
          <p:cNvSpPr txBox="1"/>
          <p:nvPr/>
        </p:nvSpPr>
        <p:spPr>
          <a:xfrm>
            <a:off x="2544418" y="299254"/>
            <a:ext cx="7726017" cy="461665"/>
          </a:xfrm>
          <a:prstGeom prst="rect">
            <a:avLst/>
          </a:prstGeom>
          <a:noFill/>
        </p:spPr>
        <p:txBody>
          <a:bodyPr wrap="square" rtlCol="0">
            <a:spAutoFit/>
          </a:bodyPr>
          <a:lstStyle/>
          <a:p>
            <a:pPr algn="ctr"/>
            <a:r>
              <a:rPr lang="en-GB" sz="2400" dirty="0">
                <a:latin typeface="Arial Black" panose="020B0A04020102020204" pitchFamily="34" charset="0"/>
              </a:rPr>
              <a:t>References (2)</a:t>
            </a:r>
            <a:endParaRPr lang="en-GB" sz="2400" dirty="0"/>
          </a:p>
        </p:txBody>
      </p:sp>
    </p:spTree>
    <p:extLst>
      <p:ext uri="{BB962C8B-B14F-4D97-AF65-F5344CB8AC3E}">
        <p14:creationId xmlns:p14="http://schemas.microsoft.com/office/powerpoint/2010/main" val="24442778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4386" y="253049"/>
            <a:ext cx="8911687" cy="528829"/>
          </a:xfrm>
        </p:spPr>
        <p:txBody>
          <a:bodyPr>
            <a:normAutofit/>
          </a:bodyPr>
          <a:lstStyle/>
          <a:p>
            <a:pPr algn="ctr"/>
            <a:r>
              <a:rPr lang="en-GB" sz="2400" dirty="0">
                <a:latin typeface="Arial Black" panose="020B0A04020102020204" pitchFamily="34" charset="0"/>
              </a:rPr>
              <a:t>References </a:t>
            </a:r>
            <a:r>
              <a:rPr lang="en-GB" sz="2400" dirty="0" smtClean="0">
                <a:latin typeface="Arial Black" panose="020B0A04020102020204" pitchFamily="34" charset="0"/>
              </a:rPr>
              <a:t>(3)</a:t>
            </a:r>
            <a:endParaRPr lang="en-GB" sz="2400" dirty="0"/>
          </a:p>
        </p:txBody>
      </p:sp>
      <p:sp>
        <p:nvSpPr>
          <p:cNvPr id="4" name="Rectangle 1"/>
          <p:cNvSpPr>
            <a:spLocks noGrp="1" noChangeArrowheads="1"/>
          </p:cNvSpPr>
          <p:nvPr>
            <p:ph idx="1"/>
          </p:nvPr>
        </p:nvSpPr>
        <p:spPr bwMode="auto">
          <a:xfrm>
            <a:off x="1219199" y="1297834"/>
            <a:ext cx="1070177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Robinson, D. (2009). </a:t>
            </a:r>
            <a:r>
              <a:rPr kumimoji="0" lang="en-US" altLang="en-US" b="0" i="1"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engaging manager series: The engaging manager and sticky situations.</a:t>
            </a: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Brighton: IES HR Network</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8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r>
              <a:rPr kumimoji="0" lang="en-GB" altLang="en-US" b="0" i="0" u="none" strike="noStrike" cap="none" normalizeH="0" baseline="0" dirty="0" smtClean="0">
                <a:ln>
                  <a:noFill/>
                </a:ln>
                <a:solidFill>
                  <a:schemeClr val="tx1"/>
                </a:solidFill>
                <a:effectLst/>
                <a:latin typeface="Arial" panose="020B0604020202020204" pitchFamily="34" charset="0"/>
              </a:rPr>
              <a:t>CIPD (2020) Talent</a:t>
            </a:r>
            <a:r>
              <a:rPr kumimoji="0" lang="en-GB" altLang="en-US" b="0" i="0" u="none" strike="noStrike" cap="none" normalizeH="0" dirty="0" smtClean="0">
                <a:ln>
                  <a:noFill/>
                </a:ln>
                <a:solidFill>
                  <a:schemeClr val="tx1"/>
                </a:solidFill>
                <a:effectLst/>
                <a:latin typeface="Arial" panose="020B0604020202020204" pitchFamily="34" charset="0"/>
              </a:rPr>
              <a:t> Management (online</a:t>
            </a:r>
            <a:r>
              <a:rPr lang="en-GB" altLang="en-US" dirty="0">
                <a:solidFill>
                  <a:schemeClr val="tx1"/>
                </a:solidFill>
                <a:latin typeface="Arial" panose="020B0604020202020204" pitchFamily="34" charset="0"/>
              </a:rPr>
              <a:t>) Available at</a:t>
            </a:r>
            <a:r>
              <a:rPr lang="en-GB" altLang="en-US" dirty="0" smtClean="0">
                <a:solidFill>
                  <a:schemeClr val="tx1"/>
                </a:solidFill>
                <a:latin typeface="Arial" panose="020B0604020202020204" pitchFamily="34" charset="0"/>
              </a:rPr>
              <a:t>:</a:t>
            </a: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hlinkClick r:id="rId3"/>
              </a:rPr>
              <a:t>https</a:t>
            </a:r>
            <a:r>
              <a:rPr lang="en-GB" altLang="en-US" dirty="0">
                <a:solidFill>
                  <a:schemeClr val="tx1"/>
                </a:solidFill>
                <a:latin typeface="Arial" panose="020B0604020202020204" pitchFamily="34" charset="0"/>
                <a:hlinkClick r:id="rId3"/>
              </a:rPr>
              <a:t>://</a:t>
            </a:r>
            <a:r>
              <a:rPr lang="en-GB" altLang="en-US" dirty="0" smtClean="0">
                <a:solidFill>
                  <a:schemeClr val="tx1"/>
                </a:solidFill>
                <a:latin typeface="Arial" panose="020B0604020202020204" pitchFamily="34" charset="0"/>
                <a:hlinkClick r:id="rId3"/>
              </a:rPr>
              <a:t>www.cipd.co.uk/knowledge/strategy/resourcing/talent-factsheet#7241</a:t>
            </a:r>
            <a:r>
              <a:rPr lang="en-GB" altLang="en-US" dirty="0" smtClean="0">
                <a:solidFill>
                  <a:schemeClr val="tx1"/>
                </a:solidFill>
                <a:latin typeface="Arial" panose="020B0604020202020204" pitchFamily="34" charset="0"/>
              </a:rPr>
              <a:t> </a:t>
            </a:r>
          </a:p>
          <a:p>
            <a:pPr marL="0" lvl="0" indent="0" defTabSz="914400" eaLnBrk="0" fontAlgn="base" hangingPunct="0">
              <a:spcBef>
                <a:spcPct val="0"/>
              </a:spcBef>
              <a:spcAft>
                <a:spcPct val="0"/>
              </a:spcAft>
              <a:buClrTx/>
              <a:buNone/>
            </a:pPr>
            <a:r>
              <a:rPr lang="en-GB" altLang="en-US" dirty="0" smtClean="0">
                <a:solidFill>
                  <a:schemeClr val="tx1"/>
                </a:solidFill>
                <a:latin typeface="Arial" panose="020B0604020202020204" pitchFamily="34" charset="0"/>
              </a:rPr>
              <a:t>(Accessed 04 August 2020)</a:t>
            </a:r>
          </a:p>
          <a:p>
            <a:pPr marL="0" lvl="0" indent="0" defTabSz="914400" eaLnBrk="0" fontAlgn="base" hangingPunct="0">
              <a:spcBef>
                <a:spcPct val="0"/>
              </a:spcBef>
              <a:spcAft>
                <a:spcPct val="0"/>
              </a:spcAft>
              <a:buClrTx/>
              <a:buNone/>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marL="0" indent="0" defTabSz="914400" eaLnBrk="0" fontAlgn="base" hangingPunct="0">
              <a:spcBef>
                <a:spcPct val="0"/>
              </a:spcBef>
              <a:spcAft>
                <a:spcPct val="0"/>
              </a:spcAft>
              <a:buClrTx/>
              <a:buNone/>
            </a:pP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Zhang, J.,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Akthar</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M. N., Bal, P. M., Zhang, Y., &amp; </a:t>
            </a:r>
            <a:r>
              <a:rPr lang="en-US"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Talat</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U. (2018). </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How </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do high performance work systems affect individual outcomes: </a:t>
            </a:r>
            <a:r>
              <a:rPr lang="en-US" altLang="en-US" dirty="0" smtClean="0">
                <a:solidFill>
                  <a:schemeClr val="tx1"/>
                </a:solidFill>
                <a:latin typeface="Arial" panose="020B0604020202020204" pitchFamily="34" charset="0"/>
                <a:ea typeface="Calibri" panose="020F0502020204030204" pitchFamily="34" charset="0"/>
                <a:cs typeface="Arial" panose="020B0604020202020204" pitchFamily="34" charset="0"/>
              </a:rPr>
              <a:t>A </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multilevel perspective. </a:t>
            </a:r>
            <a:r>
              <a:rPr lang="en-US" altLang="en-US" i="1" dirty="0">
                <a:solidFill>
                  <a:schemeClr val="tx1"/>
                </a:solidFill>
                <a:latin typeface="Arial" panose="020B0604020202020204" pitchFamily="34" charset="0"/>
                <a:ea typeface="Calibri" panose="020F0502020204030204" pitchFamily="34" charset="0"/>
                <a:cs typeface="Arial" panose="020B0604020202020204" pitchFamily="34" charset="0"/>
              </a:rPr>
              <a:t>Frontiers in Psychology</a:t>
            </a:r>
            <a:r>
              <a:rPr lang="en-US" altLang="en-US" dirty="0">
                <a:solidFill>
                  <a:schemeClr val="tx1"/>
                </a:solidFill>
                <a:latin typeface="Arial" panose="020B0604020202020204" pitchFamily="34" charset="0"/>
                <a:ea typeface="Calibri" panose="020F0502020204030204" pitchFamily="34" charset="0"/>
                <a:cs typeface="Arial" panose="020B0604020202020204" pitchFamily="34" charset="0"/>
              </a:rPr>
              <a:t>, 1-13.</a:t>
            </a:r>
            <a:endParaRPr lang="en-GB" altLang="en-US" sz="1100" dirty="0">
              <a:solidFill>
                <a:schemeClr val="tx1"/>
              </a:solidFill>
              <a:latin typeface="Arial" panose="020B0604020202020204" pitchFamily="34" charset="0"/>
              <a:cs typeface="Arial" panose="020B0604020202020204" pitchFamily="34" charset="0"/>
            </a:endParaRPr>
          </a:p>
          <a:p>
            <a:pPr marL="0" lvl="0" indent="0" defTabSz="914400" eaLnBrk="0" fontAlgn="base" hangingPunct="0">
              <a:spcBef>
                <a:spcPct val="0"/>
              </a:spcBef>
              <a:spcAft>
                <a:spcPct val="0"/>
              </a:spcAft>
              <a:buClrTx/>
              <a:buNone/>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601340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1867</TotalTime>
  <Words>3295</Words>
  <Application>Microsoft Office PowerPoint</Application>
  <PresentationFormat>Widescreen</PresentationFormat>
  <Paragraphs>200</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Black</vt:lpstr>
      <vt:lpstr>Calibri</vt:lpstr>
      <vt:lpstr>Century Gothic</vt:lpstr>
      <vt:lpstr>Times New Roman</vt:lpstr>
      <vt:lpstr>Wingdings</vt:lpstr>
      <vt:lpstr>Wingdings 3</vt:lpstr>
      <vt:lpstr>Wisp</vt:lpstr>
      <vt:lpstr>Understanding the link between Individual &amp; Organisational Performance</vt:lpstr>
      <vt:lpstr>Learning outcomes</vt:lpstr>
      <vt:lpstr>What is high-performance working (HPW)?  (CIPD, 2015) refers to HPW systems as:  “a set, or bundle, of human resource management practices related to selection, training, performance management, compensation, and information sharing…”</vt:lpstr>
      <vt:lpstr>PowerPoint Presentation</vt:lpstr>
      <vt:lpstr>The link between HPW and employee well-being</vt:lpstr>
      <vt:lpstr>PowerPoint Presentation</vt:lpstr>
      <vt:lpstr>PowerPoint Presentation</vt:lpstr>
      <vt:lpstr>PowerPoint Presentation</vt:lpstr>
      <vt:lpstr>PowerPoint Presentation</vt:lpstr>
      <vt:lpstr>References </vt:lpstr>
      <vt:lpstr> Purcell, J., Kinnie, N., Hutchinson, S., Rayton, B., Swart, J. (2003) Understanding the people and performance link: Unlocking the black box. London: CIPD.  Armstrong, M., &amp; Brown, D. (2019). Strategic Human Resource Management: Back to the future? London: CIPD.  Boxall, P., &amp; Macky, K. (2014). High-involvement work processes, work intensification and employee well-being. SAGE, 963 – 984.  Cappelli, P., Tavis, A. (2016) The performance management revolution. Harvard Business Review.  CIPD (2020) Performance management (online) Available at: https://www.cipd.co.uk/knowledge/fundamentals/people/performance#11248 (Accessed on 30 July 2020)  Marchington, M., Wilkinson, A., Donnelly, R., &amp; Kynighou, A. (2016) High commitment HRM Policy and Practice. In. Understanding the link between individual and organisational performance (pp 55-80) London: CIPD.   </vt:lpstr>
      <vt:lpstr>References (3)</vt:lpstr>
    </vt:vector>
  </TitlesOfParts>
  <Company>NPTCBC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&amp; Organisational Performance</dc:title>
  <dc:creator>Jodie Barnett</dc:creator>
  <cp:lastModifiedBy>Jodie Barnett</cp:lastModifiedBy>
  <cp:revision>111</cp:revision>
  <dcterms:created xsi:type="dcterms:W3CDTF">2020-07-08T12:10:09Z</dcterms:created>
  <dcterms:modified xsi:type="dcterms:W3CDTF">2020-08-04T14:07:52Z</dcterms:modified>
</cp:coreProperties>
</file>