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1/30/2017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1/30/2017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1/30/2017</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en.cppreference.com/w/cpp/thread/mutex"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8624" y="2404534"/>
            <a:ext cx="8976219" cy="1646302"/>
          </a:xfrm>
        </p:spPr>
        <p:txBody>
          <a:bodyPr/>
          <a:lstStyle/>
          <a:p>
            <a:r>
              <a:rPr lang="en-GB" dirty="0"/>
              <a:t>Distributed &amp; Cluster Computing-  “Introduction”</a:t>
            </a:r>
          </a:p>
        </p:txBody>
      </p:sp>
      <p:sp>
        <p:nvSpPr>
          <p:cNvPr id="3" name="Subtitle 2"/>
          <p:cNvSpPr>
            <a:spLocks noGrp="1"/>
          </p:cNvSpPr>
          <p:nvPr>
            <p:ph type="subTitle" idx="1"/>
          </p:nvPr>
        </p:nvSpPr>
        <p:spPr/>
        <p:txBody>
          <a:bodyPr/>
          <a:lstStyle/>
          <a:p>
            <a:r>
              <a:rPr lang="en-GB" dirty="0"/>
              <a:t>Dr Tim Bashford</a:t>
            </a:r>
          </a:p>
        </p:txBody>
      </p:sp>
    </p:spTree>
    <p:extLst>
      <p:ext uri="{BB962C8B-B14F-4D97-AF65-F5344CB8AC3E}">
        <p14:creationId xmlns:p14="http://schemas.microsoft.com/office/powerpoint/2010/main" val="2406783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This semester</a:t>
            </a:r>
          </a:p>
        </p:txBody>
      </p:sp>
      <p:sp>
        <p:nvSpPr>
          <p:cNvPr id="3" name="Content Placeholder 2"/>
          <p:cNvSpPr>
            <a:spLocks noGrp="1"/>
          </p:cNvSpPr>
          <p:nvPr>
            <p:ph idx="1"/>
          </p:nvPr>
        </p:nvSpPr>
        <p:spPr/>
        <p:txBody>
          <a:bodyPr/>
          <a:lstStyle/>
          <a:p>
            <a:r>
              <a:rPr lang="en-GB" dirty="0"/>
              <a:t>The second portion of this module is about making code fast.</a:t>
            </a:r>
          </a:p>
          <a:p>
            <a:r>
              <a:rPr lang="en-GB" dirty="0"/>
              <a:t>Sort of the opposite end from real-time systems – given very powerful hardware (e.g. supercomputers), how do we take advantage of the available resources?</a:t>
            </a:r>
          </a:p>
          <a:p>
            <a:r>
              <a:rPr lang="en-GB" dirty="0"/>
              <a:t>Studying three parallelism methods:</a:t>
            </a:r>
          </a:p>
          <a:p>
            <a:pPr lvl="1"/>
            <a:r>
              <a:rPr lang="en-GB" dirty="0"/>
              <a:t>Threading (already covered in concept – we’ll just take another look at this using C++11).</a:t>
            </a:r>
          </a:p>
          <a:p>
            <a:pPr lvl="1"/>
            <a:r>
              <a:rPr lang="en-GB" dirty="0"/>
              <a:t>Message Passing Interface (MPI)</a:t>
            </a:r>
          </a:p>
          <a:p>
            <a:pPr lvl="1"/>
            <a:r>
              <a:rPr lang="en-GB" dirty="0"/>
              <a:t>GPGPU (CUDA)</a:t>
            </a:r>
          </a:p>
          <a:p>
            <a:pPr lvl="1"/>
            <a:r>
              <a:rPr lang="en-GB" dirty="0"/>
              <a:t>Hopefully these all sound familiar!</a:t>
            </a:r>
          </a:p>
        </p:txBody>
      </p:sp>
    </p:spTree>
    <p:extLst>
      <p:ext uri="{BB962C8B-B14F-4D97-AF65-F5344CB8AC3E}">
        <p14:creationId xmlns:p14="http://schemas.microsoft.com/office/powerpoint/2010/main" val="1615217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Module plan</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4199643"/>
              </p:ext>
            </p:extLst>
          </p:nvPr>
        </p:nvGraphicFramePr>
        <p:xfrm>
          <a:off x="2575594" y="1421234"/>
          <a:ext cx="5922454" cy="4854118"/>
        </p:xfrm>
        <a:graphic>
          <a:graphicData uri="http://schemas.openxmlformats.org/drawingml/2006/table">
            <a:tbl>
              <a:tblPr firstRow="1" bandRow="1">
                <a:tableStyleId>{5C22544A-7EE6-4342-B048-85BDC9FD1C3A}</a:tableStyleId>
              </a:tblPr>
              <a:tblGrid>
                <a:gridCol w="1642420">
                  <a:extLst>
                    <a:ext uri="{9D8B030D-6E8A-4147-A177-3AD203B41FA5}">
                      <a16:colId xmlns:a16="http://schemas.microsoft.com/office/drawing/2014/main" val="1460469425"/>
                    </a:ext>
                  </a:extLst>
                </a:gridCol>
                <a:gridCol w="4280034">
                  <a:extLst>
                    <a:ext uri="{9D8B030D-6E8A-4147-A177-3AD203B41FA5}">
                      <a16:colId xmlns:a16="http://schemas.microsoft.com/office/drawing/2014/main" val="1860497300"/>
                    </a:ext>
                  </a:extLst>
                </a:gridCol>
              </a:tblGrid>
              <a:tr h="323606">
                <a:tc>
                  <a:txBody>
                    <a:bodyPr/>
                    <a:lstStyle/>
                    <a:p>
                      <a:pPr algn="ctr"/>
                      <a:r>
                        <a:rPr lang="en-GB" sz="1600" dirty="0"/>
                        <a:t>Date</a:t>
                      </a:r>
                    </a:p>
                  </a:txBody>
                  <a:tcPr marL="79793" marR="79793" marT="39897" marB="39897"/>
                </a:tc>
                <a:tc>
                  <a:txBody>
                    <a:bodyPr/>
                    <a:lstStyle/>
                    <a:p>
                      <a:r>
                        <a:rPr lang="en-GB" sz="1600" dirty="0"/>
                        <a:t>Topic</a:t>
                      </a:r>
                    </a:p>
                  </a:txBody>
                  <a:tcPr marL="79793" marR="79793" marT="39897" marB="39897"/>
                </a:tc>
                <a:extLst>
                  <a:ext uri="{0D108BD9-81ED-4DB2-BD59-A6C34878D82A}">
                    <a16:rowId xmlns:a16="http://schemas.microsoft.com/office/drawing/2014/main" val="4263908879"/>
                  </a:ext>
                </a:extLst>
              </a:tr>
              <a:tr h="323606">
                <a:tc>
                  <a:txBody>
                    <a:bodyPr/>
                    <a:lstStyle/>
                    <a:p>
                      <a:pPr algn="ctr" fontAlgn="b"/>
                      <a:r>
                        <a:rPr lang="en-GB" sz="1100" b="0" i="0" u="none" strike="noStrike" dirty="0">
                          <a:solidFill>
                            <a:srgbClr val="000000"/>
                          </a:solidFill>
                          <a:effectLst/>
                          <a:latin typeface="Calibri" panose="020F0502020204030204" pitchFamily="34" charset="0"/>
                        </a:rPr>
                        <a:t>03/02/2017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Introduction, threading in C++</a:t>
                      </a:r>
                    </a:p>
                  </a:txBody>
                  <a:tcPr marL="9525" marR="9525" marT="9525" marB="0" anchor="b"/>
                </a:tc>
                <a:extLst>
                  <a:ext uri="{0D108BD9-81ED-4DB2-BD59-A6C34878D82A}">
                    <a16:rowId xmlns:a16="http://schemas.microsoft.com/office/drawing/2014/main" val="3235546262"/>
                  </a:ext>
                </a:extLst>
              </a:tr>
              <a:tr h="323606">
                <a:tc>
                  <a:txBody>
                    <a:bodyPr/>
                    <a:lstStyle/>
                    <a:p>
                      <a:pPr algn="ctr" fontAlgn="b"/>
                      <a:r>
                        <a:rPr lang="en-GB" sz="1100" b="0" i="0" u="none" strike="noStrike" dirty="0">
                          <a:solidFill>
                            <a:srgbClr val="000000"/>
                          </a:solidFill>
                          <a:effectLst/>
                          <a:latin typeface="Calibri" panose="020F0502020204030204" pitchFamily="34" charset="0"/>
                        </a:rPr>
                        <a:t>10/02/2017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Introduction to clustering/Message Passing Interface (MPI)</a:t>
                      </a:r>
                    </a:p>
                  </a:txBody>
                  <a:tcPr marL="9525" marR="9525" marT="9525" marB="0" anchor="b"/>
                </a:tc>
                <a:extLst>
                  <a:ext uri="{0D108BD9-81ED-4DB2-BD59-A6C34878D82A}">
                    <a16:rowId xmlns:a16="http://schemas.microsoft.com/office/drawing/2014/main" val="4023773659"/>
                  </a:ext>
                </a:extLst>
              </a:tr>
              <a:tr h="323606">
                <a:tc>
                  <a:txBody>
                    <a:bodyPr/>
                    <a:lstStyle/>
                    <a:p>
                      <a:pPr algn="ctr" fontAlgn="b"/>
                      <a:r>
                        <a:rPr lang="en-GB" sz="1100" b="0" i="0" u="none" strike="noStrike" dirty="0">
                          <a:solidFill>
                            <a:srgbClr val="000000"/>
                          </a:solidFill>
                          <a:effectLst/>
                          <a:latin typeface="Calibri" panose="020F0502020204030204" pitchFamily="34" charset="0"/>
                        </a:rPr>
                        <a:t>17/02/2017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Point-to-point MPI</a:t>
                      </a:r>
                    </a:p>
                  </a:txBody>
                  <a:tcPr marL="9525" marR="9525" marT="9525" marB="0" anchor="b"/>
                </a:tc>
                <a:extLst>
                  <a:ext uri="{0D108BD9-81ED-4DB2-BD59-A6C34878D82A}">
                    <a16:rowId xmlns:a16="http://schemas.microsoft.com/office/drawing/2014/main" val="2888323147"/>
                  </a:ext>
                </a:extLst>
              </a:tr>
              <a:tr h="323606">
                <a:tc>
                  <a:txBody>
                    <a:bodyPr/>
                    <a:lstStyle/>
                    <a:p>
                      <a:pPr algn="ctr" fontAlgn="b"/>
                      <a:r>
                        <a:rPr lang="en-GB" sz="1100" b="0" i="0" u="none" strike="noStrike" dirty="0">
                          <a:solidFill>
                            <a:srgbClr val="000000"/>
                          </a:solidFill>
                          <a:effectLst/>
                          <a:latin typeface="Calibri" panose="020F0502020204030204" pitchFamily="34" charset="0"/>
                        </a:rPr>
                        <a:t>24/02/2017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Aggregating MPI</a:t>
                      </a:r>
                    </a:p>
                  </a:txBody>
                  <a:tcPr marL="9525" marR="9525" marT="9525" marB="0" anchor="b"/>
                </a:tc>
                <a:extLst>
                  <a:ext uri="{0D108BD9-81ED-4DB2-BD59-A6C34878D82A}">
                    <a16:rowId xmlns:a16="http://schemas.microsoft.com/office/drawing/2014/main" val="2607031289"/>
                  </a:ext>
                </a:extLst>
              </a:tr>
              <a:tr h="323606">
                <a:tc>
                  <a:txBody>
                    <a:bodyPr/>
                    <a:lstStyle/>
                    <a:p>
                      <a:pPr algn="ctr" fontAlgn="b"/>
                      <a:r>
                        <a:rPr lang="en-GB" sz="1100" b="0" i="0" u="none" strike="noStrike" dirty="0">
                          <a:solidFill>
                            <a:srgbClr val="000000"/>
                          </a:solidFill>
                          <a:effectLst/>
                          <a:latin typeface="Calibri" panose="020F0502020204030204" pitchFamily="34" charset="0"/>
                        </a:rPr>
                        <a:t>03/03/2017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GPGPU principles</a:t>
                      </a:r>
                    </a:p>
                  </a:txBody>
                  <a:tcPr marL="9525" marR="9525" marT="9525" marB="0" anchor="b"/>
                </a:tc>
                <a:extLst>
                  <a:ext uri="{0D108BD9-81ED-4DB2-BD59-A6C34878D82A}">
                    <a16:rowId xmlns:a16="http://schemas.microsoft.com/office/drawing/2014/main" val="4034243142"/>
                  </a:ext>
                </a:extLst>
              </a:tr>
              <a:tr h="323606">
                <a:tc>
                  <a:txBody>
                    <a:bodyPr/>
                    <a:lstStyle/>
                    <a:p>
                      <a:pPr algn="ctr" fontAlgn="b"/>
                      <a:r>
                        <a:rPr lang="en-GB" sz="1100" b="0" i="0" u="none" strike="noStrike" dirty="0">
                          <a:solidFill>
                            <a:srgbClr val="000000"/>
                          </a:solidFill>
                          <a:effectLst/>
                          <a:latin typeface="Calibri" panose="020F0502020204030204" pitchFamily="34" charset="0"/>
                        </a:rPr>
                        <a:t>10/03/2017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Introduction to CUDA</a:t>
                      </a:r>
                    </a:p>
                  </a:txBody>
                  <a:tcPr marL="9525" marR="9525" marT="9525" marB="0" anchor="b"/>
                </a:tc>
                <a:extLst>
                  <a:ext uri="{0D108BD9-81ED-4DB2-BD59-A6C34878D82A}">
                    <a16:rowId xmlns:a16="http://schemas.microsoft.com/office/drawing/2014/main" val="3783138450"/>
                  </a:ext>
                </a:extLst>
              </a:tr>
              <a:tr h="323606">
                <a:tc>
                  <a:txBody>
                    <a:bodyPr/>
                    <a:lstStyle/>
                    <a:p>
                      <a:pPr algn="ctr" fontAlgn="b"/>
                      <a:r>
                        <a:rPr lang="en-GB" sz="1100" b="0" i="0" u="none" strike="noStrike" dirty="0">
                          <a:solidFill>
                            <a:srgbClr val="000000"/>
                          </a:solidFill>
                          <a:effectLst/>
                          <a:latin typeface="Calibri" panose="020F0502020204030204" pitchFamily="34" charset="0"/>
                        </a:rPr>
                        <a:t>17/03/2017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CUDA shared memory model</a:t>
                      </a:r>
                    </a:p>
                  </a:txBody>
                  <a:tcPr marL="9525" marR="9525" marT="9525" marB="0" anchor="b"/>
                </a:tc>
                <a:extLst>
                  <a:ext uri="{0D108BD9-81ED-4DB2-BD59-A6C34878D82A}">
                    <a16:rowId xmlns:a16="http://schemas.microsoft.com/office/drawing/2014/main" val="4028537834"/>
                  </a:ext>
                </a:extLst>
              </a:tr>
              <a:tr h="323606">
                <a:tc>
                  <a:txBody>
                    <a:bodyPr/>
                    <a:lstStyle/>
                    <a:p>
                      <a:pPr algn="ctr" fontAlgn="b"/>
                      <a:r>
                        <a:rPr lang="en-GB" sz="1100" b="0" i="0" u="none" strike="noStrike" dirty="0">
                          <a:solidFill>
                            <a:srgbClr val="000000"/>
                          </a:solidFill>
                          <a:effectLst/>
                          <a:latin typeface="Calibri" panose="020F0502020204030204" pitchFamily="34" charset="0"/>
                        </a:rPr>
                        <a:t>24/03/2017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Accelerated WCF (C#) - part 1</a:t>
                      </a:r>
                    </a:p>
                  </a:txBody>
                  <a:tcPr marL="9525" marR="9525" marT="9525" marB="0" anchor="b"/>
                </a:tc>
                <a:extLst>
                  <a:ext uri="{0D108BD9-81ED-4DB2-BD59-A6C34878D82A}">
                    <a16:rowId xmlns:a16="http://schemas.microsoft.com/office/drawing/2014/main" val="165276186"/>
                  </a:ext>
                </a:extLst>
              </a:tr>
              <a:tr h="323606">
                <a:tc>
                  <a:txBody>
                    <a:bodyPr/>
                    <a:lstStyle/>
                    <a:p>
                      <a:pPr algn="ctr" fontAlgn="b"/>
                      <a:r>
                        <a:rPr lang="en-GB" sz="1100" b="0" i="0" u="none" strike="noStrike" dirty="0">
                          <a:solidFill>
                            <a:srgbClr val="000000"/>
                          </a:solidFill>
                          <a:effectLst/>
                          <a:latin typeface="Calibri" panose="020F0502020204030204" pitchFamily="34" charset="0"/>
                        </a:rPr>
                        <a:t>31/03/2017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Accelerated WCF (C#) - part 2</a:t>
                      </a:r>
                    </a:p>
                  </a:txBody>
                  <a:tcPr marL="9525" marR="9525" marT="9525" marB="0" anchor="b"/>
                </a:tc>
                <a:extLst>
                  <a:ext uri="{0D108BD9-81ED-4DB2-BD59-A6C34878D82A}">
                    <a16:rowId xmlns:a16="http://schemas.microsoft.com/office/drawing/2014/main" val="1216657737"/>
                  </a:ext>
                </a:extLst>
              </a:tr>
              <a:tr h="323606">
                <a:tc>
                  <a:txBody>
                    <a:bodyPr/>
                    <a:lstStyle/>
                    <a:p>
                      <a:pPr algn="ctr" fontAlgn="b"/>
                      <a:r>
                        <a:rPr lang="en-GB" sz="1100" b="0" i="0" u="none" strike="noStrike" dirty="0">
                          <a:solidFill>
                            <a:srgbClr val="000000"/>
                          </a:solidFill>
                          <a:effectLst/>
                          <a:latin typeface="Calibri" panose="020F0502020204030204" pitchFamily="34" charset="0"/>
                        </a:rPr>
                        <a:t>07/04/2017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No lecture - Easter break</a:t>
                      </a:r>
                    </a:p>
                  </a:txBody>
                  <a:tcPr marL="9525" marR="9525" marT="9525" marB="0" anchor="b"/>
                </a:tc>
                <a:extLst>
                  <a:ext uri="{0D108BD9-81ED-4DB2-BD59-A6C34878D82A}">
                    <a16:rowId xmlns:a16="http://schemas.microsoft.com/office/drawing/2014/main" val="3257781405"/>
                  </a:ext>
                </a:extLst>
              </a:tr>
              <a:tr h="323606">
                <a:tc>
                  <a:txBody>
                    <a:bodyPr/>
                    <a:lstStyle/>
                    <a:p>
                      <a:pPr algn="ctr" fontAlgn="b"/>
                      <a:r>
                        <a:rPr lang="en-GB" sz="1100" b="0" i="0" u="none" strike="noStrike" dirty="0">
                          <a:solidFill>
                            <a:srgbClr val="000000"/>
                          </a:solidFill>
                          <a:effectLst/>
                          <a:latin typeface="Calibri" panose="020F0502020204030204" pitchFamily="34" charset="0"/>
                        </a:rPr>
                        <a:t>14/04/2017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No lecture - Easter break</a:t>
                      </a:r>
                    </a:p>
                  </a:txBody>
                  <a:tcPr marL="9525" marR="9525" marT="9525" marB="0" anchor="b"/>
                </a:tc>
                <a:extLst>
                  <a:ext uri="{0D108BD9-81ED-4DB2-BD59-A6C34878D82A}">
                    <a16:rowId xmlns:a16="http://schemas.microsoft.com/office/drawing/2014/main" val="393693025"/>
                  </a:ext>
                </a:extLst>
              </a:tr>
              <a:tr h="323606">
                <a:tc>
                  <a:txBody>
                    <a:bodyPr/>
                    <a:lstStyle/>
                    <a:p>
                      <a:pPr algn="ctr" fontAlgn="b"/>
                      <a:r>
                        <a:rPr lang="en-GB" sz="1100" b="0" i="0" u="none" strike="noStrike" dirty="0">
                          <a:solidFill>
                            <a:srgbClr val="000000"/>
                          </a:solidFill>
                          <a:effectLst/>
                          <a:latin typeface="Calibri" panose="020F0502020204030204" pitchFamily="34" charset="0"/>
                        </a:rPr>
                        <a:t>21/04/2017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No lecture - Easter break</a:t>
                      </a:r>
                    </a:p>
                  </a:txBody>
                  <a:tcPr marL="9525" marR="9525" marT="9525" marB="0" anchor="b"/>
                </a:tc>
                <a:extLst>
                  <a:ext uri="{0D108BD9-81ED-4DB2-BD59-A6C34878D82A}">
                    <a16:rowId xmlns:a16="http://schemas.microsoft.com/office/drawing/2014/main" val="2293184433"/>
                  </a:ext>
                </a:extLst>
              </a:tr>
              <a:tr h="323606">
                <a:tc>
                  <a:txBody>
                    <a:bodyPr/>
                    <a:lstStyle/>
                    <a:p>
                      <a:pPr algn="ctr" fontAlgn="b"/>
                      <a:r>
                        <a:rPr lang="en-GB" sz="1100" b="0" i="0" u="none" strike="noStrike" dirty="0">
                          <a:solidFill>
                            <a:srgbClr val="000000"/>
                          </a:solidFill>
                          <a:effectLst/>
                          <a:latin typeface="Calibri" panose="020F0502020204030204" pitchFamily="34" charset="0"/>
                        </a:rPr>
                        <a:t>28/04/2017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Final session (optional) - assignment support</a:t>
                      </a:r>
                    </a:p>
                  </a:txBody>
                  <a:tcPr marL="9525" marR="9525" marT="9525" marB="0" anchor="b"/>
                </a:tc>
                <a:extLst>
                  <a:ext uri="{0D108BD9-81ED-4DB2-BD59-A6C34878D82A}">
                    <a16:rowId xmlns:a16="http://schemas.microsoft.com/office/drawing/2014/main" val="1920165763"/>
                  </a:ext>
                </a:extLst>
              </a:tr>
              <a:tr h="323606">
                <a:tc>
                  <a:txBody>
                    <a:bodyPr/>
                    <a:lstStyle/>
                    <a:p>
                      <a:pPr algn="ctr" fontAlgn="b"/>
                      <a:r>
                        <a:rPr lang="en-GB" sz="1100" b="0" i="0" u="none" strike="noStrike" dirty="0">
                          <a:solidFill>
                            <a:srgbClr val="000000"/>
                          </a:solidFill>
                          <a:effectLst/>
                          <a:latin typeface="Calibri" panose="020F0502020204030204" pitchFamily="34" charset="0"/>
                        </a:rPr>
                        <a:t>05/05/2017</a:t>
                      </a:r>
                    </a:p>
                  </a:txBody>
                  <a:tcPr marL="9525" marR="9525" marT="9525" marB="0" anchor="b"/>
                </a:tc>
                <a:tc>
                  <a:txBody>
                    <a:bodyPr/>
                    <a:lstStyle/>
                    <a:p>
                      <a:pPr algn="l" fontAlgn="b"/>
                      <a:r>
                        <a:rPr lang="en-GB" sz="1100" b="0" i="0" u="none" strike="noStrike" dirty="0">
                          <a:solidFill>
                            <a:srgbClr val="000000"/>
                          </a:solidFill>
                          <a:effectLst/>
                          <a:latin typeface="Calibri" panose="020F0502020204030204" pitchFamily="34" charset="0"/>
                        </a:rPr>
                        <a:t>(</a:t>
                      </a:r>
                      <a:r>
                        <a:rPr lang="en-GB" sz="1100" b="0" i="0" u="none" strike="noStrike" dirty="0" err="1">
                          <a:solidFill>
                            <a:srgbClr val="000000"/>
                          </a:solidFill>
                          <a:effectLst/>
                          <a:latin typeface="Calibri" panose="020F0502020204030204" pitchFamily="34" charset="0"/>
                        </a:rPr>
                        <a:t>Vivas</a:t>
                      </a:r>
                      <a:r>
                        <a:rPr lang="en-GB" sz="1100" b="0" i="0" u="none" strike="noStrike" dirty="0">
                          <a:solidFill>
                            <a:srgbClr val="000000"/>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1484110119"/>
                  </a:ext>
                </a:extLst>
              </a:tr>
            </a:tbl>
          </a:graphicData>
        </a:graphic>
      </p:graphicFrame>
    </p:spTree>
    <p:extLst>
      <p:ext uri="{BB962C8B-B14F-4D97-AF65-F5344CB8AC3E}">
        <p14:creationId xmlns:p14="http://schemas.microsoft.com/office/powerpoint/2010/main" val="1786655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Assignment</a:t>
            </a:r>
          </a:p>
        </p:txBody>
      </p:sp>
      <p:sp>
        <p:nvSpPr>
          <p:cNvPr id="3" name="Content Placeholder 2"/>
          <p:cNvSpPr>
            <a:spLocks noGrp="1"/>
          </p:cNvSpPr>
          <p:nvPr>
            <p:ph idx="1"/>
          </p:nvPr>
        </p:nvSpPr>
        <p:spPr/>
        <p:txBody>
          <a:bodyPr/>
          <a:lstStyle/>
          <a:p>
            <a:r>
              <a:rPr lang="en-GB" dirty="0"/>
              <a:t>You’ve already completed one, which I’ve marked – feedback for that coming.</a:t>
            </a:r>
          </a:p>
          <a:p>
            <a:r>
              <a:rPr lang="en-GB" dirty="0"/>
              <a:t>Second assessment revolves around making code fast.  I’m going to give you some scientific code, including some input files, and the expected output.  Your only job is to make it run as quickly as possible.</a:t>
            </a:r>
          </a:p>
          <a:p>
            <a:pPr lvl="1"/>
            <a:r>
              <a:rPr lang="en-GB" dirty="0"/>
              <a:t>You’ll need to use the three parallelism methods we’re going to study.</a:t>
            </a:r>
          </a:p>
          <a:p>
            <a:pPr lvl="1"/>
            <a:r>
              <a:rPr lang="en-GB" dirty="0"/>
              <a:t>I have some additional, “hidden” input files which I’ll use for marking – so you can’t cheat </a:t>
            </a:r>
            <a:r>
              <a:rPr lang="en-GB" dirty="0">
                <a:sym typeface="Wingdings" panose="05000000000000000000" pitchFamily="2" charset="2"/>
              </a:rPr>
              <a:t>.</a:t>
            </a:r>
          </a:p>
          <a:p>
            <a:pPr lvl="1"/>
            <a:r>
              <a:rPr lang="en-GB" dirty="0">
                <a:sym typeface="Wingdings" panose="05000000000000000000" pitchFamily="2" charset="2"/>
              </a:rPr>
              <a:t>You’ll ultimately write-up the process you went through to improve the code.</a:t>
            </a:r>
          </a:p>
          <a:p>
            <a:r>
              <a:rPr lang="en-GB" dirty="0">
                <a:sym typeface="Wingdings" panose="05000000000000000000" pitchFamily="2" charset="2"/>
              </a:rPr>
              <a:t> Hand-out: </a:t>
            </a:r>
            <a:endParaRPr lang="en-GB" dirty="0"/>
          </a:p>
        </p:txBody>
      </p:sp>
    </p:spTree>
    <p:extLst>
      <p:ext uri="{BB962C8B-B14F-4D97-AF65-F5344CB8AC3E}">
        <p14:creationId xmlns:p14="http://schemas.microsoft.com/office/powerpoint/2010/main" val="971279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Assignment 1 feedback</a:t>
            </a:r>
          </a:p>
        </p:txBody>
      </p:sp>
      <p:sp>
        <p:nvSpPr>
          <p:cNvPr id="3" name="Content Placeholder 2"/>
          <p:cNvSpPr>
            <a:spLocks noGrp="1"/>
          </p:cNvSpPr>
          <p:nvPr>
            <p:ph idx="1"/>
          </p:nvPr>
        </p:nvSpPr>
        <p:spPr/>
        <p:txBody>
          <a:bodyPr/>
          <a:lstStyle/>
          <a:p>
            <a:r>
              <a:rPr lang="en-GB" dirty="0"/>
              <a:t>A few things people did wrong…</a:t>
            </a:r>
          </a:p>
        </p:txBody>
      </p:sp>
    </p:spTree>
    <p:extLst>
      <p:ext uri="{BB962C8B-B14F-4D97-AF65-F5344CB8AC3E}">
        <p14:creationId xmlns:p14="http://schemas.microsoft.com/office/powerpoint/2010/main" val="3243682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Today</a:t>
            </a:r>
          </a:p>
        </p:txBody>
      </p:sp>
      <p:sp>
        <p:nvSpPr>
          <p:cNvPr id="3" name="Content Placeholder 2"/>
          <p:cNvSpPr>
            <a:spLocks noGrp="1"/>
          </p:cNvSpPr>
          <p:nvPr>
            <p:ph idx="1"/>
          </p:nvPr>
        </p:nvSpPr>
        <p:spPr/>
        <p:txBody>
          <a:bodyPr/>
          <a:lstStyle/>
          <a:p>
            <a:r>
              <a:rPr lang="en-GB" dirty="0"/>
              <a:t>Threading recap for C++.</a:t>
            </a:r>
          </a:p>
          <a:p>
            <a:pPr lvl="1"/>
            <a:r>
              <a:rPr lang="en-GB" dirty="0"/>
              <a:t>Based on the assessment hand-ins, threading you’ve done previously in C++ has used the </a:t>
            </a:r>
            <a:r>
              <a:rPr lang="en-GB" dirty="0" err="1"/>
              <a:t>pthread</a:t>
            </a:r>
            <a:r>
              <a:rPr lang="en-GB" dirty="0"/>
              <a:t> library?</a:t>
            </a:r>
          </a:p>
          <a:p>
            <a:r>
              <a:rPr lang="en-GB" dirty="0"/>
              <a:t>Today, we’re going to use a different threading library, introduced in C++0x, originally taken from Boost::thread.</a:t>
            </a:r>
          </a:p>
          <a:p>
            <a:r>
              <a:rPr lang="en-GB" dirty="0"/>
              <a:t>Things have moved on a little since </a:t>
            </a:r>
            <a:r>
              <a:rPr lang="en-GB" dirty="0" err="1"/>
              <a:t>pthread</a:t>
            </a:r>
            <a:r>
              <a:rPr lang="en-GB" dirty="0"/>
              <a:t>.</a:t>
            </a:r>
          </a:p>
          <a:p>
            <a:pPr lvl="1"/>
            <a:r>
              <a:rPr lang="en-GB" dirty="0"/>
              <a:t>Good and bad news – less annoying, yet somehow more difficult.</a:t>
            </a:r>
          </a:p>
          <a:p>
            <a:r>
              <a:rPr lang="en-GB" dirty="0"/>
              <a:t>To do this, we’ll need to get familiar with Lambda expressions.</a:t>
            </a:r>
          </a:p>
        </p:txBody>
      </p:sp>
    </p:spTree>
    <p:extLst>
      <p:ext uri="{BB962C8B-B14F-4D97-AF65-F5344CB8AC3E}">
        <p14:creationId xmlns:p14="http://schemas.microsoft.com/office/powerpoint/2010/main" val="1158848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Lambda expressions</a:t>
            </a:r>
          </a:p>
        </p:txBody>
      </p:sp>
      <p:sp>
        <p:nvSpPr>
          <p:cNvPr id="3" name="Content Placeholder 2"/>
          <p:cNvSpPr>
            <a:spLocks noGrp="1"/>
          </p:cNvSpPr>
          <p:nvPr>
            <p:ph idx="1"/>
          </p:nvPr>
        </p:nvSpPr>
        <p:spPr/>
        <p:txBody>
          <a:bodyPr>
            <a:normAutofit lnSpcReduction="10000"/>
          </a:bodyPr>
          <a:lstStyle/>
          <a:p>
            <a:r>
              <a:rPr lang="en-GB" dirty="0"/>
              <a:t>A way of creating an “anonymous” function which is written in-line in your code.</a:t>
            </a:r>
          </a:p>
          <a:p>
            <a:r>
              <a:rPr lang="en-GB" dirty="0"/>
              <a:t>C++ has really gone to town on Lambdas in recent versions – you’ll find them everywhere!</a:t>
            </a:r>
          </a:p>
          <a:p>
            <a:r>
              <a:rPr lang="en-GB" dirty="0"/>
              <a:t>Syntax:</a:t>
            </a:r>
          </a:p>
          <a:p>
            <a:pPr marL="0" indent="0">
              <a:buNone/>
            </a:pPr>
            <a:r>
              <a:rPr lang="en-GB" dirty="0"/>
              <a:t>[ capture-list ] ( </a:t>
            </a:r>
            <a:r>
              <a:rPr lang="en-GB" dirty="0" err="1"/>
              <a:t>params</a:t>
            </a:r>
            <a:r>
              <a:rPr lang="en-GB" dirty="0"/>
              <a:t> ) -&gt; ret { body }	</a:t>
            </a:r>
          </a:p>
          <a:p>
            <a:pPr marL="0" indent="0">
              <a:buNone/>
            </a:pPr>
            <a:r>
              <a:rPr lang="en-GB" dirty="0"/>
              <a:t>[ capture-list ] ( </a:t>
            </a:r>
            <a:r>
              <a:rPr lang="en-GB" dirty="0" err="1"/>
              <a:t>params</a:t>
            </a:r>
            <a:r>
              <a:rPr lang="en-GB" dirty="0"/>
              <a:t> ) { body }</a:t>
            </a:r>
          </a:p>
          <a:p>
            <a:pPr marL="0" indent="0">
              <a:buNone/>
            </a:pPr>
            <a:r>
              <a:rPr lang="en-GB" dirty="0"/>
              <a:t>[ capture-list ] { body }</a:t>
            </a:r>
          </a:p>
          <a:p>
            <a:pPr marL="0" indent="0">
              <a:buNone/>
            </a:pPr>
            <a:r>
              <a:rPr lang="en-GB" dirty="0"/>
              <a:t>Coming soon:</a:t>
            </a:r>
          </a:p>
          <a:p>
            <a:pPr marL="0" indent="0">
              <a:buNone/>
            </a:pPr>
            <a:r>
              <a:rPr lang="en-GB" dirty="0"/>
              <a:t>[ capture-list ] ( </a:t>
            </a:r>
            <a:r>
              <a:rPr lang="en-GB" dirty="0" err="1"/>
              <a:t>params</a:t>
            </a:r>
            <a:r>
              <a:rPr lang="en-GB" dirty="0"/>
              <a:t> ) mutable(optional) </a:t>
            </a:r>
            <a:r>
              <a:rPr lang="en-GB" dirty="0" err="1"/>
              <a:t>constexpr</a:t>
            </a:r>
            <a:r>
              <a:rPr lang="en-GB" dirty="0"/>
              <a:t>(optional)(</a:t>
            </a:r>
            <a:r>
              <a:rPr lang="en-GB" dirty="0" err="1"/>
              <a:t>c++</a:t>
            </a:r>
            <a:r>
              <a:rPr lang="en-GB" dirty="0"/>
              <a:t>17) exception attribute -&gt; ret { body }	</a:t>
            </a:r>
          </a:p>
          <a:p>
            <a:pPr marL="0" indent="0">
              <a:buNone/>
            </a:pPr>
            <a:endParaRPr lang="en-GB" dirty="0"/>
          </a:p>
        </p:txBody>
      </p:sp>
    </p:spTree>
    <p:extLst>
      <p:ext uri="{BB962C8B-B14F-4D97-AF65-F5344CB8AC3E}">
        <p14:creationId xmlns:p14="http://schemas.microsoft.com/office/powerpoint/2010/main" val="1788470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Lambda expressions</a:t>
            </a:r>
          </a:p>
        </p:txBody>
      </p:sp>
      <p:sp>
        <p:nvSpPr>
          <p:cNvPr id="3" name="Content Placeholder 2"/>
          <p:cNvSpPr>
            <a:spLocks noGrp="1"/>
          </p:cNvSpPr>
          <p:nvPr>
            <p:ph idx="1"/>
          </p:nvPr>
        </p:nvSpPr>
        <p:spPr/>
        <p:txBody>
          <a:bodyPr/>
          <a:lstStyle/>
          <a:p>
            <a:r>
              <a:rPr lang="en-GB" dirty="0"/>
              <a:t>This sounds complicated…</a:t>
            </a:r>
          </a:p>
          <a:p>
            <a:pPr lvl="1"/>
            <a:r>
              <a:rPr lang="en-GB" dirty="0"/>
              <a:t>Well, yes.</a:t>
            </a:r>
          </a:p>
          <a:p>
            <a:r>
              <a:rPr lang="en-GB" dirty="0"/>
              <a:t>So, why has C++11, and especially 14/17 gone down this route?</a:t>
            </a:r>
          </a:p>
          <a:p>
            <a:pPr lvl="1"/>
            <a:r>
              <a:rPr lang="en-GB" dirty="0"/>
              <a:t>Exceptionally flexible and extensible – you can now write enormous amounts of internal logic using a single prototype.</a:t>
            </a:r>
          </a:p>
          <a:p>
            <a:pPr lvl="1"/>
            <a:r>
              <a:rPr lang="en-GB" dirty="0"/>
              <a:t>As lots of languages get more beginner friendly, but more cluttered in doing so, C++ has largely gone the other way.</a:t>
            </a:r>
          </a:p>
          <a:p>
            <a:pPr lvl="1"/>
            <a:r>
              <a:rPr lang="en-GB" dirty="0"/>
              <a:t>Lots of methods which previously had a non-lambda prototype now expect one, such as vector </a:t>
            </a:r>
            <a:r>
              <a:rPr lang="en-GB" dirty="0" err="1"/>
              <a:t>find_if</a:t>
            </a:r>
            <a:r>
              <a:rPr lang="en-GB" dirty="0"/>
              <a:t>.</a:t>
            </a:r>
          </a:p>
        </p:txBody>
      </p:sp>
    </p:spTree>
    <p:extLst>
      <p:ext uri="{BB962C8B-B14F-4D97-AF65-F5344CB8AC3E}">
        <p14:creationId xmlns:p14="http://schemas.microsoft.com/office/powerpoint/2010/main" val="3015341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Lambda expressions</a:t>
            </a:r>
          </a:p>
        </p:txBody>
      </p:sp>
      <p:sp>
        <p:nvSpPr>
          <p:cNvPr id="3" name="Content Placeholder 2"/>
          <p:cNvSpPr>
            <a:spLocks noGrp="1"/>
          </p:cNvSpPr>
          <p:nvPr>
            <p:ph idx="1"/>
          </p:nvPr>
        </p:nvSpPr>
        <p:spPr/>
        <p:txBody>
          <a:bodyPr/>
          <a:lstStyle/>
          <a:p>
            <a:r>
              <a:rPr lang="en-GB" dirty="0"/>
              <a:t>The [ capture-list ] defines things we take into the Lambda expression.  Important to note that a Lambda function will not otherwise be able to access local parameters.  Examples:</a:t>
            </a:r>
          </a:p>
          <a:p>
            <a:pPr marL="0" indent="0">
              <a:buNone/>
            </a:pPr>
            <a:r>
              <a:rPr lang="en-GB" dirty="0"/>
              <a:t>		[a, b] – take in the variables a and b.</a:t>
            </a:r>
          </a:p>
          <a:p>
            <a:pPr marL="0" indent="0">
              <a:buNone/>
            </a:pPr>
            <a:r>
              <a:rPr lang="en-GB" dirty="0"/>
              <a:t>		[a, &amp;b] – take a by value, b by reference.</a:t>
            </a:r>
          </a:p>
          <a:p>
            <a:pPr marL="0" indent="0">
              <a:buNone/>
            </a:pPr>
            <a:r>
              <a:rPr lang="en-GB" dirty="0"/>
              <a:t>		[this] – pointer to current object.</a:t>
            </a:r>
          </a:p>
          <a:p>
            <a:pPr marL="0" indent="0">
              <a:buNone/>
            </a:pPr>
            <a:r>
              <a:rPr lang="en-GB" dirty="0"/>
              <a:t>		[*this] – copy of current object.</a:t>
            </a:r>
          </a:p>
          <a:p>
            <a:pPr marL="0" indent="0">
              <a:buNone/>
            </a:pPr>
            <a:r>
              <a:rPr lang="en-GB" dirty="0"/>
              <a:t>		[&amp;] – by reference default.</a:t>
            </a:r>
          </a:p>
          <a:p>
            <a:pPr marL="0" indent="0">
              <a:buNone/>
            </a:pPr>
            <a:r>
              <a:rPr lang="en-GB" dirty="0"/>
              <a:t>		[=] – by value default.</a:t>
            </a:r>
          </a:p>
          <a:p>
            <a:pPr marL="0" indent="0">
              <a:buNone/>
            </a:pPr>
            <a:r>
              <a:rPr lang="en-GB" dirty="0"/>
              <a:t>		[this, *this] – error, doesn’t make sense.</a:t>
            </a:r>
          </a:p>
          <a:p>
            <a:pPr marL="0" indent="0">
              <a:buNone/>
            </a:pPr>
            <a:endParaRPr lang="en-GB" dirty="0"/>
          </a:p>
        </p:txBody>
      </p:sp>
    </p:spTree>
    <p:extLst>
      <p:ext uri="{BB962C8B-B14F-4D97-AF65-F5344CB8AC3E}">
        <p14:creationId xmlns:p14="http://schemas.microsoft.com/office/powerpoint/2010/main" val="2590049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Lambda expressions</a:t>
            </a:r>
          </a:p>
        </p:txBody>
      </p:sp>
      <p:sp>
        <p:nvSpPr>
          <p:cNvPr id="3" name="Content Placeholder 2"/>
          <p:cNvSpPr>
            <a:spLocks noGrp="1"/>
          </p:cNvSpPr>
          <p:nvPr>
            <p:ph idx="1"/>
          </p:nvPr>
        </p:nvSpPr>
        <p:spPr/>
        <p:txBody>
          <a:bodyPr/>
          <a:lstStyle/>
          <a:p>
            <a:r>
              <a:rPr lang="en-GB" dirty="0"/>
              <a:t>( </a:t>
            </a:r>
            <a:r>
              <a:rPr lang="en-GB" dirty="0" err="1"/>
              <a:t>params</a:t>
            </a:r>
            <a:r>
              <a:rPr lang="en-GB" dirty="0"/>
              <a:t> ) – nothing new about this, parameter list in the form:</a:t>
            </a:r>
          </a:p>
          <a:p>
            <a:pPr marL="0" indent="0">
              <a:buNone/>
            </a:pPr>
            <a:r>
              <a:rPr lang="en-GB" dirty="0"/>
              <a:t>		(p1type p1name, p2type, p2name…)</a:t>
            </a:r>
          </a:p>
          <a:p>
            <a:pPr marL="0" indent="0">
              <a:buNone/>
            </a:pPr>
            <a:r>
              <a:rPr lang="en-GB" dirty="0"/>
              <a:t>		e.g. (</a:t>
            </a:r>
            <a:r>
              <a:rPr lang="en-GB" dirty="0" err="1"/>
              <a:t>int</a:t>
            </a:r>
            <a:r>
              <a:rPr lang="en-GB" dirty="0"/>
              <a:t> p1, </a:t>
            </a:r>
            <a:r>
              <a:rPr lang="en-GB" dirty="0" err="1"/>
              <a:t>int</a:t>
            </a:r>
            <a:r>
              <a:rPr lang="en-GB" dirty="0"/>
              <a:t> p2)</a:t>
            </a:r>
          </a:p>
          <a:p>
            <a:r>
              <a:rPr lang="en-GB" dirty="0"/>
              <a:t>You can also define a return type of a Lambda if you like, using the pointer dereference arrow (-&gt;) though most Lambdas return auto.</a:t>
            </a:r>
          </a:p>
          <a:p>
            <a:r>
              <a:rPr lang="en-GB" dirty="0"/>
              <a:t>Let’s see an (admittedly slightly pointless) example…</a:t>
            </a:r>
          </a:p>
        </p:txBody>
      </p:sp>
    </p:spTree>
    <p:extLst>
      <p:ext uri="{BB962C8B-B14F-4D97-AF65-F5344CB8AC3E}">
        <p14:creationId xmlns:p14="http://schemas.microsoft.com/office/powerpoint/2010/main" val="2333285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Lambda expressions</a:t>
            </a:r>
          </a:p>
        </p:txBody>
      </p:sp>
      <p:pic>
        <p:nvPicPr>
          <p:cNvPr id="4" name="Picture 3"/>
          <p:cNvPicPr>
            <a:picLocks noChangeAspect="1"/>
          </p:cNvPicPr>
          <p:nvPr/>
        </p:nvPicPr>
        <p:blipFill>
          <a:blip r:embed="rId2"/>
          <a:stretch>
            <a:fillRect/>
          </a:stretch>
        </p:blipFill>
        <p:spPr>
          <a:xfrm>
            <a:off x="306937" y="2196679"/>
            <a:ext cx="4071059" cy="3047126"/>
          </a:xfrm>
          <a:prstGeom prst="rect">
            <a:avLst/>
          </a:prstGeom>
        </p:spPr>
      </p:pic>
      <p:pic>
        <p:nvPicPr>
          <p:cNvPr id="5" name="Picture 4"/>
          <p:cNvPicPr>
            <a:picLocks noChangeAspect="1"/>
          </p:cNvPicPr>
          <p:nvPr/>
        </p:nvPicPr>
        <p:blipFill>
          <a:blip r:embed="rId3"/>
          <a:stretch>
            <a:fillRect/>
          </a:stretch>
        </p:blipFill>
        <p:spPr>
          <a:xfrm>
            <a:off x="4560628" y="2196679"/>
            <a:ext cx="4741328" cy="3047126"/>
          </a:xfrm>
          <a:prstGeom prst="rect">
            <a:avLst/>
          </a:prstGeom>
        </p:spPr>
      </p:pic>
    </p:spTree>
    <p:extLst>
      <p:ext uri="{BB962C8B-B14F-4D97-AF65-F5344CB8AC3E}">
        <p14:creationId xmlns:p14="http://schemas.microsoft.com/office/powerpoint/2010/main" val="4038266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Lambda expressions</a:t>
            </a:r>
          </a:p>
        </p:txBody>
      </p:sp>
      <p:sp>
        <p:nvSpPr>
          <p:cNvPr id="3" name="Content Placeholder 2"/>
          <p:cNvSpPr>
            <a:spLocks noGrp="1"/>
          </p:cNvSpPr>
          <p:nvPr>
            <p:ph idx="1"/>
          </p:nvPr>
        </p:nvSpPr>
        <p:spPr/>
        <p:txBody>
          <a:bodyPr/>
          <a:lstStyle/>
          <a:p>
            <a:r>
              <a:rPr lang="en-GB" dirty="0"/>
              <a:t>What if we want to take a parameter from outside the expression?</a:t>
            </a:r>
          </a:p>
        </p:txBody>
      </p:sp>
      <p:pic>
        <p:nvPicPr>
          <p:cNvPr id="4" name="Picture 3"/>
          <p:cNvPicPr>
            <a:picLocks noChangeAspect="1"/>
          </p:cNvPicPr>
          <p:nvPr/>
        </p:nvPicPr>
        <p:blipFill>
          <a:blip r:embed="rId2"/>
          <a:stretch>
            <a:fillRect/>
          </a:stretch>
        </p:blipFill>
        <p:spPr>
          <a:xfrm>
            <a:off x="604934" y="2748425"/>
            <a:ext cx="3200400" cy="2667000"/>
          </a:xfrm>
          <a:prstGeom prst="rect">
            <a:avLst/>
          </a:prstGeom>
        </p:spPr>
      </p:pic>
      <p:pic>
        <p:nvPicPr>
          <p:cNvPr id="5" name="Picture 4"/>
          <p:cNvPicPr>
            <a:picLocks noChangeAspect="1"/>
          </p:cNvPicPr>
          <p:nvPr/>
        </p:nvPicPr>
        <p:blipFill>
          <a:blip r:embed="rId3"/>
          <a:stretch>
            <a:fillRect/>
          </a:stretch>
        </p:blipFill>
        <p:spPr>
          <a:xfrm>
            <a:off x="3945295" y="2757950"/>
            <a:ext cx="3200400" cy="2686050"/>
          </a:xfrm>
          <a:prstGeom prst="rect">
            <a:avLst/>
          </a:prstGeom>
        </p:spPr>
      </p:pic>
      <p:pic>
        <p:nvPicPr>
          <p:cNvPr id="6" name="Picture 5"/>
          <p:cNvPicPr>
            <a:picLocks noChangeAspect="1"/>
          </p:cNvPicPr>
          <p:nvPr/>
        </p:nvPicPr>
        <p:blipFill>
          <a:blip r:embed="rId4"/>
          <a:stretch>
            <a:fillRect/>
          </a:stretch>
        </p:blipFill>
        <p:spPr>
          <a:xfrm>
            <a:off x="7285656" y="2786525"/>
            <a:ext cx="3171825" cy="2628900"/>
          </a:xfrm>
          <a:prstGeom prst="rect">
            <a:avLst/>
          </a:prstGeom>
        </p:spPr>
      </p:pic>
    </p:spTree>
    <p:extLst>
      <p:ext uri="{BB962C8B-B14F-4D97-AF65-F5344CB8AC3E}">
        <p14:creationId xmlns:p14="http://schemas.microsoft.com/office/powerpoint/2010/main" val="2045516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Lambda expressions</a:t>
            </a:r>
          </a:p>
        </p:txBody>
      </p:sp>
      <p:sp>
        <p:nvSpPr>
          <p:cNvPr id="3" name="Content Placeholder 2"/>
          <p:cNvSpPr>
            <a:spLocks noGrp="1"/>
          </p:cNvSpPr>
          <p:nvPr>
            <p:ph idx="1"/>
          </p:nvPr>
        </p:nvSpPr>
        <p:spPr/>
        <p:txBody>
          <a:bodyPr/>
          <a:lstStyle/>
          <a:p>
            <a:r>
              <a:rPr lang="en-GB" dirty="0"/>
              <a:t>Let’s see a more usable example, integrated into the C++ libraries.</a:t>
            </a:r>
          </a:p>
        </p:txBody>
      </p:sp>
      <p:pic>
        <p:nvPicPr>
          <p:cNvPr id="4" name="Picture 3"/>
          <p:cNvPicPr>
            <a:picLocks noChangeAspect="1"/>
          </p:cNvPicPr>
          <p:nvPr/>
        </p:nvPicPr>
        <p:blipFill>
          <a:blip r:embed="rId2"/>
          <a:stretch>
            <a:fillRect/>
          </a:stretch>
        </p:blipFill>
        <p:spPr>
          <a:xfrm>
            <a:off x="430277" y="3147998"/>
            <a:ext cx="4748651" cy="2893364"/>
          </a:xfrm>
          <a:prstGeom prst="rect">
            <a:avLst/>
          </a:prstGeom>
        </p:spPr>
      </p:pic>
      <p:pic>
        <p:nvPicPr>
          <p:cNvPr id="5" name="Picture 4"/>
          <p:cNvPicPr>
            <a:picLocks noChangeAspect="1"/>
          </p:cNvPicPr>
          <p:nvPr/>
        </p:nvPicPr>
        <p:blipFill>
          <a:blip r:embed="rId3"/>
          <a:stretch>
            <a:fillRect/>
          </a:stretch>
        </p:blipFill>
        <p:spPr>
          <a:xfrm>
            <a:off x="5425985" y="3147998"/>
            <a:ext cx="4589474" cy="2893364"/>
          </a:xfrm>
          <a:prstGeom prst="rect">
            <a:avLst/>
          </a:prstGeom>
        </p:spPr>
      </p:pic>
    </p:spTree>
    <p:extLst>
      <p:ext uri="{BB962C8B-B14F-4D97-AF65-F5344CB8AC3E}">
        <p14:creationId xmlns:p14="http://schemas.microsoft.com/office/powerpoint/2010/main" val="2125507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Application to threading</a:t>
            </a:r>
          </a:p>
        </p:txBody>
      </p:sp>
      <p:sp>
        <p:nvSpPr>
          <p:cNvPr id="3" name="Content Placeholder 2"/>
          <p:cNvSpPr>
            <a:spLocks noGrp="1"/>
          </p:cNvSpPr>
          <p:nvPr>
            <p:ph idx="1"/>
          </p:nvPr>
        </p:nvSpPr>
        <p:spPr/>
        <p:txBody>
          <a:bodyPr/>
          <a:lstStyle/>
          <a:p>
            <a:r>
              <a:rPr lang="en-GB" dirty="0"/>
              <a:t>It’s now the accepted standard that threads are launched using a Lambda.</a:t>
            </a:r>
          </a:p>
          <a:p>
            <a:pPr lvl="1"/>
            <a:r>
              <a:rPr lang="en-GB" dirty="0"/>
              <a:t>Good news – it’s easy.</a:t>
            </a:r>
          </a:p>
          <a:p>
            <a:pPr lvl="1"/>
            <a:r>
              <a:rPr lang="en-GB" dirty="0"/>
              <a:t>Previous (interim) method used </a:t>
            </a:r>
            <a:r>
              <a:rPr lang="en-GB" dirty="0" err="1"/>
              <a:t>std</a:t>
            </a:r>
            <a:r>
              <a:rPr lang="en-GB" dirty="0"/>
              <a:t>::bind, and was a tad fiddly.  Still better than </a:t>
            </a:r>
            <a:r>
              <a:rPr lang="en-GB" dirty="0" err="1"/>
              <a:t>pthread</a:t>
            </a:r>
            <a:r>
              <a:rPr lang="en-GB" dirty="0"/>
              <a:t>!</a:t>
            </a:r>
          </a:p>
          <a:p>
            <a:pPr lvl="1"/>
            <a:r>
              <a:rPr lang="en-GB" dirty="0"/>
              <a:t>No longer have to create some horrendous wrapper object, because we can just pass parameters through the Lambda.</a:t>
            </a:r>
          </a:p>
        </p:txBody>
      </p:sp>
    </p:spTree>
    <p:extLst>
      <p:ext uri="{BB962C8B-B14F-4D97-AF65-F5344CB8AC3E}">
        <p14:creationId xmlns:p14="http://schemas.microsoft.com/office/powerpoint/2010/main" val="1656940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a:t>
            </a:r>
          </a:p>
        </p:txBody>
      </p:sp>
      <p:pic>
        <p:nvPicPr>
          <p:cNvPr id="4" name="Picture 3"/>
          <p:cNvPicPr>
            <a:picLocks noChangeAspect="1"/>
          </p:cNvPicPr>
          <p:nvPr/>
        </p:nvPicPr>
        <p:blipFill>
          <a:blip r:embed="rId2"/>
          <a:stretch>
            <a:fillRect/>
          </a:stretch>
        </p:blipFill>
        <p:spPr>
          <a:xfrm>
            <a:off x="1323495" y="1270000"/>
            <a:ext cx="6243631" cy="5109446"/>
          </a:xfrm>
          <a:prstGeom prst="rect">
            <a:avLst/>
          </a:prstGeom>
        </p:spPr>
      </p:pic>
    </p:spTree>
    <p:extLst>
      <p:ext uri="{BB962C8B-B14F-4D97-AF65-F5344CB8AC3E}">
        <p14:creationId xmlns:p14="http://schemas.microsoft.com/office/powerpoint/2010/main" val="2602862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Of course, this is a memory leak…</a:t>
            </a:r>
          </a:p>
        </p:txBody>
      </p:sp>
      <p:pic>
        <p:nvPicPr>
          <p:cNvPr id="4" name="Picture 3"/>
          <p:cNvPicPr>
            <a:picLocks noChangeAspect="1"/>
          </p:cNvPicPr>
          <p:nvPr/>
        </p:nvPicPr>
        <p:blipFill>
          <a:blip r:embed="rId2"/>
          <a:stretch>
            <a:fillRect/>
          </a:stretch>
        </p:blipFill>
        <p:spPr>
          <a:xfrm>
            <a:off x="3466196" y="1270000"/>
            <a:ext cx="4276725" cy="5381625"/>
          </a:xfrm>
          <a:prstGeom prst="rect">
            <a:avLst/>
          </a:prstGeom>
        </p:spPr>
      </p:pic>
    </p:spTree>
    <p:extLst>
      <p:ext uri="{BB962C8B-B14F-4D97-AF65-F5344CB8AC3E}">
        <p14:creationId xmlns:p14="http://schemas.microsoft.com/office/powerpoint/2010/main" val="451217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Synchronisation?</a:t>
            </a:r>
          </a:p>
        </p:txBody>
      </p:sp>
      <p:sp>
        <p:nvSpPr>
          <p:cNvPr id="3" name="Content Placeholder 2"/>
          <p:cNvSpPr>
            <a:spLocks noGrp="1"/>
          </p:cNvSpPr>
          <p:nvPr>
            <p:ph idx="1"/>
          </p:nvPr>
        </p:nvSpPr>
        <p:spPr/>
        <p:txBody>
          <a:bodyPr/>
          <a:lstStyle/>
          <a:p>
            <a:r>
              <a:rPr lang="en-GB" dirty="0"/>
              <a:t>C++11 introduced </a:t>
            </a:r>
            <a:r>
              <a:rPr lang="en-GB" dirty="0" err="1"/>
              <a:t>std</a:t>
            </a:r>
            <a:r>
              <a:rPr lang="en-GB" dirty="0"/>
              <a:t>::</a:t>
            </a:r>
            <a:r>
              <a:rPr lang="en-GB" dirty="0" err="1"/>
              <a:t>mutex</a:t>
            </a:r>
            <a:r>
              <a:rPr lang="en-GB" dirty="0"/>
              <a:t>. </a:t>
            </a:r>
            <a:r>
              <a:rPr lang="en-GB" dirty="0">
                <a:hlinkClick r:id="rId2"/>
              </a:rPr>
              <a:t>http://en.cppreference.com/w/cpp/thread/mutex</a:t>
            </a:r>
            <a:endParaRPr lang="en-GB" dirty="0"/>
          </a:p>
          <a:p>
            <a:pPr lvl="1"/>
            <a:r>
              <a:rPr lang="en-GB" dirty="0"/>
              <a:t>I’ll leave you do a little independent reading on this one – it’s not really different to the C# implementation we’ve studied.</a:t>
            </a:r>
          </a:p>
          <a:p>
            <a:r>
              <a:rPr lang="en-GB" dirty="0"/>
              <a:t>You can make your own thread barrier (or there’s one in Boost).  Ditto </a:t>
            </a:r>
            <a:r>
              <a:rPr lang="en-GB" dirty="0" err="1"/>
              <a:t>ThreadPool</a:t>
            </a:r>
            <a:r>
              <a:rPr lang="en-GB" dirty="0"/>
              <a:t>.</a:t>
            </a:r>
          </a:p>
        </p:txBody>
      </p:sp>
    </p:spTree>
    <p:extLst>
      <p:ext uri="{BB962C8B-B14F-4D97-AF65-F5344CB8AC3E}">
        <p14:creationId xmlns:p14="http://schemas.microsoft.com/office/powerpoint/2010/main" val="14716119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idx="1"/>
          </p:nvPr>
        </p:nvSpPr>
        <p:spPr/>
        <p:txBody>
          <a:bodyPr/>
          <a:lstStyle/>
          <a:p>
            <a:r>
              <a:rPr lang="en-GB" dirty="0"/>
              <a:t>I’m setting an exercise you’ve done previously, to be completed in C++.</a:t>
            </a:r>
          </a:p>
          <a:p>
            <a:pPr lvl="1"/>
            <a:r>
              <a:rPr lang="en-GB" dirty="0"/>
              <a:t>This should be a recap/getting back into C++, more than anything new!</a:t>
            </a:r>
          </a:p>
          <a:p>
            <a:r>
              <a:rPr lang="en-GB" dirty="0"/>
              <a:t>See the Tutorial worksheet.</a:t>
            </a:r>
          </a:p>
        </p:txBody>
      </p:sp>
    </p:spTree>
    <p:extLst>
      <p:ext uri="{BB962C8B-B14F-4D97-AF65-F5344CB8AC3E}">
        <p14:creationId xmlns:p14="http://schemas.microsoft.com/office/powerpoint/2010/main" val="33981055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4879</TotalTime>
  <Words>782</Words>
  <Application>Microsoft Office PowerPoint</Application>
  <PresentationFormat>Widescreen</PresentationFormat>
  <Paragraphs>108</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Trebuchet MS</vt:lpstr>
      <vt:lpstr>Wingdings</vt:lpstr>
      <vt:lpstr>Wingdings 3</vt:lpstr>
      <vt:lpstr>Facet</vt:lpstr>
      <vt:lpstr>Distributed &amp; Cluster Computing-  “Introduction”</vt:lpstr>
      <vt:lpstr>This semester</vt:lpstr>
      <vt:lpstr>Module plan</vt:lpstr>
      <vt:lpstr>Assignment</vt:lpstr>
      <vt:lpstr>Assignment 1 feedback</vt:lpstr>
      <vt:lpstr>Today</vt:lpstr>
      <vt:lpstr>Lambda expressions</vt:lpstr>
      <vt:lpstr>Lambda expressions</vt:lpstr>
      <vt:lpstr>Lambda expressions</vt:lpstr>
      <vt:lpstr>Lambda expressions</vt:lpstr>
      <vt:lpstr>Lambda expressions</vt:lpstr>
      <vt:lpstr>Lambda expressions</vt:lpstr>
      <vt:lpstr>Lambda expressions</vt:lpstr>
      <vt:lpstr>Application to threading</vt:lpstr>
      <vt:lpstr>Example</vt:lpstr>
      <vt:lpstr>Of course, this is a memory leak…</vt:lpstr>
      <vt:lpstr>Synchronisation?</vt:lpstr>
      <vt:lpstr>Exercise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Distributed &amp; Cluster Computing-  “Introduction”</dc:title>
  <dc:creator>Tim Bashford</dc:creator>
  <cp:lastModifiedBy>Tim Bashford</cp:lastModifiedBy>
  <cp:revision>18</cp:revision>
  <dcterms:created xsi:type="dcterms:W3CDTF">2017-01-30T10:06:12Z</dcterms:created>
  <dcterms:modified xsi:type="dcterms:W3CDTF">2017-02-02T19:34:17Z</dcterms:modified>
</cp:coreProperties>
</file>