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57" r:id="rId3"/>
    <p:sldId id="258" r:id="rId4"/>
    <p:sldId id="259" r:id="rId5"/>
    <p:sldId id="260" r:id="rId6"/>
    <p:sldId id="261" r:id="rId7"/>
    <p:sldId id="262" r:id="rId8"/>
    <p:sldId id="270" r:id="rId9"/>
    <p:sldId id="263" r:id="rId10"/>
    <p:sldId id="264" r:id="rId11"/>
    <p:sldId id="265" r:id="rId12"/>
    <p:sldId id="266" r:id="rId13"/>
    <p:sldId id="267" r:id="rId14"/>
    <p:sldId id="268" r:id="rId15"/>
    <p:sldId id="269" r:id="rId16"/>
    <p:sldId id="272" r:id="rId17"/>
    <p:sldId id="275" r:id="rId18"/>
    <p:sldId id="271" r:id="rId19"/>
    <p:sldId id="273" r:id="rId20"/>
    <p:sldId id="274"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10AC6-463A-9848-B309-3586329E05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D1D282-2B14-801A-1796-845DDF2682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246A12-2EB6-A486-20D0-4ABA8B4C408C}"/>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AF994963-EC26-6FCD-46C0-48453F5AB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CB15EF-1A58-0A6B-883E-1B898FFB2275}"/>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1644396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FA568-EF35-2003-E516-D897FA284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A110C9-8C41-B454-5B1B-E6A1DC506D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73ADA9-0FAC-652A-0343-7DDD5DB7E6EB}"/>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D4A85FA0-1E8F-A6FA-D1A6-D07B61CD9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10CD5B-1EA8-B52D-3762-D3C041005C0B}"/>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197524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00903-68F5-964A-5746-603D38DA2C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F20E1D-0E1D-7F9A-B555-15F61B1D68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BDBE8E-5C95-5E11-FFE2-F0348E6EF483}"/>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541DF971-3042-830F-3B65-A0AAD40294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F33E29-5D83-3CBB-69CA-C16B5F86A4D4}"/>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575774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F6AC4-C3E9-7DBC-36F3-4E2606011C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7DE5EC-B835-166E-0AF2-4D8E6328EB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7A665D-6D60-9CC8-E93E-59D64ECE46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DAD7B2-C83B-6D34-A225-297D2BD9D56A}"/>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6" name="Footer Placeholder 5">
            <a:extLst>
              <a:ext uri="{FF2B5EF4-FFF2-40B4-BE49-F238E27FC236}">
                <a16:creationId xmlns:a16="http://schemas.microsoft.com/office/drawing/2014/main" id="{064069BE-CF69-3AFF-4910-1291FD0B4B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50B13-B2A4-3AA0-EA65-AF25B6E64823}"/>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177287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D914-DA8B-BD72-5A96-6B32D1DE1A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42491-C6B0-7DC2-7ED7-62D99C3107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0BE0BA-8D92-311B-B735-1BCF4CEDD4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1EEA31-F174-8923-2CD1-F6F80C396C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1F00D7-C96C-6AA0-1B3B-AFC1B39135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4C7791-AE35-D8CC-B3A3-C5D851CA0F18}"/>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8" name="Footer Placeholder 7">
            <a:extLst>
              <a:ext uri="{FF2B5EF4-FFF2-40B4-BE49-F238E27FC236}">
                <a16:creationId xmlns:a16="http://schemas.microsoft.com/office/drawing/2014/main" id="{F349835B-BA40-B3B1-31B8-06BD19F1F5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45371E-89A9-C166-7E6E-C993552F8860}"/>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136781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5076-05B3-15DC-500B-BEADD5C4F7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0A6FE5-1778-4D03-5055-8CE9ABDDF549}"/>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4" name="Footer Placeholder 3">
            <a:extLst>
              <a:ext uri="{FF2B5EF4-FFF2-40B4-BE49-F238E27FC236}">
                <a16:creationId xmlns:a16="http://schemas.microsoft.com/office/drawing/2014/main" id="{6536CE7C-FC24-0B25-234C-16F1A2E3EE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A1F30B-ECC7-ED1B-CE23-B03A4F49F895}"/>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355057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0BBD36-2A3D-107A-939F-C8E1CCBBF242}"/>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3" name="Footer Placeholder 2">
            <a:extLst>
              <a:ext uri="{FF2B5EF4-FFF2-40B4-BE49-F238E27FC236}">
                <a16:creationId xmlns:a16="http://schemas.microsoft.com/office/drawing/2014/main" id="{57C55A7D-DD92-7FA2-93A2-44961DE308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82D384-98CB-B2D7-9DE7-064FB502EFC2}"/>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2201513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CF051-B3F4-55B6-18D7-33CE66757C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D82B76-D4BA-D5BA-11D1-6F477F5C08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A50D07-0D2D-2922-9EDD-E013146194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84FF91-C334-E9B3-AEF0-AC2C66CA905A}"/>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6" name="Footer Placeholder 5">
            <a:extLst>
              <a:ext uri="{FF2B5EF4-FFF2-40B4-BE49-F238E27FC236}">
                <a16:creationId xmlns:a16="http://schemas.microsoft.com/office/drawing/2014/main" id="{165B7BBB-778C-8EF7-0EBB-F34E8F4964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78CF1F-DA1D-438D-6F47-C2ECCB82FC71}"/>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3753682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2EAE-077C-B673-F9CD-94A793EB19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8A5BFB-571D-EDE1-EE5C-927BA5FDB1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E8FB17-4B1F-E91B-021F-59F689AC44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6AC7-9563-7E0A-BDD3-7A499AF18F93}"/>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6" name="Footer Placeholder 5">
            <a:extLst>
              <a:ext uri="{FF2B5EF4-FFF2-40B4-BE49-F238E27FC236}">
                <a16:creationId xmlns:a16="http://schemas.microsoft.com/office/drawing/2014/main" id="{DFD89AF8-6E36-96FE-452A-E5E237A57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F804CB-B294-CC60-69E5-BF7894FD38CB}"/>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2409097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59AA4-36CF-D60B-2B2A-051DBF5FC1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451E24-6603-04AA-3788-872012C939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EFEB06-BE53-BA7D-600A-6E9426C5A7FA}"/>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0C8E7669-A8F0-CA48-4C0E-DFB4FDA85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96A11-BF4B-21B1-E938-2D01BAD73739}"/>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2246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64019-6D02-022B-D0CB-EEB91DF491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4C9041-AD84-AEDA-C6CF-71953FADFE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67BA2-6EC9-4296-9723-B07951FE07C6}"/>
              </a:ext>
            </a:extLst>
          </p:cNvPr>
          <p:cNvSpPr>
            <a:spLocks noGrp="1"/>
          </p:cNvSpPr>
          <p:nvPr>
            <p:ph type="dt" sz="half" idx="10"/>
          </p:nvPr>
        </p:nvSpPr>
        <p:spPr/>
        <p:txBody>
          <a:body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5528DABC-7A26-DBAA-721C-B7D1284896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1F8F28-533F-1CC4-089D-955FED8A0D58}"/>
              </a:ext>
            </a:extLst>
          </p:cNvPr>
          <p:cNvSpPr>
            <a:spLocks noGrp="1"/>
          </p:cNvSpPr>
          <p:nvPr>
            <p:ph type="sldNum" sz="quarter" idx="12"/>
          </p:nvPr>
        </p:nvSpPr>
        <p:spPr/>
        <p:txBody>
          <a:bodyPr/>
          <a:lstStyle/>
          <a:p>
            <a:fld id="{836767EE-4E7A-42B2-A475-4222FF1B81E4}" type="slidenum">
              <a:rPr lang="en-GB" smtClean="0"/>
              <a:t>‹#›</a:t>
            </a:fld>
            <a:endParaRPr lang="en-GB"/>
          </a:p>
        </p:txBody>
      </p:sp>
    </p:spTree>
    <p:extLst>
      <p:ext uri="{BB962C8B-B14F-4D97-AF65-F5344CB8AC3E}">
        <p14:creationId xmlns:p14="http://schemas.microsoft.com/office/powerpoint/2010/main" val="1593804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3349CB-5D4E-0B56-DF21-1F7E5990F0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18137B-38A4-909E-A86B-2FD45B62CB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5AF92-BF57-2CA9-9A36-7E84057646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C776F0-086C-4002-8464-CC7615721723}" type="datetimeFigureOut">
              <a:rPr lang="en-GB" smtClean="0"/>
              <a:t>05/04/2023</a:t>
            </a:fld>
            <a:endParaRPr lang="en-GB"/>
          </a:p>
        </p:txBody>
      </p:sp>
      <p:sp>
        <p:nvSpPr>
          <p:cNvPr id="5" name="Footer Placeholder 4">
            <a:extLst>
              <a:ext uri="{FF2B5EF4-FFF2-40B4-BE49-F238E27FC236}">
                <a16:creationId xmlns:a16="http://schemas.microsoft.com/office/drawing/2014/main" id="{AD8864EC-1AC9-8A32-68DB-2D22518F4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1ADE39A-6E7D-CAFC-CDCA-FE427B88A6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767EE-4E7A-42B2-A475-4222FF1B81E4}" type="slidenum">
              <a:rPr lang="en-GB" smtClean="0"/>
              <a:t>‹#›</a:t>
            </a:fld>
            <a:endParaRPr lang="en-GB"/>
          </a:p>
        </p:txBody>
      </p:sp>
    </p:spTree>
    <p:extLst>
      <p:ext uri="{BB962C8B-B14F-4D97-AF65-F5344CB8AC3E}">
        <p14:creationId xmlns:p14="http://schemas.microsoft.com/office/powerpoint/2010/main" val="11282040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ertullian.org/fathers/porphyry_abstinence_01_book1.htm#14"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CF60B-08F7-1412-469F-65943F83169D}"/>
              </a:ext>
            </a:extLst>
          </p:cNvPr>
          <p:cNvSpPr>
            <a:spLocks noGrp="1"/>
          </p:cNvSpPr>
          <p:nvPr>
            <p:ph type="ctrTitle"/>
          </p:nvPr>
        </p:nvSpPr>
        <p:spPr/>
        <p:txBody>
          <a:bodyPr/>
          <a:lstStyle/>
          <a:p>
            <a:r>
              <a:rPr lang="en-GB" dirty="0"/>
              <a:t>Late Antiquity: The Pagan Reaction</a:t>
            </a:r>
          </a:p>
        </p:txBody>
      </p:sp>
      <p:sp>
        <p:nvSpPr>
          <p:cNvPr id="3" name="Subtitle 2">
            <a:extLst>
              <a:ext uri="{FF2B5EF4-FFF2-40B4-BE49-F238E27FC236}">
                <a16:creationId xmlns:a16="http://schemas.microsoft.com/office/drawing/2014/main" id="{E60A2716-AFC5-9DF6-A23C-3DCDC5A8BD0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90211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E646E-B17F-1451-2BC0-10A174DC4B89}"/>
              </a:ext>
            </a:extLst>
          </p:cNvPr>
          <p:cNvSpPr>
            <a:spLocks noGrp="1"/>
          </p:cNvSpPr>
          <p:nvPr>
            <p:ph type="title"/>
          </p:nvPr>
        </p:nvSpPr>
        <p:spPr/>
        <p:txBody>
          <a:bodyPr/>
          <a:lstStyle/>
          <a:p>
            <a:pPr algn="ctr"/>
            <a:r>
              <a:rPr lang="en-GB" dirty="0">
                <a:latin typeface="Palatino" panose="02040602050305020304" pitchFamily="18" charset="0"/>
              </a:rPr>
              <a:t>The Christian Thinkers</a:t>
            </a:r>
          </a:p>
        </p:txBody>
      </p:sp>
      <p:sp>
        <p:nvSpPr>
          <p:cNvPr id="3" name="Content Placeholder 2">
            <a:extLst>
              <a:ext uri="{FF2B5EF4-FFF2-40B4-BE49-F238E27FC236}">
                <a16:creationId xmlns:a16="http://schemas.microsoft.com/office/drawing/2014/main" id="{FF0204E6-3234-0B31-94F6-7CF816B40557}"/>
              </a:ext>
            </a:extLst>
          </p:cNvPr>
          <p:cNvSpPr>
            <a:spLocks noGrp="1"/>
          </p:cNvSpPr>
          <p:nvPr>
            <p:ph idx="1"/>
          </p:nvPr>
        </p:nvSpPr>
        <p:spPr/>
        <p:txBody>
          <a:bodyPr>
            <a:normAutofit lnSpcReduction="10000"/>
          </a:bodyPr>
          <a:lstStyle/>
          <a:p>
            <a:r>
              <a:rPr lang="en-GB" dirty="0">
                <a:latin typeface="Palatino" panose="02040602050305020304" pitchFamily="18" charset="0"/>
              </a:rPr>
              <a:t>The early Christian Church has a pretty fraught relationship with the pagans. </a:t>
            </a:r>
          </a:p>
          <a:p>
            <a:r>
              <a:rPr lang="en-GB" dirty="0">
                <a:latin typeface="Palatino" panose="02040602050305020304" pitchFamily="18" charset="0"/>
              </a:rPr>
              <a:t>However, this conflict did lead to a flourishing of Christian thinkers, including </a:t>
            </a:r>
            <a:r>
              <a:rPr lang="en-GB" b="1" dirty="0">
                <a:latin typeface="Palatino" panose="02040602050305020304" pitchFamily="18" charset="0"/>
              </a:rPr>
              <a:t>Justin Martyr, Clement of Alexandria, </a:t>
            </a:r>
            <a:r>
              <a:rPr lang="en-GB" dirty="0">
                <a:latin typeface="Palatino" panose="02040602050305020304" pitchFamily="18" charset="0"/>
              </a:rPr>
              <a:t>and</a:t>
            </a:r>
            <a:r>
              <a:rPr lang="en-GB" b="1" dirty="0">
                <a:latin typeface="Palatino" panose="02040602050305020304" pitchFamily="18" charset="0"/>
              </a:rPr>
              <a:t> Origen. </a:t>
            </a:r>
          </a:p>
          <a:p>
            <a:r>
              <a:rPr lang="en-GB" dirty="0">
                <a:latin typeface="Palatino" panose="02040602050305020304" pitchFamily="18" charset="0"/>
              </a:rPr>
              <a:t>Some of the issues these thinkers dealt with included:</a:t>
            </a:r>
          </a:p>
          <a:p>
            <a:pPr lvl="1"/>
            <a:r>
              <a:rPr lang="en-GB" dirty="0">
                <a:latin typeface="Palatino" panose="02040602050305020304" pitchFamily="18" charset="0"/>
              </a:rPr>
              <a:t>The creation of the world;</a:t>
            </a:r>
          </a:p>
          <a:p>
            <a:pPr lvl="1"/>
            <a:r>
              <a:rPr lang="en-GB" dirty="0">
                <a:latin typeface="Palatino" panose="02040602050305020304" pitchFamily="18" charset="0"/>
              </a:rPr>
              <a:t>The nature of God: both his </a:t>
            </a:r>
            <a:r>
              <a:rPr lang="en-GB" b="1" dirty="0">
                <a:latin typeface="Palatino" panose="02040602050305020304" pitchFamily="18" charset="0"/>
              </a:rPr>
              <a:t>unity</a:t>
            </a:r>
            <a:r>
              <a:rPr lang="en-GB" dirty="0">
                <a:latin typeface="Palatino" panose="02040602050305020304" pitchFamily="18" charset="0"/>
              </a:rPr>
              <a:t> (monotheism), and </a:t>
            </a:r>
            <a:r>
              <a:rPr lang="en-GB" b="1" dirty="0">
                <a:latin typeface="Palatino" panose="02040602050305020304" pitchFamily="18" charset="0"/>
              </a:rPr>
              <a:t>multiplicity</a:t>
            </a:r>
            <a:r>
              <a:rPr lang="en-GB" dirty="0">
                <a:latin typeface="Palatino" panose="02040602050305020304" pitchFamily="18" charset="0"/>
              </a:rPr>
              <a:t> (the Logos-doctrine; which will develop into the Trinity).</a:t>
            </a:r>
          </a:p>
          <a:p>
            <a:pPr lvl="1"/>
            <a:r>
              <a:rPr lang="en-GB" dirty="0">
                <a:latin typeface="Palatino" panose="02040602050305020304" pitchFamily="18" charset="0"/>
              </a:rPr>
              <a:t>The nature of </a:t>
            </a:r>
            <a:r>
              <a:rPr lang="en-GB" b="1" dirty="0">
                <a:latin typeface="Palatino" panose="02040602050305020304" pitchFamily="18" charset="0"/>
              </a:rPr>
              <a:t>allegory</a:t>
            </a:r>
            <a:r>
              <a:rPr lang="en-GB" dirty="0">
                <a:latin typeface="Palatino" panose="02040602050305020304" pitchFamily="18" charset="0"/>
              </a:rPr>
              <a:t>: how should a believer interpret the sacred texts?</a:t>
            </a:r>
          </a:p>
        </p:txBody>
      </p:sp>
    </p:spTree>
    <p:extLst>
      <p:ext uri="{BB962C8B-B14F-4D97-AF65-F5344CB8AC3E}">
        <p14:creationId xmlns:p14="http://schemas.microsoft.com/office/powerpoint/2010/main" val="3366587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61C56-F957-C003-37FF-ADB272CEEFD7}"/>
              </a:ext>
            </a:extLst>
          </p:cNvPr>
          <p:cNvSpPr>
            <a:spLocks noGrp="1"/>
          </p:cNvSpPr>
          <p:nvPr>
            <p:ph type="title"/>
          </p:nvPr>
        </p:nvSpPr>
        <p:spPr/>
        <p:txBody>
          <a:bodyPr/>
          <a:lstStyle/>
          <a:p>
            <a:pPr algn="ctr"/>
            <a:r>
              <a:rPr lang="en-GB" dirty="0">
                <a:latin typeface="Palatino" panose="02040602050305020304" pitchFamily="18" charset="0"/>
              </a:rPr>
              <a:t>The Pagan Reaction</a:t>
            </a:r>
          </a:p>
        </p:txBody>
      </p:sp>
      <p:sp>
        <p:nvSpPr>
          <p:cNvPr id="3" name="Content Placeholder 2">
            <a:extLst>
              <a:ext uri="{FF2B5EF4-FFF2-40B4-BE49-F238E27FC236}">
                <a16:creationId xmlns:a16="http://schemas.microsoft.com/office/drawing/2014/main" id="{17ED67E5-8F91-1D77-AD27-9A33D4989030}"/>
              </a:ext>
            </a:extLst>
          </p:cNvPr>
          <p:cNvSpPr>
            <a:spLocks noGrp="1"/>
          </p:cNvSpPr>
          <p:nvPr>
            <p:ph idx="1"/>
          </p:nvPr>
        </p:nvSpPr>
        <p:spPr>
          <a:xfrm>
            <a:off x="838200" y="1690688"/>
            <a:ext cx="10515600" cy="4486275"/>
          </a:xfrm>
        </p:spPr>
        <p:txBody>
          <a:bodyPr>
            <a:normAutofit fontScale="70000" lnSpcReduction="20000"/>
          </a:bodyPr>
          <a:lstStyle/>
          <a:p>
            <a:r>
              <a:rPr lang="en-GB" dirty="0">
                <a:latin typeface="Palatino" panose="02040602050305020304" pitchFamily="18" charset="0"/>
              </a:rPr>
              <a:t>Christian doctrine finds increasing congruities with the more sophisticated branches of pagan thought: monotheism; the Logos-doctrine; allegory etc. So why the difference?</a:t>
            </a:r>
          </a:p>
          <a:p>
            <a:r>
              <a:rPr lang="en-GB" dirty="0">
                <a:latin typeface="Palatino" panose="02040602050305020304" pitchFamily="18" charset="0"/>
              </a:rPr>
              <a:t>The more sophisticated branches of paganism move towards a more </a:t>
            </a:r>
            <a:r>
              <a:rPr lang="en-GB" dirty="0" err="1">
                <a:latin typeface="Palatino" panose="02040602050305020304" pitchFamily="18" charset="0"/>
              </a:rPr>
              <a:t>impersonalist</a:t>
            </a:r>
            <a:r>
              <a:rPr lang="en-GB" dirty="0">
                <a:latin typeface="Palatino" panose="02040602050305020304" pitchFamily="18" charset="0"/>
              </a:rPr>
              <a:t> view of god. Rituals etc. aren’t condemned, but are lesser. </a:t>
            </a:r>
          </a:p>
          <a:p>
            <a:r>
              <a:rPr lang="en-GB" dirty="0">
                <a:latin typeface="Palatino" panose="02040602050305020304" pitchFamily="18" charset="0"/>
              </a:rPr>
              <a:t>But Christianity is an </a:t>
            </a:r>
            <a:r>
              <a:rPr lang="en-GB" b="1" dirty="0">
                <a:latin typeface="Palatino" panose="02040602050305020304" pitchFamily="18" charset="0"/>
              </a:rPr>
              <a:t>exclusivist</a:t>
            </a:r>
            <a:r>
              <a:rPr lang="en-GB" dirty="0">
                <a:latin typeface="Palatino" panose="02040602050305020304" pitchFamily="18" charset="0"/>
              </a:rPr>
              <a:t> and </a:t>
            </a:r>
            <a:r>
              <a:rPr lang="en-GB" b="1" dirty="0">
                <a:latin typeface="Palatino" panose="02040602050305020304" pitchFamily="18" charset="0"/>
              </a:rPr>
              <a:t>personalist</a:t>
            </a:r>
            <a:r>
              <a:rPr lang="en-GB" dirty="0">
                <a:latin typeface="Palatino" panose="02040602050305020304" pitchFamily="18" charset="0"/>
              </a:rPr>
              <a:t> religion. Their God is not an impersonal divine principle: it is a </a:t>
            </a:r>
            <a:r>
              <a:rPr lang="en-GB" b="1" dirty="0">
                <a:latin typeface="Palatino" panose="02040602050305020304" pitchFamily="18" charset="0"/>
              </a:rPr>
              <a:t>personal</a:t>
            </a:r>
            <a:r>
              <a:rPr lang="en-GB" dirty="0">
                <a:latin typeface="Palatino" panose="02040602050305020304" pitchFamily="18" charset="0"/>
              </a:rPr>
              <a:t> God. It </a:t>
            </a:r>
            <a:r>
              <a:rPr lang="en-GB" b="1" dirty="0">
                <a:latin typeface="Palatino" panose="02040602050305020304" pitchFamily="18" charset="0"/>
              </a:rPr>
              <a:t>explicitly </a:t>
            </a:r>
            <a:r>
              <a:rPr lang="en-GB" dirty="0">
                <a:latin typeface="Palatino" panose="02040602050305020304" pitchFamily="18" charset="0"/>
              </a:rPr>
              <a:t>repudiates the possibility of engaging in pagan rituals. </a:t>
            </a:r>
          </a:p>
          <a:p>
            <a:r>
              <a:rPr lang="en-GB" dirty="0">
                <a:latin typeface="Palatino" panose="02040602050305020304" pitchFamily="18" charset="0"/>
              </a:rPr>
              <a:t>In fact there are three “persons”: Father, Son, Holy Spirit; and the Person of Jesus Christ.</a:t>
            </a:r>
          </a:p>
          <a:p>
            <a:pPr lvl="1"/>
            <a:r>
              <a:rPr lang="en-GB" b="1" dirty="0">
                <a:latin typeface="Palatino" panose="02040602050305020304" pitchFamily="18" charset="0"/>
              </a:rPr>
              <a:t>18</a:t>
            </a:r>
            <a:r>
              <a:rPr lang="en-GB" dirty="0">
                <a:latin typeface="Palatino" panose="02040602050305020304" pitchFamily="18" charset="0"/>
              </a:rPr>
              <a:t> For the message of the cross is foolishness to those who are perishing, but to us who are being saved it is the power of God. </a:t>
            </a:r>
          </a:p>
          <a:p>
            <a:pPr lvl="1"/>
            <a:r>
              <a:rPr lang="en-GB" dirty="0">
                <a:latin typeface="Palatino" panose="02040602050305020304" pitchFamily="18" charset="0"/>
              </a:rPr>
              <a:t>21 For since in the wisdom of God the world through its wisdom did not know him, God was pleased through the foolishness of what was preached to save those who believe. 22 Jews demand signs and Greeks look for wisdom, 23 but we preach Christ crucified: a stumbling block [</a:t>
            </a:r>
            <a:r>
              <a:rPr lang="en-GB" b="1" dirty="0" err="1">
                <a:latin typeface="Palatino" panose="02040602050305020304" pitchFamily="18" charset="0"/>
              </a:rPr>
              <a:t>skanalon</a:t>
            </a:r>
            <a:r>
              <a:rPr lang="en-GB" dirty="0">
                <a:latin typeface="Palatino" panose="02040602050305020304" pitchFamily="18" charset="0"/>
              </a:rPr>
              <a:t>]</a:t>
            </a:r>
            <a:r>
              <a:rPr lang="en-GB" b="1" dirty="0">
                <a:latin typeface="Palatino" panose="02040602050305020304" pitchFamily="18" charset="0"/>
              </a:rPr>
              <a:t> </a:t>
            </a:r>
            <a:r>
              <a:rPr lang="en-GB" dirty="0">
                <a:latin typeface="Palatino" panose="02040602050305020304" pitchFamily="18" charset="0"/>
              </a:rPr>
              <a:t>to Jews and foolishness to Gentiles, 24 but to those whom God has called, both Jews and Greeks, Christ the power of God and the wisdom of God. – 1 Corinthians</a:t>
            </a:r>
          </a:p>
          <a:p>
            <a:pPr lvl="1"/>
            <a:endParaRPr lang="en-GB" dirty="0"/>
          </a:p>
          <a:p>
            <a:pPr lvl="1"/>
            <a:endParaRPr lang="en-GB" dirty="0"/>
          </a:p>
        </p:txBody>
      </p:sp>
    </p:spTree>
    <p:extLst>
      <p:ext uri="{BB962C8B-B14F-4D97-AF65-F5344CB8AC3E}">
        <p14:creationId xmlns:p14="http://schemas.microsoft.com/office/powerpoint/2010/main" val="2635718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3D531-EE83-0BD9-90B7-00F33D706FD0}"/>
              </a:ext>
            </a:extLst>
          </p:cNvPr>
          <p:cNvSpPr>
            <a:spLocks noGrp="1"/>
          </p:cNvSpPr>
          <p:nvPr>
            <p:ph type="title"/>
          </p:nvPr>
        </p:nvSpPr>
        <p:spPr/>
        <p:txBody>
          <a:bodyPr/>
          <a:lstStyle/>
          <a:p>
            <a:pPr algn="ctr"/>
            <a:r>
              <a:rPr lang="en-GB" dirty="0">
                <a:latin typeface="Palatino" panose="02040602050305020304" pitchFamily="18" charset="0"/>
              </a:rPr>
              <a:t>The Neoplatonists</a:t>
            </a:r>
          </a:p>
        </p:txBody>
      </p:sp>
      <p:sp>
        <p:nvSpPr>
          <p:cNvPr id="3" name="Content Placeholder 2">
            <a:extLst>
              <a:ext uri="{FF2B5EF4-FFF2-40B4-BE49-F238E27FC236}">
                <a16:creationId xmlns:a16="http://schemas.microsoft.com/office/drawing/2014/main" id="{5328A95B-8BC0-13BE-31E6-313C739D6A14}"/>
              </a:ext>
            </a:extLst>
          </p:cNvPr>
          <p:cNvSpPr>
            <a:spLocks noGrp="1"/>
          </p:cNvSpPr>
          <p:nvPr>
            <p:ph idx="1"/>
          </p:nvPr>
        </p:nvSpPr>
        <p:spPr/>
        <p:txBody>
          <a:bodyPr/>
          <a:lstStyle/>
          <a:p>
            <a:r>
              <a:rPr lang="en-GB" dirty="0">
                <a:latin typeface="Palatino" panose="02040602050305020304" pitchFamily="18" charset="0"/>
              </a:rPr>
              <a:t>The greatest of the Neoplatonists was </a:t>
            </a:r>
            <a:r>
              <a:rPr lang="en-GB" b="1" dirty="0">
                <a:latin typeface="Palatino" panose="02040602050305020304" pitchFamily="18" charset="0"/>
              </a:rPr>
              <a:t>Plotinus</a:t>
            </a:r>
            <a:r>
              <a:rPr lang="en-GB" dirty="0">
                <a:latin typeface="Palatino" panose="02040602050305020304" pitchFamily="18" charset="0"/>
              </a:rPr>
              <a:t> (AD 204-270).</a:t>
            </a:r>
          </a:p>
          <a:p>
            <a:r>
              <a:rPr lang="en-GB" dirty="0">
                <a:latin typeface="Palatino" panose="02040602050305020304" pitchFamily="18" charset="0"/>
              </a:rPr>
              <a:t>He studied in Alexandria; he briefly joined Gordian’s campaign against Persia, to look for Persian and Indian sages from whom he could learn.</a:t>
            </a:r>
          </a:p>
          <a:p>
            <a:r>
              <a:rPr lang="en-GB" dirty="0">
                <a:latin typeface="Palatino" panose="02040602050305020304" pitchFamily="18" charset="0"/>
              </a:rPr>
              <a:t>He then goes to Rome, where he lives for most of the remainder of his life. He attracts a number of illustrious pupils, including his editor </a:t>
            </a:r>
            <a:r>
              <a:rPr lang="en-GB" b="1" dirty="0">
                <a:latin typeface="Palatino" panose="02040602050305020304" pitchFamily="18" charset="0"/>
              </a:rPr>
              <a:t>Porphyry.</a:t>
            </a:r>
          </a:p>
          <a:p>
            <a:r>
              <a:rPr lang="en-GB" dirty="0">
                <a:latin typeface="Palatino" panose="02040602050305020304" pitchFamily="18" charset="0"/>
              </a:rPr>
              <a:t>He attracts Emperor </a:t>
            </a:r>
            <a:r>
              <a:rPr lang="en-GB" dirty="0" err="1">
                <a:latin typeface="Palatino" panose="02040602050305020304" pitchFamily="18" charset="0"/>
              </a:rPr>
              <a:t>Gallienus</a:t>
            </a:r>
            <a:r>
              <a:rPr lang="en-GB" dirty="0">
                <a:latin typeface="Palatino" panose="02040602050305020304" pitchFamily="18" charset="0"/>
              </a:rPr>
              <a:t>’ interest in building a philosophical utopia in Campania. But this plan comes to naught. </a:t>
            </a:r>
          </a:p>
        </p:txBody>
      </p:sp>
    </p:spTree>
    <p:extLst>
      <p:ext uri="{BB962C8B-B14F-4D97-AF65-F5344CB8AC3E}">
        <p14:creationId xmlns:p14="http://schemas.microsoft.com/office/powerpoint/2010/main" val="587449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3634B-C852-6760-3904-BA87B46AF671}"/>
              </a:ext>
            </a:extLst>
          </p:cNvPr>
          <p:cNvSpPr>
            <a:spLocks noGrp="1"/>
          </p:cNvSpPr>
          <p:nvPr>
            <p:ph type="title"/>
          </p:nvPr>
        </p:nvSpPr>
        <p:spPr>
          <a:xfrm>
            <a:off x="1136397" y="502020"/>
            <a:ext cx="5323715" cy="669555"/>
          </a:xfrm>
        </p:spPr>
        <p:txBody>
          <a:bodyPr anchor="b">
            <a:normAutofit/>
          </a:bodyPr>
          <a:lstStyle/>
          <a:p>
            <a:r>
              <a:rPr lang="en-GB" sz="4000" dirty="0">
                <a:latin typeface="Palatino" panose="02040602050305020304" pitchFamily="18" charset="0"/>
              </a:rPr>
              <a:t>Plotinus’ Thought</a:t>
            </a:r>
          </a:p>
        </p:txBody>
      </p:sp>
      <p:sp>
        <p:nvSpPr>
          <p:cNvPr id="3" name="Content Placeholder 2">
            <a:extLst>
              <a:ext uri="{FF2B5EF4-FFF2-40B4-BE49-F238E27FC236}">
                <a16:creationId xmlns:a16="http://schemas.microsoft.com/office/drawing/2014/main" id="{3945AB97-FF78-BADF-77DD-02851450A6E2}"/>
              </a:ext>
            </a:extLst>
          </p:cNvPr>
          <p:cNvSpPr>
            <a:spLocks noGrp="1"/>
          </p:cNvSpPr>
          <p:nvPr>
            <p:ph idx="1"/>
          </p:nvPr>
        </p:nvSpPr>
        <p:spPr>
          <a:xfrm>
            <a:off x="76200" y="1323975"/>
            <a:ext cx="7408733" cy="5410199"/>
          </a:xfrm>
        </p:spPr>
        <p:txBody>
          <a:bodyPr anchor="t">
            <a:normAutofit/>
          </a:bodyPr>
          <a:lstStyle/>
          <a:p>
            <a:r>
              <a:rPr lang="en-GB" sz="1900" dirty="0">
                <a:latin typeface="Palatino" panose="02040602050305020304" pitchFamily="18" charset="0"/>
              </a:rPr>
              <a:t>Plotinus’ thought is based around the following scheme:</a:t>
            </a:r>
          </a:p>
          <a:p>
            <a:pPr lvl="1"/>
            <a:r>
              <a:rPr lang="en-GB" sz="1900" b="1" dirty="0">
                <a:latin typeface="Palatino" panose="02040602050305020304" pitchFamily="18" charset="0"/>
              </a:rPr>
              <a:t>The One</a:t>
            </a:r>
            <a:r>
              <a:rPr lang="en-GB" sz="1900" dirty="0">
                <a:latin typeface="Palatino" panose="02040602050305020304" pitchFamily="18" charset="0"/>
              </a:rPr>
              <a:t>. The first principle is </a:t>
            </a:r>
            <a:r>
              <a:rPr lang="en-GB" sz="1900" b="1" dirty="0">
                <a:latin typeface="Palatino" panose="02040602050305020304" pitchFamily="18" charset="0"/>
              </a:rPr>
              <a:t>The One</a:t>
            </a:r>
            <a:r>
              <a:rPr lang="en-GB" sz="1900" dirty="0">
                <a:latin typeface="Palatino" panose="02040602050305020304" pitchFamily="18" charset="0"/>
              </a:rPr>
              <a:t>, or </a:t>
            </a:r>
            <a:r>
              <a:rPr lang="en-GB" sz="1900" b="1" dirty="0">
                <a:latin typeface="Palatino" panose="02040602050305020304" pitchFamily="18" charset="0"/>
              </a:rPr>
              <a:t>The Good. </a:t>
            </a:r>
            <a:r>
              <a:rPr lang="en-GB" sz="1900" dirty="0">
                <a:latin typeface="Palatino" panose="02040602050305020304" pitchFamily="18" charset="0"/>
              </a:rPr>
              <a:t>This is utterly beyond all categories of thought: it is </a:t>
            </a:r>
            <a:r>
              <a:rPr lang="en-GB" sz="1900" b="1" dirty="0">
                <a:latin typeface="Palatino" panose="02040602050305020304" pitchFamily="18" charset="0"/>
              </a:rPr>
              <a:t>totally</a:t>
            </a:r>
            <a:r>
              <a:rPr lang="en-GB" sz="1900" dirty="0">
                <a:latin typeface="Palatino" panose="02040602050305020304" pitchFamily="18" charset="0"/>
              </a:rPr>
              <a:t> unified.</a:t>
            </a:r>
          </a:p>
          <a:p>
            <a:pPr lvl="2"/>
            <a:r>
              <a:rPr lang="en-GB" sz="1900" dirty="0">
                <a:latin typeface="Palatino" panose="02040602050305020304" pitchFamily="18" charset="0"/>
              </a:rPr>
              <a:t>However, because it is all good, it </a:t>
            </a:r>
            <a:r>
              <a:rPr lang="en-GB" sz="1900" b="1" dirty="0">
                <a:latin typeface="Palatino" panose="02040602050305020304" pitchFamily="18" charset="0"/>
              </a:rPr>
              <a:t>emanates</a:t>
            </a:r>
            <a:r>
              <a:rPr lang="en-GB" sz="1900" dirty="0">
                <a:latin typeface="Palatino" panose="02040602050305020304" pitchFamily="18" charset="0"/>
              </a:rPr>
              <a:t>: like fire making more fire.</a:t>
            </a:r>
          </a:p>
          <a:p>
            <a:pPr lvl="1"/>
            <a:r>
              <a:rPr lang="en-GB" sz="1900" b="1" dirty="0">
                <a:latin typeface="Palatino" panose="02040602050305020304" pitchFamily="18" charset="0"/>
              </a:rPr>
              <a:t>Mind/Nous</a:t>
            </a:r>
            <a:r>
              <a:rPr lang="en-GB" sz="1900" dirty="0">
                <a:latin typeface="Palatino" panose="02040602050305020304" pitchFamily="18" charset="0"/>
              </a:rPr>
              <a:t>. This is the first multiplicity: the attempt by the </a:t>
            </a:r>
            <a:r>
              <a:rPr lang="en-GB" sz="1900" b="1" dirty="0">
                <a:latin typeface="Palatino" panose="02040602050305020304" pitchFamily="18" charset="0"/>
              </a:rPr>
              <a:t>One</a:t>
            </a:r>
            <a:r>
              <a:rPr lang="en-GB" sz="1900" dirty="0">
                <a:latin typeface="Palatino" panose="02040602050305020304" pitchFamily="18" charset="0"/>
              </a:rPr>
              <a:t> to think of itself. This gives us the Forms. </a:t>
            </a:r>
          </a:p>
          <a:p>
            <a:pPr lvl="1"/>
            <a:r>
              <a:rPr lang="en-GB" sz="1900" b="1" dirty="0">
                <a:latin typeface="Palatino" panose="02040602050305020304" pitchFamily="18" charset="0"/>
              </a:rPr>
              <a:t>The World-Soul</a:t>
            </a:r>
            <a:r>
              <a:rPr lang="en-GB" sz="1900" dirty="0">
                <a:latin typeface="Palatino" panose="02040602050305020304" pitchFamily="18" charset="0"/>
              </a:rPr>
              <a:t>: the structure by which the visible world is structured.</a:t>
            </a:r>
          </a:p>
          <a:p>
            <a:r>
              <a:rPr lang="en-GB" sz="2300" dirty="0">
                <a:latin typeface="Palatino" panose="02040602050305020304" pitchFamily="18" charset="0"/>
              </a:rPr>
              <a:t>Each part </a:t>
            </a:r>
            <a:r>
              <a:rPr lang="en-GB" sz="2300" b="1" dirty="0">
                <a:latin typeface="Palatino" panose="02040602050305020304" pitchFamily="18" charset="0"/>
              </a:rPr>
              <a:t>emanates </a:t>
            </a:r>
            <a:r>
              <a:rPr lang="en-GB" sz="2300" dirty="0">
                <a:latin typeface="Palatino" panose="02040602050305020304" pitchFamily="18" charset="0"/>
              </a:rPr>
              <a:t>from the higher, but wants to return to it by </a:t>
            </a:r>
            <a:r>
              <a:rPr lang="en-GB" sz="2300" b="1" dirty="0">
                <a:latin typeface="Palatino" panose="02040602050305020304" pitchFamily="18" charset="0"/>
              </a:rPr>
              <a:t>transcendence.</a:t>
            </a:r>
          </a:p>
          <a:p>
            <a:endParaRPr lang="en-GB" sz="2300" dirty="0">
              <a:latin typeface="Palatino" panose="02040602050305020304" pitchFamily="18" charset="0"/>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EA95A932-11DE-173E-5913-6E770211CF89}"/>
              </a:ext>
            </a:extLst>
          </p:cNvPr>
          <p:cNvPicPr>
            <a:picLocks noChangeAspect="1"/>
          </p:cNvPicPr>
          <p:nvPr/>
        </p:nvPicPr>
        <p:blipFill>
          <a:blip r:embed="rId2"/>
          <a:stretch>
            <a:fillRect/>
          </a:stretch>
        </p:blipFill>
        <p:spPr>
          <a:xfrm>
            <a:off x="7508788" y="909081"/>
            <a:ext cx="3304887" cy="5071731"/>
          </a:xfrm>
          <a:prstGeom prst="rect">
            <a:avLst/>
          </a:prstGeom>
        </p:spPr>
      </p:pic>
    </p:spTree>
    <p:extLst>
      <p:ext uri="{BB962C8B-B14F-4D97-AF65-F5344CB8AC3E}">
        <p14:creationId xmlns:p14="http://schemas.microsoft.com/office/powerpoint/2010/main" val="3383871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FDE27-B0D2-90F4-6573-0E4A0FB2EB23}"/>
              </a:ext>
            </a:extLst>
          </p:cNvPr>
          <p:cNvSpPr>
            <a:spLocks noGrp="1"/>
          </p:cNvSpPr>
          <p:nvPr>
            <p:ph type="title"/>
          </p:nvPr>
        </p:nvSpPr>
        <p:spPr/>
        <p:txBody>
          <a:bodyPr/>
          <a:lstStyle/>
          <a:p>
            <a:pPr algn="ctr"/>
            <a:r>
              <a:rPr lang="en-GB" dirty="0">
                <a:latin typeface="Palatino" panose="02040602050305020304" pitchFamily="18" charset="0"/>
              </a:rPr>
              <a:t>Plotinus’ Ethics</a:t>
            </a:r>
          </a:p>
        </p:txBody>
      </p:sp>
      <p:sp>
        <p:nvSpPr>
          <p:cNvPr id="3" name="Content Placeholder 2">
            <a:extLst>
              <a:ext uri="{FF2B5EF4-FFF2-40B4-BE49-F238E27FC236}">
                <a16:creationId xmlns:a16="http://schemas.microsoft.com/office/drawing/2014/main" id="{BCB451C1-6E82-1C32-DE64-776643578C85}"/>
              </a:ext>
            </a:extLst>
          </p:cNvPr>
          <p:cNvSpPr>
            <a:spLocks noGrp="1"/>
          </p:cNvSpPr>
          <p:nvPr>
            <p:ph idx="1"/>
          </p:nvPr>
        </p:nvSpPr>
        <p:spPr/>
        <p:txBody>
          <a:bodyPr/>
          <a:lstStyle/>
          <a:p>
            <a:r>
              <a:rPr lang="en-GB" dirty="0">
                <a:latin typeface="Palatino" panose="02040602050305020304" pitchFamily="18" charset="0"/>
              </a:rPr>
              <a:t>Plotinus’ metaphysics goes hand-in-hand with a way of life.</a:t>
            </a:r>
          </a:p>
          <a:p>
            <a:r>
              <a:rPr lang="en-GB" dirty="0">
                <a:latin typeface="Palatino" panose="02040602050305020304" pitchFamily="18" charset="0"/>
              </a:rPr>
              <a:t>The goal is to separate ourselves from our lower, material selves, and identify with the higher self; identifying, at last, with The One. </a:t>
            </a:r>
          </a:p>
          <a:p>
            <a:r>
              <a:rPr lang="en-GB" dirty="0">
                <a:latin typeface="Palatino" panose="02040602050305020304" pitchFamily="18" charset="0"/>
              </a:rPr>
              <a:t>The lower (“civic”) virtues help purify the soul, by freeing it from bodily desires. But it is only the first step for a higher ascent.</a:t>
            </a:r>
          </a:p>
        </p:txBody>
      </p:sp>
    </p:spTree>
    <p:extLst>
      <p:ext uri="{BB962C8B-B14F-4D97-AF65-F5344CB8AC3E}">
        <p14:creationId xmlns:p14="http://schemas.microsoft.com/office/powerpoint/2010/main" val="3755463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E8A02-E881-6398-DB61-C9AEE4175AF4}"/>
              </a:ext>
            </a:extLst>
          </p:cNvPr>
          <p:cNvSpPr>
            <a:spLocks noGrp="1"/>
          </p:cNvSpPr>
          <p:nvPr>
            <p:ph type="title"/>
          </p:nvPr>
        </p:nvSpPr>
        <p:spPr/>
        <p:txBody>
          <a:bodyPr/>
          <a:lstStyle/>
          <a:p>
            <a:pPr algn="ctr"/>
            <a:r>
              <a:rPr lang="en-GB" dirty="0">
                <a:latin typeface="Palatino" panose="02040602050305020304" pitchFamily="18" charset="0"/>
              </a:rPr>
              <a:t>Porphyry</a:t>
            </a:r>
          </a:p>
        </p:txBody>
      </p:sp>
      <p:sp>
        <p:nvSpPr>
          <p:cNvPr id="3" name="Content Placeholder 2">
            <a:extLst>
              <a:ext uri="{FF2B5EF4-FFF2-40B4-BE49-F238E27FC236}">
                <a16:creationId xmlns:a16="http://schemas.microsoft.com/office/drawing/2014/main" id="{02A58D0F-8577-85C8-3FE1-07756E1F638C}"/>
              </a:ext>
            </a:extLst>
          </p:cNvPr>
          <p:cNvSpPr>
            <a:spLocks noGrp="1"/>
          </p:cNvSpPr>
          <p:nvPr>
            <p:ph idx="1"/>
          </p:nvPr>
        </p:nvSpPr>
        <p:spPr/>
        <p:txBody>
          <a:bodyPr>
            <a:normAutofit fontScale="92500" lnSpcReduction="20000"/>
          </a:bodyPr>
          <a:lstStyle/>
          <a:p>
            <a:r>
              <a:rPr lang="en-GB" dirty="0">
                <a:latin typeface="Palatino" panose="02040602050305020304" pitchFamily="18" charset="0"/>
              </a:rPr>
              <a:t>Sadly Plotinus’ lack of concern with the </a:t>
            </a:r>
            <a:r>
              <a:rPr lang="en-GB" b="1" dirty="0">
                <a:latin typeface="Palatino" panose="02040602050305020304" pitchFamily="18" charset="0"/>
              </a:rPr>
              <a:t>body</a:t>
            </a:r>
            <a:r>
              <a:rPr lang="en-GB" dirty="0">
                <a:latin typeface="Palatino" panose="02040602050305020304" pitchFamily="18" charset="0"/>
              </a:rPr>
              <a:t> also manifested itself by a lack of concern for his </a:t>
            </a:r>
            <a:r>
              <a:rPr lang="en-GB" b="1" dirty="0">
                <a:latin typeface="Palatino" panose="02040602050305020304" pitchFamily="18" charset="0"/>
              </a:rPr>
              <a:t>body of works</a:t>
            </a:r>
            <a:r>
              <a:rPr lang="en-GB" dirty="0">
                <a:latin typeface="Palatino" panose="02040602050305020304" pitchFamily="18" charset="0"/>
              </a:rPr>
              <a:t>. (sorry…)</a:t>
            </a:r>
          </a:p>
          <a:p>
            <a:r>
              <a:rPr lang="en-GB" dirty="0">
                <a:latin typeface="Palatino" panose="02040602050305020304" pitchFamily="18" charset="0"/>
              </a:rPr>
              <a:t>He can’t be bothered to write a systematic treatise. Rather, he has a bunch of works scattered around, with terrible handwriting and spelling.</a:t>
            </a:r>
          </a:p>
          <a:p>
            <a:r>
              <a:rPr lang="en-GB" dirty="0">
                <a:latin typeface="Palatino" panose="02040602050305020304" pitchFamily="18" charset="0"/>
              </a:rPr>
              <a:t>Fortunately, he has an extremely illustrious pupil in </a:t>
            </a:r>
            <a:r>
              <a:rPr lang="en-GB" b="1" dirty="0">
                <a:latin typeface="Palatino" panose="02040602050305020304" pitchFamily="18" charset="0"/>
              </a:rPr>
              <a:t>Porphyry </a:t>
            </a:r>
            <a:r>
              <a:rPr lang="en-GB" dirty="0">
                <a:latin typeface="Palatino" panose="02040602050305020304" pitchFamily="18" charset="0"/>
              </a:rPr>
              <a:t>(234-305), who takes on the immense task of editing his master’s works. This culminates in the </a:t>
            </a:r>
            <a:r>
              <a:rPr lang="en-GB" b="1" dirty="0">
                <a:latin typeface="Palatino" panose="02040602050305020304" pitchFamily="18" charset="0"/>
              </a:rPr>
              <a:t>Enneads</a:t>
            </a:r>
            <a:r>
              <a:rPr lang="en-GB" dirty="0">
                <a:latin typeface="Palatino" panose="02040602050305020304" pitchFamily="18" charset="0"/>
              </a:rPr>
              <a:t>.</a:t>
            </a:r>
          </a:p>
          <a:p>
            <a:r>
              <a:rPr lang="en-GB" dirty="0">
                <a:latin typeface="Palatino" panose="02040602050305020304" pitchFamily="18" charset="0"/>
              </a:rPr>
              <a:t>He was also (perhaps) an </a:t>
            </a:r>
            <a:r>
              <a:rPr lang="en-GB" b="1" dirty="0">
                <a:latin typeface="Palatino" panose="02040602050305020304" pitchFamily="18" charset="0"/>
              </a:rPr>
              <a:t>apostate</a:t>
            </a:r>
            <a:r>
              <a:rPr lang="en-GB" dirty="0">
                <a:latin typeface="Palatino" panose="02040602050305020304" pitchFamily="18" charset="0"/>
              </a:rPr>
              <a:t>: an ex-Christian, returning to the Neoplatonic fold. Hence his writings are especially dangerous to the Church. </a:t>
            </a:r>
          </a:p>
          <a:p>
            <a:pPr lvl="1"/>
            <a:r>
              <a:rPr lang="en-GB" dirty="0">
                <a:latin typeface="Palatino" panose="02040602050305020304" pitchFamily="18" charset="0"/>
              </a:rPr>
              <a:t>Porphyry’s works were later condemned by the Church, and survive in fragments in hostile sources. </a:t>
            </a:r>
          </a:p>
        </p:txBody>
      </p:sp>
    </p:spTree>
    <p:extLst>
      <p:ext uri="{BB962C8B-B14F-4D97-AF65-F5344CB8AC3E}">
        <p14:creationId xmlns:p14="http://schemas.microsoft.com/office/powerpoint/2010/main" val="3008456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49262-3614-E09F-547F-D0EE7D1C96DA}"/>
              </a:ext>
            </a:extLst>
          </p:cNvPr>
          <p:cNvSpPr>
            <a:spLocks noGrp="1"/>
          </p:cNvSpPr>
          <p:nvPr>
            <p:ph type="title"/>
          </p:nvPr>
        </p:nvSpPr>
        <p:spPr/>
        <p:txBody>
          <a:bodyPr/>
          <a:lstStyle/>
          <a:p>
            <a:pPr algn="ctr"/>
            <a:r>
              <a:rPr lang="en-GB" dirty="0" err="1">
                <a:latin typeface="Palatino" panose="02040602050305020304" pitchFamily="18" charset="0"/>
              </a:rPr>
              <a:t>Lactantius</a:t>
            </a:r>
            <a:endParaRPr lang="en-GB" dirty="0">
              <a:latin typeface="Palatino" panose="02040602050305020304" pitchFamily="18" charset="0"/>
            </a:endParaRPr>
          </a:p>
        </p:txBody>
      </p:sp>
      <p:sp>
        <p:nvSpPr>
          <p:cNvPr id="3" name="Content Placeholder 2">
            <a:extLst>
              <a:ext uri="{FF2B5EF4-FFF2-40B4-BE49-F238E27FC236}">
                <a16:creationId xmlns:a16="http://schemas.microsoft.com/office/drawing/2014/main" id="{859D0F78-855B-B5FD-EA92-45A51AF257FF}"/>
              </a:ext>
            </a:extLst>
          </p:cNvPr>
          <p:cNvSpPr>
            <a:spLocks noGrp="1"/>
          </p:cNvSpPr>
          <p:nvPr>
            <p:ph idx="1"/>
          </p:nvPr>
        </p:nvSpPr>
        <p:spPr/>
        <p:txBody>
          <a:bodyPr/>
          <a:lstStyle/>
          <a:p>
            <a:r>
              <a:rPr lang="en-GB" dirty="0">
                <a:latin typeface="Palatino" panose="02040602050305020304" pitchFamily="18" charset="0"/>
              </a:rPr>
              <a:t>Porphyry is the possible “anonymous philosopher” who is the target of </a:t>
            </a:r>
            <a:r>
              <a:rPr lang="en-GB" dirty="0" err="1">
                <a:latin typeface="Palatino" panose="02040602050305020304" pitchFamily="18" charset="0"/>
              </a:rPr>
              <a:t>Lactantius</a:t>
            </a:r>
            <a:r>
              <a:rPr lang="en-GB" dirty="0">
                <a:latin typeface="Palatino" panose="02040602050305020304" pitchFamily="18" charset="0"/>
              </a:rPr>
              <a:t>’ work. This philosopher was </a:t>
            </a:r>
          </a:p>
          <a:p>
            <a:pPr algn="l"/>
            <a:endParaRPr lang="en-GB" sz="1800" b="0" i="0" u="none" strike="noStrike" baseline="0" dirty="0">
              <a:solidFill>
                <a:srgbClr val="000000"/>
              </a:solidFill>
              <a:latin typeface="Code"/>
            </a:endParaRPr>
          </a:p>
          <a:p>
            <a:r>
              <a:rPr lang="en-GB" sz="1800" b="0" i="0" u="none" strike="noStrike" baseline="0" dirty="0">
                <a:latin typeface="Palatino" panose="02040602050305020304" pitchFamily="18" charset="0"/>
              </a:rPr>
              <a:t>such a corrupt person that as a teacher of continence he burned no less with avarice than with inordinate desires; in sustenance he was so extravagant that in school he was a champion of virtue and a </a:t>
            </a:r>
            <a:r>
              <a:rPr lang="en-GB" sz="1800" b="0" i="0" u="none" strike="noStrike" baseline="0" dirty="0" err="1">
                <a:latin typeface="Palatino" panose="02040602050305020304" pitchFamily="18" charset="0"/>
              </a:rPr>
              <a:t>praiser</a:t>
            </a:r>
            <a:r>
              <a:rPr lang="en-GB" sz="1800" b="0" i="0" u="none" strike="noStrike" baseline="0" dirty="0">
                <a:latin typeface="Palatino" panose="02040602050305020304" pitchFamily="18" charset="0"/>
              </a:rPr>
              <a:t> of frugality and moderate circumstances, in the palace he ate worse than at home. Nevertheless, he used to cover his faults by his beard and the pallium and, which is the greatest veil, by his wealth: and so that he might increase his riches, he used to make his way into the friendship of judges by extremely unscrupulous lobbying, and he used to attach them to himself quickly by the influence of a sham reputation (</a:t>
            </a:r>
            <a:r>
              <a:rPr lang="en-GB" sz="1800" b="0" i="0" u="none" strike="noStrike" baseline="0" dirty="0" err="1">
                <a:latin typeface="Palatino" panose="02040602050305020304" pitchFamily="18" charset="0"/>
              </a:rPr>
              <a:t>falsi</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nominis</a:t>
            </a:r>
            <a:r>
              <a:rPr lang="en-GB" sz="1800" b="0" i="0" u="none" strike="noStrike" baseline="0" dirty="0">
                <a:latin typeface="Palatino" panose="02040602050305020304" pitchFamily="18" charset="0"/>
              </a:rPr>
              <a:t>), not only so that he might profit from their opinions (</a:t>
            </a:r>
            <a:r>
              <a:rPr lang="en-GB" sz="1800" b="0" i="0" u="none" strike="noStrike" baseline="0" dirty="0" err="1">
                <a:latin typeface="Palatino" panose="02040602050305020304" pitchFamily="18" charset="0"/>
              </a:rPr>
              <a:t>ut</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eorum</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sententias</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venderet</a:t>
            </a:r>
            <a:r>
              <a:rPr lang="en-GB" sz="1800" b="0" i="0" u="none" strike="noStrike" baseline="0" dirty="0">
                <a:latin typeface="Palatino" panose="02040602050305020304" pitchFamily="18" charset="0"/>
              </a:rPr>
              <a:t>), but indeed also so that by this influence he might impede those close to him (whom he was dislodging from their homes and lands) from reclaiming their property.... [I]n the very same period in which a just people was being impiously torn to pieces, [this man] vomited forth three books against religion and the Christian </a:t>
            </a:r>
            <a:r>
              <a:rPr lang="en-GB" sz="1800" b="0" i="0" u="none" strike="noStrike" baseline="0" dirty="0" err="1">
                <a:latin typeface="Palatino" panose="02040602050305020304" pitchFamily="18" charset="0"/>
              </a:rPr>
              <a:t>nomen</a:t>
            </a:r>
            <a:r>
              <a:rPr lang="en-GB" sz="1800" b="0" i="0" u="none" strike="noStrike" baseline="0" dirty="0">
                <a:latin typeface="Palatino" panose="02040602050305020304" pitchFamily="18" charset="0"/>
              </a:rPr>
              <a:t>…(</a:t>
            </a:r>
            <a:r>
              <a:rPr lang="en-GB" sz="1800" b="0" i="1" u="none" strike="noStrike" baseline="0" dirty="0">
                <a:latin typeface="Palatino" panose="02040602050305020304" pitchFamily="18" charset="0"/>
              </a:rPr>
              <a:t>Inst.</a:t>
            </a:r>
            <a:r>
              <a:rPr lang="en-GB" sz="1800" b="0" u="none" strike="noStrike" baseline="0" dirty="0">
                <a:latin typeface="Palatino" panose="02040602050305020304" pitchFamily="18" charset="0"/>
              </a:rPr>
              <a:t>5.2.3-</a:t>
            </a:r>
            <a:r>
              <a:rPr lang="en-GB" sz="1800" b="0" strike="noStrike" baseline="0" dirty="0">
                <a:latin typeface="Palatino" panose="02040602050305020304" pitchFamily="18" charset="0"/>
              </a:rPr>
              <a:t>4)</a:t>
            </a:r>
            <a:endParaRPr lang="en-GB" dirty="0">
              <a:latin typeface="Palatino" panose="02040602050305020304" pitchFamily="18" charset="0"/>
            </a:endParaRPr>
          </a:p>
        </p:txBody>
      </p:sp>
    </p:spTree>
    <p:extLst>
      <p:ext uri="{BB962C8B-B14F-4D97-AF65-F5344CB8AC3E}">
        <p14:creationId xmlns:p14="http://schemas.microsoft.com/office/powerpoint/2010/main" val="333801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69E80-10E9-2F7B-B0E4-D188953BC76E}"/>
              </a:ext>
            </a:extLst>
          </p:cNvPr>
          <p:cNvSpPr>
            <a:spLocks noGrp="1"/>
          </p:cNvSpPr>
          <p:nvPr>
            <p:ph type="title"/>
          </p:nvPr>
        </p:nvSpPr>
        <p:spPr>
          <a:xfrm>
            <a:off x="838200" y="556337"/>
            <a:ext cx="6797405" cy="786688"/>
          </a:xfrm>
        </p:spPr>
        <p:txBody>
          <a:bodyPr>
            <a:normAutofit/>
          </a:bodyPr>
          <a:lstStyle/>
          <a:p>
            <a:r>
              <a:rPr lang="en-GB" sz="4000" dirty="0">
                <a:latin typeface="Palatino" panose="02040602050305020304" pitchFamily="18" charset="0"/>
              </a:rPr>
              <a:t>Porphyry’s Works</a:t>
            </a:r>
          </a:p>
        </p:txBody>
      </p:sp>
      <p:sp>
        <p:nvSpPr>
          <p:cNvPr id="3" name="Content Placeholder 2">
            <a:extLst>
              <a:ext uri="{FF2B5EF4-FFF2-40B4-BE49-F238E27FC236}">
                <a16:creationId xmlns:a16="http://schemas.microsoft.com/office/drawing/2014/main" id="{8F9FE048-3D3E-EA35-342F-8F64069346B4}"/>
              </a:ext>
            </a:extLst>
          </p:cNvPr>
          <p:cNvSpPr>
            <a:spLocks noGrp="1"/>
          </p:cNvSpPr>
          <p:nvPr>
            <p:ph idx="1"/>
          </p:nvPr>
        </p:nvSpPr>
        <p:spPr>
          <a:xfrm>
            <a:off x="-1" y="1343025"/>
            <a:ext cx="8429625" cy="5514975"/>
          </a:xfrm>
        </p:spPr>
        <p:txBody>
          <a:bodyPr>
            <a:normAutofit/>
          </a:bodyPr>
          <a:lstStyle/>
          <a:p>
            <a:pPr>
              <a:lnSpc>
                <a:spcPct val="150000"/>
              </a:lnSpc>
            </a:pPr>
            <a:r>
              <a:rPr lang="en-GB" sz="2000" dirty="0">
                <a:latin typeface="Palatino" panose="02040602050305020304" pitchFamily="18" charset="0"/>
              </a:rPr>
              <a:t>Porphyry isn’t just an editor, however: he’s an extremely productive thinker in his own right. His works include:</a:t>
            </a:r>
          </a:p>
          <a:p>
            <a:pPr lvl="1">
              <a:lnSpc>
                <a:spcPct val="150000"/>
              </a:lnSpc>
            </a:pPr>
            <a:r>
              <a:rPr lang="en-GB" sz="2000" dirty="0">
                <a:latin typeface="Palatino" panose="02040602050305020304" pitchFamily="18" charset="0"/>
              </a:rPr>
              <a:t>The </a:t>
            </a:r>
            <a:r>
              <a:rPr lang="en-GB" sz="2000" b="1" dirty="0">
                <a:latin typeface="Palatino" panose="02040602050305020304" pitchFamily="18" charset="0"/>
              </a:rPr>
              <a:t>Isagoge</a:t>
            </a:r>
            <a:r>
              <a:rPr lang="en-GB" sz="2000" dirty="0">
                <a:latin typeface="Palatino" panose="02040602050305020304" pitchFamily="18" charset="0"/>
              </a:rPr>
              <a:t>: an introduction to Aristotle’s </a:t>
            </a:r>
            <a:r>
              <a:rPr lang="en-GB" sz="2000" i="1" dirty="0">
                <a:latin typeface="Palatino" panose="02040602050305020304" pitchFamily="18" charset="0"/>
              </a:rPr>
              <a:t>Categories</a:t>
            </a:r>
            <a:r>
              <a:rPr lang="en-GB" sz="2000" dirty="0">
                <a:latin typeface="Palatino" panose="02040602050305020304" pitchFamily="18" charset="0"/>
              </a:rPr>
              <a:t>, which gives the canonical introduction to the concept of substance (hence the </a:t>
            </a:r>
            <a:r>
              <a:rPr lang="en-GB" sz="2000" dirty="0" err="1">
                <a:latin typeface="Palatino" panose="02040602050305020304" pitchFamily="18" charset="0"/>
              </a:rPr>
              <a:t>Porphyrian</a:t>
            </a:r>
            <a:r>
              <a:rPr lang="en-GB" sz="2000" dirty="0">
                <a:latin typeface="Palatino" panose="02040602050305020304" pitchFamily="18" charset="0"/>
              </a:rPr>
              <a:t> Tree)</a:t>
            </a:r>
          </a:p>
          <a:p>
            <a:pPr lvl="1">
              <a:lnSpc>
                <a:spcPct val="150000"/>
              </a:lnSpc>
            </a:pPr>
            <a:r>
              <a:rPr lang="en-GB" sz="2000" b="1" dirty="0">
                <a:latin typeface="Palatino" panose="02040602050305020304" pitchFamily="18" charset="0"/>
              </a:rPr>
              <a:t>On Abstinence</a:t>
            </a:r>
            <a:r>
              <a:rPr lang="en-GB" sz="2000" dirty="0">
                <a:latin typeface="Palatino" panose="02040602050305020304" pitchFamily="18" charset="0"/>
              </a:rPr>
              <a:t>: his argument for vegetarianism.</a:t>
            </a:r>
          </a:p>
          <a:p>
            <a:pPr lvl="1">
              <a:lnSpc>
                <a:spcPct val="150000"/>
              </a:lnSpc>
            </a:pPr>
            <a:r>
              <a:rPr lang="en-GB" sz="2000" b="1" dirty="0">
                <a:latin typeface="Palatino" panose="02040602050305020304" pitchFamily="18" charset="0"/>
              </a:rPr>
              <a:t>Philosophy from Oracles</a:t>
            </a:r>
            <a:r>
              <a:rPr lang="en-GB" sz="2000" dirty="0">
                <a:latin typeface="Palatino" panose="02040602050305020304" pitchFamily="18" charset="0"/>
              </a:rPr>
              <a:t>: his defence of the “secret teachings” underpinning pagan practices.</a:t>
            </a:r>
          </a:p>
          <a:p>
            <a:pPr lvl="1">
              <a:lnSpc>
                <a:spcPct val="150000"/>
              </a:lnSpc>
            </a:pPr>
            <a:r>
              <a:rPr lang="en-GB" sz="2000" b="1" dirty="0">
                <a:latin typeface="Palatino" panose="02040602050305020304" pitchFamily="18" charset="0"/>
              </a:rPr>
              <a:t>On Homeric Questions</a:t>
            </a:r>
            <a:r>
              <a:rPr lang="en-GB" sz="2000" dirty="0">
                <a:latin typeface="Palatino" panose="02040602050305020304" pitchFamily="18" charset="0"/>
              </a:rPr>
              <a:t> and </a:t>
            </a:r>
            <a:r>
              <a:rPr lang="en-GB" sz="2000" b="1" dirty="0">
                <a:latin typeface="Palatino" panose="02040602050305020304" pitchFamily="18" charset="0"/>
              </a:rPr>
              <a:t>Cave of the Nymphs</a:t>
            </a:r>
            <a:r>
              <a:rPr lang="en-GB" sz="2000" dirty="0">
                <a:latin typeface="Palatino" panose="02040602050305020304" pitchFamily="18" charset="0"/>
              </a:rPr>
              <a:t>: his allegorical reading of Homer. </a:t>
            </a:r>
            <a:endParaRPr lang="en-GB" sz="2000" b="1" dirty="0">
              <a:latin typeface="Palatino" panose="02040602050305020304" pitchFamily="18" charset="0"/>
            </a:endParaRPr>
          </a:p>
          <a:p>
            <a:pPr lvl="1">
              <a:lnSpc>
                <a:spcPct val="150000"/>
              </a:lnSpc>
            </a:pPr>
            <a:r>
              <a:rPr lang="en-GB" sz="2000" b="1" dirty="0">
                <a:latin typeface="Palatino" panose="02040602050305020304" pitchFamily="18" charset="0"/>
              </a:rPr>
              <a:t>Against the Christians</a:t>
            </a:r>
            <a:r>
              <a:rPr lang="en-GB" sz="2000" dirty="0">
                <a:latin typeface="Palatino" panose="02040602050305020304" pitchFamily="18" charset="0"/>
              </a:rPr>
              <a:t>: rather self-explanatory.</a:t>
            </a:r>
            <a:endParaRPr lang="en-GB" sz="2000" b="1" dirty="0">
              <a:latin typeface="Palatino" panose="02040602050305020304" pitchFamily="18" charset="0"/>
            </a:endParaRPr>
          </a:p>
        </p:txBody>
      </p:sp>
      <p:pic>
        <p:nvPicPr>
          <p:cNvPr id="5" name="Picture 4">
            <a:extLst>
              <a:ext uri="{FF2B5EF4-FFF2-40B4-BE49-F238E27FC236}">
                <a16:creationId xmlns:a16="http://schemas.microsoft.com/office/drawing/2014/main" id="{97404DE5-09D0-37FD-C259-DEAE07ABF9FF}"/>
              </a:ext>
            </a:extLst>
          </p:cNvPr>
          <p:cNvPicPr>
            <a:picLocks noChangeAspect="1"/>
          </p:cNvPicPr>
          <p:nvPr/>
        </p:nvPicPr>
        <p:blipFill>
          <a:blip r:embed="rId2"/>
          <a:stretch>
            <a:fillRect/>
          </a:stretch>
        </p:blipFill>
        <p:spPr>
          <a:xfrm>
            <a:off x="8678777" y="168168"/>
            <a:ext cx="2633181" cy="3168155"/>
          </a:xfrm>
          <a:prstGeom prst="rect">
            <a:avLst/>
          </a:prstGeom>
        </p:spPr>
      </p:pic>
      <p:pic>
        <p:nvPicPr>
          <p:cNvPr id="4" name="Picture 3">
            <a:extLst>
              <a:ext uri="{FF2B5EF4-FFF2-40B4-BE49-F238E27FC236}">
                <a16:creationId xmlns:a16="http://schemas.microsoft.com/office/drawing/2014/main" id="{3C4AABA2-B224-C900-0787-E70BD6B0B8C6}"/>
              </a:ext>
            </a:extLst>
          </p:cNvPr>
          <p:cNvPicPr>
            <a:picLocks noChangeAspect="1"/>
          </p:cNvPicPr>
          <p:nvPr/>
        </p:nvPicPr>
        <p:blipFill>
          <a:blip r:embed="rId3"/>
          <a:stretch>
            <a:fillRect/>
          </a:stretch>
        </p:blipFill>
        <p:spPr>
          <a:xfrm>
            <a:off x="8718547" y="3504492"/>
            <a:ext cx="2553641" cy="2813930"/>
          </a:xfrm>
          <a:prstGeom prst="rect">
            <a:avLst/>
          </a:prstGeom>
        </p:spPr>
      </p:pic>
    </p:spTree>
    <p:extLst>
      <p:ext uri="{BB962C8B-B14F-4D97-AF65-F5344CB8AC3E}">
        <p14:creationId xmlns:p14="http://schemas.microsoft.com/office/powerpoint/2010/main" val="919398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DC876-C74B-8719-F6DC-15CD640B3380}"/>
              </a:ext>
            </a:extLst>
          </p:cNvPr>
          <p:cNvSpPr>
            <a:spLocks noGrp="1"/>
          </p:cNvSpPr>
          <p:nvPr>
            <p:ph type="title"/>
          </p:nvPr>
        </p:nvSpPr>
        <p:spPr/>
        <p:txBody>
          <a:bodyPr/>
          <a:lstStyle/>
          <a:p>
            <a:pPr algn="ctr"/>
            <a:r>
              <a:rPr lang="en-GB" dirty="0">
                <a:latin typeface="Palatino" panose="02040602050305020304" pitchFamily="18" charset="0"/>
              </a:rPr>
              <a:t>Porphyry’s Religion</a:t>
            </a:r>
          </a:p>
        </p:txBody>
      </p:sp>
      <p:sp>
        <p:nvSpPr>
          <p:cNvPr id="3" name="Content Placeholder 2">
            <a:extLst>
              <a:ext uri="{FF2B5EF4-FFF2-40B4-BE49-F238E27FC236}">
                <a16:creationId xmlns:a16="http://schemas.microsoft.com/office/drawing/2014/main" id="{110E333F-5ABD-DCF9-8B60-3B3F22A7161C}"/>
              </a:ext>
            </a:extLst>
          </p:cNvPr>
          <p:cNvSpPr>
            <a:spLocks noGrp="1"/>
          </p:cNvSpPr>
          <p:nvPr>
            <p:ph idx="1"/>
          </p:nvPr>
        </p:nvSpPr>
        <p:spPr/>
        <p:txBody>
          <a:bodyPr/>
          <a:lstStyle/>
          <a:p>
            <a:r>
              <a:rPr lang="en-GB" dirty="0">
                <a:latin typeface="Palatino" panose="02040602050305020304" pitchFamily="18" charset="0"/>
              </a:rPr>
              <a:t>Porphyry’s philosophy is basically the Neoplatonism of Plotinus, Numenius etc.</a:t>
            </a:r>
          </a:p>
          <a:p>
            <a:r>
              <a:rPr lang="en-GB" dirty="0">
                <a:latin typeface="Palatino" panose="02040602050305020304" pitchFamily="18" charset="0"/>
              </a:rPr>
              <a:t>He is interesting because of his development of Neoplatonic ethics and religious practices. He wants to defend his philosophical way of life, and keep traditional paganism under its wing; at the same time, he wants to attack Christianity. </a:t>
            </a:r>
          </a:p>
          <a:p>
            <a:r>
              <a:rPr lang="en-GB" dirty="0">
                <a:latin typeface="Palatino" panose="02040602050305020304" pitchFamily="18" charset="0"/>
              </a:rPr>
              <a:t>His </a:t>
            </a:r>
            <a:r>
              <a:rPr lang="en-GB" i="1" dirty="0">
                <a:latin typeface="Palatino" panose="02040602050305020304" pitchFamily="18" charset="0"/>
              </a:rPr>
              <a:t>Cave of the Nymphs</a:t>
            </a:r>
            <a:r>
              <a:rPr lang="en-GB" dirty="0">
                <a:latin typeface="Palatino" panose="02040602050305020304" pitchFamily="18" charset="0"/>
              </a:rPr>
              <a:t> sits squarely in the </a:t>
            </a:r>
            <a:r>
              <a:rPr lang="en-GB" b="1" dirty="0">
                <a:latin typeface="Palatino" panose="02040602050305020304" pitchFamily="18" charset="0"/>
              </a:rPr>
              <a:t>allegorical</a:t>
            </a:r>
            <a:r>
              <a:rPr lang="en-GB" dirty="0">
                <a:latin typeface="Palatino" panose="02040602050305020304" pitchFamily="18" charset="0"/>
              </a:rPr>
              <a:t> tradition: he wants to interpret the </a:t>
            </a:r>
            <a:r>
              <a:rPr lang="en-GB" i="1" dirty="0">
                <a:latin typeface="Palatino" panose="02040602050305020304" pitchFamily="18" charset="0"/>
              </a:rPr>
              <a:t>Odyssey’s</a:t>
            </a:r>
            <a:r>
              <a:rPr lang="en-GB" dirty="0">
                <a:latin typeface="Palatino" panose="02040602050305020304" pitchFamily="18" charset="0"/>
              </a:rPr>
              <a:t> description of a cave in Ithaca which simply doesn’t exist there. </a:t>
            </a:r>
          </a:p>
        </p:txBody>
      </p:sp>
    </p:spTree>
    <p:extLst>
      <p:ext uri="{BB962C8B-B14F-4D97-AF65-F5344CB8AC3E}">
        <p14:creationId xmlns:p14="http://schemas.microsoft.com/office/powerpoint/2010/main" val="2793123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97CDE-C5DA-A649-CCC6-AAAF41FED9C2}"/>
              </a:ext>
            </a:extLst>
          </p:cNvPr>
          <p:cNvSpPr>
            <a:spLocks noGrp="1"/>
          </p:cNvSpPr>
          <p:nvPr>
            <p:ph type="title"/>
          </p:nvPr>
        </p:nvSpPr>
        <p:spPr/>
        <p:txBody>
          <a:bodyPr/>
          <a:lstStyle/>
          <a:p>
            <a:pPr algn="ctr"/>
            <a:r>
              <a:rPr lang="en-GB" dirty="0">
                <a:latin typeface="Palatino" panose="02040602050305020304" pitchFamily="18" charset="0"/>
              </a:rPr>
              <a:t>Cave of the Nymphs</a:t>
            </a:r>
          </a:p>
        </p:txBody>
      </p:sp>
      <p:sp>
        <p:nvSpPr>
          <p:cNvPr id="3" name="Content Placeholder 2">
            <a:extLst>
              <a:ext uri="{FF2B5EF4-FFF2-40B4-BE49-F238E27FC236}">
                <a16:creationId xmlns:a16="http://schemas.microsoft.com/office/drawing/2014/main" id="{28F96D49-815B-DCC9-2D7F-E9102AB4279B}"/>
              </a:ext>
            </a:extLst>
          </p:cNvPr>
          <p:cNvSpPr>
            <a:spLocks noGrp="1"/>
          </p:cNvSpPr>
          <p:nvPr>
            <p:ph idx="1"/>
          </p:nvPr>
        </p:nvSpPr>
        <p:spPr/>
        <p:txBody>
          <a:bodyPr>
            <a:normAutofit fontScale="92500"/>
          </a:bodyPr>
          <a:lstStyle/>
          <a:p>
            <a:pPr marL="0" indent="0">
              <a:buNone/>
            </a:pPr>
            <a:r>
              <a:rPr lang="en-GB" sz="1200" dirty="0">
                <a:latin typeface="Palatino" panose="02040602050305020304" pitchFamily="18" charset="0"/>
              </a:rPr>
              <a:t> And it is equally absurd to suppose, that nature herself should point out, in this place, one path for the descent of all mankind, and again another path for all the Gods. For, indeed, the whole world is full of Gods and men; but it is impossible to be persuaded, that in the </a:t>
            </a:r>
            <a:r>
              <a:rPr lang="en-GB" sz="1200" dirty="0" err="1">
                <a:latin typeface="Palatino" panose="02040602050305020304" pitchFamily="18" charset="0"/>
              </a:rPr>
              <a:t>Ithacensian</a:t>
            </a:r>
            <a:r>
              <a:rPr lang="en-GB" sz="1200" dirty="0">
                <a:latin typeface="Palatino" panose="02040602050305020304" pitchFamily="18" charset="0"/>
              </a:rPr>
              <a:t> cave men descend, and Gods ascend. </a:t>
            </a:r>
            <a:r>
              <a:rPr lang="en-GB" sz="1200" dirty="0" err="1">
                <a:latin typeface="Palatino" panose="02040602050305020304" pitchFamily="18" charset="0"/>
              </a:rPr>
              <a:t>Cronius</a:t>
            </a:r>
            <a:r>
              <a:rPr lang="en-GB" sz="1200" dirty="0">
                <a:latin typeface="Palatino" panose="02040602050305020304" pitchFamily="18" charset="0"/>
              </a:rPr>
              <a:t> therefore, having premised this much, says, that it is evident, not only to the wise but also to the vulgar, that the poet, under the veil of allegory, conceals some mysterious signification; thus compelling others to explore what the gate of men is and also what is the gate of the Gods: what he means by asserting that this cave of the Nymphs has two gates; and why it is both pleasant and obscure, since darkness is by no means delightful, but is rather productive of aversion and horror. </a:t>
            </a:r>
          </a:p>
          <a:p>
            <a:pPr marL="0" indent="0">
              <a:buNone/>
            </a:pPr>
            <a:r>
              <a:rPr lang="en-GB" sz="1200" dirty="0">
                <a:latin typeface="Palatino" panose="02040602050305020304" pitchFamily="18" charset="0"/>
              </a:rPr>
              <a:t> The ancients, indeed, very properly consecrated a cave to the world, whether assumed |10 collectively, according to the whole of itself, or separately, according to its parts. Hence they considered earth as a symbol of that matter of which the world consists; on which account some thought that matter and earth are the same; through the cave indicating the world, which was generated from matter. For caves are, for the most part, spontaneous productions, and </a:t>
            </a:r>
            <a:r>
              <a:rPr lang="en-GB" sz="1200" dirty="0" err="1">
                <a:latin typeface="Palatino" panose="02040602050305020304" pitchFamily="18" charset="0"/>
              </a:rPr>
              <a:t>connascent</a:t>
            </a:r>
            <a:r>
              <a:rPr lang="en-GB" sz="1200" dirty="0">
                <a:latin typeface="Palatino" panose="02040602050305020304" pitchFamily="18" charset="0"/>
              </a:rPr>
              <a:t> with the earth, being comprehended by one uniform mass of stone; the interior parts of which are concave, but the exterior parts are extended over an indefinite portion of land. And the world being spontaneously produced (i.e., being produced by no external, but from an internal cause), and being also self-adherent, is allied to matter; which, according to a secret signification, is denominated a stone and a rock, on account of its sluggish and repercussive nature with respect to form; the ancients, at the same time, asserting that matter is infinite through its privation of form…Thus also the Persians, mystically signifying the descent of the soul into the sublunary regions, and its regression from it, initiate the mystic (or him who is admitted to the arcane sacred rites) in a place which they denominate a cavern. For, as </a:t>
            </a:r>
            <a:r>
              <a:rPr lang="en-GB" sz="1200" dirty="0" err="1">
                <a:latin typeface="Palatino" panose="02040602050305020304" pitchFamily="18" charset="0"/>
              </a:rPr>
              <a:t>Eubulus</a:t>
            </a:r>
            <a:r>
              <a:rPr lang="en-GB" sz="1200" dirty="0">
                <a:latin typeface="Palatino" panose="02040602050305020304" pitchFamily="18" charset="0"/>
              </a:rPr>
              <a:t> says, Zoroaster was the first who consecrated in the neighbouring mountains of Persia, a spontaneously produced cave, florid, and having fountains, in honour of Mithra, the maker and father of all things; |12 a cave, according to Zoroaster, bearing a resemblance of the world, which was fabricated by Mithra. But the things contained in the cavern being arranged according to commensurate intervals, were symbols of the mundane elements and climates.</a:t>
            </a:r>
          </a:p>
          <a:p>
            <a:pPr marL="0" indent="0">
              <a:buNone/>
            </a:pPr>
            <a:r>
              <a:rPr lang="en-GB" sz="1200" dirty="0">
                <a:latin typeface="Palatino" panose="02040602050305020304" pitchFamily="18" charset="0"/>
              </a:rPr>
              <a:t>…</a:t>
            </a:r>
          </a:p>
          <a:p>
            <a:pPr marL="0" indent="0">
              <a:buNone/>
            </a:pPr>
            <a:r>
              <a:rPr lang="en-GB" sz="1200" dirty="0">
                <a:latin typeface="Palatino" panose="02040602050305020304" pitchFamily="18" charset="0"/>
              </a:rPr>
              <a:t>From hence, as it appears to me. the Pythagoreans. and after them Plato, showed that the world is a cavern and a den. For the powers which are the leaders of souls, thus speak in a verse of Empedocles:</a:t>
            </a:r>
          </a:p>
          <a:p>
            <a:pPr marL="0" indent="0">
              <a:buNone/>
            </a:pPr>
            <a:r>
              <a:rPr lang="en-GB" sz="1200" dirty="0">
                <a:latin typeface="Palatino" panose="02040602050305020304" pitchFamily="18" charset="0"/>
              </a:rPr>
              <a:t>                    "Now at this secret cavern we're arrived."</a:t>
            </a:r>
          </a:p>
          <a:p>
            <a:pPr marL="0" indent="0">
              <a:buNone/>
            </a:pPr>
            <a:r>
              <a:rPr lang="en-GB" sz="1200" dirty="0">
                <a:latin typeface="Palatino" panose="02040602050305020304" pitchFamily="18" charset="0"/>
              </a:rPr>
              <a:t>And by Plato, in the seventh book of his Republic, it is said, Behold men as if dwelling in a subterraneous cavern, and in a denlike habitation, whose entrance is widely |14 expanded to the admission of the light through the whole cave." But when the other person in the dialogue says: You adduce an unusual and wonderful similitude," he replies, "The whole of this image, friend </a:t>
            </a:r>
            <a:r>
              <a:rPr lang="en-GB" sz="1200" dirty="0" err="1">
                <a:latin typeface="Palatino" panose="02040602050305020304" pitchFamily="18" charset="0"/>
              </a:rPr>
              <a:t>Glauco</a:t>
            </a:r>
            <a:r>
              <a:rPr lang="en-GB" sz="1200" dirty="0">
                <a:latin typeface="Palatino" panose="02040602050305020304" pitchFamily="18" charset="0"/>
              </a:rPr>
              <a:t>, must be adapted to what has been before said, assimilating this receptacle, which is visible through the sight to the habitation of a prison; but the light of the fire which is in it to the power of the sun. </a:t>
            </a:r>
          </a:p>
        </p:txBody>
      </p:sp>
    </p:spTree>
    <p:extLst>
      <p:ext uri="{BB962C8B-B14F-4D97-AF65-F5344CB8AC3E}">
        <p14:creationId xmlns:p14="http://schemas.microsoft.com/office/powerpoint/2010/main" val="4043678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8203E-A6C0-8F90-9F19-9E72826491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F6EF7E-825A-4DF7-445E-EA08079D76B3}"/>
              </a:ext>
            </a:extLst>
          </p:cNvPr>
          <p:cNvSpPr>
            <a:spLocks noGrp="1"/>
          </p:cNvSpPr>
          <p:nvPr>
            <p:ph idx="1"/>
          </p:nvPr>
        </p:nvSpPr>
        <p:spPr/>
        <p:txBody>
          <a:bodyPr>
            <a:normAutofit fontScale="92500" lnSpcReduction="10000"/>
          </a:bodyPr>
          <a:lstStyle/>
          <a:p>
            <a:r>
              <a:rPr lang="en-GB" sz="1200" dirty="0"/>
              <a:t>Caves, therefore, in the most remote periods of antiquity were consecrated to the Gods, before temples were erected to them. Hence, the </a:t>
            </a:r>
            <a:r>
              <a:rPr lang="en-GB" sz="1200" dirty="0" err="1"/>
              <a:t>Curetes</a:t>
            </a:r>
            <a:r>
              <a:rPr lang="en-GB" sz="1200" dirty="0"/>
              <a:t> in Crete dedicated a cavern to Jupiter; in Arcadia, a cave was sacred to the Moon, and to </a:t>
            </a:r>
            <a:r>
              <a:rPr lang="en-GB" sz="1200" dirty="0" err="1"/>
              <a:t>Lycean</a:t>
            </a:r>
            <a:r>
              <a:rPr lang="en-GB" sz="1200" dirty="0"/>
              <a:t> Pan; and in </a:t>
            </a:r>
            <a:r>
              <a:rPr lang="en-GB" sz="1200" dirty="0" err="1"/>
              <a:t>Naxus</a:t>
            </a:r>
            <a:r>
              <a:rPr lang="en-GB" sz="1200" dirty="0"/>
              <a:t>, to Bacchus. But wherever Mithra was known, they propitiated the God in a cavern. With respect, however, to the </a:t>
            </a:r>
            <a:r>
              <a:rPr lang="en-GB" sz="1200" dirty="0" err="1"/>
              <a:t>Ithacensian</a:t>
            </a:r>
            <a:r>
              <a:rPr lang="en-GB" sz="1200" dirty="0"/>
              <a:t> cave, Homer was not satisfied with saying that it had two gates, but adds that one of the gates was turned towards the north, but the other which was more divine, to the south. He also says that the northern gate was pervious to descent, but does not indicate whether this was also the case with the southern gate. For of this, he only says, "It is inaccessible to men, but it is the path of the immortals.”</a:t>
            </a:r>
          </a:p>
          <a:p>
            <a:r>
              <a:rPr lang="en-GB" sz="1200" dirty="0"/>
              <a:t>16. In this cave, therefore, says Homer, all external possessions must be deposited. Here, naked, and assuming a suppliant habit, afflicted in body, casting aside everything superfluous, and being averse to the energies of sense, it is requisite to sit at the foot of the olive and consult with Minerva by what |39 means we may most effectually destroy that hostile rout of passions which insidiously lurk in the secret recesses of the soul. Indeed, as it appears to me, it was not without reason that Numenius and his followers thought the person of Ulysses in the Odyssey represented to us a man who passes in a </a:t>
            </a:r>
            <a:r>
              <a:rPr lang="en-GB" sz="1200" dirty="0" err="1"/>
              <a:t>reguIar</a:t>
            </a:r>
            <a:r>
              <a:rPr lang="en-GB" sz="1200" dirty="0"/>
              <a:t> manner over the dark and stormy sea of generation, and thus at length arrives at that region where tempests and seas are unknown, and finds a nation</a:t>
            </a:r>
          </a:p>
          <a:p>
            <a:pPr marL="0" indent="0">
              <a:buNone/>
            </a:pPr>
            <a:r>
              <a:rPr lang="en-GB" sz="1200" dirty="0"/>
              <a:t>                    "Who ne'er knew salt, or heard the billows roar."</a:t>
            </a:r>
          </a:p>
          <a:p>
            <a:r>
              <a:rPr lang="en-GB" sz="1200" dirty="0"/>
              <a:t>17. Again, according to Plato, the deep, the sea, and a tempest are images of a material nature. And on this account I think the poet called the port by the name of Phorcys. For he says, "It is the port of the ancient marine Phorcys" (note 24). T he daughter likewise of this God is mentioned in the beginning of the Odyssey. But from </a:t>
            </a:r>
            <a:r>
              <a:rPr lang="en-GB" sz="1200" dirty="0" err="1"/>
              <a:t>Thoosa</a:t>
            </a:r>
            <a:r>
              <a:rPr lang="en-GB" sz="1200" dirty="0"/>
              <a:t> the Cyclops was born, whom Ulysses deprived of sight. And this deed of Ulysses became the occasion of reminding him of his errors, till he was safely landed in his native country. On this account, too, a seat under the olive is proper to Ulysses, as to one who implores divinity and would |40 appease his natal daemon with a suppliant branch. For it will not be simply, and in a concise way, possible for anyone to be liberated from this sensible life, who blinds this daemon, and renders his energies inefficacious; but he who dares to do this, will be pursued by the anger (note 25) of the marine and material Gods, whom it is first requisite to appease by sacrifices, labours, and patient endurance; at one time, indeed, contending with the passions, and at another employing enchantments and deceptions, and by these, transforming himself in an all-various manner; in order that, being at length divested of the torn garments (by which his true person was concealed) he may recover the ruined empire of his soul. Nor will he even then be liberated from labours; but this will be effected when he has entirely passed over the raging sea, and, though still living, becomes so ignorant of marine and material works (through deep attention to intelligible concern) as to mistake an oar for a corn-van.</a:t>
            </a:r>
          </a:p>
          <a:p>
            <a:r>
              <a:rPr lang="en-GB" sz="1200" dirty="0"/>
              <a:t>18. It must not, however, be thought that interpretations of this kind are forced, and nothing more than the conjectures of ingenious men; but when we consider the |41 great wisdom of antiquity and how much Homer excelled in intellectual prudence, and in an accurate knowledge of every virtue, it must not be denied that he has obscurely indicated the images of things of a more divine nature in the fiction of a fable. For it would not have been possible to devise the whole of this hypothesis unless the figment had been transferred (to an appropriate meaning) from certain established truths. But reserving the discussion of this for another treatise, we shall here finish our explanation of the present Cave of the Nymphs.</a:t>
            </a:r>
          </a:p>
          <a:p>
            <a:endParaRPr lang="en-GB" dirty="0"/>
          </a:p>
          <a:p>
            <a:endParaRPr lang="en-GB" dirty="0"/>
          </a:p>
          <a:p>
            <a:endParaRPr lang="en-GB" dirty="0"/>
          </a:p>
        </p:txBody>
      </p:sp>
    </p:spTree>
    <p:extLst>
      <p:ext uri="{BB962C8B-B14F-4D97-AF65-F5344CB8AC3E}">
        <p14:creationId xmlns:p14="http://schemas.microsoft.com/office/powerpoint/2010/main" val="856539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EFBB2-0A91-87DA-D86B-1AD924EB3A15}"/>
              </a:ext>
            </a:extLst>
          </p:cNvPr>
          <p:cNvSpPr>
            <a:spLocks noGrp="1"/>
          </p:cNvSpPr>
          <p:nvPr>
            <p:ph type="title"/>
          </p:nvPr>
        </p:nvSpPr>
        <p:spPr/>
        <p:txBody>
          <a:bodyPr/>
          <a:lstStyle/>
          <a:p>
            <a:pPr algn="ctr"/>
            <a:r>
              <a:rPr lang="en-GB" dirty="0">
                <a:latin typeface="Palatino" panose="02040602050305020304" pitchFamily="18" charset="0"/>
              </a:rPr>
              <a:t>Ethics</a:t>
            </a:r>
          </a:p>
        </p:txBody>
      </p:sp>
      <p:sp>
        <p:nvSpPr>
          <p:cNvPr id="3" name="Content Placeholder 2">
            <a:extLst>
              <a:ext uri="{FF2B5EF4-FFF2-40B4-BE49-F238E27FC236}">
                <a16:creationId xmlns:a16="http://schemas.microsoft.com/office/drawing/2014/main" id="{17B3516D-89C6-B946-CE47-CE80CF9698D5}"/>
              </a:ext>
            </a:extLst>
          </p:cNvPr>
          <p:cNvSpPr>
            <a:spLocks noGrp="1"/>
          </p:cNvSpPr>
          <p:nvPr>
            <p:ph idx="1"/>
          </p:nvPr>
        </p:nvSpPr>
        <p:spPr/>
        <p:txBody>
          <a:bodyPr>
            <a:normAutofit/>
          </a:bodyPr>
          <a:lstStyle/>
          <a:p>
            <a:r>
              <a:rPr lang="en-GB" dirty="0">
                <a:latin typeface="Palatino" panose="02040602050305020304" pitchFamily="18" charset="0"/>
              </a:rPr>
              <a:t>Like any good ancient philosopher, Porphyry isn’t just concerned with developing a system: he wants to develop an </a:t>
            </a:r>
            <a:r>
              <a:rPr lang="en-GB" b="1" dirty="0">
                <a:latin typeface="Palatino" panose="02040602050305020304" pitchFamily="18" charset="0"/>
              </a:rPr>
              <a:t>ethos; </a:t>
            </a:r>
            <a:r>
              <a:rPr lang="en-GB" dirty="0">
                <a:latin typeface="Palatino" panose="02040602050305020304" pitchFamily="18" charset="0"/>
              </a:rPr>
              <a:t>a </a:t>
            </a:r>
            <a:r>
              <a:rPr lang="en-GB" b="1" dirty="0">
                <a:latin typeface="Palatino" panose="02040602050305020304" pitchFamily="18" charset="0"/>
              </a:rPr>
              <a:t>way of life</a:t>
            </a:r>
            <a:r>
              <a:rPr lang="en-GB" dirty="0">
                <a:latin typeface="Palatino" panose="02040602050305020304" pitchFamily="18" charset="0"/>
              </a:rPr>
              <a:t> the philosopher should follow. </a:t>
            </a:r>
          </a:p>
          <a:p>
            <a:pPr lvl="1"/>
            <a:r>
              <a:rPr lang="en-GB" sz="1600" dirty="0">
                <a:latin typeface="Palatino" panose="02040602050305020304" pitchFamily="18" charset="0"/>
              </a:rPr>
              <a:t>Philosophy he defines as “</a:t>
            </a:r>
            <a:r>
              <a:rPr lang="en-GB" sz="1600" b="0" i="0" u="none" strike="noStrike" baseline="0" dirty="0">
                <a:latin typeface="Palatino" panose="02040602050305020304" pitchFamily="18" charset="0"/>
              </a:rPr>
              <a:t>the tenets that assure the soul's salvation as well as the practices that ensure a pure and holy life” (</a:t>
            </a:r>
            <a:r>
              <a:rPr lang="en-GB" sz="1600" b="0" i="0" u="none" strike="noStrike" baseline="0" dirty="0" err="1">
                <a:latin typeface="Palatino" panose="02040602050305020304" pitchFamily="18" charset="0"/>
              </a:rPr>
              <a:t>Eus</a:t>
            </a:r>
            <a:r>
              <a:rPr lang="en-GB" sz="1600" b="0" i="0" u="none" strike="noStrike" baseline="0" dirty="0">
                <a:latin typeface="Palatino" panose="02040602050305020304" pitchFamily="18" charset="0"/>
              </a:rPr>
              <a:t>., PE 4.6.2-7.2 </a:t>
            </a:r>
            <a:endParaRPr lang="en-GB" sz="1600" dirty="0">
              <a:latin typeface="Palatino" panose="02040602050305020304" pitchFamily="18" charset="0"/>
            </a:endParaRPr>
          </a:p>
          <a:p>
            <a:r>
              <a:rPr lang="en-GB" dirty="0">
                <a:latin typeface="Palatino" panose="02040602050305020304" pitchFamily="18" charset="0"/>
              </a:rPr>
              <a:t>His </a:t>
            </a:r>
            <a:r>
              <a:rPr lang="en-GB" b="1" dirty="0">
                <a:latin typeface="Palatino" panose="02040602050305020304" pitchFamily="18" charset="0"/>
              </a:rPr>
              <a:t>vegetarianism</a:t>
            </a:r>
            <a:r>
              <a:rPr lang="en-GB" dirty="0">
                <a:latin typeface="Palatino" panose="02040602050305020304" pitchFamily="18" charset="0"/>
              </a:rPr>
              <a:t> is based on a medley of arguments from other philosophies; including:</a:t>
            </a:r>
          </a:p>
          <a:p>
            <a:pPr lvl="1"/>
            <a:r>
              <a:rPr lang="en-GB" b="1" dirty="0">
                <a:latin typeface="Palatino" panose="02040602050305020304" pitchFamily="18" charset="0"/>
              </a:rPr>
              <a:t>Stoicism</a:t>
            </a:r>
            <a:r>
              <a:rPr lang="en-GB" dirty="0">
                <a:latin typeface="Palatino" panose="02040602050305020304" pitchFamily="18" charset="0"/>
              </a:rPr>
              <a:t>: It is unjust to injure those who hurt us;</a:t>
            </a:r>
          </a:p>
          <a:p>
            <a:pPr lvl="1"/>
            <a:r>
              <a:rPr lang="en-GB" b="1" dirty="0">
                <a:latin typeface="Palatino" panose="02040602050305020304" pitchFamily="18" charset="0"/>
              </a:rPr>
              <a:t>Epicureanism</a:t>
            </a:r>
            <a:r>
              <a:rPr lang="en-GB" dirty="0">
                <a:latin typeface="Palatino" panose="02040602050305020304" pitchFamily="18" charset="0"/>
              </a:rPr>
              <a:t>: it is contrary to the basic social contract.</a:t>
            </a:r>
          </a:p>
          <a:p>
            <a:r>
              <a:rPr lang="en-GB" dirty="0">
                <a:latin typeface="Palatino" panose="02040602050305020304" pitchFamily="18" charset="0"/>
              </a:rPr>
              <a:t>However, he also takes a “higher” view of vegetarianism: that it’s part of the </a:t>
            </a:r>
            <a:r>
              <a:rPr lang="en-GB" b="1" dirty="0">
                <a:latin typeface="Palatino" panose="02040602050305020304" pitchFamily="18" charset="0"/>
              </a:rPr>
              <a:t>ascetic</a:t>
            </a:r>
            <a:r>
              <a:rPr lang="en-GB" dirty="0">
                <a:latin typeface="Palatino" panose="02040602050305020304" pitchFamily="18" charset="0"/>
              </a:rPr>
              <a:t> practices of developing the soul. </a:t>
            </a:r>
          </a:p>
        </p:txBody>
      </p:sp>
    </p:spTree>
    <p:extLst>
      <p:ext uri="{BB962C8B-B14F-4D97-AF65-F5344CB8AC3E}">
        <p14:creationId xmlns:p14="http://schemas.microsoft.com/office/powerpoint/2010/main" val="4209204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2C1C8-D48B-B741-07FA-2785BAFBC672}"/>
              </a:ext>
            </a:extLst>
          </p:cNvPr>
          <p:cNvSpPr>
            <a:spLocks noGrp="1"/>
          </p:cNvSpPr>
          <p:nvPr>
            <p:ph idx="1"/>
          </p:nvPr>
        </p:nvSpPr>
        <p:spPr>
          <a:xfrm>
            <a:off x="838200" y="1002632"/>
            <a:ext cx="10515600" cy="5174331"/>
          </a:xfrm>
        </p:spPr>
        <p:txBody>
          <a:bodyPr>
            <a:normAutofit fontScale="40000" lnSpcReduction="20000"/>
          </a:bodyPr>
          <a:lstStyle/>
          <a:p>
            <a:r>
              <a:rPr lang="en-GB" dirty="0"/>
              <a:t>27. In the first place, therefore, it must be known that my discourse does not bring with it an exhortation to every description of men. For it is not directed to those who are occupied in sordid mechanical arts, nor to those who are engaged in athletic exercises; neither to soldiers, nor sailors, nor rhetoricians, nor to those who lead an active life. But I write to the man who considers what he is, whence he came, and |25 whither he ought to tend, and who, in what pertains to nutriment, and other necessary concerns, is different from those who propose to themselves other kinds of life; for to none but such as these do I direct my discourse. For, neither in this common life can there be one and the same exhortation to the sleeper, who endeavours to obtain sleep through the whole of life, and who, for this purpose, procures from all places things of a soporiferous nature, as there is to him who is anxious to repel sleep, and to dispose everything about him to a vigilant condition. But to the former it is necessary to recommend intoxication, surfeiting, and satiety, and to exhort him to choose a dark house, and “A bed, luxuriant, broad, and soft”, as the poets say; and that he should procure for himself all such things as are of a soporiferous nature, and which are effective of sluggishness and oblivion, whether they are odours, or ointments, or are liquid or solid medicines. And to the latter it is requisite to advise the use of a drink sober and without wine, food of an attenuated nature, and almost approaching to fasting; a house lucid, and participating of a subtle air and wind, and to urge him to be strenuously excited by solicitude and thought, and to prepare for himself a small and hard bed. But, whether we are naturally adapted to this, I mean to a vigilant life, so as to grant as little as possible to sleep, since we do not dwell among those who are perpetually vigilant, or whether we are designed to be in a soporiferous state of existence, is the business of another discussion, and is a subject which requires very extended demonstrations.</a:t>
            </a:r>
          </a:p>
          <a:p>
            <a:r>
              <a:rPr lang="en-GB" dirty="0"/>
              <a:t>33. We should therefore abstain, no less than from other things, from certain food, </a:t>
            </a:r>
            <a:r>
              <a:rPr lang="en-GB" i="1" dirty="0"/>
              <a:t>viz., </a:t>
            </a:r>
            <a:r>
              <a:rPr lang="en-GB" dirty="0"/>
              <a:t>such as is naturally adapted to excite the passive part of our soul, concerning which it will be requisite to consider as follows: There are two fountains whose streams irrigate the bond by which the soul is bound to the body; and from which the soul being filled as with |29 deadly potions, becomes oblivious of the proper objects of her contemplation. These fountains are pleasure and pain; of which sense indeed is preparative, and the perception which is according to sense, together with the imaginations, opinions, and recollections which accompany the senses. But from these, the passions being excited, and the whole of the irrational nature becoming fattened, the soul is drawn downward, and abandons its proper love of true being. As much as possible, therefore, we must separate ourselves from these. But the separation must be effected by an avoidance of the passions which subsist through the senses and the irrational part. But the senses are employed either on objects of the sight, or of the hearing, or of the taste, or the smell, or the touch; for sense is as it were the metropolis of that foreign colony of passions which we contain. Let us, therefore, consider how much fuel of the passions enters into us through each of the senses. For this is effected partly by the view of the contests of horses and the </a:t>
            </a:r>
            <a:r>
              <a:rPr lang="en-GB" dirty="0" err="1"/>
              <a:t>athletae</a:t>
            </a:r>
            <a:r>
              <a:rPr lang="en-GB" dirty="0"/>
              <a:t>, or those whose bodies are contorted in dancing; and partly from the survey of beautiful women. For these, ensnaring the irrational nature, attack and subjugate it by all-various deceptions.</a:t>
            </a:r>
          </a:p>
          <a:p>
            <a:r>
              <a:rPr lang="en-GB" dirty="0"/>
              <a:t>34. For the soul, being agitated with Bacchic fury through all these by the irrational part, is made to leap, to exclaim and vociferate, the external tumult being inflamed by the internal, and which was first enkindled by sense. But the excitations through the ears, and which are of a passive nature, are produced by certain noises and sounds, by indecent language and defamation, so that many through these being exiled from reason, are furiously agitated, and some, becoming effeminate, exhibit all-various convolutions of the body. And who is ignorant how much the use of fumigations, and the exhalations of sweet odours, with which lovers supply the objects of their love, fatten the irrational part of the soul? But what occasion is there to speak of the passions produced through the taste? For here, especially, there is a complication of a twofold bond; one which is fattened by the passions excited by the taste; and the other, which we render heavy and powerful, by the introduction of foreign bodies [</a:t>
            </a:r>
            <a:r>
              <a:rPr lang="en-GB" i="1" dirty="0"/>
              <a:t>i.e. </a:t>
            </a:r>
            <a:r>
              <a:rPr lang="en-GB" dirty="0"/>
              <a:t>of bodies different from our own]. For, as a certain physician said, those are not the only poisons which are prepared by the medical art; but those likewise which we daily assume for food, both in what we eat, and what we drink, and a thing of a much more deadly nature is imparted to the soul through these, than from the poisons which are compounded for the purpose of destroying the body. And as to the touch, it does all but transmute the soul into the body, and produces in it certain inarticulate sounds, such as frequently take place in inanimate bodies. And from all these, |30 recollections, imaginations, and opinions being collected together, excite a swarm of passions, </a:t>
            </a:r>
            <a:r>
              <a:rPr lang="en-GB" i="1" dirty="0"/>
              <a:t>viz. </a:t>
            </a:r>
            <a:r>
              <a:rPr lang="en-GB" dirty="0"/>
              <a:t>of fear, desire, anger, love, voluptuousness,</a:t>
            </a:r>
            <a:r>
              <a:rPr lang="en-GB" baseline="30000" dirty="0">
                <a:hlinkClick r:id="rId2"/>
              </a:rPr>
              <a:t>14</a:t>
            </a:r>
            <a:r>
              <a:rPr lang="en-GB" dirty="0"/>
              <a:t> pain, </a:t>
            </a:r>
            <a:r>
              <a:rPr lang="en-GB" dirty="0" err="1"/>
              <a:t>emolation</a:t>
            </a:r>
            <a:r>
              <a:rPr lang="en-GB" dirty="0"/>
              <a:t>, solicitude, and disease, and cause the soul to be full of similar perturbations.</a:t>
            </a:r>
          </a:p>
          <a:p>
            <a:r>
              <a:rPr lang="en-GB" dirty="0"/>
              <a:t>35. Hence, to be purified from all these is most difficult, and requires a great contest, and we must bestow much labour both by night and by day to be liberated from an attention to them, and this, because we are necessarily complicated with sense. Whence, also, as much as possible, we should withdraw ourselves from those places in which we may, though unwillingly, meet with this hostile crowd. From experience, also, we should avoid a contest with it, and even a victory over it, and the want of exercise from inexperience.</a:t>
            </a:r>
          </a:p>
          <a:p>
            <a:endParaRPr lang="en-GB" dirty="0"/>
          </a:p>
        </p:txBody>
      </p:sp>
    </p:spTree>
    <p:extLst>
      <p:ext uri="{BB962C8B-B14F-4D97-AF65-F5344CB8AC3E}">
        <p14:creationId xmlns:p14="http://schemas.microsoft.com/office/powerpoint/2010/main" val="40633460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C6350-648A-EE14-B027-F8871093599E}"/>
              </a:ext>
            </a:extLst>
          </p:cNvPr>
          <p:cNvSpPr>
            <a:spLocks noGrp="1"/>
          </p:cNvSpPr>
          <p:nvPr>
            <p:ph type="title"/>
          </p:nvPr>
        </p:nvSpPr>
        <p:spPr/>
        <p:txBody>
          <a:bodyPr/>
          <a:lstStyle/>
          <a:p>
            <a:pPr algn="ctr"/>
            <a:r>
              <a:rPr lang="en-GB" dirty="0">
                <a:latin typeface="Palatino" panose="02040602050305020304" pitchFamily="18" charset="0"/>
              </a:rPr>
              <a:t>Porphyry and the Christians</a:t>
            </a:r>
          </a:p>
        </p:txBody>
      </p:sp>
      <p:sp>
        <p:nvSpPr>
          <p:cNvPr id="3" name="Content Placeholder 2">
            <a:extLst>
              <a:ext uri="{FF2B5EF4-FFF2-40B4-BE49-F238E27FC236}">
                <a16:creationId xmlns:a16="http://schemas.microsoft.com/office/drawing/2014/main" id="{94D77E05-4E24-2843-EFE6-8DFE5BE48D66}"/>
              </a:ext>
            </a:extLst>
          </p:cNvPr>
          <p:cNvSpPr>
            <a:spLocks noGrp="1"/>
          </p:cNvSpPr>
          <p:nvPr>
            <p:ph idx="1"/>
          </p:nvPr>
        </p:nvSpPr>
        <p:spPr/>
        <p:txBody>
          <a:bodyPr>
            <a:normAutofit lnSpcReduction="10000"/>
          </a:bodyPr>
          <a:lstStyle/>
          <a:p>
            <a:r>
              <a:rPr lang="en-GB" dirty="0">
                <a:latin typeface="Palatino" panose="02040602050305020304" pitchFamily="18" charset="0"/>
              </a:rPr>
              <a:t>Porphyry is also interesting from the </a:t>
            </a:r>
            <a:r>
              <a:rPr lang="en-GB" dirty="0" err="1">
                <a:latin typeface="Palatino" panose="02040602050305020304" pitchFamily="18" charset="0"/>
              </a:rPr>
              <a:t>PoV</a:t>
            </a:r>
            <a:r>
              <a:rPr lang="en-GB" dirty="0">
                <a:latin typeface="Palatino" panose="02040602050305020304" pitchFamily="18" charset="0"/>
              </a:rPr>
              <a:t> of the religious life of Rome. His defence of Paganism is also an attack on Christianity; he seeks, not only to undermine the Christian belief, but to urge its </a:t>
            </a:r>
            <a:r>
              <a:rPr lang="en-GB" b="1" dirty="0">
                <a:latin typeface="Palatino" panose="02040602050305020304" pitchFamily="18" charset="0"/>
              </a:rPr>
              <a:t>persecution</a:t>
            </a:r>
            <a:r>
              <a:rPr lang="en-GB" dirty="0">
                <a:latin typeface="Palatino" panose="02040602050305020304" pitchFamily="18" charset="0"/>
              </a:rPr>
              <a:t>.</a:t>
            </a:r>
          </a:p>
          <a:p>
            <a:pPr lvl="1"/>
            <a:r>
              <a:rPr lang="en-GB" sz="1400" b="0" i="0" u="none" strike="noStrike" baseline="0" dirty="0">
                <a:latin typeface="Palatino" panose="02040602050305020304" pitchFamily="18" charset="0"/>
              </a:rPr>
              <a:t>How can these people [i.e., Christians] be thought worthy of forbearance (</a:t>
            </a:r>
            <a:r>
              <a:rPr lang="en-GB" sz="1400" b="0" i="1" u="none" strike="noStrike" baseline="0" dirty="0" err="1">
                <a:latin typeface="Palatino" panose="02040602050305020304" pitchFamily="18" charset="0"/>
              </a:rPr>
              <a:t>syngnome</a:t>
            </a:r>
            <a:r>
              <a:rPr lang="en-GB" sz="1400" b="0" i="0" u="none" strike="noStrike" baseline="0" dirty="0">
                <a:latin typeface="Palatino" panose="02040602050305020304" pitchFamily="18" charset="0"/>
              </a:rPr>
              <a:t>)? They have not only turned away from those who from earliest time are referred to as divine among all Greeks and barbarians ... and by emperors, law-givers and philosophers-all of a common mind. But also, in choosing impieties and atheism, they have preferred their fellow creatures [i.e., to worshipping the divine]. And to what sort of penalties might they not justly be subjected who ... are fugitives from the things of their fathers? – Eusebius P.E. 1.2.1</a:t>
            </a:r>
          </a:p>
          <a:p>
            <a:r>
              <a:rPr lang="en-GB" dirty="0">
                <a:latin typeface="Palatino" panose="02040602050305020304" pitchFamily="18" charset="0"/>
              </a:rPr>
              <a:t>We’ve seen Porphyry’s attitude in </a:t>
            </a:r>
            <a:r>
              <a:rPr lang="en-GB" b="1" dirty="0">
                <a:latin typeface="Palatino" panose="02040602050305020304" pitchFamily="18" charset="0"/>
              </a:rPr>
              <a:t>Celsus</a:t>
            </a:r>
            <a:r>
              <a:rPr lang="en-GB" dirty="0">
                <a:latin typeface="Palatino" panose="02040602050305020304" pitchFamily="18" charset="0"/>
              </a:rPr>
              <a:t>: Christianity is dangerous, because its adherents refuse Emperor-worship, don’t serve in Imperial positions, etc. </a:t>
            </a:r>
          </a:p>
          <a:p>
            <a:r>
              <a:rPr lang="en-GB" dirty="0">
                <a:latin typeface="Palatino" panose="02040602050305020304" pitchFamily="18" charset="0"/>
              </a:rPr>
              <a:t>But Porphyry’s attitude is a bit more nuanced than this suggests…</a:t>
            </a:r>
          </a:p>
        </p:txBody>
      </p:sp>
    </p:spTree>
    <p:extLst>
      <p:ext uri="{BB962C8B-B14F-4D97-AF65-F5344CB8AC3E}">
        <p14:creationId xmlns:p14="http://schemas.microsoft.com/office/powerpoint/2010/main" val="1649963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9DD0-8AFA-2E78-61B2-E2AFE9567C4B}"/>
              </a:ext>
            </a:extLst>
          </p:cNvPr>
          <p:cNvSpPr>
            <a:spLocks noGrp="1"/>
          </p:cNvSpPr>
          <p:nvPr>
            <p:ph type="title"/>
          </p:nvPr>
        </p:nvSpPr>
        <p:spPr/>
        <p:txBody>
          <a:bodyPr/>
          <a:lstStyle/>
          <a:p>
            <a:pPr algn="ctr"/>
            <a:r>
              <a:rPr lang="en-GB" dirty="0">
                <a:latin typeface="Palatino" panose="02040602050305020304" pitchFamily="18" charset="0"/>
              </a:rPr>
              <a:t>Porphyry’s Attitude</a:t>
            </a:r>
          </a:p>
        </p:txBody>
      </p:sp>
      <p:sp>
        <p:nvSpPr>
          <p:cNvPr id="3" name="Content Placeholder 2">
            <a:extLst>
              <a:ext uri="{FF2B5EF4-FFF2-40B4-BE49-F238E27FC236}">
                <a16:creationId xmlns:a16="http://schemas.microsoft.com/office/drawing/2014/main" id="{7C126CE4-FA9D-F39D-5E96-71E97C9E624C}"/>
              </a:ext>
            </a:extLst>
          </p:cNvPr>
          <p:cNvSpPr>
            <a:spLocks noGrp="1"/>
          </p:cNvSpPr>
          <p:nvPr>
            <p:ph idx="1"/>
          </p:nvPr>
        </p:nvSpPr>
        <p:spPr/>
        <p:txBody>
          <a:bodyPr>
            <a:normAutofit fontScale="47500" lnSpcReduction="20000"/>
          </a:bodyPr>
          <a:lstStyle/>
          <a:p>
            <a:pPr>
              <a:lnSpc>
                <a:spcPct val="170000"/>
              </a:lnSpc>
            </a:pPr>
            <a:r>
              <a:rPr lang="nn-NO" dirty="0">
                <a:latin typeface="Palatino" panose="02040602050305020304" pitchFamily="18" charset="0"/>
              </a:rPr>
              <a:t>However, Porphyry’s attitude to Christianity isn’t entirely negative. He is not like Celsus, who believes Jesus to have been a «robber and a liar». </a:t>
            </a:r>
          </a:p>
          <a:p>
            <a:pPr>
              <a:lnSpc>
                <a:spcPct val="170000"/>
              </a:lnSpc>
            </a:pPr>
            <a:r>
              <a:rPr lang="nn-NO" dirty="0">
                <a:latin typeface="Palatino" panose="02040602050305020304" pitchFamily="18" charset="0"/>
              </a:rPr>
              <a:t>The Christians go astray, because they worship Christ like a god: but Christ is only an exceptionally good man, like a Greek hero. Men can become like gods: but not the other way round!</a:t>
            </a:r>
          </a:p>
          <a:p>
            <a:pPr lvl="1">
              <a:lnSpc>
                <a:spcPct val="170000"/>
              </a:lnSpc>
            </a:pPr>
            <a:r>
              <a:rPr lang="en-GB" b="0" i="0" u="none" strike="noStrike" baseline="0" dirty="0">
                <a:latin typeface="Palatino" panose="02040602050305020304" pitchFamily="18" charset="0"/>
              </a:rPr>
              <a:t>What is to be said by us next might perhaps seem paradoxical to some. For the gods declared that Christ was very pious and became immortal, and they remember him with words of good omen.... Having been asked about Christ, then-whether he is a god-[Hecate] says: You know that the undying soul advances after the body, but [the soul] severed from wisdom always wanders; the former soul belongs to the man who is most outstanding in piety. Therefore [she] said that he was a very pious man, and that his soul-just as that of other [pious human beings] was rendered immortal after death, the soul that ignorant Christians worship. And, having been asked why he was punished, [she] supplied: The body is always exposed to intractable tortures, but the souls of pious ones take up a position in a heavenly region. ... He then, was pious and advanced into heaven, just as pious ones [do]. So you will not slander him, but show mercy upon the folly of human beings.61 </a:t>
            </a:r>
            <a:endParaRPr lang="nn-NO" dirty="0">
              <a:latin typeface="Palatino" panose="02040602050305020304" pitchFamily="18" charset="0"/>
            </a:endParaRPr>
          </a:p>
          <a:p>
            <a:pPr>
              <a:lnSpc>
                <a:spcPct val="170000"/>
              </a:lnSpc>
            </a:pPr>
            <a:r>
              <a:rPr lang="nn-NO" dirty="0">
                <a:latin typeface="Palatino" panose="02040602050305020304" pitchFamily="18" charset="0"/>
              </a:rPr>
              <a:t>One interpretation of Porphyry’s works is therefore, not an attack on Christianity per se, but an attempt to square this with the «rational» pagan religion. </a:t>
            </a:r>
            <a:endParaRPr lang="en-GB" dirty="0">
              <a:latin typeface="Palatino" panose="02040602050305020304" pitchFamily="18" charset="0"/>
            </a:endParaRPr>
          </a:p>
          <a:p>
            <a:endParaRPr lang="en-GB" dirty="0"/>
          </a:p>
        </p:txBody>
      </p:sp>
    </p:spTree>
    <p:extLst>
      <p:ext uri="{BB962C8B-B14F-4D97-AF65-F5344CB8AC3E}">
        <p14:creationId xmlns:p14="http://schemas.microsoft.com/office/powerpoint/2010/main" val="447421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3123-21E4-A6C5-0DE3-CAB6BF6CA960}"/>
              </a:ext>
            </a:extLst>
          </p:cNvPr>
          <p:cNvSpPr>
            <a:spLocks noGrp="1"/>
          </p:cNvSpPr>
          <p:nvPr>
            <p:ph type="title"/>
          </p:nvPr>
        </p:nvSpPr>
        <p:spPr/>
        <p:txBody>
          <a:bodyPr/>
          <a:lstStyle/>
          <a:p>
            <a:pPr algn="ctr"/>
            <a:endParaRPr lang="en-GB" dirty="0">
              <a:latin typeface="Palatino" panose="02040602050305020304" pitchFamily="18" charset="0"/>
            </a:endParaRPr>
          </a:p>
        </p:txBody>
      </p:sp>
      <p:sp>
        <p:nvSpPr>
          <p:cNvPr id="3" name="Content Placeholder 2">
            <a:extLst>
              <a:ext uri="{FF2B5EF4-FFF2-40B4-BE49-F238E27FC236}">
                <a16:creationId xmlns:a16="http://schemas.microsoft.com/office/drawing/2014/main" id="{7B01F85D-1F40-C821-4B2E-B1973FCC605B}"/>
              </a:ext>
            </a:extLst>
          </p:cNvPr>
          <p:cNvSpPr>
            <a:spLocks noGrp="1"/>
          </p:cNvSpPr>
          <p:nvPr>
            <p:ph idx="1"/>
          </p:nvPr>
        </p:nvSpPr>
        <p:spPr/>
        <p:txBody>
          <a:bodyPr/>
          <a:lstStyle/>
          <a:p>
            <a:r>
              <a:rPr lang="en-GB" dirty="0">
                <a:latin typeface="Palatino" panose="02040602050305020304" pitchFamily="18" charset="0"/>
              </a:rPr>
              <a:t>Porphyry also engages in textual criticism of the Christian scriptures. Amongst other things, he:</a:t>
            </a:r>
          </a:p>
          <a:p>
            <a:pPr lvl="1"/>
            <a:r>
              <a:rPr lang="en-GB" dirty="0">
                <a:latin typeface="Palatino" panose="02040602050305020304" pitchFamily="18" charset="0"/>
              </a:rPr>
              <a:t>Argues that the Book of Daniel is in fact a forgery of the 2</a:t>
            </a:r>
            <a:r>
              <a:rPr lang="en-GB" baseline="30000" dirty="0">
                <a:latin typeface="Palatino" panose="02040602050305020304" pitchFamily="18" charset="0"/>
              </a:rPr>
              <a:t>nd</a:t>
            </a:r>
            <a:r>
              <a:rPr lang="en-GB" dirty="0">
                <a:latin typeface="Palatino" panose="02040602050305020304" pitchFamily="18" charset="0"/>
              </a:rPr>
              <a:t> Century BC (not 6</a:t>
            </a:r>
            <a:r>
              <a:rPr lang="en-GB" baseline="30000" dirty="0">
                <a:latin typeface="Palatino" panose="02040602050305020304" pitchFamily="18" charset="0"/>
              </a:rPr>
              <a:t>th</a:t>
            </a:r>
            <a:r>
              <a:rPr lang="en-GB" dirty="0">
                <a:latin typeface="Palatino" panose="02040602050305020304" pitchFamily="18" charset="0"/>
              </a:rPr>
              <a:t> Century);</a:t>
            </a:r>
          </a:p>
          <a:p>
            <a:pPr lvl="1"/>
            <a:r>
              <a:rPr lang="en-GB" dirty="0">
                <a:latin typeface="Palatino" panose="02040602050305020304" pitchFamily="18" charset="0"/>
              </a:rPr>
              <a:t>Highlights contradictions in the Gospel accounts;</a:t>
            </a:r>
          </a:p>
          <a:p>
            <a:pPr lvl="1"/>
            <a:r>
              <a:rPr lang="en-GB" dirty="0">
                <a:latin typeface="Palatino" panose="02040602050305020304" pitchFamily="18" charset="0"/>
              </a:rPr>
              <a:t>Takes </a:t>
            </a:r>
            <a:r>
              <a:rPr lang="en-GB" b="1" dirty="0">
                <a:latin typeface="Palatino" panose="02040602050305020304" pitchFamily="18" charset="0"/>
              </a:rPr>
              <a:t>Origen</a:t>
            </a:r>
            <a:r>
              <a:rPr lang="en-GB" dirty="0">
                <a:latin typeface="Palatino" panose="02040602050305020304" pitchFamily="18" charset="0"/>
              </a:rPr>
              <a:t> to task for his futile allegorising.</a:t>
            </a:r>
          </a:p>
        </p:txBody>
      </p:sp>
    </p:spTree>
    <p:extLst>
      <p:ext uri="{BB962C8B-B14F-4D97-AF65-F5344CB8AC3E}">
        <p14:creationId xmlns:p14="http://schemas.microsoft.com/office/powerpoint/2010/main" val="779079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E488F-3DF3-519C-8D93-21AAEBF4EA2B}"/>
              </a:ext>
            </a:extLst>
          </p:cNvPr>
          <p:cNvSpPr>
            <a:spLocks noGrp="1"/>
          </p:cNvSpPr>
          <p:nvPr>
            <p:ph type="title"/>
          </p:nvPr>
        </p:nvSpPr>
        <p:spPr/>
        <p:txBody>
          <a:bodyPr/>
          <a:lstStyle/>
          <a:p>
            <a:pPr algn="ctr"/>
            <a:r>
              <a:rPr lang="en-GB" dirty="0">
                <a:latin typeface="Palatino" panose="02040602050305020304" pitchFamily="18" charset="0"/>
              </a:rPr>
              <a:t>Porphyry’s Alternative</a:t>
            </a:r>
          </a:p>
        </p:txBody>
      </p:sp>
      <p:sp>
        <p:nvSpPr>
          <p:cNvPr id="3" name="Content Placeholder 2">
            <a:extLst>
              <a:ext uri="{FF2B5EF4-FFF2-40B4-BE49-F238E27FC236}">
                <a16:creationId xmlns:a16="http://schemas.microsoft.com/office/drawing/2014/main" id="{7CF34EFF-D2D8-5240-A519-BD745C570295}"/>
              </a:ext>
            </a:extLst>
          </p:cNvPr>
          <p:cNvSpPr>
            <a:spLocks noGrp="1"/>
          </p:cNvSpPr>
          <p:nvPr>
            <p:ph idx="1"/>
          </p:nvPr>
        </p:nvSpPr>
        <p:spPr/>
        <p:txBody>
          <a:bodyPr>
            <a:normAutofit/>
          </a:bodyPr>
          <a:lstStyle/>
          <a:p>
            <a:r>
              <a:rPr lang="en-GB" dirty="0">
                <a:latin typeface="Palatino" panose="02040602050305020304" pitchFamily="18" charset="0"/>
              </a:rPr>
              <a:t>Porphyry argues that the proper cult of the </a:t>
            </a:r>
            <a:r>
              <a:rPr lang="en-GB" b="1" dirty="0">
                <a:latin typeface="Palatino" panose="02040602050305020304" pitchFamily="18" charset="0"/>
              </a:rPr>
              <a:t>true </a:t>
            </a:r>
            <a:r>
              <a:rPr lang="en-GB" dirty="0">
                <a:latin typeface="Palatino" panose="02040602050305020304" pitchFamily="18" charset="0"/>
              </a:rPr>
              <a:t>God (“The One”) does not require ritual or a sacred place: He is to be worshipped everywhere; He “desires” only the virtues of temperance, chastity, modesty. (</a:t>
            </a:r>
            <a:r>
              <a:rPr lang="nn-NO" dirty="0">
                <a:latin typeface="Palatino" panose="02040602050305020304" pitchFamily="18" charset="0"/>
              </a:rPr>
              <a:t>Aug., Civ. dei I9.23. I07-33).</a:t>
            </a:r>
          </a:p>
          <a:p>
            <a:r>
              <a:rPr lang="nn-NO" dirty="0">
                <a:latin typeface="Palatino" panose="02040602050305020304" pitchFamily="18" charset="0"/>
              </a:rPr>
              <a:t>Porphyry therefore thinks the Christians </a:t>
            </a:r>
            <a:r>
              <a:rPr lang="nn-NO" b="1" dirty="0">
                <a:latin typeface="Palatino" panose="02040602050305020304" pitchFamily="18" charset="0"/>
              </a:rPr>
              <a:t>could </a:t>
            </a:r>
            <a:r>
              <a:rPr lang="nn-NO" dirty="0">
                <a:latin typeface="Palatino" panose="02040602050305020304" pitchFamily="18" charset="0"/>
              </a:rPr>
              <a:t>be tolerated, but only with the wholesale reappraisal of their beliefs. They have to give up their exclusivism (there are many paths to God); and give up worshipping Jesus as a God.</a:t>
            </a:r>
          </a:p>
        </p:txBody>
      </p:sp>
    </p:spTree>
    <p:extLst>
      <p:ext uri="{BB962C8B-B14F-4D97-AF65-F5344CB8AC3E}">
        <p14:creationId xmlns:p14="http://schemas.microsoft.com/office/powerpoint/2010/main" val="2566503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EC5D2-A4E8-850F-7AE2-6B73DDC2663B}"/>
              </a:ext>
            </a:extLst>
          </p:cNvPr>
          <p:cNvSpPr>
            <a:spLocks noGrp="1"/>
          </p:cNvSpPr>
          <p:nvPr>
            <p:ph type="title"/>
          </p:nvPr>
        </p:nvSpPr>
        <p:spPr/>
        <p:txBody>
          <a:bodyPr/>
          <a:lstStyle/>
          <a:p>
            <a:pPr algn="ctr"/>
            <a:r>
              <a:rPr lang="en-GB" dirty="0">
                <a:latin typeface="Palatino" panose="02040602050305020304" pitchFamily="18" charset="0"/>
              </a:rPr>
              <a:t>The Question of Toleration</a:t>
            </a:r>
          </a:p>
        </p:txBody>
      </p:sp>
      <p:sp>
        <p:nvSpPr>
          <p:cNvPr id="3" name="Content Placeholder 2">
            <a:extLst>
              <a:ext uri="{FF2B5EF4-FFF2-40B4-BE49-F238E27FC236}">
                <a16:creationId xmlns:a16="http://schemas.microsoft.com/office/drawing/2014/main" id="{2895A4D7-383D-666E-EDF8-83DEB02308C5}"/>
              </a:ext>
            </a:extLst>
          </p:cNvPr>
          <p:cNvSpPr>
            <a:spLocks noGrp="1"/>
          </p:cNvSpPr>
          <p:nvPr>
            <p:ph idx="1"/>
          </p:nvPr>
        </p:nvSpPr>
        <p:spPr/>
        <p:txBody>
          <a:bodyPr/>
          <a:lstStyle/>
          <a:p>
            <a:r>
              <a:rPr lang="en-GB" dirty="0">
                <a:latin typeface="Palatino" panose="02040602050305020304" pitchFamily="18" charset="0"/>
              </a:rPr>
              <a:t>Our main source for Porphyry is the Christian writer </a:t>
            </a:r>
            <a:r>
              <a:rPr lang="en-GB" b="1" dirty="0" err="1">
                <a:latin typeface="Palatino" panose="02040602050305020304" pitchFamily="18" charset="0"/>
              </a:rPr>
              <a:t>Lactantius</a:t>
            </a:r>
            <a:r>
              <a:rPr lang="en-GB" dirty="0">
                <a:latin typeface="Palatino" panose="02040602050305020304" pitchFamily="18" charset="0"/>
              </a:rPr>
              <a:t>. He argues against Porphyry, advocating </a:t>
            </a:r>
            <a:r>
              <a:rPr lang="en-GB" b="1" dirty="0">
                <a:latin typeface="Palatino" panose="02040602050305020304" pitchFamily="18" charset="0"/>
              </a:rPr>
              <a:t>tolerance</a:t>
            </a:r>
            <a:r>
              <a:rPr lang="en-GB" dirty="0">
                <a:latin typeface="Palatino" panose="02040602050305020304" pitchFamily="18" charset="0"/>
              </a:rPr>
              <a:t>.</a:t>
            </a:r>
          </a:p>
          <a:p>
            <a:pPr algn="l"/>
            <a:endParaRPr lang="en-GB" sz="1800" b="0" i="0" u="none" strike="noStrike" baseline="0" dirty="0">
              <a:solidFill>
                <a:srgbClr val="000000"/>
              </a:solidFill>
              <a:latin typeface="Code"/>
            </a:endParaRPr>
          </a:p>
          <a:p>
            <a:r>
              <a:rPr lang="en-GB" sz="1800" b="0" i="0" u="none" strike="noStrike" baseline="0" dirty="0">
                <a:latin typeface="Palatino" panose="02040602050305020304" pitchFamily="18" charset="0"/>
              </a:rPr>
              <a:t>'We put up with practices that should be prohibited. We do not resist even verbally, but concede revenge to God' (5.20.9-I0). </a:t>
            </a:r>
          </a:p>
          <a:p>
            <a:r>
              <a:rPr lang="en-GB" sz="1800" b="0" i="0" u="none" strike="noStrike" baseline="0" dirty="0">
                <a:latin typeface="Palatino" panose="02040602050305020304" pitchFamily="18" charset="0"/>
              </a:rPr>
              <a:t>nothing requires free will as much as religion' (Nihil </a:t>
            </a:r>
            <a:r>
              <a:rPr lang="en-GB" sz="1800" b="0" i="0" u="none" strike="noStrike" baseline="0" dirty="0" err="1">
                <a:latin typeface="Palatino" panose="02040602050305020304" pitchFamily="18" charset="0"/>
              </a:rPr>
              <a:t>est</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enim</a:t>
            </a:r>
            <a:r>
              <a:rPr lang="en-GB" sz="1800" b="0" i="0" u="none" strike="noStrike" baseline="0" dirty="0">
                <a:latin typeface="Palatino" panose="02040602050305020304" pitchFamily="18" charset="0"/>
              </a:rPr>
              <a:t> tam </a:t>
            </a:r>
            <a:r>
              <a:rPr lang="en-GB" sz="1800" b="0" i="0" u="none" strike="noStrike" baseline="0" dirty="0" err="1">
                <a:latin typeface="Palatino" panose="02040602050305020304" pitchFamily="18" charset="0"/>
              </a:rPr>
              <a:t>voluntarium</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quam</a:t>
            </a:r>
            <a:r>
              <a:rPr lang="en-GB" sz="1800" b="0" i="0" u="none" strike="noStrike" baseline="0" dirty="0">
                <a:latin typeface="Palatino" panose="02040602050305020304" pitchFamily="18" charset="0"/>
              </a:rPr>
              <a:t> </a:t>
            </a:r>
            <a:r>
              <a:rPr lang="en-GB" sz="1800" b="0" i="0" u="none" strike="noStrike" baseline="0" dirty="0" err="1">
                <a:latin typeface="Palatino" panose="02040602050305020304" pitchFamily="18" charset="0"/>
              </a:rPr>
              <a:t>religio</a:t>
            </a:r>
            <a:r>
              <a:rPr lang="en-GB" sz="1800" b="0" i="0" u="none" strike="noStrike" baseline="0" dirty="0">
                <a:latin typeface="Palatino" panose="02040602050305020304" pitchFamily="18" charset="0"/>
              </a:rPr>
              <a:t>) (5.I9.23) </a:t>
            </a:r>
            <a:endParaRPr lang="en-GB" dirty="0">
              <a:latin typeface="Palatino" panose="02040602050305020304" pitchFamily="18" charset="0"/>
            </a:endParaRPr>
          </a:p>
        </p:txBody>
      </p:sp>
    </p:spTree>
    <p:extLst>
      <p:ext uri="{BB962C8B-B14F-4D97-AF65-F5344CB8AC3E}">
        <p14:creationId xmlns:p14="http://schemas.microsoft.com/office/powerpoint/2010/main" val="2949771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CD5A-A37E-F059-2E60-FB13E879E130}"/>
              </a:ext>
            </a:extLst>
          </p:cNvPr>
          <p:cNvSpPr>
            <a:spLocks noGrp="1"/>
          </p:cNvSpPr>
          <p:nvPr>
            <p:ph type="title"/>
          </p:nvPr>
        </p:nvSpPr>
        <p:spPr/>
        <p:txBody>
          <a:bodyPr/>
          <a:lstStyle/>
          <a:p>
            <a:pPr algn="ctr"/>
            <a:r>
              <a:rPr lang="en-GB" dirty="0">
                <a:latin typeface="Palatino" panose="02040602050305020304" pitchFamily="18" charset="0"/>
              </a:rPr>
              <a:t>The Great Persecution</a:t>
            </a:r>
          </a:p>
        </p:txBody>
      </p:sp>
      <p:sp>
        <p:nvSpPr>
          <p:cNvPr id="3" name="Content Placeholder 2">
            <a:extLst>
              <a:ext uri="{FF2B5EF4-FFF2-40B4-BE49-F238E27FC236}">
                <a16:creationId xmlns:a16="http://schemas.microsoft.com/office/drawing/2014/main" id="{6D546781-0414-3662-84D4-63BFDE45F800}"/>
              </a:ext>
            </a:extLst>
          </p:cNvPr>
          <p:cNvSpPr>
            <a:spLocks noGrp="1"/>
          </p:cNvSpPr>
          <p:nvPr>
            <p:ph idx="1"/>
          </p:nvPr>
        </p:nvSpPr>
        <p:spPr/>
        <p:txBody>
          <a:bodyPr>
            <a:normAutofit fontScale="92500"/>
          </a:bodyPr>
          <a:lstStyle/>
          <a:p>
            <a:r>
              <a:rPr lang="en-GB" dirty="0">
                <a:latin typeface="Palatino" panose="02040602050305020304" pitchFamily="18" charset="0"/>
              </a:rPr>
              <a:t>The question of religious tolerance is a hot-button topic. Starting in 303, the Emperor </a:t>
            </a:r>
            <a:r>
              <a:rPr lang="en-GB" b="1" dirty="0">
                <a:latin typeface="Palatino" panose="02040602050305020304" pitchFamily="18" charset="0"/>
              </a:rPr>
              <a:t>Diocletian</a:t>
            </a:r>
            <a:r>
              <a:rPr lang="en-GB" dirty="0">
                <a:latin typeface="Palatino" panose="02040602050305020304" pitchFamily="18" charset="0"/>
              </a:rPr>
              <a:t> issued a series of edicts restricting the legal rights of Christians and other religious minorities. </a:t>
            </a:r>
          </a:p>
          <a:p>
            <a:r>
              <a:rPr lang="en-GB" dirty="0">
                <a:latin typeface="Palatino" panose="02040602050305020304" pitchFamily="18" charset="0"/>
              </a:rPr>
              <a:t>Diocletian moves away from his earlier tolerance, and begins removing Christians from the army; executing the Manichaeans; and promoting the traditional Roman gods instead of foreign gods.</a:t>
            </a:r>
          </a:p>
          <a:p>
            <a:r>
              <a:rPr lang="en-GB" dirty="0">
                <a:latin typeface="Palatino" panose="02040602050305020304" pitchFamily="18" charset="0"/>
              </a:rPr>
              <a:t>This persecution became ever-harsher: the First Edict forbade worship and deprived them of civil ranks; the Second saw all priests and bishops arrested. The Fourth required all citizens to partake in public sacrifice. </a:t>
            </a:r>
          </a:p>
          <a:p>
            <a:endParaRPr lang="en-GB" dirty="0">
              <a:latin typeface="Palatino" panose="02040602050305020304" pitchFamily="18" charset="0"/>
            </a:endParaRPr>
          </a:p>
        </p:txBody>
      </p:sp>
    </p:spTree>
    <p:extLst>
      <p:ext uri="{BB962C8B-B14F-4D97-AF65-F5344CB8AC3E}">
        <p14:creationId xmlns:p14="http://schemas.microsoft.com/office/powerpoint/2010/main" val="301383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EC22-93D7-1ADE-476D-A1849371A911}"/>
              </a:ext>
            </a:extLst>
          </p:cNvPr>
          <p:cNvSpPr>
            <a:spLocks noGrp="1"/>
          </p:cNvSpPr>
          <p:nvPr>
            <p:ph type="title"/>
          </p:nvPr>
        </p:nvSpPr>
        <p:spPr/>
        <p:txBody>
          <a:bodyPr/>
          <a:lstStyle/>
          <a:p>
            <a:pPr algn="ctr"/>
            <a:r>
              <a:rPr lang="en-GB" dirty="0">
                <a:latin typeface="Palatino" panose="02040602050305020304" pitchFamily="18" charset="0"/>
              </a:rPr>
              <a:t>Iamblichus</a:t>
            </a:r>
          </a:p>
        </p:txBody>
      </p:sp>
      <p:sp>
        <p:nvSpPr>
          <p:cNvPr id="3" name="Content Placeholder 2">
            <a:extLst>
              <a:ext uri="{FF2B5EF4-FFF2-40B4-BE49-F238E27FC236}">
                <a16:creationId xmlns:a16="http://schemas.microsoft.com/office/drawing/2014/main" id="{8637F1D0-937B-D31A-DBC7-90BA0836B6E1}"/>
              </a:ext>
            </a:extLst>
          </p:cNvPr>
          <p:cNvSpPr>
            <a:spLocks noGrp="1"/>
          </p:cNvSpPr>
          <p:nvPr>
            <p:ph idx="1"/>
          </p:nvPr>
        </p:nvSpPr>
        <p:spPr>
          <a:xfrm>
            <a:off x="838200" y="1619250"/>
            <a:ext cx="10515600" cy="4557713"/>
          </a:xfrm>
        </p:spPr>
        <p:txBody>
          <a:bodyPr>
            <a:normAutofit fontScale="92500" lnSpcReduction="10000"/>
          </a:bodyPr>
          <a:lstStyle/>
          <a:p>
            <a:r>
              <a:rPr lang="en-GB" dirty="0">
                <a:latin typeface="Palatino" panose="02040602050305020304" pitchFamily="18" charset="0"/>
              </a:rPr>
              <a:t>Iamblichus (242-325) was a disciple of Porphyry, born in Syria, and Porphyry’s successor as the “head” of the Neoplatonist school.</a:t>
            </a:r>
          </a:p>
          <a:p>
            <a:r>
              <a:rPr lang="en-GB" dirty="0">
                <a:latin typeface="Palatino" panose="02040602050305020304" pitchFamily="18" charset="0"/>
              </a:rPr>
              <a:t>Iamblichus begins as a typical Neoplatonist. He writes extensive commentaries on Plato’s dialogues, with the typical Neoplatonic method of searching for the “true meaning” of the dialogues. </a:t>
            </a:r>
          </a:p>
          <a:p>
            <a:r>
              <a:rPr lang="en-GB" dirty="0">
                <a:latin typeface="Palatino" panose="02040602050305020304" pitchFamily="18" charset="0"/>
              </a:rPr>
              <a:t>He takes </a:t>
            </a:r>
            <a:r>
              <a:rPr lang="en-GB" b="1" dirty="0">
                <a:latin typeface="Palatino" panose="02040602050305020304" pitchFamily="18" charset="0"/>
              </a:rPr>
              <a:t>Pythagoras</a:t>
            </a:r>
            <a:r>
              <a:rPr lang="en-GB" dirty="0">
                <a:latin typeface="Palatino" panose="02040602050305020304" pitchFamily="18" charset="0"/>
              </a:rPr>
              <a:t> to have been the source and summit of all philosophy: hence his masterwork “On the Pythagorean Life”; and his philosophy, based on the conflict of the </a:t>
            </a:r>
            <a:r>
              <a:rPr lang="en-GB" b="1" dirty="0">
                <a:latin typeface="Palatino" panose="02040602050305020304" pitchFamily="18" charset="0"/>
              </a:rPr>
              <a:t>limited</a:t>
            </a:r>
            <a:r>
              <a:rPr lang="en-GB" dirty="0">
                <a:latin typeface="Palatino" panose="02040602050305020304" pitchFamily="18" charset="0"/>
              </a:rPr>
              <a:t> and the </a:t>
            </a:r>
            <a:r>
              <a:rPr lang="en-GB" b="1" dirty="0">
                <a:latin typeface="Palatino" panose="02040602050305020304" pitchFamily="18" charset="0"/>
              </a:rPr>
              <a:t>unlimited.</a:t>
            </a:r>
            <a:endParaRPr lang="en-GB" dirty="0">
              <a:latin typeface="Palatino" panose="02040602050305020304" pitchFamily="18" charset="0"/>
            </a:endParaRPr>
          </a:p>
          <a:p>
            <a:pPr lvl="1"/>
            <a:r>
              <a:rPr lang="en-GB" dirty="0">
                <a:latin typeface="Palatino" panose="02040602050305020304" pitchFamily="18" charset="0"/>
              </a:rPr>
              <a:t>“Whoever has tried to read this writer…will ask himself how such a nincompoop could have been regarded by the most distinguished men of his times as a divine master and how he managed to arouse in them so passionate an enthusiasm”. – Cambridge Ancient History</a:t>
            </a:r>
          </a:p>
        </p:txBody>
      </p:sp>
    </p:spTree>
    <p:extLst>
      <p:ext uri="{BB962C8B-B14F-4D97-AF65-F5344CB8AC3E}">
        <p14:creationId xmlns:p14="http://schemas.microsoft.com/office/powerpoint/2010/main" val="2073671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CADF23-DEF7-17A7-8D10-86FBBC7559CC}"/>
              </a:ext>
            </a:extLst>
          </p:cNvPr>
          <p:cNvSpPr>
            <a:spLocks noGrp="1"/>
          </p:cNvSpPr>
          <p:nvPr>
            <p:ph idx="1"/>
          </p:nvPr>
        </p:nvSpPr>
        <p:spPr>
          <a:xfrm>
            <a:off x="838200" y="705853"/>
            <a:ext cx="10515600" cy="5471110"/>
          </a:xfrm>
        </p:spPr>
        <p:txBody>
          <a:bodyPr>
            <a:normAutofit/>
          </a:bodyPr>
          <a:lstStyle/>
          <a:p>
            <a:r>
              <a:rPr lang="en-GB" dirty="0">
                <a:latin typeface="Palatino" panose="02040602050305020304" pitchFamily="18" charset="0"/>
              </a:rPr>
              <a:t>Porphyry, following Plotinus, took an “elitist” attitude to pagan ritual practices. They are mere symbols of a higher reality: fine for the common man, but irrelevant for the real philosopher.</a:t>
            </a:r>
          </a:p>
          <a:p>
            <a:r>
              <a:rPr lang="en-GB" dirty="0">
                <a:latin typeface="Palatino" panose="02040602050305020304" pitchFamily="18" charset="0"/>
              </a:rPr>
              <a:t>Iamblichus – perhaps realising that paganism is on the defensive – stuffs his ontology full of gods. There are no fewer than 360 divine principles; headed by Helios, which has Zeus and </a:t>
            </a:r>
            <a:r>
              <a:rPr lang="en-GB" dirty="0" err="1">
                <a:latin typeface="Palatino" panose="02040602050305020304" pitchFamily="18" charset="0"/>
              </a:rPr>
              <a:t>Sarapis</a:t>
            </a:r>
            <a:r>
              <a:rPr lang="en-GB" dirty="0">
                <a:latin typeface="Palatino" panose="02040602050305020304" pitchFamily="18" charset="0"/>
              </a:rPr>
              <a:t> as his “doubles”; Apollo and Athena as his “emanations”, etc.</a:t>
            </a:r>
          </a:p>
          <a:p>
            <a:r>
              <a:rPr lang="en-GB" dirty="0">
                <a:latin typeface="Palatino" panose="02040602050305020304" pitchFamily="18" charset="0"/>
              </a:rPr>
              <a:t>His system is the high-mark of </a:t>
            </a:r>
            <a:r>
              <a:rPr lang="en-GB" b="1" dirty="0">
                <a:latin typeface="Palatino" panose="02040602050305020304" pitchFamily="18" charset="0"/>
              </a:rPr>
              <a:t>syncretism</a:t>
            </a:r>
            <a:r>
              <a:rPr lang="en-GB" dirty="0">
                <a:latin typeface="Palatino" panose="02040602050305020304" pitchFamily="18" charset="0"/>
              </a:rPr>
              <a:t>. His system encompasses Judaism, Egyptian religion, the Chaldean Oracles, Gnosticism, etc. </a:t>
            </a:r>
            <a:r>
              <a:rPr lang="en-GB" b="1" dirty="0">
                <a:latin typeface="Palatino" panose="02040602050305020304" pitchFamily="18" charset="0"/>
              </a:rPr>
              <a:t>Every</a:t>
            </a:r>
            <a:r>
              <a:rPr lang="en-GB" dirty="0">
                <a:latin typeface="Palatino" panose="02040602050305020304" pitchFamily="18" charset="0"/>
              </a:rPr>
              <a:t> </a:t>
            </a:r>
            <a:r>
              <a:rPr lang="en-GB" dirty="0" err="1">
                <a:latin typeface="Palatino" panose="02040602050305020304" pitchFamily="18" charset="0"/>
              </a:rPr>
              <a:t>salvic</a:t>
            </a:r>
            <a:r>
              <a:rPr lang="en-GB" dirty="0">
                <a:latin typeface="Palatino" panose="02040602050305020304" pitchFamily="18" charset="0"/>
              </a:rPr>
              <a:t> ritual is to be included.</a:t>
            </a:r>
          </a:p>
          <a:p>
            <a:endParaRPr lang="en-GB" dirty="0">
              <a:latin typeface="Palatino" panose="02040602050305020304" pitchFamily="18" charset="0"/>
            </a:endParaRPr>
          </a:p>
          <a:p>
            <a:endParaRPr lang="en-GB" dirty="0"/>
          </a:p>
        </p:txBody>
      </p:sp>
    </p:spTree>
    <p:extLst>
      <p:ext uri="{BB962C8B-B14F-4D97-AF65-F5344CB8AC3E}">
        <p14:creationId xmlns:p14="http://schemas.microsoft.com/office/powerpoint/2010/main" val="3768447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81C026-C9D1-249E-2F22-74EF58EE6BDD}"/>
              </a:ext>
            </a:extLst>
          </p:cNvPr>
          <p:cNvPicPr>
            <a:picLocks noChangeAspect="1"/>
          </p:cNvPicPr>
          <p:nvPr/>
        </p:nvPicPr>
        <p:blipFill rotWithShape="1">
          <a:blip r:embed="rId2"/>
          <a:srcRect l="9521" r="7051" b="-3"/>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00D89C3A-5D59-A385-D047-924DBCB9DD12}"/>
              </a:ext>
            </a:extLst>
          </p:cNvPr>
          <p:cNvSpPr>
            <a:spLocks noGrp="1"/>
          </p:cNvSpPr>
          <p:nvPr>
            <p:ph idx="1"/>
          </p:nvPr>
        </p:nvSpPr>
        <p:spPr>
          <a:xfrm>
            <a:off x="5779911" y="97368"/>
            <a:ext cx="5806250" cy="6760632"/>
          </a:xfrm>
        </p:spPr>
        <p:txBody>
          <a:bodyPr anchor="t">
            <a:normAutofit/>
          </a:bodyPr>
          <a:lstStyle/>
          <a:p>
            <a:r>
              <a:rPr lang="en-GB" sz="2000" dirty="0">
                <a:solidFill>
                  <a:schemeClr val="tx1">
                    <a:alpha val="80000"/>
                  </a:schemeClr>
                </a:solidFill>
                <a:latin typeface="Palatino" panose="02040602050305020304" pitchFamily="18" charset="0"/>
              </a:rPr>
              <a:t>Iamblichus’ aim is essentially to found a pagan “Church Militant”. His pupils are inducted into as many mystery cults as possible: again, the more methods of salvation, the better.</a:t>
            </a:r>
          </a:p>
          <a:p>
            <a:r>
              <a:rPr lang="en-GB" sz="2000" dirty="0">
                <a:solidFill>
                  <a:schemeClr val="tx1">
                    <a:alpha val="80000"/>
                  </a:schemeClr>
                </a:solidFill>
                <a:latin typeface="Palatino" panose="02040602050305020304" pitchFamily="18" charset="0"/>
              </a:rPr>
              <a:t>He has an elaborate taxonomy of divine beings: not only God and the gods, but archangels, demons, dominions, lords, souls, etc. (drawing heavily from Jewish tradition). </a:t>
            </a:r>
          </a:p>
          <a:p>
            <a:r>
              <a:rPr lang="en-GB" sz="2000" dirty="0">
                <a:solidFill>
                  <a:schemeClr val="tx1">
                    <a:alpha val="80000"/>
                  </a:schemeClr>
                </a:solidFill>
                <a:latin typeface="Palatino" panose="02040602050305020304" pitchFamily="18" charset="0"/>
              </a:rPr>
              <a:t>Equally-elaborate is his theory of </a:t>
            </a:r>
            <a:r>
              <a:rPr lang="en-GB" sz="2000" b="1" dirty="0">
                <a:solidFill>
                  <a:schemeClr val="tx1">
                    <a:alpha val="80000"/>
                  </a:schemeClr>
                </a:solidFill>
                <a:latin typeface="Palatino" panose="02040602050305020304" pitchFamily="18" charset="0"/>
              </a:rPr>
              <a:t>exorcism</a:t>
            </a:r>
            <a:r>
              <a:rPr lang="en-GB" sz="2000" dirty="0">
                <a:solidFill>
                  <a:schemeClr val="tx1">
                    <a:alpha val="80000"/>
                  </a:schemeClr>
                </a:solidFill>
                <a:latin typeface="Palatino" panose="02040602050305020304" pitchFamily="18" charset="0"/>
              </a:rPr>
              <a:t>. The soul of the exorcised has to ascend to the union with these celestial beings, but they require the proper material objects: including the sacrifice of the appropriate animal. </a:t>
            </a:r>
          </a:p>
        </p:txBody>
      </p:sp>
      <p:cxnSp>
        <p:nvCxnSpPr>
          <p:cNvPr id="21" name="Straight Connector 2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8083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1AAD8-855D-D96A-75D6-95520DC59471}"/>
              </a:ext>
            </a:extLst>
          </p:cNvPr>
          <p:cNvSpPr>
            <a:spLocks noGrp="1"/>
          </p:cNvSpPr>
          <p:nvPr>
            <p:ph type="title"/>
          </p:nvPr>
        </p:nvSpPr>
        <p:spPr/>
        <p:txBody>
          <a:bodyPr/>
          <a:lstStyle/>
          <a:p>
            <a:pPr algn="ctr"/>
            <a:r>
              <a:rPr lang="en-GB" dirty="0">
                <a:latin typeface="Palatino" panose="02040602050305020304" pitchFamily="18" charset="0"/>
              </a:rPr>
              <a:t>Theurgy</a:t>
            </a:r>
          </a:p>
        </p:txBody>
      </p:sp>
      <p:sp>
        <p:nvSpPr>
          <p:cNvPr id="3" name="Content Placeholder 2">
            <a:extLst>
              <a:ext uri="{FF2B5EF4-FFF2-40B4-BE49-F238E27FC236}">
                <a16:creationId xmlns:a16="http://schemas.microsoft.com/office/drawing/2014/main" id="{34081797-3B20-98C5-6AD1-1714871E9ABE}"/>
              </a:ext>
            </a:extLst>
          </p:cNvPr>
          <p:cNvSpPr>
            <a:spLocks noGrp="1"/>
          </p:cNvSpPr>
          <p:nvPr>
            <p:ph idx="1"/>
          </p:nvPr>
        </p:nvSpPr>
        <p:spPr/>
        <p:txBody>
          <a:bodyPr>
            <a:normAutofit fontScale="92500" lnSpcReduction="10000"/>
          </a:bodyPr>
          <a:lstStyle/>
          <a:p>
            <a:r>
              <a:rPr lang="en-GB" dirty="0">
                <a:latin typeface="Palatino" panose="02040602050305020304" pitchFamily="18" charset="0"/>
              </a:rPr>
              <a:t>Iamblichus is basically a magician. His metaphysical system grounds his system of </a:t>
            </a:r>
            <a:r>
              <a:rPr lang="en-GB" b="1" dirty="0">
                <a:latin typeface="Palatino" panose="02040602050305020304" pitchFamily="18" charset="0"/>
              </a:rPr>
              <a:t>theurgy</a:t>
            </a:r>
            <a:r>
              <a:rPr lang="en-GB" dirty="0">
                <a:latin typeface="Palatino" panose="02040602050305020304" pitchFamily="18" charset="0"/>
              </a:rPr>
              <a:t>: “divine workings”.</a:t>
            </a:r>
          </a:p>
          <a:p>
            <a:r>
              <a:rPr lang="en-GB" dirty="0">
                <a:latin typeface="Palatino" panose="02040602050305020304" pitchFamily="18" charset="0"/>
              </a:rPr>
              <a:t>Following the </a:t>
            </a:r>
            <a:r>
              <a:rPr lang="en-GB" b="1" dirty="0">
                <a:latin typeface="Palatino" panose="02040602050305020304" pitchFamily="18" charset="0"/>
              </a:rPr>
              <a:t>Chaldean Oracles</a:t>
            </a:r>
            <a:r>
              <a:rPr lang="en-GB" dirty="0">
                <a:latin typeface="Palatino" panose="02040602050305020304" pitchFamily="18" charset="0"/>
              </a:rPr>
              <a:t>, he makes a division between the worldly and the “divine” entities: the former is governed by Fate; the latter isn’t.</a:t>
            </a:r>
          </a:p>
          <a:p>
            <a:r>
              <a:rPr lang="en-GB" dirty="0">
                <a:latin typeface="Palatino" panose="02040602050305020304" pitchFamily="18" charset="0"/>
              </a:rPr>
              <a:t>We cannot hope to ascend from the world by mere contemplation. We need </a:t>
            </a:r>
            <a:r>
              <a:rPr lang="en-GB" b="1" dirty="0">
                <a:latin typeface="Palatino" panose="02040602050305020304" pitchFamily="18" charset="0"/>
              </a:rPr>
              <a:t>ritual</a:t>
            </a:r>
            <a:r>
              <a:rPr lang="en-GB" dirty="0">
                <a:latin typeface="Palatino" panose="02040602050305020304" pitchFamily="18" charset="0"/>
              </a:rPr>
              <a:t>: the higher “contemplative” ritual; but also the lower, “material” ritual. </a:t>
            </a:r>
          </a:p>
          <a:p>
            <a:r>
              <a:rPr lang="en-GB" dirty="0">
                <a:latin typeface="Palatino" panose="02040602050305020304" pitchFamily="18" charset="0"/>
              </a:rPr>
              <a:t>These rituals help to correct the “disorder” inherent in the world, bringing the soul to the true, harmonic proportions envisioned by the </a:t>
            </a:r>
            <a:r>
              <a:rPr lang="en-GB" b="1" dirty="0">
                <a:latin typeface="Palatino" panose="02040602050305020304" pitchFamily="18" charset="0"/>
              </a:rPr>
              <a:t>Demiurge</a:t>
            </a:r>
            <a:r>
              <a:rPr lang="en-GB" dirty="0">
                <a:latin typeface="Palatino" panose="02040602050305020304" pitchFamily="18" charset="0"/>
              </a:rPr>
              <a:t>, through a </a:t>
            </a:r>
            <a:r>
              <a:rPr lang="en-GB" b="1" dirty="0" err="1">
                <a:latin typeface="Palatino" panose="02040602050305020304" pitchFamily="18" charset="0"/>
              </a:rPr>
              <a:t>sympatheia</a:t>
            </a:r>
            <a:r>
              <a:rPr lang="en-GB" dirty="0">
                <a:latin typeface="Palatino" panose="02040602050305020304" pitchFamily="18" charset="0"/>
              </a:rPr>
              <a:t> with the world, and then a </a:t>
            </a:r>
            <a:r>
              <a:rPr lang="en-GB" b="1" dirty="0">
                <a:latin typeface="Palatino" panose="02040602050305020304" pitchFamily="18" charset="0"/>
              </a:rPr>
              <a:t>philia </a:t>
            </a:r>
            <a:r>
              <a:rPr lang="en-GB" dirty="0">
                <a:latin typeface="Palatino" panose="02040602050305020304" pitchFamily="18" charset="0"/>
              </a:rPr>
              <a:t>with the divine. </a:t>
            </a:r>
            <a:endParaRPr lang="en-GB" b="1" dirty="0">
              <a:latin typeface="Palatino" panose="02040602050305020304" pitchFamily="18" charset="0"/>
            </a:endParaRPr>
          </a:p>
          <a:p>
            <a:endParaRPr lang="en-GB" dirty="0">
              <a:latin typeface="Palatino" panose="02040602050305020304" pitchFamily="18" charset="0"/>
            </a:endParaRPr>
          </a:p>
        </p:txBody>
      </p:sp>
    </p:spTree>
    <p:extLst>
      <p:ext uri="{BB962C8B-B14F-4D97-AF65-F5344CB8AC3E}">
        <p14:creationId xmlns:p14="http://schemas.microsoft.com/office/powerpoint/2010/main" val="3605067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7D47-0E8E-FF20-9904-1F2B3C3FB4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A7E3A2-6316-764B-CF75-8B0CB70D29DD}"/>
              </a:ext>
            </a:extLst>
          </p:cNvPr>
          <p:cNvSpPr>
            <a:spLocks noGrp="1"/>
          </p:cNvSpPr>
          <p:nvPr>
            <p:ph idx="1"/>
          </p:nvPr>
        </p:nvSpPr>
        <p:spPr/>
        <p:txBody>
          <a:bodyPr/>
          <a:lstStyle/>
          <a:p>
            <a:pPr algn="l"/>
            <a:r>
              <a:rPr lang="en-GB" dirty="0"/>
              <a:t>…rather, it is the perfect accomplishment of ineffable acts, religiously performed and beyond all understanding, and it is the power of ineffable symbols comprehended by the gods alone, that establishes theurgical union. Thus we do not perform these acts intellectually; for then their efficacy would be intellectual and would depend on us, neither of which is true. In fact, these very symbols, by themselves, perform their own work, without our thinking; and the ineffable power of the gods to whom these symbols elevate us, recognizes by itself its own images. It is not awakened to this by our thinking. (DM </a:t>
            </a:r>
            <a:r>
              <a:rPr lang="en-GB" sz="1800" b="0" i="0" u="none" strike="noStrike" baseline="0" dirty="0">
                <a:latin typeface="Code"/>
              </a:rPr>
              <a:t>96.13-97.9)</a:t>
            </a:r>
            <a:endParaRPr lang="en-GB" dirty="0"/>
          </a:p>
        </p:txBody>
      </p:sp>
    </p:spTree>
    <p:extLst>
      <p:ext uri="{BB962C8B-B14F-4D97-AF65-F5344CB8AC3E}">
        <p14:creationId xmlns:p14="http://schemas.microsoft.com/office/powerpoint/2010/main" val="313600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C02D-4A01-2B44-0F94-281AA32ED6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A0F448-DD45-3D96-8AB7-73099FB5914B}"/>
              </a:ext>
            </a:extLst>
          </p:cNvPr>
          <p:cNvSpPr>
            <a:spLocks noGrp="1"/>
          </p:cNvSpPr>
          <p:nvPr>
            <p:ph idx="1"/>
          </p:nvPr>
        </p:nvSpPr>
        <p:spPr/>
        <p:txBody>
          <a:bodyPr>
            <a:normAutofit/>
          </a:bodyPr>
          <a:lstStyle/>
          <a:p>
            <a:r>
              <a:rPr lang="en-GB" dirty="0">
                <a:latin typeface="Palatino" panose="02040602050305020304" pitchFamily="18" charset="0"/>
              </a:rPr>
              <a:t>Iamblichus’ theurgy has been interpreted as a way of purifying the soul </a:t>
            </a:r>
            <a:r>
              <a:rPr lang="en-GB" b="1" dirty="0">
                <a:latin typeface="Palatino" panose="02040602050305020304" pitchFamily="18" charset="0"/>
              </a:rPr>
              <a:t>intellectually</a:t>
            </a:r>
            <a:r>
              <a:rPr lang="en-GB" dirty="0">
                <a:latin typeface="Palatino" panose="02040602050305020304" pitchFamily="18" charset="0"/>
              </a:rPr>
              <a:t>: to stop it from “making itself its own idol”, and instead “descending” into the body, making its corporeality its very method of salvation. </a:t>
            </a:r>
          </a:p>
          <a:p>
            <a:pPr algn="l"/>
            <a:endParaRPr lang="en-GB" sz="1800" b="0" i="0" u="none" strike="noStrike" baseline="0" dirty="0">
              <a:solidFill>
                <a:srgbClr val="000000"/>
              </a:solidFill>
              <a:latin typeface="Palatino" panose="02040602050305020304" pitchFamily="18" charset="0"/>
            </a:endParaRPr>
          </a:p>
          <a:p>
            <a:r>
              <a:rPr lang="en-GB" sz="1800" b="0" i="0" u="none" strike="noStrike" baseline="0" dirty="0">
                <a:latin typeface="Palatino" panose="02040602050305020304" pitchFamily="18" charset="0"/>
              </a:rPr>
              <a:t>All of theurgy has two aspects. One is that it is a rite conducted by men, which preserves our natural order in the universe; the other is that it is empowered by divine symbols and is raised up on high through them and joined to the gods and proceeds harmoniously toward the </a:t>
            </a:r>
            <a:r>
              <a:rPr lang="en-GB" sz="1800" b="0" i="0" u="none" strike="noStrike" baseline="0" dirty="0" err="1">
                <a:latin typeface="Palatino" panose="02040602050305020304" pitchFamily="18" charset="0"/>
              </a:rPr>
              <a:t>fulfillment</a:t>
            </a:r>
            <a:r>
              <a:rPr lang="en-GB" sz="1800" b="0" i="0" u="none" strike="noStrike" baseline="0" dirty="0">
                <a:latin typeface="Palatino" panose="02040602050305020304" pitchFamily="18" charset="0"/>
              </a:rPr>
              <a:t> of their purposes. This latter aspect can rightly be [called] 'putting on the form of the gods.' (DM 184)</a:t>
            </a:r>
          </a:p>
          <a:p>
            <a:r>
              <a:rPr lang="en-GB" sz="1900" dirty="0">
                <a:latin typeface="Palatino" panose="02040602050305020304" pitchFamily="18" charset="0"/>
              </a:rPr>
              <a:t>The more we go up to the peak and sameness of those things that are first in form and essence, and lead ourselves up from parts to wholes, so much the more do we discover the eternally existing union, and see that it is the anterior and commanding principle, which contains in and around itself otherness and </a:t>
            </a:r>
            <a:r>
              <a:rPr lang="en-GB" sz="1900" dirty="0" err="1">
                <a:latin typeface="Palatino" panose="02040602050305020304" pitchFamily="18" charset="0"/>
              </a:rPr>
              <a:t>multiciplicity</a:t>
            </a:r>
            <a:r>
              <a:rPr lang="en-GB" sz="1900" dirty="0">
                <a:latin typeface="Palatino" panose="02040602050305020304" pitchFamily="18" charset="0"/>
              </a:rPr>
              <a:t>. (DM 59.9-15)106</a:t>
            </a:r>
          </a:p>
        </p:txBody>
      </p:sp>
    </p:spTree>
    <p:extLst>
      <p:ext uri="{BB962C8B-B14F-4D97-AF65-F5344CB8AC3E}">
        <p14:creationId xmlns:p14="http://schemas.microsoft.com/office/powerpoint/2010/main" val="1608229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919</TotalTime>
  <Words>5672</Words>
  <Application>Microsoft Office PowerPoint</Application>
  <PresentationFormat>Widescreen</PresentationFormat>
  <Paragraphs>123</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Code</vt:lpstr>
      <vt:lpstr>Palatino</vt:lpstr>
      <vt:lpstr>Office Theme</vt:lpstr>
      <vt:lpstr>Late Antiquity: The Pagan Reaction</vt:lpstr>
      <vt:lpstr>The Christian Thinkers</vt:lpstr>
      <vt:lpstr>The Pagan Reaction</vt:lpstr>
      <vt:lpstr>The Neoplatonists</vt:lpstr>
      <vt:lpstr>Plotinus’ Thought</vt:lpstr>
      <vt:lpstr>Plotinus’ Ethics</vt:lpstr>
      <vt:lpstr>Porphyry</vt:lpstr>
      <vt:lpstr>Lactantius</vt:lpstr>
      <vt:lpstr>Porphyry’s Works</vt:lpstr>
      <vt:lpstr>Porphyry’s Religion</vt:lpstr>
      <vt:lpstr>Cave of the Nymphs</vt:lpstr>
      <vt:lpstr>PowerPoint Presentation</vt:lpstr>
      <vt:lpstr>Ethics</vt:lpstr>
      <vt:lpstr>PowerPoint Presentation</vt:lpstr>
      <vt:lpstr>Porphyry and the Christians</vt:lpstr>
      <vt:lpstr>Porphyry’s Attitude</vt:lpstr>
      <vt:lpstr>PowerPoint Presentation</vt:lpstr>
      <vt:lpstr>Porphyry’s Alternative</vt:lpstr>
      <vt:lpstr>The Question of Toleration</vt:lpstr>
      <vt:lpstr>The Great Persecution</vt:lpstr>
      <vt:lpstr>Iamblichus</vt:lpstr>
      <vt:lpstr>PowerPoint Presentation</vt:lpstr>
      <vt:lpstr>PowerPoint Presentation</vt:lpstr>
      <vt:lpstr>Theurgy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 Antiquity: The Pagan Reaction</dc:title>
  <dc:creator>Michael Withey</dc:creator>
  <cp:lastModifiedBy>Michael Withey</cp:lastModifiedBy>
  <cp:revision>9</cp:revision>
  <dcterms:created xsi:type="dcterms:W3CDTF">2023-04-04T14:14:27Z</dcterms:created>
  <dcterms:modified xsi:type="dcterms:W3CDTF">2023-04-05T18:51:50Z</dcterms:modified>
</cp:coreProperties>
</file>