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4660"/>
  </p:normalViewPr>
  <p:slideViewPr>
    <p:cSldViewPr snapToGrid="0">
      <p:cViewPr varScale="1">
        <p:scale>
          <a:sx n="80" d="100"/>
          <a:sy n="80" d="100"/>
        </p:scale>
        <p:origin x="24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96C0F2-989F-417A-9262-369E31C6368F}" type="doc">
      <dgm:prSet loTypeId="urn:microsoft.com/office/officeart/2016/7/layout/RepeatingBendingProcessNew" loCatId="process" qsTypeId="urn:microsoft.com/office/officeart/2005/8/quickstyle/simple4" qsCatId="simple" csTypeId="urn:microsoft.com/office/officeart/2005/8/colors/accent6_4" csCatId="accent6"/>
      <dgm:spPr/>
      <dgm:t>
        <a:bodyPr/>
        <a:lstStyle/>
        <a:p>
          <a:endParaRPr lang="en-US"/>
        </a:p>
      </dgm:t>
    </dgm:pt>
    <dgm:pt modelId="{E1120E01-2E9D-4D65-A352-5B5E91D4F5A7}">
      <dgm:prSet/>
      <dgm:spPr/>
      <dgm:t>
        <a:bodyPr/>
        <a:lstStyle/>
        <a:p>
          <a:r>
            <a:rPr lang="en-GB" baseline="0"/>
            <a:t>Understand what is meant by added value in people management</a:t>
          </a:r>
          <a:endParaRPr lang="en-US"/>
        </a:p>
      </dgm:t>
    </dgm:pt>
    <dgm:pt modelId="{2065CD3C-B8F6-4271-8527-4707E152CE67}" type="parTrans" cxnId="{C5CB31FE-3F0B-43B9-945C-88ACFD34F55F}">
      <dgm:prSet/>
      <dgm:spPr/>
      <dgm:t>
        <a:bodyPr/>
        <a:lstStyle/>
        <a:p>
          <a:endParaRPr lang="en-US"/>
        </a:p>
      </dgm:t>
    </dgm:pt>
    <dgm:pt modelId="{9A5F197E-18E9-40BB-AE4C-F8BE68B4C37C}" type="sibTrans" cxnId="{C5CB31FE-3F0B-43B9-945C-88ACFD34F55F}">
      <dgm:prSet/>
      <dgm:spPr/>
      <dgm:t>
        <a:bodyPr/>
        <a:lstStyle/>
        <a:p>
          <a:endParaRPr lang="en-US"/>
        </a:p>
      </dgm:t>
    </dgm:pt>
    <dgm:pt modelId="{C62C112E-8DDB-45E1-B0F3-D455D78478F3}">
      <dgm:prSet/>
      <dgm:spPr/>
      <dgm:t>
        <a:bodyPr/>
        <a:lstStyle/>
        <a:p>
          <a:r>
            <a:rPr lang="en-GB" baseline="0"/>
            <a:t>Evaluate why this is important for organisations</a:t>
          </a:r>
          <a:endParaRPr lang="en-US"/>
        </a:p>
      </dgm:t>
    </dgm:pt>
    <dgm:pt modelId="{4E40D22B-604C-4F43-82BC-C1F31132F9FC}" type="parTrans" cxnId="{A366E5BF-9AB2-46AB-BC81-60153C59222F}">
      <dgm:prSet/>
      <dgm:spPr/>
      <dgm:t>
        <a:bodyPr/>
        <a:lstStyle/>
        <a:p>
          <a:endParaRPr lang="en-US"/>
        </a:p>
      </dgm:t>
    </dgm:pt>
    <dgm:pt modelId="{F806F214-AC38-42BE-B302-0552E2B98BEC}" type="sibTrans" cxnId="{A366E5BF-9AB2-46AB-BC81-60153C59222F}">
      <dgm:prSet/>
      <dgm:spPr/>
      <dgm:t>
        <a:bodyPr/>
        <a:lstStyle/>
        <a:p>
          <a:endParaRPr lang="en-US"/>
        </a:p>
      </dgm:t>
    </dgm:pt>
    <dgm:pt modelId="{815B32D3-EDA0-43D6-8419-814E74FCE419}">
      <dgm:prSet/>
      <dgm:spPr/>
      <dgm:t>
        <a:bodyPr/>
        <a:lstStyle/>
        <a:p>
          <a:r>
            <a:rPr lang="en-GB" baseline="0"/>
            <a:t>Create a plan of how added value can be used</a:t>
          </a:r>
          <a:endParaRPr lang="en-US"/>
        </a:p>
      </dgm:t>
    </dgm:pt>
    <dgm:pt modelId="{43B86D19-9A4B-4C0D-9A45-0B6BE6C88259}" type="parTrans" cxnId="{2428BB13-FC98-45BA-86E1-49527B705082}">
      <dgm:prSet/>
      <dgm:spPr/>
      <dgm:t>
        <a:bodyPr/>
        <a:lstStyle/>
        <a:p>
          <a:endParaRPr lang="en-US"/>
        </a:p>
      </dgm:t>
    </dgm:pt>
    <dgm:pt modelId="{37D28704-1641-49A2-B64D-77EA6CF269D3}" type="sibTrans" cxnId="{2428BB13-FC98-45BA-86E1-49527B705082}">
      <dgm:prSet/>
      <dgm:spPr/>
      <dgm:t>
        <a:bodyPr/>
        <a:lstStyle/>
        <a:p>
          <a:endParaRPr lang="en-US"/>
        </a:p>
      </dgm:t>
    </dgm:pt>
    <dgm:pt modelId="{C7A53F64-0D2F-4A58-A71D-C42AC68EEEEA}">
      <dgm:prSet/>
      <dgm:spPr/>
      <dgm:t>
        <a:bodyPr/>
        <a:lstStyle/>
        <a:p>
          <a:r>
            <a:rPr lang="en-GB" baseline="0"/>
            <a:t>Identify the problems for best practise</a:t>
          </a:r>
          <a:endParaRPr lang="en-US"/>
        </a:p>
      </dgm:t>
    </dgm:pt>
    <dgm:pt modelId="{98C2339F-23FC-4256-BA50-B61C1038D75C}" type="parTrans" cxnId="{E2A5C643-689C-4A7E-8729-0BA2AAD194AF}">
      <dgm:prSet/>
      <dgm:spPr/>
      <dgm:t>
        <a:bodyPr/>
        <a:lstStyle/>
        <a:p>
          <a:endParaRPr lang="en-US"/>
        </a:p>
      </dgm:t>
    </dgm:pt>
    <dgm:pt modelId="{FB08875B-6738-4A57-A8FB-D94239CB72CD}" type="sibTrans" cxnId="{E2A5C643-689C-4A7E-8729-0BA2AAD194AF}">
      <dgm:prSet/>
      <dgm:spPr/>
      <dgm:t>
        <a:bodyPr/>
        <a:lstStyle/>
        <a:p>
          <a:endParaRPr lang="en-US"/>
        </a:p>
      </dgm:t>
    </dgm:pt>
    <dgm:pt modelId="{0C9C30BC-6702-4A76-A381-A84017C561A3}" type="pres">
      <dgm:prSet presAssocID="{A196C0F2-989F-417A-9262-369E31C6368F}" presName="Name0" presStyleCnt="0">
        <dgm:presLayoutVars>
          <dgm:dir/>
          <dgm:resizeHandles val="exact"/>
        </dgm:presLayoutVars>
      </dgm:prSet>
      <dgm:spPr/>
    </dgm:pt>
    <dgm:pt modelId="{547EA120-0E64-450E-B637-95DEDCB2ADB9}" type="pres">
      <dgm:prSet presAssocID="{E1120E01-2E9D-4D65-A352-5B5E91D4F5A7}" presName="node" presStyleLbl="node1" presStyleIdx="0" presStyleCnt="4">
        <dgm:presLayoutVars>
          <dgm:bulletEnabled val="1"/>
        </dgm:presLayoutVars>
      </dgm:prSet>
      <dgm:spPr/>
    </dgm:pt>
    <dgm:pt modelId="{804689CF-ADC6-449E-952C-50478668D6B2}" type="pres">
      <dgm:prSet presAssocID="{9A5F197E-18E9-40BB-AE4C-F8BE68B4C37C}" presName="sibTrans" presStyleLbl="sibTrans1D1" presStyleIdx="0" presStyleCnt="3"/>
      <dgm:spPr/>
    </dgm:pt>
    <dgm:pt modelId="{13BB2961-D83A-4A0A-9CF2-5CE1BF1CF5A5}" type="pres">
      <dgm:prSet presAssocID="{9A5F197E-18E9-40BB-AE4C-F8BE68B4C37C}" presName="connectorText" presStyleLbl="sibTrans1D1" presStyleIdx="0" presStyleCnt="3"/>
      <dgm:spPr/>
    </dgm:pt>
    <dgm:pt modelId="{CBCAF493-5DBB-47FE-A8C7-B8C83E4B36D6}" type="pres">
      <dgm:prSet presAssocID="{C62C112E-8DDB-45E1-B0F3-D455D78478F3}" presName="node" presStyleLbl="node1" presStyleIdx="1" presStyleCnt="4">
        <dgm:presLayoutVars>
          <dgm:bulletEnabled val="1"/>
        </dgm:presLayoutVars>
      </dgm:prSet>
      <dgm:spPr/>
    </dgm:pt>
    <dgm:pt modelId="{EA3412E5-0B25-4B30-9183-8667606D9FEF}" type="pres">
      <dgm:prSet presAssocID="{F806F214-AC38-42BE-B302-0552E2B98BEC}" presName="sibTrans" presStyleLbl="sibTrans1D1" presStyleIdx="1" presStyleCnt="3"/>
      <dgm:spPr/>
    </dgm:pt>
    <dgm:pt modelId="{9B3E44A7-F562-40A8-80CC-CDBE55BF87B1}" type="pres">
      <dgm:prSet presAssocID="{F806F214-AC38-42BE-B302-0552E2B98BEC}" presName="connectorText" presStyleLbl="sibTrans1D1" presStyleIdx="1" presStyleCnt="3"/>
      <dgm:spPr/>
    </dgm:pt>
    <dgm:pt modelId="{32649689-3D82-42F8-898B-E9F9F7944B91}" type="pres">
      <dgm:prSet presAssocID="{815B32D3-EDA0-43D6-8419-814E74FCE419}" presName="node" presStyleLbl="node1" presStyleIdx="2" presStyleCnt="4">
        <dgm:presLayoutVars>
          <dgm:bulletEnabled val="1"/>
        </dgm:presLayoutVars>
      </dgm:prSet>
      <dgm:spPr/>
    </dgm:pt>
    <dgm:pt modelId="{8AB52C38-5A18-449B-A205-34775938C1D2}" type="pres">
      <dgm:prSet presAssocID="{37D28704-1641-49A2-B64D-77EA6CF269D3}" presName="sibTrans" presStyleLbl="sibTrans1D1" presStyleIdx="2" presStyleCnt="3"/>
      <dgm:spPr/>
    </dgm:pt>
    <dgm:pt modelId="{6D2BF1CB-A18A-4670-A2F9-DC357FC1BA55}" type="pres">
      <dgm:prSet presAssocID="{37D28704-1641-49A2-B64D-77EA6CF269D3}" presName="connectorText" presStyleLbl="sibTrans1D1" presStyleIdx="2" presStyleCnt="3"/>
      <dgm:spPr/>
    </dgm:pt>
    <dgm:pt modelId="{C64659CC-1E89-4C33-BC1B-B45D1B707DA0}" type="pres">
      <dgm:prSet presAssocID="{C7A53F64-0D2F-4A58-A71D-C42AC68EEEEA}" presName="node" presStyleLbl="node1" presStyleIdx="3" presStyleCnt="4">
        <dgm:presLayoutVars>
          <dgm:bulletEnabled val="1"/>
        </dgm:presLayoutVars>
      </dgm:prSet>
      <dgm:spPr/>
    </dgm:pt>
  </dgm:ptLst>
  <dgm:cxnLst>
    <dgm:cxn modelId="{2428BB13-FC98-45BA-86E1-49527B705082}" srcId="{A196C0F2-989F-417A-9262-369E31C6368F}" destId="{815B32D3-EDA0-43D6-8419-814E74FCE419}" srcOrd="2" destOrd="0" parTransId="{43B86D19-9A4B-4C0D-9A45-0B6BE6C88259}" sibTransId="{37D28704-1641-49A2-B64D-77EA6CF269D3}"/>
    <dgm:cxn modelId="{8A78BD21-49E2-429F-8C58-17140412E9AF}" type="presOf" srcId="{C62C112E-8DDB-45E1-B0F3-D455D78478F3}" destId="{CBCAF493-5DBB-47FE-A8C7-B8C83E4B36D6}" srcOrd="0" destOrd="0" presId="urn:microsoft.com/office/officeart/2016/7/layout/RepeatingBendingProcessNew"/>
    <dgm:cxn modelId="{E2A5C643-689C-4A7E-8729-0BA2AAD194AF}" srcId="{A196C0F2-989F-417A-9262-369E31C6368F}" destId="{C7A53F64-0D2F-4A58-A71D-C42AC68EEEEA}" srcOrd="3" destOrd="0" parTransId="{98C2339F-23FC-4256-BA50-B61C1038D75C}" sibTransId="{FB08875B-6738-4A57-A8FB-D94239CB72CD}"/>
    <dgm:cxn modelId="{6C1CD546-E5D3-49E6-A62C-40B778CCE2C9}" type="presOf" srcId="{9A5F197E-18E9-40BB-AE4C-F8BE68B4C37C}" destId="{13BB2961-D83A-4A0A-9CF2-5CE1BF1CF5A5}" srcOrd="1" destOrd="0" presId="urn:microsoft.com/office/officeart/2016/7/layout/RepeatingBendingProcessNew"/>
    <dgm:cxn modelId="{C758CE48-0C92-4BEA-B6BB-A79F7D699259}" type="presOf" srcId="{E1120E01-2E9D-4D65-A352-5B5E91D4F5A7}" destId="{547EA120-0E64-450E-B637-95DEDCB2ADB9}" srcOrd="0" destOrd="0" presId="urn:microsoft.com/office/officeart/2016/7/layout/RepeatingBendingProcessNew"/>
    <dgm:cxn modelId="{99489157-3D58-4CBE-81E4-92FAB4620802}" type="presOf" srcId="{C7A53F64-0D2F-4A58-A71D-C42AC68EEEEA}" destId="{C64659CC-1E89-4C33-BC1B-B45D1B707DA0}" srcOrd="0" destOrd="0" presId="urn:microsoft.com/office/officeart/2016/7/layout/RepeatingBendingProcessNew"/>
    <dgm:cxn modelId="{4090038D-C818-4E73-937A-CA42E12F112D}" type="presOf" srcId="{A196C0F2-989F-417A-9262-369E31C6368F}" destId="{0C9C30BC-6702-4A76-A381-A84017C561A3}" srcOrd="0" destOrd="0" presId="urn:microsoft.com/office/officeart/2016/7/layout/RepeatingBendingProcessNew"/>
    <dgm:cxn modelId="{AF105892-3147-4CC5-862C-661CF3FAFEDD}" type="presOf" srcId="{9A5F197E-18E9-40BB-AE4C-F8BE68B4C37C}" destId="{804689CF-ADC6-449E-952C-50478668D6B2}" srcOrd="0" destOrd="0" presId="urn:microsoft.com/office/officeart/2016/7/layout/RepeatingBendingProcessNew"/>
    <dgm:cxn modelId="{A366E5BF-9AB2-46AB-BC81-60153C59222F}" srcId="{A196C0F2-989F-417A-9262-369E31C6368F}" destId="{C62C112E-8DDB-45E1-B0F3-D455D78478F3}" srcOrd="1" destOrd="0" parTransId="{4E40D22B-604C-4F43-82BC-C1F31132F9FC}" sibTransId="{F806F214-AC38-42BE-B302-0552E2B98BEC}"/>
    <dgm:cxn modelId="{4A28A4C6-C4E2-4C40-A59F-BFF96EBAAD04}" type="presOf" srcId="{37D28704-1641-49A2-B64D-77EA6CF269D3}" destId="{6D2BF1CB-A18A-4670-A2F9-DC357FC1BA55}" srcOrd="1" destOrd="0" presId="urn:microsoft.com/office/officeart/2016/7/layout/RepeatingBendingProcessNew"/>
    <dgm:cxn modelId="{E329D1CE-A020-488B-80B4-AF18135C3EA4}" type="presOf" srcId="{F806F214-AC38-42BE-B302-0552E2B98BEC}" destId="{9B3E44A7-F562-40A8-80CC-CDBE55BF87B1}" srcOrd="1" destOrd="0" presId="urn:microsoft.com/office/officeart/2016/7/layout/RepeatingBendingProcessNew"/>
    <dgm:cxn modelId="{C3CC3EEC-21DA-4F55-9695-329AF39AFDD3}" type="presOf" srcId="{F806F214-AC38-42BE-B302-0552E2B98BEC}" destId="{EA3412E5-0B25-4B30-9183-8667606D9FEF}" srcOrd="0" destOrd="0" presId="urn:microsoft.com/office/officeart/2016/7/layout/RepeatingBendingProcessNew"/>
    <dgm:cxn modelId="{B15BF7F4-4403-4805-8C5B-597BC8092927}" type="presOf" srcId="{815B32D3-EDA0-43D6-8419-814E74FCE419}" destId="{32649689-3D82-42F8-898B-E9F9F7944B91}" srcOrd="0" destOrd="0" presId="urn:microsoft.com/office/officeart/2016/7/layout/RepeatingBendingProcessNew"/>
    <dgm:cxn modelId="{F4A918F7-1D15-4F9F-A6ED-E195128CE4D5}" type="presOf" srcId="{37D28704-1641-49A2-B64D-77EA6CF269D3}" destId="{8AB52C38-5A18-449B-A205-34775938C1D2}" srcOrd="0" destOrd="0" presId="urn:microsoft.com/office/officeart/2016/7/layout/RepeatingBendingProcessNew"/>
    <dgm:cxn modelId="{C5CB31FE-3F0B-43B9-945C-88ACFD34F55F}" srcId="{A196C0F2-989F-417A-9262-369E31C6368F}" destId="{E1120E01-2E9D-4D65-A352-5B5E91D4F5A7}" srcOrd="0" destOrd="0" parTransId="{2065CD3C-B8F6-4271-8527-4707E152CE67}" sibTransId="{9A5F197E-18E9-40BB-AE4C-F8BE68B4C37C}"/>
    <dgm:cxn modelId="{BE7CA2C3-D086-4C38-857D-90CFD5F4A18D}" type="presParOf" srcId="{0C9C30BC-6702-4A76-A381-A84017C561A3}" destId="{547EA120-0E64-450E-B637-95DEDCB2ADB9}" srcOrd="0" destOrd="0" presId="urn:microsoft.com/office/officeart/2016/7/layout/RepeatingBendingProcessNew"/>
    <dgm:cxn modelId="{8E57A317-8DAC-4E8D-81CE-F72D46EF30EB}" type="presParOf" srcId="{0C9C30BC-6702-4A76-A381-A84017C561A3}" destId="{804689CF-ADC6-449E-952C-50478668D6B2}" srcOrd="1" destOrd="0" presId="urn:microsoft.com/office/officeart/2016/7/layout/RepeatingBendingProcessNew"/>
    <dgm:cxn modelId="{4763ECAB-46EB-439E-9EAD-89B96AE28559}" type="presParOf" srcId="{804689CF-ADC6-449E-952C-50478668D6B2}" destId="{13BB2961-D83A-4A0A-9CF2-5CE1BF1CF5A5}" srcOrd="0" destOrd="0" presId="urn:microsoft.com/office/officeart/2016/7/layout/RepeatingBendingProcessNew"/>
    <dgm:cxn modelId="{857F3E81-4485-4F68-B8DE-C4576A260044}" type="presParOf" srcId="{0C9C30BC-6702-4A76-A381-A84017C561A3}" destId="{CBCAF493-5DBB-47FE-A8C7-B8C83E4B36D6}" srcOrd="2" destOrd="0" presId="urn:microsoft.com/office/officeart/2016/7/layout/RepeatingBendingProcessNew"/>
    <dgm:cxn modelId="{0DBFBAD2-B8F8-4FE8-8686-968FFD8277BD}" type="presParOf" srcId="{0C9C30BC-6702-4A76-A381-A84017C561A3}" destId="{EA3412E5-0B25-4B30-9183-8667606D9FEF}" srcOrd="3" destOrd="0" presId="urn:microsoft.com/office/officeart/2016/7/layout/RepeatingBendingProcessNew"/>
    <dgm:cxn modelId="{078E1EB2-45BB-47BD-8C8E-D96BE7441B0B}" type="presParOf" srcId="{EA3412E5-0B25-4B30-9183-8667606D9FEF}" destId="{9B3E44A7-F562-40A8-80CC-CDBE55BF87B1}" srcOrd="0" destOrd="0" presId="urn:microsoft.com/office/officeart/2016/7/layout/RepeatingBendingProcessNew"/>
    <dgm:cxn modelId="{A52F15EF-B149-46B4-837A-70F3D389C15D}" type="presParOf" srcId="{0C9C30BC-6702-4A76-A381-A84017C561A3}" destId="{32649689-3D82-42F8-898B-E9F9F7944B91}" srcOrd="4" destOrd="0" presId="urn:microsoft.com/office/officeart/2016/7/layout/RepeatingBendingProcessNew"/>
    <dgm:cxn modelId="{89256CE1-D294-458D-9B51-71859367874B}" type="presParOf" srcId="{0C9C30BC-6702-4A76-A381-A84017C561A3}" destId="{8AB52C38-5A18-449B-A205-34775938C1D2}" srcOrd="5" destOrd="0" presId="urn:microsoft.com/office/officeart/2016/7/layout/RepeatingBendingProcessNew"/>
    <dgm:cxn modelId="{08064EF5-E110-4E7A-B52B-25EE4D01EFD6}" type="presParOf" srcId="{8AB52C38-5A18-449B-A205-34775938C1D2}" destId="{6D2BF1CB-A18A-4670-A2F9-DC357FC1BA55}" srcOrd="0" destOrd="0" presId="urn:microsoft.com/office/officeart/2016/7/layout/RepeatingBendingProcessNew"/>
    <dgm:cxn modelId="{0F308896-F90C-4EED-A0E1-3C2515DF8824}" type="presParOf" srcId="{0C9C30BC-6702-4A76-A381-A84017C561A3}" destId="{C64659CC-1E89-4C33-BC1B-B45D1B707DA0}"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A27197-D5D8-442F-A4A7-AF3D329D4CAA}" type="doc">
      <dgm:prSet loTypeId="urn:microsoft.com/office/officeart/2005/8/layout/default" loCatId="Inbox" qsTypeId="urn:microsoft.com/office/officeart/2005/8/quickstyle/simple4" qsCatId="simple" csTypeId="urn:microsoft.com/office/officeart/2005/8/colors/colorful1" csCatId="colorful"/>
      <dgm:spPr/>
      <dgm:t>
        <a:bodyPr/>
        <a:lstStyle/>
        <a:p>
          <a:endParaRPr lang="en-US"/>
        </a:p>
      </dgm:t>
    </dgm:pt>
    <dgm:pt modelId="{586912D8-49A7-4109-8014-FB94F89265FC}">
      <dgm:prSet/>
      <dgm:spPr/>
      <dgm:t>
        <a:bodyPr/>
        <a:lstStyle/>
        <a:p>
          <a:r>
            <a:rPr lang="en-GB" baseline="0"/>
            <a:t>CIPD describe added value as organisations who “see investment in their people as part of the competitive strategy.” (CIPD, 2003)</a:t>
          </a:r>
          <a:endParaRPr lang="en-US"/>
        </a:p>
      </dgm:t>
    </dgm:pt>
    <dgm:pt modelId="{3430A5E1-BCCD-4DA3-811C-187B54D9C73A}" type="parTrans" cxnId="{B10DFAEB-FF92-4B7A-B13D-1129515A7393}">
      <dgm:prSet/>
      <dgm:spPr/>
      <dgm:t>
        <a:bodyPr/>
        <a:lstStyle/>
        <a:p>
          <a:endParaRPr lang="en-US"/>
        </a:p>
      </dgm:t>
    </dgm:pt>
    <dgm:pt modelId="{86088F8E-72FF-498F-A175-022773CB4226}" type="sibTrans" cxnId="{B10DFAEB-FF92-4B7A-B13D-1129515A7393}">
      <dgm:prSet/>
      <dgm:spPr/>
      <dgm:t>
        <a:bodyPr/>
        <a:lstStyle/>
        <a:p>
          <a:endParaRPr lang="en-US"/>
        </a:p>
      </dgm:t>
    </dgm:pt>
    <dgm:pt modelId="{1913E278-303C-4145-8278-83A499456ACA}">
      <dgm:prSet/>
      <dgm:spPr/>
      <dgm:t>
        <a:bodyPr/>
        <a:lstStyle/>
        <a:p>
          <a:r>
            <a:rPr lang="en-GB" baseline="0"/>
            <a:t>‘achieving goals through their people.’ (Taylor, 2005)</a:t>
          </a:r>
          <a:endParaRPr lang="en-US"/>
        </a:p>
      </dgm:t>
    </dgm:pt>
    <dgm:pt modelId="{CA542BB7-5D84-4E0B-87E9-FDAB7718E61A}" type="parTrans" cxnId="{82AD5B1A-3FE4-4B9D-9356-967592AD498F}">
      <dgm:prSet/>
      <dgm:spPr/>
      <dgm:t>
        <a:bodyPr/>
        <a:lstStyle/>
        <a:p>
          <a:endParaRPr lang="en-US"/>
        </a:p>
      </dgm:t>
    </dgm:pt>
    <dgm:pt modelId="{2199F94C-4943-49EB-8065-D8D9D4EC2508}" type="sibTrans" cxnId="{82AD5B1A-3FE4-4B9D-9356-967592AD498F}">
      <dgm:prSet/>
      <dgm:spPr/>
      <dgm:t>
        <a:bodyPr/>
        <a:lstStyle/>
        <a:p>
          <a:endParaRPr lang="en-US"/>
        </a:p>
      </dgm:t>
    </dgm:pt>
    <dgm:pt modelId="{39DF3FD1-68BD-4AD9-AB9C-73655DB1FEE5}" type="pres">
      <dgm:prSet presAssocID="{A9A27197-D5D8-442F-A4A7-AF3D329D4CAA}" presName="diagram" presStyleCnt="0">
        <dgm:presLayoutVars>
          <dgm:dir/>
          <dgm:resizeHandles val="exact"/>
        </dgm:presLayoutVars>
      </dgm:prSet>
      <dgm:spPr/>
    </dgm:pt>
    <dgm:pt modelId="{8EC40AD0-CB34-4DF2-9597-663D724510C7}" type="pres">
      <dgm:prSet presAssocID="{586912D8-49A7-4109-8014-FB94F89265FC}" presName="node" presStyleLbl="node1" presStyleIdx="0" presStyleCnt="2">
        <dgm:presLayoutVars>
          <dgm:bulletEnabled val="1"/>
        </dgm:presLayoutVars>
      </dgm:prSet>
      <dgm:spPr/>
    </dgm:pt>
    <dgm:pt modelId="{CFF46325-DCED-497F-ABB2-ECF203285B8B}" type="pres">
      <dgm:prSet presAssocID="{86088F8E-72FF-498F-A175-022773CB4226}" presName="sibTrans" presStyleCnt="0"/>
      <dgm:spPr/>
    </dgm:pt>
    <dgm:pt modelId="{D1C3CA0E-3888-4D7B-BF78-C25006BFB58A}" type="pres">
      <dgm:prSet presAssocID="{1913E278-303C-4145-8278-83A499456ACA}" presName="node" presStyleLbl="node1" presStyleIdx="1" presStyleCnt="2">
        <dgm:presLayoutVars>
          <dgm:bulletEnabled val="1"/>
        </dgm:presLayoutVars>
      </dgm:prSet>
      <dgm:spPr/>
    </dgm:pt>
  </dgm:ptLst>
  <dgm:cxnLst>
    <dgm:cxn modelId="{82AD5B1A-3FE4-4B9D-9356-967592AD498F}" srcId="{A9A27197-D5D8-442F-A4A7-AF3D329D4CAA}" destId="{1913E278-303C-4145-8278-83A499456ACA}" srcOrd="1" destOrd="0" parTransId="{CA542BB7-5D84-4E0B-87E9-FDAB7718E61A}" sibTransId="{2199F94C-4943-49EB-8065-D8D9D4EC2508}"/>
    <dgm:cxn modelId="{58ED1E39-C1F6-43E5-B818-6702C985D636}" type="presOf" srcId="{1913E278-303C-4145-8278-83A499456ACA}" destId="{D1C3CA0E-3888-4D7B-BF78-C25006BFB58A}" srcOrd="0" destOrd="0" presId="urn:microsoft.com/office/officeart/2005/8/layout/default"/>
    <dgm:cxn modelId="{37D6177D-7769-43DE-A10E-02579EE92FD6}" type="presOf" srcId="{586912D8-49A7-4109-8014-FB94F89265FC}" destId="{8EC40AD0-CB34-4DF2-9597-663D724510C7}" srcOrd="0" destOrd="0" presId="urn:microsoft.com/office/officeart/2005/8/layout/default"/>
    <dgm:cxn modelId="{EC862CDE-5A22-41E3-877F-64885D4392F3}" type="presOf" srcId="{A9A27197-D5D8-442F-A4A7-AF3D329D4CAA}" destId="{39DF3FD1-68BD-4AD9-AB9C-73655DB1FEE5}" srcOrd="0" destOrd="0" presId="urn:microsoft.com/office/officeart/2005/8/layout/default"/>
    <dgm:cxn modelId="{B10DFAEB-FF92-4B7A-B13D-1129515A7393}" srcId="{A9A27197-D5D8-442F-A4A7-AF3D329D4CAA}" destId="{586912D8-49A7-4109-8014-FB94F89265FC}" srcOrd="0" destOrd="0" parTransId="{3430A5E1-BCCD-4DA3-811C-187B54D9C73A}" sibTransId="{86088F8E-72FF-498F-A175-022773CB4226}"/>
    <dgm:cxn modelId="{1D6E7E50-B2C0-4170-8450-9DFA4FDD3961}" type="presParOf" srcId="{39DF3FD1-68BD-4AD9-AB9C-73655DB1FEE5}" destId="{8EC40AD0-CB34-4DF2-9597-663D724510C7}" srcOrd="0" destOrd="0" presId="urn:microsoft.com/office/officeart/2005/8/layout/default"/>
    <dgm:cxn modelId="{0F719109-422F-48E5-9E57-3822DC435504}" type="presParOf" srcId="{39DF3FD1-68BD-4AD9-AB9C-73655DB1FEE5}" destId="{CFF46325-DCED-497F-ABB2-ECF203285B8B}" srcOrd="1" destOrd="0" presId="urn:microsoft.com/office/officeart/2005/8/layout/default"/>
    <dgm:cxn modelId="{57C4AF48-9A59-42C7-8FFF-251BF2F40373}" type="presParOf" srcId="{39DF3FD1-68BD-4AD9-AB9C-73655DB1FEE5}" destId="{D1C3CA0E-3888-4D7B-BF78-C25006BFB58A}"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C61CC5-17BE-41F5-8143-F8AB6B1EDA6C}" type="doc">
      <dgm:prSet loTypeId="urn:microsoft.com/office/officeart/2005/8/layout/vList2" loCatId="Inbox" qsTypeId="urn:microsoft.com/office/officeart/2005/8/quickstyle/simple4" qsCatId="simple" csTypeId="urn:microsoft.com/office/officeart/2005/8/colors/accent5_3" csCatId="accent5"/>
      <dgm:spPr/>
      <dgm:t>
        <a:bodyPr/>
        <a:lstStyle/>
        <a:p>
          <a:endParaRPr lang="en-US"/>
        </a:p>
      </dgm:t>
    </dgm:pt>
    <dgm:pt modelId="{334E7B20-3FE8-4E4F-9EE6-23BD3D61BD64}">
      <dgm:prSet/>
      <dgm:spPr/>
      <dgm:t>
        <a:bodyPr/>
        <a:lstStyle/>
        <a:p>
          <a:r>
            <a:rPr lang="en-GB" baseline="0"/>
            <a:t>Now we have an understanding of what human capital is, in groups consider what factors have influenced the growth of human capital in the last five years or so.</a:t>
          </a:r>
          <a:endParaRPr lang="en-US"/>
        </a:p>
      </dgm:t>
    </dgm:pt>
    <dgm:pt modelId="{1EA077C5-E70C-47F5-9245-BD57B98AE7EC}" type="parTrans" cxnId="{0FD67A82-DECD-45CC-8B05-65EFBE8F4D85}">
      <dgm:prSet/>
      <dgm:spPr/>
      <dgm:t>
        <a:bodyPr/>
        <a:lstStyle/>
        <a:p>
          <a:endParaRPr lang="en-US"/>
        </a:p>
      </dgm:t>
    </dgm:pt>
    <dgm:pt modelId="{05F7CA44-49E2-4C72-A5EE-2935B23E7EDC}" type="sibTrans" cxnId="{0FD67A82-DECD-45CC-8B05-65EFBE8F4D85}">
      <dgm:prSet/>
      <dgm:spPr/>
      <dgm:t>
        <a:bodyPr/>
        <a:lstStyle/>
        <a:p>
          <a:endParaRPr lang="en-US"/>
        </a:p>
      </dgm:t>
    </dgm:pt>
    <dgm:pt modelId="{FE3DFD95-A707-4974-91FD-874D80E2640F}">
      <dgm:prSet/>
      <dgm:spPr/>
      <dgm:t>
        <a:bodyPr/>
        <a:lstStyle/>
        <a:p>
          <a:r>
            <a:rPr lang="en-GB" baseline="0"/>
            <a:t>What has influenced such a push on human capital and why?</a:t>
          </a:r>
          <a:endParaRPr lang="en-US"/>
        </a:p>
      </dgm:t>
    </dgm:pt>
    <dgm:pt modelId="{2BF3E97D-D1F5-41DE-8DE3-48FEA8CC1CC5}" type="parTrans" cxnId="{D7820BF4-B34F-40C2-9E85-9199098B72BC}">
      <dgm:prSet/>
      <dgm:spPr/>
      <dgm:t>
        <a:bodyPr/>
        <a:lstStyle/>
        <a:p>
          <a:endParaRPr lang="en-US"/>
        </a:p>
      </dgm:t>
    </dgm:pt>
    <dgm:pt modelId="{A74A9D1B-D131-4A2C-ADDC-0E0719E12E7E}" type="sibTrans" cxnId="{D7820BF4-B34F-40C2-9E85-9199098B72BC}">
      <dgm:prSet/>
      <dgm:spPr/>
      <dgm:t>
        <a:bodyPr/>
        <a:lstStyle/>
        <a:p>
          <a:endParaRPr lang="en-US"/>
        </a:p>
      </dgm:t>
    </dgm:pt>
    <dgm:pt modelId="{0BAEEDDD-5374-43EE-AF6B-F9EC07C5CA85}">
      <dgm:prSet/>
      <dgm:spPr/>
      <dgm:t>
        <a:bodyPr/>
        <a:lstStyle/>
        <a:p>
          <a:r>
            <a:rPr lang="en-GB" baseline="0"/>
            <a:t>You will be feeding back to the class with your thoughts</a:t>
          </a:r>
          <a:endParaRPr lang="en-US"/>
        </a:p>
      </dgm:t>
    </dgm:pt>
    <dgm:pt modelId="{56335EE1-F64F-4016-9B56-CD82063268FE}" type="parTrans" cxnId="{5032A862-4197-48C5-9F04-DCC81C0FFE1F}">
      <dgm:prSet/>
      <dgm:spPr/>
      <dgm:t>
        <a:bodyPr/>
        <a:lstStyle/>
        <a:p>
          <a:endParaRPr lang="en-US"/>
        </a:p>
      </dgm:t>
    </dgm:pt>
    <dgm:pt modelId="{EAAA7189-17F9-4B19-986B-F936658B3AD8}" type="sibTrans" cxnId="{5032A862-4197-48C5-9F04-DCC81C0FFE1F}">
      <dgm:prSet/>
      <dgm:spPr/>
      <dgm:t>
        <a:bodyPr/>
        <a:lstStyle/>
        <a:p>
          <a:endParaRPr lang="en-US"/>
        </a:p>
      </dgm:t>
    </dgm:pt>
    <dgm:pt modelId="{26545822-92B0-4F7B-A0C3-BA6F2EBDBF72}" type="pres">
      <dgm:prSet presAssocID="{36C61CC5-17BE-41F5-8143-F8AB6B1EDA6C}" presName="linear" presStyleCnt="0">
        <dgm:presLayoutVars>
          <dgm:animLvl val="lvl"/>
          <dgm:resizeHandles val="exact"/>
        </dgm:presLayoutVars>
      </dgm:prSet>
      <dgm:spPr/>
    </dgm:pt>
    <dgm:pt modelId="{EFD6DEB1-1A15-48A5-8A8D-AA89C345DE68}" type="pres">
      <dgm:prSet presAssocID="{334E7B20-3FE8-4E4F-9EE6-23BD3D61BD64}" presName="parentText" presStyleLbl="node1" presStyleIdx="0" presStyleCnt="3">
        <dgm:presLayoutVars>
          <dgm:chMax val="0"/>
          <dgm:bulletEnabled val="1"/>
        </dgm:presLayoutVars>
      </dgm:prSet>
      <dgm:spPr/>
    </dgm:pt>
    <dgm:pt modelId="{6C3DF782-0249-4F14-BBCE-04AC644D2DED}" type="pres">
      <dgm:prSet presAssocID="{05F7CA44-49E2-4C72-A5EE-2935B23E7EDC}" presName="spacer" presStyleCnt="0"/>
      <dgm:spPr/>
    </dgm:pt>
    <dgm:pt modelId="{AB75B22A-C647-4FB5-9E4A-9CA57EFED775}" type="pres">
      <dgm:prSet presAssocID="{FE3DFD95-A707-4974-91FD-874D80E2640F}" presName="parentText" presStyleLbl="node1" presStyleIdx="1" presStyleCnt="3">
        <dgm:presLayoutVars>
          <dgm:chMax val="0"/>
          <dgm:bulletEnabled val="1"/>
        </dgm:presLayoutVars>
      </dgm:prSet>
      <dgm:spPr/>
    </dgm:pt>
    <dgm:pt modelId="{499CC6D4-270A-4EC8-85AC-3EB933D4EDA5}" type="pres">
      <dgm:prSet presAssocID="{A74A9D1B-D131-4A2C-ADDC-0E0719E12E7E}" presName="spacer" presStyleCnt="0"/>
      <dgm:spPr/>
    </dgm:pt>
    <dgm:pt modelId="{AAEF1193-5491-4ABD-AB87-C84ADBBC7033}" type="pres">
      <dgm:prSet presAssocID="{0BAEEDDD-5374-43EE-AF6B-F9EC07C5CA85}" presName="parentText" presStyleLbl="node1" presStyleIdx="2" presStyleCnt="3">
        <dgm:presLayoutVars>
          <dgm:chMax val="0"/>
          <dgm:bulletEnabled val="1"/>
        </dgm:presLayoutVars>
      </dgm:prSet>
      <dgm:spPr/>
    </dgm:pt>
  </dgm:ptLst>
  <dgm:cxnLst>
    <dgm:cxn modelId="{5032A862-4197-48C5-9F04-DCC81C0FFE1F}" srcId="{36C61CC5-17BE-41F5-8143-F8AB6B1EDA6C}" destId="{0BAEEDDD-5374-43EE-AF6B-F9EC07C5CA85}" srcOrd="2" destOrd="0" parTransId="{56335EE1-F64F-4016-9B56-CD82063268FE}" sibTransId="{EAAA7189-17F9-4B19-986B-F936658B3AD8}"/>
    <dgm:cxn modelId="{195E3D73-A69C-4130-9D2E-6BCD89692805}" type="presOf" srcId="{FE3DFD95-A707-4974-91FD-874D80E2640F}" destId="{AB75B22A-C647-4FB5-9E4A-9CA57EFED775}" srcOrd="0" destOrd="0" presId="urn:microsoft.com/office/officeart/2005/8/layout/vList2"/>
    <dgm:cxn modelId="{0FD67A82-DECD-45CC-8B05-65EFBE8F4D85}" srcId="{36C61CC5-17BE-41F5-8143-F8AB6B1EDA6C}" destId="{334E7B20-3FE8-4E4F-9EE6-23BD3D61BD64}" srcOrd="0" destOrd="0" parTransId="{1EA077C5-E70C-47F5-9245-BD57B98AE7EC}" sibTransId="{05F7CA44-49E2-4C72-A5EE-2935B23E7EDC}"/>
    <dgm:cxn modelId="{27489DB9-FD9B-4711-B536-C802A9056E7D}" type="presOf" srcId="{36C61CC5-17BE-41F5-8143-F8AB6B1EDA6C}" destId="{26545822-92B0-4F7B-A0C3-BA6F2EBDBF72}" srcOrd="0" destOrd="0" presId="urn:microsoft.com/office/officeart/2005/8/layout/vList2"/>
    <dgm:cxn modelId="{19D7ABC3-55AF-461D-A3B9-AA2FF5313718}" type="presOf" srcId="{0BAEEDDD-5374-43EE-AF6B-F9EC07C5CA85}" destId="{AAEF1193-5491-4ABD-AB87-C84ADBBC7033}" srcOrd="0" destOrd="0" presId="urn:microsoft.com/office/officeart/2005/8/layout/vList2"/>
    <dgm:cxn modelId="{9C5F76F0-BC23-43A3-808B-050A7F8AB136}" type="presOf" srcId="{334E7B20-3FE8-4E4F-9EE6-23BD3D61BD64}" destId="{EFD6DEB1-1A15-48A5-8A8D-AA89C345DE68}" srcOrd="0" destOrd="0" presId="urn:microsoft.com/office/officeart/2005/8/layout/vList2"/>
    <dgm:cxn modelId="{D7820BF4-B34F-40C2-9E85-9199098B72BC}" srcId="{36C61CC5-17BE-41F5-8143-F8AB6B1EDA6C}" destId="{FE3DFD95-A707-4974-91FD-874D80E2640F}" srcOrd="1" destOrd="0" parTransId="{2BF3E97D-D1F5-41DE-8DE3-48FEA8CC1CC5}" sibTransId="{A74A9D1B-D131-4A2C-ADDC-0E0719E12E7E}"/>
    <dgm:cxn modelId="{91DB1150-55AE-42B2-973E-8EE6845DC25F}" type="presParOf" srcId="{26545822-92B0-4F7B-A0C3-BA6F2EBDBF72}" destId="{EFD6DEB1-1A15-48A5-8A8D-AA89C345DE68}" srcOrd="0" destOrd="0" presId="urn:microsoft.com/office/officeart/2005/8/layout/vList2"/>
    <dgm:cxn modelId="{5C3F9215-3EB5-45A6-BD16-464CA9010ABB}" type="presParOf" srcId="{26545822-92B0-4F7B-A0C3-BA6F2EBDBF72}" destId="{6C3DF782-0249-4F14-BBCE-04AC644D2DED}" srcOrd="1" destOrd="0" presId="urn:microsoft.com/office/officeart/2005/8/layout/vList2"/>
    <dgm:cxn modelId="{21002CAB-F439-4920-B01C-4F81A8AF04F3}" type="presParOf" srcId="{26545822-92B0-4F7B-A0C3-BA6F2EBDBF72}" destId="{AB75B22A-C647-4FB5-9E4A-9CA57EFED775}" srcOrd="2" destOrd="0" presId="urn:microsoft.com/office/officeart/2005/8/layout/vList2"/>
    <dgm:cxn modelId="{5D43CD9F-4CA7-444D-BEE9-4518193FF9AE}" type="presParOf" srcId="{26545822-92B0-4F7B-A0C3-BA6F2EBDBF72}" destId="{499CC6D4-270A-4EC8-85AC-3EB933D4EDA5}" srcOrd="3" destOrd="0" presId="urn:microsoft.com/office/officeart/2005/8/layout/vList2"/>
    <dgm:cxn modelId="{EAA2D7D2-3457-4BB3-9905-97F2D334DA18}" type="presParOf" srcId="{26545822-92B0-4F7B-A0C3-BA6F2EBDBF72}" destId="{AAEF1193-5491-4ABD-AB87-C84ADBBC703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689CF-ADC6-449E-952C-50478668D6B2}">
      <dsp:nvSpPr>
        <dsp:cNvPr id="0" name=""/>
        <dsp:cNvSpPr/>
      </dsp:nvSpPr>
      <dsp:spPr>
        <a:xfrm>
          <a:off x="2209020" y="1468813"/>
          <a:ext cx="477414" cy="91440"/>
        </a:xfrm>
        <a:custGeom>
          <a:avLst/>
          <a:gdLst/>
          <a:ahLst/>
          <a:cxnLst/>
          <a:rect l="0" t="0" r="0" b="0"/>
          <a:pathLst>
            <a:path>
              <a:moveTo>
                <a:pt x="0" y="45720"/>
              </a:moveTo>
              <a:lnTo>
                <a:pt x="477414" y="45720"/>
              </a:lnTo>
            </a:path>
          </a:pathLst>
        </a:custGeom>
        <a:noFill/>
        <a:ln w="9525" cap="flat" cmpd="sng" algn="ctr">
          <a:solidFill>
            <a:schemeClr val="accent6">
              <a:shade val="90000"/>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35027" y="1511993"/>
        <a:ext cx="25400" cy="5080"/>
      </dsp:txXfrm>
    </dsp:sp>
    <dsp:sp modelId="{547EA120-0E64-450E-B637-95DEDCB2ADB9}">
      <dsp:nvSpPr>
        <dsp:cNvPr id="0" name=""/>
        <dsp:cNvSpPr/>
      </dsp:nvSpPr>
      <dsp:spPr>
        <a:xfrm>
          <a:off x="2062" y="851906"/>
          <a:ext cx="2208758" cy="1325254"/>
        </a:xfrm>
        <a:prstGeom prst="rect">
          <a:avLst/>
        </a:prstGeom>
        <a:gradFill rotWithShape="0">
          <a:gsLst>
            <a:gs pos="0">
              <a:schemeClr val="accent6">
                <a:shade val="50000"/>
                <a:hueOff val="0"/>
                <a:satOff val="0"/>
                <a:lumOff val="0"/>
                <a:alphaOff val="0"/>
                <a:tint val="94000"/>
                <a:satMod val="100000"/>
                <a:lumMod val="108000"/>
              </a:schemeClr>
            </a:gs>
            <a:gs pos="50000">
              <a:schemeClr val="accent6">
                <a:shade val="50000"/>
                <a:hueOff val="0"/>
                <a:satOff val="0"/>
                <a:lumOff val="0"/>
                <a:alphaOff val="0"/>
                <a:tint val="98000"/>
                <a:shade val="100000"/>
                <a:satMod val="100000"/>
                <a:lumMod val="100000"/>
              </a:schemeClr>
            </a:gs>
            <a:gs pos="100000">
              <a:schemeClr val="accent6">
                <a:shade val="50000"/>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8231" tIns="113607" rIns="108231" bIns="113607" numCol="1" spcCol="1270" anchor="ctr" anchorCtr="0">
          <a:noAutofit/>
        </a:bodyPr>
        <a:lstStyle/>
        <a:p>
          <a:pPr marL="0" lvl="0" indent="0" algn="ctr" defTabSz="889000">
            <a:lnSpc>
              <a:spcPct val="90000"/>
            </a:lnSpc>
            <a:spcBef>
              <a:spcPct val="0"/>
            </a:spcBef>
            <a:spcAft>
              <a:spcPct val="35000"/>
            </a:spcAft>
            <a:buNone/>
          </a:pPr>
          <a:r>
            <a:rPr lang="en-GB" sz="2000" kern="1200" baseline="0"/>
            <a:t>Understand what is meant by added value in people management</a:t>
          </a:r>
          <a:endParaRPr lang="en-US" sz="2000" kern="1200"/>
        </a:p>
      </dsp:txBody>
      <dsp:txXfrm>
        <a:off x="2062" y="851906"/>
        <a:ext cx="2208758" cy="1325254"/>
      </dsp:txXfrm>
    </dsp:sp>
    <dsp:sp modelId="{EA3412E5-0B25-4B30-9183-8667606D9FEF}">
      <dsp:nvSpPr>
        <dsp:cNvPr id="0" name=""/>
        <dsp:cNvSpPr/>
      </dsp:nvSpPr>
      <dsp:spPr>
        <a:xfrm>
          <a:off x="4925792" y="1468813"/>
          <a:ext cx="477414" cy="91440"/>
        </a:xfrm>
        <a:custGeom>
          <a:avLst/>
          <a:gdLst/>
          <a:ahLst/>
          <a:cxnLst/>
          <a:rect l="0" t="0" r="0" b="0"/>
          <a:pathLst>
            <a:path>
              <a:moveTo>
                <a:pt x="0" y="45720"/>
              </a:moveTo>
              <a:lnTo>
                <a:pt x="477414" y="45720"/>
              </a:lnTo>
            </a:path>
          </a:pathLst>
        </a:custGeom>
        <a:noFill/>
        <a:ln w="9525" cap="flat" cmpd="sng" algn="ctr">
          <a:solidFill>
            <a:schemeClr val="accent6">
              <a:shade val="90000"/>
              <a:hueOff val="-213438"/>
              <a:satOff val="-2450"/>
              <a:lumOff val="1857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51799" y="1511993"/>
        <a:ext cx="25400" cy="5080"/>
      </dsp:txXfrm>
    </dsp:sp>
    <dsp:sp modelId="{CBCAF493-5DBB-47FE-A8C7-B8C83E4B36D6}">
      <dsp:nvSpPr>
        <dsp:cNvPr id="0" name=""/>
        <dsp:cNvSpPr/>
      </dsp:nvSpPr>
      <dsp:spPr>
        <a:xfrm>
          <a:off x="2718834" y="851906"/>
          <a:ext cx="2208758" cy="1325254"/>
        </a:xfrm>
        <a:prstGeom prst="rect">
          <a:avLst/>
        </a:prstGeom>
        <a:gradFill rotWithShape="0">
          <a:gsLst>
            <a:gs pos="0">
              <a:schemeClr val="accent6">
                <a:shade val="50000"/>
                <a:hueOff val="-152155"/>
                <a:satOff val="3611"/>
                <a:lumOff val="19726"/>
                <a:alphaOff val="0"/>
                <a:tint val="94000"/>
                <a:satMod val="100000"/>
                <a:lumMod val="108000"/>
              </a:schemeClr>
            </a:gs>
            <a:gs pos="50000">
              <a:schemeClr val="accent6">
                <a:shade val="50000"/>
                <a:hueOff val="-152155"/>
                <a:satOff val="3611"/>
                <a:lumOff val="19726"/>
                <a:alphaOff val="0"/>
                <a:tint val="98000"/>
                <a:shade val="100000"/>
                <a:satMod val="100000"/>
                <a:lumMod val="100000"/>
              </a:schemeClr>
            </a:gs>
            <a:gs pos="100000">
              <a:schemeClr val="accent6">
                <a:shade val="50000"/>
                <a:hueOff val="-152155"/>
                <a:satOff val="3611"/>
                <a:lumOff val="1972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8231" tIns="113607" rIns="108231" bIns="113607" numCol="1" spcCol="1270" anchor="ctr" anchorCtr="0">
          <a:noAutofit/>
        </a:bodyPr>
        <a:lstStyle/>
        <a:p>
          <a:pPr marL="0" lvl="0" indent="0" algn="ctr" defTabSz="889000">
            <a:lnSpc>
              <a:spcPct val="90000"/>
            </a:lnSpc>
            <a:spcBef>
              <a:spcPct val="0"/>
            </a:spcBef>
            <a:spcAft>
              <a:spcPct val="35000"/>
            </a:spcAft>
            <a:buNone/>
          </a:pPr>
          <a:r>
            <a:rPr lang="en-GB" sz="2000" kern="1200" baseline="0"/>
            <a:t>Evaluate why this is important for organisations</a:t>
          </a:r>
          <a:endParaRPr lang="en-US" sz="2000" kern="1200"/>
        </a:p>
      </dsp:txBody>
      <dsp:txXfrm>
        <a:off x="2718834" y="851906"/>
        <a:ext cx="2208758" cy="1325254"/>
      </dsp:txXfrm>
    </dsp:sp>
    <dsp:sp modelId="{8AB52C38-5A18-449B-A205-34775938C1D2}">
      <dsp:nvSpPr>
        <dsp:cNvPr id="0" name=""/>
        <dsp:cNvSpPr/>
      </dsp:nvSpPr>
      <dsp:spPr>
        <a:xfrm>
          <a:off x="7642565" y="1468813"/>
          <a:ext cx="477414" cy="91440"/>
        </a:xfrm>
        <a:custGeom>
          <a:avLst/>
          <a:gdLst/>
          <a:ahLst/>
          <a:cxnLst/>
          <a:rect l="0" t="0" r="0" b="0"/>
          <a:pathLst>
            <a:path>
              <a:moveTo>
                <a:pt x="0" y="45720"/>
              </a:moveTo>
              <a:lnTo>
                <a:pt x="477414" y="45720"/>
              </a:lnTo>
            </a:path>
          </a:pathLst>
        </a:custGeom>
        <a:noFill/>
        <a:ln w="9525" cap="flat" cmpd="sng" algn="ctr">
          <a:solidFill>
            <a:schemeClr val="accent6">
              <a:shade val="90000"/>
              <a:hueOff val="-213438"/>
              <a:satOff val="-2450"/>
              <a:lumOff val="1857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868572" y="1511993"/>
        <a:ext cx="25400" cy="5080"/>
      </dsp:txXfrm>
    </dsp:sp>
    <dsp:sp modelId="{32649689-3D82-42F8-898B-E9F9F7944B91}">
      <dsp:nvSpPr>
        <dsp:cNvPr id="0" name=""/>
        <dsp:cNvSpPr/>
      </dsp:nvSpPr>
      <dsp:spPr>
        <a:xfrm>
          <a:off x="5435607" y="851906"/>
          <a:ext cx="2208758" cy="1325254"/>
        </a:xfrm>
        <a:prstGeom prst="rect">
          <a:avLst/>
        </a:prstGeom>
        <a:gradFill rotWithShape="0">
          <a:gsLst>
            <a:gs pos="0">
              <a:schemeClr val="accent6">
                <a:shade val="50000"/>
                <a:hueOff val="-304310"/>
                <a:satOff val="7222"/>
                <a:lumOff val="39453"/>
                <a:alphaOff val="0"/>
                <a:tint val="94000"/>
                <a:satMod val="100000"/>
                <a:lumMod val="108000"/>
              </a:schemeClr>
            </a:gs>
            <a:gs pos="50000">
              <a:schemeClr val="accent6">
                <a:shade val="50000"/>
                <a:hueOff val="-304310"/>
                <a:satOff val="7222"/>
                <a:lumOff val="39453"/>
                <a:alphaOff val="0"/>
                <a:tint val="98000"/>
                <a:shade val="100000"/>
                <a:satMod val="100000"/>
                <a:lumMod val="100000"/>
              </a:schemeClr>
            </a:gs>
            <a:gs pos="100000">
              <a:schemeClr val="accent6">
                <a:shade val="50000"/>
                <a:hueOff val="-304310"/>
                <a:satOff val="7222"/>
                <a:lumOff val="39453"/>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8231" tIns="113607" rIns="108231" bIns="113607" numCol="1" spcCol="1270" anchor="ctr" anchorCtr="0">
          <a:noAutofit/>
        </a:bodyPr>
        <a:lstStyle/>
        <a:p>
          <a:pPr marL="0" lvl="0" indent="0" algn="ctr" defTabSz="889000">
            <a:lnSpc>
              <a:spcPct val="90000"/>
            </a:lnSpc>
            <a:spcBef>
              <a:spcPct val="0"/>
            </a:spcBef>
            <a:spcAft>
              <a:spcPct val="35000"/>
            </a:spcAft>
            <a:buNone/>
          </a:pPr>
          <a:r>
            <a:rPr lang="en-GB" sz="2000" kern="1200" baseline="0"/>
            <a:t>Create a plan of how added value can be used</a:t>
          </a:r>
          <a:endParaRPr lang="en-US" sz="2000" kern="1200"/>
        </a:p>
      </dsp:txBody>
      <dsp:txXfrm>
        <a:off x="5435607" y="851906"/>
        <a:ext cx="2208758" cy="1325254"/>
      </dsp:txXfrm>
    </dsp:sp>
    <dsp:sp modelId="{C64659CC-1E89-4C33-BC1B-B45D1B707DA0}">
      <dsp:nvSpPr>
        <dsp:cNvPr id="0" name=""/>
        <dsp:cNvSpPr/>
      </dsp:nvSpPr>
      <dsp:spPr>
        <a:xfrm>
          <a:off x="8152379" y="851906"/>
          <a:ext cx="2208758" cy="1325254"/>
        </a:xfrm>
        <a:prstGeom prst="rect">
          <a:avLst/>
        </a:prstGeom>
        <a:gradFill rotWithShape="0">
          <a:gsLst>
            <a:gs pos="0">
              <a:schemeClr val="accent6">
                <a:shade val="50000"/>
                <a:hueOff val="-152155"/>
                <a:satOff val="3611"/>
                <a:lumOff val="19726"/>
                <a:alphaOff val="0"/>
                <a:tint val="94000"/>
                <a:satMod val="100000"/>
                <a:lumMod val="108000"/>
              </a:schemeClr>
            </a:gs>
            <a:gs pos="50000">
              <a:schemeClr val="accent6">
                <a:shade val="50000"/>
                <a:hueOff val="-152155"/>
                <a:satOff val="3611"/>
                <a:lumOff val="19726"/>
                <a:alphaOff val="0"/>
                <a:tint val="98000"/>
                <a:shade val="100000"/>
                <a:satMod val="100000"/>
                <a:lumMod val="100000"/>
              </a:schemeClr>
            </a:gs>
            <a:gs pos="100000">
              <a:schemeClr val="accent6">
                <a:shade val="50000"/>
                <a:hueOff val="-152155"/>
                <a:satOff val="3611"/>
                <a:lumOff val="1972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8231" tIns="113607" rIns="108231" bIns="113607" numCol="1" spcCol="1270" anchor="ctr" anchorCtr="0">
          <a:noAutofit/>
        </a:bodyPr>
        <a:lstStyle/>
        <a:p>
          <a:pPr marL="0" lvl="0" indent="0" algn="ctr" defTabSz="889000">
            <a:lnSpc>
              <a:spcPct val="90000"/>
            </a:lnSpc>
            <a:spcBef>
              <a:spcPct val="0"/>
            </a:spcBef>
            <a:spcAft>
              <a:spcPct val="35000"/>
            </a:spcAft>
            <a:buNone/>
          </a:pPr>
          <a:r>
            <a:rPr lang="en-GB" sz="2000" kern="1200" baseline="0"/>
            <a:t>Identify the problems for best practise</a:t>
          </a:r>
          <a:endParaRPr lang="en-US" sz="2000" kern="1200"/>
        </a:p>
      </dsp:txBody>
      <dsp:txXfrm>
        <a:off x="8152379" y="851906"/>
        <a:ext cx="2208758" cy="1325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40AD0-CB34-4DF2-9597-663D724510C7}">
      <dsp:nvSpPr>
        <dsp:cNvPr id="0" name=""/>
        <dsp:cNvSpPr/>
      </dsp:nvSpPr>
      <dsp:spPr>
        <a:xfrm>
          <a:off x="1265" y="34437"/>
          <a:ext cx="4933652" cy="2960191"/>
        </a:xfrm>
        <a:prstGeom prst="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baseline="0"/>
            <a:t>CIPD describe added value as organisations who “see investment in their people as part of the competitive strategy.” (CIPD, 2003)</a:t>
          </a:r>
          <a:endParaRPr lang="en-US" sz="3500" kern="1200"/>
        </a:p>
      </dsp:txBody>
      <dsp:txXfrm>
        <a:off x="1265" y="34437"/>
        <a:ext cx="4933652" cy="2960191"/>
      </dsp:txXfrm>
    </dsp:sp>
    <dsp:sp modelId="{D1C3CA0E-3888-4D7B-BF78-C25006BFB58A}">
      <dsp:nvSpPr>
        <dsp:cNvPr id="0" name=""/>
        <dsp:cNvSpPr/>
      </dsp:nvSpPr>
      <dsp:spPr>
        <a:xfrm>
          <a:off x="5428282" y="34437"/>
          <a:ext cx="4933652" cy="2960191"/>
        </a:xfrm>
        <a:prstGeom prst="rect">
          <a:avLst/>
        </a:prstGeom>
        <a:gradFill rotWithShape="0">
          <a:gsLst>
            <a:gs pos="0">
              <a:schemeClr val="accent3">
                <a:hueOff val="0"/>
                <a:satOff val="0"/>
                <a:lumOff val="0"/>
                <a:alphaOff val="0"/>
                <a:tint val="94000"/>
                <a:satMod val="100000"/>
                <a:lumMod val="108000"/>
              </a:schemeClr>
            </a:gs>
            <a:gs pos="50000">
              <a:schemeClr val="accent3">
                <a:hueOff val="0"/>
                <a:satOff val="0"/>
                <a:lumOff val="0"/>
                <a:alphaOff val="0"/>
                <a:tint val="98000"/>
                <a:shade val="100000"/>
                <a:satMod val="100000"/>
                <a:lumMod val="100000"/>
              </a:schemeClr>
            </a:gs>
            <a:gs pos="100000">
              <a:schemeClr val="accent3">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baseline="0"/>
            <a:t>‘achieving goals through their people.’ (Taylor, 2005)</a:t>
          </a:r>
          <a:endParaRPr lang="en-US" sz="3500" kern="1200"/>
        </a:p>
      </dsp:txBody>
      <dsp:txXfrm>
        <a:off x="5428282" y="34437"/>
        <a:ext cx="4933652" cy="29601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D6DEB1-1A15-48A5-8A8D-AA89C345DE68}">
      <dsp:nvSpPr>
        <dsp:cNvPr id="0" name=""/>
        <dsp:cNvSpPr/>
      </dsp:nvSpPr>
      <dsp:spPr>
        <a:xfrm>
          <a:off x="0" y="501527"/>
          <a:ext cx="6683374" cy="1157130"/>
        </a:xfrm>
        <a:prstGeom prst="roundRect">
          <a:avLst/>
        </a:prstGeom>
        <a:gradFill rotWithShape="0">
          <a:gsLst>
            <a:gs pos="0">
              <a:schemeClr val="accent5">
                <a:shade val="80000"/>
                <a:hueOff val="0"/>
                <a:satOff val="0"/>
                <a:lumOff val="0"/>
                <a:alphaOff val="0"/>
                <a:tint val="94000"/>
                <a:satMod val="100000"/>
                <a:lumMod val="108000"/>
              </a:schemeClr>
            </a:gs>
            <a:gs pos="50000">
              <a:schemeClr val="accent5">
                <a:shade val="80000"/>
                <a:hueOff val="0"/>
                <a:satOff val="0"/>
                <a:lumOff val="0"/>
                <a:alphaOff val="0"/>
                <a:tint val="98000"/>
                <a:shade val="100000"/>
                <a:satMod val="100000"/>
                <a:lumMod val="100000"/>
              </a:schemeClr>
            </a:gs>
            <a:gs pos="100000">
              <a:schemeClr val="accent5">
                <a:shade val="80000"/>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Now we have an understanding of what human capital is, in groups consider what factors have influenced the growth of human capital in the last five years or so.</a:t>
          </a:r>
          <a:endParaRPr lang="en-US" sz="2300" kern="1200"/>
        </a:p>
      </dsp:txBody>
      <dsp:txXfrm>
        <a:off x="56486" y="558013"/>
        <a:ext cx="6570402" cy="1044158"/>
      </dsp:txXfrm>
    </dsp:sp>
    <dsp:sp modelId="{AB75B22A-C647-4FB5-9E4A-9CA57EFED775}">
      <dsp:nvSpPr>
        <dsp:cNvPr id="0" name=""/>
        <dsp:cNvSpPr/>
      </dsp:nvSpPr>
      <dsp:spPr>
        <a:xfrm>
          <a:off x="0" y="1724897"/>
          <a:ext cx="6683374" cy="1157130"/>
        </a:xfrm>
        <a:prstGeom prst="roundRect">
          <a:avLst/>
        </a:prstGeom>
        <a:gradFill rotWithShape="0">
          <a:gsLst>
            <a:gs pos="0">
              <a:schemeClr val="accent5">
                <a:shade val="80000"/>
                <a:hueOff val="-215669"/>
                <a:satOff val="-4988"/>
                <a:lumOff val="14170"/>
                <a:alphaOff val="0"/>
                <a:tint val="94000"/>
                <a:satMod val="100000"/>
                <a:lumMod val="108000"/>
              </a:schemeClr>
            </a:gs>
            <a:gs pos="50000">
              <a:schemeClr val="accent5">
                <a:shade val="80000"/>
                <a:hueOff val="-215669"/>
                <a:satOff val="-4988"/>
                <a:lumOff val="14170"/>
                <a:alphaOff val="0"/>
                <a:tint val="98000"/>
                <a:shade val="100000"/>
                <a:satMod val="100000"/>
                <a:lumMod val="100000"/>
              </a:schemeClr>
            </a:gs>
            <a:gs pos="100000">
              <a:schemeClr val="accent5">
                <a:shade val="80000"/>
                <a:hueOff val="-215669"/>
                <a:satOff val="-4988"/>
                <a:lumOff val="1417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What has influenced such a push on human capital and why?</a:t>
          </a:r>
          <a:endParaRPr lang="en-US" sz="2300" kern="1200"/>
        </a:p>
      </dsp:txBody>
      <dsp:txXfrm>
        <a:off x="56486" y="1781383"/>
        <a:ext cx="6570402" cy="1044158"/>
      </dsp:txXfrm>
    </dsp:sp>
    <dsp:sp modelId="{AAEF1193-5491-4ABD-AB87-C84ADBBC7033}">
      <dsp:nvSpPr>
        <dsp:cNvPr id="0" name=""/>
        <dsp:cNvSpPr/>
      </dsp:nvSpPr>
      <dsp:spPr>
        <a:xfrm>
          <a:off x="0" y="2948267"/>
          <a:ext cx="6683374" cy="1157130"/>
        </a:xfrm>
        <a:prstGeom prst="roundRect">
          <a:avLst/>
        </a:prstGeom>
        <a:gradFill rotWithShape="0">
          <a:gsLst>
            <a:gs pos="0">
              <a:schemeClr val="accent5">
                <a:shade val="80000"/>
                <a:hueOff val="-431338"/>
                <a:satOff val="-9977"/>
                <a:lumOff val="28340"/>
                <a:alphaOff val="0"/>
                <a:tint val="94000"/>
                <a:satMod val="100000"/>
                <a:lumMod val="108000"/>
              </a:schemeClr>
            </a:gs>
            <a:gs pos="50000">
              <a:schemeClr val="accent5">
                <a:shade val="80000"/>
                <a:hueOff val="-431338"/>
                <a:satOff val="-9977"/>
                <a:lumOff val="28340"/>
                <a:alphaOff val="0"/>
                <a:tint val="98000"/>
                <a:shade val="100000"/>
                <a:satMod val="100000"/>
                <a:lumMod val="100000"/>
              </a:schemeClr>
            </a:gs>
            <a:gs pos="100000">
              <a:schemeClr val="accent5">
                <a:shade val="80000"/>
                <a:hueOff val="-431338"/>
                <a:satOff val="-9977"/>
                <a:lumOff val="2834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You will be feeding back to the class with your thoughts</a:t>
          </a:r>
          <a:endParaRPr lang="en-US" sz="2300" kern="1200"/>
        </a:p>
      </dsp:txBody>
      <dsp:txXfrm>
        <a:off x="56486" y="3004753"/>
        <a:ext cx="6570402" cy="104415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66F830-E77C-4D80-94E0-F50AA1EAF6C0}" type="datetimeFigureOut">
              <a:rPr lang="en-GB" smtClean="0"/>
              <a:t>27/11/2017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728B39-5A4D-497C-A5AA-B593BE3D24F9}" type="slidenum">
              <a:rPr lang="en-GB" smtClean="0"/>
              <a:t>‹#›</a:t>
            </a:fld>
            <a:endParaRPr lang="en-GB"/>
          </a:p>
        </p:txBody>
      </p:sp>
    </p:spTree>
    <p:extLst>
      <p:ext uri="{BB962C8B-B14F-4D97-AF65-F5344CB8AC3E}">
        <p14:creationId xmlns:p14="http://schemas.microsoft.com/office/powerpoint/2010/main" val="1134121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Motivation: As previously discussed, added value in People management can increase staff motivation </a:t>
            </a:r>
          </a:p>
          <a:p>
            <a:r>
              <a:rPr lang="en-GB" dirty="0"/>
              <a:t>Downturn: CIPD state that more companies are viewing investment in their people as the strategy to survive a downturn</a:t>
            </a:r>
          </a:p>
          <a:p>
            <a:r>
              <a:rPr lang="en-GB" dirty="0"/>
              <a:t>Thank you: Employees feel valued</a:t>
            </a:r>
          </a:p>
          <a:p>
            <a:r>
              <a:rPr lang="en-GB" dirty="0"/>
              <a:t>Increase in profits: An increase in motivation and staff feeling valued leads to job satisfaction and in turn, profit growth</a:t>
            </a:r>
          </a:p>
          <a:p>
            <a:r>
              <a:rPr lang="en-GB" dirty="0"/>
              <a:t>Doing </a:t>
            </a:r>
            <a:r>
              <a:rPr lang="en-GB" dirty="0" err="1"/>
              <a:t>whats</a:t>
            </a:r>
            <a:r>
              <a:rPr lang="en-GB" dirty="0"/>
              <a:t> right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35728B39-5A4D-497C-A5AA-B593BE3D24F9}" type="slidenum">
              <a:rPr lang="en-GB" smtClean="0"/>
              <a:t>4</a:t>
            </a:fld>
            <a:endParaRPr lang="en-GB"/>
          </a:p>
        </p:txBody>
      </p:sp>
    </p:spTree>
    <p:extLst>
      <p:ext uri="{BB962C8B-B14F-4D97-AF65-F5344CB8AC3E}">
        <p14:creationId xmlns:p14="http://schemas.microsoft.com/office/powerpoint/2010/main" val="328088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books/library/internet/journal articles and your own experiences to find out some of the best practices for added value in people management. How are organisations using people to drive the business forward? How are they using added value to engage people? How do they ensure that they are aligning their employees in the right direction? </a:t>
            </a:r>
          </a:p>
        </p:txBody>
      </p:sp>
      <p:sp>
        <p:nvSpPr>
          <p:cNvPr id="4" name="Slide Number Placeholder 3"/>
          <p:cNvSpPr>
            <a:spLocks noGrp="1"/>
          </p:cNvSpPr>
          <p:nvPr>
            <p:ph type="sldNum" sz="quarter" idx="10"/>
          </p:nvPr>
        </p:nvSpPr>
        <p:spPr/>
        <p:txBody>
          <a:bodyPr/>
          <a:lstStyle/>
          <a:p>
            <a:fld id="{35728B39-5A4D-497C-A5AA-B593BE3D24F9}" type="slidenum">
              <a:rPr lang="en-GB" smtClean="0"/>
              <a:t>7</a:t>
            </a:fld>
            <a:endParaRPr lang="en-GB"/>
          </a:p>
        </p:txBody>
      </p:sp>
    </p:spTree>
    <p:extLst>
      <p:ext uri="{BB962C8B-B14F-4D97-AF65-F5344CB8AC3E}">
        <p14:creationId xmlns:p14="http://schemas.microsoft.com/office/powerpoint/2010/main" val="34774977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11/27/2017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11/27/2017</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video" Target="https://www.youtube.com/embed/-DFZ3g97bj0" TargetMode="Externa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4B044-366D-497F-8643-937EA1281114}"/>
              </a:ext>
            </a:extLst>
          </p:cNvPr>
          <p:cNvSpPr>
            <a:spLocks noGrp="1"/>
          </p:cNvSpPr>
          <p:nvPr>
            <p:ph type="ctrTitle"/>
          </p:nvPr>
        </p:nvSpPr>
        <p:spPr/>
        <p:txBody>
          <a:bodyPr/>
          <a:lstStyle/>
          <a:p>
            <a:r>
              <a:rPr lang="en-GB" dirty="0"/>
              <a:t>Managing People</a:t>
            </a:r>
          </a:p>
        </p:txBody>
      </p:sp>
      <p:sp>
        <p:nvSpPr>
          <p:cNvPr id="3" name="Subtitle 2">
            <a:extLst>
              <a:ext uri="{FF2B5EF4-FFF2-40B4-BE49-F238E27FC236}">
                <a16:creationId xmlns:a16="http://schemas.microsoft.com/office/drawing/2014/main" id="{87A6A179-ACAC-4070-8B60-53DC0E866EE9}"/>
              </a:ext>
            </a:extLst>
          </p:cNvPr>
          <p:cNvSpPr>
            <a:spLocks noGrp="1"/>
          </p:cNvSpPr>
          <p:nvPr>
            <p:ph type="subTitle" idx="1"/>
          </p:nvPr>
        </p:nvSpPr>
        <p:spPr/>
        <p:txBody>
          <a:bodyPr/>
          <a:lstStyle/>
          <a:p>
            <a:r>
              <a:rPr lang="en-GB" dirty="0"/>
              <a:t>Added Value- People management</a:t>
            </a:r>
          </a:p>
        </p:txBody>
      </p:sp>
    </p:spTree>
    <p:extLst>
      <p:ext uri="{BB962C8B-B14F-4D97-AF65-F5344CB8AC3E}">
        <p14:creationId xmlns:p14="http://schemas.microsoft.com/office/powerpoint/2010/main" val="4534929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B6F64-C2A7-4FA4-A070-60E55897B764}"/>
              </a:ext>
            </a:extLst>
          </p:cNvPr>
          <p:cNvSpPr>
            <a:spLocks noGrp="1"/>
          </p:cNvSpPr>
          <p:nvPr>
            <p:ph type="title"/>
          </p:nvPr>
        </p:nvSpPr>
        <p:spPr>
          <a:xfrm>
            <a:off x="913775" y="618517"/>
            <a:ext cx="10364451" cy="1596177"/>
          </a:xfrm>
        </p:spPr>
        <p:txBody>
          <a:bodyPr>
            <a:normAutofit/>
          </a:bodyPr>
          <a:lstStyle/>
          <a:p>
            <a:r>
              <a:rPr lang="en-GB"/>
              <a:t>Learning objectives</a:t>
            </a:r>
            <a:endParaRPr lang="en-GB" dirty="0"/>
          </a:p>
        </p:txBody>
      </p:sp>
      <p:graphicFrame>
        <p:nvGraphicFramePr>
          <p:cNvPr id="5" name="Content Placeholder 2"/>
          <p:cNvGraphicFramePr>
            <a:graphicFrameLocks noGrp="1"/>
          </p:cNvGraphicFramePr>
          <p:nvPr>
            <p:ph sz="quarter" idx="13"/>
            <p:extLst>
              <p:ext uri="{D42A27DB-BD31-4B8C-83A1-F6EECF244321}">
                <p14:modId xmlns:p14="http://schemas.microsoft.com/office/powerpoint/2010/main" val="109162262"/>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4343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E4475-AAA4-4EE6-8096-E2C949E1F3AC}"/>
              </a:ext>
            </a:extLst>
          </p:cNvPr>
          <p:cNvSpPr>
            <a:spLocks noGrp="1"/>
          </p:cNvSpPr>
          <p:nvPr>
            <p:ph type="title"/>
          </p:nvPr>
        </p:nvSpPr>
        <p:spPr>
          <a:xfrm>
            <a:off x="913775" y="618517"/>
            <a:ext cx="10364451" cy="1596177"/>
          </a:xfrm>
        </p:spPr>
        <p:txBody>
          <a:bodyPr>
            <a:normAutofit/>
          </a:bodyPr>
          <a:lstStyle/>
          <a:p>
            <a:r>
              <a:rPr lang="en-GB" dirty="0"/>
              <a:t>What is added value?</a:t>
            </a:r>
          </a:p>
        </p:txBody>
      </p:sp>
      <p:graphicFrame>
        <p:nvGraphicFramePr>
          <p:cNvPr id="5" name="Content Placeholder 2"/>
          <p:cNvGraphicFramePr>
            <a:graphicFrameLocks noGrp="1"/>
          </p:cNvGraphicFramePr>
          <p:nvPr>
            <p:ph sz="quarter" idx="13"/>
            <p:extLst>
              <p:ext uri="{D42A27DB-BD31-4B8C-83A1-F6EECF244321}">
                <p14:modId xmlns:p14="http://schemas.microsoft.com/office/powerpoint/2010/main" val="2312496991"/>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7927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8" name="Picture 2" descr="A picture containing electronics&#10;&#10;Description generated with high confidence">
            <a:extLst>
              <a:ext uri="{FF2B5EF4-FFF2-40B4-BE49-F238E27FC236}">
                <a16:creationId xmlns:a16="http://schemas.microsoft.com/office/drawing/2014/main" id="{E329ADF2-0541-4770-8D6F-7F7392064B14}"/>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9" name="Picture 31" descr="A picture containing pool ball&#10;&#10;Description generated with high confidence">
            <a:extLst>
              <a:ext uri="{FF2B5EF4-FFF2-40B4-BE49-F238E27FC236}">
                <a16:creationId xmlns:a16="http://schemas.microsoft.com/office/drawing/2014/main" id="{DB042749-FB5E-4C0B-867D-6D25FB5FF0A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50" name="Rectangle 33">
            <a:extLst>
              <a:ext uri="{FF2B5EF4-FFF2-40B4-BE49-F238E27FC236}">
                <a16:creationId xmlns:a16="http://schemas.microsoft.com/office/drawing/2014/main" id="{760CE105-C7BB-46B3-821C-82BED63A6E0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2" descr="A picture containing electronics&#10;&#10;Description generated with high confidence">
            <a:extLst>
              <a:ext uri="{FF2B5EF4-FFF2-40B4-BE49-F238E27FC236}">
                <a16:creationId xmlns:a16="http://schemas.microsoft.com/office/drawing/2014/main" id="{1BBC21E4-EBAB-40A6-893B-F781E3371D6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52" name="Rounded Rectangle 13">
            <a:extLst>
              <a:ext uri="{FF2B5EF4-FFF2-40B4-BE49-F238E27FC236}">
                <a16:creationId xmlns:a16="http://schemas.microsoft.com/office/drawing/2014/main" id="{91D60D6D-74C1-4244-ABB3-2A20561CC4D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3774" y="550655"/>
            <a:ext cx="10364452" cy="3690466"/>
          </a:xfrm>
          <a:prstGeom prst="roundRect">
            <a:avLst>
              <a:gd name="adj" fmla="val 483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6349B17-049A-4B56-B178-82E9B8654069}"/>
              </a:ext>
            </a:extLst>
          </p:cNvPr>
          <p:cNvPicPr>
            <a:picLocks noChangeAspect="1"/>
          </p:cNvPicPr>
          <p:nvPr/>
        </p:nvPicPr>
        <p:blipFill rotWithShape="1">
          <a:blip r:embed="rId5"/>
          <a:srcRect/>
          <a:stretch/>
        </p:blipFill>
        <p:spPr>
          <a:xfrm>
            <a:off x="1080082" y="803427"/>
            <a:ext cx="2388690" cy="3184920"/>
          </a:xfrm>
          <a:prstGeom prst="roundRect">
            <a:avLst>
              <a:gd name="adj" fmla="val 5301"/>
            </a:avLst>
          </a:prstGeom>
          <a:ln w="82550" cap="sq">
            <a:noFill/>
            <a:miter lim="800000"/>
          </a:ln>
          <a:effectLst/>
        </p:spPr>
      </p:pic>
      <p:pic>
        <p:nvPicPr>
          <p:cNvPr id="5" name="Picture 4" descr="A picture containing tableware, dishware, plate&#10;&#10;Description generated with high confidence">
            <a:extLst>
              <a:ext uri="{FF2B5EF4-FFF2-40B4-BE49-F238E27FC236}">
                <a16:creationId xmlns:a16="http://schemas.microsoft.com/office/drawing/2014/main" id="{E0CF4360-DB5F-4D91-8BE2-CA08B13AA8A1}"/>
              </a:ext>
            </a:extLst>
          </p:cNvPr>
          <p:cNvPicPr>
            <a:picLocks noChangeAspect="1"/>
          </p:cNvPicPr>
          <p:nvPr/>
        </p:nvPicPr>
        <p:blipFill rotWithShape="1">
          <a:blip r:embed="rId6"/>
          <a:srcRect/>
          <a:stretch/>
        </p:blipFill>
        <p:spPr>
          <a:xfrm>
            <a:off x="8722856" y="1950444"/>
            <a:ext cx="2391645" cy="890887"/>
          </a:xfrm>
          <a:prstGeom prst="roundRect">
            <a:avLst>
              <a:gd name="adj" fmla="val 5301"/>
            </a:avLst>
          </a:prstGeom>
          <a:ln w="82550" cap="sq">
            <a:noFill/>
            <a:miter lim="800000"/>
          </a:ln>
          <a:effectLst/>
        </p:spPr>
      </p:pic>
      <p:pic>
        <p:nvPicPr>
          <p:cNvPr id="53" name="Picture 39" descr="A picture containing pool ball&#10;&#10;Description generated with high confidence">
            <a:extLst>
              <a:ext uri="{FF2B5EF4-FFF2-40B4-BE49-F238E27FC236}">
                <a16:creationId xmlns:a16="http://schemas.microsoft.com/office/drawing/2014/main" id="{7FF1EE29-26EE-44DB-A2DA-6298E8470CE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69764" t="46543"/>
          <a:stretch/>
        </p:blipFill>
        <p:spPr>
          <a:xfrm>
            <a:off x="8500434" y="3191932"/>
            <a:ext cx="3686351" cy="3666067"/>
          </a:xfrm>
          <a:prstGeom prst="rect">
            <a:avLst/>
          </a:prstGeom>
        </p:spPr>
      </p:pic>
      <p:pic>
        <p:nvPicPr>
          <p:cNvPr id="6" name="Picture 5">
            <a:extLst>
              <a:ext uri="{FF2B5EF4-FFF2-40B4-BE49-F238E27FC236}">
                <a16:creationId xmlns:a16="http://schemas.microsoft.com/office/drawing/2014/main" id="{4E32F12D-4310-448B-8A8B-9AA84770CF39}"/>
              </a:ext>
            </a:extLst>
          </p:cNvPr>
          <p:cNvPicPr>
            <a:picLocks noChangeAspect="1"/>
          </p:cNvPicPr>
          <p:nvPr/>
        </p:nvPicPr>
        <p:blipFill rotWithShape="1">
          <a:blip r:embed="rId7"/>
          <a:srcRect/>
          <a:stretch/>
        </p:blipFill>
        <p:spPr>
          <a:xfrm>
            <a:off x="3626686" y="1174050"/>
            <a:ext cx="2388693" cy="2443675"/>
          </a:xfrm>
          <a:prstGeom prst="roundRect">
            <a:avLst>
              <a:gd name="adj" fmla="val 5301"/>
            </a:avLst>
          </a:prstGeom>
          <a:ln w="82550" cap="sq">
            <a:noFill/>
            <a:miter lim="800000"/>
          </a:ln>
          <a:effectLst/>
        </p:spPr>
      </p:pic>
      <p:pic>
        <p:nvPicPr>
          <p:cNvPr id="54" name="Picture 41" descr="A picture containing pool ball&#10;&#10;Description generated with high confidence">
            <a:extLst>
              <a:ext uri="{FF2B5EF4-FFF2-40B4-BE49-F238E27FC236}">
                <a16:creationId xmlns:a16="http://schemas.microsoft.com/office/drawing/2014/main" id="{12EC82D8-77B2-423C-8501-A4DBC6F6C1A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55478"/>
          <a:stretch/>
        </p:blipFill>
        <p:spPr>
          <a:xfrm>
            <a:off x="-2607" y="0"/>
            <a:ext cx="12192000" cy="3053351"/>
          </a:xfrm>
          <a:prstGeom prst="rect">
            <a:avLst/>
          </a:prstGeom>
        </p:spPr>
      </p:pic>
      <p:pic>
        <p:nvPicPr>
          <p:cNvPr id="3" name="Picture 2" descr="A close up of a sign&#10;&#10;Description generated with very high confidence">
            <a:extLst>
              <a:ext uri="{FF2B5EF4-FFF2-40B4-BE49-F238E27FC236}">
                <a16:creationId xmlns:a16="http://schemas.microsoft.com/office/drawing/2014/main" id="{97AA7426-5EE9-4C8A-97B4-B1AC6116115C}"/>
              </a:ext>
            </a:extLst>
          </p:cNvPr>
          <p:cNvPicPr>
            <a:picLocks noChangeAspect="1"/>
          </p:cNvPicPr>
          <p:nvPr/>
        </p:nvPicPr>
        <p:blipFill rotWithShape="1">
          <a:blip r:embed="rId8"/>
          <a:srcRect/>
          <a:stretch/>
        </p:blipFill>
        <p:spPr>
          <a:xfrm>
            <a:off x="6164533" y="1604633"/>
            <a:ext cx="2388693" cy="1582509"/>
          </a:xfrm>
          <a:prstGeom prst="roundRect">
            <a:avLst>
              <a:gd name="adj" fmla="val 5301"/>
            </a:avLst>
          </a:prstGeom>
          <a:ln w="82550" cap="sq">
            <a:noFill/>
            <a:miter lim="800000"/>
          </a:ln>
          <a:effectLst/>
        </p:spPr>
      </p:pic>
      <p:sp>
        <p:nvSpPr>
          <p:cNvPr id="2" name="Title 1">
            <a:extLst>
              <a:ext uri="{FF2B5EF4-FFF2-40B4-BE49-F238E27FC236}">
                <a16:creationId xmlns:a16="http://schemas.microsoft.com/office/drawing/2014/main" id="{BF2C61A4-BCF9-41B7-88E6-E6B8CB254DDB}"/>
              </a:ext>
            </a:extLst>
          </p:cNvPr>
          <p:cNvSpPr>
            <a:spLocks noGrp="1"/>
          </p:cNvSpPr>
          <p:nvPr>
            <p:ph type="title"/>
          </p:nvPr>
        </p:nvSpPr>
        <p:spPr>
          <a:xfrm>
            <a:off x="635211" y="4562855"/>
            <a:ext cx="10916365" cy="1137554"/>
          </a:xfrm>
        </p:spPr>
        <p:txBody>
          <a:bodyPr vert="horz" lIns="91440" tIns="45720" rIns="91440" bIns="45720" rtlCol="0" anchor="b">
            <a:normAutofit/>
          </a:bodyPr>
          <a:lstStyle/>
          <a:p>
            <a:r>
              <a:rPr lang="en-US" sz="3700"/>
              <a:t>Why is this significant for organisations?	</a:t>
            </a:r>
          </a:p>
        </p:txBody>
      </p:sp>
    </p:spTree>
    <p:extLst>
      <p:ext uri="{BB962C8B-B14F-4D97-AF65-F5344CB8AC3E}">
        <p14:creationId xmlns:p14="http://schemas.microsoft.com/office/powerpoint/2010/main" val="1321244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6BC76-B322-48F7-9D28-B0B1E3E64FF8}"/>
              </a:ext>
            </a:extLst>
          </p:cNvPr>
          <p:cNvSpPr>
            <a:spLocks noGrp="1"/>
          </p:cNvSpPr>
          <p:nvPr>
            <p:ph type="title"/>
          </p:nvPr>
        </p:nvSpPr>
        <p:spPr>
          <a:xfrm>
            <a:off x="480638" y="-199630"/>
            <a:ext cx="10364451" cy="1596177"/>
          </a:xfrm>
        </p:spPr>
        <p:txBody>
          <a:bodyPr/>
          <a:lstStyle/>
          <a:p>
            <a:r>
              <a:rPr lang="en-GB" dirty="0"/>
              <a:t>Human Capital</a:t>
            </a:r>
          </a:p>
        </p:txBody>
      </p:sp>
      <p:pic>
        <p:nvPicPr>
          <p:cNvPr id="4" name="Online Media 3">
            <a:hlinkClick r:id="" action="ppaction://media"/>
            <a:extLst>
              <a:ext uri="{FF2B5EF4-FFF2-40B4-BE49-F238E27FC236}">
                <a16:creationId xmlns:a16="http://schemas.microsoft.com/office/drawing/2014/main" id="{98F11B55-6B3E-4FD2-9D66-7E9CCD442C32}"/>
              </a:ext>
            </a:extLst>
          </p:cNvPr>
          <p:cNvPicPr>
            <a:picLocks noGrp="1" noRot="1" noChangeAspect="1"/>
          </p:cNvPicPr>
          <p:nvPr>
            <p:ph sz="quarter" idx="13"/>
            <a:videoFile r:link="rId1"/>
          </p:nvPr>
        </p:nvPicPr>
        <p:blipFill>
          <a:blip r:embed="rId3"/>
          <a:stretch>
            <a:fillRect/>
          </a:stretch>
        </p:blipFill>
        <p:spPr>
          <a:xfrm>
            <a:off x="3296653" y="1727415"/>
            <a:ext cx="5101389" cy="3826042"/>
          </a:xfrm>
          <a:prstGeom prst="rect">
            <a:avLst/>
          </a:prstGeom>
        </p:spPr>
      </p:pic>
    </p:spTree>
    <p:extLst>
      <p:ext uri="{BB962C8B-B14F-4D97-AF65-F5344CB8AC3E}">
        <p14:creationId xmlns:p14="http://schemas.microsoft.com/office/powerpoint/2010/main" val="1253512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9C15D4-2EE7-4D05-B87C-91D1F3B960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ED7B0FB-9654-4441-9545-02D458B6862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picture containing pool ball&#10;&#10;Description generated with high confidence">
            <a:extLst>
              <a:ext uri="{FF2B5EF4-FFF2-40B4-BE49-F238E27FC236}">
                <a16:creationId xmlns:a16="http://schemas.microsoft.com/office/drawing/2014/main" id="{7BB94C57-FDF3-45A3-9D1F-904523D795D4}"/>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6" name="Picture 15">
            <a:extLst>
              <a:ext uri="{FF2B5EF4-FFF2-40B4-BE49-F238E27FC236}">
                <a16:creationId xmlns:a16="http://schemas.microsoft.com/office/drawing/2014/main" id="{6AEBDF1A-221A-4497-BBA9-57A70D16151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
        <p:nvSpPr>
          <p:cNvPr id="2" name="Title 1">
            <a:extLst>
              <a:ext uri="{FF2B5EF4-FFF2-40B4-BE49-F238E27FC236}">
                <a16:creationId xmlns:a16="http://schemas.microsoft.com/office/drawing/2014/main" id="{5D990FC3-A708-475C-929E-5595B6C5AC64}"/>
              </a:ext>
            </a:extLst>
          </p:cNvPr>
          <p:cNvSpPr>
            <a:spLocks noGrp="1"/>
          </p:cNvSpPr>
          <p:nvPr>
            <p:ph type="title"/>
          </p:nvPr>
        </p:nvSpPr>
        <p:spPr>
          <a:xfrm>
            <a:off x="641074" y="1314450"/>
            <a:ext cx="2844002" cy="3680244"/>
          </a:xfrm>
        </p:spPr>
        <p:txBody>
          <a:bodyPr>
            <a:normAutofit/>
          </a:bodyPr>
          <a:lstStyle/>
          <a:p>
            <a:pPr algn="l"/>
            <a:r>
              <a:rPr lang="en-GB" sz="4400" dirty="0"/>
              <a:t>A climate for the growth of human capital</a:t>
            </a:r>
          </a:p>
        </p:txBody>
      </p:sp>
      <p:graphicFrame>
        <p:nvGraphicFramePr>
          <p:cNvPr id="5" name="Content Placeholder 2"/>
          <p:cNvGraphicFramePr>
            <a:graphicFrameLocks noGrp="1"/>
          </p:cNvGraphicFramePr>
          <p:nvPr>
            <p:ph sz="quarter" idx="13"/>
            <p:extLst>
              <p:ext uri="{D42A27DB-BD31-4B8C-83A1-F6EECF244321}">
                <p14:modId xmlns:p14="http://schemas.microsoft.com/office/powerpoint/2010/main" val="96780821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13918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F012C5-2940-4F3E-BB5E-B8B2C9E8291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13876" cy="6858000"/>
          </a:xfrm>
          <a:prstGeom prst="rect">
            <a:avLst/>
          </a:prstGeom>
          <a:solidFill>
            <a:schemeClr val="tx1">
              <a:lumMod val="95000"/>
              <a:lumOff val="5000"/>
            </a:schemeClr>
          </a:solidFill>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77037" b="73004"/>
          <a:stretch/>
        </p:blipFill>
        <p:spPr>
          <a:xfrm>
            <a:off x="1" y="-2"/>
            <a:ext cx="3321978" cy="2196792"/>
          </a:xfrm>
          <a:prstGeom prst="rect">
            <a:avLst/>
          </a:prstGeom>
        </p:spPr>
      </p:pic>
      <p:sp>
        <p:nvSpPr>
          <p:cNvPr id="2" name="Title 1">
            <a:extLst>
              <a:ext uri="{FF2B5EF4-FFF2-40B4-BE49-F238E27FC236}">
                <a16:creationId xmlns:a16="http://schemas.microsoft.com/office/drawing/2014/main" id="{E7D20CF6-A883-470C-AC71-569D2B478099}"/>
              </a:ext>
            </a:extLst>
          </p:cNvPr>
          <p:cNvSpPr>
            <a:spLocks noGrp="1"/>
          </p:cNvSpPr>
          <p:nvPr>
            <p:ph type="title"/>
          </p:nvPr>
        </p:nvSpPr>
        <p:spPr>
          <a:xfrm>
            <a:off x="959896" y="960814"/>
            <a:ext cx="2732249" cy="4912936"/>
          </a:xfrm>
        </p:spPr>
        <p:txBody>
          <a:bodyPr anchor="b">
            <a:normAutofit/>
          </a:bodyPr>
          <a:lstStyle/>
          <a:p>
            <a:pPr algn="r"/>
            <a:r>
              <a:rPr lang="en-GB" sz="4000" dirty="0">
                <a:solidFill>
                  <a:schemeClr val="bg1"/>
                </a:solidFill>
              </a:rPr>
              <a:t>Time to create…</a:t>
            </a:r>
          </a:p>
        </p:txBody>
      </p:sp>
      <p:sp>
        <p:nvSpPr>
          <p:cNvPr id="3" name="Content Placeholder 2">
            <a:extLst>
              <a:ext uri="{FF2B5EF4-FFF2-40B4-BE49-F238E27FC236}">
                <a16:creationId xmlns:a16="http://schemas.microsoft.com/office/drawing/2014/main" id="{67F575B0-EA92-4B62-BCA3-29743CBDC888}"/>
              </a:ext>
            </a:extLst>
          </p:cNvPr>
          <p:cNvSpPr>
            <a:spLocks noGrp="1"/>
          </p:cNvSpPr>
          <p:nvPr>
            <p:ph sz="quarter" idx="13"/>
          </p:nvPr>
        </p:nvSpPr>
        <p:spPr>
          <a:xfrm>
            <a:off x="4979078" y="960814"/>
            <a:ext cx="6247722" cy="4830385"/>
          </a:xfrm>
        </p:spPr>
        <p:txBody>
          <a:bodyPr anchor="ctr">
            <a:normAutofit/>
          </a:bodyPr>
          <a:lstStyle/>
          <a:p>
            <a:r>
              <a:rPr lang="en-GB" sz="1800"/>
              <a:t>As a group of HR managers, I would like you to create a working document for any organisation on added value in people management. </a:t>
            </a:r>
          </a:p>
          <a:p>
            <a:r>
              <a:rPr lang="en-GB" sz="1800"/>
              <a:t>Consider and research:</a:t>
            </a:r>
          </a:p>
          <a:p>
            <a:r>
              <a:rPr lang="en-GB" sz="1800"/>
              <a:t>what are the best practices for driving the business forward using added value; people management</a:t>
            </a:r>
          </a:p>
          <a:p>
            <a:r>
              <a:rPr lang="en-GB" sz="1800"/>
              <a:t>Engaging people</a:t>
            </a:r>
          </a:p>
          <a:p>
            <a:r>
              <a:rPr lang="en-GB" sz="1800"/>
              <a:t>How to align people in the right direction</a:t>
            </a:r>
          </a:p>
          <a:p>
            <a:r>
              <a:rPr lang="en-GB" sz="1800"/>
              <a:t>The aim is to create a blueprint that any organisation can use from your own ideas, research that you have done and what you have learnt today. </a:t>
            </a:r>
          </a:p>
          <a:p>
            <a:endParaRPr lang="en-GB" sz="1800"/>
          </a:p>
        </p:txBody>
      </p:sp>
    </p:spTree>
    <p:extLst>
      <p:ext uri="{BB962C8B-B14F-4D97-AF65-F5344CB8AC3E}">
        <p14:creationId xmlns:p14="http://schemas.microsoft.com/office/powerpoint/2010/main" val="3432633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D07A5-1353-4727-9804-C10E20A2BC46}"/>
              </a:ext>
            </a:extLst>
          </p:cNvPr>
          <p:cNvSpPr>
            <a:spLocks noGrp="1"/>
          </p:cNvSpPr>
          <p:nvPr>
            <p:ph type="title"/>
          </p:nvPr>
        </p:nvSpPr>
        <p:spPr/>
        <p:txBody>
          <a:bodyPr/>
          <a:lstStyle/>
          <a:p>
            <a:r>
              <a:rPr lang="en-GB" dirty="0"/>
              <a:t>Problems for best practise </a:t>
            </a:r>
          </a:p>
        </p:txBody>
      </p:sp>
      <p:sp>
        <p:nvSpPr>
          <p:cNvPr id="4" name="Text Placeholder 3">
            <a:extLst>
              <a:ext uri="{FF2B5EF4-FFF2-40B4-BE49-F238E27FC236}">
                <a16:creationId xmlns:a16="http://schemas.microsoft.com/office/drawing/2014/main" id="{278E3800-AF9B-49D9-B2B1-BFD8D6919549}"/>
              </a:ext>
            </a:extLst>
          </p:cNvPr>
          <p:cNvSpPr>
            <a:spLocks noGrp="1"/>
          </p:cNvSpPr>
          <p:nvPr>
            <p:ph type="body" sz="half" idx="15"/>
          </p:nvPr>
        </p:nvSpPr>
        <p:spPr>
          <a:xfrm>
            <a:off x="240632" y="1828801"/>
            <a:ext cx="3972118" cy="3962400"/>
          </a:xfrm>
        </p:spPr>
        <p:txBody>
          <a:bodyPr>
            <a:normAutofit/>
          </a:bodyPr>
          <a:lstStyle/>
          <a:p>
            <a:r>
              <a:rPr lang="en-GB" sz="1600" dirty="0"/>
              <a:t>two-thirds of respondents in a </a:t>
            </a:r>
            <a:r>
              <a:rPr lang="en-GB" sz="1600" dirty="0" err="1"/>
              <a:t>cipd</a:t>
            </a:r>
            <a:r>
              <a:rPr lang="en-GB" sz="1600" dirty="0"/>
              <a:t> survey describe the long-term training and development of staff (as opposed to function or system-specific technical training) as too expensive. </a:t>
            </a:r>
          </a:p>
          <a:p>
            <a:endParaRPr lang="en-GB" dirty="0"/>
          </a:p>
          <a:p>
            <a:r>
              <a:rPr lang="en-GB" sz="1600" dirty="0"/>
              <a:t>Clients are also increasingly aware of the indirect costs of training – travel, hotels, and especially lost working time</a:t>
            </a:r>
          </a:p>
        </p:txBody>
      </p:sp>
      <p:sp>
        <p:nvSpPr>
          <p:cNvPr id="6" name="Text Placeholder 5">
            <a:extLst>
              <a:ext uri="{FF2B5EF4-FFF2-40B4-BE49-F238E27FC236}">
                <a16:creationId xmlns:a16="http://schemas.microsoft.com/office/drawing/2014/main" id="{C7C37583-D5DB-48ED-B7CF-5AD1DAF45B9E}"/>
              </a:ext>
            </a:extLst>
          </p:cNvPr>
          <p:cNvSpPr>
            <a:spLocks noGrp="1"/>
          </p:cNvSpPr>
          <p:nvPr>
            <p:ph type="body" sz="half" idx="16"/>
          </p:nvPr>
        </p:nvSpPr>
        <p:spPr>
          <a:xfrm>
            <a:off x="4248843" y="2214694"/>
            <a:ext cx="3303351" cy="2847845"/>
          </a:xfrm>
        </p:spPr>
        <p:txBody>
          <a:bodyPr>
            <a:normAutofit/>
          </a:bodyPr>
          <a:lstStyle/>
          <a:p>
            <a:r>
              <a:rPr lang="en-GB" sz="1600" dirty="0"/>
              <a:t>because firms are treating training as an investment, there is a fierce spotlight shining on issues such as return on investment and value for money. Inevitably, some providers and methods will be found wanting.</a:t>
            </a:r>
          </a:p>
        </p:txBody>
      </p:sp>
      <p:sp>
        <p:nvSpPr>
          <p:cNvPr id="8" name="Text Placeholder 7">
            <a:extLst>
              <a:ext uri="{FF2B5EF4-FFF2-40B4-BE49-F238E27FC236}">
                <a16:creationId xmlns:a16="http://schemas.microsoft.com/office/drawing/2014/main" id="{9FC29074-6048-42E7-B3D0-1E211846B018}"/>
              </a:ext>
            </a:extLst>
          </p:cNvPr>
          <p:cNvSpPr>
            <a:spLocks noGrp="1"/>
          </p:cNvSpPr>
          <p:nvPr>
            <p:ph type="body" sz="half" idx="17"/>
          </p:nvPr>
        </p:nvSpPr>
        <p:spPr>
          <a:xfrm>
            <a:off x="7588287" y="1828801"/>
            <a:ext cx="4166566" cy="4644188"/>
          </a:xfrm>
        </p:spPr>
        <p:txBody>
          <a:bodyPr>
            <a:normAutofit fontScale="92500"/>
          </a:bodyPr>
          <a:lstStyle/>
          <a:p>
            <a:r>
              <a:rPr lang="en-GB" sz="1700" dirty="0"/>
              <a:t>As an economy, the need for knowledge, skills and mental firepower is growing all the time. Most employers struggle to find the right people; they’re all looking for a skills edge, but on the other hand budgets are tighter. </a:t>
            </a:r>
          </a:p>
          <a:p>
            <a:endParaRPr lang="en-GB" sz="1700" dirty="0"/>
          </a:p>
          <a:p>
            <a:r>
              <a:rPr lang="en-GB" sz="1700" dirty="0"/>
              <a:t>Employers and employees are going to be much more selective about which skills they work on at any one time – they are going to be less prepared to say ‘Go and do an MBA’; they will want more focused packets of learning that people can do and apply in one go. </a:t>
            </a:r>
          </a:p>
          <a:p>
            <a:endParaRPr lang="en-GB" dirty="0"/>
          </a:p>
        </p:txBody>
      </p:sp>
    </p:spTree>
    <p:extLst>
      <p:ext uri="{BB962C8B-B14F-4D97-AF65-F5344CB8AC3E}">
        <p14:creationId xmlns:p14="http://schemas.microsoft.com/office/powerpoint/2010/main" val="152749073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53</TotalTime>
  <Words>567</Words>
  <Application>Microsoft Office PowerPoint</Application>
  <PresentationFormat>Widescreen</PresentationFormat>
  <Paragraphs>40</Paragraphs>
  <Slides>8</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Tw Cen MT</vt:lpstr>
      <vt:lpstr>Droplet</vt:lpstr>
      <vt:lpstr>Managing People</vt:lpstr>
      <vt:lpstr>Learning objectives</vt:lpstr>
      <vt:lpstr>What is added value?</vt:lpstr>
      <vt:lpstr>Why is this significant for organisations? </vt:lpstr>
      <vt:lpstr>Human Capital</vt:lpstr>
      <vt:lpstr>A climate for the growth of human capital</vt:lpstr>
      <vt:lpstr>Time to create…</vt:lpstr>
      <vt:lpstr>Problems for best practise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Laura Jayne James</dc:creator>
  <cp:lastModifiedBy>Laura James (1401873)</cp:lastModifiedBy>
  <cp:revision>7</cp:revision>
  <dcterms:created xsi:type="dcterms:W3CDTF">2017-11-27T09:21:09Z</dcterms:created>
  <dcterms:modified xsi:type="dcterms:W3CDTF">2017-11-27T10:15:02Z</dcterms:modified>
</cp:coreProperties>
</file>