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8" r:id="rId1"/>
  </p:sldMasterIdLst>
  <p:notesMasterIdLst>
    <p:notesMasterId r:id="rId18"/>
  </p:notesMasterIdLst>
  <p:sldIdLst>
    <p:sldId id="256" r:id="rId2"/>
    <p:sldId id="258" r:id="rId3"/>
    <p:sldId id="259" r:id="rId4"/>
    <p:sldId id="260" r:id="rId5"/>
    <p:sldId id="261" r:id="rId6"/>
    <p:sldId id="263" r:id="rId7"/>
    <p:sldId id="265" r:id="rId8"/>
    <p:sldId id="266" r:id="rId9"/>
    <p:sldId id="268" r:id="rId10"/>
    <p:sldId id="269" r:id="rId11"/>
    <p:sldId id="270" r:id="rId12"/>
    <p:sldId id="272" r:id="rId13"/>
    <p:sldId id="264" r:id="rId14"/>
    <p:sldId id="262" r:id="rId15"/>
    <p:sldId id="267"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05" autoAdjust="0"/>
    <p:restoredTop sz="57699" autoAdjust="0"/>
  </p:normalViewPr>
  <p:slideViewPr>
    <p:cSldViewPr snapToGrid="0">
      <p:cViewPr varScale="1">
        <p:scale>
          <a:sx n="41" d="100"/>
          <a:sy n="41" d="100"/>
        </p:scale>
        <p:origin x="117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C5A029-45C2-4D76-9E9F-56A405AA0F03}" type="datetimeFigureOut">
              <a:rPr lang="en-GB" smtClean="0"/>
              <a:t>20/02/2021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A1BC9B-8CA9-4798-BB7F-0086B7700670}" type="slidenum">
              <a:rPr lang="en-GB" smtClean="0"/>
              <a:t>‹#›</a:t>
            </a:fld>
            <a:endParaRPr lang="en-GB"/>
          </a:p>
        </p:txBody>
      </p:sp>
    </p:spTree>
    <p:extLst>
      <p:ext uri="{BB962C8B-B14F-4D97-AF65-F5344CB8AC3E}">
        <p14:creationId xmlns:p14="http://schemas.microsoft.com/office/powerpoint/2010/main" val="3120103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dirty="0">
                <a:solidFill>
                  <a:schemeClr val="tx1"/>
                </a:solidFill>
                <a:latin typeface="+mn-lt"/>
              </a:rPr>
              <a:t>The presentation summarises’ the themes identified in the chosen chapters and they have been critiqued against Airbnb’s digital business considering their relevance to digital business in 2021.</a:t>
            </a:r>
            <a:endParaRPr lang="en-GB" b="0" dirty="0"/>
          </a:p>
        </p:txBody>
      </p:sp>
      <p:sp>
        <p:nvSpPr>
          <p:cNvPr id="4" name="Slide Number Placeholder 3"/>
          <p:cNvSpPr>
            <a:spLocks noGrp="1"/>
          </p:cNvSpPr>
          <p:nvPr>
            <p:ph type="sldNum" sz="quarter" idx="5"/>
          </p:nvPr>
        </p:nvSpPr>
        <p:spPr/>
        <p:txBody>
          <a:bodyPr/>
          <a:lstStyle/>
          <a:p>
            <a:fld id="{4BA1BC9B-8CA9-4798-BB7F-0086B7700670}" type="slidenum">
              <a:rPr lang="en-GB" smtClean="0"/>
              <a:t>1</a:t>
            </a:fld>
            <a:endParaRPr lang="en-GB"/>
          </a:p>
        </p:txBody>
      </p:sp>
    </p:spTree>
    <p:extLst>
      <p:ext uri="{BB962C8B-B14F-4D97-AF65-F5344CB8AC3E}">
        <p14:creationId xmlns:p14="http://schemas.microsoft.com/office/powerpoint/2010/main" val="962126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purpose of the presentation is to identify themes within the chosen chapters related to Airbnb and summarise the chosen themes and explain and criticise how Airbnb achieve these themes or where they have not had success. The issues within the chapter’s will be explored in relation to Airbnb as a digital business.</a:t>
            </a:r>
          </a:p>
          <a:p>
            <a:r>
              <a:rPr lang="en-GB" sz="1200" kern="1200" dirty="0">
                <a:solidFill>
                  <a:schemeClr val="tx1"/>
                </a:solidFill>
                <a:effectLst/>
                <a:latin typeface="+mn-lt"/>
                <a:ea typeface="+mn-ea"/>
                <a:cs typeface="+mn-cs"/>
              </a:rPr>
              <a:t>Digital businesses use technology in business models to create value within their customer experiences and internal capabilities that support its core operations. The digital transformation over the years has had a profound impact on businesses as it’s provided them with opportunities in a strategic way as it has accelerated their processes and activities. “A digital business takes advantage of this fully so to not be disrupted and to thrive” </a:t>
            </a:r>
            <a:r>
              <a:rPr lang="en-GB" sz="1200" b="1" kern="1200" dirty="0">
                <a:solidFill>
                  <a:schemeClr val="tx1"/>
                </a:solidFill>
                <a:effectLst/>
                <a:latin typeface="+mn-lt"/>
                <a:ea typeface="+mn-ea"/>
                <a:cs typeface="+mn-cs"/>
              </a:rPr>
              <a:t>(Cunningham 2021)</a:t>
            </a:r>
            <a:r>
              <a:rPr lang="en-GB" sz="1200" kern="1200" dirty="0">
                <a:solidFill>
                  <a:schemeClr val="tx1"/>
                </a:solidFill>
                <a:effectLst/>
                <a:latin typeface="+mn-lt"/>
                <a:ea typeface="+mn-ea"/>
                <a:cs typeface="+mn-cs"/>
              </a:rPr>
              <a:t>. A digital business uses technology to generate additional value for its business model.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Airbnb overview</a:t>
            </a:r>
          </a:p>
          <a:p>
            <a:r>
              <a:rPr lang="en-GB" sz="1200" kern="1200" dirty="0">
                <a:solidFill>
                  <a:schemeClr val="tx1"/>
                </a:solidFill>
                <a:effectLst/>
                <a:latin typeface="+mn-lt"/>
                <a:ea typeface="+mn-ea"/>
                <a:cs typeface="+mn-cs"/>
              </a:rPr>
              <a:t>Airbnb was developed by Joe </a:t>
            </a:r>
            <a:r>
              <a:rPr lang="en-GB" sz="1200" kern="1200" dirty="0" err="1">
                <a:solidFill>
                  <a:schemeClr val="tx1"/>
                </a:solidFill>
                <a:effectLst/>
                <a:latin typeface="+mn-lt"/>
                <a:ea typeface="+mn-ea"/>
                <a:cs typeface="+mn-cs"/>
              </a:rPr>
              <a:t>Gebbia</a:t>
            </a:r>
            <a:r>
              <a:rPr lang="en-GB" sz="1200" kern="1200" dirty="0">
                <a:solidFill>
                  <a:schemeClr val="tx1"/>
                </a:solidFill>
                <a:effectLst/>
                <a:latin typeface="+mn-lt"/>
                <a:ea typeface="+mn-ea"/>
                <a:cs typeface="+mn-cs"/>
              </a:rPr>
              <a:t>, Brian </a:t>
            </a:r>
            <a:r>
              <a:rPr lang="en-GB" sz="1200" kern="1200" dirty="0" err="1">
                <a:solidFill>
                  <a:schemeClr val="tx1"/>
                </a:solidFill>
                <a:effectLst/>
                <a:latin typeface="+mn-lt"/>
                <a:ea typeface="+mn-ea"/>
                <a:cs typeface="+mn-cs"/>
              </a:rPr>
              <a:t>Ghesky</a:t>
            </a:r>
            <a:r>
              <a:rPr lang="en-GB" sz="1200" kern="1200" dirty="0">
                <a:solidFill>
                  <a:schemeClr val="tx1"/>
                </a:solidFill>
                <a:effectLst/>
                <a:latin typeface="+mn-lt"/>
                <a:ea typeface="+mn-ea"/>
                <a:cs typeface="+mn-cs"/>
              </a:rPr>
              <a:t> and Nathan </a:t>
            </a:r>
            <a:r>
              <a:rPr lang="en-GB" sz="1200" kern="1200" dirty="0" err="1">
                <a:solidFill>
                  <a:schemeClr val="tx1"/>
                </a:solidFill>
                <a:effectLst/>
                <a:latin typeface="+mn-lt"/>
                <a:ea typeface="+mn-ea"/>
                <a:cs typeface="+mn-cs"/>
              </a:rPr>
              <a:t>Blecharczyk</a:t>
            </a:r>
            <a:r>
              <a:rPr lang="en-GB" sz="1200" kern="1200" dirty="0">
                <a:solidFill>
                  <a:schemeClr val="tx1"/>
                </a:solidFill>
                <a:effectLst/>
                <a:latin typeface="+mn-lt"/>
                <a:ea typeface="+mn-ea"/>
                <a:cs typeface="+mn-cs"/>
              </a:rPr>
              <a:t> in 2008. It initially started off with the individuals using their own places as a bed-and-breakfast to make extra money for rent. It has since developed further with Airbnb having different hosting options providing the ability to rent extra space in the home, rent out an entire home or host experiences within a certain area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Rawes</a:t>
            </a:r>
            <a:r>
              <a:rPr lang="en-GB" sz="1200" b="1" kern="1200" dirty="0">
                <a:solidFill>
                  <a:schemeClr val="tx1"/>
                </a:solidFill>
                <a:effectLst/>
                <a:latin typeface="+mn-lt"/>
                <a:ea typeface="+mn-ea"/>
                <a:cs typeface="+mn-cs"/>
              </a:rPr>
              <a:t> and </a:t>
            </a:r>
            <a:r>
              <a:rPr lang="en-GB" sz="1200" b="1" kern="1200" dirty="0" err="1">
                <a:solidFill>
                  <a:schemeClr val="tx1"/>
                </a:solidFill>
                <a:effectLst/>
                <a:latin typeface="+mn-lt"/>
                <a:ea typeface="+mn-ea"/>
                <a:cs typeface="+mn-cs"/>
              </a:rPr>
              <a:t>Lacoma</a:t>
            </a:r>
            <a:r>
              <a:rPr lang="en-GB" sz="1200" b="1" kern="1200" dirty="0">
                <a:solidFill>
                  <a:schemeClr val="tx1"/>
                </a:solidFill>
                <a:effectLst/>
                <a:latin typeface="+mn-lt"/>
                <a:ea typeface="+mn-ea"/>
                <a:cs typeface="+mn-cs"/>
              </a:rPr>
              <a:t> 2021)</a:t>
            </a:r>
            <a:r>
              <a:rPr lang="en-GB" sz="1200" kern="1200" dirty="0">
                <a:solidFill>
                  <a:schemeClr val="tx1"/>
                </a:solidFill>
                <a:effectLst/>
                <a:latin typeface="+mn-lt"/>
                <a:ea typeface="+mn-ea"/>
                <a:cs typeface="+mn-cs"/>
              </a:rPr>
              <a:t>. “At Airbnb, we believe that hosts, guests and the communities where we operate are all stakeholders we have a responsibility to serve, and that by serving them alongside our employees and investors, we will build an enduringly successful company” </a:t>
            </a:r>
            <a:r>
              <a:rPr lang="en-GB" sz="1200" b="1" kern="1200" dirty="0">
                <a:solidFill>
                  <a:schemeClr val="tx1"/>
                </a:solidFill>
                <a:effectLst/>
                <a:latin typeface="+mn-lt"/>
                <a:ea typeface="+mn-ea"/>
                <a:cs typeface="+mn-cs"/>
              </a:rPr>
              <a:t>(Airbnb 2021)</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4BA1BC9B-8CA9-4798-BB7F-0086B7700670}" type="slidenum">
              <a:rPr lang="en-GB" smtClean="0"/>
              <a:t>2</a:t>
            </a:fld>
            <a:endParaRPr lang="en-GB"/>
          </a:p>
        </p:txBody>
      </p:sp>
    </p:spTree>
    <p:extLst>
      <p:ext uri="{BB962C8B-B14F-4D97-AF65-F5344CB8AC3E}">
        <p14:creationId xmlns:p14="http://schemas.microsoft.com/office/powerpoint/2010/main" val="2646840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first identified theme is the sharing economy can be defined as a system that is economic in which assets and service between private individuals are shared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Lovick</a:t>
            </a:r>
            <a:r>
              <a:rPr lang="en-GB" sz="1200" b="1" kern="1200" dirty="0">
                <a:solidFill>
                  <a:schemeClr val="tx1"/>
                </a:solidFill>
                <a:effectLst/>
                <a:latin typeface="+mn-lt"/>
                <a:ea typeface="+mn-ea"/>
                <a:cs typeface="+mn-cs"/>
              </a:rPr>
              <a:t> 2020)</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Consumers pay to temporarily access or share products and services rather than buy or own them, this has been driven by technology and allowed the sharing economy to grow. The sharing economy is an area of growth. </a:t>
            </a:r>
            <a:r>
              <a:rPr lang="en-GB" sz="1200" kern="1200" dirty="0">
                <a:solidFill>
                  <a:schemeClr val="tx1"/>
                </a:solidFill>
                <a:effectLst/>
                <a:latin typeface="+mn-lt"/>
                <a:ea typeface="+mn-ea"/>
                <a:cs typeface="+mn-cs"/>
              </a:rPr>
              <a:t>The importance of the sharing economy is that it is concerned with access over ownership. Transactions in the sharing economy are “facilitated relationships between buyers and sellers who connect to exchange access to resources in return for a monetary or non-monetary reward”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Reinhold 2018)</a:t>
            </a:r>
            <a:r>
              <a:rPr lang="en-GB" sz="1200" kern="1200" dirty="0">
                <a:solidFill>
                  <a:schemeClr val="tx1"/>
                </a:solidFill>
                <a:effectLst/>
                <a:latin typeface="+mn-lt"/>
                <a:ea typeface="+mn-ea"/>
                <a:cs typeface="+mn-cs"/>
              </a:rPr>
              <a:t>. Airbnb fit this sector as they provide individuals with access to services and goods but without having to commit to purchasing directly or being the owner. The development of online platforms supporting sharing and collaboration of resources and content is providing users new ways of consumption.</a:t>
            </a:r>
          </a:p>
          <a:p>
            <a:r>
              <a:rPr lang="en-GB" sz="1200" kern="1200" dirty="0">
                <a:solidFill>
                  <a:schemeClr val="tx1"/>
                </a:solidFill>
                <a:effectLst/>
                <a:latin typeface="+mn-lt"/>
                <a:ea typeface="+mn-ea"/>
                <a:cs typeface="+mn-cs"/>
              </a:rPr>
              <a:t>As Airbnb are part of the public and hospitality sector, they play a large role in the sharing economy as these sectors are currently the key to the growth of the sharing economy allowing exchange. As the sharing economy is a suite of software platforms acting as an intermediary between private buyers and private sellers, allowing them to share their existing resources. As Airbnb is a community marketplace for people to list, discover and book unique accommodations around the world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Durio</a:t>
            </a:r>
            <a:r>
              <a:rPr lang="en-GB" sz="1200" b="1" kern="1200" dirty="0">
                <a:solidFill>
                  <a:schemeClr val="tx1"/>
                </a:solidFill>
                <a:effectLst/>
                <a:latin typeface="+mn-lt"/>
                <a:ea typeface="+mn-ea"/>
                <a:cs typeface="+mn-cs"/>
              </a:rPr>
              <a:t> 2020)</a:t>
            </a:r>
            <a:r>
              <a:rPr lang="en-GB" sz="1200" kern="1200" dirty="0">
                <a:solidFill>
                  <a:schemeClr val="tx1"/>
                </a:solidFill>
                <a:effectLst/>
                <a:latin typeface="+mn-lt"/>
                <a:ea typeface="+mn-ea"/>
                <a:cs typeface="+mn-cs"/>
              </a:rPr>
              <a:t>. This suggests that the flexibility of Airbnb allows them to offer their customers the convenience of providing them with access to goods and services online without having to commit. Airbnb contribute to the sharing economy on a large scale due to their expansion in the increased supply of travel accommodations benefiting travellers in an affordable way which is also benefiting the sharing economy. There is evidence that Airbnb increases the supply of short-term travel accommodations and slightly lower prices </a:t>
            </a:r>
            <a:r>
              <a:rPr lang="en-GB" sz="1200" b="1" kern="1200" dirty="0">
                <a:solidFill>
                  <a:schemeClr val="tx1"/>
                </a:solidFill>
                <a:effectLst/>
                <a:latin typeface="+mn-lt"/>
                <a:ea typeface="+mn-ea"/>
                <a:cs typeface="+mn-cs"/>
              </a:rPr>
              <a:t>(Bivens 2019)</a:t>
            </a:r>
            <a:r>
              <a:rPr lang="en-GB" sz="120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BA1BC9B-8CA9-4798-BB7F-0086B7700670}" type="slidenum">
              <a:rPr lang="en-GB" smtClean="0"/>
              <a:t>3</a:t>
            </a:fld>
            <a:endParaRPr lang="en-GB"/>
          </a:p>
        </p:txBody>
      </p:sp>
    </p:spTree>
    <p:extLst>
      <p:ext uri="{BB962C8B-B14F-4D97-AF65-F5344CB8AC3E}">
        <p14:creationId xmlns:p14="http://schemas.microsoft.com/office/powerpoint/2010/main" val="26751334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Collaborative consumption is a new approach to consumer access of goods and services. As Airbnb express, they are a “community marketplace for unique spaces”, therefore Airbnb allows ordinary individuals to provide short term accommodation in their spare rooms or houses to travellers </a:t>
            </a:r>
            <a:r>
              <a:rPr lang="en-GB" sz="1200" b="1" kern="1200" dirty="0">
                <a:solidFill>
                  <a:schemeClr val="tx1"/>
                </a:solidFill>
                <a:effectLst/>
                <a:latin typeface="+mn-lt"/>
                <a:ea typeface="+mn-ea"/>
                <a:cs typeface="+mn-cs"/>
              </a:rPr>
              <a:t>(Williams 2012)</a:t>
            </a:r>
            <a:r>
              <a:rPr lang="en-GB" sz="1200" kern="1200" dirty="0">
                <a:solidFill>
                  <a:schemeClr val="tx1"/>
                </a:solidFill>
                <a:effectLst/>
                <a:latin typeface="+mn-lt"/>
                <a:ea typeface="+mn-ea"/>
                <a:cs typeface="+mn-cs"/>
              </a:rPr>
              <a:t>. This suggests that Airbnb are dedicated to being a platform where consumers are willing to pay to access goods and services that benefit individuals as well as the society rather than having ownership of the goods or services.</a:t>
            </a:r>
          </a:p>
          <a:p>
            <a:r>
              <a:rPr lang="en-GB" sz="1200" kern="1200" dirty="0">
                <a:solidFill>
                  <a:schemeClr val="tx1"/>
                </a:solidFill>
                <a:effectLst/>
                <a:latin typeface="+mn-lt"/>
                <a:ea typeface="+mn-ea"/>
                <a:cs typeface="+mn-cs"/>
              </a:rPr>
              <a:t>With collaborative consumption the platform facilitates the transaction, although it is ultimately the decision of the buyer and seller whether to go ahead with the transaction and on what terms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Reinhold 2018)</a:t>
            </a:r>
            <a:r>
              <a:rPr lang="en-GB" sz="1200" kern="1200" dirty="0">
                <a:solidFill>
                  <a:schemeClr val="tx1"/>
                </a:solidFill>
                <a:effectLst/>
                <a:latin typeface="+mn-lt"/>
                <a:ea typeface="+mn-ea"/>
                <a:cs typeface="+mn-cs"/>
              </a:rPr>
              <a:t>. Airbnb is within the collaborative consumption platform of the sharing economy and are providing a great amount of focus on collaborative consumption as they promote that having access to goods and services is more important than ownership.</a:t>
            </a:r>
          </a:p>
          <a:p>
            <a:r>
              <a:rPr lang="en-GB" sz="1200" kern="1200" dirty="0">
                <a:solidFill>
                  <a:schemeClr val="tx1"/>
                </a:solidFill>
                <a:effectLst/>
                <a:latin typeface="+mn-lt"/>
                <a:ea typeface="+mn-ea"/>
                <a:cs typeface="+mn-cs"/>
              </a:rPr>
              <a:t>‘Airbnb providers are concerned with profit motives while they simultaneously take advantage of offering affordable services’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Reinhold 2018)</a:t>
            </a:r>
            <a:r>
              <a:rPr lang="en-GB" sz="1200" kern="1200" dirty="0">
                <a:solidFill>
                  <a:schemeClr val="tx1"/>
                </a:solidFill>
                <a:effectLst/>
                <a:latin typeface="+mn-lt"/>
                <a:ea typeface="+mn-ea"/>
                <a:cs typeface="+mn-cs"/>
              </a:rPr>
              <a:t>. Collaborative consumption be the practice of sharing human resources through peer-to-peer services and replacing traditional ownership with sharing, lending, and borrowing.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Whal</a:t>
            </a:r>
            <a:r>
              <a:rPr lang="en-GB" sz="1200" b="1" kern="1200" dirty="0">
                <a:solidFill>
                  <a:schemeClr val="tx1"/>
                </a:solidFill>
                <a:effectLst/>
                <a:latin typeface="+mn-lt"/>
                <a:ea typeface="+mn-ea"/>
                <a:cs typeface="+mn-cs"/>
              </a:rPr>
              <a:t> 2017)</a:t>
            </a:r>
            <a:r>
              <a:rPr lang="en-GB" sz="1200" kern="1200" dirty="0">
                <a:solidFill>
                  <a:schemeClr val="tx1"/>
                </a:solidFill>
                <a:effectLst/>
                <a:latin typeface="+mn-lt"/>
                <a:ea typeface="+mn-ea"/>
                <a:cs typeface="+mn-cs"/>
              </a:rPr>
              <a:t>. As Airbnb is a platform that allows hosts to make services available to customers, they have the ability to gain short term access to services. It can be seen that Airbnb are successful within the sharing economy as they are a fast-growing network that allows users to share vacant living spaces. As they create a peer to peer owner and seller relationship. Airbnb are generating positive social impact within local communities and reducing the environmental impact providing a boost in the sharing economy.</a:t>
            </a:r>
          </a:p>
          <a:p>
            <a:endParaRPr lang="en-GB" dirty="0"/>
          </a:p>
        </p:txBody>
      </p:sp>
      <p:sp>
        <p:nvSpPr>
          <p:cNvPr id="4" name="Slide Number Placeholder 3"/>
          <p:cNvSpPr>
            <a:spLocks noGrp="1"/>
          </p:cNvSpPr>
          <p:nvPr>
            <p:ph type="sldNum" sz="quarter" idx="5"/>
          </p:nvPr>
        </p:nvSpPr>
        <p:spPr/>
        <p:txBody>
          <a:bodyPr/>
          <a:lstStyle/>
          <a:p>
            <a:fld id="{4BA1BC9B-8CA9-4798-BB7F-0086B7700670}" type="slidenum">
              <a:rPr lang="en-GB" smtClean="0"/>
              <a:t>4</a:t>
            </a:fld>
            <a:endParaRPr lang="en-GB"/>
          </a:p>
        </p:txBody>
      </p:sp>
    </p:spTree>
    <p:extLst>
      <p:ext uri="{BB962C8B-B14F-4D97-AF65-F5344CB8AC3E}">
        <p14:creationId xmlns:p14="http://schemas.microsoft.com/office/powerpoint/2010/main" val="2652584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While peer-to-peer accommodation networks offer many new flexible ways of earning an income, they also put pressure on the established accommodation sector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Reinhold 2018)</a:t>
            </a:r>
            <a:r>
              <a:rPr lang="en-GB" sz="1200" kern="1200" dirty="0">
                <a:solidFill>
                  <a:schemeClr val="tx1"/>
                </a:solidFill>
                <a:effectLst/>
                <a:latin typeface="+mn-lt"/>
                <a:ea typeface="+mn-ea"/>
                <a:cs typeface="+mn-cs"/>
              </a:rPr>
              <a:t>. Airbnb are doing extremely well regarding the peer to peer model because Airbnb is the most successful peer-to-peer accommodation network internationally. Peer-to-peer accommodation networks use marketing very proactively to entice guests and Airbnb can be seen to be using technology to entice their marketing to allow them to reach their customers.</a:t>
            </a:r>
          </a:p>
          <a:p>
            <a:r>
              <a:rPr lang="en-GB" sz="1200" kern="1200" dirty="0">
                <a:solidFill>
                  <a:schemeClr val="tx1"/>
                </a:solidFill>
                <a:effectLst/>
                <a:latin typeface="+mn-lt"/>
                <a:ea typeface="+mn-ea"/>
                <a:cs typeface="+mn-cs"/>
              </a:rPr>
              <a:t>It is seen in research that ‘most peer-to-peer accommodation networks allow hosts to be ‘ordinary’ people as well as professional investors’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Reinhold 2018)</a:t>
            </a:r>
            <a:r>
              <a:rPr lang="en-GB" sz="1200" kern="1200" dirty="0">
                <a:solidFill>
                  <a:schemeClr val="tx1"/>
                </a:solidFill>
                <a:effectLst/>
                <a:latin typeface="+mn-lt"/>
                <a:ea typeface="+mn-ea"/>
                <a:cs typeface="+mn-cs"/>
              </a:rPr>
              <a:t>. In the case of Airbnb their perspectives as peer-to-peer accommodation networks, are driven by factors other than profit, including putting unused resources to good use, meeting interesting new people and the desire to share with the world the beauty of the place in which they live allowing individuals to experience the world. </a:t>
            </a:r>
          </a:p>
          <a:p>
            <a:r>
              <a:rPr lang="en-GB" sz="1200" kern="1200" dirty="0">
                <a:solidFill>
                  <a:schemeClr val="tx1"/>
                </a:solidFill>
                <a:effectLst/>
                <a:latin typeface="+mn-lt"/>
                <a:ea typeface="+mn-ea"/>
                <a:cs typeface="+mn-cs"/>
              </a:rPr>
              <a:t>Peer to peer network can include people hosting in a spare room of their house and professional real estate investors who construct purpose-built high rises for the purpose of renting out apartments to tourists via peer-to-peer accommodation networks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Reinhold</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2018)</a:t>
            </a:r>
            <a:r>
              <a:rPr lang="en-GB" sz="1200" kern="1200" dirty="0">
                <a:solidFill>
                  <a:schemeClr val="tx1"/>
                </a:solidFill>
                <a:effectLst/>
                <a:latin typeface="+mn-lt"/>
                <a:ea typeface="+mn-ea"/>
                <a:cs typeface="+mn-cs"/>
              </a:rPr>
              <a:t>. The key to this is communication being an online service it provides businesses with the ability to expand through online platforms allowing greater levels of communication. As Airbnb are taking advantage of the peer-to-peer networking they can enhance their customer base which is an important aspect to prompt the sharing economy.</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4BA1BC9B-8CA9-4798-BB7F-0086B7700670}" type="slidenum">
              <a:rPr lang="en-GB" smtClean="0"/>
              <a:t>5</a:t>
            </a:fld>
            <a:endParaRPr lang="en-GB"/>
          </a:p>
        </p:txBody>
      </p:sp>
    </p:spTree>
    <p:extLst>
      <p:ext uri="{BB962C8B-B14F-4D97-AF65-F5344CB8AC3E}">
        <p14:creationId xmlns:p14="http://schemas.microsoft.com/office/powerpoint/2010/main" val="39413483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first theme identified within this chapter is the themes of perspectives as they have a strong online presence. Airbnb have built huge success allowing individuals to rent out their rooms or homes to individuals who wish to travel the world which suggests they have offered many entrepreneurial opportunities. A large part of Airbnb’s success can be attributed to their website as without their website they wouldn’t have gained the recognition and customer base they have gained </a:t>
            </a:r>
            <a:r>
              <a:rPr lang="en-GB" sz="1200" b="1" kern="1200" dirty="0">
                <a:solidFill>
                  <a:schemeClr val="tx1"/>
                </a:solidFill>
                <a:effectLst/>
                <a:latin typeface="+mn-lt"/>
                <a:ea typeface="+mn-ea"/>
                <a:cs typeface="+mn-cs"/>
              </a:rPr>
              <a:t>(Tam 2019)</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It has been stated by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a:t>
            </a:r>
            <a:r>
              <a:rPr lang="en-GB" sz="1200" b="1" kern="1200" dirty="0" err="1">
                <a:solidFill>
                  <a:schemeClr val="tx1"/>
                </a:solidFill>
                <a:effectLst/>
                <a:latin typeface="+mn-lt"/>
                <a:ea typeface="+mn-ea"/>
                <a:cs typeface="+mn-cs"/>
              </a:rPr>
              <a:t>Sigala</a:t>
            </a:r>
            <a:r>
              <a:rPr lang="en-GB" sz="1200" b="1"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that</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there is a strong pressure to provide and promote services within a professional way for a business to ensure survival and online sales but due to the lack of knowledge of many individuals this is providing a new emerging opportunity for entrepreneurs. Airbnb have successfully integrated their core value into their online presence along with their social media communication presence.</a:t>
            </a:r>
          </a:p>
          <a:p>
            <a:r>
              <a:rPr lang="en-GB" sz="1200" kern="1200" dirty="0">
                <a:solidFill>
                  <a:schemeClr val="tx1"/>
                </a:solidFill>
                <a:effectLst/>
                <a:latin typeface="+mn-lt"/>
                <a:ea typeface="+mn-ea"/>
                <a:cs typeface="+mn-cs"/>
              </a:rPr>
              <a:t>There are still a few competitors amongst Airbnb trying to convert their businesses into a peer-to-peer accommodation network although Airbnb have established themselves as the leading commercial peer-to-peer accommodation network. “The survival and competitiveness of facilitators depends on their ability to attract”</a:t>
            </a:r>
            <a:r>
              <a:rPr lang="en-GB" sz="1200" b="1" kern="1200" dirty="0">
                <a:solidFill>
                  <a:schemeClr val="tx1"/>
                </a:solidFill>
                <a:effectLst/>
                <a:latin typeface="+mn-lt"/>
                <a:ea typeface="+mn-ea"/>
                <a:cs typeface="+mn-cs"/>
              </a:rPr>
              <a:t> (</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a:t>
            </a:r>
            <a:r>
              <a:rPr lang="en-GB" sz="1200" b="1" kern="1200" dirty="0" err="1">
                <a:solidFill>
                  <a:schemeClr val="tx1"/>
                </a:solidFill>
                <a:effectLst/>
                <a:latin typeface="+mn-lt"/>
                <a:ea typeface="+mn-ea"/>
                <a:cs typeface="+mn-cs"/>
              </a:rPr>
              <a:t>Sigala</a:t>
            </a:r>
            <a:r>
              <a:rPr lang="en-GB" sz="1200" b="1"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As Airbnb are community based on connecting individuals to their belonging destinations, they have had the ability to transformed global travel connecting millions of guests with hosts through digital technology and online communication </a:t>
            </a:r>
            <a:r>
              <a:rPr lang="en-GB" sz="1200" b="1" kern="1200" dirty="0">
                <a:solidFill>
                  <a:schemeClr val="tx1"/>
                </a:solidFill>
                <a:effectLst/>
                <a:latin typeface="+mn-lt"/>
                <a:ea typeface="+mn-ea"/>
                <a:cs typeface="+mn-cs"/>
              </a:rPr>
              <a:t>(Alumni 2018)</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Research has stated that when businesses and customers use technology to interact, the business benefits because better communication creates a stronger public image </a:t>
            </a:r>
            <a:r>
              <a:rPr lang="en-GB" sz="1200" b="1" kern="1200" dirty="0">
                <a:solidFill>
                  <a:schemeClr val="tx1"/>
                </a:solidFill>
                <a:effectLst/>
                <a:latin typeface="+mn-lt"/>
                <a:ea typeface="+mn-ea"/>
                <a:cs typeface="+mn-cs"/>
              </a:rPr>
              <a:t>(Briggs 2018)</a:t>
            </a:r>
            <a:r>
              <a:rPr lang="en-GB" sz="1200" kern="1200" dirty="0">
                <a:solidFill>
                  <a:schemeClr val="tx1"/>
                </a:solidFill>
                <a:effectLst/>
                <a:latin typeface="+mn-lt"/>
                <a:ea typeface="+mn-ea"/>
                <a:cs typeface="+mn-cs"/>
              </a:rPr>
              <a:t>. This is true for Airbnb as they have stated that the key to their success is “great communication is the key to hosting success”</a:t>
            </a:r>
            <a:r>
              <a:rPr lang="en-GB" sz="1200" b="1" kern="1200" dirty="0">
                <a:solidFill>
                  <a:schemeClr val="tx1"/>
                </a:solidFill>
                <a:effectLst/>
                <a:latin typeface="+mn-lt"/>
                <a:ea typeface="+mn-ea"/>
                <a:cs typeface="+mn-cs"/>
              </a:rPr>
              <a:t> (Airbnb 2020). </a:t>
            </a:r>
            <a:r>
              <a:rPr lang="en-GB" sz="1200" kern="1200" dirty="0">
                <a:solidFill>
                  <a:schemeClr val="tx1"/>
                </a:solidFill>
                <a:effectLst/>
                <a:latin typeface="+mn-lt"/>
                <a:ea typeface="+mn-ea"/>
                <a:cs typeface="+mn-cs"/>
              </a:rPr>
              <a:t>Airbnb have been acknowledged for having a reputation for offering and providing a personalised service than any other big brand </a:t>
            </a:r>
            <a:r>
              <a:rPr lang="en-GB" sz="1200" b="1" kern="1200" dirty="0">
                <a:solidFill>
                  <a:schemeClr val="tx1"/>
                </a:solidFill>
                <a:effectLst/>
                <a:latin typeface="+mn-lt"/>
                <a:ea typeface="+mn-ea"/>
                <a:cs typeface="+mn-cs"/>
              </a:rPr>
              <a:t>(Tam 2019)</a:t>
            </a:r>
            <a:r>
              <a:rPr lang="en-GB" sz="1200" kern="1200" dirty="0">
                <a:solidFill>
                  <a:schemeClr val="tx1"/>
                </a:solidFill>
                <a:effectLst/>
                <a:latin typeface="+mn-lt"/>
                <a:ea typeface="+mn-ea"/>
                <a:cs typeface="+mn-cs"/>
              </a:rPr>
              <a:t>. This provides the insight that Airbnb understand the importance of the content that they publish to customers and they ensure that they share the best quality content with the customer communities.</a:t>
            </a:r>
          </a:p>
          <a:p>
            <a:endParaRPr lang="en-GB" dirty="0"/>
          </a:p>
        </p:txBody>
      </p:sp>
      <p:sp>
        <p:nvSpPr>
          <p:cNvPr id="4" name="Slide Number Placeholder 3"/>
          <p:cNvSpPr>
            <a:spLocks noGrp="1"/>
          </p:cNvSpPr>
          <p:nvPr>
            <p:ph type="sldNum" sz="quarter" idx="5"/>
          </p:nvPr>
        </p:nvSpPr>
        <p:spPr/>
        <p:txBody>
          <a:bodyPr/>
          <a:lstStyle/>
          <a:p>
            <a:fld id="{4BA1BC9B-8CA9-4798-BB7F-0086B7700670}" type="slidenum">
              <a:rPr lang="en-GB" smtClean="0"/>
              <a:t>6</a:t>
            </a:fld>
            <a:endParaRPr lang="en-GB"/>
          </a:p>
        </p:txBody>
      </p:sp>
    </p:spTree>
    <p:extLst>
      <p:ext uri="{BB962C8B-B14F-4D97-AF65-F5344CB8AC3E}">
        <p14:creationId xmlns:p14="http://schemas.microsoft.com/office/powerpoint/2010/main" val="914861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chapter states that peer-to-peer trading platforms provide two critical services in trading, it’s a global online platform that connects sellers to potential buyers in a cost-efficient way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a:t>
            </a:r>
            <a:r>
              <a:rPr lang="en-GB" sz="1200" b="1" kern="1200" dirty="0" err="1">
                <a:solidFill>
                  <a:schemeClr val="tx1"/>
                </a:solidFill>
                <a:effectLst/>
                <a:latin typeface="+mn-lt"/>
                <a:ea typeface="+mn-ea"/>
                <a:cs typeface="+mn-cs"/>
              </a:rPr>
              <a:t>Sigala</a:t>
            </a:r>
            <a:r>
              <a:rPr lang="en-GB" sz="1200" b="1"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Peer to peer accommodation occurs when an individual rents an apartment or room that they own typically enabled by digital platforms, Airbnb is a digital platform that allows this. As Airbnb are a peer-to-peer accommodation and are growing rapidly as it is offering an alternative to accommodation experience for guests at a more reasonable price </a:t>
            </a:r>
            <a:r>
              <a:rPr lang="en-GB" sz="1200" b="1" kern="1200" dirty="0">
                <a:solidFill>
                  <a:schemeClr val="tx1"/>
                </a:solidFill>
                <a:effectLst/>
                <a:latin typeface="+mn-lt"/>
                <a:ea typeface="+mn-ea"/>
                <a:cs typeface="+mn-cs"/>
              </a:rPr>
              <a:t>(Webster 2021)</a:t>
            </a:r>
            <a:r>
              <a:rPr lang="en-GB" sz="1200" kern="1200" dirty="0">
                <a:solidFill>
                  <a:schemeClr val="tx1"/>
                </a:solidFill>
                <a:effectLst/>
                <a:latin typeface="+mn-lt"/>
                <a:ea typeface="+mn-ea"/>
                <a:cs typeface="+mn-cs"/>
              </a:rPr>
              <a:t>. This suggests that they are doing successful within the peer-to-peer accommodation network as their providing their guests a local experience allowing them to interact with hosts.</a:t>
            </a:r>
          </a:p>
          <a:p>
            <a:r>
              <a:rPr lang="en-GB" sz="1200" kern="1200" dirty="0">
                <a:solidFill>
                  <a:schemeClr val="tx1"/>
                </a:solidFill>
                <a:effectLst/>
                <a:latin typeface="+mn-lt"/>
                <a:ea typeface="+mn-ea"/>
                <a:cs typeface="+mn-cs"/>
              </a:rPr>
              <a:t>The chapter state that “the increasing market power of large international peer-to-peer accommodation networks led to a movement against online platforms run by venture capitalists”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a:t>
            </a:r>
            <a:r>
              <a:rPr lang="en-GB" sz="1200" b="1" kern="1200" dirty="0" err="1">
                <a:solidFill>
                  <a:schemeClr val="tx1"/>
                </a:solidFill>
                <a:effectLst/>
                <a:latin typeface="+mn-lt"/>
                <a:ea typeface="+mn-ea"/>
                <a:cs typeface="+mn-cs"/>
              </a:rPr>
              <a:t>Sigala</a:t>
            </a:r>
            <a:r>
              <a:rPr lang="en-GB" sz="1200" b="1"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As Airbnb is probably the most well-known and widely used peer-to-peer renting site these days as they offer individuals relatively low prices for the same services as a hotel. With Airbnb, social interactions between peers are distinctively different from those between guests and employees in conventional lodging establishments </a:t>
            </a:r>
            <a:r>
              <a:rPr lang="en-GB" sz="1200" b="1" kern="1200" dirty="0">
                <a:solidFill>
                  <a:schemeClr val="tx1"/>
                </a:solidFill>
                <a:effectLst/>
                <a:latin typeface="+mn-lt"/>
                <a:ea typeface="+mn-ea"/>
                <a:cs typeface="+mn-cs"/>
              </a:rPr>
              <a:t>(Nath 2020)</a:t>
            </a:r>
            <a:r>
              <a:rPr lang="en-GB" sz="1200" kern="1200" dirty="0">
                <a:solidFill>
                  <a:schemeClr val="tx1"/>
                </a:solidFill>
                <a:effectLst/>
                <a:latin typeface="+mn-lt"/>
                <a:ea typeface="+mn-ea"/>
                <a:cs typeface="+mn-cs"/>
              </a:rPr>
              <a:t>. Airbnb are ahead of the game with peer to peer accommodation network with it being an online marketplace that connects people who wish to rent their homes out and individuals looking for local accommodations </a:t>
            </a:r>
            <a:r>
              <a:rPr lang="en-GB" sz="1200" b="1" kern="1200" dirty="0">
                <a:solidFill>
                  <a:schemeClr val="tx1"/>
                </a:solidFill>
                <a:effectLst/>
                <a:latin typeface="+mn-lt"/>
                <a:ea typeface="+mn-ea"/>
                <a:cs typeface="+mn-cs"/>
              </a:rPr>
              <a:t>(Airbnb 2021)</a:t>
            </a:r>
            <a:r>
              <a:rPr lang="en-GB" sz="1200" kern="1200" dirty="0">
                <a:solidFill>
                  <a:schemeClr val="tx1"/>
                </a:solidFill>
                <a:effectLst/>
                <a:latin typeface="+mn-lt"/>
                <a:ea typeface="+mn-ea"/>
                <a:cs typeface="+mn-cs"/>
              </a:rPr>
              <a:t>. This suggests that there are several entrepreneurial opportunities but hosting itself is the most obvious entrepreneurship opportunity resulting from the emergence of peer-to-peer accommodation networks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a:t>
            </a:r>
            <a:r>
              <a:rPr lang="en-GB" sz="1200" b="1" kern="1200" dirty="0" err="1">
                <a:solidFill>
                  <a:schemeClr val="tx1"/>
                </a:solidFill>
                <a:effectLst/>
                <a:latin typeface="+mn-lt"/>
                <a:ea typeface="+mn-ea"/>
                <a:cs typeface="+mn-cs"/>
              </a:rPr>
              <a:t>Sigala</a:t>
            </a:r>
            <a:r>
              <a:rPr lang="en-GB" sz="1200" b="1"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4BA1BC9B-8CA9-4798-BB7F-0086B7700670}" type="slidenum">
              <a:rPr lang="en-GB" smtClean="0"/>
              <a:t>7</a:t>
            </a:fld>
            <a:endParaRPr lang="en-GB"/>
          </a:p>
        </p:txBody>
      </p:sp>
    </p:spTree>
    <p:extLst>
      <p:ext uri="{BB962C8B-B14F-4D97-AF65-F5344CB8AC3E}">
        <p14:creationId xmlns:p14="http://schemas.microsoft.com/office/powerpoint/2010/main" val="40088543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Risks can occur within businesses often and with accommodation networks there can be several risks linked to providing this service. There is the risk of allowing strangers to stay within your property when being a host for Airbnb. Airbnb have on board as an essential element of becoming a host is that they must take out liability insurance coverage. With Airbnb regulations constantly changing if the government have passed a regulation that is still practiced through Airbnb, can lead to severe consequences </a:t>
            </a:r>
            <a:r>
              <a:rPr lang="en-GB" sz="1200" b="1" kern="1200" dirty="0">
                <a:solidFill>
                  <a:schemeClr val="tx1"/>
                </a:solidFill>
                <a:effectLst/>
                <a:latin typeface="+mn-lt"/>
                <a:ea typeface="+mn-ea"/>
                <a:cs typeface="+mn-cs"/>
              </a:rPr>
              <a:t>(Airbnb Management Software 2020).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chapter expresses that establishing new platforms within a business can be risky as there are a number of features that are dependent for success; “platform features that facilitate the development of confidence in the network; the financial ability to offer generous guarantees to hosts and guests; and the ability to grow host and guest numbers quickly enough that neither hosts nor guests are frustrated by the lack of trading opportunities”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a:t>
            </a:r>
            <a:r>
              <a:rPr lang="en-GB" sz="1200" b="1" kern="1200" dirty="0" err="1">
                <a:solidFill>
                  <a:schemeClr val="tx1"/>
                </a:solidFill>
                <a:effectLst/>
                <a:latin typeface="+mn-lt"/>
                <a:ea typeface="+mn-ea"/>
                <a:cs typeface="+mn-cs"/>
              </a:rPr>
              <a:t>Sigala</a:t>
            </a:r>
            <a:r>
              <a:rPr lang="en-GB" sz="1200" b="1"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Airbnb are seen to be introducing new tools to help them engage in a new platform of long-term stays during the coronavirus crisis. It has been stated in previous research that the new long-term focus has been discussed and it has been expressed by Airbnb that "the community has shifted to meet new consumer needs for longer term stays within their communities" </a:t>
            </a:r>
            <a:r>
              <a:rPr lang="en-GB" sz="1200" b="1" kern="1200" dirty="0">
                <a:solidFill>
                  <a:schemeClr val="tx1"/>
                </a:solidFill>
                <a:effectLst/>
                <a:latin typeface="+mn-lt"/>
                <a:ea typeface="+mn-ea"/>
                <a:cs typeface="+mn-cs"/>
              </a:rPr>
              <a:t>(May 2020)</a:t>
            </a:r>
            <a:r>
              <a:rPr lang="en-GB" sz="1200" kern="1200" dirty="0">
                <a:solidFill>
                  <a:schemeClr val="tx1"/>
                </a:solidFill>
                <a:effectLst/>
                <a:latin typeface="+mn-lt"/>
                <a:ea typeface="+mn-ea"/>
                <a:cs typeface="+mn-cs"/>
              </a:rPr>
              <a:t>. Airbnb took the risk of developing a new platform it worked successful for them during the unprecedented times. </a:t>
            </a:r>
          </a:p>
          <a:p>
            <a:r>
              <a:rPr lang="en-GB" sz="1200" kern="1200" dirty="0">
                <a:solidFill>
                  <a:schemeClr val="tx1"/>
                </a:solidFill>
                <a:effectLst/>
                <a:latin typeface="+mn-lt"/>
                <a:ea typeface="+mn-ea"/>
                <a:cs typeface="+mn-cs"/>
              </a:rPr>
              <a:t>“Another success factor is offering a credible platform that ensures that guests and hosts can transact efficiently at a minimum perceived risk”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a:t>
            </a:r>
            <a:r>
              <a:rPr lang="en-GB" sz="1200" b="1" kern="1200" dirty="0" err="1">
                <a:solidFill>
                  <a:schemeClr val="tx1"/>
                </a:solidFill>
                <a:effectLst/>
                <a:latin typeface="+mn-lt"/>
                <a:ea typeface="+mn-ea"/>
                <a:cs typeface="+mn-cs"/>
              </a:rPr>
              <a:t>Sigala</a:t>
            </a:r>
            <a:r>
              <a:rPr lang="en-GB" sz="1200" b="1"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Airbnb can be seen to be offering credible platforms as they are the leading business and they provide their customers with access to the services they need.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4BA1BC9B-8CA9-4798-BB7F-0086B7700670}" type="slidenum">
              <a:rPr lang="en-GB" smtClean="0"/>
              <a:t>8</a:t>
            </a:fld>
            <a:endParaRPr lang="en-GB"/>
          </a:p>
        </p:txBody>
      </p:sp>
    </p:spTree>
    <p:extLst>
      <p:ext uri="{BB962C8B-B14F-4D97-AF65-F5344CB8AC3E}">
        <p14:creationId xmlns:p14="http://schemas.microsoft.com/office/powerpoint/2010/main" val="30416719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Airbnb have created value for everyone. By making their customers partners they have created value for everyone from the hosts to the guests and the value is shared by orchestrating the network and connections</a:t>
            </a:r>
            <a:r>
              <a:rPr lang="en-GB" sz="1200" b="1" kern="1200" dirty="0">
                <a:solidFill>
                  <a:schemeClr val="tx1"/>
                </a:solidFill>
                <a:effectLst/>
                <a:latin typeface="+mn-lt"/>
                <a:ea typeface="+mn-ea"/>
                <a:cs typeface="+mn-cs"/>
              </a:rPr>
              <a:t> (</a:t>
            </a:r>
            <a:r>
              <a:rPr lang="en-GB" sz="1200" b="1" kern="1200" dirty="0" err="1">
                <a:solidFill>
                  <a:schemeClr val="tx1"/>
                </a:solidFill>
                <a:effectLst/>
                <a:latin typeface="+mn-lt"/>
                <a:ea typeface="+mn-ea"/>
                <a:cs typeface="+mn-cs"/>
              </a:rPr>
              <a:t>Alumi</a:t>
            </a:r>
            <a:r>
              <a:rPr lang="en-GB" sz="1200" b="1" kern="1200" dirty="0">
                <a:solidFill>
                  <a:schemeClr val="tx1"/>
                </a:solidFill>
                <a:effectLst/>
                <a:latin typeface="+mn-lt"/>
                <a:ea typeface="+mn-ea"/>
                <a:cs typeface="+mn-cs"/>
              </a:rPr>
              <a:t> 2015)</a:t>
            </a:r>
            <a:r>
              <a:rPr lang="en-GB" sz="1200" kern="1200" dirty="0">
                <a:solidFill>
                  <a:schemeClr val="tx1"/>
                </a:solidFill>
                <a:effectLst/>
                <a:latin typeface="+mn-lt"/>
                <a:ea typeface="+mn-ea"/>
                <a:cs typeface="+mn-cs"/>
              </a:rPr>
              <a:t>. Airbnb provide value to their hosts as it “allows them to make extra cash by posting their room of house on listings to engage with potential guests to then their rooms being rented out”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Alumi</a:t>
            </a:r>
            <a:r>
              <a:rPr lang="en-GB" sz="1200" b="1" kern="1200" dirty="0">
                <a:solidFill>
                  <a:schemeClr val="tx1"/>
                </a:solidFill>
                <a:effectLst/>
                <a:latin typeface="+mn-lt"/>
                <a:ea typeface="+mn-ea"/>
                <a:cs typeface="+mn-cs"/>
              </a:rPr>
              <a:t> 2015)</a:t>
            </a:r>
            <a:r>
              <a:rPr lang="en-GB" sz="1200" kern="1200" dirty="0">
                <a:solidFill>
                  <a:schemeClr val="tx1"/>
                </a:solidFill>
                <a:effectLst/>
                <a:latin typeface="+mn-lt"/>
                <a:ea typeface="+mn-ea"/>
                <a:cs typeface="+mn-cs"/>
              </a:rPr>
              <a:t>. This suggests that the main element of value is created between Airbnb and the hosts but also amongst the hosts and the guest as they provide the service. </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Airbnb have provided value to individuals as well as customers as the have provided the opportunity for hosts to bring value into their homes but also provided customers with values that hotels and other accommodations didn’t offer.</a:t>
            </a:r>
          </a:p>
          <a:p>
            <a:r>
              <a:rPr lang="en-GB" sz="1200" kern="1200" dirty="0">
                <a:solidFill>
                  <a:schemeClr val="tx1"/>
                </a:solidFill>
                <a:effectLst/>
                <a:latin typeface="+mn-lt"/>
                <a:ea typeface="+mn-ea"/>
                <a:cs typeface="+mn-cs"/>
              </a:rPr>
              <a:t>It has been stated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Forgacs 2018) </a:t>
            </a:r>
            <a:r>
              <a:rPr lang="en-GB" sz="1200" kern="1200" dirty="0">
                <a:solidFill>
                  <a:schemeClr val="tx1"/>
                </a:solidFill>
                <a:effectLst/>
                <a:latin typeface="+mn-lt"/>
                <a:ea typeface="+mn-ea"/>
                <a:cs typeface="+mn-cs"/>
              </a:rPr>
              <a:t>that peer-to-peer accommodations networks offer a simple way for individuals to supplement income. The Value Curve is a diagram which can be used by businesses to show instantly where value is created within their products and services, which will then prompt their customers of the value they offer </a:t>
            </a:r>
            <a:r>
              <a:rPr lang="en-GB" sz="1200" b="1" kern="1200" dirty="0">
                <a:solidFill>
                  <a:schemeClr val="tx1"/>
                </a:solidFill>
                <a:effectLst/>
                <a:latin typeface="+mn-lt"/>
                <a:ea typeface="+mn-ea"/>
                <a:cs typeface="+mn-cs"/>
              </a:rPr>
              <a:t>(Expert Programme Management 2018).</a:t>
            </a:r>
            <a:r>
              <a:rPr lang="en-GB" sz="1200" kern="1200" dirty="0">
                <a:solidFill>
                  <a:schemeClr val="tx1"/>
                </a:solidFill>
                <a:effectLst/>
                <a:latin typeface="+mn-lt"/>
                <a:ea typeface="+mn-ea"/>
                <a:cs typeface="+mn-cs"/>
              </a:rPr>
              <a:t> This is a graphic image of the way the business configures its consumer offering. This diagram allows Airbnb to see where their competitors are relating to value to ensure they can keep engaged and above competitors. The value curve allows Airbnb to differentiate their products from competitors. Monetizing a spare room or a whole house can become a lifeline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Forgacs 2018).</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barriers to entry are low within the marketplace and therefore peer-to-peer accommodation networks have the potential for securely serving an increasing large contingent workforce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Forgacs 2018).</a:t>
            </a:r>
            <a:r>
              <a:rPr lang="en-GB" sz="1200" kern="1200" dirty="0">
                <a:solidFill>
                  <a:schemeClr val="tx1"/>
                </a:solidFill>
                <a:effectLst/>
                <a:latin typeface="+mn-lt"/>
                <a:ea typeface="+mn-ea"/>
                <a:cs typeface="+mn-cs"/>
              </a:rPr>
              <a:t> With Airbnb been the leading business within the sharing economy they must continue to create value to ensure they can engage with more hosts to gain a greater customer base.</a:t>
            </a:r>
          </a:p>
          <a:p>
            <a:endParaRPr lang="en-GB" dirty="0"/>
          </a:p>
        </p:txBody>
      </p:sp>
      <p:sp>
        <p:nvSpPr>
          <p:cNvPr id="4" name="Slide Number Placeholder 3"/>
          <p:cNvSpPr>
            <a:spLocks noGrp="1"/>
          </p:cNvSpPr>
          <p:nvPr>
            <p:ph type="sldNum" sz="quarter" idx="5"/>
          </p:nvPr>
        </p:nvSpPr>
        <p:spPr/>
        <p:txBody>
          <a:bodyPr/>
          <a:lstStyle/>
          <a:p>
            <a:fld id="{4BA1BC9B-8CA9-4798-BB7F-0086B7700670}" type="slidenum">
              <a:rPr lang="en-GB" smtClean="0"/>
              <a:t>9</a:t>
            </a:fld>
            <a:endParaRPr lang="en-GB"/>
          </a:p>
        </p:txBody>
      </p:sp>
    </p:spTree>
    <p:extLst>
      <p:ext uri="{BB962C8B-B14F-4D97-AF65-F5344CB8AC3E}">
        <p14:creationId xmlns:p14="http://schemas.microsoft.com/office/powerpoint/2010/main" val="8384482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Peer-to-peer is a business category defined by the e-commerce platform that enables engagement of consumer to consumer activities. It has been sated by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Forgacs 2018) </a:t>
            </a:r>
            <a:r>
              <a:rPr lang="en-GB" sz="1200" kern="1200" dirty="0">
                <a:solidFill>
                  <a:schemeClr val="tx1"/>
                </a:solidFill>
                <a:effectLst/>
                <a:latin typeface="+mn-lt"/>
                <a:ea typeface="+mn-ea"/>
                <a:cs typeface="+mn-cs"/>
              </a:rPr>
              <a:t>that the popularity of peer to peer accommodation is continuing to emerge and is having a significant effect on the commercial accommodation sector, although competition is part of their everyday business. Research has stated that as for the wider community, “Airbnb can help accommodate more tourists and drive new customers to businesses in primarily residential areas”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Guttentag</a:t>
            </a:r>
            <a:r>
              <a:rPr lang="en-GB" sz="1200" b="1"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Airbnb has changed individuals’ ways of how individuals book accommodations and their ways of travelling but they also attract new customers to local business where their located. “The impact of the sharing economy is not related so much to the volume of the offers on the platform but rather on the pricing and price-to-value proposition as perceived by guests” </a:t>
            </a:r>
            <a:r>
              <a:rPr lang="en-GB" sz="1200" b="1" kern="1200" dirty="0">
                <a:solidFill>
                  <a:schemeClr val="tx1"/>
                </a:solidFill>
                <a:effectLst/>
                <a:latin typeface="+mn-lt"/>
                <a:ea typeface="+mn-ea"/>
                <a:cs typeface="+mn-cs"/>
              </a:rPr>
              <a:t>(Dean 2020).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has been stated in the chapter that emergence and success of peer-to-peer accommodation networks is increasing this leads to market uncertainty of established providers have a strong success and their content compared to competitors is at another success level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Forgacs 2018)</a:t>
            </a:r>
            <a:r>
              <a:rPr lang="en-GB" sz="1200" kern="1200" dirty="0">
                <a:solidFill>
                  <a:schemeClr val="tx1"/>
                </a:solidFill>
                <a:effectLst/>
                <a:latin typeface="+mn-lt"/>
                <a:ea typeface="+mn-ea"/>
                <a:cs typeface="+mn-cs"/>
              </a:rPr>
              <a:t>. Reviews are an element which is essential when building a relationship between hosts and customers as well as the business. With Airbnb their engagement between customers and hosts sets the business apart from its competitors </a:t>
            </a:r>
            <a:r>
              <a:rPr lang="en-GB" sz="1200" b="1" kern="1200" dirty="0">
                <a:solidFill>
                  <a:schemeClr val="tx1"/>
                </a:solidFill>
                <a:effectLst/>
                <a:latin typeface="+mn-lt"/>
                <a:ea typeface="+mn-ea"/>
                <a:cs typeface="+mn-cs"/>
              </a:rPr>
              <a:t>(Watt 2015)</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Airbnb provide a marketplace between hosts and customers which is established and provides them with the ability to safely exchange services. In Airbnb’s peer-to-peer model their review system allows them to add value to their prospective hosts and customers as they accommodate their needs </a:t>
            </a:r>
            <a:r>
              <a:rPr lang="en-GB" sz="1200" b="1" kern="1200" dirty="0">
                <a:solidFill>
                  <a:schemeClr val="tx1"/>
                </a:solidFill>
                <a:effectLst/>
                <a:latin typeface="+mn-lt"/>
                <a:ea typeface="+mn-ea"/>
                <a:cs typeface="+mn-cs"/>
              </a:rPr>
              <a:t>(Nath 2020)</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4BA1BC9B-8CA9-4798-BB7F-0086B7700670}" type="slidenum">
              <a:rPr lang="en-GB" smtClean="0"/>
              <a:t>10</a:t>
            </a:fld>
            <a:endParaRPr lang="en-GB"/>
          </a:p>
        </p:txBody>
      </p:sp>
    </p:spTree>
    <p:extLst>
      <p:ext uri="{BB962C8B-B14F-4D97-AF65-F5344CB8AC3E}">
        <p14:creationId xmlns:p14="http://schemas.microsoft.com/office/powerpoint/2010/main" val="27012104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Digital disruption is radically reshaping markets which is driven by data with the ability of enriching the experience of customers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Macramalla</a:t>
            </a:r>
            <a:r>
              <a:rPr lang="en-GB" sz="1200" b="1"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Digital disruption is the change that business models affect the value proposition of existing goods and services. Customers’ expectations and behaviours evolve when digital innovation occurs, this means that business then must adapt their services, marketing and evaluate their feedback </a:t>
            </a:r>
            <a:r>
              <a:rPr lang="en-GB" sz="1200" b="1" kern="1200" dirty="0">
                <a:solidFill>
                  <a:schemeClr val="tx1"/>
                </a:solidFill>
                <a:effectLst/>
                <a:latin typeface="+mn-lt"/>
                <a:ea typeface="+mn-ea"/>
                <a:cs typeface="+mn-cs"/>
              </a:rPr>
              <a:t>(Tucci 2020)</a:t>
            </a:r>
            <a:r>
              <a:rPr lang="en-GB" sz="1200" kern="1200" dirty="0">
                <a:solidFill>
                  <a:schemeClr val="tx1"/>
                </a:solidFill>
                <a:effectLst/>
                <a:latin typeface="+mn-lt"/>
                <a:ea typeface="+mn-ea"/>
                <a:cs typeface="+mn-cs"/>
              </a:rPr>
              <a:t>. Airbnb chose to invest their advertising and banner ads in Google display including images of the services they offer. This allowed Airbnb to then increase their traffic internationally as well as locally.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has been stated in the chapter that the digital disruption platform is considered to provide new ways to engage buyers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Forgacs 2018)</a:t>
            </a:r>
            <a:r>
              <a:rPr lang="en-GB" sz="1200" kern="1200" dirty="0">
                <a:solidFill>
                  <a:schemeClr val="tx1"/>
                </a:solidFill>
                <a:effectLst/>
                <a:latin typeface="+mn-lt"/>
                <a:ea typeface="+mn-ea"/>
                <a:cs typeface="+mn-cs"/>
              </a:rPr>
              <a:t>. Airbnb have the ability for interaction between hosts and customers using their marketplace model. Digital disruption reduces the cost of coordinating resources. Airbnb have grown in popularity, and their quality of offerings have increased. They addressed the needs of higher-value customers that would otherwise stay at a nice hotel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Guttentag</a:t>
            </a:r>
            <a:r>
              <a:rPr lang="en-GB" sz="1200" b="1"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Airbnb use digital technology for all their operations and the data is used not only to improve their services but for their host practices and customer satisfaction and experience. As Airbnb constantly use their data to improve their business and is using some frontiers where there aren’t any laws and regulations currently set </a:t>
            </a:r>
            <a:r>
              <a:rPr lang="en-GB" sz="1200" b="1" kern="1200" dirty="0">
                <a:solidFill>
                  <a:schemeClr val="tx1"/>
                </a:solidFill>
                <a:effectLst/>
                <a:latin typeface="+mn-lt"/>
                <a:ea typeface="+mn-ea"/>
                <a:cs typeface="+mn-cs"/>
              </a:rPr>
              <a:t>(Jacob 2020)</a:t>
            </a:r>
            <a:r>
              <a:rPr lang="en-GB" sz="1200" kern="1200" dirty="0">
                <a:solidFill>
                  <a:schemeClr val="tx1"/>
                </a:solidFill>
                <a:effectLst/>
                <a:latin typeface="+mn-lt"/>
                <a:ea typeface="+mn-ea"/>
                <a:cs typeface="+mn-cs"/>
              </a:rPr>
              <a:t>. This suggests that Airbnb are ahead of competitors with their digital technology.</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4BA1BC9B-8CA9-4798-BB7F-0086B7700670}" type="slidenum">
              <a:rPr lang="en-GB" smtClean="0"/>
              <a:t>11</a:t>
            </a:fld>
            <a:endParaRPr lang="en-GB"/>
          </a:p>
        </p:txBody>
      </p:sp>
    </p:spTree>
    <p:extLst>
      <p:ext uri="{BB962C8B-B14F-4D97-AF65-F5344CB8AC3E}">
        <p14:creationId xmlns:p14="http://schemas.microsoft.com/office/powerpoint/2010/main" val="42740361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can be seen throughout the presentation that were several themes identified within each of the chapters and they all linked to Airbnb within some aspects. As Airbnb are a successful company and the leaders within the sharing economy </a:t>
            </a:r>
            <a:r>
              <a:rPr lang="en-GB" sz="1200" b="1" kern="1200" dirty="0">
                <a:solidFill>
                  <a:schemeClr val="tx1"/>
                </a:solidFill>
                <a:effectLst/>
                <a:latin typeface="+mn-lt"/>
                <a:ea typeface="+mn-ea"/>
                <a:cs typeface="+mn-cs"/>
              </a:rPr>
              <a:t>(Airbnb 2020)</a:t>
            </a:r>
            <a:r>
              <a:rPr lang="en-GB" sz="1200" kern="1200" dirty="0">
                <a:solidFill>
                  <a:schemeClr val="tx1"/>
                </a:solidFill>
                <a:effectLst/>
                <a:latin typeface="+mn-lt"/>
                <a:ea typeface="+mn-ea"/>
                <a:cs typeface="+mn-cs"/>
              </a:rPr>
              <a:t>. Airbnb can adapt relevantly to the regulations and adaptions of the needs of their customers. They are part of the sharing economy and they had the ability to create a platform that has value for everyone. </a:t>
            </a:r>
            <a:r>
              <a:rPr lang="en-GB" sz="1200" i="0" kern="1200" dirty="0">
                <a:solidFill>
                  <a:schemeClr val="tx1"/>
                </a:solidFill>
                <a:effectLst/>
                <a:latin typeface="+mn-lt"/>
                <a:ea typeface="+mn-ea"/>
                <a:cs typeface="+mn-cs"/>
              </a:rPr>
              <a:t>Airbnb </a:t>
            </a:r>
            <a:r>
              <a:rPr lang="en-GB" sz="1200" kern="1200" dirty="0">
                <a:solidFill>
                  <a:schemeClr val="tx1"/>
                </a:solidFill>
                <a:effectLst/>
                <a:latin typeface="+mn-lt"/>
                <a:ea typeface="+mn-ea"/>
                <a:cs typeface="+mn-cs"/>
              </a:rPr>
              <a:t>are a prime example of a global company that makes the </a:t>
            </a:r>
            <a:r>
              <a:rPr lang="en-GB" sz="1200" i="0" kern="1200" dirty="0">
                <a:solidFill>
                  <a:schemeClr val="tx1"/>
                </a:solidFill>
                <a:effectLst/>
                <a:latin typeface="+mn-lt"/>
                <a:ea typeface="+mn-ea"/>
                <a:cs typeface="+mn-cs"/>
              </a:rPr>
              <a:t>sharing economy </a:t>
            </a:r>
            <a:r>
              <a:rPr lang="en-GB" sz="1200" kern="1200" dirty="0">
                <a:solidFill>
                  <a:schemeClr val="tx1"/>
                </a:solidFill>
                <a:effectLst/>
                <a:latin typeface="+mn-lt"/>
                <a:ea typeface="+mn-ea"/>
                <a:cs typeface="+mn-cs"/>
              </a:rPr>
              <a:t>possible. </a:t>
            </a:r>
            <a:endParaRPr lang="en-GB" dirty="0"/>
          </a:p>
        </p:txBody>
      </p:sp>
      <p:sp>
        <p:nvSpPr>
          <p:cNvPr id="4" name="Slide Number Placeholder 3"/>
          <p:cNvSpPr>
            <a:spLocks noGrp="1"/>
          </p:cNvSpPr>
          <p:nvPr>
            <p:ph type="sldNum" sz="quarter" idx="5"/>
          </p:nvPr>
        </p:nvSpPr>
        <p:spPr/>
        <p:txBody>
          <a:bodyPr/>
          <a:lstStyle/>
          <a:p>
            <a:fld id="{4BA1BC9B-8CA9-4798-BB7F-0086B7700670}" type="slidenum">
              <a:rPr lang="en-GB" smtClean="0"/>
              <a:t>12</a:t>
            </a:fld>
            <a:endParaRPr lang="en-GB"/>
          </a:p>
        </p:txBody>
      </p:sp>
    </p:spTree>
    <p:extLst>
      <p:ext uri="{BB962C8B-B14F-4D97-AF65-F5344CB8AC3E}">
        <p14:creationId xmlns:p14="http://schemas.microsoft.com/office/powerpoint/2010/main" val="28665440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S and Reinhold S (2018). PEER-TO-PEER ACCOMMODATION NETWORKS. Oxford: Goodfellow Publishers Ltd. p.30.</a:t>
            </a:r>
          </a:p>
          <a:p>
            <a:pPr marL="171450" indent="-171450">
              <a:buFontTx/>
              <a:buChar char="-"/>
            </a:pPr>
            <a:r>
              <a:rPr lang="en-GB" sz="1200" kern="1200" dirty="0">
                <a:solidFill>
                  <a:schemeClr val="tx1"/>
                </a:solidFill>
                <a:effectLst/>
                <a:latin typeface="+mn-lt"/>
                <a:ea typeface="+mn-ea"/>
                <a:cs typeface="+mn-cs"/>
              </a:rPr>
              <a:t>Tucci L. (2020). digital disruption. Available: https://searchcio.techtarget.com/definition/digital-disruption. Last accessed 16th February 2021.</a:t>
            </a:r>
          </a:p>
          <a:p>
            <a:pPr marL="171450" indent="-171450">
              <a:buFontTx/>
              <a:buChar char="-"/>
            </a:pPr>
            <a:r>
              <a:rPr lang="en-GB" sz="1200" kern="1200" dirty="0">
                <a:solidFill>
                  <a:schemeClr val="tx1"/>
                </a:solidFill>
                <a:effectLst/>
                <a:latin typeface="+mn-lt"/>
                <a:ea typeface="+mn-ea"/>
                <a:cs typeface="+mn-cs"/>
              </a:rPr>
              <a:t>Airbnb. (2021). Coronavirus. Available: https://www.airbnb.co.uk/resources/hosting-homes/t/coronavirus-34. Last accessed 17th February 2021.</a:t>
            </a:r>
          </a:p>
          <a:p>
            <a:pPr marL="171450" indent="-171450">
              <a:buFontTx/>
              <a:buChar char="-"/>
            </a:pPr>
            <a:r>
              <a:rPr lang="en-GB" sz="1200" kern="1200" dirty="0">
                <a:solidFill>
                  <a:schemeClr val="tx1"/>
                </a:solidFill>
                <a:effectLst/>
                <a:latin typeface="+mn-lt"/>
                <a:ea typeface="+mn-ea"/>
                <a:cs typeface="+mn-cs"/>
              </a:rPr>
              <a:t>Jacob S. (2020). How Airbnb Uses Data Science to Improve Their Product and Marketing. Available: https://neilpatel.com/blog/how-airbnb-uses-data-science/. Last accessed 17th February 2021.</a:t>
            </a:r>
          </a:p>
          <a:p>
            <a:pPr marL="171450" indent="-171450">
              <a:buFontTx/>
              <a:buChar char="-"/>
            </a:pPr>
            <a:r>
              <a:rPr lang="en-GB" sz="1200" kern="1200" dirty="0">
                <a:solidFill>
                  <a:schemeClr val="tx1"/>
                </a:solidFill>
                <a:effectLst/>
                <a:latin typeface="+mn-lt"/>
                <a:ea typeface="+mn-ea"/>
                <a:cs typeface="+mn-cs"/>
              </a:rPr>
              <a:t>Airbnb. (2020). Help grow Airbnb and your career. Available: https://www.airbnb.co.uk/careers/growth_and_traffic. Last accessed 17th February 2021.</a:t>
            </a:r>
          </a:p>
          <a:p>
            <a:pPr marL="171450" indent="-171450">
              <a:buFontTx/>
              <a:buChar char="-"/>
            </a:pPr>
            <a:r>
              <a:rPr lang="en-GB" sz="1200" kern="1200" dirty="0">
                <a:solidFill>
                  <a:schemeClr val="tx1"/>
                </a:solidFill>
                <a:effectLst/>
                <a:latin typeface="+mn-lt"/>
                <a:ea typeface="+mn-ea"/>
                <a:cs typeface="+mn-cs"/>
              </a:rPr>
              <a:t>Oxford College. (2021). Digital Disruption: What Is It and How Does It Impact Businesses? Available: https://blog.oxfordcollegeofmarketing.com/2016/02/22/what-is-digital-disruption/. Last accessed 16th February 2021.</a:t>
            </a:r>
          </a:p>
          <a:p>
            <a:pPr marL="171450" indent="-171450">
              <a:buFontTx/>
              <a:buChar char="-"/>
            </a:pPr>
            <a:r>
              <a:rPr lang="en-GB" sz="1200" kern="1200" dirty="0">
                <a:solidFill>
                  <a:schemeClr val="tx1"/>
                </a:solidFill>
                <a:effectLst/>
                <a:latin typeface="+mn-lt"/>
                <a:ea typeface="+mn-ea"/>
                <a:cs typeface="+mn-cs"/>
              </a:rPr>
              <a:t>Dean B. (2020). Hospitality Research: Airbnb's Impact on Hotels. Available: https://hospitalityinsights.ehl.edu/airbnb-impact-hotel-trends. Last accessed 16th February 2021.</a:t>
            </a:r>
          </a:p>
          <a:p>
            <a:pPr marL="171450" indent="-171450">
              <a:buFontTx/>
              <a:buChar char="-"/>
            </a:pPr>
            <a:r>
              <a:rPr lang="en-GB" sz="1200" kern="1200" dirty="0">
                <a:solidFill>
                  <a:schemeClr val="tx1"/>
                </a:solidFill>
                <a:effectLst/>
                <a:latin typeface="+mn-lt"/>
                <a:ea typeface="+mn-ea"/>
                <a:cs typeface="+mn-cs"/>
              </a:rPr>
              <a:t>Expert Programme Management. (2018). The Value Curve. Available: https://expertprogrammanagement.com/2011/04/the-value-curve/. Last accessed 16th February 2021.</a:t>
            </a:r>
          </a:p>
          <a:p>
            <a:pPr marL="171450" indent="-171450">
              <a:buFontTx/>
              <a:buChar char="-"/>
            </a:pP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S and Forgacs S (2018). PEER-TO-PEER ACCOMMODATION NETWORKS. Oxford: Goodfellow Publishers Ltd. p.160.</a:t>
            </a:r>
          </a:p>
          <a:p>
            <a:pPr marL="171450" indent="-171450">
              <a:buFontTx/>
              <a:buChar char="-"/>
            </a:pPr>
            <a:r>
              <a:rPr lang="en-GB" sz="1200" kern="1200" dirty="0" err="1">
                <a:solidFill>
                  <a:schemeClr val="tx1"/>
                </a:solidFill>
                <a:effectLst/>
                <a:latin typeface="+mn-lt"/>
                <a:ea typeface="+mn-ea"/>
                <a:cs typeface="+mn-cs"/>
              </a:rPr>
              <a:t>Botsman</a:t>
            </a:r>
            <a:r>
              <a:rPr lang="en-GB" sz="1200" kern="1200" dirty="0">
                <a:solidFill>
                  <a:schemeClr val="tx1"/>
                </a:solidFill>
                <a:effectLst/>
                <a:latin typeface="+mn-lt"/>
                <a:ea typeface="+mn-ea"/>
                <a:cs typeface="+mn-cs"/>
              </a:rPr>
              <a:t>, R Rogers, R. (October 2010). Beyond Zipcar: Collaborative Consumption. Available: https://hbr.org/2010/10/beyond-zipcar-collaborative-consumption. Last accessed 12th February 2021.</a:t>
            </a:r>
          </a:p>
          <a:p>
            <a:pPr marL="171450" indent="-171450">
              <a:buFontTx/>
              <a:buChar char="-"/>
            </a:pPr>
            <a:r>
              <a:rPr lang="en-GB" sz="1200" kern="1200" dirty="0">
                <a:solidFill>
                  <a:schemeClr val="tx1"/>
                </a:solidFill>
                <a:effectLst/>
                <a:latin typeface="+mn-lt"/>
                <a:ea typeface="+mn-ea"/>
                <a:cs typeface="+mn-cs"/>
              </a:rPr>
              <a:t>Williams J. (October 2012). 10 collaborative consumption websites. Available: https://earthbound.report/2012/10/03/10-collaborative-consumption-websites/. Last accessed 12th February 2021.</a:t>
            </a:r>
          </a:p>
          <a:p>
            <a:pPr marL="171450" indent="-171450">
              <a:buFontTx/>
              <a:buChar char="-"/>
            </a:pPr>
            <a:r>
              <a:rPr lang="en-GB" sz="1200" kern="1200" dirty="0">
                <a:solidFill>
                  <a:schemeClr val="tx1"/>
                </a:solidFill>
                <a:effectLst/>
                <a:latin typeface="+mn-lt"/>
                <a:ea typeface="+mn-ea"/>
                <a:cs typeface="+mn-cs"/>
              </a:rPr>
              <a:t>Chan, K and Mauborgne, R. (August 2014). Value Innovation: The Strategic Logic of High Growth. Available: https://hbr.org/2004/07/value-innovation-the-strategic-logic-of-high-growth. Last accessed 12th February 2021.</a:t>
            </a:r>
          </a:p>
          <a:p>
            <a:pPr marL="171450" indent="-171450">
              <a:buFontTx/>
              <a:buChar char="-"/>
            </a:pPr>
            <a:r>
              <a:rPr lang="en-GB" sz="1200" kern="1200" dirty="0" err="1">
                <a:solidFill>
                  <a:schemeClr val="tx1"/>
                </a:solidFill>
                <a:effectLst/>
                <a:latin typeface="+mn-lt"/>
                <a:ea typeface="+mn-ea"/>
                <a:cs typeface="+mn-cs"/>
              </a:rPr>
              <a:t>Autio</a:t>
            </a:r>
            <a:r>
              <a:rPr lang="en-GB" sz="1200" kern="1200" dirty="0">
                <a:solidFill>
                  <a:schemeClr val="tx1"/>
                </a:solidFill>
                <a:effectLst/>
                <a:latin typeface="+mn-lt"/>
                <a:ea typeface="+mn-ea"/>
                <a:cs typeface="+mn-cs"/>
              </a:rPr>
              <a:t> E. (August 2015). Entrepreneurial opportunity: Is it an illusion? Available: https://thegedi.org/entrepreneurial-opportunity-is-it-an-illusion/#:~:text=Entrepreneurial%20opportunities%20are%20usually%20defined,action%20to%20make%20a%20profit. Last accessed 14th February 2021.</a:t>
            </a:r>
          </a:p>
          <a:p>
            <a:pPr marL="171450" indent="-171450">
              <a:buFontTx/>
              <a:buChar char="-"/>
            </a:pPr>
            <a:r>
              <a:rPr lang="en-GB" sz="1200" kern="1200" dirty="0">
                <a:solidFill>
                  <a:schemeClr val="tx1"/>
                </a:solidFill>
                <a:effectLst/>
                <a:latin typeface="+mn-lt"/>
                <a:ea typeface="+mn-ea"/>
                <a:cs typeface="+mn-cs"/>
              </a:rPr>
              <a:t>Watt G. (October 2015). 7 things we can learn from the success of Airbnb. Available: https://www.thezenagency.com//latest/7-things-we-can-learn-from-the-success-of-airbnb/. Last accessed 16th February 2021.</a:t>
            </a:r>
          </a:p>
          <a:p>
            <a:pPr marL="171450" indent="-171450">
              <a:buFontTx/>
              <a:buChar char="-"/>
            </a:pPr>
            <a:r>
              <a:rPr lang="en-GB" sz="1200" kern="1200" dirty="0" err="1">
                <a:solidFill>
                  <a:schemeClr val="tx1"/>
                </a:solidFill>
                <a:effectLst/>
                <a:latin typeface="+mn-lt"/>
                <a:ea typeface="+mn-ea"/>
                <a:cs typeface="+mn-cs"/>
              </a:rPr>
              <a:t>Alumi</a:t>
            </a:r>
            <a:r>
              <a:rPr lang="en-GB" sz="1200" kern="1200" dirty="0">
                <a:solidFill>
                  <a:schemeClr val="tx1"/>
                </a:solidFill>
                <a:effectLst/>
                <a:latin typeface="+mn-lt"/>
                <a:ea typeface="+mn-ea"/>
                <a:cs typeface="+mn-cs"/>
              </a:rPr>
              <a:t> M. (December 2015). Airbnb and The Sharing Economy: Creating Value for Everyone. Available: https://digital.hbs.edu/platform-rctom/submission/airbnb-and-the-sharing-economy-creating-value-for-everyone/. Last accessed 16th February 2021.</a:t>
            </a:r>
          </a:p>
          <a:p>
            <a:pPr marL="171450" indent="-171450">
              <a:buFontTx/>
              <a:buChar char="-"/>
            </a:pPr>
            <a:r>
              <a:rPr lang="en-GB" sz="1200" kern="1200" dirty="0" err="1">
                <a:solidFill>
                  <a:schemeClr val="tx1"/>
                </a:solidFill>
                <a:effectLst/>
                <a:latin typeface="+mn-lt"/>
                <a:ea typeface="+mn-ea"/>
                <a:cs typeface="+mn-cs"/>
              </a:rPr>
              <a:t>Abrosimova</a:t>
            </a:r>
            <a:r>
              <a:rPr lang="en-GB" sz="1200" kern="1200" dirty="0">
                <a:solidFill>
                  <a:schemeClr val="tx1"/>
                </a:solidFill>
                <a:effectLst/>
                <a:latin typeface="+mn-lt"/>
                <a:ea typeface="+mn-ea"/>
                <a:cs typeface="+mn-cs"/>
              </a:rPr>
              <a:t> K. (March 2016). The technology behind Airbnb’s growth and monetization. Available: https://www.alphagamma.eu/entrepreneurship/the-technology-behind-airbnbs-growth-and-monetization/. Last accessed 16th February 2021.</a:t>
            </a:r>
          </a:p>
          <a:p>
            <a:pPr marL="171450" indent="-171450">
              <a:buFontTx/>
              <a:buChar char="-"/>
            </a:pPr>
            <a:r>
              <a:rPr lang="en-GB" sz="1200" kern="1200" dirty="0" err="1">
                <a:solidFill>
                  <a:schemeClr val="tx1"/>
                </a:solidFill>
                <a:effectLst/>
                <a:latin typeface="+mn-lt"/>
                <a:ea typeface="+mn-ea"/>
                <a:cs typeface="+mn-cs"/>
              </a:rPr>
              <a:t>Matofska</a:t>
            </a:r>
            <a:r>
              <a:rPr lang="en-GB" sz="1200" kern="1200" dirty="0">
                <a:solidFill>
                  <a:schemeClr val="tx1"/>
                </a:solidFill>
                <a:effectLst/>
                <a:latin typeface="+mn-lt"/>
                <a:ea typeface="+mn-ea"/>
                <a:cs typeface="+mn-cs"/>
              </a:rPr>
              <a:t> B. (March 2016). What is the Sharing Economy? Available: https://www.thepeoplewhoshare.com/blog/what-sharing-economy. Last accessed 12th February 2021.</a:t>
            </a:r>
          </a:p>
          <a:p>
            <a:pPr marL="171450" indent="-171450">
              <a:buFontTx/>
              <a:buChar char="-"/>
            </a:pPr>
            <a:r>
              <a:rPr lang="en-GB" sz="1200" kern="1200" dirty="0">
                <a:solidFill>
                  <a:schemeClr val="tx1"/>
                </a:solidFill>
                <a:effectLst/>
                <a:latin typeface="+mn-lt"/>
                <a:ea typeface="+mn-ea"/>
                <a:cs typeface="+mn-cs"/>
              </a:rPr>
              <a:t>Miller D. (February 2017). What You Can Learn from the Success of the Sharing Economy. Available: https://www.entrepreneur.com/article/289157. Last accessed 17th February 2021.</a:t>
            </a:r>
          </a:p>
          <a:p>
            <a:pPr marL="171450" indent="-171450">
              <a:buFontTx/>
              <a:buChar char="-"/>
            </a:pPr>
            <a:r>
              <a:rPr lang="en-GB" sz="1200" kern="1200" dirty="0">
                <a:solidFill>
                  <a:schemeClr val="tx1"/>
                </a:solidFill>
                <a:effectLst/>
                <a:latin typeface="+mn-lt"/>
                <a:ea typeface="+mn-ea"/>
                <a:cs typeface="+mn-cs"/>
              </a:rPr>
              <a:t>Ducasse A. (March 2017). The Future of Hospitality Entrepreneurship, Trend #2: Chasing the Airbnb Economy. Available: https://lesroches.edu/blog/the-future-of-hospitality-entrepreneurship-trend-2-chasing-the-airbnb-economy/. Last accessed 14th February 2021.</a:t>
            </a:r>
          </a:p>
          <a:p>
            <a:pPr marL="171450" indent="-171450">
              <a:buFontTx/>
              <a:buChar char="-"/>
            </a:pPr>
            <a:r>
              <a:rPr lang="en-GB" sz="1200" kern="1200" dirty="0" err="1">
                <a:solidFill>
                  <a:schemeClr val="tx1"/>
                </a:solidFill>
                <a:effectLst/>
                <a:latin typeface="+mn-lt"/>
                <a:ea typeface="+mn-ea"/>
                <a:cs typeface="+mn-cs"/>
              </a:rPr>
              <a:t>Pesonen</a:t>
            </a:r>
            <a:r>
              <a:rPr lang="en-GB" sz="1200" kern="1200" dirty="0">
                <a:solidFill>
                  <a:schemeClr val="tx1"/>
                </a:solidFill>
                <a:effectLst/>
                <a:latin typeface="+mn-lt"/>
                <a:ea typeface="+mn-ea"/>
                <a:cs typeface="+mn-cs"/>
              </a:rPr>
              <a:t> J. (June 2017). Peer-to-peer accommodation and sharing economy from tourists’ perspective. Available: https://www.tourismmarketingandmanagement.com/2017/06/05/sharing-economy-tourism-need-understand-peer-peer-accommodation/#:~:text=Peer%2Dto%2Dpeer%20accommodation%20happens,digital%20platforms%20such%. Last accessed 16th February 2021.</a:t>
            </a:r>
          </a:p>
          <a:p>
            <a:pPr marL="171450" indent="-171450">
              <a:buFontTx/>
              <a:buChar char="-"/>
            </a:pPr>
            <a:r>
              <a:rPr lang="en-GB" sz="1200" kern="1200" dirty="0" err="1">
                <a:solidFill>
                  <a:schemeClr val="tx1"/>
                </a:solidFill>
                <a:effectLst/>
                <a:latin typeface="+mn-lt"/>
                <a:ea typeface="+mn-ea"/>
                <a:cs typeface="+mn-cs"/>
              </a:rPr>
              <a:t>Lafrenz</a:t>
            </a:r>
            <a:r>
              <a:rPr lang="en-GB" sz="1200" kern="1200" dirty="0">
                <a:solidFill>
                  <a:schemeClr val="tx1"/>
                </a:solidFill>
                <a:effectLst/>
                <a:latin typeface="+mn-lt"/>
                <a:ea typeface="+mn-ea"/>
                <a:cs typeface="+mn-cs"/>
              </a:rPr>
              <a:t> G. (July 2017). Why Is E-Commerce So Important? Available: https://powerdigitalmarketing.com/blog/why-is-e-commerce-so-important/#gref. Last accessed 16th February 2021.</a:t>
            </a:r>
          </a:p>
          <a:p>
            <a:pPr marL="171450" indent="-171450">
              <a:buFontTx/>
              <a:buChar char="-"/>
            </a:pPr>
            <a:r>
              <a:rPr lang="en-GB" sz="1200" kern="1200" dirty="0" err="1">
                <a:solidFill>
                  <a:schemeClr val="tx1"/>
                </a:solidFill>
                <a:effectLst/>
                <a:latin typeface="+mn-lt"/>
                <a:ea typeface="+mn-ea"/>
                <a:cs typeface="+mn-cs"/>
              </a:rPr>
              <a:t>Whal</a:t>
            </a:r>
            <a:r>
              <a:rPr lang="en-GB" sz="1200" kern="1200" dirty="0">
                <a:solidFill>
                  <a:schemeClr val="tx1"/>
                </a:solidFill>
                <a:effectLst/>
                <a:latin typeface="+mn-lt"/>
                <a:ea typeface="+mn-ea"/>
                <a:cs typeface="+mn-cs"/>
              </a:rPr>
              <a:t> D. (August 2017). Collaborative consumption and peer-to-peer collaboration. Available: https://medium.com/age-of-awareness/collaborative-consumption-and-peer-to-peer-collaboration-d6e40c04e2e2. Last accessed 12th February 2021.</a:t>
            </a:r>
          </a:p>
          <a:p>
            <a:pPr marL="171450" indent="-171450">
              <a:buFontTx/>
              <a:buChar char="-"/>
            </a:pPr>
            <a:r>
              <a:rPr lang="en-GB" sz="1200" kern="1200" dirty="0">
                <a:solidFill>
                  <a:schemeClr val="tx1"/>
                </a:solidFill>
                <a:effectLst/>
                <a:latin typeface="+mn-lt"/>
                <a:ea typeface="+mn-ea"/>
                <a:cs typeface="+mn-cs"/>
              </a:rPr>
              <a:t>Galloway S. (July 2018). Sharing is Caring: The Positive Influence of the Airbnb Sharing Economy. Available: https://medium.com/@airgms/sharing-is-caring-the-positive-influence-of-the-airbnb-sharing-economy-61671d83e5e3. Last accessed 12th February 2021.</a:t>
            </a:r>
          </a:p>
          <a:p>
            <a:pPr marL="171450" indent="-171450">
              <a:buFontTx/>
              <a:buChar char="-"/>
            </a:pPr>
            <a:r>
              <a:rPr lang="en-GB" sz="1200" kern="1200" dirty="0" err="1">
                <a:solidFill>
                  <a:schemeClr val="tx1"/>
                </a:solidFill>
                <a:effectLst/>
                <a:latin typeface="+mn-lt"/>
                <a:ea typeface="+mn-ea"/>
                <a:cs typeface="+mn-cs"/>
              </a:rPr>
              <a:t>Macramalla</a:t>
            </a:r>
            <a:r>
              <a:rPr lang="en-GB" sz="1200" kern="1200" dirty="0">
                <a:solidFill>
                  <a:schemeClr val="tx1"/>
                </a:solidFill>
                <a:effectLst/>
                <a:latin typeface="+mn-lt"/>
                <a:ea typeface="+mn-ea"/>
                <a:cs typeface="+mn-cs"/>
              </a:rPr>
              <a:t> E. (July 2018). The Reality of Digital Disruption -- How to Stay Ahead. Available: https://www.forbes.com/sites/insights-treasuredata/2018/07/17/the-reality-of-digital-disruption-how-to-stay-ahead/?sh=62f02f0c43c1. Last accessed 16th February 2021.</a:t>
            </a:r>
          </a:p>
          <a:p>
            <a:pPr marL="171450" indent="-171450">
              <a:buFontTx/>
              <a:buChar char="-"/>
            </a:pPr>
            <a:r>
              <a:rPr lang="en-GB" sz="1200" kern="1200" dirty="0" err="1">
                <a:solidFill>
                  <a:schemeClr val="tx1"/>
                </a:solidFill>
                <a:effectLst/>
                <a:latin typeface="+mn-lt"/>
                <a:ea typeface="+mn-ea"/>
                <a:cs typeface="+mn-cs"/>
              </a:rPr>
              <a:t>Guttentag</a:t>
            </a:r>
            <a:r>
              <a:rPr lang="en-GB" sz="1200" kern="1200" dirty="0">
                <a:solidFill>
                  <a:schemeClr val="tx1"/>
                </a:solidFill>
                <a:effectLst/>
                <a:latin typeface="+mn-lt"/>
                <a:ea typeface="+mn-ea"/>
                <a:cs typeface="+mn-cs"/>
              </a:rPr>
              <a:t> D. (August 2018). What Airbnb really does to a neighbourhood. Available: https://www.bbc.co.uk/news/business-45083954. Last accessed 16th February 2021.</a:t>
            </a:r>
          </a:p>
          <a:p>
            <a:pPr marL="171450" indent="-171450">
              <a:buFontTx/>
              <a:buChar char="-"/>
            </a:pPr>
            <a:r>
              <a:rPr lang="en-GB" sz="1200" kern="1200" dirty="0" err="1">
                <a:solidFill>
                  <a:schemeClr val="tx1"/>
                </a:solidFill>
                <a:effectLst/>
                <a:latin typeface="+mn-lt"/>
                <a:ea typeface="+mn-ea"/>
                <a:cs typeface="+mn-cs"/>
              </a:rPr>
              <a:t>Mintz</a:t>
            </a:r>
            <a:r>
              <a:rPr lang="en-GB" sz="1200" kern="1200" dirty="0">
                <a:solidFill>
                  <a:schemeClr val="tx1"/>
                </a:solidFill>
                <a:effectLst/>
                <a:latin typeface="+mn-lt"/>
                <a:ea typeface="+mn-ea"/>
                <a:cs typeface="+mn-cs"/>
              </a:rPr>
              <a:t> S. (August 2018). What are Values? Available: https://www.ethicssage.com/2018/08/what-are-values.html. Last accessed 16th February 2021.</a:t>
            </a:r>
          </a:p>
          <a:p>
            <a:pPr marL="171450" indent="-171450">
              <a:buFontTx/>
              <a:buChar char="-"/>
            </a:pPr>
            <a:r>
              <a:rPr lang="en-GB" sz="1200" kern="1200" dirty="0">
                <a:solidFill>
                  <a:schemeClr val="tx1"/>
                </a:solidFill>
                <a:effectLst/>
                <a:latin typeface="+mn-lt"/>
                <a:ea typeface="+mn-ea"/>
                <a:cs typeface="+mn-cs"/>
              </a:rPr>
              <a:t>Briggs N. (November 2018). 7 ADVANTAGES OF TECHNOLOGY IN BUSINESS COMMUNICATION. Available: https://www.avocor.com/uk/blog/7-advantages-of-technology-in-business-communication/. Last accessed 15th February 2021.</a:t>
            </a:r>
          </a:p>
          <a:p>
            <a:pPr marL="171450" indent="-171450">
              <a:buFontTx/>
              <a:buChar char="-"/>
            </a:pPr>
            <a:r>
              <a:rPr lang="en-GB" sz="1200" kern="1200" dirty="0">
                <a:solidFill>
                  <a:schemeClr val="tx1"/>
                </a:solidFill>
                <a:effectLst/>
                <a:latin typeface="+mn-lt"/>
                <a:ea typeface="+mn-ea"/>
                <a:cs typeface="+mn-cs"/>
              </a:rPr>
              <a:t>Alumni S. (November 2018). Airbnb: Using Technology to Reimagine Travel. Available: https://digital.hbs.edu/platform-rctom/submission/airbnb-using-technology-to-reimagine-travel/. Last accessed 15th February 2021.</a:t>
            </a:r>
          </a:p>
          <a:p>
            <a:pPr marL="171450" indent="-171450">
              <a:buFontTx/>
              <a:buChar char="-"/>
            </a:pPr>
            <a:r>
              <a:rPr lang="en-GB" sz="1200" kern="1200" dirty="0">
                <a:solidFill>
                  <a:schemeClr val="tx1"/>
                </a:solidFill>
                <a:effectLst/>
                <a:latin typeface="+mn-lt"/>
                <a:ea typeface="+mn-ea"/>
                <a:cs typeface="+mn-cs"/>
              </a:rPr>
              <a:t>Bivens J. (January 2019). The economic costs and benefits of Airbnb. Available: https://www.epi.org/publication/the-economic-costs-and-benefits-of-airbnb-no-reason-for-local-policymakers-to-let-airbnb-bypass-tax-or-regulatory-obligations/. Last accessed 12th February 2021.</a:t>
            </a:r>
          </a:p>
          <a:p>
            <a:pPr marL="171450" indent="-171450">
              <a:buFontTx/>
              <a:buChar char="-"/>
            </a:pPr>
            <a:r>
              <a:rPr lang="en-GB" sz="1200" kern="1200" dirty="0">
                <a:solidFill>
                  <a:schemeClr val="tx1"/>
                </a:solidFill>
                <a:effectLst/>
                <a:latin typeface="+mn-lt"/>
                <a:ea typeface="+mn-ea"/>
                <a:cs typeface="+mn-cs"/>
              </a:rPr>
              <a:t>Bivens J. (January 2019). The economic costs and benefits of Airbnb. Available: https://www.epi.org/publication/the-economic-costs-and-benefits-of-airbnb-no-reason-for-local-policymakers-to-let-airbnb-bypass-tax-or-regulatory-obligations/. Last accessed 16th February 2021.</a:t>
            </a:r>
          </a:p>
          <a:p>
            <a:pPr marL="171450" indent="-171450">
              <a:buFontTx/>
              <a:buChar char="-"/>
            </a:pPr>
            <a:r>
              <a:rPr lang="en-GB" sz="1200" kern="1200" dirty="0">
                <a:solidFill>
                  <a:schemeClr val="tx1"/>
                </a:solidFill>
                <a:effectLst/>
                <a:latin typeface="+mn-lt"/>
                <a:ea typeface="+mn-ea"/>
                <a:cs typeface="+mn-cs"/>
              </a:rPr>
              <a:t>Tam A. (May 2019). Airbnb’s Growth Strategy: How they attract and retain 150 million users. Available: https://www.growthmanifesto.com/airbnb-growth-strategy. Last accessed 14th February 2021.</a:t>
            </a:r>
          </a:p>
          <a:p>
            <a:pPr marL="171450" indent="-171450">
              <a:buFontTx/>
              <a:buChar char="-"/>
            </a:pPr>
            <a:r>
              <a:rPr lang="en-GB" sz="1200" kern="1200" dirty="0">
                <a:solidFill>
                  <a:schemeClr val="tx1"/>
                </a:solidFill>
                <a:effectLst/>
                <a:latin typeface="+mn-lt"/>
                <a:ea typeface="+mn-ea"/>
                <a:cs typeface="+mn-cs"/>
              </a:rPr>
              <a:t>Miller D. (June 2019). The Sharing Economy and How it Is Changing Industries. Available: https://www.thebalancesmb.com/the-sharing-economy-and-how-it-changes-industries-4172234. Last accessed 17th February 2021.</a:t>
            </a:r>
          </a:p>
          <a:p>
            <a:pPr marL="171450" indent="-171450">
              <a:buFontTx/>
              <a:buChar char="-"/>
            </a:pPr>
            <a:r>
              <a:rPr lang="en-GB" sz="1200" kern="1200" dirty="0">
                <a:solidFill>
                  <a:schemeClr val="tx1"/>
                </a:solidFill>
                <a:effectLst/>
                <a:latin typeface="+mn-lt"/>
                <a:ea typeface="+mn-ea"/>
                <a:cs typeface="+mn-cs"/>
              </a:rPr>
              <a:t>Chen J. (January 2020). Collaborative Consumption. Available: https://www.investopedia.com/terms/c/collaborative-consumption.asp. Last accessed 12th February 2021.</a:t>
            </a:r>
          </a:p>
          <a:p>
            <a:pPr marL="171450" indent="-171450">
              <a:buFontTx/>
              <a:buChar char="-"/>
            </a:pPr>
            <a:r>
              <a:rPr lang="en-GB" sz="1200" kern="1200" dirty="0">
                <a:solidFill>
                  <a:schemeClr val="tx1"/>
                </a:solidFill>
                <a:effectLst/>
                <a:latin typeface="+mn-lt"/>
                <a:ea typeface="+mn-ea"/>
                <a:cs typeface="+mn-cs"/>
              </a:rPr>
              <a:t>Teo F. (February 2020). P2P Lending Business Model: How Investment Platforms Make Money. Available: https://crowdfunding-platforms.com/p2p-lending-business-model. Last accessed 15th February 2021.</a:t>
            </a:r>
          </a:p>
          <a:p>
            <a:pPr marL="171450" indent="-171450">
              <a:buFontTx/>
              <a:buChar char="-"/>
            </a:pPr>
            <a:r>
              <a:rPr lang="en-GB" sz="1200" kern="1200" dirty="0">
                <a:solidFill>
                  <a:schemeClr val="tx1"/>
                </a:solidFill>
                <a:effectLst/>
                <a:latin typeface="+mn-lt"/>
                <a:ea typeface="+mn-ea"/>
                <a:cs typeface="+mn-cs"/>
              </a:rPr>
              <a:t>Airbnb. (February 2020). https://www.airbnb.co.uk/resources/hosting-homes/a/great-communication-is-the-key-to-hosting-success-33. Available: https://www.airbnb.co.uk/resources/hosting-homes/a/great-communication-is-the-key-to-hosting-success-33. Last accessed 15th February 2021.</a:t>
            </a:r>
          </a:p>
          <a:p>
            <a:pPr marL="171450" indent="-171450">
              <a:buFontTx/>
              <a:buChar char="-"/>
            </a:pPr>
            <a:r>
              <a:rPr lang="en-GB" sz="1200" kern="1200" dirty="0" err="1">
                <a:solidFill>
                  <a:schemeClr val="tx1"/>
                </a:solidFill>
                <a:effectLst/>
                <a:latin typeface="+mn-lt"/>
                <a:ea typeface="+mn-ea"/>
                <a:cs typeface="+mn-cs"/>
              </a:rPr>
              <a:t>Lovick</a:t>
            </a:r>
            <a:r>
              <a:rPr lang="en-GB" sz="1200" kern="1200" dirty="0">
                <a:solidFill>
                  <a:schemeClr val="tx1"/>
                </a:solidFill>
                <a:effectLst/>
                <a:latin typeface="+mn-lt"/>
                <a:ea typeface="+mn-ea"/>
                <a:cs typeface="+mn-cs"/>
              </a:rPr>
              <a:t> S. (March 2020). What Is the Sharing Economy? Available: https://www.businessbecause.com/news/insights/6736/what-is-the-sharing-economy. Last accessed 12th February 2021.</a:t>
            </a:r>
          </a:p>
          <a:p>
            <a:pPr marL="171450" indent="-171450">
              <a:buFontTx/>
              <a:buChar char="-"/>
            </a:pPr>
            <a:r>
              <a:rPr lang="en-GB" sz="1200" kern="1200" dirty="0">
                <a:solidFill>
                  <a:schemeClr val="tx1"/>
                </a:solidFill>
                <a:effectLst/>
                <a:latin typeface="+mn-lt"/>
                <a:ea typeface="+mn-ea"/>
                <a:cs typeface="+mn-cs"/>
              </a:rPr>
              <a:t>Thorne M. (March 2020). What are the advantages of the sharing economy? Available: https://drivinginnovation.ie.edu/what-are-the-advantages-of-the-sharing-economy/. Last accessed 17th February 2021.</a:t>
            </a:r>
          </a:p>
          <a:p>
            <a:pPr marL="171450" indent="-171450">
              <a:buFontTx/>
              <a:buChar char="-"/>
            </a:pPr>
            <a:r>
              <a:rPr lang="en-GB" sz="1200" kern="1200" dirty="0">
                <a:solidFill>
                  <a:schemeClr val="tx1"/>
                </a:solidFill>
                <a:effectLst/>
                <a:latin typeface="+mn-lt"/>
                <a:ea typeface="+mn-ea"/>
                <a:cs typeface="+mn-cs"/>
              </a:rPr>
              <a:t>May K. (April 2020). Airbnb gets serious on long-term stays, denies hosts are finding new platforms. Available: https://www.phocuswire.com/Airbnb-long-term-stay-hosts. Last accessed 15th February 2021.</a:t>
            </a:r>
          </a:p>
          <a:p>
            <a:pPr marL="171450" indent="-171450">
              <a:buFontTx/>
              <a:buChar char="-"/>
            </a:pPr>
            <a:r>
              <a:rPr lang="en-GB" sz="1200" kern="1200" dirty="0">
                <a:solidFill>
                  <a:schemeClr val="tx1"/>
                </a:solidFill>
                <a:effectLst/>
                <a:latin typeface="+mn-lt"/>
                <a:ea typeface="+mn-ea"/>
                <a:cs typeface="+mn-cs"/>
              </a:rPr>
              <a:t>Kenton W. (June 2020). What Is Value? Available: https://www.investopedia.com/terms/v/value.asp. Last accessed 12th February 2021.</a:t>
            </a:r>
          </a:p>
          <a:p>
            <a:pPr marL="171450" indent="-171450">
              <a:buFontTx/>
              <a:buChar char="-"/>
            </a:pPr>
            <a:r>
              <a:rPr lang="en-GB" sz="1200" kern="1200" dirty="0">
                <a:solidFill>
                  <a:schemeClr val="tx1"/>
                </a:solidFill>
                <a:effectLst/>
                <a:latin typeface="+mn-lt"/>
                <a:ea typeface="+mn-ea"/>
                <a:cs typeface="+mn-cs"/>
              </a:rPr>
              <a:t>Heathfield S. (July 2020). What Is Employment? Available: https://www.thebalancecareers.com/what-is-employment-1918114. Last accessed 16th February 2021.</a:t>
            </a:r>
          </a:p>
          <a:p>
            <a:pPr marL="171450" indent="-171450">
              <a:buFontTx/>
              <a:buChar char="-"/>
            </a:pPr>
            <a:r>
              <a:rPr lang="en-GB" sz="1200" kern="1200" dirty="0">
                <a:solidFill>
                  <a:schemeClr val="tx1"/>
                </a:solidFill>
                <a:effectLst/>
                <a:latin typeface="+mn-lt"/>
                <a:ea typeface="+mn-ea"/>
                <a:cs typeface="+mn-cs"/>
              </a:rPr>
              <a:t>Ward S. (August 2020). What Is a Core Competency? Available: https://www.thebalancesmb.com/core-competency-in-business-2948314. Last accessed 17th February 2021.</a:t>
            </a:r>
          </a:p>
          <a:p>
            <a:pPr marL="171450" indent="-171450">
              <a:buFontTx/>
              <a:buChar char="-"/>
            </a:pPr>
            <a:r>
              <a:rPr lang="en-GB" sz="1200" kern="1200" dirty="0">
                <a:solidFill>
                  <a:schemeClr val="tx1"/>
                </a:solidFill>
                <a:effectLst/>
                <a:latin typeface="+mn-lt"/>
                <a:ea typeface="+mn-ea"/>
                <a:cs typeface="+mn-cs"/>
              </a:rPr>
              <a:t>Scott G. (October 2020). Sharing Economy. Available: https://www.investopedia.com/terms/s/sharing-economy.asp. Last accessed 12th February 2021.</a:t>
            </a:r>
          </a:p>
          <a:p>
            <a:pPr marL="171450" indent="-171450">
              <a:buFontTx/>
              <a:buChar char="-"/>
            </a:pPr>
            <a:r>
              <a:rPr lang="en-GB" sz="1200" kern="1200" dirty="0">
                <a:solidFill>
                  <a:schemeClr val="tx1"/>
                </a:solidFill>
                <a:effectLst/>
                <a:latin typeface="+mn-lt"/>
                <a:ea typeface="+mn-ea"/>
                <a:cs typeface="+mn-cs"/>
              </a:rPr>
              <a:t>Pereira D. (November 2020). Peer-to-peer Business Model. Available: https://businessmodelanalyst.com/peer-to-peer-business-model/. Last accessed 15th February 2021.</a:t>
            </a:r>
          </a:p>
          <a:p>
            <a:pPr marL="171450" indent="-171450">
              <a:buFontTx/>
              <a:buChar char="-"/>
            </a:pPr>
            <a:r>
              <a:rPr lang="en-GB" sz="1200" kern="1200" dirty="0">
                <a:solidFill>
                  <a:schemeClr val="tx1"/>
                </a:solidFill>
                <a:effectLst/>
                <a:latin typeface="+mn-lt"/>
                <a:ea typeface="+mn-ea"/>
                <a:cs typeface="+mn-cs"/>
              </a:rPr>
              <a:t>Nath T. (December 2020). How Airbnb Makes Money. Available: https://www.investopedia.com/articles/investing/112414/how-airbnb-makes-money.asp. Last accessed 15th February 2021.</a:t>
            </a:r>
          </a:p>
          <a:p>
            <a:pPr marL="171450" indent="-171450">
              <a:buFontTx/>
              <a:buChar char="-"/>
            </a:pPr>
            <a:r>
              <a:rPr lang="en-GB" sz="1200" kern="1200" dirty="0">
                <a:solidFill>
                  <a:schemeClr val="tx1"/>
                </a:solidFill>
                <a:effectLst/>
                <a:latin typeface="+mn-lt"/>
                <a:ea typeface="+mn-ea"/>
                <a:cs typeface="+mn-cs"/>
              </a:rPr>
              <a:t>Nath T. (December 2020). How Airbnb Makes Money. Available: https://www.investopedia.com/articles/investing/112414/how-airbnb-makes-money.asp. Last accessed 16th February 2021.</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BA1BC9B-8CA9-4798-BB7F-0086B7700670}" type="slidenum">
              <a:rPr lang="en-GB" smtClean="0"/>
              <a:t>13</a:t>
            </a:fld>
            <a:endParaRPr lang="en-GB"/>
          </a:p>
        </p:txBody>
      </p:sp>
    </p:spTree>
    <p:extLst>
      <p:ext uri="{BB962C8B-B14F-4D97-AF65-F5344CB8AC3E}">
        <p14:creationId xmlns:p14="http://schemas.microsoft.com/office/powerpoint/2010/main" val="28334653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Value is the monetary, material, or assessed worth of an asset, good, or service </a:t>
            </a:r>
            <a:r>
              <a:rPr lang="en-GB" sz="1200" b="1" kern="1200" dirty="0">
                <a:solidFill>
                  <a:schemeClr val="tx1"/>
                </a:solidFill>
                <a:effectLst/>
                <a:latin typeface="+mn-lt"/>
                <a:ea typeface="+mn-ea"/>
                <a:cs typeface="+mn-cs"/>
              </a:rPr>
              <a:t>(Kenton 2020)</a:t>
            </a:r>
            <a:r>
              <a:rPr lang="en-GB" sz="1200" kern="1200" dirty="0">
                <a:solidFill>
                  <a:schemeClr val="tx1"/>
                </a:solidFill>
                <a:effectLst/>
                <a:latin typeface="+mn-lt"/>
                <a:ea typeface="+mn-ea"/>
                <a:cs typeface="+mn-cs"/>
              </a:rPr>
              <a:t>. Advanced technologies over the years has made it possible for businesses to create value through digital transformations of services or products </a:t>
            </a:r>
            <a:r>
              <a:rPr lang="en-GB" sz="1200" b="1" kern="1200" dirty="0">
                <a:solidFill>
                  <a:schemeClr val="tx1"/>
                </a:solidFill>
                <a:effectLst/>
                <a:latin typeface="+mn-lt"/>
                <a:ea typeface="+mn-ea"/>
                <a:cs typeface="+mn-cs"/>
              </a:rPr>
              <a:t>(Wertz 2020)</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Digital technology allows businesses to gain access to more platforms which then allows them to create additional value as they promote their business on a larger scale. The value of a business is essential to offer several segments of customers and as Airbnb have an extensive number of marketing platforms, they create value amongst their customers.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Research has been sated by Harvard Business Review that value innovators believe that most people will put their differences and choices aside if they are offered a considerable increase in value </a:t>
            </a:r>
            <a:r>
              <a:rPr lang="en-GB" sz="1200" b="1" kern="1200" dirty="0">
                <a:solidFill>
                  <a:schemeClr val="tx1"/>
                </a:solidFill>
                <a:effectLst/>
                <a:latin typeface="+mn-lt"/>
                <a:ea typeface="+mn-ea"/>
                <a:cs typeface="+mn-cs"/>
              </a:rPr>
              <a:t>(Chan and Mauborgne 2014)</a:t>
            </a:r>
            <a:r>
              <a:rPr lang="en-GB" sz="1200" kern="1200" dirty="0">
                <a:solidFill>
                  <a:schemeClr val="tx1"/>
                </a:solidFill>
                <a:effectLst/>
                <a:latin typeface="+mn-lt"/>
                <a:ea typeface="+mn-ea"/>
                <a:cs typeface="+mn-cs"/>
              </a:rPr>
              <a:t>. Airbnb are seen to offer an incredible value as they connect individuals </a:t>
            </a:r>
            <a:r>
              <a:rPr lang="en-GB" sz="1200" i="1" kern="1200" dirty="0">
                <a:solidFill>
                  <a:schemeClr val="tx1"/>
                </a:solidFill>
                <a:effectLst/>
                <a:latin typeface="+mn-lt"/>
                <a:ea typeface="+mn-ea"/>
                <a:cs typeface="+mn-cs"/>
              </a:rPr>
              <a:t>through an</a:t>
            </a:r>
            <a:r>
              <a:rPr lang="en-GB" sz="1200" kern="1200" dirty="0">
                <a:solidFill>
                  <a:schemeClr val="tx1"/>
                </a:solidFill>
                <a:effectLst/>
                <a:latin typeface="+mn-lt"/>
                <a:ea typeface="+mn-ea"/>
                <a:cs typeface="+mn-cs"/>
              </a:rPr>
              <a:t> online marketplace who want to rent out their homes or rooms with individuals who are looking for accommodations in certain areas of the world but with the comfort of a home and for much reasonable prices than hotels </a:t>
            </a:r>
            <a:r>
              <a:rPr lang="en-GB" sz="1200" b="1" kern="1200" dirty="0">
                <a:solidFill>
                  <a:schemeClr val="tx1"/>
                </a:solidFill>
                <a:effectLst/>
                <a:latin typeface="+mn-lt"/>
                <a:ea typeface="+mn-ea"/>
                <a:cs typeface="+mn-cs"/>
              </a:rPr>
              <a:t>(Airbnb 2021)</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Airbnb creates value as they allow </a:t>
            </a:r>
            <a:r>
              <a:rPr lang="en-US" sz="1200" kern="1200" dirty="0">
                <a:solidFill>
                  <a:schemeClr val="tx1"/>
                </a:solidFill>
                <a:effectLst/>
                <a:latin typeface="+mn-lt"/>
                <a:ea typeface="+mn-ea"/>
                <a:cs typeface="+mn-cs"/>
              </a:rPr>
              <a:t>information and knowledge are shared, open and accessible through the platform, encouraging open communication, efficiency and sustainability as these platforms continue to gain and retain customers </a:t>
            </a:r>
            <a:r>
              <a:rPr lang="en-US" sz="1200" b="1" kern="1200" dirty="0">
                <a:solidFill>
                  <a:schemeClr val="tx1"/>
                </a:solidFill>
                <a:effectLst/>
                <a:latin typeface="+mn-lt"/>
                <a:ea typeface="+mn-ea"/>
                <a:cs typeface="+mn-cs"/>
              </a:rPr>
              <a:t>(</a:t>
            </a:r>
            <a:r>
              <a:rPr lang="en-US" sz="1200" b="1" kern="1200" dirty="0" err="1">
                <a:solidFill>
                  <a:schemeClr val="tx1"/>
                </a:solidFill>
                <a:effectLst/>
                <a:latin typeface="+mn-lt"/>
                <a:ea typeface="+mn-ea"/>
                <a:cs typeface="+mn-cs"/>
              </a:rPr>
              <a:t>Dolnicar</a:t>
            </a:r>
            <a:r>
              <a:rPr lang="en-US" sz="1200" b="1"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Reinhold</a:t>
            </a:r>
            <a:r>
              <a:rPr lang="en-US" sz="1200" b="1" kern="1200" dirty="0">
                <a:solidFill>
                  <a:schemeClr val="tx1"/>
                </a:solidFill>
                <a:effectLst/>
                <a:latin typeface="+mn-lt"/>
                <a:ea typeface="+mn-ea"/>
                <a:cs typeface="+mn-cs"/>
              </a:rPr>
              <a:t> 2018)</a:t>
            </a:r>
            <a:r>
              <a:rPr lang="en-US" sz="1200" kern="1200" dirty="0">
                <a:solidFill>
                  <a:schemeClr val="tx1"/>
                </a:solidFill>
                <a:effectLst/>
                <a:latin typeface="+mn-lt"/>
                <a:ea typeface="+mn-ea"/>
                <a:cs typeface="+mn-cs"/>
              </a:rPr>
              <a:t>. This suggests that Airbnb are expressing their services and availability to create value amongst their services with the use of technologies, they could possibly express their value through additional technology platforms to gain further value within an additional base of customers. Value is created as cost is reduced when competition increases as this increases the demand for individuals to build customer value.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 has been stated that “</a:t>
            </a:r>
            <a:r>
              <a:rPr lang="en-GB" sz="1200" kern="1200" dirty="0">
                <a:solidFill>
                  <a:schemeClr val="tx1"/>
                </a:solidFill>
                <a:effectLst/>
                <a:latin typeface="+mn-lt"/>
                <a:ea typeface="+mn-ea"/>
                <a:cs typeface="+mn-cs"/>
              </a:rPr>
              <a:t>Online platforms also increase the speed and flexibility of the exchange of underutilized resources” </a:t>
            </a:r>
            <a:r>
              <a:rPr lang="en-US" sz="1200" b="1" kern="1200" dirty="0">
                <a:solidFill>
                  <a:schemeClr val="tx1"/>
                </a:solidFill>
                <a:effectLst/>
                <a:latin typeface="+mn-lt"/>
                <a:ea typeface="+mn-ea"/>
                <a:cs typeface="+mn-cs"/>
              </a:rPr>
              <a:t>(</a:t>
            </a:r>
            <a:r>
              <a:rPr lang="en-US" sz="1200" b="1" kern="1200" dirty="0" err="1">
                <a:solidFill>
                  <a:schemeClr val="tx1"/>
                </a:solidFill>
                <a:effectLst/>
                <a:latin typeface="+mn-lt"/>
                <a:ea typeface="+mn-ea"/>
                <a:cs typeface="+mn-cs"/>
              </a:rPr>
              <a:t>Dolnicar</a:t>
            </a:r>
            <a:r>
              <a:rPr lang="en-US" sz="1200" b="1"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Reinhold </a:t>
            </a:r>
            <a:r>
              <a:rPr lang="en-US" sz="1200" b="1" kern="1200" dirty="0">
                <a:solidFill>
                  <a:schemeClr val="tx1"/>
                </a:solidFill>
                <a:effectLst/>
                <a:latin typeface="+mn-lt"/>
                <a:ea typeface="+mn-ea"/>
                <a:cs typeface="+mn-cs"/>
              </a:rPr>
              <a:t>2018)</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In the case of Airbnb, the platform is the webpage www.airbnb.com. Without this webpage, the network cannot exist, therefore this suggests that digital technologies are essential for businesses to create platforms to allow access to be gained for customers to discover their services, and without the availability of these technologies it wouldn’t be possible for Airbnb to become successful and to be leaders within the sharing economy.</a:t>
            </a:r>
          </a:p>
          <a:p>
            <a:endParaRPr lang="en-GB" dirty="0"/>
          </a:p>
        </p:txBody>
      </p:sp>
      <p:sp>
        <p:nvSpPr>
          <p:cNvPr id="4" name="Slide Number Placeholder 3"/>
          <p:cNvSpPr>
            <a:spLocks noGrp="1"/>
          </p:cNvSpPr>
          <p:nvPr>
            <p:ph type="sldNum" sz="quarter" idx="5"/>
          </p:nvPr>
        </p:nvSpPr>
        <p:spPr/>
        <p:txBody>
          <a:bodyPr/>
          <a:lstStyle/>
          <a:p>
            <a:fld id="{4BA1BC9B-8CA9-4798-BB7F-0086B7700670}" type="slidenum">
              <a:rPr lang="en-GB" smtClean="0"/>
              <a:t>14</a:t>
            </a:fld>
            <a:endParaRPr lang="en-GB"/>
          </a:p>
        </p:txBody>
      </p:sp>
    </p:spTree>
    <p:extLst>
      <p:ext uri="{BB962C8B-B14F-4D97-AF65-F5344CB8AC3E}">
        <p14:creationId xmlns:p14="http://schemas.microsoft.com/office/powerpoint/2010/main" val="2689173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Ecommerce can be described as all electronic transactions that take place between organisations and their stakeholders and these may be financial transactions in terms of buying and selling, exchanges of information and/or any other service. These transactions can be considered as either buy side ecommerce or sell side ecommerce </a:t>
            </a:r>
            <a:r>
              <a:rPr lang="en-GB" sz="1200" b="1" kern="1200" dirty="0">
                <a:solidFill>
                  <a:schemeClr val="tx1"/>
                </a:solidFill>
                <a:effectLst/>
                <a:latin typeface="+mn-lt"/>
                <a:ea typeface="+mn-ea"/>
                <a:cs typeface="+mn-cs"/>
              </a:rPr>
              <a:t>(Chaffey et al 2018)</a:t>
            </a:r>
            <a:r>
              <a:rPr lang="en-GB" sz="1200" kern="1200" dirty="0">
                <a:solidFill>
                  <a:schemeClr val="tx1"/>
                </a:solidFill>
                <a:effectLst/>
                <a:latin typeface="+mn-lt"/>
                <a:ea typeface="+mn-ea"/>
                <a:cs typeface="+mn-cs"/>
              </a:rPr>
              <a:t>. E-commerce is the use of information and communication technologies to facilitate businesses. As Airbnb run from a digital platform within the sharing economy platform, Airbnb relies on online communication, as their booking is all on an online platform.</a:t>
            </a:r>
          </a:p>
          <a:p>
            <a:r>
              <a:rPr lang="en-GB" sz="1200" kern="1200" dirty="0">
                <a:solidFill>
                  <a:schemeClr val="tx1"/>
                </a:solidFill>
                <a:effectLst/>
                <a:latin typeface="+mn-lt"/>
                <a:ea typeface="+mn-ea"/>
                <a:cs typeface="+mn-cs"/>
              </a:rPr>
              <a:t>The chapter states that when businesses trade on certain platform such as e-commerce, “hosting itself is an obvious entrepreneurship opportunity” this is resulted from peer-to-peer accommodation networks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a:t>
            </a:r>
            <a:r>
              <a:rPr lang="en-GB" sz="1200" b="1" kern="1200" dirty="0" err="1">
                <a:solidFill>
                  <a:schemeClr val="tx1"/>
                </a:solidFill>
                <a:effectLst/>
                <a:latin typeface="+mn-lt"/>
                <a:ea typeface="+mn-ea"/>
                <a:cs typeface="+mn-cs"/>
              </a:rPr>
              <a:t>Sigala</a:t>
            </a:r>
            <a:r>
              <a:rPr lang="en-GB" sz="1200" b="1"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As Airbnb are an e-commerce platform and are a per-to-peer accommodation network this suggests that there are several entrepreneurial opportunities for individuals to become hosts and to create something out of renting their rooms or houses but also cleaners and gardening maintenance. Current users of Airbnb share their space in 190 countries and more than 34,000 cities, which suggests that they are a growing business and without them being an e-commerce platform it wouldn’t have been possible for them to become successful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Abrosimova</a:t>
            </a:r>
            <a:r>
              <a:rPr lang="en-GB" sz="1200" b="1" kern="1200" dirty="0">
                <a:solidFill>
                  <a:schemeClr val="tx1"/>
                </a:solidFill>
                <a:effectLst/>
                <a:latin typeface="+mn-lt"/>
                <a:ea typeface="+mn-ea"/>
                <a:cs typeface="+mn-cs"/>
              </a:rPr>
              <a:t> 2016)</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Airbnb as an e-commerce platform conduct all their communication and transactions online. Being e-commerce allows consumers to have easy access to the business through the internet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Lafrenz</a:t>
            </a:r>
            <a:r>
              <a:rPr lang="en-GB" sz="1200" b="1" kern="1200" dirty="0">
                <a:solidFill>
                  <a:schemeClr val="tx1"/>
                </a:solidFill>
                <a:effectLst/>
                <a:latin typeface="+mn-lt"/>
                <a:ea typeface="+mn-ea"/>
                <a:cs typeface="+mn-cs"/>
              </a:rPr>
              <a:t> 2017)</a:t>
            </a:r>
            <a:r>
              <a:rPr lang="en-GB" sz="1200" kern="1200" dirty="0">
                <a:solidFill>
                  <a:schemeClr val="tx1"/>
                </a:solidFill>
                <a:effectLst/>
                <a:latin typeface="+mn-lt"/>
                <a:ea typeface="+mn-ea"/>
                <a:cs typeface="+mn-cs"/>
              </a:rPr>
              <a:t>. With e-commerce growing rapidly and being a part of everyone’s daily lives this suggests that this is supporting the success of Airbnb as they are solely an e-commerce business and without this, they wouldn’t have the ability to operate. Airbnb took the opportunity to establish peer-to-peer trading platforms. </a:t>
            </a:r>
            <a:endParaRPr lang="en-GB" dirty="0"/>
          </a:p>
        </p:txBody>
      </p:sp>
      <p:sp>
        <p:nvSpPr>
          <p:cNvPr id="4" name="Slide Number Placeholder 3"/>
          <p:cNvSpPr>
            <a:spLocks noGrp="1"/>
          </p:cNvSpPr>
          <p:nvPr>
            <p:ph type="sldNum" sz="quarter" idx="5"/>
          </p:nvPr>
        </p:nvSpPr>
        <p:spPr/>
        <p:txBody>
          <a:bodyPr/>
          <a:lstStyle/>
          <a:p>
            <a:fld id="{4BA1BC9B-8CA9-4798-BB7F-0086B7700670}" type="slidenum">
              <a:rPr lang="en-GB" smtClean="0"/>
              <a:t>15</a:t>
            </a:fld>
            <a:endParaRPr lang="en-GB"/>
          </a:p>
        </p:txBody>
      </p:sp>
    </p:spTree>
    <p:extLst>
      <p:ext uri="{BB962C8B-B14F-4D97-AF65-F5344CB8AC3E}">
        <p14:creationId xmlns:p14="http://schemas.microsoft.com/office/powerpoint/2010/main" val="8743668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sharing economy has been defined as an economic principle that is constantly evolving </a:t>
            </a:r>
            <a:r>
              <a:rPr lang="en-GB" sz="1200" b="1" kern="1200" dirty="0">
                <a:solidFill>
                  <a:schemeClr val="tx1"/>
                </a:solidFill>
                <a:effectLst/>
                <a:latin typeface="+mn-lt"/>
                <a:ea typeface="+mn-ea"/>
                <a:cs typeface="+mn-cs"/>
              </a:rPr>
              <a:t>(Miller 2019)</a:t>
            </a:r>
            <a:r>
              <a:rPr lang="en-GB" sz="1200" kern="1200" dirty="0">
                <a:solidFill>
                  <a:schemeClr val="tx1"/>
                </a:solidFill>
                <a:effectLst/>
                <a:latin typeface="+mn-lt"/>
                <a:ea typeface="+mn-ea"/>
                <a:cs typeface="+mn-cs"/>
              </a:rPr>
              <a:t>. The sharing economy is the ability of paying to temporarily access or own products or services. Using the sharing economy online platforms that match their customer needs allows business like Airbnb to achieve greater efficiency in contrast to traditional businesses. The sharing economy also encourages sustainability, efficiency, and communication within businesses. Previous literature has stated that to be successful in the sharing economy, the business must have an efficient, trustworthy, innovative, and community-centric brand </a:t>
            </a:r>
            <a:r>
              <a:rPr lang="en-GB" sz="1200" b="1" kern="1200" dirty="0">
                <a:solidFill>
                  <a:schemeClr val="tx1"/>
                </a:solidFill>
                <a:effectLst/>
                <a:latin typeface="+mn-lt"/>
                <a:ea typeface="+mn-ea"/>
                <a:cs typeface="+mn-cs"/>
              </a:rPr>
              <a:t>(Miller 2017)</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chapter has expressed that many businesses are emerging into the sharing economy as the internet is becoming a main trading platform, suggesting that online trading platforms, including peer-to-peer accommodation networks, may offer a solution to the large contingent workforce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Dolnicar</a:t>
            </a:r>
            <a:r>
              <a:rPr lang="en-GB" sz="1200" b="1" kern="1200" dirty="0">
                <a:solidFill>
                  <a:schemeClr val="tx1"/>
                </a:solidFill>
                <a:effectLst/>
                <a:latin typeface="+mn-lt"/>
                <a:ea typeface="+mn-ea"/>
                <a:cs typeface="+mn-cs"/>
              </a:rPr>
              <a:t> and Forgacs 2018)</a:t>
            </a:r>
            <a:r>
              <a:rPr lang="en-GB" sz="1200" kern="1200" dirty="0">
                <a:solidFill>
                  <a:schemeClr val="tx1"/>
                </a:solidFill>
                <a:effectLst/>
                <a:latin typeface="+mn-lt"/>
                <a:ea typeface="+mn-ea"/>
                <a:cs typeface="+mn-cs"/>
              </a:rPr>
              <a:t>. With Airbnb continuing to grow its supply of services around the world this is leading to business such as hotels to develop and innovate into additional market to ensure they secure their customer base.</a:t>
            </a:r>
          </a:p>
          <a:p>
            <a:r>
              <a:rPr lang="en-GB" sz="1200" kern="1200" dirty="0">
                <a:solidFill>
                  <a:schemeClr val="tx1"/>
                </a:solidFill>
                <a:effectLst/>
                <a:latin typeface="+mn-lt"/>
                <a:ea typeface="+mn-ea"/>
                <a:cs typeface="+mn-cs"/>
              </a:rPr>
              <a:t>The sharing economy offers a customers a localised alternative to the commercial market </a:t>
            </a:r>
            <a:r>
              <a:rPr lang="en-GB" sz="1200" b="1" kern="1200" dirty="0">
                <a:solidFill>
                  <a:schemeClr val="tx1"/>
                </a:solidFill>
                <a:effectLst/>
                <a:latin typeface="+mn-lt"/>
                <a:ea typeface="+mn-ea"/>
                <a:cs typeface="+mn-cs"/>
              </a:rPr>
              <a:t>(Thorne 2020)</a:t>
            </a:r>
            <a:r>
              <a:rPr lang="en-GB" sz="1200" kern="1200" dirty="0">
                <a:solidFill>
                  <a:schemeClr val="tx1"/>
                </a:solidFill>
                <a:effectLst/>
                <a:latin typeface="+mn-lt"/>
                <a:ea typeface="+mn-ea"/>
                <a:cs typeface="+mn-cs"/>
              </a:rPr>
              <a:t>. As Airbnb continue to grow their supply of properties around the world this means their customer base must be enhancing at a great level. </a:t>
            </a:r>
            <a:r>
              <a:rPr lang="en-GB" sz="1200" b="1" kern="1200" dirty="0">
                <a:solidFill>
                  <a:schemeClr val="tx1"/>
                </a:solidFill>
                <a:effectLst/>
                <a:latin typeface="+mn-lt"/>
                <a:ea typeface="+mn-ea"/>
                <a:cs typeface="+mn-cs"/>
              </a:rPr>
              <a:t>(Airbnb 2020)</a:t>
            </a:r>
            <a:r>
              <a:rPr lang="en-GB" sz="1200" kern="1200" dirty="0">
                <a:solidFill>
                  <a:schemeClr val="tx1"/>
                </a:solidFill>
                <a:effectLst/>
                <a:latin typeface="+mn-lt"/>
                <a:ea typeface="+mn-ea"/>
                <a:cs typeface="+mn-cs"/>
              </a:rPr>
              <a:t> have stated that their growth is based on “From strengthening our user engagement to leveraging our community for referrals and virality”. This suggests that Airbnb can incorporate a suite of emerging software platforms into their business.</a:t>
            </a:r>
          </a:p>
          <a:p>
            <a:r>
              <a:rPr lang="en-GB" sz="1200" kern="1200" dirty="0">
                <a:solidFill>
                  <a:schemeClr val="tx1"/>
                </a:solidFill>
                <a:effectLst/>
                <a:latin typeface="+mn-lt"/>
                <a:ea typeface="+mn-ea"/>
                <a:cs typeface="+mn-cs"/>
              </a:rPr>
              <a:t>Airbnb have not been so successful because of COVID-19. Due to COVID-19 influencing Airbnb trading, during the lockdowns Airbnb decided that is would be effective for them to rise their long-term stays, to promote further sales within the business </a:t>
            </a:r>
            <a:r>
              <a:rPr lang="en-GB" sz="1200" b="1" kern="1200" dirty="0">
                <a:solidFill>
                  <a:schemeClr val="tx1"/>
                </a:solidFill>
                <a:effectLst/>
                <a:latin typeface="+mn-lt"/>
                <a:ea typeface="+mn-ea"/>
                <a:cs typeface="+mn-cs"/>
              </a:rPr>
              <a:t>(Airbnb 2021)</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4BA1BC9B-8CA9-4798-BB7F-0086B7700670}" type="slidenum">
              <a:rPr lang="en-GB" smtClean="0"/>
              <a:t>16</a:t>
            </a:fld>
            <a:endParaRPr lang="en-GB"/>
          </a:p>
        </p:txBody>
      </p:sp>
    </p:spTree>
    <p:extLst>
      <p:ext uri="{BB962C8B-B14F-4D97-AF65-F5344CB8AC3E}">
        <p14:creationId xmlns:p14="http://schemas.microsoft.com/office/powerpoint/2010/main" val="793122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2/20/2021</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070713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2/20/2021</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1483881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2/20/2021</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69328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2/20/2021</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65644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2/20/2021</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6701978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2/20/2021</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371095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2/20/2021</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587679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2/20/2021</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596097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2/20/2021</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543032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2/20/2021</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044569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2/20/2021</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038238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2/20/2021</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2640397629"/>
      </p:ext>
    </p:extLst>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1" r:id="rId6"/>
    <p:sldLayoutId id="2147484007" r:id="rId7"/>
    <p:sldLayoutId id="2147484008" r:id="rId8"/>
    <p:sldLayoutId id="2147484009" r:id="rId9"/>
    <p:sldLayoutId id="2147484010" r:id="rId10"/>
    <p:sldLayoutId id="2147484012"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4.m4a"/><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notesSlide" Target="../notesSlides/notesSlide3.xml"/><Relationship Id="rId5" Type="http://schemas.openxmlformats.org/officeDocument/2006/relationships/slideLayout" Target="../slideLayouts/slideLayout1.xml"/><Relationship Id="rId4" Type="http://schemas.openxmlformats.org/officeDocument/2006/relationships/audio" Target="../media/media4.m4a"/><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8.m4a"/><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notesSlide" Target="../notesSlides/notesSlide6.xml"/><Relationship Id="rId5" Type="http://schemas.openxmlformats.org/officeDocument/2006/relationships/slideLayout" Target="../slideLayouts/slideLayout1.xml"/><Relationship Id="rId4" Type="http://schemas.openxmlformats.org/officeDocument/2006/relationships/audio" Target="../media/media8.m4a"/><Relationship Id="rId9"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12.m4a"/><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notesSlide" Target="../notesSlides/notesSlide9.xml"/><Relationship Id="rId5" Type="http://schemas.openxmlformats.org/officeDocument/2006/relationships/slideLayout" Target="../slideLayouts/slideLayout1.xml"/><Relationship Id="rId4" Type="http://schemas.openxmlformats.org/officeDocument/2006/relationships/audio" Target="../media/media12.m4a"/><Relationship Id="rId9"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Background pattern&#10;&#10;Description automatically generated">
            <a:extLst>
              <a:ext uri="{FF2B5EF4-FFF2-40B4-BE49-F238E27FC236}">
                <a16:creationId xmlns:a16="http://schemas.microsoft.com/office/drawing/2014/main" id="{18ADFC48-6BD7-4ADB-9953-9EACC9A01BE3}"/>
              </a:ext>
            </a:extLst>
          </p:cNvPr>
          <p:cNvPicPr>
            <a:picLocks noChangeAspect="1"/>
          </p:cNvPicPr>
          <p:nvPr/>
        </p:nvPicPr>
        <p:blipFill rotWithShape="1">
          <a:blip r:embed="rId5"/>
          <a:srcRect t="21610" b="22131"/>
          <a:stretch/>
        </p:blipFill>
        <p:spPr>
          <a:xfrm>
            <a:off x="9" y="-1119"/>
            <a:ext cx="12191982" cy="6859119"/>
          </a:xfrm>
          <a:prstGeom prst="rect">
            <a:avLst/>
          </a:prstGeom>
        </p:spPr>
      </p:pic>
      <p:sp>
        <p:nvSpPr>
          <p:cNvPr id="99" name="Rectangle 98">
            <a:extLst>
              <a:ext uri="{FF2B5EF4-FFF2-40B4-BE49-F238E27FC236}">
                <a16:creationId xmlns:a16="http://schemas.microsoft.com/office/drawing/2014/main" id="{C6C3E48C-655A-4982-8E73-7FB0D9E65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 y="3307170"/>
            <a:ext cx="12191982" cy="3558767"/>
          </a:xfrm>
          <a:prstGeom prst="rect">
            <a:avLst/>
          </a:prstGeom>
          <a:gradFill>
            <a:gsLst>
              <a:gs pos="89000">
                <a:srgbClr val="000000">
                  <a:alpha val="0"/>
                </a:srgbClr>
              </a:gs>
              <a:gs pos="0">
                <a:schemeClr val="tx1"/>
              </a:gs>
              <a:gs pos="56000">
                <a:srgbClr val="000000">
                  <a:alpha val="26000"/>
                </a:srgbClr>
              </a:gs>
              <a:gs pos="14000">
                <a:srgbClr val="000000">
                  <a:alpha val="37000"/>
                </a:srgbClr>
              </a:gs>
              <a:gs pos="0">
                <a:srgbClr val="000000">
                  <a:alpha val="2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67201F-0230-4987-8A92-10F4F9987A7C}"/>
              </a:ext>
            </a:extLst>
          </p:cNvPr>
          <p:cNvSpPr>
            <a:spLocks noGrp="1"/>
          </p:cNvSpPr>
          <p:nvPr>
            <p:ph type="ctrTitle"/>
          </p:nvPr>
        </p:nvSpPr>
        <p:spPr>
          <a:xfrm>
            <a:off x="530087" y="3307170"/>
            <a:ext cx="11343861" cy="2729554"/>
          </a:xfrm>
        </p:spPr>
        <p:txBody>
          <a:bodyPr>
            <a:noAutofit/>
          </a:bodyPr>
          <a:lstStyle/>
          <a:p>
            <a:pPr>
              <a:lnSpc>
                <a:spcPct val="90000"/>
              </a:lnSpc>
            </a:pPr>
            <a:r>
              <a:rPr lang="en-US" sz="4000" b="1" dirty="0">
                <a:solidFill>
                  <a:schemeClr val="tx1"/>
                </a:solidFill>
              </a:rPr>
              <a:t>Digital Business – Assessment 1</a:t>
            </a:r>
            <a:br>
              <a:rPr lang="en-US" sz="4000" b="1" dirty="0">
                <a:solidFill>
                  <a:schemeClr val="tx1"/>
                </a:solidFill>
              </a:rPr>
            </a:br>
            <a:br>
              <a:rPr lang="en-US" sz="3000" b="1" dirty="0">
                <a:solidFill>
                  <a:schemeClr val="tx1"/>
                </a:solidFill>
                <a:latin typeface="+mn-lt"/>
              </a:rPr>
            </a:br>
            <a:r>
              <a:rPr lang="en-US" sz="3000" b="1" dirty="0">
                <a:solidFill>
                  <a:schemeClr val="tx1"/>
                </a:solidFill>
                <a:latin typeface="+mn-lt"/>
              </a:rPr>
              <a:t>Three chapters from the following book were chosen 4, 10 and 14;</a:t>
            </a:r>
            <a:br>
              <a:rPr lang="en-GB" sz="3000" b="1" dirty="0">
                <a:solidFill>
                  <a:schemeClr val="tx1"/>
                </a:solidFill>
                <a:latin typeface="+mn-lt"/>
              </a:rPr>
            </a:br>
            <a:r>
              <a:rPr lang="en-US" sz="3000" b="1" dirty="0" err="1">
                <a:solidFill>
                  <a:schemeClr val="tx1"/>
                </a:solidFill>
                <a:latin typeface="+mn-lt"/>
              </a:rPr>
              <a:t>Dolnicar</a:t>
            </a:r>
            <a:r>
              <a:rPr lang="en-US" sz="3000" b="1" dirty="0">
                <a:solidFill>
                  <a:schemeClr val="tx1"/>
                </a:solidFill>
                <a:latin typeface="+mn-lt"/>
              </a:rPr>
              <a:t>, S. (2017) Peer-To-Peer Accommodation Networks: Pushing the boundaries. Goodfellow Publishers Limited.</a:t>
            </a:r>
            <a:br>
              <a:rPr lang="en-GB" sz="3000" b="1" dirty="0">
                <a:solidFill>
                  <a:schemeClr val="tx1"/>
                </a:solidFill>
                <a:latin typeface="+mn-lt"/>
              </a:rPr>
            </a:br>
            <a:r>
              <a:rPr lang="en-GB" sz="3000" b="1" dirty="0">
                <a:solidFill>
                  <a:schemeClr val="tx1"/>
                </a:solidFill>
                <a:latin typeface="+mn-lt"/>
              </a:rPr>
              <a:t> </a:t>
            </a:r>
            <a:br>
              <a:rPr lang="en-GB" sz="3000" b="1" dirty="0">
                <a:solidFill>
                  <a:schemeClr val="tx1"/>
                </a:solidFill>
                <a:latin typeface="+mn-lt"/>
              </a:rPr>
            </a:br>
            <a:r>
              <a:rPr lang="en-US" sz="3000" b="1" dirty="0">
                <a:solidFill>
                  <a:schemeClr val="tx1"/>
                </a:solidFill>
                <a:latin typeface="+mn-lt"/>
              </a:rPr>
              <a:t>The presentation summarises’ the themes identified in the chosen chapters and they have been critiqued against Airbnb’s digital business considering their relevance to digital business in 2021.</a:t>
            </a:r>
            <a:endParaRPr lang="en-GB" sz="3000" b="1" dirty="0">
              <a:solidFill>
                <a:schemeClr val="tx1"/>
              </a:solidFill>
              <a:latin typeface="+mn-lt"/>
            </a:endParaRPr>
          </a:p>
        </p:txBody>
      </p:sp>
      <p:pic>
        <p:nvPicPr>
          <p:cNvPr id="1026" name="Picture 2" descr="Image result for airbnb">
            <a:extLst>
              <a:ext uri="{FF2B5EF4-FFF2-40B4-BE49-F238E27FC236}">
                <a16:creationId xmlns:a16="http://schemas.microsoft.com/office/drawing/2014/main" id="{A0F823DD-847C-418E-9FE5-3D1E8F048A7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82310" y="187895"/>
            <a:ext cx="2313311" cy="105213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Peer-To-Peer Accommodation Networks">
            <a:extLst>
              <a:ext uri="{FF2B5EF4-FFF2-40B4-BE49-F238E27FC236}">
                <a16:creationId xmlns:a16="http://schemas.microsoft.com/office/drawing/2014/main" id="{D27A4FC4-D092-46A6-9401-A3410A9EC2B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0087" y="187895"/>
            <a:ext cx="1375429" cy="2063143"/>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8D7CD927-F2AB-4CF1-8675-9719B4BB130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821814" y="187895"/>
            <a:ext cx="1052134" cy="1052134"/>
          </a:xfrm>
          <a:prstGeom prst="rect">
            <a:avLst/>
          </a:prstGeom>
        </p:spPr>
      </p:pic>
    </p:spTree>
    <p:extLst>
      <p:ext uri="{BB962C8B-B14F-4D97-AF65-F5344CB8AC3E}">
        <p14:creationId xmlns:p14="http://schemas.microsoft.com/office/powerpoint/2010/main" val="3376995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7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5" name="Group 194">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97"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1"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2"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3"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4"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5"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6"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7"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8"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9"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0"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1"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2"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3"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4"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5"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6"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7"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8"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9"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0"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1"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2"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3"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4"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5"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6"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7"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8"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9"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0"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1"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2"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3"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4"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5"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6"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7"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8"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9"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0"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1"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2"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3"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4"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5"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6"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7"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8"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9"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0"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1"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2"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3"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4"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5"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256" name="Rectangle 255">
            <a:extLst>
              <a:ext uri="{FF2B5EF4-FFF2-40B4-BE49-F238E27FC236}">
                <a16:creationId xmlns:a16="http://schemas.microsoft.com/office/drawing/2014/main" id="{EAA009CC-7374-4A46-A95F-1363613C4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7" name="Rectangle 256">
            <a:extLst>
              <a:ext uri="{FF2B5EF4-FFF2-40B4-BE49-F238E27FC236}">
                <a16:creationId xmlns:a16="http://schemas.microsoft.com/office/drawing/2014/main" id="{A60CEB5A-9256-4FCC-A5DE-E6B9E2D0DC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Image result for Peer-To-Peer Accommodation Networks">
            <a:extLst>
              <a:ext uri="{FF2B5EF4-FFF2-40B4-BE49-F238E27FC236}">
                <a16:creationId xmlns:a16="http://schemas.microsoft.com/office/drawing/2014/main" id="{D27A4FC4-D092-46A6-9401-A3410A9EC2BA}"/>
              </a:ext>
            </a:extLst>
          </p:cNvPr>
          <p:cNvPicPr>
            <a:picLocks noChangeAspect="1" noChangeArrowheads="1"/>
          </p:cNvPicPr>
          <p:nvPr/>
        </p:nvPicPr>
        <p:blipFill rotWithShape="1">
          <a:blip r:embed="rId5">
            <a:alphaModFix amt="69000"/>
            <a:extLst>
              <a:ext uri="{28A0092B-C50C-407E-A947-70E740481C1C}">
                <a14:useLocalDpi xmlns:a14="http://schemas.microsoft.com/office/drawing/2010/main" val="0"/>
              </a:ext>
            </a:extLst>
          </a:blip>
          <a:srcRect t="4771" r="2" b="8783"/>
          <a:stretch/>
        </p:blipFill>
        <p:spPr bwMode="auto">
          <a:xfrm>
            <a:off x="20" y="10"/>
            <a:ext cx="5295311" cy="6857990"/>
          </a:xfrm>
          <a:prstGeom prst="rect">
            <a:avLst/>
          </a:prstGeom>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p:spPr>
      </p:pic>
      <p:sp>
        <p:nvSpPr>
          <p:cNvPr id="8" name="Title 1">
            <a:extLst>
              <a:ext uri="{FF2B5EF4-FFF2-40B4-BE49-F238E27FC236}">
                <a16:creationId xmlns:a16="http://schemas.microsoft.com/office/drawing/2014/main" id="{9D6D9DD1-2342-43A6-81D5-C458211AC48B}"/>
              </a:ext>
            </a:extLst>
          </p:cNvPr>
          <p:cNvSpPr txBox="1">
            <a:spLocks/>
          </p:cNvSpPr>
          <p:nvPr/>
        </p:nvSpPr>
        <p:spPr>
          <a:xfrm>
            <a:off x="373458" y="1329508"/>
            <a:ext cx="4825163" cy="5307548"/>
          </a:xfrm>
          <a:prstGeom prst="rect">
            <a:avLst/>
          </a:prstGeom>
        </p:spPr>
        <p:txBody>
          <a:bodyPr vert="horz" lIns="91440" tIns="45720" rIns="91440" bIns="45720" rtlCol="0" anchor="ctr">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spcAft>
                <a:spcPts val="600"/>
              </a:spcAft>
            </a:pPr>
            <a:r>
              <a:rPr lang="en-US" sz="5000" b="1" kern="1200" dirty="0">
                <a:solidFill>
                  <a:schemeClr val="tx1"/>
                </a:solidFill>
                <a:latin typeface="+mj-lt"/>
                <a:ea typeface="+mj-ea"/>
                <a:cs typeface="+mj-cs"/>
              </a:rPr>
              <a:t>Introduction - Purpose of Presentation</a:t>
            </a:r>
            <a:endParaRPr lang="en-US" sz="5000" kern="1200" dirty="0">
              <a:solidFill>
                <a:schemeClr val="tx1"/>
              </a:solidFill>
              <a:latin typeface="+mj-lt"/>
              <a:ea typeface="+mj-ea"/>
              <a:cs typeface="+mj-cs"/>
            </a:endParaRPr>
          </a:p>
        </p:txBody>
      </p:sp>
      <p:sp>
        <p:nvSpPr>
          <p:cNvPr id="7" name="TextBox 6">
            <a:extLst>
              <a:ext uri="{FF2B5EF4-FFF2-40B4-BE49-F238E27FC236}">
                <a16:creationId xmlns:a16="http://schemas.microsoft.com/office/drawing/2014/main" id="{52FA2BC8-8F29-41DA-A02F-D41534C9AABE}"/>
              </a:ext>
            </a:extLst>
          </p:cNvPr>
          <p:cNvSpPr txBox="1"/>
          <p:nvPr/>
        </p:nvSpPr>
        <p:spPr>
          <a:xfrm>
            <a:off x="5713853" y="432026"/>
            <a:ext cx="5589457" cy="5943870"/>
          </a:xfrm>
          <a:prstGeom prst="rect">
            <a:avLst/>
          </a:prstGeom>
        </p:spPr>
        <p:txBody>
          <a:bodyPr vert="horz" lIns="91440" tIns="45720" rIns="91440" bIns="45720" rtlCol="0">
            <a:normAutofit fontScale="77500" lnSpcReduction="20000"/>
          </a:bodyPr>
          <a:lstStyle/>
          <a:p>
            <a:pPr marL="285750" indent="-285750" defTabSz="914400">
              <a:lnSpc>
                <a:spcPct val="140000"/>
              </a:lnSpc>
              <a:spcAft>
                <a:spcPts val="600"/>
              </a:spcAft>
              <a:buClr>
                <a:schemeClr val="bg2">
                  <a:lumMod val="75000"/>
                </a:schemeClr>
              </a:buClr>
              <a:buFontTx/>
              <a:buChar char="-"/>
            </a:pPr>
            <a:r>
              <a:rPr lang="en-US" sz="2100" dirty="0">
                <a:cs typeface="Calibri" panose="020F0502020204030204" pitchFamily="34" charset="0"/>
              </a:rPr>
              <a:t>Airbnb overview - Airbnb is a community based on connection and belonging. </a:t>
            </a:r>
            <a:r>
              <a:rPr lang="en-GB" sz="2100" dirty="0"/>
              <a:t>The hosts involved with Airbnb are everyday people who provide guests with a feeling of connection and the feeling of home whilst sharing their worlds </a:t>
            </a:r>
            <a:r>
              <a:rPr lang="en-GB" sz="2100" b="1" dirty="0"/>
              <a:t>(Airbnb 2021)</a:t>
            </a:r>
            <a:r>
              <a:rPr lang="en-GB" sz="2100" dirty="0"/>
              <a:t>.</a:t>
            </a:r>
            <a:endParaRPr lang="en-US" sz="2100" dirty="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endParaRPr lang="en-US" sz="2100" dirty="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r>
              <a:rPr lang="en-US" sz="2100" dirty="0">
                <a:cs typeface="Calibri" panose="020F0502020204030204" pitchFamily="34" charset="0"/>
              </a:rPr>
              <a:t>Digital Business - A digital business is a business that uses technology as an advantage in its internal and external operations </a:t>
            </a:r>
            <a:r>
              <a:rPr lang="en-US" sz="2100" b="1" dirty="0">
                <a:cs typeface="Calibri" panose="020F0502020204030204" pitchFamily="34" charset="0"/>
              </a:rPr>
              <a:t>(Cunningham 2021)</a:t>
            </a:r>
            <a:r>
              <a:rPr lang="en-US" sz="2100" dirty="0">
                <a:cs typeface="Calibri" panose="020F0502020204030204" pitchFamily="34" charset="0"/>
              </a:rPr>
              <a:t>.  </a:t>
            </a:r>
          </a:p>
          <a:p>
            <a:pPr marL="285750" indent="-285750" defTabSz="914400">
              <a:lnSpc>
                <a:spcPct val="140000"/>
              </a:lnSpc>
              <a:spcAft>
                <a:spcPts val="600"/>
              </a:spcAft>
              <a:buClr>
                <a:schemeClr val="bg2">
                  <a:lumMod val="75000"/>
                </a:schemeClr>
              </a:buClr>
              <a:buFontTx/>
              <a:buChar char="-"/>
            </a:pPr>
            <a:endParaRPr lang="en-US" sz="2100" dirty="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r>
              <a:rPr lang="en-US" sz="2100" dirty="0">
                <a:cs typeface="Calibri" panose="020F0502020204030204" pitchFamily="34" charset="0"/>
              </a:rPr>
              <a:t>E-business - E-business has been described by </a:t>
            </a:r>
            <a:r>
              <a:rPr lang="en-US" sz="2100" b="1" dirty="0">
                <a:cs typeface="Calibri" panose="020F0502020204030204" pitchFamily="34" charset="0"/>
              </a:rPr>
              <a:t>(Chaffey 2018) </a:t>
            </a:r>
            <a:r>
              <a:rPr lang="en-US" sz="2100" dirty="0">
                <a:cs typeface="Calibri" panose="020F0502020204030204" pitchFamily="34" charset="0"/>
              </a:rPr>
              <a:t>as the transformation of key business processes using internet technologies.</a:t>
            </a:r>
          </a:p>
          <a:p>
            <a:pPr marL="285750" indent="-285750" defTabSz="914400">
              <a:lnSpc>
                <a:spcPct val="140000"/>
              </a:lnSpc>
              <a:spcAft>
                <a:spcPts val="600"/>
              </a:spcAft>
              <a:buClr>
                <a:schemeClr val="bg2">
                  <a:lumMod val="75000"/>
                </a:schemeClr>
              </a:buClr>
              <a:buFontTx/>
              <a:buChar char="-"/>
            </a:pPr>
            <a:endParaRPr lang="en-US" sz="2100" dirty="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r>
              <a:rPr lang="en-US" sz="2100" dirty="0">
                <a:cs typeface="Calibri" panose="020F0502020204030204" pitchFamily="34" charset="0"/>
              </a:rPr>
              <a:t>E-commerce - Electronic Commerce (e-commerce) can be described as all electronic transactions that take place via the internet between </a:t>
            </a:r>
            <a:r>
              <a:rPr lang="en-US" sz="2100" dirty="0" err="1">
                <a:cs typeface="Calibri" panose="020F0502020204030204" pitchFamily="34" charset="0"/>
              </a:rPr>
              <a:t>organisations</a:t>
            </a:r>
            <a:r>
              <a:rPr lang="en-US" sz="2100" dirty="0">
                <a:cs typeface="Calibri" panose="020F0502020204030204" pitchFamily="34" charset="0"/>
              </a:rPr>
              <a:t> and their stakeholders</a:t>
            </a:r>
            <a:r>
              <a:rPr lang="en-US" sz="2100" dirty="0">
                <a:latin typeface="Avenir Next LT Pro" panose="020B0504020202020204" pitchFamily="34" charset="0"/>
                <a:cs typeface="Calibri" panose="020F0502020204030204" pitchFamily="34" charset="0"/>
              </a:rPr>
              <a:t>.</a:t>
            </a:r>
          </a:p>
          <a:p>
            <a:pPr marL="285750" indent="-285750" defTabSz="914400">
              <a:lnSpc>
                <a:spcPct val="140000"/>
              </a:lnSpc>
              <a:spcAft>
                <a:spcPts val="600"/>
              </a:spcAft>
              <a:buClr>
                <a:schemeClr val="bg2">
                  <a:lumMod val="75000"/>
                </a:schemeClr>
              </a:buClr>
              <a:buFontTx/>
              <a:buChar char="-"/>
            </a:pPr>
            <a:endParaRPr lang="en-US" sz="1100" dirty="0">
              <a:solidFill>
                <a:schemeClr val="tx2"/>
              </a:solidFill>
            </a:endParaRPr>
          </a:p>
          <a:p>
            <a:pPr marL="285750" indent="-285750" defTabSz="914400">
              <a:lnSpc>
                <a:spcPct val="140000"/>
              </a:lnSpc>
              <a:spcAft>
                <a:spcPts val="600"/>
              </a:spcAft>
              <a:buClr>
                <a:schemeClr val="bg2">
                  <a:lumMod val="75000"/>
                </a:schemeClr>
              </a:buClr>
              <a:buFontTx/>
              <a:buChar char="-"/>
            </a:pPr>
            <a:endParaRPr lang="en-US" sz="1100" dirty="0">
              <a:solidFill>
                <a:schemeClr val="tx2"/>
              </a:solidFill>
            </a:endParaRPr>
          </a:p>
          <a:p>
            <a:pPr defTabSz="914400">
              <a:lnSpc>
                <a:spcPct val="140000"/>
              </a:lnSpc>
              <a:spcAft>
                <a:spcPts val="600"/>
              </a:spcAft>
              <a:buClr>
                <a:schemeClr val="bg2">
                  <a:lumMod val="75000"/>
                </a:schemeClr>
              </a:buClr>
            </a:pPr>
            <a:endParaRPr lang="en-US" sz="1100" dirty="0">
              <a:solidFill>
                <a:schemeClr val="tx2"/>
              </a:solidFill>
            </a:endParaRPr>
          </a:p>
        </p:txBody>
      </p:sp>
      <p:pic>
        <p:nvPicPr>
          <p:cNvPr id="134" name="Picture 2" descr="Image result for airbnb">
            <a:extLst>
              <a:ext uri="{FF2B5EF4-FFF2-40B4-BE49-F238E27FC236}">
                <a16:creationId xmlns:a16="http://schemas.microsoft.com/office/drawing/2014/main" id="{D94C7F39-3836-46F4-8D5B-C69DE75D8D8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3709" y="5146960"/>
            <a:ext cx="2313311" cy="1052134"/>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6E5A02A3-BA17-4BE3-84D5-45B1C5A38CD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986898" y="186557"/>
            <a:ext cx="1178164" cy="1178164"/>
          </a:xfrm>
          <a:prstGeom prst="rect">
            <a:avLst/>
          </a:prstGeom>
        </p:spPr>
      </p:pic>
    </p:spTree>
    <p:extLst>
      <p:ext uri="{BB962C8B-B14F-4D97-AF65-F5344CB8AC3E}">
        <p14:creationId xmlns:p14="http://schemas.microsoft.com/office/powerpoint/2010/main" val="384619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73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3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96" name="Rectangle 195">
            <a:extLst>
              <a:ext uri="{FF2B5EF4-FFF2-40B4-BE49-F238E27FC236}">
                <a16:creationId xmlns:a16="http://schemas.microsoft.com/office/drawing/2014/main" id="{8306094A-D982-4CB3-92F4-01F37B4DB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09ECE57F-2086-4DF3-B63E-98E7849E2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67"/>
            <a:ext cx="8217780"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D6D9DD1-2342-43A6-81D5-C458211AC48B}"/>
              </a:ext>
            </a:extLst>
          </p:cNvPr>
          <p:cNvSpPr txBox="1">
            <a:spLocks/>
          </p:cNvSpPr>
          <p:nvPr/>
        </p:nvSpPr>
        <p:spPr>
          <a:xfrm>
            <a:off x="1494278" y="560199"/>
            <a:ext cx="8364657" cy="1257300"/>
          </a:xfrm>
          <a:prstGeom prst="rect">
            <a:avLst/>
          </a:prstGeom>
        </p:spPr>
        <p:txBody>
          <a:bodyPr vert="horz" lIns="91440" tIns="45720" rIns="91440" bIns="45720" rtlCol="0" anchor="ctr">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lnSpc>
                <a:spcPct val="90000"/>
              </a:lnSpc>
              <a:spcAft>
                <a:spcPts val="600"/>
              </a:spcAft>
            </a:pPr>
            <a:endParaRPr lang="en-US" sz="4000" kern="1200" dirty="0">
              <a:solidFill>
                <a:schemeClr val="tx2"/>
              </a:solidFill>
              <a:latin typeface="+mj-lt"/>
              <a:ea typeface="+mj-ea"/>
              <a:cs typeface="+mj-cs"/>
            </a:endParaRPr>
          </a:p>
        </p:txBody>
      </p:sp>
      <p:sp>
        <p:nvSpPr>
          <p:cNvPr id="7" name="TextBox 6">
            <a:extLst>
              <a:ext uri="{FF2B5EF4-FFF2-40B4-BE49-F238E27FC236}">
                <a16:creationId xmlns:a16="http://schemas.microsoft.com/office/drawing/2014/main" id="{52FA2BC8-8F29-41DA-A02F-D41534C9AABE}"/>
              </a:ext>
            </a:extLst>
          </p:cNvPr>
          <p:cNvSpPr txBox="1"/>
          <p:nvPr/>
        </p:nvSpPr>
        <p:spPr>
          <a:xfrm>
            <a:off x="448992" y="2810874"/>
            <a:ext cx="10915115" cy="3901684"/>
          </a:xfrm>
          <a:prstGeom prst="rect">
            <a:avLst/>
          </a:prstGeom>
        </p:spPr>
        <p:txBody>
          <a:bodyPr vert="horz" lIns="91440" tIns="45720" rIns="91440" bIns="45720" rtlCol="0">
            <a:normAutofit/>
          </a:bodyPr>
          <a:lstStyle/>
          <a:p>
            <a:pPr marL="285750" indent="-285750" defTabSz="914400">
              <a:lnSpc>
                <a:spcPct val="140000"/>
              </a:lnSpc>
              <a:spcAft>
                <a:spcPts val="600"/>
              </a:spcAft>
              <a:buClr>
                <a:schemeClr val="bg2">
                  <a:lumMod val="75000"/>
                </a:schemeClr>
              </a:buClr>
              <a:buFontTx/>
              <a:buChar char="-"/>
            </a:pPr>
            <a:endParaRPr lang="en-US" sz="2000" dirty="0">
              <a:solidFill>
                <a:schemeClr val="tx2"/>
              </a:solidFill>
              <a:latin typeface="Calibri" panose="020F0502020204030204" pitchFamily="34" charset="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endParaRPr lang="en-US" sz="1400" dirty="0">
              <a:solidFill>
                <a:schemeClr val="tx2"/>
              </a:solidFill>
            </a:endParaRPr>
          </a:p>
          <a:p>
            <a:pPr defTabSz="914400">
              <a:lnSpc>
                <a:spcPct val="140000"/>
              </a:lnSpc>
              <a:spcAft>
                <a:spcPts val="600"/>
              </a:spcAft>
              <a:buClr>
                <a:schemeClr val="bg2">
                  <a:lumMod val="75000"/>
                </a:schemeClr>
              </a:buClr>
            </a:pPr>
            <a:endParaRPr lang="en-US" sz="1400" dirty="0">
              <a:solidFill>
                <a:schemeClr val="tx2"/>
              </a:solidFill>
            </a:endParaRPr>
          </a:p>
        </p:txBody>
      </p:sp>
      <p:pic>
        <p:nvPicPr>
          <p:cNvPr id="1028" name="Picture 4" descr="Image result for Peer-To-Peer Accommodation Networks">
            <a:extLst>
              <a:ext uri="{FF2B5EF4-FFF2-40B4-BE49-F238E27FC236}">
                <a16:creationId xmlns:a16="http://schemas.microsoft.com/office/drawing/2014/main" id="{D27A4FC4-D092-46A6-9401-A3410A9EC2BA}"/>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388313" y="229933"/>
            <a:ext cx="1129871" cy="169269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airbnb">
            <a:extLst>
              <a:ext uri="{FF2B5EF4-FFF2-40B4-BE49-F238E27FC236}">
                <a16:creationId xmlns:a16="http://schemas.microsoft.com/office/drawing/2014/main" id="{A0F823DD-847C-418E-9FE5-3D1E8F048A7B}"/>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9751341" y="5803468"/>
            <a:ext cx="2334530" cy="1062211"/>
          </a:xfrm>
          <a:prstGeom prst="rect">
            <a:avLst/>
          </a:prstGeom>
          <a:noFill/>
          <a:extLst>
            <a:ext uri="{909E8E84-426E-40DD-AFC4-6F175D3DCCD1}">
              <a14:hiddenFill xmlns:a14="http://schemas.microsoft.com/office/drawing/2010/main">
                <a:solidFill>
                  <a:srgbClr val="FFFFFF"/>
                </a:solidFill>
              </a14:hiddenFill>
            </a:ext>
          </a:extLst>
        </p:spPr>
      </p:pic>
      <p:sp>
        <p:nvSpPr>
          <p:cNvPr id="200" name="Freeform 30">
            <a:extLst>
              <a:ext uri="{FF2B5EF4-FFF2-40B4-BE49-F238E27FC236}">
                <a16:creationId xmlns:a16="http://schemas.microsoft.com/office/drawing/2014/main" id="{C3A18F61-CBDC-4DE6-A3D1-9A25DD2E3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973263"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Rectangle 1">
            <a:extLst>
              <a:ext uri="{FF2B5EF4-FFF2-40B4-BE49-F238E27FC236}">
                <a16:creationId xmlns:a16="http://schemas.microsoft.com/office/drawing/2014/main" id="{FA0A2E29-8DE8-485C-876A-5D92278CA492}"/>
              </a:ext>
            </a:extLst>
          </p:cNvPr>
          <p:cNvSpPr/>
          <p:nvPr/>
        </p:nvSpPr>
        <p:spPr>
          <a:xfrm>
            <a:off x="1841144" y="158963"/>
            <a:ext cx="7379136" cy="938719"/>
          </a:xfrm>
          <a:prstGeom prst="rect">
            <a:avLst/>
          </a:prstGeom>
        </p:spPr>
        <p:txBody>
          <a:bodyPr wrap="none">
            <a:spAutoFit/>
          </a:bodyPr>
          <a:lstStyle/>
          <a:p>
            <a:pPr>
              <a:lnSpc>
                <a:spcPct val="150000"/>
              </a:lnSpc>
              <a:spcAft>
                <a:spcPts val="800"/>
              </a:spcAft>
            </a:pPr>
            <a:r>
              <a:rPr lang="en-GB" sz="4000" b="1" dirty="0">
                <a:latin typeface="+mj-lt"/>
                <a:ea typeface="Calibri" panose="020F0502020204030204" pitchFamily="34" charset="0"/>
                <a:cs typeface="Times New Roman" panose="02020603050405020304" pitchFamily="18" charset="0"/>
              </a:rPr>
              <a:t>Chapter 2 – Sharing Economy</a:t>
            </a:r>
            <a:endParaRPr lang="en-GB" sz="4000" dirty="0">
              <a:effectLst/>
              <a:latin typeface="+mj-lt"/>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626677D7-12B3-4BA9-BA15-499A903A9832}"/>
              </a:ext>
            </a:extLst>
          </p:cNvPr>
          <p:cNvSpPr txBox="1"/>
          <p:nvPr/>
        </p:nvSpPr>
        <p:spPr>
          <a:xfrm>
            <a:off x="726706" y="3409405"/>
            <a:ext cx="10404834" cy="3139321"/>
          </a:xfrm>
          <a:prstGeom prst="rect">
            <a:avLst/>
          </a:prstGeom>
          <a:noFill/>
        </p:spPr>
        <p:txBody>
          <a:bodyPr wrap="square" rtlCol="0">
            <a:spAutoFit/>
          </a:bodyPr>
          <a:lstStyle/>
          <a:p>
            <a:r>
              <a:rPr lang="en-GB" dirty="0"/>
              <a:t>Theme – Sharing Economy</a:t>
            </a:r>
          </a:p>
          <a:p>
            <a:r>
              <a:rPr lang="en-GB" dirty="0"/>
              <a:t> </a:t>
            </a:r>
          </a:p>
          <a:p>
            <a:pPr marL="285750" indent="-285750">
              <a:buFontTx/>
              <a:buChar char="-"/>
            </a:pPr>
            <a:r>
              <a:rPr lang="en-US" dirty="0"/>
              <a:t>Consumers pay to temporarily access or share products and services rather than buy or own them, this has been driven by technology and allowed the sharing economy to grow. </a:t>
            </a:r>
          </a:p>
          <a:p>
            <a:pPr marL="285750" indent="-285750">
              <a:buFontTx/>
              <a:buChar char="-"/>
            </a:pPr>
            <a:endParaRPr lang="en-US" dirty="0"/>
          </a:p>
          <a:p>
            <a:pPr marL="285750" indent="-285750">
              <a:buFontTx/>
              <a:buChar char="-"/>
            </a:pPr>
            <a:r>
              <a:rPr lang="en-GB" dirty="0"/>
              <a:t>“Facilitated relationships between buyers and sellers who connect to exchange access to resources in return for a monetary or non-monetary reward” </a:t>
            </a:r>
            <a:r>
              <a:rPr lang="en-GB" b="1" dirty="0"/>
              <a:t>(</a:t>
            </a:r>
            <a:r>
              <a:rPr lang="en-GB" b="1" dirty="0" err="1"/>
              <a:t>Dolnicar</a:t>
            </a:r>
            <a:r>
              <a:rPr lang="en-GB" b="1" dirty="0"/>
              <a:t> and Reinhold 2018)</a:t>
            </a:r>
            <a:r>
              <a:rPr lang="en-GB" dirty="0"/>
              <a:t>. </a:t>
            </a:r>
          </a:p>
          <a:p>
            <a:pPr marL="285750" indent="-285750">
              <a:buFontTx/>
              <a:buChar char="-"/>
            </a:pPr>
            <a:endParaRPr lang="en-GB" dirty="0"/>
          </a:p>
          <a:p>
            <a:pPr marL="285750" indent="-285750">
              <a:buFontTx/>
              <a:buChar char="-"/>
            </a:pPr>
            <a:r>
              <a:rPr lang="en-GB" dirty="0"/>
              <a:t>There is evidence that Airbnb increases the supply of short-term travel accommodations and slightly lower prices </a:t>
            </a:r>
            <a:r>
              <a:rPr lang="en-GB" b="1" dirty="0"/>
              <a:t>(Bivens 2019)</a:t>
            </a:r>
            <a:r>
              <a:rPr lang="en-GB" dirty="0"/>
              <a:t>.</a:t>
            </a:r>
          </a:p>
          <a:p>
            <a:endParaRPr lang="en-GB" dirty="0"/>
          </a:p>
        </p:txBody>
      </p:sp>
      <p:sp>
        <p:nvSpPr>
          <p:cNvPr id="4" name="TextBox 3">
            <a:extLst>
              <a:ext uri="{FF2B5EF4-FFF2-40B4-BE49-F238E27FC236}">
                <a16:creationId xmlns:a16="http://schemas.microsoft.com/office/drawing/2014/main" id="{B8667730-48ED-4804-8759-7A7740D9B1E0}"/>
              </a:ext>
            </a:extLst>
          </p:cNvPr>
          <p:cNvSpPr txBox="1"/>
          <p:nvPr/>
        </p:nvSpPr>
        <p:spPr>
          <a:xfrm>
            <a:off x="1696892" y="1301999"/>
            <a:ext cx="10256299" cy="2031325"/>
          </a:xfrm>
          <a:prstGeom prst="rect">
            <a:avLst/>
          </a:prstGeom>
          <a:noFill/>
        </p:spPr>
        <p:txBody>
          <a:bodyPr wrap="square" rtlCol="0">
            <a:spAutoFit/>
          </a:bodyPr>
          <a:lstStyle/>
          <a:p>
            <a:r>
              <a:rPr lang="en-GB" dirty="0">
                <a:cs typeface="Calibri" panose="020F0502020204030204" pitchFamily="34" charset="0"/>
              </a:rPr>
              <a:t>The Sharing Economy is a socio-economic ecosystem that has been built around the sharing of human, physical and intellectual resources</a:t>
            </a:r>
            <a:r>
              <a:rPr lang="en-GB" b="1" dirty="0">
                <a:cs typeface="Calibri" panose="020F0502020204030204" pitchFamily="34" charset="0"/>
              </a:rPr>
              <a:t> (</a:t>
            </a:r>
            <a:r>
              <a:rPr lang="en-GB" b="1" dirty="0" err="1">
                <a:cs typeface="Calibri" panose="020F0502020204030204" pitchFamily="34" charset="0"/>
              </a:rPr>
              <a:t>Matofska</a:t>
            </a:r>
            <a:r>
              <a:rPr lang="en-GB" b="1" dirty="0">
                <a:cs typeface="Calibri" panose="020F0502020204030204" pitchFamily="34" charset="0"/>
              </a:rPr>
              <a:t> 2016). </a:t>
            </a:r>
            <a:r>
              <a:rPr lang="en-GB" dirty="0"/>
              <a:t>The sharing economy is relevant to Airbnb as it encourages tourists to support local businesses and allows them to experience difference locations without having to commit to purchasing goods or services but still having access. </a:t>
            </a:r>
            <a:r>
              <a:rPr lang="en-GB" b="1" dirty="0"/>
              <a:t>“</a:t>
            </a:r>
            <a:r>
              <a:rPr lang="en-GB" dirty="0"/>
              <a:t>One of the main driving forces that motivate travellers to use Airbnb is that people want to experience a place as if they were, in fact, one of the locals” </a:t>
            </a:r>
            <a:r>
              <a:rPr lang="en-GB" b="1" dirty="0"/>
              <a:t>(Galloway 2018)</a:t>
            </a:r>
            <a:r>
              <a:rPr lang="en-GB" dirty="0"/>
              <a:t>.</a:t>
            </a:r>
            <a:endParaRPr lang="en-GB" b="1" dirty="0">
              <a:cs typeface="Calibri" panose="020F0502020204030204" pitchFamily="34" charset="0"/>
            </a:endParaRPr>
          </a:p>
          <a:p>
            <a:endParaRPr lang="en-GB" dirty="0">
              <a:cs typeface="Calibri" panose="020F0502020204030204" pitchFamily="34" charset="0"/>
            </a:endParaRPr>
          </a:p>
        </p:txBody>
      </p:sp>
      <p:pic>
        <p:nvPicPr>
          <p:cNvPr id="5" name="Recorded Sound">
            <a:hlinkClick r:id="" action="ppaction://media"/>
            <a:extLst>
              <a:ext uri="{FF2B5EF4-FFF2-40B4-BE49-F238E27FC236}">
                <a16:creationId xmlns:a16="http://schemas.microsoft.com/office/drawing/2014/main" id="{CECBFB54-1038-4164-9798-ACA9F92032A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870205" y="100156"/>
            <a:ext cx="1095486" cy="1095486"/>
          </a:xfrm>
          <a:prstGeom prst="rect">
            <a:avLst/>
          </a:prstGeom>
        </p:spPr>
      </p:pic>
      <p:pic>
        <p:nvPicPr>
          <p:cNvPr id="6" name="Recorded Sound">
            <a:hlinkClick r:id="" action="ppaction://media"/>
            <a:extLst>
              <a:ext uri="{FF2B5EF4-FFF2-40B4-BE49-F238E27FC236}">
                <a16:creationId xmlns:a16="http://schemas.microsoft.com/office/drawing/2014/main" id="{BE28E989-89DC-4741-952F-EF040B0BA429}"/>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9939543" y="356703"/>
            <a:ext cx="609600" cy="609600"/>
          </a:xfrm>
          <a:prstGeom prst="rect">
            <a:avLst/>
          </a:prstGeom>
        </p:spPr>
      </p:pic>
    </p:spTree>
    <p:extLst>
      <p:ext uri="{BB962C8B-B14F-4D97-AF65-F5344CB8AC3E}">
        <p14:creationId xmlns:p14="http://schemas.microsoft.com/office/powerpoint/2010/main" val="590664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0114"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79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5"/>
                </p:tgtEl>
              </p:cMediaNode>
            </p:audio>
            <p:audio>
              <p:cMediaNode vol="80000">
                <p:cTn id="12"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3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96" name="Rectangle 195">
            <a:extLst>
              <a:ext uri="{FF2B5EF4-FFF2-40B4-BE49-F238E27FC236}">
                <a16:creationId xmlns:a16="http://schemas.microsoft.com/office/drawing/2014/main" id="{8306094A-D982-4CB3-92F4-01F37B4DB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09ECE57F-2086-4DF3-B63E-98E7849E2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67"/>
            <a:ext cx="8217780"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D6D9DD1-2342-43A6-81D5-C458211AC48B}"/>
              </a:ext>
            </a:extLst>
          </p:cNvPr>
          <p:cNvSpPr txBox="1">
            <a:spLocks/>
          </p:cNvSpPr>
          <p:nvPr/>
        </p:nvSpPr>
        <p:spPr>
          <a:xfrm>
            <a:off x="1494278" y="560199"/>
            <a:ext cx="8364657" cy="1257300"/>
          </a:xfrm>
          <a:prstGeom prst="rect">
            <a:avLst/>
          </a:prstGeom>
        </p:spPr>
        <p:txBody>
          <a:bodyPr vert="horz" lIns="91440" tIns="45720" rIns="91440" bIns="45720" rtlCol="0" anchor="ctr">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lnSpc>
                <a:spcPct val="90000"/>
              </a:lnSpc>
              <a:spcAft>
                <a:spcPts val="600"/>
              </a:spcAft>
            </a:pPr>
            <a:endParaRPr lang="en-US" sz="4000" kern="1200" dirty="0">
              <a:solidFill>
                <a:schemeClr val="tx2"/>
              </a:solidFill>
              <a:latin typeface="+mj-lt"/>
              <a:ea typeface="+mj-ea"/>
              <a:cs typeface="+mj-cs"/>
            </a:endParaRPr>
          </a:p>
        </p:txBody>
      </p:sp>
      <p:sp>
        <p:nvSpPr>
          <p:cNvPr id="7" name="TextBox 6">
            <a:extLst>
              <a:ext uri="{FF2B5EF4-FFF2-40B4-BE49-F238E27FC236}">
                <a16:creationId xmlns:a16="http://schemas.microsoft.com/office/drawing/2014/main" id="{52FA2BC8-8F29-41DA-A02F-D41534C9AABE}"/>
              </a:ext>
            </a:extLst>
          </p:cNvPr>
          <p:cNvSpPr txBox="1"/>
          <p:nvPr/>
        </p:nvSpPr>
        <p:spPr>
          <a:xfrm>
            <a:off x="389782" y="2402243"/>
            <a:ext cx="10915115" cy="4062175"/>
          </a:xfrm>
          <a:prstGeom prst="rect">
            <a:avLst/>
          </a:prstGeom>
        </p:spPr>
        <p:txBody>
          <a:bodyPr vert="horz" lIns="91440" tIns="45720" rIns="91440" bIns="45720" rtlCol="0">
            <a:normAutofit/>
          </a:bodyPr>
          <a:lstStyle/>
          <a:p>
            <a:pPr marL="285750" indent="-285750" defTabSz="914400">
              <a:lnSpc>
                <a:spcPct val="140000"/>
              </a:lnSpc>
              <a:spcAft>
                <a:spcPts val="600"/>
              </a:spcAft>
              <a:buClr>
                <a:schemeClr val="bg2">
                  <a:lumMod val="75000"/>
                </a:schemeClr>
              </a:buClr>
              <a:buFontTx/>
              <a:buChar char="-"/>
            </a:pPr>
            <a:endParaRPr lang="en-US" sz="2000" dirty="0">
              <a:solidFill>
                <a:schemeClr val="tx2"/>
              </a:solidFill>
              <a:latin typeface="Calibri" panose="020F0502020204030204" pitchFamily="34" charset="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endParaRPr lang="en-US" sz="1400" dirty="0">
              <a:solidFill>
                <a:schemeClr val="tx2"/>
              </a:solidFill>
            </a:endParaRPr>
          </a:p>
          <a:p>
            <a:pPr defTabSz="914400">
              <a:lnSpc>
                <a:spcPct val="140000"/>
              </a:lnSpc>
              <a:spcAft>
                <a:spcPts val="600"/>
              </a:spcAft>
              <a:buClr>
                <a:schemeClr val="bg2">
                  <a:lumMod val="75000"/>
                </a:schemeClr>
              </a:buClr>
            </a:pPr>
            <a:endParaRPr lang="en-US" sz="1400" dirty="0">
              <a:solidFill>
                <a:schemeClr val="tx2"/>
              </a:solidFill>
            </a:endParaRPr>
          </a:p>
        </p:txBody>
      </p:sp>
      <p:pic>
        <p:nvPicPr>
          <p:cNvPr id="1028" name="Picture 4" descr="Image result for Peer-To-Peer Accommodation Networks">
            <a:extLst>
              <a:ext uri="{FF2B5EF4-FFF2-40B4-BE49-F238E27FC236}">
                <a16:creationId xmlns:a16="http://schemas.microsoft.com/office/drawing/2014/main" id="{D27A4FC4-D092-46A6-9401-A3410A9EC2B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88313" y="229933"/>
            <a:ext cx="1129871" cy="169269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airbnb">
            <a:extLst>
              <a:ext uri="{FF2B5EF4-FFF2-40B4-BE49-F238E27FC236}">
                <a16:creationId xmlns:a16="http://schemas.microsoft.com/office/drawing/2014/main" id="{A0F823DD-847C-418E-9FE5-3D1E8F048A7B}"/>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9413919" y="5780431"/>
            <a:ext cx="2334530" cy="1062211"/>
          </a:xfrm>
          <a:prstGeom prst="rect">
            <a:avLst/>
          </a:prstGeom>
          <a:noFill/>
          <a:extLst>
            <a:ext uri="{909E8E84-426E-40DD-AFC4-6F175D3DCCD1}">
              <a14:hiddenFill xmlns:a14="http://schemas.microsoft.com/office/drawing/2010/main">
                <a:solidFill>
                  <a:srgbClr val="FFFFFF"/>
                </a:solidFill>
              </a14:hiddenFill>
            </a:ext>
          </a:extLst>
        </p:spPr>
      </p:pic>
      <p:sp>
        <p:nvSpPr>
          <p:cNvPr id="200" name="Freeform 30">
            <a:extLst>
              <a:ext uri="{FF2B5EF4-FFF2-40B4-BE49-F238E27FC236}">
                <a16:creationId xmlns:a16="http://schemas.microsoft.com/office/drawing/2014/main" id="{C3A18F61-CBDC-4DE6-A3D1-9A25DD2E3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973263"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Rectangle 1">
            <a:extLst>
              <a:ext uri="{FF2B5EF4-FFF2-40B4-BE49-F238E27FC236}">
                <a16:creationId xmlns:a16="http://schemas.microsoft.com/office/drawing/2014/main" id="{FA0A2E29-8DE8-485C-876A-5D92278CA492}"/>
              </a:ext>
            </a:extLst>
          </p:cNvPr>
          <p:cNvSpPr/>
          <p:nvPr/>
        </p:nvSpPr>
        <p:spPr>
          <a:xfrm>
            <a:off x="1841144" y="158963"/>
            <a:ext cx="7379136" cy="938719"/>
          </a:xfrm>
          <a:prstGeom prst="rect">
            <a:avLst/>
          </a:prstGeom>
        </p:spPr>
        <p:txBody>
          <a:bodyPr wrap="none">
            <a:spAutoFit/>
          </a:bodyPr>
          <a:lstStyle/>
          <a:p>
            <a:pPr>
              <a:lnSpc>
                <a:spcPct val="150000"/>
              </a:lnSpc>
              <a:spcAft>
                <a:spcPts val="800"/>
              </a:spcAft>
            </a:pPr>
            <a:r>
              <a:rPr lang="en-GB" sz="4000" b="1" dirty="0">
                <a:latin typeface="+mj-lt"/>
                <a:ea typeface="Calibri" panose="020F0502020204030204" pitchFamily="34" charset="0"/>
                <a:cs typeface="Times New Roman" panose="02020603050405020304" pitchFamily="18" charset="0"/>
              </a:rPr>
              <a:t>Chapter 2 – Sharing Economy</a:t>
            </a:r>
            <a:endParaRPr lang="en-GB" sz="4000" dirty="0">
              <a:effectLst/>
              <a:latin typeface="+mj-lt"/>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9E5733CC-DCDA-4586-B7BB-F86374F97705}"/>
              </a:ext>
            </a:extLst>
          </p:cNvPr>
          <p:cNvSpPr txBox="1"/>
          <p:nvPr/>
        </p:nvSpPr>
        <p:spPr>
          <a:xfrm>
            <a:off x="819228" y="3310681"/>
            <a:ext cx="10271281" cy="3416320"/>
          </a:xfrm>
          <a:prstGeom prst="rect">
            <a:avLst/>
          </a:prstGeom>
          <a:noFill/>
        </p:spPr>
        <p:txBody>
          <a:bodyPr wrap="square" rtlCol="0">
            <a:spAutoFit/>
          </a:bodyPr>
          <a:lstStyle/>
          <a:p>
            <a:r>
              <a:rPr lang="en-GB" dirty="0"/>
              <a:t>Theme - Collaborative consumption</a:t>
            </a:r>
          </a:p>
          <a:p>
            <a:endParaRPr lang="en-GB" dirty="0"/>
          </a:p>
          <a:p>
            <a:pPr marL="285750" indent="-285750">
              <a:buFontTx/>
              <a:buChar char="-"/>
            </a:pPr>
            <a:r>
              <a:rPr lang="en-GB" dirty="0"/>
              <a:t>Collaborative consumption is effective as the cost is divided across a larger group, which leads to the purchase price recouped through renting or exchanging. </a:t>
            </a:r>
          </a:p>
          <a:p>
            <a:pPr marL="285750" indent="-285750">
              <a:buFontTx/>
              <a:buChar char="-"/>
            </a:pPr>
            <a:endParaRPr lang="en-GB" dirty="0"/>
          </a:p>
          <a:p>
            <a:pPr marL="285750" indent="-285750">
              <a:buFontTx/>
              <a:buChar char="-"/>
            </a:pPr>
            <a:r>
              <a:rPr lang="en-GB" dirty="0"/>
              <a:t>As Airbnb’s collaborative consumption is renting or bartering access to goods and services between sellers and buyers through peer-to-peer marketplace. </a:t>
            </a:r>
          </a:p>
          <a:p>
            <a:pPr marL="285750" indent="-285750">
              <a:buFontTx/>
              <a:buChar char="-"/>
            </a:pPr>
            <a:endParaRPr lang="en-GB" dirty="0"/>
          </a:p>
          <a:p>
            <a:pPr marL="285750" indent="-285750">
              <a:buFontTx/>
              <a:buChar char="-"/>
            </a:pPr>
            <a:r>
              <a:rPr lang="en-GB" dirty="0"/>
              <a:t>‘Airbnb providers are concerned with profit motives while they simultaneously take advantage of offering affordable services’ </a:t>
            </a:r>
            <a:r>
              <a:rPr lang="en-GB" b="1" dirty="0"/>
              <a:t>(</a:t>
            </a:r>
            <a:r>
              <a:rPr lang="en-GB" b="1" dirty="0" err="1"/>
              <a:t>Dolnicar</a:t>
            </a:r>
            <a:r>
              <a:rPr lang="en-GB" b="1" dirty="0"/>
              <a:t> and Reinhold 2018)</a:t>
            </a:r>
            <a:r>
              <a:rPr lang="en-GB" dirty="0"/>
              <a:t>. </a:t>
            </a:r>
          </a:p>
          <a:p>
            <a:r>
              <a:rPr lang="en-GB" dirty="0"/>
              <a:t> </a:t>
            </a:r>
          </a:p>
          <a:p>
            <a:endParaRPr lang="en-GB" dirty="0"/>
          </a:p>
        </p:txBody>
      </p:sp>
      <p:sp>
        <p:nvSpPr>
          <p:cNvPr id="4" name="TextBox 3">
            <a:extLst>
              <a:ext uri="{FF2B5EF4-FFF2-40B4-BE49-F238E27FC236}">
                <a16:creationId xmlns:a16="http://schemas.microsoft.com/office/drawing/2014/main" id="{430D61B6-9127-4D9F-A88B-3324AEB4910E}"/>
              </a:ext>
            </a:extLst>
          </p:cNvPr>
          <p:cNvSpPr txBox="1"/>
          <p:nvPr/>
        </p:nvSpPr>
        <p:spPr>
          <a:xfrm>
            <a:off x="1841144" y="1229576"/>
            <a:ext cx="10004169" cy="2031325"/>
          </a:xfrm>
          <a:prstGeom prst="rect">
            <a:avLst/>
          </a:prstGeom>
          <a:noFill/>
        </p:spPr>
        <p:txBody>
          <a:bodyPr wrap="square" rtlCol="0">
            <a:spAutoFit/>
          </a:bodyPr>
          <a:lstStyle/>
          <a:p>
            <a:r>
              <a:rPr lang="en-GB" dirty="0"/>
              <a:t>This links to collaborative consumption which came before social media communities of practice existed since social media this has allowed support to be gained for their platforms. This is one of the models of the sharing economy, to allow the transactions to take place </a:t>
            </a:r>
            <a:r>
              <a:rPr lang="en-GB" b="1" dirty="0"/>
              <a:t>(</a:t>
            </a:r>
            <a:r>
              <a:rPr lang="en-GB" b="1" dirty="0" err="1"/>
              <a:t>Botsman</a:t>
            </a:r>
            <a:r>
              <a:rPr lang="en-GB" b="1" dirty="0"/>
              <a:t> and Rogers 2010)</a:t>
            </a:r>
            <a:r>
              <a:rPr lang="en-GB" dirty="0"/>
              <a:t>. Research has stated that collaborative consumption is considered to engaged with the sharing economy as it allows individuals to rent out their underused assets </a:t>
            </a:r>
            <a:r>
              <a:rPr lang="en-GB" b="1" dirty="0"/>
              <a:t>(Chen 2020)</a:t>
            </a:r>
            <a:r>
              <a:rPr lang="en-GB" dirty="0"/>
              <a:t>. </a:t>
            </a:r>
          </a:p>
          <a:p>
            <a:endParaRPr lang="en-GB" dirty="0"/>
          </a:p>
        </p:txBody>
      </p:sp>
      <p:pic>
        <p:nvPicPr>
          <p:cNvPr id="6" name="Recorded Sound">
            <a:hlinkClick r:id="" action="ppaction://media"/>
            <a:extLst>
              <a:ext uri="{FF2B5EF4-FFF2-40B4-BE49-F238E27FC236}">
                <a16:creationId xmlns:a16="http://schemas.microsoft.com/office/drawing/2014/main" id="{08E1EABE-FB38-4C4C-BCB3-05CF6E87010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897693" y="98620"/>
            <a:ext cx="984738" cy="984738"/>
          </a:xfrm>
          <a:prstGeom prst="rect">
            <a:avLst/>
          </a:prstGeom>
        </p:spPr>
      </p:pic>
    </p:spTree>
    <p:extLst>
      <p:ext uri="{BB962C8B-B14F-4D97-AF65-F5344CB8AC3E}">
        <p14:creationId xmlns:p14="http://schemas.microsoft.com/office/powerpoint/2010/main" val="1128711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66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3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96" name="Rectangle 195">
            <a:extLst>
              <a:ext uri="{FF2B5EF4-FFF2-40B4-BE49-F238E27FC236}">
                <a16:creationId xmlns:a16="http://schemas.microsoft.com/office/drawing/2014/main" id="{8306094A-D982-4CB3-92F4-01F37B4DB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09ECE57F-2086-4DF3-B63E-98E7849E2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67"/>
            <a:ext cx="8217780"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D6D9DD1-2342-43A6-81D5-C458211AC48B}"/>
              </a:ext>
            </a:extLst>
          </p:cNvPr>
          <p:cNvSpPr txBox="1">
            <a:spLocks/>
          </p:cNvSpPr>
          <p:nvPr/>
        </p:nvSpPr>
        <p:spPr>
          <a:xfrm>
            <a:off x="1494278" y="560199"/>
            <a:ext cx="8364657" cy="1257300"/>
          </a:xfrm>
          <a:prstGeom prst="rect">
            <a:avLst/>
          </a:prstGeom>
        </p:spPr>
        <p:txBody>
          <a:bodyPr vert="horz" lIns="91440" tIns="45720" rIns="91440" bIns="45720" rtlCol="0" anchor="ctr">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lnSpc>
                <a:spcPct val="90000"/>
              </a:lnSpc>
              <a:spcAft>
                <a:spcPts val="600"/>
              </a:spcAft>
            </a:pPr>
            <a:endParaRPr lang="en-US" sz="4000" kern="1200" dirty="0">
              <a:solidFill>
                <a:schemeClr val="tx2"/>
              </a:solidFill>
              <a:latin typeface="+mj-lt"/>
              <a:ea typeface="+mj-ea"/>
              <a:cs typeface="+mj-cs"/>
            </a:endParaRPr>
          </a:p>
        </p:txBody>
      </p:sp>
      <p:sp>
        <p:nvSpPr>
          <p:cNvPr id="7" name="TextBox 6">
            <a:extLst>
              <a:ext uri="{FF2B5EF4-FFF2-40B4-BE49-F238E27FC236}">
                <a16:creationId xmlns:a16="http://schemas.microsoft.com/office/drawing/2014/main" id="{52FA2BC8-8F29-41DA-A02F-D41534C9AABE}"/>
              </a:ext>
            </a:extLst>
          </p:cNvPr>
          <p:cNvSpPr txBox="1"/>
          <p:nvPr/>
        </p:nvSpPr>
        <p:spPr>
          <a:xfrm>
            <a:off x="388313" y="1952536"/>
            <a:ext cx="10915115" cy="4405176"/>
          </a:xfrm>
          <a:prstGeom prst="rect">
            <a:avLst/>
          </a:prstGeom>
        </p:spPr>
        <p:txBody>
          <a:bodyPr vert="horz" lIns="91440" tIns="45720" rIns="91440" bIns="45720" rtlCol="0">
            <a:normAutofit/>
          </a:bodyPr>
          <a:lstStyle/>
          <a:p>
            <a:pPr marL="285750" indent="-285750" defTabSz="914400">
              <a:lnSpc>
                <a:spcPct val="140000"/>
              </a:lnSpc>
              <a:spcAft>
                <a:spcPts val="600"/>
              </a:spcAft>
              <a:buClr>
                <a:schemeClr val="bg2">
                  <a:lumMod val="75000"/>
                </a:schemeClr>
              </a:buClr>
              <a:buFontTx/>
              <a:buChar char="-"/>
            </a:pPr>
            <a:endParaRPr lang="en-US" sz="2000" dirty="0">
              <a:solidFill>
                <a:schemeClr val="tx2"/>
              </a:solidFill>
              <a:latin typeface="Calibri" panose="020F0502020204030204" pitchFamily="34" charset="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endParaRPr lang="en-US" sz="1400" dirty="0">
              <a:solidFill>
                <a:schemeClr val="tx2"/>
              </a:solidFill>
            </a:endParaRPr>
          </a:p>
          <a:p>
            <a:pPr defTabSz="914400">
              <a:lnSpc>
                <a:spcPct val="140000"/>
              </a:lnSpc>
              <a:spcAft>
                <a:spcPts val="600"/>
              </a:spcAft>
              <a:buClr>
                <a:schemeClr val="bg2">
                  <a:lumMod val="75000"/>
                </a:schemeClr>
              </a:buClr>
            </a:pPr>
            <a:endParaRPr lang="en-US" sz="1400" dirty="0">
              <a:solidFill>
                <a:schemeClr val="tx2"/>
              </a:solidFill>
            </a:endParaRPr>
          </a:p>
        </p:txBody>
      </p:sp>
      <p:pic>
        <p:nvPicPr>
          <p:cNvPr id="1028" name="Picture 4" descr="Image result for Peer-To-Peer Accommodation Networks">
            <a:extLst>
              <a:ext uri="{FF2B5EF4-FFF2-40B4-BE49-F238E27FC236}">
                <a16:creationId xmlns:a16="http://schemas.microsoft.com/office/drawing/2014/main" id="{D27A4FC4-D092-46A6-9401-A3410A9EC2B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88313" y="229933"/>
            <a:ext cx="1129871" cy="169269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airbnb">
            <a:extLst>
              <a:ext uri="{FF2B5EF4-FFF2-40B4-BE49-F238E27FC236}">
                <a16:creationId xmlns:a16="http://schemas.microsoft.com/office/drawing/2014/main" id="{A0F823DD-847C-418E-9FE5-3D1E8F048A7B}"/>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9702995" y="5639228"/>
            <a:ext cx="2334530" cy="1062211"/>
          </a:xfrm>
          <a:prstGeom prst="rect">
            <a:avLst/>
          </a:prstGeom>
          <a:noFill/>
          <a:extLst>
            <a:ext uri="{909E8E84-426E-40DD-AFC4-6F175D3DCCD1}">
              <a14:hiddenFill xmlns:a14="http://schemas.microsoft.com/office/drawing/2010/main">
                <a:solidFill>
                  <a:srgbClr val="FFFFFF"/>
                </a:solidFill>
              </a14:hiddenFill>
            </a:ext>
          </a:extLst>
        </p:spPr>
      </p:pic>
      <p:sp>
        <p:nvSpPr>
          <p:cNvPr id="200" name="Freeform 30">
            <a:extLst>
              <a:ext uri="{FF2B5EF4-FFF2-40B4-BE49-F238E27FC236}">
                <a16:creationId xmlns:a16="http://schemas.microsoft.com/office/drawing/2014/main" id="{C3A18F61-CBDC-4DE6-A3D1-9A25DD2E3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973263"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Rectangle 1">
            <a:extLst>
              <a:ext uri="{FF2B5EF4-FFF2-40B4-BE49-F238E27FC236}">
                <a16:creationId xmlns:a16="http://schemas.microsoft.com/office/drawing/2014/main" id="{FA0A2E29-8DE8-485C-876A-5D92278CA492}"/>
              </a:ext>
            </a:extLst>
          </p:cNvPr>
          <p:cNvSpPr/>
          <p:nvPr/>
        </p:nvSpPr>
        <p:spPr>
          <a:xfrm>
            <a:off x="1841144" y="158963"/>
            <a:ext cx="7379136" cy="938719"/>
          </a:xfrm>
          <a:prstGeom prst="rect">
            <a:avLst/>
          </a:prstGeom>
        </p:spPr>
        <p:txBody>
          <a:bodyPr wrap="none">
            <a:spAutoFit/>
          </a:bodyPr>
          <a:lstStyle/>
          <a:p>
            <a:pPr>
              <a:lnSpc>
                <a:spcPct val="150000"/>
              </a:lnSpc>
              <a:spcAft>
                <a:spcPts val="800"/>
              </a:spcAft>
            </a:pPr>
            <a:r>
              <a:rPr lang="en-GB" sz="4000" b="1" dirty="0">
                <a:latin typeface="+mj-lt"/>
                <a:ea typeface="Calibri" panose="020F0502020204030204" pitchFamily="34" charset="0"/>
                <a:cs typeface="Times New Roman" panose="02020603050405020304" pitchFamily="18" charset="0"/>
              </a:rPr>
              <a:t>Chapter 2 – Sharing Economy</a:t>
            </a:r>
            <a:endParaRPr lang="en-GB" sz="4000" dirty="0">
              <a:effectLst/>
              <a:latin typeface="+mj-lt"/>
              <a:ea typeface="Calibri" panose="020F0502020204030204" pitchFamily="34" charset="0"/>
              <a:cs typeface="Times New Roman" panose="02020603050405020304" pitchFamily="18" charset="0"/>
            </a:endParaRPr>
          </a:p>
        </p:txBody>
      </p:sp>
      <p:sp>
        <p:nvSpPr>
          <p:cNvPr id="68" name="TextBox 67">
            <a:extLst>
              <a:ext uri="{FF2B5EF4-FFF2-40B4-BE49-F238E27FC236}">
                <a16:creationId xmlns:a16="http://schemas.microsoft.com/office/drawing/2014/main" id="{4BE30138-BDEC-4CCC-8544-ED9B18620535}"/>
              </a:ext>
            </a:extLst>
          </p:cNvPr>
          <p:cNvSpPr txBox="1"/>
          <p:nvPr/>
        </p:nvSpPr>
        <p:spPr>
          <a:xfrm>
            <a:off x="734097" y="3111068"/>
            <a:ext cx="10499454" cy="3416320"/>
          </a:xfrm>
          <a:prstGeom prst="rect">
            <a:avLst/>
          </a:prstGeom>
          <a:noFill/>
        </p:spPr>
        <p:txBody>
          <a:bodyPr wrap="square" rtlCol="0">
            <a:spAutoFit/>
          </a:bodyPr>
          <a:lstStyle/>
          <a:p>
            <a:r>
              <a:rPr lang="en-GB" dirty="0"/>
              <a:t>Theme – Perspectives</a:t>
            </a:r>
          </a:p>
          <a:p>
            <a:endParaRPr lang="en-GB" dirty="0"/>
          </a:p>
          <a:p>
            <a:pPr marL="285750" indent="-285750">
              <a:buFontTx/>
              <a:buChar char="-"/>
            </a:pPr>
            <a:r>
              <a:rPr lang="en-GB" dirty="0"/>
              <a:t>Peer-to-peer networks are networks which are computer operated by individuals allowing them to share information and resources directly without relying on a dedicated central server </a:t>
            </a:r>
            <a:r>
              <a:rPr lang="en-GB" b="1" dirty="0"/>
              <a:t>(Webster 2021)</a:t>
            </a:r>
            <a:r>
              <a:rPr lang="en-GB" dirty="0"/>
              <a:t>. </a:t>
            </a:r>
          </a:p>
          <a:p>
            <a:pPr marL="285750" indent="-285750">
              <a:buFontTx/>
              <a:buChar char="-"/>
            </a:pPr>
            <a:endParaRPr lang="en-GB" dirty="0"/>
          </a:p>
          <a:p>
            <a:pPr marL="285750" indent="-285750">
              <a:buFontTx/>
              <a:buChar char="-"/>
            </a:pPr>
            <a:r>
              <a:rPr lang="en-GB" dirty="0"/>
              <a:t>Airbnb can be seen to be using technology to entice their marketing to allow them to reach their customers.</a:t>
            </a:r>
          </a:p>
          <a:p>
            <a:pPr marL="285750" indent="-285750">
              <a:buFontTx/>
              <a:buChar char="-"/>
            </a:pPr>
            <a:endParaRPr lang="en-GB" dirty="0"/>
          </a:p>
          <a:p>
            <a:pPr marL="285750" indent="-285750">
              <a:buFontTx/>
              <a:buChar char="-"/>
            </a:pPr>
            <a:r>
              <a:rPr lang="en-GB" dirty="0"/>
              <a:t>The key to this is communication being an online service it provides businesses with the ability to expand through online platforms allowing greater levels of communication.</a:t>
            </a:r>
          </a:p>
          <a:p>
            <a:endParaRPr lang="en-GB" dirty="0"/>
          </a:p>
        </p:txBody>
      </p:sp>
      <p:sp>
        <p:nvSpPr>
          <p:cNvPr id="3" name="TextBox 2">
            <a:extLst>
              <a:ext uri="{FF2B5EF4-FFF2-40B4-BE49-F238E27FC236}">
                <a16:creationId xmlns:a16="http://schemas.microsoft.com/office/drawing/2014/main" id="{EE5A2D36-36FB-4781-8A1D-338B837EE646}"/>
              </a:ext>
            </a:extLst>
          </p:cNvPr>
          <p:cNvSpPr txBox="1"/>
          <p:nvPr/>
        </p:nvSpPr>
        <p:spPr>
          <a:xfrm>
            <a:off x="1841143" y="1229576"/>
            <a:ext cx="10004169" cy="2031325"/>
          </a:xfrm>
          <a:prstGeom prst="rect">
            <a:avLst/>
          </a:prstGeom>
          <a:noFill/>
        </p:spPr>
        <p:txBody>
          <a:bodyPr wrap="square" rtlCol="0">
            <a:spAutoFit/>
          </a:bodyPr>
          <a:lstStyle/>
          <a:p>
            <a:r>
              <a:rPr lang="en-GB" dirty="0"/>
              <a:t>Airbnb used to be a Business to Consumer category, but they are now Consumer to Consumer due to their growth and they ability of sophistication. Peer-to-peer networks are networks which are computer operated by individuals allowing them to share information and resources directly without relying on a dedicated central server </a:t>
            </a:r>
            <a:r>
              <a:rPr lang="en-GB" b="1" dirty="0"/>
              <a:t>(Webster 2021)</a:t>
            </a:r>
            <a:r>
              <a:rPr lang="en-GB" dirty="0"/>
              <a:t>. Airbnb are an online based with a vast number of hosts sharing access to services. As they have gained the confidence of their customers this has allowed them to use the peer-to-peer model.</a:t>
            </a:r>
          </a:p>
          <a:p>
            <a:endParaRPr lang="en-GB" dirty="0"/>
          </a:p>
        </p:txBody>
      </p:sp>
      <p:pic>
        <p:nvPicPr>
          <p:cNvPr id="4" name="Recorded Sound">
            <a:hlinkClick r:id="" action="ppaction://media"/>
            <a:extLst>
              <a:ext uri="{FF2B5EF4-FFF2-40B4-BE49-F238E27FC236}">
                <a16:creationId xmlns:a16="http://schemas.microsoft.com/office/drawing/2014/main" id="{924AAAEC-707F-44F6-8C43-B320C0DC5A1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901270" y="98958"/>
            <a:ext cx="1031631" cy="1031631"/>
          </a:xfrm>
          <a:prstGeom prst="rect">
            <a:avLst/>
          </a:prstGeom>
        </p:spPr>
      </p:pic>
    </p:spTree>
    <p:extLst>
      <p:ext uri="{BB962C8B-B14F-4D97-AF65-F5344CB8AC3E}">
        <p14:creationId xmlns:p14="http://schemas.microsoft.com/office/powerpoint/2010/main" val="4204634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2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3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96" name="Rectangle 195">
            <a:extLst>
              <a:ext uri="{FF2B5EF4-FFF2-40B4-BE49-F238E27FC236}">
                <a16:creationId xmlns:a16="http://schemas.microsoft.com/office/drawing/2014/main" id="{8306094A-D982-4CB3-92F4-01F37B4DB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09ECE57F-2086-4DF3-B63E-98E7849E2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67"/>
            <a:ext cx="8217780"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D6D9DD1-2342-43A6-81D5-C458211AC48B}"/>
              </a:ext>
            </a:extLst>
          </p:cNvPr>
          <p:cNvSpPr txBox="1">
            <a:spLocks/>
          </p:cNvSpPr>
          <p:nvPr/>
        </p:nvSpPr>
        <p:spPr>
          <a:xfrm>
            <a:off x="1494278" y="560199"/>
            <a:ext cx="8364657" cy="1257300"/>
          </a:xfrm>
          <a:prstGeom prst="rect">
            <a:avLst/>
          </a:prstGeom>
        </p:spPr>
        <p:txBody>
          <a:bodyPr vert="horz" lIns="91440" tIns="45720" rIns="91440" bIns="45720" rtlCol="0" anchor="ctr">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lnSpc>
                <a:spcPct val="90000"/>
              </a:lnSpc>
              <a:spcAft>
                <a:spcPts val="600"/>
              </a:spcAft>
            </a:pPr>
            <a:endParaRPr lang="en-US" sz="4000" kern="1200" dirty="0">
              <a:solidFill>
                <a:schemeClr val="tx2"/>
              </a:solidFill>
              <a:latin typeface="+mj-lt"/>
              <a:ea typeface="+mj-ea"/>
              <a:cs typeface="+mj-cs"/>
            </a:endParaRPr>
          </a:p>
        </p:txBody>
      </p:sp>
      <p:sp>
        <p:nvSpPr>
          <p:cNvPr id="7" name="TextBox 6">
            <a:extLst>
              <a:ext uri="{FF2B5EF4-FFF2-40B4-BE49-F238E27FC236}">
                <a16:creationId xmlns:a16="http://schemas.microsoft.com/office/drawing/2014/main" id="{52FA2BC8-8F29-41DA-A02F-D41534C9AABE}"/>
              </a:ext>
            </a:extLst>
          </p:cNvPr>
          <p:cNvSpPr txBox="1"/>
          <p:nvPr/>
        </p:nvSpPr>
        <p:spPr>
          <a:xfrm>
            <a:off x="388313" y="1952536"/>
            <a:ext cx="10915115" cy="4405176"/>
          </a:xfrm>
          <a:prstGeom prst="rect">
            <a:avLst/>
          </a:prstGeom>
        </p:spPr>
        <p:txBody>
          <a:bodyPr vert="horz" lIns="91440" tIns="45720" rIns="91440" bIns="45720" rtlCol="0">
            <a:normAutofit/>
          </a:bodyPr>
          <a:lstStyle/>
          <a:p>
            <a:pPr marL="285750" indent="-285750" defTabSz="914400">
              <a:lnSpc>
                <a:spcPct val="140000"/>
              </a:lnSpc>
              <a:spcAft>
                <a:spcPts val="600"/>
              </a:spcAft>
              <a:buClr>
                <a:schemeClr val="bg2">
                  <a:lumMod val="75000"/>
                </a:schemeClr>
              </a:buClr>
              <a:buFontTx/>
              <a:buChar char="-"/>
            </a:pPr>
            <a:endParaRPr lang="en-US" sz="2000" dirty="0">
              <a:solidFill>
                <a:schemeClr val="tx2"/>
              </a:solidFill>
              <a:latin typeface="Calibri" panose="020F0502020204030204" pitchFamily="34" charset="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endParaRPr lang="en-US" sz="1400" dirty="0">
              <a:solidFill>
                <a:schemeClr val="tx2"/>
              </a:solidFill>
            </a:endParaRPr>
          </a:p>
          <a:p>
            <a:pPr defTabSz="914400">
              <a:lnSpc>
                <a:spcPct val="140000"/>
              </a:lnSpc>
              <a:spcAft>
                <a:spcPts val="600"/>
              </a:spcAft>
              <a:buClr>
                <a:schemeClr val="bg2">
                  <a:lumMod val="75000"/>
                </a:schemeClr>
              </a:buClr>
            </a:pPr>
            <a:endParaRPr lang="en-US" sz="1400" dirty="0">
              <a:solidFill>
                <a:schemeClr val="tx2"/>
              </a:solidFill>
            </a:endParaRPr>
          </a:p>
        </p:txBody>
      </p:sp>
      <p:pic>
        <p:nvPicPr>
          <p:cNvPr id="1028" name="Picture 4" descr="Image result for Peer-To-Peer Accommodation Networks">
            <a:extLst>
              <a:ext uri="{FF2B5EF4-FFF2-40B4-BE49-F238E27FC236}">
                <a16:creationId xmlns:a16="http://schemas.microsoft.com/office/drawing/2014/main" id="{D27A4FC4-D092-46A6-9401-A3410A9EC2BA}"/>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341770" y="1478480"/>
            <a:ext cx="1129871" cy="169269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airbnb">
            <a:extLst>
              <a:ext uri="{FF2B5EF4-FFF2-40B4-BE49-F238E27FC236}">
                <a16:creationId xmlns:a16="http://schemas.microsoft.com/office/drawing/2014/main" id="{A0F823DD-847C-418E-9FE5-3D1E8F048A7B}"/>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9544761" y="3036210"/>
            <a:ext cx="2334530" cy="1062211"/>
          </a:xfrm>
          <a:prstGeom prst="rect">
            <a:avLst/>
          </a:prstGeom>
          <a:noFill/>
          <a:extLst>
            <a:ext uri="{909E8E84-426E-40DD-AFC4-6F175D3DCCD1}">
              <a14:hiddenFill xmlns:a14="http://schemas.microsoft.com/office/drawing/2010/main">
                <a:solidFill>
                  <a:srgbClr val="FFFFFF"/>
                </a:solidFill>
              </a14:hiddenFill>
            </a:ext>
          </a:extLst>
        </p:spPr>
      </p:pic>
      <p:sp>
        <p:nvSpPr>
          <p:cNvPr id="200" name="Freeform 30">
            <a:extLst>
              <a:ext uri="{FF2B5EF4-FFF2-40B4-BE49-F238E27FC236}">
                <a16:creationId xmlns:a16="http://schemas.microsoft.com/office/drawing/2014/main" id="{C3A18F61-CBDC-4DE6-A3D1-9A25DD2E3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973263"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Rectangle 1">
            <a:extLst>
              <a:ext uri="{FF2B5EF4-FFF2-40B4-BE49-F238E27FC236}">
                <a16:creationId xmlns:a16="http://schemas.microsoft.com/office/drawing/2014/main" id="{FA0A2E29-8DE8-485C-876A-5D92278CA492}"/>
              </a:ext>
            </a:extLst>
          </p:cNvPr>
          <p:cNvSpPr/>
          <p:nvPr/>
        </p:nvSpPr>
        <p:spPr>
          <a:xfrm>
            <a:off x="320961" y="269678"/>
            <a:ext cx="10848932" cy="938719"/>
          </a:xfrm>
          <a:prstGeom prst="rect">
            <a:avLst/>
          </a:prstGeom>
        </p:spPr>
        <p:txBody>
          <a:bodyPr wrap="none">
            <a:spAutoFit/>
          </a:bodyPr>
          <a:lstStyle/>
          <a:p>
            <a:pPr>
              <a:lnSpc>
                <a:spcPct val="150000"/>
              </a:lnSpc>
              <a:spcAft>
                <a:spcPts val="800"/>
              </a:spcAft>
            </a:pPr>
            <a:r>
              <a:rPr lang="en-GB" sz="4000" b="1" dirty="0">
                <a:latin typeface="+mj-lt"/>
                <a:ea typeface="Calibri" panose="020F0502020204030204" pitchFamily="34" charset="0"/>
                <a:cs typeface="Times New Roman" panose="02020603050405020304" pitchFamily="18" charset="0"/>
              </a:rPr>
              <a:t>Chapter 7 – </a:t>
            </a:r>
            <a:r>
              <a:rPr lang="en-GB" sz="4000" b="1" dirty="0">
                <a:latin typeface="+mj-lt"/>
              </a:rPr>
              <a:t>Entrepreneurship Opportunities </a:t>
            </a:r>
            <a:endParaRPr lang="en-GB" sz="4000" dirty="0">
              <a:effectLst/>
              <a:latin typeface="+mj-lt"/>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0D88642A-F001-4398-9210-422B309F1FC8}"/>
              </a:ext>
            </a:extLst>
          </p:cNvPr>
          <p:cNvSpPr txBox="1"/>
          <p:nvPr/>
        </p:nvSpPr>
        <p:spPr>
          <a:xfrm>
            <a:off x="1518183" y="1426021"/>
            <a:ext cx="10285503" cy="1754326"/>
          </a:xfrm>
          <a:prstGeom prst="rect">
            <a:avLst/>
          </a:prstGeom>
          <a:noFill/>
        </p:spPr>
        <p:txBody>
          <a:bodyPr wrap="square" rtlCol="0">
            <a:spAutoFit/>
          </a:bodyPr>
          <a:lstStyle/>
          <a:p>
            <a:r>
              <a:rPr lang="en-GB" dirty="0"/>
              <a:t>Entrepreneurship opportunities  are defined as situations where products and services can be sold at a greater price than the cost of their production </a:t>
            </a:r>
            <a:r>
              <a:rPr lang="en-GB" b="1" dirty="0"/>
              <a:t>(</a:t>
            </a:r>
            <a:r>
              <a:rPr lang="en-GB" b="1" dirty="0" err="1"/>
              <a:t>Autio</a:t>
            </a:r>
            <a:r>
              <a:rPr lang="en-GB" b="1" dirty="0"/>
              <a:t> 2015)</a:t>
            </a:r>
            <a:r>
              <a:rPr lang="en-GB" dirty="0"/>
              <a:t>. Therefore, this is a situation where entrepreneurs can have the opportunity to make a profit. There are many opportunities for entrepreneurs within Airbnb as they provided access to many individuals to become hosts and to provide accommodation to individuals over the world, and Airbnb give their hosts freedom over property pricing </a:t>
            </a:r>
            <a:r>
              <a:rPr lang="en-GB" b="1" dirty="0"/>
              <a:t>(Ducasse 2017)</a:t>
            </a:r>
            <a:r>
              <a:rPr lang="en-GB" dirty="0"/>
              <a:t>. </a:t>
            </a:r>
          </a:p>
        </p:txBody>
      </p:sp>
      <p:sp>
        <p:nvSpPr>
          <p:cNvPr id="70" name="TextBox 69">
            <a:extLst>
              <a:ext uri="{FF2B5EF4-FFF2-40B4-BE49-F238E27FC236}">
                <a16:creationId xmlns:a16="http://schemas.microsoft.com/office/drawing/2014/main" id="{C08997BB-3B41-4616-9FFD-3EC085A40F34}"/>
              </a:ext>
            </a:extLst>
          </p:cNvPr>
          <p:cNvSpPr txBox="1"/>
          <p:nvPr/>
        </p:nvSpPr>
        <p:spPr>
          <a:xfrm>
            <a:off x="658203" y="3473094"/>
            <a:ext cx="10642923" cy="3139321"/>
          </a:xfrm>
          <a:prstGeom prst="rect">
            <a:avLst/>
          </a:prstGeom>
          <a:noFill/>
        </p:spPr>
        <p:txBody>
          <a:bodyPr wrap="square" rtlCol="0">
            <a:spAutoFit/>
          </a:bodyPr>
          <a:lstStyle/>
          <a:p>
            <a:pPr lvl="0"/>
            <a:r>
              <a:rPr lang="en-GB" dirty="0"/>
              <a:t>Theme – Perspectives </a:t>
            </a:r>
          </a:p>
          <a:p>
            <a:endParaRPr lang="en-GB" dirty="0"/>
          </a:p>
          <a:p>
            <a:pPr marL="285750" indent="-285750">
              <a:buFontTx/>
              <a:buChar char="-"/>
            </a:pPr>
            <a:r>
              <a:rPr lang="en-GB" dirty="0"/>
              <a:t>Airbnb have delivered their business in an exceptional way by creating an online marketplace to connect homeowners with guests who pay a nightly rate for their stay and they have been providing their hosts with support where essential to ensure their success </a:t>
            </a:r>
            <a:r>
              <a:rPr lang="en-GB" b="1" dirty="0"/>
              <a:t>(Alumni 2018)</a:t>
            </a:r>
            <a:r>
              <a:rPr lang="en-GB" dirty="0"/>
              <a:t>. </a:t>
            </a:r>
          </a:p>
          <a:p>
            <a:pPr marL="285750" indent="-285750">
              <a:buFontTx/>
              <a:buChar char="-"/>
            </a:pPr>
            <a:endParaRPr lang="en-GB" dirty="0"/>
          </a:p>
          <a:p>
            <a:pPr marL="285750" indent="-285750">
              <a:buFontTx/>
              <a:buChar char="-"/>
            </a:pPr>
            <a:r>
              <a:rPr lang="en-GB" dirty="0"/>
              <a:t>“The survival and competitiveness of facilitators depends on their ability to attract”</a:t>
            </a:r>
            <a:r>
              <a:rPr lang="en-GB" b="1" dirty="0"/>
              <a:t> (</a:t>
            </a:r>
            <a:r>
              <a:rPr lang="en-GB" b="1" dirty="0" err="1"/>
              <a:t>Dolnicar</a:t>
            </a:r>
            <a:r>
              <a:rPr lang="en-GB" b="1" dirty="0"/>
              <a:t> and </a:t>
            </a:r>
            <a:r>
              <a:rPr lang="en-GB" b="1" dirty="0" err="1"/>
              <a:t>Sigala</a:t>
            </a:r>
            <a:r>
              <a:rPr lang="en-GB" b="1" dirty="0"/>
              <a:t> 2018).</a:t>
            </a:r>
          </a:p>
          <a:p>
            <a:pPr marL="285750" indent="-285750">
              <a:buFontTx/>
              <a:buChar char="-"/>
            </a:pPr>
            <a:endParaRPr lang="en-GB" b="1" dirty="0"/>
          </a:p>
          <a:p>
            <a:pPr marL="285750" indent="-285750">
              <a:buFontTx/>
              <a:buChar char="-"/>
            </a:pPr>
            <a:r>
              <a:rPr lang="en-GB" dirty="0"/>
              <a:t>Research has stated that when businesses and customers use technology to interact, the business benefits because better communication creates a stronger public image </a:t>
            </a:r>
            <a:r>
              <a:rPr lang="en-GB" b="1" dirty="0"/>
              <a:t>(Briggs 2018)</a:t>
            </a:r>
            <a:r>
              <a:rPr lang="en-GB" dirty="0"/>
              <a:t>. </a:t>
            </a:r>
          </a:p>
        </p:txBody>
      </p:sp>
      <p:pic>
        <p:nvPicPr>
          <p:cNvPr id="4" name="Recorded Sound">
            <a:hlinkClick r:id="" action="ppaction://media"/>
            <a:extLst>
              <a:ext uri="{FF2B5EF4-FFF2-40B4-BE49-F238E27FC236}">
                <a16:creationId xmlns:a16="http://schemas.microsoft.com/office/drawing/2014/main" id="{0E127DBA-FFC2-4E96-9EAE-5F3D1B81057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929039" y="169060"/>
            <a:ext cx="1166579" cy="1166579"/>
          </a:xfrm>
          <a:prstGeom prst="rect">
            <a:avLst/>
          </a:prstGeom>
        </p:spPr>
      </p:pic>
      <p:pic>
        <p:nvPicPr>
          <p:cNvPr id="5" name="Recorded Sound">
            <a:hlinkClick r:id="" action="ppaction://media"/>
            <a:extLst>
              <a:ext uri="{FF2B5EF4-FFF2-40B4-BE49-F238E27FC236}">
                <a16:creationId xmlns:a16="http://schemas.microsoft.com/office/drawing/2014/main" id="{860DD7CC-FD5C-49DE-B1BE-FFF81AC30BC0}"/>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9821243" y="283941"/>
            <a:ext cx="914400" cy="914400"/>
          </a:xfrm>
          <a:prstGeom prst="rect">
            <a:avLst/>
          </a:prstGeom>
        </p:spPr>
      </p:pic>
    </p:spTree>
    <p:extLst>
      <p:ext uri="{BB962C8B-B14F-4D97-AF65-F5344CB8AC3E}">
        <p14:creationId xmlns:p14="http://schemas.microsoft.com/office/powerpoint/2010/main" val="2392485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83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98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3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96" name="Rectangle 195">
            <a:extLst>
              <a:ext uri="{FF2B5EF4-FFF2-40B4-BE49-F238E27FC236}">
                <a16:creationId xmlns:a16="http://schemas.microsoft.com/office/drawing/2014/main" id="{8306094A-D982-4CB3-92F4-01F37B4DB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09ECE57F-2086-4DF3-B63E-98E7849E2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67"/>
            <a:ext cx="8217780"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D6D9DD1-2342-43A6-81D5-C458211AC48B}"/>
              </a:ext>
            </a:extLst>
          </p:cNvPr>
          <p:cNvSpPr txBox="1">
            <a:spLocks/>
          </p:cNvSpPr>
          <p:nvPr/>
        </p:nvSpPr>
        <p:spPr>
          <a:xfrm>
            <a:off x="1494278" y="560199"/>
            <a:ext cx="8364657" cy="1257300"/>
          </a:xfrm>
          <a:prstGeom prst="rect">
            <a:avLst/>
          </a:prstGeom>
        </p:spPr>
        <p:txBody>
          <a:bodyPr vert="horz" lIns="91440" tIns="45720" rIns="91440" bIns="45720" rtlCol="0" anchor="ctr">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lnSpc>
                <a:spcPct val="90000"/>
              </a:lnSpc>
              <a:spcAft>
                <a:spcPts val="600"/>
              </a:spcAft>
            </a:pPr>
            <a:endParaRPr lang="en-US" sz="4000" kern="1200" dirty="0">
              <a:solidFill>
                <a:schemeClr val="tx2"/>
              </a:solidFill>
              <a:latin typeface="+mj-lt"/>
              <a:ea typeface="+mj-ea"/>
              <a:cs typeface="+mj-cs"/>
            </a:endParaRPr>
          </a:p>
        </p:txBody>
      </p:sp>
      <p:sp>
        <p:nvSpPr>
          <p:cNvPr id="7" name="TextBox 6">
            <a:extLst>
              <a:ext uri="{FF2B5EF4-FFF2-40B4-BE49-F238E27FC236}">
                <a16:creationId xmlns:a16="http://schemas.microsoft.com/office/drawing/2014/main" id="{52FA2BC8-8F29-41DA-A02F-D41534C9AABE}"/>
              </a:ext>
            </a:extLst>
          </p:cNvPr>
          <p:cNvSpPr txBox="1"/>
          <p:nvPr/>
        </p:nvSpPr>
        <p:spPr>
          <a:xfrm>
            <a:off x="388313" y="1952536"/>
            <a:ext cx="10915115" cy="4405176"/>
          </a:xfrm>
          <a:prstGeom prst="rect">
            <a:avLst/>
          </a:prstGeom>
        </p:spPr>
        <p:txBody>
          <a:bodyPr vert="horz" lIns="91440" tIns="45720" rIns="91440" bIns="45720" rtlCol="0">
            <a:normAutofit/>
          </a:bodyPr>
          <a:lstStyle/>
          <a:p>
            <a:pPr marL="285750" indent="-285750" defTabSz="914400">
              <a:lnSpc>
                <a:spcPct val="140000"/>
              </a:lnSpc>
              <a:spcAft>
                <a:spcPts val="600"/>
              </a:spcAft>
              <a:buClr>
                <a:schemeClr val="bg2">
                  <a:lumMod val="75000"/>
                </a:schemeClr>
              </a:buClr>
              <a:buFontTx/>
              <a:buChar char="-"/>
            </a:pPr>
            <a:endParaRPr lang="en-US" sz="2000" dirty="0">
              <a:solidFill>
                <a:schemeClr val="tx2"/>
              </a:solidFill>
              <a:latin typeface="Calibri" panose="020F0502020204030204" pitchFamily="34" charset="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endParaRPr lang="en-US" sz="1400" dirty="0">
              <a:solidFill>
                <a:schemeClr val="tx2"/>
              </a:solidFill>
            </a:endParaRPr>
          </a:p>
          <a:p>
            <a:pPr defTabSz="914400">
              <a:lnSpc>
                <a:spcPct val="140000"/>
              </a:lnSpc>
              <a:spcAft>
                <a:spcPts val="600"/>
              </a:spcAft>
              <a:buClr>
                <a:schemeClr val="bg2">
                  <a:lumMod val="75000"/>
                </a:schemeClr>
              </a:buClr>
            </a:pPr>
            <a:endParaRPr lang="en-US" sz="1400" dirty="0">
              <a:solidFill>
                <a:schemeClr val="tx2"/>
              </a:solidFill>
            </a:endParaRPr>
          </a:p>
        </p:txBody>
      </p:sp>
      <p:pic>
        <p:nvPicPr>
          <p:cNvPr id="1028" name="Picture 4" descr="Image result for Peer-To-Peer Accommodation Networks">
            <a:extLst>
              <a:ext uri="{FF2B5EF4-FFF2-40B4-BE49-F238E27FC236}">
                <a16:creationId xmlns:a16="http://schemas.microsoft.com/office/drawing/2014/main" id="{D27A4FC4-D092-46A6-9401-A3410A9EC2B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296267" y="1119864"/>
            <a:ext cx="1129871" cy="169269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airbnb">
            <a:extLst>
              <a:ext uri="{FF2B5EF4-FFF2-40B4-BE49-F238E27FC236}">
                <a16:creationId xmlns:a16="http://schemas.microsoft.com/office/drawing/2014/main" id="{A0F823DD-847C-418E-9FE5-3D1E8F048A7B}"/>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9477672" y="2168859"/>
            <a:ext cx="2334530" cy="1062211"/>
          </a:xfrm>
          <a:prstGeom prst="rect">
            <a:avLst/>
          </a:prstGeom>
          <a:noFill/>
          <a:extLst>
            <a:ext uri="{909E8E84-426E-40DD-AFC4-6F175D3DCCD1}">
              <a14:hiddenFill xmlns:a14="http://schemas.microsoft.com/office/drawing/2010/main">
                <a:solidFill>
                  <a:srgbClr val="FFFFFF"/>
                </a:solidFill>
              </a14:hiddenFill>
            </a:ext>
          </a:extLst>
        </p:spPr>
      </p:pic>
      <p:sp>
        <p:nvSpPr>
          <p:cNvPr id="200" name="Freeform 30">
            <a:extLst>
              <a:ext uri="{FF2B5EF4-FFF2-40B4-BE49-F238E27FC236}">
                <a16:creationId xmlns:a16="http://schemas.microsoft.com/office/drawing/2014/main" id="{C3A18F61-CBDC-4DE6-A3D1-9A25DD2E3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973263"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Rectangle 1">
            <a:extLst>
              <a:ext uri="{FF2B5EF4-FFF2-40B4-BE49-F238E27FC236}">
                <a16:creationId xmlns:a16="http://schemas.microsoft.com/office/drawing/2014/main" id="{FA0A2E29-8DE8-485C-876A-5D92278CA492}"/>
              </a:ext>
            </a:extLst>
          </p:cNvPr>
          <p:cNvSpPr/>
          <p:nvPr/>
        </p:nvSpPr>
        <p:spPr>
          <a:xfrm>
            <a:off x="344974" y="244497"/>
            <a:ext cx="10848932" cy="938719"/>
          </a:xfrm>
          <a:prstGeom prst="rect">
            <a:avLst/>
          </a:prstGeom>
        </p:spPr>
        <p:txBody>
          <a:bodyPr wrap="none">
            <a:spAutoFit/>
          </a:bodyPr>
          <a:lstStyle/>
          <a:p>
            <a:pPr>
              <a:lnSpc>
                <a:spcPct val="150000"/>
              </a:lnSpc>
              <a:spcAft>
                <a:spcPts val="800"/>
              </a:spcAft>
            </a:pPr>
            <a:r>
              <a:rPr lang="en-GB" sz="4000" b="1" dirty="0">
                <a:latin typeface="+mj-lt"/>
                <a:ea typeface="Calibri" panose="020F0502020204030204" pitchFamily="34" charset="0"/>
                <a:cs typeface="Times New Roman" panose="02020603050405020304" pitchFamily="18" charset="0"/>
              </a:rPr>
              <a:t>Chapter 7 – </a:t>
            </a:r>
            <a:r>
              <a:rPr lang="en-GB" sz="4000" b="1" dirty="0">
                <a:latin typeface="+mj-lt"/>
              </a:rPr>
              <a:t>Entrepreneurship Opportunities </a:t>
            </a:r>
            <a:endParaRPr lang="en-GB" sz="4000" dirty="0">
              <a:effectLst/>
              <a:latin typeface="+mj-lt"/>
              <a:ea typeface="Calibri" panose="020F0502020204030204" pitchFamily="34" charset="0"/>
              <a:cs typeface="Times New Roman" panose="02020603050405020304" pitchFamily="18" charset="0"/>
            </a:endParaRPr>
          </a:p>
        </p:txBody>
      </p:sp>
      <p:sp>
        <p:nvSpPr>
          <p:cNvPr id="68" name="TextBox 67">
            <a:extLst>
              <a:ext uri="{FF2B5EF4-FFF2-40B4-BE49-F238E27FC236}">
                <a16:creationId xmlns:a16="http://schemas.microsoft.com/office/drawing/2014/main" id="{7A6940E4-3D80-40F6-80A2-A5E2D48245BE}"/>
              </a:ext>
            </a:extLst>
          </p:cNvPr>
          <p:cNvSpPr txBox="1"/>
          <p:nvPr/>
        </p:nvSpPr>
        <p:spPr>
          <a:xfrm>
            <a:off x="677056" y="2918805"/>
            <a:ext cx="10706634" cy="3416320"/>
          </a:xfrm>
          <a:prstGeom prst="rect">
            <a:avLst/>
          </a:prstGeom>
          <a:noFill/>
        </p:spPr>
        <p:txBody>
          <a:bodyPr wrap="square" rtlCol="0">
            <a:spAutoFit/>
          </a:bodyPr>
          <a:lstStyle/>
          <a:p>
            <a:pPr lvl="0"/>
            <a:r>
              <a:rPr lang="en-GB" dirty="0"/>
              <a:t>Theme – Business Model  </a:t>
            </a:r>
          </a:p>
          <a:p>
            <a:endParaRPr lang="en-GB" dirty="0"/>
          </a:p>
          <a:p>
            <a:pPr marL="285750" indent="-285750">
              <a:buFontTx/>
              <a:buChar char="-"/>
            </a:pPr>
            <a:r>
              <a:rPr lang="en-GB" dirty="0"/>
              <a:t>The peer-to-peer model is where two individuals buy (demand) and sell (supply) goods and services directly, in terms of delivering the product or service </a:t>
            </a:r>
            <a:r>
              <a:rPr lang="en-GB" b="1" dirty="0"/>
              <a:t>(Pereira 2020)</a:t>
            </a:r>
            <a:r>
              <a:rPr lang="en-GB" dirty="0"/>
              <a:t>. </a:t>
            </a:r>
          </a:p>
          <a:p>
            <a:pPr marL="285750" indent="-285750">
              <a:buFontTx/>
              <a:buChar char="-"/>
            </a:pPr>
            <a:endParaRPr lang="en-GB" dirty="0"/>
          </a:p>
          <a:p>
            <a:pPr marL="285750" indent="-285750">
              <a:buFontTx/>
              <a:buChar char="-"/>
            </a:pPr>
            <a:r>
              <a:rPr lang="en-GB" dirty="0"/>
              <a:t>The chapter states that peer-to-peer trading platforms provide two critical services in trading, it’s a global online platform that connects sellers to potential buyers in a cost-efficient way </a:t>
            </a:r>
            <a:r>
              <a:rPr lang="en-GB" b="1" dirty="0"/>
              <a:t>(</a:t>
            </a:r>
            <a:r>
              <a:rPr lang="en-GB" b="1" dirty="0" err="1"/>
              <a:t>Dolnicar</a:t>
            </a:r>
            <a:r>
              <a:rPr lang="en-GB" b="1" dirty="0"/>
              <a:t> and </a:t>
            </a:r>
            <a:r>
              <a:rPr lang="en-GB" b="1" dirty="0" err="1"/>
              <a:t>Sigala</a:t>
            </a:r>
            <a:r>
              <a:rPr lang="en-GB" b="1" dirty="0"/>
              <a:t> 2018)</a:t>
            </a:r>
            <a:r>
              <a:rPr lang="en-GB" dirty="0"/>
              <a:t>. </a:t>
            </a:r>
          </a:p>
          <a:p>
            <a:pPr marL="285750" indent="-285750">
              <a:buFontTx/>
              <a:buChar char="-"/>
            </a:pPr>
            <a:endParaRPr lang="en-GB" dirty="0"/>
          </a:p>
          <a:p>
            <a:pPr marL="285750" indent="-285750">
              <a:buFontTx/>
              <a:buChar char="-"/>
            </a:pPr>
            <a:r>
              <a:rPr lang="en-GB" dirty="0"/>
              <a:t>As Airbnb are a peer-to-peer accommodation and are growing rapidly as it is offering an alternative to accommodation experience for guests at a more reasonable price </a:t>
            </a:r>
            <a:r>
              <a:rPr lang="en-GB" b="1" dirty="0"/>
              <a:t>(Webster 2021)</a:t>
            </a:r>
            <a:r>
              <a:rPr lang="en-GB" dirty="0"/>
              <a:t>. </a:t>
            </a:r>
          </a:p>
          <a:p>
            <a:endParaRPr lang="en-GB" dirty="0"/>
          </a:p>
        </p:txBody>
      </p:sp>
      <p:sp>
        <p:nvSpPr>
          <p:cNvPr id="3" name="TextBox 2">
            <a:extLst>
              <a:ext uri="{FF2B5EF4-FFF2-40B4-BE49-F238E27FC236}">
                <a16:creationId xmlns:a16="http://schemas.microsoft.com/office/drawing/2014/main" id="{C80A5DC3-3F8A-4208-B048-283BC67EB0E8}"/>
              </a:ext>
            </a:extLst>
          </p:cNvPr>
          <p:cNvSpPr txBox="1"/>
          <p:nvPr/>
        </p:nvSpPr>
        <p:spPr>
          <a:xfrm>
            <a:off x="1642385" y="1142440"/>
            <a:ext cx="10161302" cy="1477328"/>
          </a:xfrm>
          <a:prstGeom prst="rect">
            <a:avLst/>
          </a:prstGeom>
          <a:noFill/>
        </p:spPr>
        <p:txBody>
          <a:bodyPr wrap="square" rtlCol="0">
            <a:spAutoFit/>
          </a:bodyPr>
          <a:lstStyle/>
          <a:p>
            <a:r>
              <a:rPr lang="en-GB" dirty="0"/>
              <a:t>Work as we know it in tourism and hospitality is changing. Employment is defined as an agreement between an employer and employee that the employee will provide certain services </a:t>
            </a:r>
            <a:r>
              <a:rPr lang="en-GB" b="1" dirty="0"/>
              <a:t>(Heathfield 2020).  </a:t>
            </a:r>
            <a:r>
              <a:rPr lang="en-GB" dirty="0"/>
              <a:t>Airbnb’s growth can be understood as a function of supply and demand and it has had a positive effect on employment within the hospitality and tourism industries providing opportunities to individuals </a:t>
            </a:r>
          </a:p>
        </p:txBody>
      </p:sp>
      <p:pic>
        <p:nvPicPr>
          <p:cNvPr id="4" name="Recorded Sound">
            <a:hlinkClick r:id="" action="ppaction://media"/>
            <a:extLst>
              <a:ext uri="{FF2B5EF4-FFF2-40B4-BE49-F238E27FC236}">
                <a16:creationId xmlns:a16="http://schemas.microsoft.com/office/drawing/2014/main" id="{D5EECD76-6F27-4700-84F7-26A4F6F695D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978952" y="193590"/>
            <a:ext cx="955215" cy="955215"/>
          </a:xfrm>
          <a:prstGeom prst="rect">
            <a:avLst/>
          </a:prstGeom>
        </p:spPr>
      </p:pic>
    </p:spTree>
    <p:extLst>
      <p:ext uri="{BB962C8B-B14F-4D97-AF65-F5344CB8AC3E}">
        <p14:creationId xmlns:p14="http://schemas.microsoft.com/office/powerpoint/2010/main" val="3785176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6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3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96" name="Rectangle 195">
            <a:extLst>
              <a:ext uri="{FF2B5EF4-FFF2-40B4-BE49-F238E27FC236}">
                <a16:creationId xmlns:a16="http://schemas.microsoft.com/office/drawing/2014/main" id="{8306094A-D982-4CB3-92F4-01F37B4DB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09ECE57F-2086-4DF3-B63E-98E7849E2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67"/>
            <a:ext cx="8217780"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D6D9DD1-2342-43A6-81D5-C458211AC48B}"/>
              </a:ext>
            </a:extLst>
          </p:cNvPr>
          <p:cNvSpPr txBox="1">
            <a:spLocks/>
          </p:cNvSpPr>
          <p:nvPr/>
        </p:nvSpPr>
        <p:spPr>
          <a:xfrm>
            <a:off x="1494278" y="560199"/>
            <a:ext cx="8364657" cy="1257300"/>
          </a:xfrm>
          <a:prstGeom prst="rect">
            <a:avLst/>
          </a:prstGeom>
        </p:spPr>
        <p:txBody>
          <a:bodyPr vert="horz" lIns="91440" tIns="45720" rIns="91440" bIns="45720" rtlCol="0" anchor="ctr">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lnSpc>
                <a:spcPct val="90000"/>
              </a:lnSpc>
              <a:spcAft>
                <a:spcPts val="600"/>
              </a:spcAft>
            </a:pPr>
            <a:endParaRPr lang="en-US" sz="4000" kern="1200" dirty="0">
              <a:solidFill>
                <a:schemeClr val="tx2"/>
              </a:solidFill>
              <a:latin typeface="+mj-lt"/>
              <a:ea typeface="+mj-ea"/>
              <a:cs typeface="+mj-cs"/>
            </a:endParaRPr>
          </a:p>
        </p:txBody>
      </p:sp>
      <p:sp>
        <p:nvSpPr>
          <p:cNvPr id="7" name="TextBox 6">
            <a:extLst>
              <a:ext uri="{FF2B5EF4-FFF2-40B4-BE49-F238E27FC236}">
                <a16:creationId xmlns:a16="http://schemas.microsoft.com/office/drawing/2014/main" id="{52FA2BC8-8F29-41DA-A02F-D41534C9AABE}"/>
              </a:ext>
            </a:extLst>
          </p:cNvPr>
          <p:cNvSpPr txBox="1"/>
          <p:nvPr/>
        </p:nvSpPr>
        <p:spPr>
          <a:xfrm>
            <a:off x="388313" y="1952536"/>
            <a:ext cx="10915115" cy="4405176"/>
          </a:xfrm>
          <a:prstGeom prst="rect">
            <a:avLst/>
          </a:prstGeom>
        </p:spPr>
        <p:txBody>
          <a:bodyPr vert="horz" lIns="91440" tIns="45720" rIns="91440" bIns="45720" rtlCol="0">
            <a:normAutofit/>
          </a:bodyPr>
          <a:lstStyle/>
          <a:p>
            <a:pPr marL="285750" indent="-285750" defTabSz="914400">
              <a:lnSpc>
                <a:spcPct val="140000"/>
              </a:lnSpc>
              <a:spcAft>
                <a:spcPts val="600"/>
              </a:spcAft>
              <a:buClr>
                <a:schemeClr val="bg2">
                  <a:lumMod val="75000"/>
                </a:schemeClr>
              </a:buClr>
              <a:buFontTx/>
              <a:buChar char="-"/>
            </a:pPr>
            <a:endParaRPr lang="en-US" sz="2000" dirty="0">
              <a:solidFill>
                <a:schemeClr val="tx2"/>
              </a:solidFill>
              <a:latin typeface="Calibri" panose="020F0502020204030204" pitchFamily="34" charset="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endParaRPr lang="en-US" sz="1400" dirty="0">
              <a:solidFill>
                <a:schemeClr val="tx2"/>
              </a:solidFill>
            </a:endParaRPr>
          </a:p>
          <a:p>
            <a:pPr defTabSz="914400">
              <a:lnSpc>
                <a:spcPct val="140000"/>
              </a:lnSpc>
              <a:spcAft>
                <a:spcPts val="600"/>
              </a:spcAft>
              <a:buClr>
                <a:schemeClr val="bg2">
                  <a:lumMod val="75000"/>
                </a:schemeClr>
              </a:buClr>
            </a:pPr>
            <a:endParaRPr lang="en-US" sz="1400" dirty="0">
              <a:solidFill>
                <a:schemeClr val="tx2"/>
              </a:solidFill>
            </a:endParaRPr>
          </a:p>
        </p:txBody>
      </p:sp>
      <p:pic>
        <p:nvPicPr>
          <p:cNvPr id="1028" name="Picture 4" descr="Image result for Peer-To-Peer Accommodation Networks">
            <a:extLst>
              <a:ext uri="{FF2B5EF4-FFF2-40B4-BE49-F238E27FC236}">
                <a16:creationId xmlns:a16="http://schemas.microsoft.com/office/drawing/2014/main" id="{D27A4FC4-D092-46A6-9401-A3410A9EC2B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86007" y="1025701"/>
            <a:ext cx="1129871" cy="169269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airbnb">
            <a:extLst>
              <a:ext uri="{FF2B5EF4-FFF2-40B4-BE49-F238E27FC236}">
                <a16:creationId xmlns:a16="http://schemas.microsoft.com/office/drawing/2014/main" id="{A0F823DD-847C-418E-9FE5-3D1E8F048A7B}"/>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9519413" y="2139271"/>
            <a:ext cx="2334530" cy="1062211"/>
          </a:xfrm>
          <a:prstGeom prst="rect">
            <a:avLst/>
          </a:prstGeom>
          <a:noFill/>
          <a:extLst>
            <a:ext uri="{909E8E84-426E-40DD-AFC4-6F175D3DCCD1}">
              <a14:hiddenFill xmlns:a14="http://schemas.microsoft.com/office/drawing/2010/main">
                <a:solidFill>
                  <a:srgbClr val="FFFFFF"/>
                </a:solidFill>
              </a14:hiddenFill>
            </a:ext>
          </a:extLst>
        </p:spPr>
      </p:pic>
      <p:sp>
        <p:nvSpPr>
          <p:cNvPr id="200" name="Freeform 30">
            <a:extLst>
              <a:ext uri="{FF2B5EF4-FFF2-40B4-BE49-F238E27FC236}">
                <a16:creationId xmlns:a16="http://schemas.microsoft.com/office/drawing/2014/main" id="{C3A18F61-CBDC-4DE6-A3D1-9A25DD2E3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973263"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Rectangle 1">
            <a:extLst>
              <a:ext uri="{FF2B5EF4-FFF2-40B4-BE49-F238E27FC236}">
                <a16:creationId xmlns:a16="http://schemas.microsoft.com/office/drawing/2014/main" id="{FA0A2E29-8DE8-485C-876A-5D92278CA492}"/>
              </a:ext>
            </a:extLst>
          </p:cNvPr>
          <p:cNvSpPr/>
          <p:nvPr/>
        </p:nvSpPr>
        <p:spPr>
          <a:xfrm>
            <a:off x="344483" y="197489"/>
            <a:ext cx="10848932" cy="938719"/>
          </a:xfrm>
          <a:prstGeom prst="rect">
            <a:avLst/>
          </a:prstGeom>
        </p:spPr>
        <p:txBody>
          <a:bodyPr wrap="none">
            <a:spAutoFit/>
          </a:bodyPr>
          <a:lstStyle/>
          <a:p>
            <a:pPr>
              <a:lnSpc>
                <a:spcPct val="150000"/>
              </a:lnSpc>
              <a:spcAft>
                <a:spcPts val="800"/>
              </a:spcAft>
            </a:pPr>
            <a:r>
              <a:rPr lang="en-GB" sz="4000" b="1" dirty="0">
                <a:latin typeface="+mj-lt"/>
                <a:ea typeface="Calibri" panose="020F0502020204030204" pitchFamily="34" charset="0"/>
                <a:cs typeface="Times New Roman" panose="02020603050405020304" pitchFamily="18" charset="0"/>
              </a:rPr>
              <a:t>Chapter 7 – </a:t>
            </a:r>
            <a:r>
              <a:rPr lang="en-GB" sz="4000" b="1" dirty="0">
                <a:latin typeface="+mj-lt"/>
              </a:rPr>
              <a:t>Entrepreneurship Opportunities </a:t>
            </a:r>
            <a:endParaRPr lang="en-GB" sz="4000" dirty="0">
              <a:effectLst/>
              <a:latin typeface="+mj-lt"/>
              <a:ea typeface="Calibri" panose="020F0502020204030204" pitchFamily="34" charset="0"/>
              <a:cs typeface="Times New Roman" panose="02020603050405020304" pitchFamily="18" charset="0"/>
            </a:endParaRPr>
          </a:p>
        </p:txBody>
      </p:sp>
      <p:sp>
        <p:nvSpPr>
          <p:cNvPr id="68" name="TextBox 67">
            <a:extLst>
              <a:ext uri="{FF2B5EF4-FFF2-40B4-BE49-F238E27FC236}">
                <a16:creationId xmlns:a16="http://schemas.microsoft.com/office/drawing/2014/main" id="{6723655F-9F2F-477E-AF44-A91867FD3E76}"/>
              </a:ext>
            </a:extLst>
          </p:cNvPr>
          <p:cNvSpPr txBox="1"/>
          <p:nvPr/>
        </p:nvSpPr>
        <p:spPr>
          <a:xfrm>
            <a:off x="677056" y="2706307"/>
            <a:ext cx="10706634" cy="3693319"/>
          </a:xfrm>
          <a:prstGeom prst="rect">
            <a:avLst/>
          </a:prstGeom>
          <a:noFill/>
        </p:spPr>
        <p:txBody>
          <a:bodyPr wrap="square" rtlCol="0">
            <a:spAutoFit/>
          </a:bodyPr>
          <a:lstStyle/>
          <a:p>
            <a:pPr lvl="0"/>
            <a:r>
              <a:rPr lang="en-GB" dirty="0"/>
              <a:t>Theme – Risk</a:t>
            </a:r>
          </a:p>
          <a:p>
            <a:pPr lvl="0"/>
            <a:endParaRPr lang="en-GB" dirty="0"/>
          </a:p>
          <a:p>
            <a:pPr marL="285750" lvl="0" indent="-285750">
              <a:buFontTx/>
              <a:buChar char="-"/>
            </a:pPr>
            <a:r>
              <a:rPr lang="en-GB" dirty="0"/>
              <a:t>Risks can occur within businesses; business risks refer to a threat to the company’s ability to achieve its financial goals </a:t>
            </a:r>
            <a:r>
              <a:rPr lang="en-GB" b="1" dirty="0"/>
              <a:t>(CFI Education Inc 2021).</a:t>
            </a:r>
            <a:r>
              <a:rPr lang="en-GB" dirty="0"/>
              <a:t> </a:t>
            </a:r>
          </a:p>
          <a:p>
            <a:pPr marL="285750" lvl="0" indent="-285750">
              <a:buFontTx/>
              <a:buChar char="-"/>
            </a:pPr>
            <a:endParaRPr lang="en-GB" dirty="0"/>
          </a:p>
          <a:p>
            <a:pPr marL="285750" lvl="0" indent="-285750">
              <a:buFontTx/>
              <a:buChar char="-"/>
            </a:pPr>
            <a:r>
              <a:rPr lang="en-GB" dirty="0"/>
              <a:t>It has been stated in previous research that the new long-term focus has been discussed and it has been expressed by Airbnb that "the community has shifted to meet new consumer needs for longer term stays within their communities" </a:t>
            </a:r>
            <a:r>
              <a:rPr lang="en-GB" b="1" dirty="0"/>
              <a:t>(May 2020)</a:t>
            </a:r>
            <a:r>
              <a:rPr lang="en-GB" dirty="0"/>
              <a:t>. </a:t>
            </a:r>
          </a:p>
          <a:p>
            <a:pPr marL="285750" lvl="0" indent="-285750">
              <a:buFontTx/>
              <a:buChar char="-"/>
            </a:pPr>
            <a:endParaRPr lang="en-GB" dirty="0"/>
          </a:p>
          <a:p>
            <a:pPr marL="285750" lvl="0" indent="-285750">
              <a:buFontTx/>
              <a:buChar char="-"/>
            </a:pPr>
            <a:r>
              <a:rPr lang="en-GB" dirty="0"/>
              <a:t>“Another success factor is offering a credible platform that ensures that guests and hosts can transact efficiently at a minimum perceived risk” </a:t>
            </a:r>
            <a:r>
              <a:rPr lang="en-GB" b="1" dirty="0"/>
              <a:t>(</a:t>
            </a:r>
            <a:r>
              <a:rPr lang="en-GB" b="1" dirty="0" err="1"/>
              <a:t>Dolnicar</a:t>
            </a:r>
            <a:r>
              <a:rPr lang="en-GB" b="1" dirty="0"/>
              <a:t> and </a:t>
            </a:r>
            <a:r>
              <a:rPr lang="en-GB" b="1" dirty="0" err="1"/>
              <a:t>Sigala</a:t>
            </a:r>
            <a:r>
              <a:rPr lang="en-GB" b="1" dirty="0"/>
              <a:t> 2018)</a:t>
            </a:r>
            <a:r>
              <a:rPr lang="en-GB" dirty="0"/>
              <a:t>. </a:t>
            </a:r>
          </a:p>
          <a:p>
            <a:pPr marL="285750" lvl="0" indent="-285750">
              <a:buFontTx/>
              <a:buChar char="-"/>
            </a:pPr>
            <a:endParaRPr lang="en-GB" dirty="0"/>
          </a:p>
          <a:p>
            <a:pPr marL="285750" lvl="0" indent="-285750">
              <a:buFontTx/>
              <a:buChar char="-"/>
            </a:pPr>
            <a:endParaRPr lang="en-GB" dirty="0"/>
          </a:p>
        </p:txBody>
      </p:sp>
      <p:sp>
        <p:nvSpPr>
          <p:cNvPr id="3" name="TextBox 2">
            <a:extLst>
              <a:ext uri="{FF2B5EF4-FFF2-40B4-BE49-F238E27FC236}">
                <a16:creationId xmlns:a16="http://schemas.microsoft.com/office/drawing/2014/main" id="{DD20BC20-A7D1-4150-A321-7696609F5488}"/>
              </a:ext>
            </a:extLst>
          </p:cNvPr>
          <p:cNvSpPr txBox="1"/>
          <p:nvPr/>
        </p:nvSpPr>
        <p:spPr>
          <a:xfrm>
            <a:off x="1755995" y="994884"/>
            <a:ext cx="10047692" cy="1754326"/>
          </a:xfrm>
          <a:prstGeom prst="rect">
            <a:avLst/>
          </a:prstGeom>
          <a:noFill/>
        </p:spPr>
        <p:txBody>
          <a:bodyPr wrap="square" rtlCol="0">
            <a:spAutoFit/>
          </a:bodyPr>
          <a:lstStyle/>
          <a:p>
            <a:r>
              <a:rPr lang="en-GB" dirty="0"/>
              <a:t> </a:t>
            </a:r>
          </a:p>
          <a:p>
            <a:r>
              <a:rPr lang="en-GB" dirty="0"/>
              <a:t>Risks can occur within businesses; business risks refer to a threat to the company’s ability to achieve its financial goals </a:t>
            </a:r>
            <a:r>
              <a:rPr lang="en-GB" b="1" dirty="0"/>
              <a:t>(CFI Education Inc 2021). </a:t>
            </a:r>
            <a:r>
              <a:rPr lang="en-GB" dirty="0"/>
              <a:t>The regulations are constantly changing especially within the hospitality industry, which means businesses must ensure they keep to date with these.</a:t>
            </a:r>
          </a:p>
          <a:p>
            <a:endParaRPr lang="en-GB" dirty="0"/>
          </a:p>
        </p:txBody>
      </p:sp>
      <p:pic>
        <p:nvPicPr>
          <p:cNvPr id="4" name="Recorded Sound">
            <a:hlinkClick r:id="" action="ppaction://media"/>
            <a:extLst>
              <a:ext uri="{FF2B5EF4-FFF2-40B4-BE49-F238E27FC236}">
                <a16:creationId xmlns:a16="http://schemas.microsoft.com/office/drawing/2014/main" id="{E8F400AF-EBB3-4C53-A6F0-C9F265A732D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046910" y="302931"/>
            <a:ext cx="900958" cy="900958"/>
          </a:xfrm>
          <a:prstGeom prst="rect">
            <a:avLst/>
          </a:prstGeom>
        </p:spPr>
      </p:pic>
    </p:spTree>
    <p:extLst>
      <p:ext uri="{BB962C8B-B14F-4D97-AF65-F5344CB8AC3E}">
        <p14:creationId xmlns:p14="http://schemas.microsoft.com/office/powerpoint/2010/main" val="1330117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26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3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96" name="Rectangle 195">
            <a:extLst>
              <a:ext uri="{FF2B5EF4-FFF2-40B4-BE49-F238E27FC236}">
                <a16:creationId xmlns:a16="http://schemas.microsoft.com/office/drawing/2014/main" id="{8306094A-D982-4CB3-92F4-01F37B4DB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09ECE57F-2086-4DF3-B63E-98E7849E2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67"/>
            <a:ext cx="8217780"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D6D9DD1-2342-43A6-81D5-C458211AC48B}"/>
              </a:ext>
            </a:extLst>
          </p:cNvPr>
          <p:cNvSpPr txBox="1">
            <a:spLocks/>
          </p:cNvSpPr>
          <p:nvPr/>
        </p:nvSpPr>
        <p:spPr>
          <a:xfrm>
            <a:off x="1494278" y="560199"/>
            <a:ext cx="8364657" cy="1257300"/>
          </a:xfrm>
          <a:prstGeom prst="rect">
            <a:avLst/>
          </a:prstGeom>
        </p:spPr>
        <p:txBody>
          <a:bodyPr vert="horz" lIns="91440" tIns="45720" rIns="91440" bIns="45720" rtlCol="0" anchor="ctr">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lnSpc>
                <a:spcPct val="90000"/>
              </a:lnSpc>
              <a:spcAft>
                <a:spcPts val="600"/>
              </a:spcAft>
            </a:pPr>
            <a:endParaRPr lang="en-US" sz="4000" kern="1200" dirty="0">
              <a:solidFill>
                <a:schemeClr val="tx2"/>
              </a:solidFill>
              <a:latin typeface="+mj-lt"/>
              <a:ea typeface="+mj-ea"/>
              <a:cs typeface="+mj-cs"/>
            </a:endParaRPr>
          </a:p>
        </p:txBody>
      </p:sp>
      <p:sp>
        <p:nvSpPr>
          <p:cNvPr id="7" name="TextBox 6">
            <a:extLst>
              <a:ext uri="{FF2B5EF4-FFF2-40B4-BE49-F238E27FC236}">
                <a16:creationId xmlns:a16="http://schemas.microsoft.com/office/drawing/2014/main" id="{52FA2BC8-8F29-41DA-A02F-D41534C9AABE}"/>
              </a:ext>
            </a:extLst>
          </p:cNvPr>
          <p:cNvSpPr txBox="1"/>
          <p:nvPr/>
        </p:nvSpPr>
        <p:spPr>
          <a:xfrm>
            <a:off x="388313" y="1952536"/>
            <a:ext cx="10915115" cy="4405176"/>
          </a:xfrm>
          <a:prstGeom prst="rect">
            <a:avLst/>
          </a:prstGeom>
        </p:spPr>
        <p:txBody>
          <a:bodyPr vert="horz" lIns="91440" tIns="45720" rIns="91440" bIns="45720" rtlCol="0">
            <a:normAutofit/>
          </a:bodyPr>
          <a:lstStyle/>
          <a:p>
            <a:pPr marL="285750" indent="-285750" defTabSz="914400">
              <a:lnSpc>
                <a:spcPct val="140000"/>
              </a:lnSpc>
              <a:spcAft>
                <a:spcPts val="600"/>
              </a:spcAft>
              <a:buClr>
                <a:schemeClr val="bg2">
                  <a:lumMod val="75000"/>
                </a:schemeClr>
              </a:buClr>
              <a:buFontTx/>
              <a:buChar char="-"/>
            </a:pPr>
            <a:endParaRPr lang="en-US" sz="2000" dirty="0">
              <a:solidFill>
                <a:schemeClr val="tx2"/>
              </a:solidFill>
              <a:latin typeface="Calibri" panose="020F0502020204030204" pitchFamily="34" charset="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endParaRPr lang="en-US" sz="1400" dirty="0">
              <a:solidFill>
                <a:schemeClr val="tx2"/>
              </a:solidFill>
            </a:endParaRPr>
          </a:p>
          <a:p>
            <a:pPr defTabSz="914400">
              <a:lnSpc>
                <a:spcPct val="140000"/>
              </a:lnSpc>
              <a:spcAft>
                <a:spcPts val="600"/>
              </a:spcAft>
              <a:buClr>
                <a:schemeClr val="bg2">
                  <a:lumMod val="75000"/>
                </a:schemeClr>
              </a:buClr>
            </a:pPr>
            <a:endParaRPr lang="en-US" sz="1400" dirty="0">
              <a:solidFill>
                <a:schemeClr val="tx2"/>
              </a:solidFill>
            </a:endParaRPr>
          </a:p>
        </p:txBody>
      </p:sp>
      <p:pic>
        <p:nvPicPr>
          <p:cNvPr id="1028" name="Picture 4" descr="Image result for Peer-To-Peer Accommodation Networks">
            <a:extLst>
              <a:ext uri="{FF2B5EF4-FFF2-40B4-BE49-F238E27FC236}">
                <a16:creationId xmlns:a16="http://schemas.microsoft.com/office/drawing/2014/main" id="{D27A4FC4-D092-46A6-9401-A3410A9EC2BA}"/>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317602" y="1099321"/>
            <a:ext cx="1129871" cy="169269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airbnb">
            <a:extLst>
              <a:ext uri="{FF2B5EF4-FFF2-40B4-BE49-F238E27FC236}">
                <a16:creationId xmlns:a16="http://schemas.microsoft.com/office/drawing/2014/main" id="{A0F823DD-847C-418E-9FE5-3D1E8F048A7B}"/>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9574855" y="2239875"/>
            <a:ext cx="2334530" cy="1062211"/>
          </a:xfrm>
          <a:prstGeom prst="rect">
            <a:avLst/>
          </a:prstGeom>
          <a:noFill/>
          <a:extLst>
            <a:ext uri="{909E8E84-426E-40DD-AFC4-6F175D3DCCD1}">
              <a14:hiddenFill xmlns:a14="http://schemas.microsoft.com/office/drawing/2010/main">
                <a:solidFill>
                  <a:srgbClr val="FFFFFF"/>
                </a:solidFill>
              </a14:hiddenFill>
            </a:ext>
          </a:extLst>
        </p:spPr>
      </p:pic>
      <p:sp>
        <p:nvSpPr>
          <p:cNvPr id="200" name="Freeform 30">
            <a:extLst>
              <a:ext uri="{FF2B5EF4-FFF2-40B4-BE49-F238E27FC236}">
                <a16:creationId xmlns:a16="http://schemas.microsoft.com/office/drawing/2014/main" id="{C3A18F61-CBDC-4DE6-A3D1-9A25DD2E3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973263"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Rectangle 1">
            <a:extLst>
              <a:ext uri="{FF2B5EF4-FFF2-40B4-BE49-F238E27FC236}">
                <a16:creationId xmlns:a16="http://schemas.microsoft.com/office/drawing/2014/main" id="{FA0A2E29-8DE8-485C-876A-5D92278CA492}"/>
              </a:ext>
            </a:extLst>
          </p:cNvPr>
          <p:cNvSpPr/>
          <p:nvPr/>
        </p:nvSpPr>
        <p:spPr>
          <a:xfrm>
            <a:off x="201672" y="128212"/>
            <a:ext cx="10398488" cy="938719"/>
          </a:xfrm>
          <a:prstGeom prst="rect">
            <a:avLst/>
          </a:prstGeom>
        </p:spPr>
        <p:txBody>
          <a:bodyPr wrap="none">
            <a:spAutoFit/>
          </a:bodyPr>
          <a:lstStyle/>
          <a:p>
            <a:pPr>
              <a:lnSpc>
                <a:spcPct val="150000"/>
              </a:lnSpc>
              <a:spcAft>
                <a:spcPts val="800"/>
              </a:spcAft>
            </a:pPr>
            <a:r>
              <a:rPr lang="en-GB" sz="4000" b="1" dirty="0">
                <a:latin typeface="+mj-lt"/>
                <a:ea typeface="Calibri" panose="020F0502020204030204" pitchFamily="34" charset="0"/>
                <a:cs typeface="Times New Roman" panose="02020603050405020304" pitchFamily="18" charset="0"/>
              </a:rPr>
              <a:t>Chapter 14 – </a:t>
            </a:r>
            <a:r>
              <a:rPr lang="en-GB" sz="4000" b="1" dirty="0">
                <a:latin typeface="+mj-lt"/>
              </a:rPr>
              <a:t>The Impact on Employment </a:t>
            </a:r>
            <a:endParaRPr lang="en-GB" sz="4000" dirty="0">
              <a:latin typeface="+mj-lt"/>
            </a:endParaRPr>
          </a:p>
        </p:txBody>
      </p:sp>
      <p:sp>
        <p:nvSpPr>
          <p:cNvPr id="68" name="TextBox 67">
            <a:extLst>
              <a:ext uri="{FF2B5EF4-FFF2-40B4-BE49-F238E27FC236}">
                <a16:creationId xmlns:a16="http://schemas.microsoft.com/office/drawing/2014/main" id="{EA60FDDD-AF8F-42FF-A640-F25E36A6F888}"/>
              </a:ext>
            </a:extLst>
          </p:cNvPr>
          <p:cNvSpPr txBox="1"/>
          <p:nvPr/>
        </p:nvSpPr>
        <p:spPr>
          <a:xfrm>
            <a:off x="727358" y="2752924"/>
            <a:ext cx="10706634" cy="3693319"/>
          </a:xfrm>
          <a:prstGeom prst="rect">
            <a:avLst/>
          </a:prstGeom>
          <a:noFill/>
        </p:spPr>
        <p:txBody>
          <a:bodyPr wrap="square" rtlCol="0">
            <a:spAutoFit/>
          </a:bodyPr>
          <a:lstStyle/>
          <a:p>
            <a:pPr lvl="0"/>
            <a:r>
              <a:rPr lang="en-GB" dirty="0"/>
              <a:t>Theme – Value</a:t>
            </a:r>
          </a:p>
          <a:p>
            <a:pPr lvl="0"/>
            <a:endParaRPr lang="en-GB" dirty="0"/>
          </a:p>
          <a:p>
            <a:pPr marL="285750" lvl="0" indent="-285750">
              <a:buFontTx/>
              <a:buChar char="-"/>
            </a:pPr>
            <a:r>
              <a:rPr lang="en-GB" dirty="0"/>
              <a:t>Business values are the core values that guide the way within a business, values are the core basis of what a business standards for and its purpose but also influences the organisational culture and drives their actions </a:t>
            </a:r>
            <a:r>
              <a:rPr lang="en-GB" b="1" dirty="0"/>
              <a:t>(</a:t>
            </a:r>
            <a:r>
              <a:rPr lang="en-GB" b="1" dirty="0" err="1"/>
              <a:t>Mintz</a:t>
            </a:r>
            <a:r>
              <a:rPr lang="en-GB" b="1" dirty="0"/>
              <a:t> 2018)</a:t>
            </a:r>
            <a:r>
              <a:rPr lang="en-GB" dirty="0"/>
              <a:t>. </a:t>
            </a:r>
          </a:p>
          <a:p>
            <a:pPr marL="285750" lvl="0" indent="-285750">
              <a:buFontTx/>
              <a:buChar char="-"/>
            </a:pPr>
            <a:endParaRPr lang="en-GB" dirty="0"/>
          </a:p>
          <a:p>
            <a:pPr marL="285750" lvl="0" indent="-285750">
              <a:buFontTx/>
              <a:buChar char="-"/>
            </a:pPr>
            <a:r>
              <a:rPr lang="en-GB" dirty="0"/>
              <a:t>Airbnb provide value to their hosts as it “allows them to make extra cash by posting their room of house on listings to engage with potential guests to then their rooms being rented out” </a:t>
            </a:r>
            <a:r>
              <a:rPr lang="en-GB" b="1" dirty="0"/>
              <a:t>(</a:t>
            </a:r>
            <a:r>
              <a:rPr lang="en-GB" b="1" dirty="0" err="1"/>
              <a:t>Alumi</a:t>
            </a:r>
            <a:r>
              <a:rPr lang="en-GB" b="1" dirty="0"/>
              <a:t> 2015)</a:t>
            </a:r>
            <a:r>
              <a:rPr lang="en-GB" dirty="0"/>
              <a:t>. </a:t>
            </a:r>
          </a:p>
          <a:p>
            <a:pPr marL="285750" lvl="0" indent="-285750">
              <a:buFontTx/>
              <a:buChar char="-"/>
            </a:pPr>
            <a:endParaRPr lang="en-GB" dirty="0"/>
          </a:p>
          <a:p>
            <a:pPr marL="285750" lvl="0" indent="-285750">
              <a:buFontTx/>
              <a:buChar char="-"/>
            </a:pPr>
            <a:r>
              <a:rPr lang="en-GB" dirty="0"/>
              <a:t>The barriers to entry are low within the marketplace and therefore peer-to-peer accommodation networks have the potential for securely serving an increasing large contingent workforce </a:t>
            </a:r>
            <a:r>
              <a:rPr lang="en-GB" b="1" dirty="0"/>
              <a:t>(</a:t>
            </a:r>
            <a:r>
              <a:rPr lang="en-GB" b="1" dirty="0" err="1"/>
              <a:t>Dolnicar</a:t>
            </a:r>
            <a:r>
              <a:rPr lang="en-GB" b="1" dirty="0"/>
              <a:t> and Forgacs 2018).</a:t>
            </a:r>
            <a:r>
              <a:rPr lang="en-GB" dirty="0"/>
              <a:t> </a:t>
            </a:r>
          </a:p>
        </p:txBody>
      </p:sp>
      <p:sp>
        <p:nvSpPr>
          <p:cNvPr id="3" name="TextBox 2">
            <a:extLst>
              <a:ext uri="{FF2B5EF4-FFF2-40B4-BE49-F238E27FC236}">
                <a16:creationId xmlns:a16="http://schemas.microsoft.com/office/drawing/2014/main" id="{43C4482C-C924-463D-8F6A-ED24BF5B4EEF}"/>
              </a:ext>
            </a:extLst>
          </p:cNvPr>
          <p:cNvSpPr txBox="1"/>
          <p:nvPr/>
        </p:nvSpPr>
        <p:spPr>
          <a:xfrm>
            <a:off x="1948876" y="1222026"/>
            <a:ext cx="9943890" cy="1477328"/>
          </a:xfrm>
          <a:prstGeom prst="rect">
            <a:avLst/>
          </a:prstGeom>
          <a:noFill/>
        </p:spPr>
        <p:txBody>
          <a:bodyPr wrap="square" rtlCol="0">
            <a:spAutoFit/>
          </a:bodyPr>
          <a:lstStyle/>
          <a:p>
            <a:r>
              <a:rPr lang="en-GB" dirty="0"/>
              <a:t>Work as we know it in tourism and hospitality is changing. Employment is defined as an agreement between an employer and employee that the employee will provide certain services </a:t>
            </a:r>
            <a:r>
              <a:rPr lang="en-GB" b="1" dirty="0"/>
              <a:t>(Heathfield 2020). </a:t>
            </a:r>
            <a:r>
              <a:rPr lang="en-GB" dirty="0"/>
              <a:t>Values have been defined as basic and fundamental beliefs that guide or motivate attitudes or actions. Business values are the core values that guide the way within a business</a:t>
            </a:r>
            <a:r>
              <a:rPr lang="en-GB" b="1" dirty="0"/>
              <a:t> (</a:t>
            </a:r>
            <a:r>
              <a:rPr lang="en-GB" b="1" dirty="0" err="1"/>
              <a:t>Mintz</a:t>
            </a:r>
            <a:r>
              <a:rPr lang="en-GB" b="1" dirty="0"/>
              <a:t> 2018)</a:t>
            </a:r>
            <a:r>
              <a:rPr lang="en-GB" dirty="0"/>
              <a:t>. </a:t>
            </a:r>
          </a:p>
        </p:txBody>
      </p:sp>
      <p:pic>
        <p:nvPicPr>
          <p:cNvPr id="4" name="Recorded Sound">
            <a:hlinkClick r:id="" action="ppaction://media"/>
            <a:extLst>
              <a:ext uri="{FF2B5EF4-FFF2-40B4-BE49-F238E27FC236}">
                <a16:creationId xmlns:a16="http://schemas.microsoft.com/office/drawing/2014/main" id="{58E2FE57-5E8E-4791-83FE-7FBAC934FAD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975281" y="191565"/>
            <a:ext cx="1075946" cy="1075946"/>
          </a:xfrm>
          <a:prstGeom prst="rect">
            <a:avLst/>
          </a:prstGeom>
        </p:spPr>
      </p:pic>
      <p:pic>
        <p:nvPicPr>
          <p:cNvPr id="5" name="Recorded Sound">
            <a:hlinkClick r:id="" action="ppaction://media"/>
            <a:extLst>
              <a:ext uri="{FF2B5EF4-FFF2-40B4-BE49-F238E27FC236}">
                <a16:creationId xmlns:a16="http://schemas.microsoft.com/office/drawing/2014/main" id="{BDC1A0B9-D44B-498A-AF58-83551872D3EA}"/>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9939677" y="332678"/>
            <a:ext cx="774760" cy="774760"/>
          </a:xfrm>
          <a:prstGeom prst="rect">
            <a:avLst/>
          </a:prstGeom>
        </p:spPr>
      </p:pic>
    </p:spTree>
    <p:extLst>
      <p:ext uri="{BB962C8B-B14F-4D97-AF65-F5344CB8AC3E}">
        <p14:creationId xmlns:p14="http://schemas.microsoft.com/office/powerpoint/2010/main" val="404588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684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02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3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96" name="Rectangle 195">
            <a:extLst>
              <a:ext uri="{FF2B5EF4-FFF2-40B4-BE49-F238E27FC236}">
                <a16:creationId xmlns:a16="http://schemas.microsoft.com/office/drawing/2014/main" id="{8306094A-D982-4CB3-92F4-01F37B4DB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09ECE57F-2086-4DF3-B63E-98E7849E2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67"/>
            <a:ext cx="8217780"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D6D9DD1-2342-43A6-81D5-C458211AC48B}"/>
              </a:ext>
            </a:extLst>
          </p:cNvPr>
          <p:cNvSpPr txBox="1">
            <a:spLocks/>
          </p:cNvSpPr>
          <p:nvPr/>
        </p:nvSpPr>
        <p:spPr>
          <a:xfrm>
            <a:off x="1494278" y="560199"/>
            <a:ext cx="8364657" cy="1257300"/>
          </a:xfrm>
          <a:prstGeom prst="rect">
            <a:avLst/>
          </a:prstGeom>
        </p:spPr>
        <p:txBody>
          <a:bodyPr vert="horz" lIns="91440" tIns="45720" rIns="91440" bIns="45720" rtlCol="0" anchor="ctr">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lnSpc>
                <a:spcPct val="90000"/>
              </a:lnSpc>
              <a:spcAft>
                <a:spcPts val="600"/>
              </a:spcAft>
            </a:pPr>
            <a:endParaRPr lang="en-US" sz="4000" kern="1200" dirty="0">
              <a:solidFill>
                <a:schemeClr val="tx2"/>
              </a:solidFill>
              <a:latin typeface="+mj-lt"/>
              <a:ea typeface="+mj-ea"/>
              <a:cs typeface="+mj-cs"/>
            </a:endParaRPr>
          </a:p>
        </p:txBody>
      </p:sp>
      <p:sp>
        <p:nvSpPr>
          <p:cNvPr id="7" name="TextBox 6">
            <a:extLst>
              <a:ext uri="{FF2B5EF4-FFF2-40B4-BE49-F238E27FC236}">
                <a16:creationId xmlns:a16="http://schemas.microsoft.com/office/drawing/2014/main" id="{52FA2BC8-8F29-41DA-A02F-D41534C9AABE}"/>
              </a:ext>
            </a:extLst>
          </p:cNvPr>
          <p:cNvSpPr txBox="1"/>
          <p:nvPr/>
        </p:nvSpPr>
        <p:spPr>
          <a:xfrm>
            <a:off x="388313" y="1952536"/>
            <a:ext cx="10915115" cy="4405176"/>
          </a:xfrm>
          <a:prstGeom prst="rect">
            <a:avLst/>
          </a:prstGeom>
        </p:spPr>
        <p:txBody>
          <a:bodyPr vert="horz" lIns="91440" tIns="45720" rIns="91440" bIns="45720" rtlCol="0">
            <a:normAutofit/>
          </a:bodyPr>
          <a:lstStyle/>
          <a:p>
            <a:pPr marL="285750" indent="-285750" defTabSz="914400">
              <a:lnSpc>
                <a:spcPct val="140000"/>
              </a:lnSpc>
              <a:spcAft>
                <a:spcPts val="600"/>
              </a:spcAft>
              <a:buClr>
                <a:schemeClr val="bg2">
                  <a:lumMod val="75000"/>
                </a:schemeClr>
              </a:buClr>
              <a:buFontTx/>
              <a:buChar char="-"/>
            </a:pPr>
            <a:endParaRPr lang="en-US" sz="2000" dirty="0">
              <a:solidFill>
                <a:schemeClr val="tx2"/>
              </a:solidFill>
              <a:latin typeface="Calibri" panose="020F0502020204030204" pitchFamily="34" charset="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endParaRPr lang="en-US" sz="1400" dirty="0">
              <a:solidFill>
                <a:schemeClr val="tx2"/>
              </a:solidFill>
            </a:endParaRPr>
          </a:p>
          <a:p>
            <a:pPr defTabSz="914400">
              <a:lnSpc>
                <a:spcPct val="140000"/>
              </a:lnSpc>
              <a:spcAft>
                <a:spcPts val="600"/>
              </a:spcAft>
              <a:buClr>
                <a:schemeClr val="bg2">
                  <a:lumMod val="75000"/>
                </a:schemeClr>
              </a:buClr>
            </a:pPr>
            <a:endParaRPr lang="en-US" sz="1400" dirty="0">
              <a:solidFill>
                <a:schemeClr val="tx2"/>
              </a:solidFill>
            </a:endParaRPr>
          </a:p>
        </p:txBody>
      </p:sp>
      <p:pic>
        <p:nvPicPr>
          <p:cNvPr id="1028" name="Picture 4" descr="Image result for Peer-To-Peer Accommodation Networks">
            <a:extLst>
              <a:ext uri="{FF2B5EF4-FFF2-40B4-BE49-F238E27FC236}">
                <a16:creationId xmlns:a16="http://schemas.microsoft.com/office/drawing/2014/main" id="{D27A4FC4-D092-46A6-9401-A3410A9EC2B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21090" y="1025701"/>
            <a:ext cx="1129871" cy="169269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airbnb">
            <a:extLst>
              <a:ext uri="{FF2B5EF4-FFF2-40B4-BE49-F238E27FC236}">
                <a16:creationId xmlns:a16="http://schemas.microsoft.com/office/drawing/2014/main" id="{A0F823DD-847C-418E-9FE5-3D1E8F048A7B}"/>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9477007" y="2379904"/>
            <a:ext cx="2334530" cy="1062211"/>
          </a:xfrm>
          <a:prstGeom prst="rect">
            <a:avLst/>
          </a:prstGeom>
          <a:noFill/>
          <a:extLst>
            <a:ext uri="{909E8E84-426E-40DD-AFC4-6F175D3DCCD1}">
              <a14:hiddenFill xmlns:a14="http://schemas.microsoft.com/office/drawing/2010/main">
                <a:solidFill>
                  <a:srgbClr val="FFFFFF"/>
                </a:solidFill>
              </a14:hiddenFill>
            </a:ext>
          </a:extLst>
        </p:spPr>
      </p:pic>
      <p:sp>
        <p:nvSpPr>
          <p:cNvPr id="200" name="Freeform 30">
            <a:extLst>
              <a:ext uri="{FF2B5EF4-FFF2-40B4-BE49-F238E27FC236}">
                <a16:creationId xmlns:a16="http://schemas.microsoft.com/office/drawing/2014/main" id="{C3A18F61-CBDC-4DE6-A3D1-9A25DD2E3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973263"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Rectangle 1">
            <a:extLst>
              <a:ext uri="{FF2B5EF4-FFF2-40B4-BE49-F238E27FC236}">
                <a16:creationId xmlns:a16="http://schemas.microsoft.com/office/drawing/2014/main" id="{FA0A2E29-8DE8-485C-876A-5D92278CA492}"/>
              </a:ext>
            </a:extLst>
          </p:cNvPr>
          <p:cNvSpPr/>
          <p:nvPr/>
        </p:nvSpPr>
        <p:spPr>
          <a:xfrm>
            <a:off x="276895" y="198359"/>
            <a:ext cx="10398488" cy="938719"/>
          </a:xfrm>
          <a:prstGeom prst="rect">
            <a:avLst/>
          </a:prstGeom>
        </p:spPr>
        <p:txBody>
          <a:bodyPr wrap="none">
            <a:spAutoFit/>
          </a:bodyPr>
          <a:lstStyle/>
          <a:p>
            <a:pPr>
              <a:lnSpc>
                <a:spcPct val="150000"/>
              </a:lnSpc>
              <a:spcAft>
                <a:spcPts val="800"/>
              </a:spcAft>
            </a:pPr>
            <a:r>
              <a:rPr lang="en-GB" sz="4000" b="1" dirty="0">
                <a:latin typeface="+mj-lt"/>
                <a:ea typeface="Calibri" panose="020F0502020204030204" pitchFamily="34" charset="0"/>
                <a:cs typeface="Times New Roman" panose="02020603050405020304" pitchFamily="18" charset="0"/>
              </a:rPr>
              <a:t>Chapter 14 – </a:t>
            </a:r>
            <a:r>
              <a:rPr lang="en-GB" sz="4000" b="1" dirty="0">
                <a:latin typeface="+mj-lt"/>
              </a:rPr>
              <a:t>The Impact on Employment </a:t>
            </a:r>
            <a:endParaRPr lang="en-GB" sz="4000" dirty="0">
              <a:latin typeface="+mj-lt"/>
            </a:endParaRPr>
          </a:p>
        </p:txBody>
      </p:sp>
      <p:sp>
        <p:nvSpPr>
          <p:cNvPr id="68" name="TextBox 67">
            <a:extLst>
              <a:ext uri="{FF2B5EF4-FFF2-40B4-BE49-F238E27FC236}">
                <a16:creationId xmlns:a16="http://schemas.microsoft.com/office/drawing/2014/main" id="{EA60FDDD-AF8F-42FF-A640-F25E36A6F888}"/>
              </a:ext>
            </a:extLst>
          </p:cNvPr>
          <p:cNvSpPr txBox="1"/>
          <p:nvPr/>
        </p:nvSpPr>
        <p:spPr>
          <a:xfrm>
            <a:off x="677056" y="2706307"/>
            <a:ext cx="10706634" cy="3693319"/>
          </a:xfrm>
          <a:prstGeom prst="rect">
            <a:avLst/>
          </a:prstGeom>
          <a:noFill/>
        </p:spPr>
        <p:txBody>
          <a:bodyPr wrap="square" rtlCol="0">
            <a:spAutoFit/>
          </a:bodyPr>
          <a:lstStyle/>
          <a:p>
            <a:pPr lvl="0"/>
            <a:r>
              <a:rPr lang="en-GB" dirty="0"/>
              <a:t>Theme – Business model – peer-to-peer</a:t>
            </a:r>
          </a:p>
          <a:p>
            <a:pPr lvl="0"/>
            <a:endParaRPr lang="en-GB" dirty="0"/>
          </a:p>
          <a:p>
            <a:pPr marL="285750" lvl="0" indent="-285750">
              <a:buFontTx/>
              <a:buChar char="-"/>
            </a:pPr>
            <a:r>
              <a:rPr lang="en-GB" dirty="0"/>
              <a:t>Peer-to-peer accommodation happens when a person rents an apartment or a room they own to other person and this is typically enabled by digital platforms such as Airbnb </a:t>
            </a:r>
            <a:r>
              <a:rPr lang="en-GB" b="1" dirty="0"/>
              <a:t>(</a:t>
            </a:r>
            <a:r>
              <a:rPr lang="en-GB" b="1" dirty="0" err="1"/>
              <a:t>Pesonen</a:t>
            </a:r>
            <a:r>
              <a:rPr lang="en-GB" b="1" dirty="0"/>
              <a:t> 2017)</a:t>
            </a:r>
            <a:r>
              <a:rPr lang="en-GB" dirty="0"/>
              <a:t>. </a:t>
            </a:r>
          </a:p>
          <a:p>
            <a:pPr marL="285750" lvl="0" indent="-285750">
              <a:buFontTx/>
              <a:buChar char="-"/>
            </a:pPr>
            <a:endParaRPr lang="en-GB" dirty="0"/>
          </a:p>
          <a:p>
            <a:pPr marL="285750" lvl="0" indent="-285750">
              <a:buFontTx/>
              <a:buChar char="-"/>
            </a:pPr>
            <a:r>
              <a:rPr lang="en-GB" dirty="0"/>
              <a:t>It has been sated by </a:t>
            </a:r>
            <a:r>
              <a:rPr lang="en-GB" b="1" dirty="0"/>
              <a:t>(</a:t>
            </a:r>
            <a:r>
              <a:rPr lang="en-GB" b="1" dirty="0" err="1"/>
              <a:t>Dolnicar</a:t>
            </a:r>
            <a:r>
              <a:rPr lang="en-GB" b="1" dirty="0"/>
              <a:t> and Forgacs 2018) </a:t>
            </a:r>
            <a:r>
              <a:rPr lang="en-GB" dirty="0"/>
              <a:t>that the popularity of peer to peer accommodation is continuing to emerge and is having a significant effect on the commercial accommodation sector, although competition is part of their everyday business. </a:t>
            </a:r>
          </a:p>
          <a:p>
            <a:pPr marL="285750" lvl="0" indent="-285750">
              <a:buFontTx/>
              <a:buChar char="-"/>
            </a:pPr>
            <a:endParaRPr lang="en-GB" dirty="0"/>
          </a:p>
          <a:p>
            <a:pPr marL="285750" lvl="0" indent="-285750">
              <a:buFontTx/>
              <a:buChar char="-"/>
            </a:pPr>
            <a:r>
              <a:rPr lang="en-GB" dirty="0"/>
              <a:t>Over the years Airbnb have created an exceptional portfolio of content within their website </a:t>
            </a:r>
            <a:r>
              <a:rPr lang="en-GB" b="1" dirty="0"/>
              <a:t>(Watt 2015)</a:t>
            </a:r>
            <a:r>
              <a:rPr lang="en-GB" dirty="0"/>
              <a:t>.</a:t>
            </a:r>
          </a:p>
          <a:p>
            <a:pPr lvl="0"/>
            <a:endParaRPr lang="en-GB" dirty="0"/>
          </a:p>
          <a:p>
            <a:endParaRPr lang="en-GB" dirty="0"/>
          </a:p>
        </p:txBody>
      </p:sp>
      <p:sp>
        <p:nvSpPr>
          <p:cNvPr id="3" name="TextBox 2">
            <a:extLst>
              <a:ext uri="{FF2B5EF4-FFF2-40B4-BE49-F238E27FC236}">
                <a16:creationId xmlns:a16="http://schemas.microsoft.com/office/drawing/2014/main" id="{92AFC113-6C67-4A60-8DE4-5CB389AEE043}"/>
              </a:ext>
            </a:extLst>
          </p:cNvPr>
          <p:cNvSpPr txBox="1"/>
          <p:nvPr/>
        </p:nvSpPr>
        <p:spPr>
          <a:xfrm>
            <a:off x="1735914" y="1236313"/>
            <a:ext cx="10075623" cy="1477328"/>
          </a:xfrm>
          <a:prstGeom prst="rect">
            <a:avLst/>
          </a:prstGeom>
          <a:noFill/>
        </p:spPr>
        <p:txBody>
          <a:bodyPr wrap="square" rtlCol="0">
            <a:spAutoFit/>
          </a:bodyPr>
          <a:lstStyle/>
          <a:p>
            <a:r>
              <a:rPr lang="en-GB" dirty="0"/>
              <a:t>Peer-to-peer accommodation happens when a person rents an apartment or a room they own to other person and this is typically enabled by digital platforms such as Airbnb </a:t>
            </a:r>
            <a:r>
              <a:rPr lang="en-GB" b="1" dirty="0"/>
              <a:t>(</a:t>
            </a:r>
            <a:r>
              <a:rPr lang="en-GB" b="1" dirty="0" err="1"/>
              <a:t>Pesonen</a:t>
            </a:r>
            <a:r>
              <a:rPr lang="en-GB" b="1" dirty="0"/>
              <a:t> 2017)</a:t>
            </a:r>
            <a:r>
              <a:rPr lang="en-GB" dirty="0"/>
              <a:t>. As individuals are becoming less inclined to own things and rather share what other own Airbnb are the perfect accommodation network for these individuals.</a:t>
            </a:r>
          </a:p>
          <a:p>
            <a:endParaRPr lang="en-GB" dirty="0"/>
          </a:p>
        </p:txBody>
      </p:sp>
      <p:pic>
        <p:nvPicPr>
          <p:cNvPr id="4" name="Recorded Sound">
            <a:hlinkClick r:id="" action="ppaction://media"/>
            <a:extLst>
              <a:ext uri="{FF2B5EF4-FFF2-40B4-BE49-F238E27FC236}">
                <a16:creationId xmlns:a16="http://schemas.microsoft.com/office/drawing/2014/main" id="{64DF6B96-6017-4365-A05D-C8618685C8F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924372" y="188064"/>
            <a:ext cx="991863" cy="991863"/>
          </a:xfrm>
          <a:prstGeom prst="rect">
            <a:avLst/>
          </a:prstGeom>
        </p:spPr>
      </p:pic>
    </p:spTree>
    <p:extLst>
      <p:ext uri="{BB962C8B-B14F-4D97-AF65-F5344CB8AC3E}">
        <p14:creationId xmlns:p14="http://schemas.microsoft.com/office/powerpoint/2010/main" val="1671153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9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3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96" name="Rectangle 195">
            <a:extLst>
              <a:ext uri="{FF2B5EF4-FFF2-40B4-BE49-F238E27FC236}">
                <a16:creationId xmlns:a16="http://schemas.microsoft.com/office/drawing/2014/main" id="{8306094A-D982-4CB3-92F4-01F37B4DB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09ECE57F-2086-4DF3-B63E-98E7849E2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67"/>
            <a:ext cx="8217780"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D6D9DD1-2342-43A6-81D5-C458211AC48B}"/>
              </a:ext>
            </a:extLst>
          </p:cNvPr>
          <p:cNvSpPr txBox="1">
            <a:spLocks/>
          </p:cNvSpPr>
          <p:nvPr/>
        </p:nvSpPr>
        <p:spPr>
          <a:xfrm>
            <a:off x="1494278" y="560199"/>
            <a:ext cx="8364657" cy="1257300"/>
          </a:xfrm>
          <a:prstGeom prst="rect">
            <a:avLst/>
          </a:prstGeom>
        </p:spPr>
        <p:txBody>
          <a:bodyPr vert="horz" lIns="91440" tIns="45720" rIns="91440" bIns="45720" rtlCol="0" anchor="ctr">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lnSpc>
                <a:spcPct val="90000"/>
              </a:lnSpc>
              <a:spcAft>
                <a:spcPts val="600"/>
              </a:spcAft>
            </a:pPr>
            <a:endParaRPr lang="en-US" sz="4000" kern="1200" dirty="0">
              <a:solidFill>
                <a:schemeClr val="tx2"/>
              </a:solidFill>
              <a:latin typeface="+mj-lt"/>
              <a:ea typeface="+mj-ea"/>
              <a:cs typeface="+mj-cs"/>
            </a:endParaRPr>
          </a:p>
        </p:txBody>
      </p:sp>
      <p:sp>
        <p:nvSpPr>
          <p:cNvPr id="7" name="TextBox 6">
            <a:extLst>
              <a:ext uri="{FF2B5EF4-FFF2-40B4-BE49-F238E27FC236}">
                <a16:creationId xmlns:a16="http://schemas.microsoft.com/office/drawing/2014/main" id="{52FA2BC8-8F29-41DA-A02F-D41534C9AABE}"/>
              </a:ext>
            </a:extLst>
          </p:cNvPr>
          <p:cNvSpPr txBox="1"/>
          <p:nvPr/>
        </p:nvSpPr>
        <p:spPr>
          <a:xfrm>
            <a:off x="388313" y="1952536"/>
            <a:ext cx="10915115" cy="4405176"/>
          </a:xfrm>
          <a:prstGeom prst="rect">
            <a:avLst/>
          </a:prstGeom>
        </p:spPr>
        <p:txBody>
          <a:bodyPr vert="horz" lIns="91440" tIns="45720" rIns="91440" bIns="45720" rtlCol="0">
            <a:normAutofit/>
          </a:bodyPr>
          <a:lstStyle/>
          <a:p>
            <a:pPr marL="285750" indent="-285750" defTabSz="914400">
              <a:lnSpc>
                <a:spcPct val="140000"/>
              </a:lnSpc>
              <a:spcAft>
                <a:spcPts val="600"/>
              </a:spcAft>
              <a:buClr>
                <a:schemeClr val="bg2">
                  <a:lumMod val="75000"/>
                </a:schemeClr>
              </a:buClr>
              <a:buFontTx/>
              <a:buChar char="-"/>
            </a:pPr>
            <a:endParaRPr lang="en-US" sz="2000" dirty="0">
              <a:solidFill>
                <a:schemeClr val="tx2"/>
              </a:solidFill>
              <a:latin typeface="Calibri" panose="020F0502020204030204" pitchFamily="34" charset="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endParaRPr lang="en-US" sz="1400" dirty="0">
              <a:solidFill>
                <a:schemeClr val="tx2"/>
              </a:solidFill>
            </a:endParaRPr>
          </a:p>
          <a:p>
            <a:pPr defTabSz="914400">
              <a:lnSpc>
                <a:spcPct val="140000"/>
              </a:lnSpc>
              <a:spcAft>
                <a:spcPts val="600"/>
              </a:spcAft>
              <a:buClr>
                <a:schemeClr val="bg2">
                  <a:lumMod val="75000"/>
                </a:schemeClr>
              </a:buClr>
            </a:pPr>
            <a:endParaRPr lang="en-US" sz="1400" dirty="0">
              <a:solidFill>
                <a:schemeClr val="tx2"/>
              </a:solidFill>
            </a:endParaRPr>
          </a:p>
        </p:txBody>
      </p:sp>
      <p:pic>
        <p:nvPicPr>
          <p:cNvPr id="1028" name="Picture 4" descr="Image result for Peer-To-Peer Accommodation Networks">
            <a:extLst>
              <a:ext uri="{FF2B5EF4-FFF2-40B4-BE49-F238E27FC236}">
                <a16:creationId xmlns:a16="http://schemas.microsoft.com/office/drawing/2014/main" id="{D27A4FC4-D092-46A6-9401-A3410A9EC2B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17372" y="1073800"/>
            <a:ext cx="1129871" cy="169269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airbnb">
            <a:extLst>
              <a:ext uri="{FF2B5EF4-FFF2-40B4-BE49-F238E27FC236}">
                <a16:creationId xmlns:a16="http://schemas.microsoft.com/office/drawing/2014/main" id="{A0F823DD-847C-418E-9FE5-3D1E8F048A7B}"/>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9567854" y="2216080"/>
            <a:ext cx="2334530" cy="1062211"/>
          </a:xfrm>
          <a:prstGeom prst="rect">
            <a:avLst/>
          </a:prstGeom>
          <a:noFill/>
          <a:extLst>
            <a:ext uri="{909E8E84-426E-40DD-AFC4-6F175D3DCCD1}">
              <a14:hiddenFill xmlns:a14="http://schemas.microsoft.com/office/drawing/2010/main">
                <a:solidFill>
                  <a:srgbClr val="FFFFFF"/>
                </a:solidFill>
              </a14:hiddenFill>
            </a:ext>
          </a:extLst>
        </p:spPr>
      </p:pic>
      <p:sp>
        <p:nvSpPr>
          <p:cNvPr id="200" name="Freeform 30">
            <a:extLst>
              <a:ext uri="{FF2B5EF4-FFF2-40B4-BE49-F238E27FC236}">
                <a16:creationId xmlns:a16="http://schemas.microsoft.com/office/drawing/2014/main" id="{C3A18F61-CBDC-4DE6-A3D1-9A25DD2E3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973263"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Rectangle 1">
            <a:extLst>
              <a:ext uri="{FF2B5EF4-FFF2-40B4-BE49-F238E27FC236}">
                <a16:creationId xmlns:a16="http://schemas.microsoft.com/office/drawing/2014/main" id="{FA0A2E29-8DE8-485C-876A-5D92278CA492}"/>
              </a:ext>
            </a:extLst>
          </p:cNvPr>
          <p:cNvSpPr/>
          <p:nvPr/>
        </p:nvSpPr>
        <p:spPr>
          <a:xfrm>
            <a:off x="226085" y="152451"/>
            <a:ext cx="10398488" cy="938719"/>
          </a:xfrm>
          <a:prstGeom prst="rect">
            <a:avLst/>
          </a:prstGeom>
        </p:spPr>
        <p:txBody>
          <a:bodyPr wrap="none">
            <a:spAutoFit/>
          </a:bodyPr>
          <a:lstStyle/>
          <a:p>
            <a:pPr>
              <a:lnSpc>
                <a:spcPct val="150000"/>
              </a:lnSpc>
              <a:spcAft>
                <a:spcPts val="800"/>
              </a:spcAft>
            </a:pPr>
            <a:r>
              <a:rPr lang="en-GB" sz="4000" b="1" dirty="0">
                <a:latin typeface="+mj-lt"/>
                <a:ea typeface="Calibri" panose="020F0502020204030204" pitchFamily="34" charset="0"/>
                <a:cs typeface="Times New Roman" panose="02020603050405020304" pitchFamily="18" charset="0"/>
              </a:rPr>
              <a:t>Chapter 14 – </a:t>
            </a:r>
            <a:r>
              <a:rPr lang="en-GB" sz="4000" b="1" dirty="0">
                <a:latin typeface="+mj-lt"/>
              </a:rPr>
              <a:t>The Impact on Employment </a:t>
            </a:r>
            <a:endParaRPr lang="en-GB" sz="4000" dirty="0">
              <a:latin typeface="+mj-lt"/>
            </a:endParaRPr>
          </a:p>
        </p:txBody>
      </p:sp>
      <p:sp>
        <p:nvSpPr>
          <p:cNvPr id="68" name="TextBox 67">
            <a:extLst>
              <a:ext uri="{FF2B5EF4-FFF2-40B4-BE49-F238E27FC236}">
                <a16:creationId xmlns:a16="http://schemas.microsoft.com/office/drawing/2014/main" id="{EA60FDDD-AF8F-42FF-A640-F25E36A6F888}"/>
              </a:ext>
            </a:extLst>
          </p:cNvPr>
          <p:cNvSpPr txBox="1"/>
          <p:nvPr/>
        </p:nvSpPr>
        <p:spPr>
          <a:xfrm>
            <a:off x="677056" y="2706307"/>
            <a:ext cx="10706634" cy="3416320"/>
          </a:xfrm>
          <a:prstGeom prst="rect">
            <a:avLst/>
          </a:prstGeom>
          <a:noFill/>
        </p:spPr>
        <p:txBody>
          <a:bodyPr wrap="square" rtlCol="0">
            <a:spAutoFit/>
          </a:bodyPr>
          <a:lstStyle/>
          <a:p>
            <a:pPr lvl="0"/>
            <a:r>
              <a:rPr lang="en-GB" dirty="0"/>
              <a:t>Theme - Digital Disruption</a:t>
            </a:r>
          </a:p>
          <a:p>
            <a:pPr lvl="0"/>
            <a:endParaRPr lang="en-GB" dirty="0"/>
          </a:p>
          <a:p>
            <a:pPr marL="285750" lvl="0" indent="-285750">
              <a:buFontTx/>
              <a:buChar char="-"/>
            </a:pPr>
            <a:r>
              <a:rPr lang="en-GB" dirty="0"/>
              <a:t>Digital disruption is radically reshaping markets which is driven by data with the ability of enriching the experience of customers </a:t>
            </a:r>
            <a:r>
              <a:rPr lang="en-GB" b="1" dirty="0"/>
              <a:t>(</a:t>
            </a:r>
            <a:r>
              <a:rPr lang="en-GB" b="1" dirty="0" err="1"/>
              <a:t>Macramalla</a:t>
            </a:r>
            <a:r>
              <a:rPr lang="en-GB" b="1" dirty="0"/>
              <a:t> 2018)</a:t>
            </a:r>
            <a:r>
              <a:rPr lang="en-GB" dirty="0"/>
              <a:t>. </a:t>
            </a:r>
          </a:p>
          <a:p>
            <a:pPr marL="285750" lvl="0" indent="-285750">
              <a:buFontTx/>
              <a:buChar char="-"/>
            </a:pPr>
            <a:endParaRPr lang="en-GB" dirty="0"/>
          </a:p>
          <a:p>
            <a:pPr marL="285750" lvl="0" indent="-285750">
              <a:buFontTx/>
              <a:buChar char="-"/>
            </a:pPr>
            <a:r>
              <a:rPr lang="en-GB" dirty="0"/>
              <a:t>Airbnb use digital technology for all their operations and the data is used not only to improve their services but for their host practices and customer satisfaction and experience. </a:t>
            </a:r>
          </a:p>
          <a:p>
            <a:pPr marL="285750" lvl="0" indent="-285750">
              <a:buFontTx/>
              <a:buChar char="-"/>
            </a:pPr>
            <a:endParaRPr lang="en-GB" dirty="0"/>
          </a:p>
          <a:p>
            <a:pPr marL="285750" lvl="0" indent="-285750">
              <a:buFontTx/>
              <a:buChar char="-"/>
            </a:pPr>
            <a:r>
              <a:rPr lang="en-GB" dirty="0"/>
              <a:t>Research has stated that “services provided by Airbnb are very latest manifestations of disruption in the industry of travel lodging”</a:t>
            </a:r>
            <a:r>
              <a:rPr lang="en-GB" b="1" dirty="0"/>
              <a:t> (Kasi 2017)</a:t>
            </a:r>
            <a:r>
              <a:rPr lang="en-GB" dirty="0"/>
              <a:t>. </a:t>
            </a:r>
          </a:p>
          <a:p>
            <a:pPr lvl="0"/>
            <a:endParaRPr lang="en-GB" dirty="0"/>
          </a:p>
          <a:p>
            <a:endParaRPr lang="en-GB" dirty="0"/>
          </a:p>
        </p:txBody>
      </p:sp>
      <p:sp>
        <p:nvSpPr>
          <p:cNvPr id="3" name="TextBox 2">
            <a:extLst>
              <a:ext uri="{FF2B5EF4-FFF2-40B4-BE49-F238E27FC236}">
                <a16:creationId xmlns:a16="http://schemas.microsoft.com/office/drawing/2014/main" id="{6796BF1A-7CB7-4610-A39B-4C9ECDE983EE}"/>
              </a:ext>
            </a:extLst>
          </p:cNvPr>
          <p:cNvSpPr txBox="1"/>
          <p:nvPr/>
        </p:nvSpPr>
        <p:spPr>
          <a:xfrm>
            <a:off x="1875691" y="1357184"/>
            <a:ext cx="9796741" cy="1200329"/>
          </a:xfrm>
          <a:prstGeom prst="rect">
            <a:avLst/>
          </a:prstGeom>
          <a:noFill/>
        </p:spPr>
        <p:txBody>
          <a:bodyPr wrap="square" rtlCol="0">
            <a:spAutoFit/>
          </a:bodyPr>
          <a:lstStyle/>
          <a:p>
            <a:r>
              <a:rPr lang="en-GB" dirty="0"/>
              <a:t>Digital disruption is a transformation that is caused by emerging digital technologies and business models. The new digital technologies and models can impact the value of existing products and services offered in the industry </a:t>
            </a:r>
            <a:r>
              <a:rPr lang="en-GB" b="1" dirty="0"/>
              <a:t>(Oxford College 2021)</a:t>
            </a:r>
            <a:r>
              <a:rPr lang="en-GB" dirty="0"/>
              <a:t>. </a:t>
            </a:r>
          </a:p>
          <a:p>
            <a:endParaRPr lang="en-GB" dirty="0"/>
          </a:p>
        </p:txBody>
      </p:sp>
      <p:pic>
        <p:nvPicPr>
          <p:cNvPr id="4" name="Recorded Sound">
            <a:hlinkClick r:id="" action="ppaction://media"/>
            <a:extLst>
              <a:ext uri="{FF2B5EF4-FFF2-40B4-BE49-F238E27FC236}">
                <a16:creationId xmlns:a16="http://schemas.microsoft.com/office/drawing/2014/main" id="{4C630F57-AE5E-4A30-81B6-045340C6F9B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906454" y="193299"/>
            <a:ext cx="958430" cy="958430"/>
          </a:xfrm>
          <a:prstGeom prst="rect">
            <a:avLst/>
          </a:prstGeom>
        </p:spPr>
      </p:pic>
    </p:spTree>
    <p:extLst>
      <p:ext uri="{BB962C8B-B14F-4D97-AF65-F5344CB8AC3E}">
        <p14:creationId xmlns:p14="http://schemas.microsoft.com/office/powerpoint/2010/main" val="2492352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2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5" name="Rectangle 194">
            <a:extLst>
              <a:ext uri="{FF2B5EF4-FFF2-40B4-BE49-F238E27FC236}">
                <a16:creationId xmlns:a16="http://schemas.microsoft.com/office/drawing/2014/main" id="{86EE3A9F-8B61-42AB-AD71-BAF573915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Rectangle 196">
            <a:extLst>
              <a:ext uri="{FF2B5EF4-FFF2-40B4-BE49-F238E27FC236}">
                <a16:creationId xmlns:a16="http://schemas.microsoft.com/office/drawing/2014/main" id="{002DFEDF-C753-445D-843A-1F5881CC0D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6091939"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Image result for Peer-To-Peer Accommodation Networks">
            <a:extLst>
              <a:ext uri="{FF2B5EF4-FFF2-40B4-BE49-F238E27FC236}">
                <a16:creationId xmlns:a16="http://schemas.microsoft.com/office/drawing/2014/main" id="{D27A4FC4-D092-46A6-9401-A3410A9EC2BA}"/>
              </a:ext>
            </a:extLst>
          </p:cNvPr>
          <p:cNvPicPr>
            <a:picLocks noChangeAspect="1" noChangeArrowheads="1"/>
          </p:cNvPicPr>
          <p:nvPr/>
        </p:nvPicPr>
        <p:blipFill rotWithShape="1">
          <a:blip r:embed="rId5">
            <a:alphaModFix amt="69000"/>
            <a:extLst>
              <a:ext uri="{28A0092B-C50C-407E-A947-70E740481C1C}">
                <a14:useLocalDpi xmlns:a14="http://schemas.microsoft.com/office/drawing/2010/main" val="0"/>
              </a:ext>
            </a:extLst>
          </a:blip>
          <a:srcRect t="10378" r="-1" b="14388"/>
          <a:stretch/>
        </p:blipFill>
        <p:spPr bwMode="auto">
          <a:xfrm>
            <a:off x="20" y="-1"/>
            <a:ext cx="6091918" cy="6866189"/>
          </a:xfrm>
          <a:prstGeom prst="rect">
            <a:avLst/>
          </a:prstGeom>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p:spPr>
      </p:pic>
      <p:sp>
        <p:nvSpPr>
          <p:cNvPr id="2" name="Rectangle 1">
            <a:extLst>
              <a:ext uri="{FF2B5EF4-FFF2-40B4-BE49-F238E27FC236}">
                <a16:creationId xmlns:a16="http://schemas.microsoft.com/office/drawing/2014/main" id="{FA0A2E29-8DE8-485C-876A-5D92278CA492}"/>
              </a:ext>
            </a:extLst>
          </p:cNvPr>
          <p:cNvSpPr/>
          <p:nvPr/>
        </p:nvSpPr>
        <p:spPr>
          <a:xfrm>
            <a:off x="1091673" y="1900501"/>
            <a:ext cx="3908612" cy="3234976"/>
          </a:xfrm>
          <a:prstGeom prst="rect">
            <a:avLst/>
          </a:prstGeom>
        </p:spPr>
        <p:txBody>
          <a:bodyPr vert="horz" lIns="91440" tIns="45720" rIns="91440" bIns="45720" rtlCol="0" anchor="ctr">
            <a:normAutofit/>
          </a:bodyPr>
          <a:lstStyle/>
          <a:p>
            <a:pPr algn="ctr" defTabSz="914400">
              <a:spcBef>
                <a:spcPct val="0"/>
              </a:spcBef>
              <a:spcAft>
                <a:spcPts val="800"/>
              </a:spcAft>
            </a:pPr>
            <a:r>
              <a:rPr lang="en-US" sz="5000" b="1" dirty="0">
                <a:latin typeface="+mj-lt"/>
                <a:ea typeface="+mj-ea"/>
                <a:cs typeface="+mj-cs"/>
              </a:rPr>
              <a:t>Conclusion</a:t>
            </a:r>
            <a:endParaRPr lang="en-US" sz="5000" dirty="0">
              <a:latin typeface="+mj-lt"/>
              <a:ea typeface="+mj-ea"/>
              <a:cs typeface="+mj-cs"/>
            </a:endParaRPr>
          </a:p>
        </p:txBody>
      </p:sp>
      <p:sp>
        <p:nvSpPr>
          <p:cNvPr id="8" name="Title 1">
            <a:extLst>
              <a:ext uri="{FF2B5EF4-FFF2-40B4-BE49-F238E27FC236}">
                <a16:creationId xmlns:a16="http://schemas.microsoft.com/office/drawing/2014/main" id="{9D6D9DD1-2342-43A6-81D5-C458211AC48B}"/>
              </a:ext>
            </a:extLst>
          </p:cNvPr>
          <p:cNvSpPr txBox="1">
            <a:spLocks/>
          </p:cNvSpPr>
          <p:nvPr/>
        </p:nvSpPr>
        <p:spPr>
          <a:xfrm>
            <a:off x="1494278" y="560199"/>
            <a:ext cx="8364657" cy="1257300"/>
          </a:xfrm>
          <a:prstGeom prst="rect">
            <a:avLst/>
          </a:prstGeom>
        </p:spPr>
        <p:txBody>
          <a:bodyPr vert="horz" lIns="91440" tIns="45720" rIns="91440" bIns="45720" rtlCol="0" anchor="ctr">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lnSpc>
                <a:spcPct val="90000"/>
              </a:lnSpc>
              <a:spcAft>
                <a:spcPts val="600"/>
              </a:spcAft>
            </a:pPr>
            <a:endParaRPr lang="en-US" sz="4000" kern="1200" dirty="0">
              <a:solidFill>
                <a:schemeClr val="tx2"/>
              </a:solidFill>
              <a:latin typeface="+mj-lt"/>
              <a:ea typeface="+mj-ea"/>
              <a:cs typeface="+mj-cs"/>
            </a:endParaRPr>
          </a:p>
        </p:txBody>
      </p:sp>
      <p:sp>
        <p:nvSpPr>
          <p:cNvPr id="7" name="TextBox 6">
            <a:extLst>
              <a:ext uri="{FF2B5EF4-FFF2-40B4-BE49-F238E27FC236}">
                <a16:creationId xmlns:a16="http://schemas.microsoft.com/office/drawing/2014/main" id="{52FA2BC8-8F29-41DA-A02F-D41534C9AABE}"/>
              </a:ext>
            </a:extLst>
          </p:cNvPr>
          <p:cNvSpPr txBox="1"/>
          <p:nvPr/>
        </p:nvSpPr>
        <p:spPr>
          <a:xfrm>
            <a:off x="434808" y="2889339"/>
            <a:ext cx="5005098" cy="1257300"/>
          </a:xfrm>
          <a:prstGeom prst="rect">
            <a:avLst/>
          </a:prstGeom>
        </p:spPr>
        <p:txBody>
          <a:bodyPr vert="horz" lIns="91440" tIns="45720" rIns="91440" bIns="45720" rtlCol="0">
            <a:normAutofit/>
          </a:bodyPr>
          <a:lstStyle/>
          <a:p>
            <a:pPr marL="285750" indent="-285750" defTabSz="914400">
              <a:lnSpc>
                <a:spcPct val="140000"/>
              </a:lnSpc>
              <a:spcAft>
                <a:spcPts val="600"/>
              </a:spcAft>
              <a:buClr>
                <a:schemeClr val="bg2">
                  <a:lumMod val="75000"/>
                </a:schemeClr>
              </a:buClr>
              <a:buFontTx/>
              <a:buChar char="-"/>
            </a:pPr>
            <a:endParaRPr lang="en-US" sz="2000" dirty="0">
              <a:solidFill>
                <a:schemeClr val="tx2"/>
              </a:solidFill>
              <a:latin typeface="Calibri" panose="020F0502020204030204" pitchFamily="34" charset="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endParaRPr lang="en-US" sz="1400" dirty="0">
              <a:solidFill>
                <a:schemeClr val="tx2"/>
              </a:solidFill>
            </a:endParaRPr>
          </a:p>
          <a:p>
            <a:pPr defTabSz="914400">
              <a:lnSpc>
                <a:spcPct val="140000"/>
              </a:lnSpc>
              <a:spcAft>
                <a:spcPts val="600"/>
              </a:spcAft>
              <a:buClr>
                <a:schemeClr val="bg2">
                  <a:lumMod val="75000"/>
                </a:schemeClr>
              </a:buClr>
            </a:pPr>
            <a:endParaRPr lang="en-US" sz="1400" dirty="0">
              <a:solidFill>
                <a:schemeClr val="tx2"/>
              </a:solidFill>
            </a:endParaRPr>
          </a:p>
        </p:txBody>
      </p:sp>
      <p:pic>
        <p:nvPicPr>
          <p:cNvPr id="71" name="Picture 2" descr="Image result for airbnb">
            <a:extLst>
              <a:ext uri="{FF2B5EF4-FFF2-40B4-BE49-F238E27FC236}">
                <a16:creationId xmlns:a16="http://schemas.microsoft.com/office/drawing/2014/main" id="{576C144A-FD9B-4CFA-8D01-5AFECDC8129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4808" y="5439023"/>
            <a:ext cx="2313311" cy="105213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2A7777C-6D7A-4940-B791-07B31F25C43B}"/>
              </a:ext>
            </a:extLst>
          </p:cNvPr>
          <p:cNvSpPr txBox="1"/>
          <p:nvPr/>
        </p:nvSpPr>
        <p:spPr>
          <a:xfrm>
            <a:off x="6803756" y="914400"/>
            <a:ext cx="4543480" cy="4801314"/>
          </a:xfrm>
          <a:prstGeom prst="rect">
            <a:avLst/>
          </a:prstGeom>
          <a:noFill/>
        </p:spPr>
        <p:txBody>
          <a:bodyPr wrap="square" rtlCol="0">
            <a:spAutoFit/>
          </a:bodyPr>
          <a:lstStyle/>
          <a:p>
            <a:pPr marL="285750" indent="-285750">
              <a:buFontTx/>
              <a:buChar char="-"/>
            </a:pPr>
            <a:r>
              <a:rPr lang="en-GB" dirty="0"/>
              <a:t>Airbnb can adapt relevantly to the regulations and adaptions of the needs of their customers. </a:t>
            </a:r>
          </a:p>
          <a:p>
            <a:pPr marL="285750" indent="-285750">
              <a:buFontTx/>
              <a:buChar char="-"/>
            </a:pPr>
            <a:endParaRPr lang="en-GB" dirty="0"/>
          </a:p>
          <a:p>
            <a:pPr marL="285750" indent="-285750">
              <a:buFontTx/>
              <a:buChar char="-"/>
            </a:pPr>
            <a:endParaRPr lang="en-GB" dirty="0"/>
          </a:p>
          <a:p>
            <a:pPr marL="285750" indent="-285750">
              <a:buFontTx/>
              <a:buChar char="-"/>
            </a:pPr>
            <a:r>
              <a:rPr lang="en-GB" dirty="0"/>
              <a:t>Airbnb are a prime example of a global company that makes the sharing economy possible. </a:t>
            </a:r>
          </a:p>
          <a:p>
            <a:endParaRPr lang="en-GB" dirty="0"/>
          </a:p>
          <a:p>
            <a:pPr marL="285750" indent="-285750">
              <a:buFontTx/>
              <a:buChar char="-"/>
            </a:pPr>
            <a:endParaRPr lang="en-GB" dirty="0"/>
          </a:p>
          <a:p>
            <a:pPr marL="285750" indent="-285750">
              <a:buFontTx/>
              <a:buChar char="-"/>
            </a:pPr>
            <a:r>
              <a:rPr lang="en-GB" dirty="0"/>
              <a:t>There are a number of themes which are essential to ensure the success of digital businesses in 2021.</a:t>
            </a:r>
          </a:p>
          <a:p>
            <a:pPr marL="285750" indent="-285750">
              <a:buFontTx/>
              <a:buChar char="-"/>
            </a:pPr>
            <a:endParaRPr lang="en-GB" dirty="0"/>
          </a:p>
          <a:p>
            <a:pPr marL="285750" indent="-285750">
              <a:buFontTx/>
              <a:buChar char="-"/>
            </a:pPr>
            <a:endParaRPr lang="en-GB" dirty="0"/>
          </a:p>
          <a:p>
            <a:pPr marL="285750" indent="-285750">
              <a:buFontTx/>
              <a:buChar char="-"/>
            </a:pPr>
            <a:r>
              <a:rPr lang="en-GB" dirty="0"/>
              <a:t>Airbnb is a community based on connection and belonging.</a:t>
            </a:r>
          </a:p>
        </p:txBody>
      </p:sp>
      <p:pic>
        <p:nvPicPr>
          <p:cNvPr id="4" name="Recorded Sound">
            <a:hlinkClick r:id="" action="ppaction://media"/>
            <a:extLst>
              <a:ext uri="{FF2B5EF4-FFF2-40B4-BE49-F238E27FC236}">
                <a16:creationId xmlns:a16="http://schemas.microsoft.com/office/drawing/2014/main" id="{63000660-3D97-4314-8310-6CE30A21593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972800" y="127700"/>
            <a:ext cx="1080276" cy="1080276"/>
          </a:xfrm>
          <a:prstGeom prst="rect">
            <a:avLst/>
          </a:prstGeom>
        </p:spPr>
      </p:pic>
    </p:spTree>
    <p:extLst>
      <p:ext uri="{BB962C8B-B14F-4D97-AF65-F5344CB8AC3E}">
        <p14:creationId xmlns:p14="http://schemas.microsoft.com/office/powerpoint/2010/main" val="2173337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5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3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96" name="Rectangle 195">
            <a:extLst>
              <a:ext uri="{FF2B5EF4-FFF2-40B4-BE49-F238E27FC236}">
                <a16:creationId xmlns:a16="http://schemas.microsoft.com/office/drawing/2014/main" id="{8306094A-D982-4CB3-92F4-01F37B4DB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09ECE57F-2086-4DF3-B63E-98E7849E2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67"/>
            <a:ext cx="8217780"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D6D9DD1-2342-43A6-81D5-C458211AC48B}"/>
              </a:ext>
            </a:extLst>
          </p:cNvPr>
          <p:cNvSpPr txBox="1">
            <a:spLocks/>
          </p:cNvSpPr>
          <p:nvPr/>
        </p:nvSpPr>
        <p:spPr>
          <a:xfrm>
            <a:off x="1494278" y="560199"/>
            <a:ext cx="8364657" cy="1257300"/>
          </a:xfrm>
          <a:prstGeom prst="rect">
            <a:avLst/>
          </a:prstGeom>
        </p:spPr>
        <p:txBody>
          <a:bodyPr vert="horz" lIns="91440" tIns="45720" rIns="91440" bIns="45720" rtlCol="0" anchor="ctr">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lnSpc>
                <a:spcPct val="90000"/>
              </a:lnSpc>
              <a:spcAft>
                <a:spcPts val="600"/>
              </a:spcAft>
            </a:pPr>
            <a:endParaRPr lang="en-US" sz="4000" kern="1200" dirty="0">
              <a:solidFill>
                <a:schemeClr val="tx2"/>
              </a:solidFill>
              <a:latin typeface="+mj-lt"/>
              <a:ea typeface="+mj-ea"/>
              <a:cs typeface="+mj-cs"/>
            </a:endParaRPr>
          </a:p>
        </p:txBody>
      </p:sp>
      <p:sp>
        <p:nvSpPr>
          <p:cNvPr id="7" name="TextBox 6">
            <a:extLst>
              <a:ext uri="{FF2B5EF4-FFF2-40B4-BE49-F238E27FC236}">
                <a16:creationId xmlns:a16="http://schemas.microsoft.com/office/drawing/2014/main" id="{52FA2BC8-8F29-41DA-A02F-D41534C9AABE}"/>
              </a:ext>
            </a:extLst>
          </p:cNvPr>
          <p:cNvSpPr txBox="1"/>
          <p:nvPr/>
        </p:nvSpPr>
        <p:spPr>
          <a:xfrm>
            <a:off x="388313" y="1952536"/>
            <a:ext cx="10915115" cy="4405176"/>
          </a:xfrm>
          <a:prstGeom prst="rect">
            <a:avLst/>
          </a:prstGeom>
        </p:spPr>
        <p:txBody>
          <a:bodyPr vert="horz" lIns="91440" tIns="45720" rIns="91440" bIns="45720" rtlCol="0">
            <a:normAutofit/>
          </a:bodyPr>
          <a:lstStyle/>
          <a:p>
            <a:pPr marL="285750" indent="-285750" defTabSz="914400">
              <a:lnSpc>
                <a:spcPct val="140000"/>
              </a:lnSpc>
              <a:spcAft>
                <a:spcPts val="600"/>
              </a:spcAft>
              <a:buClr>
                <a:schemeClr val="bg2">
                  <a:lumMod val="75000"/>
                </a:schemeClr>
              </a:buClr>
              <a:buFontTx/>
              <a:buChar char="-"/>
            </a:pPr>
            <a:endParaRPr lang="en-US" sz="2000" dirty="0">
              <a:solidFill>
                <a:schemeClr val="tx2"/>
              </a:solidFill>
              <a:latin typeface="Calibri" panose="020F0502020204030204" pitchFamily="34" charset="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endParaRPr lang="en-US" sz="1400" dirty="0">
              <a:solidFill>
                <a:schemeClr val="tx2"/>
              </a:solidFill>
            </a:endParaRPr>
          </a:p>
          <a:p>
            <a:pPr defTabSz="914400">
              <a:lnSpc>
                <a:spcPct val="140000"/>
              </a:lnSpc>
              <a:spcAft>
                <a:spcPts val="600"/>
              </a:spcAft>
              <a:buClr>
                <a:schemeClr val="bg2">
                  <a:lumMod val="75000"/>
                </a:schemeClr>
              </a:buClr>
            </a:pPr>
            <a:endParaRPr lang="en-US" sz="1400" dirty="0">
              <a:solidFill>
                <a:schemeClr val="tx2"/>
              </a:solidFill>
            </a:endParaRPr>
          </a:p>
        </p:txBody>
      </p:sp>
      <p:pic>
        <p:nvPicPr>
          <p:cNvPr id="1028" name="Picture 4" descr="Image result for Peer-To-Peer Accommodation Networks">
            <a:extLst>
              <a:ext uri="{FF2B5EF4-FFF2-40B4-BE49-F238E27FC236}">
                <a16:creationId xmlns:a16="http://schemas.microsoft.com/office/drawing/2014/main" id="{D27A4FC4-D092-46A6-9401-A3410A9EC2B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876691" y="154834"/>
            <a:ext cx="1129871" cy="169269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airbnb">
            <a:extLst>
              <a:ext uri="{FF2B5EF4-FFF2-40B4-BE49-F238E27FC236}">
                <a16:creationId xmlns:a16="http://schemas.microsoft.com/office/drawing/2014/main" id="{A0F823DD-847C-418E-9FE5-3D1E8F048A7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068271" y="166851"/>
            <a:ext cx="2334530" cy="1062211"/>
          </a:xfrm>
          <a:prstGeom prst="rect">
            <a:avLst/>
          </a:prstGeom>
          <a:noFill/>
          <a:extLst>
            <a:ext uri="{909E8E84-426E-40DD-AFC4-6F175D3DCCD1}">
              <a14:hiddenFill xmlns:a14="http://schemas.microsoft.com/office/drawing/2010/main">
                <a:solidFill>
                  <a:srgbClr val="FFFFFF"/>
                </a:solidFill>
              </a14:hiddenFill>
            </a:ext>
          </a:extLst>
        </p:spPr>
      </p:pic>
      <p:sp>
        <p:nvSpPr>
          <p:cNvPr id="200" name="Freeform 30">
            <a:extLst>
              <a:ext uri="{FF2B5EF4-FFF2-40B4-BE49-F238E27FC236}">
                <a16:creationId xmlns:a16="http://schemas.microsoft.com/office/drawing/2014/main" id="{C3A18F61-CBDC-4DE6-A3D1-9A25DD2E3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973263"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Rectangle 1">
            <a:extLst>
              <a:ext uri="{FF2B5EF4-FFF2-40B4-BE49-F238E27FC236}">
                <a16:creationId xmlns:a16="http://schemas.microsoft.com/office/drawing/2014/main" id="{FA0A2E29-8DE8-485C-876A-5D92278CA492}"/>
              </a:ext>
            </a:extLst>
          </p:cNvPr>
          <p:cNvSpPr/>
          <p:nvPr/>
        </p:nvSpPr>
        <p:spPr>
          <a:xfrm>
            <a:off x="4287403" y="246782"/>
            <a:ext cx="2735814" cy="938719"/>
          </a:xfrm>
          <a:prstGeom prst="rect">
            <a:avLst/>
          </a:prstGeom>
        </p:spPr>
        <p:txBody>
          <a:bodyPr wrap="none">
            <a:spAutoFit/>
          </a:bodyPr>
          <a:lstStyle/>
          <a:p>
            <a:pPr algn="ctr">
              <a:lnSpc>
                <a:spcPct val="150000"/>
              </a:lnSpc>
              <a:spcAft>
                <a:spcPts val="800"/>
              </a:spcAft>
            </a:pPr>
            <a:r>
              <a:rPr lang="en-GB" sz="4000" b="1" dirty="0">
                <a:latin typeface="+mj-lt"/>
                <a:ea typeface="Calibri" panose="020F0502020204030204" pitchFamily="34" charset="0"/>
                <a:cs typeface="Times New Roman" panose="02020603050405020304" pitchFamily="18" charset="0"/>
              </a:rPr>
              <a:t>References</a:t>
            </a:r>
            <a:endParaRPr lang="en-GB" sz="4000" dirty="0">
              <a:effectLst/>
              <a:latin typeface="+mj-lt"/>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42472A76-94DA-4520-A60C-9D49F48F8914}"/>
              </a:ext>
            </a:extLst>
          </p:cNvPr>
          <p:cNvSpPr txBox="1"/>
          <p:nvPr/>
        </p:nvSpPr>
        <p:spPr>
          <a:xfrm>
            <a:off x="185438" y="1504148"/>
            <a:ext cx="11537261" cy="369332"/>
          </a:xfrm>
          <a:prstGeom prst="rect">
            <a:avLst/>
          </a:prstGeom>
          <a:noFill/>
        </p:spPr>
        <p:txBody>
          <a:bodyPr wrap="square" rtlCol="0">
            <a:spAutoFit/>
          </a:bodyPr>
          <a:lstStyle/>
          <a:p>
            <a:pPr marL="285750" indent="-285750">
              <a:buFontTx/>
              <a:buChar char="-"/>
            </a:pPr>
            <a:endParaRPr lang="en-GB" dirty="0"/>
          </a:p>
        </p:txBody>
      </p:sp>
      <p:sp>
        <p:nvSpPr>
          <p:cNvPr id="4" name="TextBox 3">
            <a:extLst>
              <a:ext uri="{FF2B5EF4-FFF2-40B4-BE49-F238E27FC236}">
                <a16:creationId xmlns:a16="http://schemas.microsoft.com/office/drawing/2014/main" id="{9A02D0A5-10AF-440F-831B-387BB849AAAA}"/>
              </a:ext>
            </a:extLst>
          </p:cNvPr>
          <p:cNvSpPr txBox="1"/>
          <p:nvPr/>
        </p:nvSpPr>
        <p:spPr>
          <a:xfrm>
            <a:off x="394325" y="1286910"/>
            <a:ext cx="11470306" cy="5355312"/>
          </a:xfrm>
          <a:prstGeom prst="rect">
            <a:avLst/>
          </a:prstGeom>
          <a:noFill/>
        </p:spPr>
        <p:txBody>
          <a:bodyPr wrap="square" rtlCol="0">
            <a:spAutoFit/>
          </a:bodyPr>
          <a:lstStyle/>
          <a:p>
            <a:pPr marL="285750" indent="-285750">
              <a:buFontTx/>
              <a:buChar char="-"/>
            </a:pPr>
            <a:r>
              <a:rPr lang="en-GB" dirty="0"/>
              <a:t>Chaffey, D., Hemphill, T., </a:t>
            </a:r>
            <a:r>
              <a:rPr lang="en-GB" dirty="0" err="1"/>
              <a:t>Edmunson</a:t>
            </a:r>
            <a:r>
              <a:rPr lang="en-GB" dirty="0"/>
              <a:t>-Bird, D. (2018) Digital Business and e-Commerce Management. (7th ed.). Pearson Education Limited.</a:t>
            </a:r>
          </a:p>
          <a:p>
            <a:pPr marL="285750" indent="-285750">
              <a:buFontTx/>
              <a:buChar char="-"/>
            </a:pPr>
            <a:r>
              <a:rPr lang="en-GB" dirty="0"/>
              <a:t>Merriam Webster. (2021). peer-to-peer. Available: https://www.merriam-webster.com/dictionary/peer-to-peer. Last accessed 12th February 2021.</a:t>
            </a:r>
          </a:p>
          <a:p>
            <a:pPr marL="285750" indent="-285750">
              <a:buFontTx/>
              <a:buChar char="-"/>
            </a:pPr>
            <a:r>
              <a:rPr lang="en-GB" dirty="0"/>
              <a:t>Airbnb Management Software. (2020). How to deal with the common Airbnb risks encountered by the hosts? Available: https://www.hostyapp.com/airbnb-risks/. Last accessed 15th February 2021.</a:t>
            </a:r>
          </a:p>
          <a:p>
            <a:pPr marL="285750" indent="-285750">
              <a:buFontTx/>
              <a:buChar char="-"/>
            </a:pPr>
            <a:r>
              <a:rPr lang="en-GB" dirty="0" err="1"/>
              <a:t>Dolnicar</a:t>
            </a:r>
            <a:r>
              <a:rPr lang="en-GB" dirty="0"/>
              <a:t> S and </a:t>
            </a:r>
            <a:r>
              <a:rPr lang="en-GB" dirty="0" err="1"/>
              <a:t>Sigala</a:t>
            </a:r>
            <a:r>
              <a:rPr lang="en-GB" dirty="0"/>
              <a:t> M (2018). PEER-TO-PEER ACCOMMODATION NETWORKS. Oxford: Goodfellow Publishers Ltd. p.77.</a:t>
            </a:r>
          </a:p>
          <a:p>
            <a:pPr marL="285750" indent="-285750">
              <a:buFontTx/>
              <a:buChar char="-"/>
            </a:pPr>
            <a:r>
              <a:rPr lang="en-GB" dirty="0"/>
              <a:t>CFI Education Inc. (2021). Business Risk. Available: https://corporatefinanceinstitute.com/resources/knowledge/finance/business-risk/. Last accessed 15th February 2021.</a:t>
            </a:r>
          </a:p>
          <a:p>
            <a:pPr marL="285750" indent="-285750">
              <a:buFontTx/>
              <a:buChar char="-"/>
            </a:pPr>
            <a:r>
              <a:rPr lang="en-GB" dirty="0" err="1"/>
              <a:t>Dolnicar</a:t>
            </a:r>
            <a:r>
              <a:rPr lang="en-GB" dirty="0"/>
              <a:t> S and Reinhold S (2018). PEER-TO-PEER ACCOMMODATION NETWORKS. Oxford: Goodfellow Publishers Ltd. p.27.</a:t>
            </a:r>
          </a:p>
          <a:p>
            <a:pPr marL="285750" indent="-285750">
              <a:buFontTx/>
              <a:buChar char="-"/>
            </a:pPr>
            <a:r>
              <a:rPr lang="en-GB" dirty="0"/>
              <a:t>Merriam Webster. (2021). peer-to-peer. Available: https://www.merriam-webster.com/dictionary/peer-to-peer. Last accessed 12th February 2021.</a:t>
            </a:r>
          </a:p>
          <a:p>
            <a:pPr marL="285750" indent="-285750">
              <a:buFontTx/>
              <a:buChar char="-"/>
            </a:pPr>
            <a:r>
              <a:rPr lang="en-GB" dirty="0" err="1"/>
              <a:t>Dolnicar</a:t>
            </a:r>
            <a:r>
              <a:rPr lang="en-GB" dirty="0"/>
              <a:t> S (2018). PEER-TO-PEER ACCOMMODATION NETWORKS. Oxford: Goodfellow Publishers Ltd. p.28.</a:t>
            </a:r>
          </a:p>
          <a:p>
            <a:pPr marL="285750" indent="-285750">
              <a:buFontTx/>
              <a:buChar char="-"/>
            </a:pPr>
            <a:r>
              <a:rPr lang="en-GB" dirty="0"/>
              <a:t>Airbnb. (2021). About Us. Available: https://news.airbnb.com/about-us/. Last accessed 12th February 2021.</a:t>
            </a:r>
          </a:p>
        </p:txBody>
      </p:sp>
    </p:spTree>
    <p:extLst>
      <p:ext uri="{BB962C8B-B14F-4D97-AF65-F5344CB8AC3E}">
        <p14:creationId xmlns:p14="http://schemas.microsoft.com/office/powerpoint/2010/main" val="704898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3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96" name="Rectangle 195">
            <a:extLst>
              <a:ext uri="{FF2B5EF4-FFF2-40B4-BE49-F238E27FC236}">
                <a16:creationId xmlns:a16="http://schemas.microsoft.com/office/drawing/2014/main" id="{8306094A-D982-4CB3-92F4-01F37B4DB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09ECE57F-2086-4DF3-B63E-98E7849E2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67"/>
            <a:ext cx="8217780"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D6D9DD1-2342-43A6-81D5-C458211AC48B}"/>
              </a:ext>
            </a:extLst>
          </p:cNvPr>
          <p:cNvSpPr txBox="1">
            <a:spLocks/>
          </p:cNvSpPr>
          <p:nvPr/>
        </p:nvSpPr>
        <p:spPr>
          <a:xfrm>
            <a:off x="1494278" y="560199"/>
            <a:ext cx="8364657" cy="1257300"/>
          </a:xfrm>
          <a:prstGeom prst="rect">
            <a:avLst/>
          </a:prstGeom>
        </p:spPr>
        <p:txBody>
          <a:bodyPr vert="horz" lIns="91440" tIns="45720" rIns="91440" bIns="45720" rtlCol="0" anchor="ctr">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lnSpc>
                <a:spcPct val="90000"/>
              </a:lnSpc>
              <a:spcAft>
                <a:spcPts val="600"/>
              </a:spcAft>
            </a:pPr>
            <a:endParaRPr lang="en-US" sz="4000" kern="1200" dirty="0">
              <a:solidFill>
                <a:schemeClr val="tx2"/>
              </a:solidFill>
              <a:latin typeface="+mj-lt"/>
              <a:ea typeface="+mj-ea"/>
              <a:cs typeface="+mj-cs"/>
            </a:endParaRPr>
          </a:p>
        </p:txBody>
      </p:sp>
      <p:sp>
        <p:nvSpPr>
          <p:cNvPr id="7" name="TextBox 6">
            <a:extLst>
              <a:ext uri="{FF2B5EF4-FFF2-40B4-BE49-F238E27FC236}">
                <a16:creationId xmlns:a16="http://schemas.microsoft.com/office/drawing/2014/main" id="{52FA2BC8-8F29-41DA-A02F-D41534C9AABE}"/>
              </a:ext>
            </a:extLst>
          </p:cNvPr>
          <p:cNvSpPr txBox="1"/>
          <p:nvPr/>
        </p:nvSpPr>
        <p:spPr>
          <a:xfrm>
            <a:off x="388313" y="1952536"/>
            <a:ext cx="10915115" cy="4405176"/>
          </a:xfrm>
          <a:prstGeom prst="rect">
            <a:avLst/>
          </a:prstGeom>
        </p:spPr>
        <p:txBody>
          <a:bodyPr vert="horz" lIns="91440" tIns="45720" rIns="91440" bIns="45720" rtlCol="0">
            <a:normAutofit/>
          </a:bodyPr>
          <a:lstStyle/>
          <a:p>
            <a:pPr marL="285750" indent="-285750" defTabSz="914400">
              <a:lnSpc>
                <a:spcPct val="140000"/>
              </a:lnSpc>
              <a:spcAft>
                <a:spcPts val="600"/>
              </a:spcAft>
              <a:buClr>
                <a:schemeClr val="bg2">
                  <a:lumMod val="75000"/>
                </a:schemeClr>
              </a:buClr>
              <a:buFontTx/>
              <a:buChar char="-"/>
            </a:pPr>
            <a:endParaRPr lang="en-US" sz="2000" dirty="0">
              <a:solidFill>
                <a:schemeClr val="tx2"/>
              </a:solidFill>
              <a:latin typeface="Calibri" panose="020F0502020204030204" pitchFamily="34" charset="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endParaRPr lang="en-US" sz="1400" dirty="0">
              <a:solidFill>
                <a:schemeClr val="tx2"/>
              </a:solidFill>
            </a:endParaRPr>
          </a:p>
          <a:p>
            <a:pPr defTabSz="914400">
              <a:lnSpc>
                <a:spcPct val="140000"/>
              </a:lnSpc>
              <a:spcAft>
                <a:spcPts val="600"/>
              </a:spcAft>
              <a:buClr>
                <a:schemeClr val="bg2">
                  <a:lumMod val="75000"/>
                </a:schemeClr>
              </a:buClr>
            </a:pPr>
            <a:endParaRPr lang="en-US" sz="1400" dirty="0">
              <a:solidFill>
                <a:schemeClr val="tx2"/>
              </a:solidFill>
            </a:endParaRPr>
          </a:p>
        </p:txBody>
      </p:sp>
      <p:pic>
        <p:nvPicPr>
          <p:cNvPr id="1028" name="Picture 4" descr="Image result for Peer-To-Peer Accommodation Networks">
            <a:extLst>
              <a:ext uri="{FF2B5EF4-FFF2-40B4-BE49-F238E27FC236}">
                <a16:creationId xmlns:a16="http://schemas.microsoft.com/office/drawing/2014/main" id="{D27A4FC4-D092-46A6-9401-A3410A9EC2B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8313" y="229933"/>
            <a:ext cx="1129871" cy="169269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airbnb">
            <a:extLst>
              <a:ext uri="{FF2B5EF4-FFF2-40B4-BE49-F238E27FC236}">
                <a16:creationId xmlns:a16="http://schemas.microsoft.com/office/drawing/2014/main" id="{A0F823DD-847C-418E-9FE5-3D1E8F048A7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510783" y="105926"/>
            <a:ext cx="2334530" cy="1062211"/>
          </a:xfrm>
          <a:prstGeom prst="rect">
            <a:avLst/>
          </a:prstGeom>
          <a:noFill/>
          <a:extLst>
            <a:ext uri="{909E8E84-426E-40DD-AFC4-6F175D3DCCD1}">
              <a14:hiddenFill xmlns:a14="http://schemas.microsoft.com/office/drawing/2010/main">
                <a:solidFill>
                  <a:srgbClr val="FFFFFF"/>
                </a:solidFill>
              </a14:hiddenFill>
            </a:ext>
          </a:extLst>
        </p:spPr>
      </p:pic>
      <p:sp>
        <p:nvSpPr>
          <p:cNvPr id="200" name="Freeform 30">
            <a:extLst>
              <a:ext uri="{FF2B5EF4-FFF2-40B4-BE49-F238E27FC236}">
                <a16:creationId xmlns:a16="http://schemas.microsoft.com/office/drawing/2014/main" id="{C3A18F61-CBDC-4DE6-A3D1-9A25DD2E3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973263"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Rectangle 1">
            <a:extLst>
              <a:ext uri="{FF2B5EF4-FFF2-40B4-BE49-F238E27FC236}">
                <a16:creationId xmlns:a16="http://schemas.microsoft.com/office/drawing/2014/main" id="{FA0A2E29-8DE8-485C-876A-5D92278CA492}"/>
              </a:ext>
            </a:extLst>
          </p:cNvPr>
          <p:cNvSpPr/>
          <p:nvPr/>
        </p:nvSpPr>
        <p:spPr>
          <a:xfrm>
            <a:off x="1831833" y="1258218"/>
            <a:ext cx="7379136" cy="938719"/>
          </a:xfrm>
          <a:prstGeom prst="rect">
            <a:avLst/>
          </a:prstGeom>
        </p:spPr>
        <p:txBody>
          <a:bodyPr wrap="none">
            <a:spAutoFit/>
          </a:bodyPr>
          <a:lstStyle/>
          <a:p>
            <a:pPr>
              <a:lnSpc>
                <a:spcPct val="150000"/>
              </a:lnSpc>
              <a:spcAft>
                <a:spcPts val="800"/>
              </a:spcAft>
            </a:pPr>
            <a:r>
              <a:rPr lang="en-GB" sz="4000" b="1" dirty="0">
                <a:latin typeface="+mj-lt"/>
                <a:ea typeface="Calibri" panose="020F0502020204030204" pitchFamily="34" charset="0"/>
                <a:cs typeface="Times New Roman" panose="02020603050405020304" pitchFamily="18" charset="0"/>
              </a:rPr>
              <a:t>Chapter 2 – Sharing Economy</a:t>
            </a:r>
            <a:endParaRPr lang="en-GB" sz="4000" dirty="0">
              <a:effectLst/>
              <a:latin typeface="+mj-lt"/>
              <a:ea typeface="Calibri" panose="020F0502020204030204" pitchFamily="34" charset="0"/>
              <a:cs typeface="Times New Roman" panose="02020603050405020304" pitchFamily="18" charset="0"/>
            </a:endParaRPr>
          </a:p>
        </p:txBody>
      </p:sp>
      <p:sp>
        <p:nvSpPr>
          <p:cNvPr id="68" name="TextBox 67">
            <a:extLst>
              <a:ext uri="{FF2B5EF4-FFF2-40B4-BE49-F238E27FC236}">
                <a16:creationId xmlns:a16="http://schemas.microsoft.com/office/drawing/2014/main" id="{04751621-91E5-4642-8B0E-2D87AA272CFE}"/>
              </a:ext>
            </a:extLst>
          </p:cNvPr>
          <p:cNvSpPr txBox="1"/>
          <p:nvPr/>
        </p:nvSpPr>
        <p:spPr>
          <a:xfrm>
            <a:off x="797568" y="2693729"/>
            <a:ext cx="10581079" cy="3139321"/>
          </a:xfrm>
          <a:prstGeom prst="rect">
            <a:avLst/>
          </a:prstGeom>
          <a:noFill/>
        </p:spPr>
        <p:txBody>
          <a:bodyPr wrap="square" rtlCol="0">
            <a:spAutoFit/>
          </a:bodyPr>
          <a:lstStyle/>
          <a:p>
            <a:r>
              <a:rPr lang="en-GB" dirty="0"/>
              <a:t>Theme – Value</a:t>
            </a:r>
          </a:p>
          <a:p>
            <a:endParaRPr lang="en-GB" dirty="0"/>
          </a:p>
          <a:p>
            <a:pPr marL="285750" indent="-285750">
              <a:buFontTx/>
              <a:buChar char="-"/>
            </a:pPr>
            <a:r>
              <a:rPr lang="en-GB" dirty="0"/>
              <a:t>Value is the monetary, material, or assessed worth of an asset, good, or service </a:t>
            </a:r>
            <a:r>
              <a:rPr lang="en-GB" b="1" dirty="0"/>
              <a:t>(Kenton 2020)</a:t>
            </a:r>
            <a:r>
              <a:rPr lang="en-GB" dirty="0"/>
              <a:t>. </a:t>
            </a:r>
          </a:p>
          <a:p>
            <a:pPr marL="285750" indent="-285750">
              <a:buFontTx/>
              <a:buChar char="-"/>
            </a:pPr>
            <a:endParaRPr lang="en-GB" dirty="0"/>
          </a:p>
          <a:p>
            <a:pPr marL="285750" indent="-285750">
              <a:buFontTx/>
              <a:buChar char="-"/>
            </a:pPr>
            <a:r>
              <a:rPr lang="en-US" dirty="0"/>
              <a:t>The value of a business is essential to offer several segments of customers and as Airbnb have an extensive number of marketing platforms, they create value amongst their customers.</a:t>
            </a:r>
            <a:endParaRPr lang="en-GB" dirty="0"/>
          </a:p>
          <a:p>
            <a:pPr marL="285750" indent="-285750">
              <a:buFontTx/>
              <a:buChar char="-"/>
            </a:pPr>
            <a:endParaRPr lang="en-GB" dirty="0"/>
          </a:p>
          <a:p>
            <a:pPr marL="285750" indent="-285750">
              <a:buFontTx/>
              <a:buChar char="-"/>
            </a:pPr>
            <a:r>
              <a:rPr lang="en-GB" dirty="0"/>
              <a:t>Airbnb creates value as they allow </a:t>
            </a:r>
            <a:r>
              <a:rPr lang="en-US" dirty="0"/>
              <a:t>information and knowledge are shared, open and accessible through the platform, encouraging open communication, efficiency and sustainability as these platforms continue to gain and retain customers </a:t>
            </a:r>
            <a:r>
              <a:rPr lang="en-US" b="1" dirty="0"/>
              <a:t>(</a:t>
            </a:r>
            <a:r>
              <a:rPr lang="en-US" b="1" dirty="0" err="1"/>
              <a:t>Dolnicar</a:t>
            </a:r>
            <a:r>
              <a:rPr lang="en-US" b="1" dirty="0"/>
              <a:t> and </a:t>
            </a:r>
            <a:r>
              <a:rPr lang="en-GB" b="1" dirty="0"/>
              <a:t>Reinhold</a:t>
            </a:r>
            <a:r>
              <a:rPr lang="en-US" b="1" dirty="0"/>
              <a:t> 2018)</a:t>
            </a:r>
            <a:r>
              <a:rPr lang="en-US" dirty="0"/>
              <a:t>. </a:t>
            </a:r>
            <a:r>
              <a:rPr lang="en-GB" dirty="0"/>
              <a:t> </a:t>
            </a:r>
          </a:p>
          <a:p>
            <a:endParaRPr lang="en-GB" dirty="0"/>
          </a:p>
        </p:txBody>
      </p:sp>
      <p:sp>
        <p:nvSpPr>
          <p:cNvPr id="69" name="Rectangle 68">
            <a:extLst>
              <a:ext uri="{FF2B5EF4-FFF2-40B4-BE49-F238E27FC236}">
                <a16:creationId xmlns:a16="http://schemas.microsoft.com/office/drawing/2014/main" id="{4D821EE0-F626-424A-8E7C-E4CB178B0CBF}"/>
              </a:ext>
            </a:extLst>
          </p:cNvPr>
          <p:cNvSpPr/>
          <p:nvPr/>
        </p:nvSpPr>
        <p:spPr>
          <a:xfrm>
            <a:off x="3695295" y="167671"/>
            <a:ext cx="3471463" cy="938719"/>
          </a:xfrm>
          <a:prstGeom prst="rect">
            <a:avLst/>
          </a:prstGeom>
        </p:spPr>
        <p:txBody>
          <a:bodyPr wrap="none">
            <a:spAutoFit/>
          </a:bodyPr>
          <a:lstStyle/>
          <a:p>
            <a:pPr algn="ctr">
              <a:lnSpc>
                <a:spcPct val="150000"/>
              </a:lnSpc>
              <a:spcAft>
                <a:spcPts val="800"/>
              </a:spcAft>
            </a:pPr>
            <a:r>
              <a:rPr lang="en-GB" sz="4000" b="1" dirty="0">
                <a:latin typeface="+mj-lt"/>
                <a:ea typeface="Calibri" panose="020F0502020204030204" pitchFamily="34" charset="0"/>
                <a:cs typeface="Times New Roman" panose="02020603050405020304" pitchFamily="18" charset="0"/>
              </a:rPr>
              <a:t>Appendences </a:t>
            </a:r>
            <a:endParaRPr lang="en-GB" sz="40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294804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3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96" name="Rectangle 195">
            <a:extLst>
              <a:ext uri="{FF2B5EF4-FFF2-40B4-BE49-F238E27FC236}">
                <a16:creationId xmlns:a16="http://schemas.microsoft.com/office/drawing/2014/main" id="{8306094A-D982-4CB3-92F4-01F37B4DB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09ECE57F-2086-4DF3-B63E-98E7849E2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67"/>
            <a:ext cx="8217780"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D6D9DD1-2342-43A6-81D5-C458211AC48B}"/>
              </a:ext>
            </a:extLst>
          </p:cNvPr>
          <p:cNvSpPr txBox="1">
            <a:spLocks/>
          </p:cNvSpPr>
          <p:nvPr/>
        </p:nvSpPr>
        <p:spPr>
          <a:xfrm>
            <a:off x="1494278" y="560199"/>
            <a:ext cx="8364657" cy="1257300"/>
          </a:xfrm>
          <a:prstGeom prst="rect">
            <a:avLst/>
          </a:prstGeom>
        </p:spPr>
        <p:txBody>
          <a:bodyPr vert="horz" lIns="91440" tIns="45720" rIns="91440" bIns="45720" rtlCol="0" anchor="ctr">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lnSpc>
                <a:spcPct val="90000"/>
              </a:lnSpc>
              <a:spcAft>
                <a:spcPts val="600"/>
              </a:spcAft>
            </a:pPr>
            <a:endParaRPr lang="en-US" sz="4000" kern="1200" dirty="0">
              <a:solidFill>
                <a:schemeClr val="tx2"/>
              </a:solidFill>
              <a:latin typeface="+mj-lt"/>
              <a:ea typeface="+mj-ea"/>
              <a:cs typeface="+mj-cs"/>
            </a:endParaRPr>
          </a:p>
        </p:txBody>
      </p:sp>
      <p:sp>
        <p:nvSpPr>
          <p:cNvPr id="7" name="TextBox 6">
            <a:extLst>
              <a:ext uri="{FF2B5EF4-FFF2-40B4-BE49-F238E27FC236}">
                <a16:creationId xmlns:a16="http://schemas.microsoft.com/office/drawing/2014/main" id="{52FA2BC8-8F29-41DA-A02F-D41534C9AABE}"/>
              </a:ext>
            </a:extLst>
          </p:cNvPr>
          <p:cNvSpPr txBox="1"/>
          <p:nvPr/>
        </p:nvSpPr>
        <p:spPr>
          <a:xfrm>
            <a:off x="388313" y="1952536"/>
            <a:ext cx="10915115" cy="4405176"/>
          </a:xfrm>
          <a:prstGeom prst="rect">
            <a:avLst/>
          </a:prstGeom>
        </p:spPr>
        <p:txBody>
          <a:bodyPr vert="horz" lIns="91440" tIns="45720" rIns="91440" bIns="45720" rtlCol="0">
            <a:normAutofit/>
          </a:bodyPr>
          <a:lstStyle/>
          <a:p>
            <a:pPr marL="285750" indent="-285750" defTabSz="914400">
              <a:lnSpc>
                <a:spcPct val="140000"/>
              </a:lnSpc>
              <a:spcAft>
                <a:spcPts val="600"/>
              </a:spcAft>
              <a:buClr>
                <a:schemeClr val="bg2">
                  <a:lumMod val="75000"/>
                </a:schemeClr>
              </a:buClr>
              <a:buFontTx/>
              <a:buChar char="-"/>
            </a:pPr>
            <a:endParaRPr lang="en-US" sz="2000" dirty="0">
              <a:solidFill>
                <a:schemeClr val="tx2"/>
              </a:solidFill>
              <a:latin typeface="Calibri" panose="020F0502020204030204" pitchFamily="34" charset="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endParaRPr lang="en-US" sz="1400" dirty="0">
              <a:solidFill>
                <a:schemeClr val="tx2"/>
              </a:solidFill>
            </a:endParaRPr>
          </a:p>
          <a:p>
            <a:pPr defTabSz="914400">
              <a:lnSpc>
                <a:spcPct val="140000"/>
              </a:lnSpc>
              <a:spcAft>
                <a:spcPts val="600"/>
              </a:spcAft>
              <a:buClr>
                <a:schemeClr val="bg2">
                  <a:lumMod val="75000"/>
                </a:schemeClr>
              </a:buClr>
            </a:pPr>
            <a:endParaRPr lang="en-US" sz="1400" dirty="0">
              <a:solidFill>
                <a:schemeClr val="tx2"/>
              </a:solidFill>
            </a:endParaRPr>
          </a:p>
        </p:txBody>
      </p:sp>
      <p:pic>
        <p:nvPicPr>
          <p:cNvPr id="1028" name="Picture 4" descr="Image result for Peer-To-Peer Accommodation Networks">
            <a:extLst>
              <a:ext uri="{FF2B5EF4-FFF2-40B4-BE49-F238E27FC236}">
                <a16:creationId xmlns:a16="http://schemas.microsoft.com/office/drawing/2014/main" id="{D27A4FC4-D092-46A6-9401-A3410A9EC2B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8313" y="229933"/>
            <a:ext cx="1129871" cy="169269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airbnb">
            <a:extLst>
              <a:ext uri="{FF2B5EF4-FFF2-40B4-BE49-F238E27FC236}">
                <a16:creationId xmlns:a16="http://schemas.microsoft.com/office/drawing/2014/main" id="{A0F823DD-847C-418E-9FE5-3D1E8F048A7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556240" y="85495"/>
            <a:ext cx="2334530" cy="1062211"/>
          </a:xfrm>
          <a:prstGeom prst="rect">
            <a:avLst/>
          </a:prstGeom>
          <a:noFill/>
          <a:extLst>
            <a:ext uri="{909E8E84-426E-40DD-AFC4-6F175D3DCCD1}">
              <a14:hiddenFill xmlns:a14="http://schemas.microsoft.com/office/drawing/2010/main">
                <a:solidFill>
                  <a:srgbClr val="FFFFFF"/>
                </a:solidFill>
              </a14:hiddenFill>
            </a:ext>
          </a:extLst>
        </p:spPr>
      </p:pic>
      <p:sp>
        <p:nvSpPr>
          <p:cNvPr id="200" name="Freeform 30">
            <a:extLst>
              <a:ext uri="{FF2B5EF4-FFF2-40B4-BE49-F238E27FC236}">
                <a16:creationId xmlns:a16="http://schemas.microsoft.com/office/drawing/2014/main" id="{C3A18F61-CBDC-4DE6-A3D1-9A25DD2E3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973263"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Rectangle 1">
            <a:extLst>
              <a:ext uri="{FF2B5EF4-FFF2-40B4-BE49-F238E27FC236}">
                <a16:creationId xmlns:a16="http://schemas.microsoft.com/office/drawing/2014/main" id="{FA0A2E29-8DE8-485C-876A-5D92278CA492}"/>
              </a:ext>
            </a:extLst>
          </p:cNvPr>
          <p:cNvSpPr/>
          <p:nvPr/>
        </p:nvSpPr>
        <p:spPr>
          <a:xfrm>
            <a:off x="1560461" y="1052606"/>
            <a:ext cx="10848932" cy="938719"/>
          </a:xfrm>
          <a:prstGeom prst="rect">
            <a:avLst/>
          </a:prstGeom>
        </p:spPr>
        <p:txBody>
          <a:bodyPr wrap="none">
            <a:spAutoFit/>
          </a:bodyPr>
          <a:lstStyle/>
          <a:p>
            <a:pPr>
              <a:lnSpc>
                <a:spcPct val="150000"/>
              </a:lnSpc>
              <a:spcAft>
                <a:spcPts val="800"/>
              </a:spcAft>
            </a:pPr>
            <a:r>
              <a:rPr lang="en-GB" sz="4000" b="1" dirty="0">
                <a:latin typeface="+mj-lt"/>
                <a:ea typeface="Calibri" panose="020F0502020204030204" pitchFamily="34" charset="0"/>
                <a:cs typeface="Times New Roman" panose="02020603050405020304" pitchFamily="18" charset="0"/>
              </a:rPr>
              <a:t>Chapter 7 – </a:t>
            </a:r>
            <a:r>
              <a:rPr lang="en-GB" sz="4000" b="1" dirty="0">
                <a:latin typeface="+mj-lt"/>
              </a:rPr>
              <a:t>Entrepreneurship Opportunities </a:t>
            </a:r>
            <a:endParaRPr lang="en-GB" sz="4000" dirty="0">
              <a:effectLst/>
              <a:latin typeface="+mj-lt"/>
              <a:ea typeface="Calibri" panose="020F0502020204030204" pitchFamily="34" charset="0"/>
              <a:cs typeface="Times New Roman" panose="02020603050405020304" pitchFamily="18" charset="0"/>
            </a:endParaRPr>
          </a:p>
        </p:txBody>
      </p:sp>
      <p:sp>
        <p:nvSpPr>
          <p:cNvPr id="68" name="TextBox 67">
            <a:extLst>
              <a:ext uri="{FF2B5EF4-FFF2-40B4-BE49-F238E27FC236}">
                <a16:creationId xmlns:a16="http://schemas.microsoft.com/office/drawing/2014/main" id="{EA60FDDD-AF8F-42FF-A640-F25E36A6F888}"/>
              </a:ext>
            </a:extLst>
          </p:cNvPr>
          <p:cNvSpPr txBox="1"/>
          <p:nvPr/>
        </p:nvSpPr>
        <p:spPr>
          <a:xfrm>
            <a:off x="747924" y="2718568"/>
            <a:ext cx="10706634" cy="3970318"/>
          </a:xfrm>
          <a:prstGeom prst="rect">
            <a:avLst/>
          </a:prstGeom>
          <a:noFill/>
        </p:spPr>
        <p:txBody>
          <a:bodyPr wrap="square" rtlCol="0">
            <a:spAutoFit/>
          </a:bodyPr>
          <a:lstStyle/>
          <a:p>
            <a:pPr lvl="0"/>
            <a:r>
              <a:rPr lang="en-GB" dirty="0"/>
              <a:t>Theme – E-commerce</a:t>
            </a:r>
          </a:p>
          <a:p>
            <a:pPr lvl="0"/>
            <a:endParaRPr lang="en-GB" dirty="0"/>
          </a:p>
          <a:p>
            <a:pPr marL="285750" lvl="0" indent="-285750">
              <a:buFontTx/>
              <a:buChar char="-"/>
            </a:pPr>
            <a:r>
              <a:rPr lang="en-GB" dirty="0"/>
              <a:t>Ecommerce can be described as all electronic transactions that take place between organisations and their stakeholders and these may be financial transactions in terms of buying and selling, exchanges of information and/or any other service. </a:t>
            </a:r>
          </a:p>
          <a:p>
            <a:pPr marL="285750" lvl="0" indent="-285750">
              <a:buFontTx/>
              <a:buChar char="-"/>
            </a:pPr>
            <a:endParaRPr lang="en-GB" dirty="0"/>
          </a:p>
          <a:p>
            <a:pPr marL="285750" lvl="0" indent="-285750">
              <a:buFontTx/>
              <a:buChar char="-"/>
            </a:pPr>
            <a:r>
              <a:rPr lang="en-GB" dirty="0"/>
              <a:t>As Airbnb are an e-commerce platform and are a per-to-peer accommodation network this suggests that there are several entrepreneurial opportunities for individuals to become hosts and to create something out of renting their rooms or houses but also cleaners and gardening maintenance.</a:t>
            </a:r>
          </a:p>
          <a:p>
            <a:pPr marL="285750" lvl="0" indent="-285750">
              <a:buFontTx/>
              <a:buChar char="-"/>
            </a:pPr>
            <a:endParaRPr lang="en-GB" dirty="0"/>
          </a:p>
          <a:p>
            <a:pPr marL="285750" indent="-285750">
              <a:buFontTx/>
              <a:buChar char="-"/>
            </a:pPr>
            <a:r>
              <a:rPr lang="en-GB" dirty="0"/>
              <a:t>“There is still potential to establish niche platforms which cater to segments of the tourist market which are not catered for by generalist platforms” </a:t>
            </a:r>
            <a:r>
              <a:rPr lang="en-GB" b="1" dirty="0"/>
              <a:t>(</a:t>
            </a:r>
            <a:r>
              <a:rPr lang="en-GB" b="1" dirty="0" err="1"/>
              <a:t>Dolnicar</a:t>
            </a:r>
            <a:r>
              <a:rPr lang="en-GB" b="1" dirty="0"/>
              <a:t> and </a:t>
            </a:r>
            <a:r>
              <a:rPr lang="en-GB" b="1" dirty="0" err="1"/>
              <a:t>Sigala</a:t>
            </a:r>
            <a:r>
              <a:rPr lang="en-GB" b="1" dirty="0"/>
              <a:t> 2018).</a:t>
            </a:r>
            <a:endParaRPr lang="en-GB" dirty="0"/>
          </a:p>
          <a:p>
            <a:endParaRPr lang="en-GB" dirty="0"/>
          </a:p>
        </p:txBody>
      </p:sp>
      <p:sp>
        <p:nvSpPr>
          <p:cNvPr id="69" name="Rectangle 68">
            <a:extLst>
              <a:ext uri="{FF2B5EF4-FFF2-40B4-BE49-F238E27FC236}">
                <a16:creationId xmlns:a16="http://schemas.microsoft.com/office/drawing/2014/main" id="{9EA16200-CBA1-4F47-9581-F8514F7D203D}"/>
              </a:ext>
            </a:extLst>
          </p:cNvPr>
          <p:cNvSpPr/>
          <p:nvPr/>
        </p:nvSpPr>
        <p:spPr>
          <a:xfrm>
            <a:off x="3695295" y="167671"/>
            <a:ext cx="3471463" cy="938719"/>
          </a:xfrm>
          <a:prstGeom prst="rect">
            <a:avLst/>
          </a:prstGeom>
        </p:spPr>
        <p:txBody>
          <a:bodyPr wrap="none">
            <a:spAutoFit/>
          </a:bodyPr>
          <a:lstStyle/>
          <a:p>
            <a:pPr algn="ctr">
              <a:lnSpc>
                <a:spcPct val="150000"/>
              </a:lnSpc>
              <a:spcAft>
                <a:spcPts val="800"/>
              </a:spcAft>
            </a:pPr>
            <a:r>
              <a:rPr lang="en-GB" sz="4000" b="1" dirty="0">
                <a:latin typeface="+mj-lt"/>
                <a:ea typeface="Calibri" panose="020F0502020204030204" pitchFamily="34" charset="0"/>
                <a:cs typeface="Times New Roman" panose="02020603050405020304" pitchFamily="18" charset="0"/>
              </a:rPr>
              <a:t>Appendences </a:t>
            </a:r>
            <a:endParaRPr lang="en-GB" sz="40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901385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3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96" name="Rectangle 195">
            <a:extLst>
              <a:ext uri="{FF2B5EF4-FFF2-40B4-BE49-F238E27FC236}">
                <a16:creationId xmlns:a16="http://schemas.microsoft.com/office/drawing/2014/main" id="{8306094A-D982-4CB3-92F4-01F37B4DB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09ECE57F-2086-4DF3-B63E-98E7849E2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67"/>
            <a:ext cx="8217780"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D6D9DD1-2342-43A6-81D5-C458211AC48B}"/>
              </a:ext>
            </a:extLst>
          </p:cNvPr>
          <p:cNvSpPr txBox="1">
            <a:spLocks/>
          </p:cNvSpPr>
          <p:nvPr/>
        </p:nvSpPr>
        <p:spPr>
          <a:xfrm>
            <a:off x="1494278" y="560199"/>
            <a:ext cx="8364657" cy="1257300"/>
          </a:xfrm>
          <a:prstGeom prst="rect">
            <a:avLst/>
          </a:prstGeom>
        </p:spPr>
        <p:txBody>
          <a:bodyPr vert="horz" lIns="91440" tIns="45720" rIns="91440" bIns="45720" rtlCol="0" anchor="ctr">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lnSpc>
                <a:spcPct val="90000"/>
              </a:lnSpc>
              <a:spcAft>
                <a:spcPts val="600"/>
              </a:spcAft>
            </a:pPr>
            <a:endParaRPr lang="en-US" sz="4000" kern="1200" dirty="0">
              <a:solidFill>
                <a:schemeClr val="tx2"/>
              </a:solidFill>
              <a:latin typeface="+mj-lt"/>
              <a:ea typeface="+mj-ea"/>
              <a:cs typeface="+mj-cs"/>
            </a:endParaRPr>
          </a:p>
        </p:txBody>
      </p:sp>
      <p:sp>
        <p:nvSpPr>
          <p:cNvPr id="7" name="TextBox 6">
            <a:extLst>
              <a:ext uri="{FF2B5EF4-FFF2-40B4-BE49-F238E27FC236}">
                <a16:creationId xmlns:a16="http://schemas.microsoft.com/office/drawing/2014/main" id="{52FA2BC8-8F29-41DA-A02F-D41534C9AABE}"/>
              </a:ext>
            </a:extLst>
          </p:cNvPr>
          <p:cNvSpPr txBox="1"/>
          <p:nvPr/>
        </p:nvSpPr>
        <p:spPr>
          <a:xfrm>
            <a:off x="388313" y="1952536"/>
            <a:ext cx="10915115" cy="4405176"/>
          </a:xfrm>
          <a:prstGeom prst="rect">
            <a:avLst/>
          </a:prstGeom>
        </p:spPr>
        <p:txBody>
          <a:bodyPr vert="horz" lIns="91440" tIns="45720" rIns="91440" bIns="45720" rtlCol="0">
            <a:normAutofit/>
          </a:bodyPr>
          <a:lstStyle/>
          <a:p>
            <a:pPr marL="285750" indent="-285750" defTabSz="914400">
              <a:lnSpc>
                <a:spcPct val="140000"/>
              </a:lnSpc>
              <a:spcAft>
                <a:spcPts val="600"/>
              </a:spcAft>
              <a:buClr>
                <a:schemeClr val="bg2">
                  <a:lumMod val="75000"/>
                </a:schemeClr>
              </a:buClr>
              <a:buFontTx/>
              <a:buChar char="-"/>
            </a:pPr>
            <a:endParaRPr lang="en-US" sz="2000" dirty="0">
              <a:solidFill>
                <a:schemeClr val="tx2"/>
              </a:solidFill>
              <a:latin typeface="Calibri" panose="020F0502020204030204" pitchFamily="34" charset="0"/>
              <a:cs typeface="Calibri" panose="020F0502020204030204" pitchFamily="34" charset="0"/>
            </a:endParaRPr>
          </a:p>
          <a:p>
            <a:pPr marL="285750" indent="-285750" defTabSz="914400">
              <a:lnSpc>
                <a:spcPct val="140000"/>
              </a:lnSpc>
              <a:spcAft>
                <a:spcPts val="600"/>
              </a:spcAft>
              <a:buClr>
                <a:schemeClr val="bg2">
                  <a:lumMod val="75000"/>
                </a:schemeClr>
              </a:buClr>
              <a:buFontTx/>
              <a:buChar char="-"/>
            </a:pPr>
            <a:endParaRPr lang="en-US" sz="1400" dirty="0">
              <a:solidFill>
                <a:schemeClr val="tx2"/>
              </a:solidFill>
            </a:endParaRPr>
          </a:p>
          <a:p>
            <a:pPr defTabSz="914400">
              <a:lnSpc>
                <a:spcPct val="140000"/>
              </a:lnSpc>
              <a:spcAft>
                <a:spcPts val="600"/>
              </a:spcAft>
              <a:buClr>
                <a:schemeClr val="bg2">
                  <a:lumMod val="75000"/>
                </a:schemeClr>
              </a:buClr>
            </a:pPr>
            <a:endParaRPr lang="en-US" sz="1400" dirty="0">
              <a:solidFill>
                <a:schemeClr val="tx2"/>
              </a:solidFill>
            </a:endParaRPr>
          </a:p>
        </p:txBody>
      </p:sp>
      <p:pic>
        <p:nvPicPr>
          <p:cNvPr id="1028" name="Picture 4" descr="Image result for Peer-To-Peer Accommodation Networks">
            <a:extLst>
              <a:ext uri="{FF2B5EF4-FFF2-40B4-BE49-F238E27FC236}">
                <a16:creationId xmlns:a16="http://schemas.microsoft.com/office/drawing/2014/main" id="{D27A4FC4-D092-46A6-9401-A3410A9EC2B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8313" y="229933"/>
            <a:ext cx="1129871" cy="169269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airbnb">
            <a:extLst>
              <a:ext uri="{FF2B5EF4-FFF2-40B4-BE49-F238E27FC236}">
                <a16:creationId xmlns:a16="http://schemas.microsoft.com/office/drawing/2014/main" id="{A0F823DD-847C-418E-9FE5-3D1E8F048A7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664503" y="184955"/>
            <a:ext cx="2334530" cy="1062211"/>
          </a:xfrm>
          <a:prstGeom prst="rect">
            <a:avLst/>
          </a:prstGeom>
          <a:noFill/>
          <a:extLst>
            <a:ext uri="{909E8E84-426E-40DD-AFC4-6F175D3DCCD1}">
              <a14:hiddenFill xmlns:a14="http://schemas.microsoft.com/office/drawing/2010/main">
                <a:solidFill>
                  <a:srgbClr val="FFFFFF"/>
                </a:solidFill>
              </a14:hiddenFill>
            </a:ext>
          </a:extLst>
        </p:spPr>
      </p:pic>
      <p:sp>
        <p:nvSpPr>
          <p:cNvPr id="200" name="Freeform 30">
            <a:extLst>
              <a:ext uri="{FF2B5EF4-FFF2-40B4-BE49-F238E27FC236}">
                <a16:creationId xmlns:a16="http://schemas.microsoft.com/office/drawing/2014/main" id="{C3A18F61-CBDC-4DE6-A3D1-9A25DD2E3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973263"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Rectangle 1">
            <a:extLst>
              <a:ext uri="{FF2B5EF4-FFF2-40B4-BE49-F238E27FC236}">
                <a16:creationId xmlns:a16="http://schemas.microsoft.com/office/drawing/2014/main" id="{FA0A2E29-8DE8-485C-876A-5D92278CA492}"/>
              </a:ext>
            </a:extLst>
          </p:cNvPr>
          <p:cNvSpPr/>
          <p:nvPr/>
        </p:nvSpPr>
        <p:spPr>
          <a:xfrm>
            <a:off x="1565168" y="1193590"/>
            <a:ext cx="10398488" cy="938719"/>
          </a:xfrm>
          <a:prstGeom prst="rect">
            <a:avLst/>
          </a:prstGeom>
        </p:spPr>
        <p:txBody>
          <a:bodyPr wrap="none">
            <a:spAutoFit/>
          </a:bodyPr>
          <a:lstStyle/>
          <a:p>
            <a:pPr>
              <a:lnSpc>
                <a:spcPct val="150000"/>
              </a:lnSpc>
              <a:spcAft>
                <a:spcPts val="800"/>
              </a:spcAft>
            </a:pPr>
            <a:r>
              <a:rPr lang="en-GB" sz="4000" b="1" dirty="0">
                <a:latin typeface="+mj-lt"/>
                <a:ea typeface="Calibri" panose="020F0502020204030204" pitchFamily="34" charset="0"/>
                <a:cs typeface="Times New Roman" panose="02020603050405020304" pitchFamily="18" charset="0"/>
              </a:rPr>
              <a:t>Chapter 14 – </a:t>
            </a:r>
            <a:r>
              <a:rPr lang="en-GB" sz="4000" b="1" dirty="0">
                <a:latin typeface="+mj-lt"/>
              </a:rPr>
              <a:t>The Impact on Employment </a:t>
            </a:r>
            <a:endParaRPr lang="en-GB" sz="4000" dirty="0">
              <a:latin typeface="+mj-lt"/>
            </a:endParaRPr>
          </a:p>
        </p:txBody>
      </p:sp>
      <p:sp>
        <p:nvSpPr>
          <p:cNvPr id="68" name="TextBox 67">
            <a:extLst>
              <a:ext uri="{FF2B5EF4-FFF2-40B4-BE49-F238E27FC236}">
                <a16:creationId xmlns:a16="http://schemas.microsoft.com/office/drawing/2014/main" id="{EA60FDDD-AF8F-42FF-A640-F25E36A6F888}"/>
              </a:ext>
            </a:extLst>
          </p:cNvPr>
          <p:cNvSpPr txBox="1"/>
          <p:nvPr/>
        </p:nvSpPr>
        <p:spPr>
          <a:xfrm>
            <a:off x="677056" y="2706307"/>
            <a:ext cx="10706634" cy="3693319"/>
          </a:xfrm>
          <a:prstGeom prst="rect">
            <a:avLst/>
          </a:prstGeom>
          <a:noFill/>
        </p:spPr>
        <p:txBody>
          <a:bodyPr wrap="square" rtlCol="0">
            <a:spAutoFit/>
          </a:bodyPr>
          <a:lstStyle/>
          <a:p>
            <a:pPr lvl="0"/>
            <a:r>
              <a:rPr lang="en-GB" dirty="0"/>
              <a:t>Theme – Sharing Economy</a:t>
            </a:r>
          </a:p>
          <a:p>
            <a:pPr lvl="0"/>
            <a:endParaRPr lang="en-GB" dirty="0"/>
          </a:p>
          <a:p>
            <a:pPr marL="285750" lvl="0" indent="-285750">
              <a:buFontTx/>
              <a:buChar char="-"/>
            </a:pPr>
            <a:r>
              <a:rPr lang="en-GB" dirty="0"/>
              <a:t>Using the sharing economy online platforms that match their customer needs allows business like Airbnb to achieve greater efficiency in contrast to traditional businesses. </a:t>
            </a:r>
          </a:p>
          <a:p>
            <a:pPr marL="285750" lvl="0" indent="-285750">
              <a:buFontTx/>
              <a:buChar char="-"/>
            </a:pPr>
            <a:endParaRPr lang="en-GB" dirty="0"/>
          </a:p>
          <a:p>
            <a:pPr marL="285750" lvl="0" indent="-285750">
              <a:buFontTx/>
              <a:buChar char="-"/>
            </a:pPr>
            <a:r>
              <a:rPr lang="en-GB" dirty="0"/>
              <a:t>The chapter has expressed that many businesses are emerging into the sharing economy as the internet is becoming a main trading platform, suggesting that online trading platforms, including peer-to-peer accommodation networks, may offer a solution to the large contingent workforce </a:t>
            </a:r>
            <a:r>
              <a:rPr lang="en-GB" b="1" dirty="0"/>
              <a:t>(</a:t>
            </a:r>
            <a:r>
              <a:rPr lang="en-GB" b="1" dirty="0" err="1"/>
              <a:t>Dolnicar</a:t>
            </a:r>
            <a:r>
              <a:rPr lang="en-GB" b="1" dirty="0"/>
              <a:t> and Forgacs 2018)</a:t>
            </a:r>
            <a:r>
              <a:rPr lang="en-GB" dirty="0"/>
              <a:t>. </a:t>
            </a:r>
          </a:p>
          <a:p>
            <a:pPr marL="285750" lvl="0" indent="-285750">
              <a:buFontTx/>
              <a:buChar char="-"/>
            </a:pPr>
            <a:endParaRPr lang="en-GB" dirty="0"/>
          </a:p>
          <a:p>
            <a:pPr marL="285750" lvl="0" indent="-285750">
              <a:buFontTx/>
              <a:buChar char="-"/>
            </a:pPr>
            <a:r>
              <a:rPr lang="en-GB" b="1" dirty="0"/>
              <a:t>(Airbnb 2020)</a:t>
            </a:r>
            <a:r>
              <a:rPr lang="en-GB" dirty="0"/>
              <a:t> have stated that their growth is based on “From strengthening our user engagement to leveraging our community for referrals and virality”. </a:t>
            </a:r>
          </a:p>
          <a:p>
            <a:pPr lvl="0"/>
            <a:endParaRPr lang="en-GB" dirty="0"/>
          </a:p>
        </p:txBody>
      </p:sp>
      <p:sp>
        <p:nvSpPr>
          <p:cNvPr id="69" name="Rectangle 68">
            <a:extLst>
              <a:ext uri="{FF2B5EF4-FFF2-40B4-BE49-F238E27FC236}">
                <a16:creationId xmlns:a16="http://schemas.microsoft.com/office/drawing/2014/main" id="{0BADD36C-05E6-4C16-82BE-1078B78A1198}"/>
              </a:ext>
            </a:extLst>
          </p:cNvPr>
          <p:cNvSpPr/>
          <p:nvPr/>
        </p:nvSpPr>
        <p:spPr>
          <a:xfrm>
            <a:off x="3695295" y="167671"/>
            <a:ext cx="3471463" cy="938719"/>
          </a:xfrm>
          <a:prstGeom prst="rect">
            <a:avLst/>
          </a:prstGeom>
        </p:spPr>
        <p:txBody>
          <a:bodyPr wrap="none">
            <a:spAutoFit/>
          </a:bodyPr>
          <a:lstStyle/>
          <a:p>
            <a:pPr algn="ctr">
              <a:lnSpc>
                <a:spcPct val="150000"/>
              </a:lnSpc>
              <a:spcAft>
                <a:spcPts val="800"/>
              </a:spcAft>
            </a:pPr>
            <a:r>
              <a:rPr lang="en-GB" sz="4000" b="1" dirty="0">
                <a:latin typeface="+mj-lt"/>
                <a:ea typeface="Calibri" panose="020F0502020204030204" pitchFamily="34" charset="0"/>
                <a:cs typeface="Times New Roman" panose="02020603050405020304" pitchFamily="18" charset="0"/>
              </a:rPr>
              <a:t>Appendences </a:t>
            </a:r>
            <a:endParaRPr lang="en-GB" sz="40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61988033"/>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3152</TotalTime>
  <Words>8217</Words>
  <Application>Microsoft Office PowerPoint</Application>
  <PresentationFormat>Widescreen</PresentationFormat>
  <Paragraphs>270</Paragraphs>
  <Slides>16</Slides>
  <Notes>16</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Avenir Next LT Pro</vt:lpstr>
      <vt:lpstr>Calibri</vt:lpstr>
      <vt:lpstr>Modern Love</vt:lpstr>
      <vt:lpstr>BohemianVTI</vt:lpstr>
      <vt:lpstr>Digital Business – Assessment 1  Three chapters from the following book were chosen 4, 10 and 14; Dolnicar, S. (2017) Peer-To-Peer Accommodation Networks: Pushing the boundaries. Goodfellow Publishers Limited.   The presentation summarises’ the themes identified in the chosen chapters and they have been critiqued against Airbnb’s digital business considering their relevance to digital business in 2021.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 Assessment 1  Three chapters from the following book were chosen 4, 10 and 14; Dolnicar, S. (2017) Peer-To-Peer Accommodation Networks: Pushing the boundaries. Goodfellow Publishers Limited.   The presentation summarises’ the themes identified in the chosen chapters and they have been critiqued against Airbnb’s digital business considering their relevance to digital business in 2021.</dc:title>
  <dc:creator>User</dc:creator>
  <cp:lastModifiedBy>User</cp:lastModifiedBy>
  <cp:revision>41</cp:revision>
  <dcterms:created xsi:type="dcterms:W3CDTF">2021-02-18T12:15:42Z</dcterms:created>
  <dcterms:modified xsi:type="dcterms:W3CDTF">2021-02-22T14:56:25Z</dcterms:modified>
</cp:coreProperties>
</file>