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9" r:id="rId1"/>
  </p:sldMasterIdLst>
  <p:notesMasterIdLst>
    <p:notesMasterId r:id="rId24"/>
  </p:notesMasterIdLst>
  <p:sldIdLst>
    <p:sldId id="256" r:id="rId2"/>
    <p:sldId id="257" r:id="rId3"/>
    <p:sldId id="258" r:id="rId4"/>
    <p:sldId id="259" r:id="rId5"/>
    <p:sldId id="264" r:id="rId6"/>
    <p:sldId id="267" r:id="rId7"/>
    <p:sldId id="268" r:id="rId8"/>
    <p:sldId id="265" r:id="rId9"/>
    <p:sldId id="261" r:id="rId10"/>
    <p:sldId id="262" r:id="rId11"/>
    <p:sldId id="263" r:id="rId12"/>
    <p:sldId id="271" r:id="rId13"/>
    <p:sldId id="272" r:id="rId14"/>
    <p:sldId id="273" r:id="rId15"/>
    <p:sldId id="274" r:id="rId16"/>
    <p:sldId id="275" r:id="rId17"/>
    <p:sldId id="280" r:id="rId18"/>
    <p:sldId id="281" r:id="rId19"/>
    <p:sldId id="276" r:id="rId20"/>
    <p:sldId id="277" r:id="rId21"/>
    <p:sldId id="279" r:id="rId22"/>
    <p:sldId id="278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15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1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EE194D-EA88-4DF5-A72C-C1CF9E08CA04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B72C0C-88A8-4EEB-8759-331C84CE40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89111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SEN in Education act 1996:</a:t>
            </a:r>
          </a:p>
          <a:p>
            <a:endParaRPr lang="en-GB" dirty="0" smtClean="0"/>
          </a:p>
          <a:p>
            <a:r>
              <a:rPr lang="en-GB" dirty="0" smtClean="0"/>
              <a:t>Children have special educational needs if they have a learning difficulty, which calls for special educational provision to be made for them.</a:t>
            </a:r>
          </a:p>
          <a:p>
            <a:endParaRPr lang="en-GB" dirty="0" smtClean="0"/>
          </a:p>
          <a:p>
            <a:r>
              <a:rPr lang="en-GB" b="1" dirty="0" smtClean="0"/>
              <a:t>Learning difficulty</a:t>
            </a:r>
          </a:p>
          <a:p>
            <a:r>
              <a:rPr lang="en-GB" dirty="0" smtClean="0"/>
              <a:t>Children have a learning difficulty if they:</a:t>
            </a:r>
          </a:p>
          <a:p>
            <a:r>
              <a:rPr lang="en-GB" dirty="0" smtClean="0"/>
              <a:t>a) have significantly greater difficulty in learning than the majority of children of the same age</a:t>
            </a:r>
          </a:p>
          <a:p>
            <a:r>
              <a:rPr lang="en-GB" dirty="0" smtClean="0"/>
              <a:t>b) have a disability which prevents or hinders them from making use of educational facilities of a kind generally provided for children of the same age in schools in the area</a:t>
            </a:r>
          </a:p>
          <a:p>
            <a:r>
              <a:rPr lang="en-GB" dirty="0" smtClean="0"/>
              <a:t>c) are under compulsory school age and fall within the definition at (a) or (b) above or would so do if special educational provision was not made for them </a:t>
            </a:r>
          </a:p>
          <a:p>
            <a:endParaRPr lang="en-GB" dirty="0" smtClean="0"/>
          </a:p>
          <a:p>
            <a:r>
              <a:rPr lang="en-GB" dirty="0" smtClean="0"/>
              <a:t>Definition of ALN on next slide</a:t>
            </a:r>
          </a:p>
          <a:p>
            <a:endParaRPr lang="en-GB" dirty="0" smtClean="0"/>
          </a:p>
          <a:p>
            <a:r>
              <a:rPr lang="en-GB" dirty="0" smtClean="0"/>
              <a:t>The term Special Educational Needs is a sub-category of ALN and is used to identify</a:t>
            </a:r>
          </a:p>
          <a:p>
            <a:r>
              <a:rPr lang="en-GB" dirty="0" smtClean="0"/>
              <a:t>those learners who have severe, complex or specific learning difficulties as set out in</a:t>
            </a:r>
          </a:p>
          <a:p>
            <a:r>
              <a:rPr lang="en-GB" dirty="0" smtClean="0"/>
              <a:t>the Education Act 1996 and the SEN Code of Practice for Wales (2002).</a:t>
            </a:r>
          </a:p>
          <a:p>
            <a:endParaRPr lang="en-GB" dirty="0" smtClean="0"/>
          </a:p>
          <a:p>
            <a:r>
              <a:rPr lang="en-GB" dirty="0" smtClean="0"/>
              <a:t>ALN reform – white paper May 2014 – change the structure of ALN system (term SEN exist?)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3D19FE-DFA3-4795-BC51-4659B351C96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71354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Before 1944 – not a major area for government intervention</a:t>
            </a:r>
          </a:p>
          <a:p>
            <a:endParaRPr lang="en-GB" dirty="0" smtClean="0"/>
          </a:p>
          <a:p>
            <a:r>
              <a:rPr lang="en-GB" dirty="0" smtClean="0"/>
              <a:t>Education act 1944 – ‘handicap’ = categories = Partially sighted’ and ‘partially deaf’ ‘blind’ and ‘deaf’, ‘delicate’, ‘epileptic’, ‘diabetic’ and 'physically handicapped' were the main categories considered educable, </a:t>
            </a:r>
          </a:p>
          <a:p>
            <a:endParaRPr lang="en-GB" dirty="0"/>
          </a:p>
          <a:p>
            <a:r>
              <a:rPr lang="en-GB" dirty="0" smtClean="0"/>
              <a:t>Prior to 1978 – segregation </a:t>
            </a:r>
          </a:p>
          <a:p>
            <a:endParaRPr lang="en-GB" dirty="0" smtClean="0"/>
          </a:p>
          <a:p>
            <a:r>
              <a:rPr lang="en-GB" dirty="0" smtClean="0"/>
              <a:t>Wasn’t until 1978 that the importance of mainstream schooling for pupils with SEN was realised.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3D19FE-DFA3-4795-BC51-4659B351C96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45721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In 2010 there were 86,000 pupils on ALN/SEN registers in Wales</a:t>
            </a:r>
          </a:p>
          <a:p>
            <a:endParaRPr lang="en-GB" dirty="0" smtClean="0"/>
          </a:p>
          <a:p>
            <a:r>
              <a:rPr lang="en-GB" dirty="0" smtClean="0"/>
              <a:t>14,000 of these had</a:t>
            </a:r>
            <a:r>
              <a:rPr lang="en-GB" baseline="0" dirty="0" smtClean="0"/>
              <a:t> SEN statements – two thirds of these pupils were taught in mainstream schools</a:t>
            </a:r>
            <a:endParaRPr lang="en-GB" dirty="0" smtClean="0"/>
          </a:p>
          <a:p>
            <a:r>
              <a:rPr lang="en-GB" dirty="0" smtClean="0"/>
              <a:t>Doesn’t</a:t>
            </a:r>
            <a:r>
              <a:rPr lang="en-GB" baseline="0" dirty="0" smtClean="0"/>
              <a:t> necessary mean that pupils have ALN needs indefinitely, it could be that family is experiencing difficulties </a:t>
            </a:r>
            <a:r>
              <a:rPr lang="en-GB" baseline="0" dirty="0" err="1" smtClean="0"/>
              <a:t>e.g</a:t>
            </a:r>
            <a:r>
              <a:rPr lang="en-GB" baseline="0" dirty="0" smtClean="0"/>
              <a:t> a sick parent, family bereavement – other </a:t>
            </a:r>
            <a:r>
              <a:rPr lang="en-GB" baseline="0" dirty="0" err="1" smtClean="0"/>
              <a:t>cass</a:t>
            </a:r>
            <a:r>
              <a:rPr lang="en-GB" baseline="0" dirty="0" smtClean="0"/>
              <a:t> where children are for what ever reason not coping/not achieving in education.  </a:t>
            </a:r>
          </a:p>
          <a:p>
            <a:endParaRPr lang="en-GB" baseline="0" dirty="0" smtClean="0"/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Pupils with additional learning needs include those who: </a:t>
            </a: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 have special educational needs (SEN); </a:t>
            </a: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 have disabilities; </a:t>
            </a: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 have medical needs; and </a:t>
            </a: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 have emotional, social and behavioural difficulties and/or mental health needs. 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3D19FE-DFA3-4795-BC51-4659B351C96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67750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4275" name="Notes Placeholder 2"/>
          <p:cNvSpPr>
            <a:spLocks noGrp="1"/>
          </p:cNvSpPr>
          <p:nvPr>
            <p:ph type="body" idx="1"/>
          </p:nvPr>
        </p:nvSpPr>
        <p:spPr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endParaRPr lang="en-GB" dirty="0">
              <a:latin typeface="Times New Roman" charset="0"/>
              <a:ea typeface="ＭＳ Ｐゴシック" charset="0"/>
            </a:endParaRPr>
          </a:p>
        </p:txBody>
      </p:sp>
      <p:sp>
        <p:nvSpPr>
          <p:cNvPr id="9220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0" y="0"/>
            <a:ext cx="0" cy="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E706B8EB-EDCC-419C-A367-0BDF2B1D11CB}" type="slidenum">
              <a:rPr lang="en-GB" altLang="en-US"/>
              <a:pPr eaLnBrk="1" hangingPunct="1"/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41564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endParaRPr lang="en-GB" dirty="0">
              <a:latin typeface="Times New Roman" charset="0"/>
              <a:ea typeface="ＭＳ Ｐゴシック" charset="0"/>
            </a:endParaRPr>
          </a:p>
        </p:txBody>
      </p:sp>
      <p:sp>
        <p:nvSpPr>
          <p:cNvPr id="14340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0" y="0"/>
            <a:ext cx="0" cy="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8384EC87-05AF-4C24-AFC7-B8883A608B9C}" type="slidenum">
              <a:rPr lang="en-GB" altLang="en-US"/>
              <a:pPr eaLnBrk="1" hangingPunct="1"/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63791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AFFB9B-9FB8-469E-96F9-4D32314110B6}" type="datetimeFigureOut">
              <a:rPr lang="en-US" smtClean="0"/>
              <a:t>3/11/2019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91663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BB1C6-BF8F-4481-8AB2-603A1C8A906A}" type="datetimeFigureOut">
              <a:rPr lang="en-US" smtClean="0"/>
              <a:t>3/11/2019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0383965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0F7F47CF-67C9-420C-80A5-E2069FF0C2DF}" type="datetimeFigureOut">
              <a:rPr lang="en-US" smtClean="0"/>
              <a:t>3/11/2019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31433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BB1C6-BF8F-4481-8AB2-603A1C8A906A}" type="datetimeFigureOut">
              <a:rPr lang="en-US" smtClean="0"/>
              <a:t>3/11/2019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2318234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BB1C6-BF8F-4481-8AB2-603A1C8A906A}" type="datetimeFigureOut">
              <a:rPr lang="en-US" smtClean="0"/>
              <a:t>3/11/2019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464071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649AC-CB8F-4FF1-9A34-5861C74DD0A7}" type="datetimeFigureOut">
              <a:rPr lang="en-US" smtClean="0"/>
              <a:t>3/11/2019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2898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5CECA-2D3A-4680-9B49-752200DE467C}" type="datetimeFigureOut">
              <a:rPr lang="en-US" smtClean="0"/>
              <a:t>3/11/2019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6219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BB1C6-BF8F-4481-8AB2-603A1C8A906A}" type="datetimeFigureOut">
              <a:rPr lang="en-US" smtClean="0"/>
              <a:t>3/11/2019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9010712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F78E3-FDA3-4D28-AAA2-0B81F349A39D}" type="datetimeFigureOut">
              <a:rPr lang="en-US" smtClean="0"/>
              <a:t>3/11/2019</a:t>
            </a:fld>
            <a:endParaRPr lang="en-US" dirty="0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65662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BB1C6-BF8F-4481-8AB2-603A1C8A906A}" type="datetimeFigureOut">
              <a:rPr lang="en-US" smtClean="0"/>
              <a:t>3/11/2019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350177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BB1C6-BF8F-4481-8AB2-603A1C8A906A}" type="datetimeFigureOut">
              <a:rPr lang="en-US" smtClean="0"/>
              <a:t>3/11/2019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72705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BDC27-E420-4878-9EE6-7B9656D6442A}" type="datetimeFigureOut">
              <a:rPr lang="en-US" dirty="0"/>
              <a:t>3/11/2019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39031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microsoft.com/office/2007/relationships/hdphoto" Target="../media/hdphoto1.wdp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C35BB1C6-BF8F-4481-8AB2-603A1C8A906A}" type="datetimeFigureOut">
              <a:rPr lang="en-US" smtClean="0"/>
              <a:t>3/11/2019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05226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Education, Society and policy: contemporary classroom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Additional learner needs and vulnerable learners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80187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Lesson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To develop an understanding of the term additional learner needs and vulnerable learners</a:t>
            </a:r>
          </a:p>
          <a:p>
            <a:r>
              <a:rPr lang="en-GB" dirty="0"/>
              <a:t>To critically evaluate the principles of the ALN </a:t>
            </a:r>
            <a:r>
              <a:rPr lang="en-GB" dirty="0" smtClean="0"/>
              <a:t>reform</a:t>
            </a:r>
          </a:p>
          <a:p>
            <a:r>
              <a:rPr lang="en-GB" dirty="0" smtClean="0"/>
              <a:t>To critically analyse how ALN and vulnerable learners are supported in the contemporary classroom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00193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Task....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Define additional learning needs</a:t>
            </a:r>
          </a:p>
          <a:p>
            <a:endParaRPr lang="en-GB" dirty="0"/>
          </a:p>
          <a:p>
            <a:r>
              <a:rPr lang="en-GB" dirty="0" smtClean="0"/>
              <a:t>Define the term vulnerable learners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98541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Vulnerable learners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1140902" y="1912748"/>
            <a:ext cx="7114099" cy="404977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998290" y="6165908"/>
            <a:ext cx="86238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Note: </a:t>
            </a:r>
            <a:r>
              <a:rPr lang="en-GB" dirty="0" smtClean="0"/>
              <a:t>An individual may fall into more than one category.</a:t>
            </a:r>
          </a:p>
          <a:p>
            <a:r>
              <a:rPr lang="en-GB" dirty="0" smtClean="0"/>
              <a:t>ALN and vulnerable learners ARE NOT the same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37806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charset="2"/>
              <a:buChar char="n"/>
              <a:defRPr/>
            </a:pPr>
            <a:r>
              <a:rPr lang="en-US" dirty="0">
                <a:cs typeface="Times New Roman" pitchFamily="18" charset="0"/>
              </a:rPr>
              <a:t>Definition of Special Educational Need (SEN)  is enshrined in the 1996 Education Act</a:t>
            </a:r>
          </a:p>
          <a:p>
            <a:pPr marL="114300" indent="0">
              <a:buNone/>
              <a:defRPr/>
            </a:pPr>
            <a:endParaRPr lang="en-US" dirty="0">
              <a:cs typeface="Times New Roman" pitchFamily="18" charset="0"/>
            </a:endParaRPr>
          </a:p>
          <a:p>
            <a:pPr>
              <a:buFont typeface="Wingdings" charset="2"/>
              <a:buChar char="n"/>
              <a:defRPr/>
            </a:pPr>
            <a:r>
              <a:rPr lang="en-US" dirty="0">
                <a:cs typeface="Times New Roman" pitchFamily="18" charset="0"/>
              </a:rPr>
              <a:t>Definition of Additional Learning Need as outlined by National Assembly for Wales 2006 : Inclusion and Pupil Support</a:t>
            </a:r>
          </a:p>
          <a:p>
            <a:pPr marL="114300" indent="0">
              <a:buNone/>
              <a:defRPr/>
            </a:pPr>
            <a:endParaRPr lang="en-US" dirty="0">
              <a:cs typeface="Times New Roman" pitchFamily="18" charset="0"/>
            </a:endParaRPr>
          </a:p>
          <a:p>
            <a:pPr>
              <a:buFont typeface="Wingdings" charset="2"/>
              <a:buChar char="n"/>
              <a:defRPr/>
            </a:pPr>
            <a:r>
              <a:rPr lang="en-US" dirty="0">
                <a:cs typeface="Times New Roman" pitchFamily="18" charset="0"/>
              </a:rPr>
              <a:t>SEN : one of 16 categories of ALN</a:t>
            </a:r>
          </a:p>
          <a:p>
            <a:pPr>
              <a:buFont typeface="Wingdings" charset="2"/>
              <a:buChar char="n"/>
              <a:defRPr/>
            </a:pPr>
            <a:endParaRPr lang="en-US" dirty="0">
              <a:cs typeface="Times New Roman" pitchFamily="18" charset="0"/>
            </a:endParaRPr>
          </a:p>
          <a:p>
            <a:pPr>
              <a:buFont typeface="Wingdings" charset="2"/>
              <a:buChar char="n"/>
              <a:defRPr/>
            </a:pPr>
            <a:r>
              <a:rPr lang="en-US" dirty="0">
                <a:cs typeface="Times New Roman" pitchFamily="18" charset="0"/>
              </a:rPr>
              <a:t> ALN Reforms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SEN/ALN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23736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36895" y="847288"/>
            <a:ext cx="10591353" cy="532491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  <a:defRPr/>
            </a:pPr>
            <a:r>
              <a:rPr lang="en-GB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pitchFamily="34" charset="-128"/>
              </a:rPr>
              <a:t>Brief history</a:t>
            </a:r>
            <a:r>
              <a:rPr lang="en-GB" dirty="0" smtClean="0">
                <a:ea typeface="ＭＳ Ｐゴシック" pitchFamily="34" charset="-128"/>
              </a:rPr>
              <a:t>:</a:t>
            </a:r>
          </a:p>
          <a:p>
            <a:pPr marL="0" indent="0">
              <a:buNone/>
              <a:defRPr/>
            </a:pPr>
            <a:endParaRPr lang="en-GB" dirty="0">
              <a:ea typeface="ＭＳ Ｐゴシック" pitchFamily="34" charset="-128"/>
            </a:endParaRPr>
          </a:p>
          <a:p>
            <a:pPr marL="0" indent="0">
              <a:buNone/>
              <a:defRPr/>
            </a:pPr>
            <a:r>
              <a:rPr lang="en-GB" dirty="0" smtClean="0">
                <a:ea typeface="ＭＳ Ｐゴシック" pitchFamily="34" charset="-128"/>
              </a:rPr>
              <a:t>Pre </a:t>
            </a:r>
            <a:r>
              <a:rPr lang="en-GB" dirty="0">
                <a:ea typeface="ＭＳ Ｐゴシック" pitchFamily="34" charset="-128"/>
              </a:rPr>
              <a:t>20</a:t>
            </a:r>
            <a:r>
              <a:rPr lang="en-GB" baseline="30000" dirty="0">
                <a:ea typeface="ＭＳ Ｐゴシック" pitchFamily="34" charset="-128"/>
              </a:rPr>
              <a:t>th</a:t>
            </a:r>
            <a:r>
              <a:rPr lang="en-GB" dirty="0">
                <a:ea typeface="ＭＳ Ｐゴシック" pitchFamily="34" charset="-128"/>
              </a:rPr>
              <a:t> century-ignorance and neglect</a:t>
            </a:r>
          </a:p>
          <a:p>
            <a:pPr marL="457200" indent="-457200">
              <a:buFont typeface="Arial" pitchFamily="34" charset="0"/>
              <a:buChar char="•"/>
              <a:defRPr/>
            </a:pPr>
            <a:endParaRPr lang="en-GB" dirty="0">
              <a:ea typeface="ＭＳ Ｐゴシック" pitchFamily="34" charset="-128"/>
            </a:endParaRPr>
          </a:p>
          <a:p>
            <a:pPr marL="457200" indent="-457200">
              <a:buFont typeface="Arial" pitchFamily="34" charset="0"/>
              <a:buChar char="•"/>
              <a:defRPr/>
            </a:pPr>
            <a:r>
              <a:rPr lang="en-GB" dirty="0">
                <a:ea typeface="ＭＳ Ｐゴシック" pitchFamily="34" charset="-128"/>
              </a:rPr>
              <a:t>‘Handicap’ recognition of some medical conditions e.g. the blind.</a:t>
            </a:r>
          </a:p>
          <a:p>
            <a:pPr marL="457200" indent="-457200">
              <a:buFont typeface="Arial" pitchFamily="34" charset="0"/>
              <a:buChar char="•"/>
              <a:defRPr/>
            </a:pPr>
            <a:endParaRPr lang="en-GB" dirty="0">
              <a:ea typeface="ＭＳ Ｐゴシック" pitchFamily="34" charset="-128"/>
            </a:endParaRPr>
          </a:p>
          <a:p>
            <a:pPr marL="457200" indent="-457200">
              <a:buFont typeface="Arial" pitchFamily="34" charset="0"/>
              <a:buChar char="•"/>
              <a:defRPr/>
            </a:pPr>
            <a:r>
              <a:rPr lang="en-GB" dirty="0">
                <a:ea typeface="ＭＳ Ｐゴシック" pitchFamily="34" charset="-128"/>
              </a:rPr>
              <a:t>Special schools and special classes</a:t>
            </a:r>
          </a:p>
          <a:p>
            <a:pPr marL="457200" indent="-457200">
              <a:buFont typeface="Arial" pitchFamily="34" charset="0"/>
              <a:buChar char="•"/>
              <a:defRPr/>
            </a:pPr>
            <a:endParaRPr lang="en-GB" dirty="0">
              <a:ea typeface="ＭＳ Ｐゴシック" pitchFamily="34" charset="-128"/>
            </a:endParaRPr>
          </a:p>
          <a:p>
            <a:pPr marL="457200" indent="-457200">
              <a:buFont typeface="Arial" pitchFamily="34" charset="0"/>
              <a:buChar char="•"/>
              <a:defRPr/>
            </a:pPr>
            <a:r>
              <a:rPr lang="en-GB" dirty="0">
                <a:ea typeface="ＭＳ Ｐゴシック" pitchFamily="34" charset="-128"/>
              </a:rPr>
              <a:t>Disability –impairment leading to disability-medical model.</a:t>
            </a:r>
          </a:p>
          <a:p>
            <a:pPr marL="457200" indent="-457200">
              <a:buFont typeface="Arial" pitchFamily="34" charset="0"/>
              <a:buChar char="•"/>
              <a:defRPr/>
            </a:pPr>
            <a:endParaRPr lang="en-GB" dirty="0">
              <a:ea typeface="ＭＳ Ｐゴシック" pitchFamily="34" charset="-128"/>
            </a:endParaRPr>
          </a:p>
          <a:p>
            <a:pPr marL="457200" indent="-457200">
              <a:buFont typeface="Arial" pitchFamily="34" charset="0"/>
              <a:buChar char="•"/>
              <a:defRPr/>
            </a:pPr>
            <a:r>
              <a:rPr lang="en-GB" dirty="0">
                <a:ea typeface="ＭＳ Ｐゴシック" pitchFamily="34" charset="-128"/>
              </a:rPr>
              <a:t>Warnock Report-special educational needs-emphasis on provision</a:t>
            </a:r>
          </a:p>
          <a:p>
            <a:pPr marL="457200" indent="-457200">
              <a:buFont typeface="Arial" pitchFamily="34" charset="0"/>
              <a:buChar char="•"/>
              <a:defRPr/>
            </a:pPr>
            <a:endParaRPr lang="en-GB" dirty="0">
              <a:ea typeface="ＭＳ Ｐゴシック" pitchFamily="34" charset="-128"/>
            </a:endParaRPr>
          </a:p>
          <a:p>
            <a:pPr marL="457200" indent="-457200">
              <a:buFont typeface="Arial" pitchFamily="34" charset="0"/>
              <a:buChar char="•"/>
              <a:defRPr/>
            </a:pPr>
            <a:r>
              <a:rPr lang="en-GB" dirty="0">
                <a:ea typeface="ＭＳ Ｐゴシック" pitchFamily="34" charset="-128"/>
              </a:rPr>
              <a:t>Inclusion –celebration of diversity of all.</a:t>
            </a:r>
          </a:p>
          <a:p>
            <a:pPr marL="457200" indent="-457200">
              <a:buFont typeface="Arial" pitchFamily="34" charset="0"/>
              <a:buChar char="•"/>
              <a:defRPr/>
            </a:pPr>
            <a:r>
              <a:rPr lang="en-GB" sz="1600" dirty="0">
                <a:ea typeface="ＭＳ Ｐゴシック" pitchFamily="34" charset="-128"/>
              </a:rPr>
              <a:t>(Further information Warnock Report ‘The Historical </a:t>
            </a:r>
            <a:r>
              <a:rPr lang="en-GB" sz="1600" dirty="0" err="1">
                <a:ea typeface="ＭＳ Ｐゴシック" pitchFamily="34" charset="-128"/>
              </a:rPr>
              <a:t>Background’abridged</a:t>
            </a:r>
            <a:r>
              <a:rPr lang="en-GB" sz="1600" dirty="0">
                <a:ea typeface="ＭＳ Ｐゴシック" pitchFamily="34" charset="-128"/>
              </a:rPr>
              <a:t> in Wearmouth,2001</a:t>
            </a:r>
            <a:r>
              <a:rPr lang="en-GB" sz="1600" dirty="0">
                <a:ea typeface="ＭＳ Ｐゴシック" pitchFamily="34" charset="-128"/>
              </a:rPr>
              <a:t>)</a:t>
            </a:r>
            <a:endParaRPr lang="en-GB" sz="1600" dirty="0">
              <a:ea typeface="ＭＳ Ｐゴシック" pitchFamily="34" charset="-128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991544" y="692696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en-GB" b="1" spc="-100" dirty="0">
                <a:solidFill>
                  <a:schemeClr val="bg1"/>
                </a:solidFill>
                <a:ea typeface="ＭＳ Ｐゴシック" pitchFamily="34" charset="-128"/>
              </a:rPr>
              <a:t>The slow road to an ‘</a:t>
            </a:r>
            <a:r>
              <a:rPr lang="en-GB" b="1" spc="-100" dirty="0" err="1" smtClean="0">
                <a:solidFill>
                  <a:schemeClr val="bg1"/>
                </a:solidFill>
                <a:ea typeface="ＭＳ Ｐゴシック" pitchFamily="34" charset="-128"/>
              </a:rPr>
              <a:t>iBrief</a:t>
            </a:r>
            <a:r>
              <a:rPr lang="en-GB" b="1" spc="-100" dirty="0" smtClean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GB" b="1" spc="-100" dirty="0" err="1" smtClean="0">
                <a:solidFill>
                  <a:schemeClr val="bg1"/>
                </a:solidFill>
                <a:ea typeface="ＭＳ Ｐゴシック" pitchFamily="34" charset="-128"/>
              </a:rPr>
              <a:t>nclusion</a:t>
            </a:r>
            <a:r>
              <a:rPr lang="en-GB" b="1" spc="-100" dirty="0">
                <a:solidFill>
                  <a:schemeClr val="bg1"/>
                </a:solidFill>
                <a:ea typeface="ＭＳ Ｐゴシック" pitchFamily="34" charset="-128"/>
              </a:rPr>
              <a:t>’ perspective</a:t>
            </a:r>
            <a:r>
              <a:rPr lang="en-GB" b="1" spc="-100" dirty="0">
                <a:solidFill>
                  <a:schemeClr val="tx2"/>
                </a:solidFill>
                <a:ea typeface="ＭＳ Ｐゴシック" pitchFamily="34" charset="-128"/>
              </a:rPr>
              <a:t/>
            </a:r>
            <a:br>
              <a:rPr lang="en-GB" b="1" spc="-100" dirty="0">
                <a:solidFill>
                  <a:schemeClr val="tx2"/>
                </a:solidFill>
                <a:ea typeface="ＭＳ Ｐゴシック" pitchFamily="34" charset="-128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22312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do you recollect about SEN from your own childhood and years in school?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What terms did you come across being used?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What thoughts/feelings do you have when you meet a person who has a disability?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Consider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32702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defRPr/>
            </a:pPr>
            <a:r>
              <a:rPr lang="en-US" dirty="0">
                <a:ea typeface="ＭＳ Ｐゴシック" pitchFamily="34" charset="-128"/>
              </a:rPr>
              <a:t>The term ‘Additional Learning Needs’ includes those learners who require additional support either due to their circumstances or because they have a longer-term disorder or condition.</a:t>
            </a:r>
          </a:p>
          <a:p>
            <a:pPr marL="0" indent="0">
              <a:buNone/>
              <a:defRPr/>
            </a:pPr>
            <a:endParaRPr lang="en-US" dirty="0">
              <a:ea typeface="ＭＳ Ｐゴシック" pitchFamily="34" charset="-128"/>
            </a:endParaRPr>
          </a:p>
          <a:p>
            <a:pPr marL="457200" indent="-457200">
              <a:defRPr/>
            </a:pPr>
            <a:r>
              <a:rPr lang="en-US" dirty="0">
                <a:ea typeface="ＭＳ Ｐゴシック" pitchFamily="34" charset="-128"/>
              </a:rPr>
              <a:t> In many cases, for example through sickness or where a family is experiencing temporary difficulties, children and young people may have additional learning needs for a short period only.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Definition of ALN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12556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Old legislation/current practice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914399" y="2063750"/>
            <a:ext cx="9505201" cy="46138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96322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New legislation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243280" y="1990403"/>
            <a:ext cx="10577861" cy="4183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64045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Consider…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What types of ALN are included in the reform?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87042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>
          <a:xfrm>
            <a:off x="1992313" y="3175"/>
            <a:ext cx="8229600" cy="1143000"/>
          </a:xfrm>
        </p:spPr>
        <p:txBody>
          <a:bodyPr/>
          <a:lstStyle/>
          <a:p>
            <a:r>
              <a:rPr lang="en-GB" altLang="en-US" sz="4000" b="1"/>
              <a:t>The Act’s Principles</a:t>
            </a:r>
          </a:p>
        </p:txBody>
      </p:sp>
      <p:sp>
        <p:nvSpPr>
          <p:cNvPr id="5123" name="Content Placeholder 2"/>
          <p:cNvSpPr>
            <a:spLocks noGrp="1"/>
          </p:cNvSpPr>
          <p:nvPr>
            <p:ph idx="1"/>
          </p:nvPr>
        </p:nvSpPr>
        <p:spPr>
          <a:xfrm>
            <a:off x="1703389" y="981076"/>
            <a:ext cx="8785225" cy="5616575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altLang="en-US" sz="2400" dirty="0"/>
              <a:t>Early identification and intervention</a:t>
            </a:r>
          </a:p>
          <a:p>
            <a:pPr marL="0" indent="0">
              <a:buNone/>
              <a:defRPr/>
            </a:pPr>
            <a:endParaRPr lang="en-GB" altLang="en-US" sz="2400" dirty="0"/>
          </a:p>
          <a:p>
            <a:pPr>
              <a:defRPr/>
            </a:pPr>
            <a:r>
              <a:rPr lang="en-GB" altLang="en-US" sz="2400" dirty="0"/>
              <a:t>Working together in the best interests of the child or young person</a:t>
            </a:r>
          </a:p>
          <a:p>
            <a:pPr marL="0" indent="0">
              <a:buNone/>
              <a:defRPr/>
            </a:pPr>
            <a:endParaRPr lang="en-GB" altLang="en-US" sz="2400" dirty="0"/>
          </a:p>
          <a:p>
            <a:pPr>
              <a:defRPr/>
            </a:pPr>
            <a:r>
              <a:rPr lang="en-GB" altLang="en-US" sz="2400" dirty="0"/>
              <a:t>Planning transitions in advance</a:t>
            </a:r>
          </a:p>
          <a:p>
            <a:pPr marL="0" indent="0">
              <a:buNone/>
              <a:defRPr/>
            </a:pPr>
            <a:endParaRPr lang="en-GB" altLang="en-US" sz="2400" dirty="0"/>
          </a:p>
          <a:p>
            <a:pPr>
              <a:defRPr/>
            </a:pPr>
            <a:r>
              <a:rPr lang="en-GB" altLang="en-US" sz="2400" dirty="0"/>
              <a:t>Views, wishes and feelings of the child, child's parents or young person at the heart of decision making</a:t>
            </a:r>
          </a:p>
          <a:p>
            <a:pPr marL="0" indent="0">
              <a:buNone/>
              <a:defRPr/>
            </a:pPr>
            <a:endParaRPr lang="en-GB" altLang="en-US" sz="2400" dirty="0"/>
          </a:p>
          <a:p>
            <a:pPr>
              <a:defRPr/>
            </a:pPr>
            <a:r>
              <a:rPr lang="en-GB" altLang="en-US" sz="2400" dirty="0"/>
              <a:t>Enabling the child, child's parents or young person to participate as fully as possible</a:t>
            </a:r>
          </a:p>
          <a:p>
            <a:pPr>
              <a:defRPr/>
            </a:pPr>
            <a:endParaRPr lang="en-GB" altLang="en-US" sz="1950" dirty="0"/>
          </a:p>
        </p:txBody>
      </p:sp>
    </p:spTree>
    <p:extLst>
      <p:ext uri="{BB962C8B-B14F-4D97-AF65-F5344CB8AC3E}">
        <p14:creationId xmlns:p14="http://schemas.microsoft.com/office/powerpoint/2010/main" val="1222121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Box 3"/>
          <p:cNvSpPr txBox="1">
            <a:spLocks noChangeArrowheads="1"/>
          </p:cNvSpPr>
          <p:nvPr/>
        </p:nvSpPr>
        <p:spPr bwMode="auto">
          <a:xfrm>
            <a:off x="1919288" y="260351"/>
            <a:ext cx="8640762" cy="4894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3600" b="1"/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3600" b="1"/>
              <a:t>Continued…</a:t>
            </a:r>
          </a:p>
          <a:p>
            <a:pPr>
              <a:spcBef>
                <a:spcPct val="0"/>
              </a:spcBef>
              <a:buFontTx/>
              <a:buNone/>
            </a:pPr>
            <a:endParaRPr lang="en-GB" altLang="en-US" sz="2400"/>
          </a:p>
          <a:p>
            <a:pPr>
              <a:spcBef>
                <a:spcPct val="0"/>
              </a:spcBef>
              <a:buFontTx/>
              <a:buNone/>
            </a:pPr>
            <a:endParaRPr lang="en-GB" altLang="en-US" sz="2400"/>
          </a:p>
          <a:p>
            <a:pPr>
              <a:spcBef>
                <a:spcPct val="0"/>
              </a:spcBef>
            </a:pPr>
            <a:r>
              <a:rPr lang="en-GB" altLang="en-US" sz="2400"/>
              <a:t>Whole school approach to meeting ALN</a:t>
            </a:r>
          </a:p>
          <a:p>
            <a:pPr>
              <a:spcBef>
                <a:spcPct val="0"/>
              </a:spcBef>
              <a:buFontTx/>
              <a:buNone/>
            </a:pPr>
            <a:endParaRPr lang="en-GB" altLang="en-US" sz="2400"/>
          </a:p>
          <a:p>
            <a:pPr>
              <a:spcBef>
                <a:spcPct val="0"/>
              </a:spcBef>
            </a:pPr>
            <a:r>
              <a:rPr lang="en-GB" altLang="en-US" sz="2400"/>
              <a:t>Participation in mainstream education as fully as possible</a:t>
            </a:r>
          </a:p>
          <a:p>
            <a:pPr>
              <a:spcBef>
                <a:spcPct val="0"/>
              </a:spcBef>
              <a:buFontTx/>
              <a:buNone/>
            </a:pPr>
            <a:endParaRPr lang="en-GB" altLang="en-US" sz="2400"/>
          </a:p>
          <a:p>
            <a:pPr>
              <a:spcBef>
                <a:spcPct val="0"/>
              </a:spcBef>
            </a:pPr>
            <a:r>
              <a:rPr lang="en-GB" altLang="en-US" sz="2400"/>
              <a:t>Taking reasonable steps to provide ALP in Welsh</a:t>
            </a:r>
          </a:p>
          <a:p>
            <a:pPr>
              <a:spcBef>
                <a:spcPct val="0"/>
              </a:spcBef>
              <a:buFontTx/>
              <a:buNone/>
            </a:pPr>
            <a:endParaRPr lang="en-GB" altLang="en-US" sz="2400"/>
          </a:p>
          <a:p>
            <a:pPr>
              <a:spcBef>
                <a:spcPct val="0"/>
              </a:spcBef>
            </a:pPr>
            <a:r>
              <a:rPr lang="en-GB" altLang="en-US" sz="2400"/>
              <a:t>Strategically reviewing arrangements for meeting ALN to see if the overall ALP meets overall need</a:t>
            </a:r>
          </a:p>
        </p:txBody>
      </p:sp>
    </p:spTree>
    <p:extLst>
      <p:ext uri="{BB962C8B-B14F-4D97-AF65-F5344CB8AC3E}">
        <p14:creationId xmlns:p14="http://schemas.microsoft.com/office/powerpoint/2010/main" val="29167223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1044681" y="157462"/>
            <a:ext cx="10058400" cy="1609344"/>
          </a:xfrm>
        </p:spPr>
        <p:txBody>
          <a:bodyPr/>
          <a:lstStyle/>
          <a:p>
            <a:r>
              <a:rPr lang="en-GB" altLang="en-US" sz="4000" b="1" dirty="0"/>
              <a:t>The Act’s Core 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74826" y="1341439"/>
            <a:ext cx="8424863" cy="5183187"/>
          </a:xfrm>
        </p:spPr>
        <p:txBody>
          <a:bodyPr>
            <a:normAutofit fontScale="55000" lnSpcReduction="20000"/>
          </a:bodyPr>
          <a:lstStyle/>
          <a:p>
            <a:pPr>
              <a:defRPr/>
            </a:pPr>
            <a:r>
              <a:rPr lang="en-GB" sz="4200" dirty="0"/>
              <a:t>Introduction of the term Additional Learning Needs (ALN).</a:t>
            </a:r>
          </a:p>
          <a:p>
            <a:pPr>
              <a:defRPr/>
            </a:pPr>
            <a:r>
              <a:rPr lang="en-GB" sz="4200" dirty="0"/>
              <a:t>0 to 25 age range.</a:t>
            </a:r>
          </a:p>
          <a:p>
            <a:pPr>
              <a:defRPr/>
            </a:pPr>
            <a:r>
              <a:rPr lang="en-GB" sz="4200" dirty="0"/>
              <a:t>A unified plan</a:t>
            </a:r>
          </a:p>
          <a:p>
            <a:pPr>
              <a:defRPr/>
            </a:pPr>
            <a:r>
              <a:rPr lang="en-GB" sz="4200" dirty="0"/>
              <a:t>Increased collaboration</a:t>
            </a:r>
          </a:p>
          <a:p>
            <a:pPr>
              <a:defRPr/>
            </a:pPr>
            <a:r>
              <a:rPr lang="en-GB" sz="4200" dirty="0"/>
              <a:t>High aspirations and improved outcomes</a:t>
            </a:r>
          </a:p>
          <a:p>
            <a:pPr>
              <a:defRPr/>
            </a:pPr>
            <a:r>
              <a:rPr lang="en-GB" sz="4200" dirty="0"/>
              <a:t>Simpler system</a:t>
            </a:r>
          </a:p>
          <a:p>
            <a:pPr>
              <a:defRPr/>
            </a:pPr>
            <a:r>
              <a:rPr lang="en-GB" sz="4200" dirty="0"/>
              <a:t>Avoiding disagreements and earlier resolution</a:t>
            </a:r>
          </a:p>
          <a:p>
            <a:pPr>
              <a:defRPr/>
            </a:pPr>
            <a:r>
              <a:rPr lang="en-GB" sz="4200" dirty="0"/>
              <a:t>Clear and consistent rights of appeal</a:t>
            </a:r>
          </a:p>
          <a:p>
            <a:pPr>
              <a:defRPr/>
            </a:pPr>
            <a:r>
              <a:rPr lang="en-GB" sz="4200" dirty="0"/>
              <a:t>A mandatory code</a:t>
            </a:r>
          </a:p>
          <a:p>
            <a:pPr>
              <a:defRPr/>
            </a:pPr>
            <a:r>
              <a:rPr lang="en-GB" sz="4200" dirty="0"/>
              <a:t>Increased participation of children and young people</a:t>
            </a:r>
          </a:p>
          <a:p>
            <a:pPr>
              <a:defRPr/>
            </a:pPr>
            <a:r>
              <a:rPr lang="en-GB" sz="4200" dirty="0"/>
              <a:t>Welsh language provision</a:t>
            </a:r>
          </a:p>
          <a:p>
            <a:pPr marL="0" indent="0">
              <a:buNone/>
              <a:defRPr/>
            </a:pP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414375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847851" y="333376"/>
            <a:ext cx="8569325" cy="529431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sz="2800" b="1" dirty="0">
                <a:latin typeface="Arial" charset="0"/>
                <a:ea typeface="ＭＳ Ｐゴシック" charset="0"/>
              </a:rPr>
              <a:t>TASK</a:t>
            </a:r>
          </a:p>
          <a:p>
            <a:pPr>
              <a:defRPr/>
            </a:pPr>
            <a:endParaRPr lang="en-US" sz="2000" dirty="0">
              <a:latin typeface="Arial" charset="0"/>
              <a:ea typeface="ＭＳ Ｐゴシック" charset="0"/>
            </a:endParaRPr>
          </a:p>
          <a:p>
            <a:pPr>
              <a:defRPr/>
            </a:pPr>
            <a:r>
              <a:rPr lang="en-US" sz="2000" dirty="0">
                <a:latin typeface="Arial" charset="0"/>
                <a:ea typeface="ＭＳ Ｐゴシック" charset="0"/>
              </a:rPr>
              <a:t>Research one of the following Additional Learning Needs:</a:t>
            </a:r>
          </a:p>
          <a:p>
            <a:pPr>
              <a:defRPr/>
            </a:pPr>
            <a:endParaRPr lang="en-US" dirty="0">
              <a:latin typeface="Arial" charset="0"/>
              <a:ea typeface="ＭＳ Ｐゴシック" charset="0"/>
            </a:endParaRPr>
          </a:p>
          <a:p>
            <a:pPr marL="285750" indent="-285750">
              <a:buFont typeface="Arial"/>
              <a:buChar char="•"/>
              <a:defRPr/>
            </a:pPr>
            <a:r>
              <a:rPr lang="en-US" sz="2000" dirty="0">
                <a:latin typeface="Arial" charset="0"/>
                <a:ea typeface="ＭＳ Ｐゴシック" charset="0"/>
              </a:rPr>
              <a:t>Attention Deficit Hyperactivity Disorder (ADHD)</a:t>
            </a:r>
          </a:p>
          <a:p>
            <a:pPr marL="285750" indent="-285750">
              <a:buFont typeface="Arial"/>
              <a:buChar char="•"/>
              <a:defRPr/>
            </a:pPr>
            <a:r>
              <a:rPr lang="en-US" sz="2000" dirty="0">
                <a:latin typeface="Arial" charset="0"/>
                <a:ea typeface="ＭＳ Ｐゴシック" charset="0"/>
              </a:rPr>
              <a:t>Anxiety</a:t>
            </a:r>
          </a:p>
          <a:p>
            <a:pPr marL="285750" indent="-285750">
              <a:buFont typeface="Arial"/>
              <a:buChar char="•"/>
              <a:defRPr/>
            </a:pPr>
            <a:r>
              <a:rPr lang="en-US" sz="2000" dirty="0">
                <a:latin typeface="Arial" charset="0"/>
                <a:ea typeface="ＭＳ Ｐゴシック" charset="0"/>
              </a:rPr>
              <a:t>Hearing impairment</a:t>
            </a:r>
          </a:p>
          <a:p>
            <a:pPr marL="285750" indent="-285750">
              <a:buFont typeface="Arial"/>
              <a:buChar char="•"/>
              <a:defRPr/>
            </a:pPr>
            <a:r>
              <a:rPr lang="en-US" sz="2000" dirty="0">
                <a:latin typeface="Arial" charset="0"/>
                <a:ea typeface="ＭＳ Ｐゴシック" charset="0"/>
              </a:rPr>
              <a:t>Visual impairment</a:t>
            </a:r>
          </a:p>
          <a:p>
            <a:pPr marL="285750" indent="-285750">
              <a:buFont typeface="Arial"/>
              <a:buChar char="•"/>
              <a:defRPr/>
            </a:pPr>
            <a:r>
              <a:rPr lang="en-US" sz="2000" dirty="0">
                <a:latin typeface="Arial" charset="0"/>
                <a:ea typeface="ＭＳ Ｐゴシック" charset="0"/>
              </a:rPr>
              <a:t>Obsessive Compulsive Disorder (OCD)</a:t>
            </a:r>
          </a:p>
          <a:p>
            <a:pPr>
              <a:defRPr/>
            </a:pPr>
            <a:endParaRPr lang="en-US" dirty="0">
              <a:latin typeface="Arial" charset="0"/>
              <a:ea typeface="ＭＳ Ｐゴシック" charset="0"/>
            </a:endParaRPr>
          </a:p>
          <a:p>
            <a:pPr>
              <a:defRPr/>
            </a:pPr>
            <a:r>
              <a:rPr lang="en-US" sz="2000" dirty="0">
                <a:latin typeface="Arial" charset="0"/>
                <a:ea typeface="ＭＳ Ｐゴシック" charset="0"/>
              </a:rPr>
              <a:t>Think about how the ALN may impact on a child/young persons life both in and out of education?</a:t>
            </a:r>
          </a:p>
          <a:p>
            <a:pPr>
              <a:defRPr/>
            </a:pPr>
            <a:endParaRPr lang="en-US" dirty="0">
              <a:latin typeface="Arial" charset="0"/>
              <a:ea typeface="ＭＳ Ｐゴシック" charset="0"/>
            </a:endParaRPr>
          </a:p>
          <a:p>
            <a:pPr>
              <a:defRPr/>
            </a:pPr>
            <a:r>
              <a:rPr lang="en-US" sz="2000" dirty="0">
                <a:latin typeface="Arial" charset="0"/>
                <a:ea typeface="ＭＳ Ｐゴシック" charset="0"/>
              </a:rPr>
              <a:t>How could a school/educational establishment support the child/young person?</a:t>
            </a:r>
          </a:p>
          <a:p>
            <a:pPr>
              <a:defRPr/>
            </a:pPr>
            <a:endParaRPr lang="en-US" dirty="0">
              <a:latin typeface="Arial" charset="0"/>
              <a:ea typeface="ＭＳ Ｐゴシック" charset="0"/>
            </a:endParaRPr>
          </a:p>
          <a:p>
            <a:pPr>
              <a:defRPr/>
            </a:pPr>
            <a:r>
              <a:rPr lang="en-US" dirty="0">
                <a:latin typeface="Arial" charset="0"/>
                <a:ea typeface="ＭＳ Ｐゴシック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643805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6954" y="1090569"/>
            <a:ext cx="10826244" cy="2815429"/>
          </a:xfrm>
        </p:spPr>
        <p:txBody>
          <a:bodyPr/>
          <a:lstStyle/>
          <a:p>
            <a:pPr algn="ctr"/>
            <a:r>
              <a:rPr lang="en-GB" dirty="0" smtClean="0"/>
              <a:t>Vulnerable learners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365971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Vulnerable learners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1140902" y="1912748"/>
            <a:ext cx="7114099" cy="404977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998290" y="6165908"/>
            <a:ext cx="86238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Note: </a:t>
            </a:r>
            <a:r>
              <a:rPr lang="en-GB" dirty="0" smtClean="0"/>
              <a:t>An individual may fall into more than one category.</a:t>
            </a:r>
          </a:p>
          <a:p>
            <a:r>
              <a:rPr lang="en-GB" dirty="0" smtClean="0"/>
              <a:t>ALN and vulnerable learners ARE NOT the same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423010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Create a strategy for vulnerable learners.</a:t>
            </a:r>
          </a:p>
          <a:p>
            <a:pPr marL="0" indent="0">
              <a:buNone/>
            </a:pPr>
            <a:endParaRPr lang="en-GB" dirty="0"/>
          </a:p>
          <a:p>
            <a:pPr>
              <a:buFontTx/>
              <a:buChar char="-"/>
            </a:pPr>
            <a:r>
              <a:rPr lang="en-GB" dirty="0" smtClean="0"/>
              <a:t>Consider how VL would be supported in schools</a:t>
            </a:r>
          </a:p>
          <a:p>
            <a:pPr>
              <a:buFontTx/>
              <a:buChar char="-"/>
            </a:pPr>
            <a:r>
              <a:rPr lang="en-GB" dirty="0" smtClean="0"/>
              <a:t>-parental support and involvement</a:t>
            </a:r>
          </a:p>
          <a:p>
            <a:pPr>
              <a:buFontTx/>
              <a:buChar char="-"/>
            </a:pPr>
            <a:r>
              <a:rPr lang="en-GB" dirty="0" smtClean="0"/>
              <a:t>Teaching and learning</a:t>
            </a:r>
          </a:p>
          <a:p>
            <a:pPr>
              <a:buFontTx/>
              <a:buChar char="-"/>
            </a:pPr>
            <a:r>
              <a:rPr lang="en-GB" dirty="0" smtClean="0"/>
              <a:t>Collaboration and partnerships</a:t>
            </a:r>
          </a:p>
        </p:txBody>
      </p:sp>
    </p:spTree>
    <p:extLst>
      <p:ext uri="{BB962C8B-B14F-4D97-AF65-F5344CB8AC3E}">
        <p14:creationId xmlns:p14="http://schemas.microsoft.com/office/powerpoint/2010/main" val="123984320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Evaluating ALN and other valuable groups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smtClean="0"/>
              <a:t>Standards (</a:t>
            </a:r>
            <a:r>
              <a:rPr lang="en-GB" b="1" dirty="0" err="1" smtClean="0"/>
              <a:t>Estyn</a:t>
            </a:r>
            <a:r>
              <a:rPr lang="en-GB" b="1" dirty="0" smtClean="0"/>
              <a:t>)</a:t>
            </a:r>
          </a:p>
          <a:p>
            <a:pPr marL="0" indent="0">
              <a:buNone/>
            </a:pPr>
            <a:endParaRPr lang="en-GB" dirty="0"/>
          </a:p>
          <a:p>
            <a:pPr>
              <a:buFontTx/>
              <a:buChar char="-"/>
            </a:pPr>
            <a:r>
              <a:rPr lang="en-GB" dirty="0" smtClean="0"/>
              <a:t>Learner progress from initial starting point</a:t>
            </a:r>
          </a:p>
          <a:p>
            <a:pPr>
              <a:buFontTx/>
              <a:buChar char="-"/>
            </a:pPr>
            <a:r>
              <a:rPr lang="en-GB" dirty="0" smtClean="0"/>
              <a:t>Awareness of progress and target setting</a:t>
            </a:r>
          </a:p>
          <a:p>
            <a:pPr>
              <a:buFontTx/>
              <a:buChar char="-"/>
            </a:pPr>
            <a:r>
              <a:rPr lang="en-GB" dirty="0" smtClean="0"/>
              <a:t>Achievement of targets from IDP</a:t>
            </a:r>
          </a:p>
          <a:p>
            <a:pPr>
              <a:buFontTx/>
              <a:buChar char="-"/>
            </a:pPr>
            <a:r>
              <a:rPr lang="en-GB" dirty="0" smtClean="0"/>
              <a:t>Are targets realistic and relevant?</a:t>
            </a:r>
          </a:p>
          <a:p>
            <a:pPr>
              <a:buFontTx/>
              <a:buChar char="-"/>
            </a:pPr>
            <a:r>
              <a:rPr lang="en-GB" dirty="0" smtClean="0"/>
              <a:t>Accessibility to whole curriculum </a:t>
            </a:r>
          </a:p>
          <a:p>
            <a:pPr>
              <a:buFontTx/>
              <a:buChar char="-"/>
            </a:pPr>
            <a:r>
              <a:rPr lang="en-GB" dirty="0" smtClean="0"/>
              <a:t>Progress onto meaningful courses and employment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473564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Continued…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Wellbeing and attitudes towards learning (</a:t>
            </a:r>
            <a:r>
              <a:rPr lang="en-GB" dirty="0" err="1" smtClean="0"/>
              <a:t>Estyn</a:t>
            </a:r>
            <a:r>
              <a:rPr lang="en-GB" dirty="0" smtClean="0"/>
              <a:t>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-are learners free from harm, bullying, verbal or physical abuse?</a:t>
            </a:r>
          </a:p>
          <a:p>
            <a:pPr>
              <a:buFontTx/>
              <a:buChar char="-"/>
            </a:pPr>
            <a:r>
              <a:rPr lang="en-GB" dirty="0" smtClean="0"/>
              <a:t>Learner attitudes towards ALN and disability</a:t>
            </a:r>
          </a:p>
          <a:p>
            <a:pPr>
              <a:buFontTx/>
              <a:buChar char="-"/>
            </a:pPr>
            <a:r>
              <a:rPr lang="en-GB" dirty="0" smtClean="0"/>
              <a:t>Personal health and physical activity of all learners</a:t>
            </a:r>
          </a:p>
          <a:p>
            <a:pPr>
              <a:buFontTx/>
              <a:buChar char="-"/>
            </a:pPr>
            <a:r>
              <a:rPr lang="en-GB" dirty="0" smtClean="0"/>
              <a:t>Attendance rates of ALN in comparison to non-ALN</a:t>
            </a:r>
          </a:p>
          <a:p>
            <a:pPr>
              <a:buFontTx/>
              <a:buChar char="-"/>
            </a:pPr>
            <a:r>
              <a:rPr lang="en-GB" dirty="0" smtClean="0"/>
              <a:t>Comparison of exclusion rates </a:t>
            </a:r>
          </a:p>
          <a:p>
            <a:pPr>
              <a:buFontTx/>
              <a:buChar char="-"/>
            </a:pPr>
            <a:r>
              <a:rPr lang="en-GB" dirty="0" smtClean="0"/>
              <a:t>Comparison of completion rates</a:t>
            </a:r>
          </a:p>
          <a:p>
            <a:pPr>
              <a:buFontTx/>
              <a:buChar char="-"/>
            </a:pPr>
            <a:r>
              <a:rPr lang="en-GB" dirty="0" smtClean="0">
                <a:solidFill>
                  <a:srgbClr val="FF0000"/>
                </a:solidFill>
              </a:rPr>
              <a:t>Involvement in decision making processes</a:t>
            </a:r>
          </a:p>
          <a:p>
            <a:pPr>
              <a:buFontTx/>
              <a:buChar char="-"/>
            </a:pPr>
            <a:endParaRPr lang="en-GB" dirty="0" smtClean="0">
              <a:solidFill>
                <a:srgbClr val="FF0000"/>
              </a:solidFill>
            </a:endParaRPr>
          </a:p>
          <a:p>
            <a:pPr>
              <a:buFontTx/>
              <a:buChar char="-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947430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Continued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Teaching and learning experience (</a:t>
            </a:r>
            <a:r>
              <a:rPr lang="en-GB" dirty="0" err="1" smtClean="0"/>
              <a:t>Estyn</a:t>
            </a:r>
            <a:r>
              <a:rPr lang="en-GB" dirty="0" smtClean="0"/>
              <a:t>)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-engaging teaching methods</a:t>
            </a:r>
          </a:p>
          <a:p>
            <a:pPr marL="0" indent="0">
              <a:buNone/>
            </a:pPr>
            <a:r>
              <a:rPr lang="en-GB" dirty="0" smtClean="0"/>
              <a:t>-ALN of learners taken into consideration</a:t>
            </a:r>
          </a:p>
          <a:p>
            <a:pPr>
              <a:buFontTx/>
              <a:buChar char="-"/>
            </a:pPr>
            <a:r>
              <a:rPr lang="en-GB" dirty="0" smtClean="0"/>
              <a:t>Is the work challenging enough?</a:t>
            </a:r>
          </a:p>
          <a:p>
            <a:pPr>
              <a:buFontTx/>
              <a:buChar char="-"/>
            </a:pPr>
            <a:r>
              <a:rPr lang="en-GB" dirty="0" smtClean="0"/>
              <a:t>Are learning materials suitable</a:t>
            </a:r>
          </a:p>
          <a:p>
            <a:pPr>
              <a:buFontTx/>
              <a:buChar char="-"/>
            </a:pPr>
            <a:r>
              <a:rPr lang="en-GB" dirty="0" smtClean="0"/>
              <a:t>Expectations of staff</a:t>
            </a:r>
          </a:p>
          <a:p>
            <a:pPr>
              <a:buFontTx/>
              <a:buChar char="-"/>
            </a:pPr>
            <a:r>
              <a:rPr lang="en-GB" dirty="0" smtClean="0"/>
              <a:t>Support given by staff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078284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Find an article that links with the evaluation of learner group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Present article to rest of class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68781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TM03090434[[fn=Wood Type]]</Template>
  <TotalTime>151</TotalTime>
  <Words>1124</Words>
  <Application>Microsoft Office PowerPoint</Application>
  <PresentationFormat>Widescreen</PresentationFormat>
  <Paragraphs>180</Paragraphs>
  <Slides>22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1" baseType="lpstr">
      <vt:lpstr>ＭＳ Ｐゴシック</vt:lpstr>
      <vt:lpstr>ＭＳ Ｐゴシック</vt:lpstr>
      <vt:lpstr>Arial</vt:lpstr>
      <vt:lpstr>Calibri</vt:lpstr>
      <vt:lpstr>Rockwell</vt:lpstr>
      <vt:lpstr>Rockwell Condensed</vt:lpstr>
      <vt:lpstr>Times New Roman</vt:lpstr>
      <vt:lpstr>Wingdings</vt:lpstr>
      <vt:lpstr>Wood Type</vt:lpstr>
      <vt:lpstr>Education, Society and policy: contemporary classroom </vt:lpstr>
      <vt:lpstr>Lesson Objectives</vt:lpstr>
      <vt:lpstr>Task....</vt:lpstr>
      <vt:lpstr>Vulnerable learners</vt:lpstr>
      <vt:lpstr>SEN/ALN</vt:lpstr>
      <vt:lpstr>The slow road to an ‘iBrief nclusion’ perspective </vt:lpstr>
      <vt:lpstr>Consider</vt:lpstr>
      <vt:lpstr>Definition of ALN</vt:lpstr>
      <vt:lpstr>Old legislation/current practice</vt:lpstr>
      <vt:lpstr>New legislation</vt:lpstr>
      <vt:lpstr>Consider…</vt:lpstr>
      <vt:lpstr>The Act’s Principles</vt:lpstr>
      <vt:lpstr>PowerPoint Presentation</vt:lpstr>
      <vt:lpstr>The Act’s Core Aims</vt:lpstr>
      <vt:lpstr>PowerPoint Presentation</vt:lpstr>
      <vt:lpstr>Vulnerable learners</vt:lpstr>
      <vt:lpstr>Vulnerable learners</vt:lpstr>
      <vt:lpstr>Task…</vt:lpstr>
      <vt:lpstr>Evaluating ALN and other valuable groups</vt:lpstr>
      <vt:lpstr>Continued…</vt:lpstr>
      <vt:lpstr>Continued</vt:lpstr>
      <vt:lpstr>Task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Education, Society and policy: contemporary classroom</dc:title>
  <dc:creator>Laura Hutchings</dc:creator>
  <cp:lastModifiedBy>Laura Hutchings</cp:lastModifiedBy>
  <cp:revision>7</cp:revision>
  <dcterms:created xsi:type="dcterms:W3CDTF">2019-03-11T10:08:16Z</dcterms:created>
  <dcterms:modified xsi:type="dcterms:W3CDTF">2019-03-11T12:40:08Z</dcterms:modified>
</cp:coreProperties>
</file>