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57" r:id="rId2"/>
    <p:sldId id="259" r:id="rId3"/>
    <p:sldId id="260" r:id="rId4"/>
    <p:sldId id="261"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857"/>
    <p:restoredTop sz="94626"/>
  </p:normalViewPr>
  <p:slideViewPr>
    <p:cSldViewPr snapToGrid="0" snapToObjects="1" showGuides="1">
      <p:cViewPr varScale="1">
        <p:scale>
          <a:sx n="74" d="100"/>
          <a:sy n="74" d="100"/>
        </p:scale>
        <p:origin x="200" y="8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10/3/22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5045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7817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10/3/22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5126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32342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176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10/3/22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9020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10/3/22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37693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10/3/22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35307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10/3/22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42933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10/3/22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27930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10/3/22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22031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10/3/22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04104778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sycnet.apa.org/doi/10.1037/a0039875" TargetMode="External"/><Relationship Id="rId2" Type="http://schemas.openxmlformats.org/officeDocument/2006/relationships/hyperlink" Target="https://www.verywellmind.com/erik-eriksons-stages-of-psychosocial-development-2795740#citation-1" TargetMode="External"/><Relationship Id="rId1" Type="http://schemas.openxmlformats.org/officeDocument/2006/relationships/slideLayout" Target="../slideLayouts/slideLayout2.xml"/><Relationship Id="rId4" Type="http://schemas.openxmlformats.org/officeDocument/2006/relationships/hyperlink" Target="https://doi.org/10.1007/s10597-009-918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D7455-8546-AE4F-9106-134DD5C0D501}"/>
              </a:ext>
            </a:extLst>
          </p:cNvPr>
          <p:cNvSpPr>
            <a:spLocks noGrp="1"/>
          </p:cNvSpPr>
          <p:nvPr>
            <p:ph type="title"/>
          </p:nvPr>
        </p:nvSpPr>
        <p:spPr>
          <a:xfrm>
            <a:off x="477980" y="379562"/>
            <a:ext cx="6135091" cy="5701501"/>
          </a:xfrm>
        </p:spPr>
        <p:txBody>
          <a:bodyPr vert="horz" lIns="91440" tIns="45720" rIns="91440" bIns="45720" rtlCol="0" anchor="b">
            <a:normAutofit/>
          </a:bodyPr>
          <a:lstStyle/>
          <a:p>
            <a:r>
              <a:rPr lang="en-US" sz="1900" dirty="0"/>
              <a:t>       </a:t>
            </a:r>
            <a:br>
              <a:rPr lang="en-US" sz="1900" dirty="0"/>
            </a:br>
            <a:br>
              <a:rPr lang="en-US" sz="1900" dirty="0"/>
            </a:br>
            <a:r>
              <a:rPr lang="en-US" sz="1900" dirty="0"/>
              <a:t>          Why is psychology important when working as a                      domiciliary </a:t>
            </a:r>
            <a:r>
              <a:rPr lang="en-US" sz="1900" dirty="0" err="1"/>
              <a:t>carer</a:t>
            </a:r>
            <a:r>
              <a:rPr lang="en-US" sz="1900" dirty="0"/>
              <a:t> working with older adults </a:t>
            </a:r>
            <a:br>
              <a:rPr lang="en-US" sz="1900" dirty="0"/>
            </a:br>
            <a:br>
              <a:rPr lang="en-US" sz="1900" dirty="0"/>
            </a:br>
            <a:br>
              <a:rPr lang="en-US" sz="1900" dirty="0"/>
            </a:br>
            <a:r>
              <a:rPr lang="en-US" sz="1900" dirty="0"/>
              <a:t>Fawaz </a:t>
            </a:r>
            <a:r>
              <a:rPr lang="en-US" sz="1900" dirty="0" err="1"/>
              <a:t>Yaslam</a:t>
            </a:r>
            <a:br>
              <a:rPr lang="en-US" sz="1900" dirty="0"/>
            </a:br>
            <a:r>
              <a:rPr lang="en-US" sz="1800" dirty="0">
                <a:latin typeface="Arial" panose="020B0604020202020204" pitchFamily="34" charset="0"/>
                <a:cs typeface="Arial" panose="020B0604020202020204" pitchFamily="34" charset="0"/>
              </a:rPr>
              <a:t>2113070</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Alice Clayton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BMHP4003</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Psychology for Health and Social Care</a:t>
            </a:r>
            <a:br>
              <a:rPr lang="en-US" sz="1800" dirty="0">
                <a:latin typeface="Arial" panose="020B0604020202020204" pitchFamily="34" charset="0"/>
                <a:cs typeface="Arial" panose="020B0604020202020204" pitchFamily="34" charset="0"/>
              </a:rPr>
            </a:br>
            <a:br>
              <a:rPr lang="en-US" sz="1900" dirty="0"/>
            </a:br>
            <a:br>
              <a:rPr lang="en-US" sz="1900" dirty="0"/>
            </a:br>
            <a:br>
              <a:rPr lang="en-US" sz="1900" dirty="0"/>
            </a:br>
            <a:br>
              <a:rPr lang="en-US" sz="1900" dirty="0"/>
            </a:br>
            <a:br>
              <a:rPr lang="en-US" sz="1900" dirty="0"/>
            </a:br>
            <a:br>
              <a:rPr lang="en-US" sz="1900" dirty="0"/>
            </a:br>
            <a:br>
              <a:rPr lang="en-US" sz="1900" dirty="0"/>
            </a:br>
            <a:br>
              <a:rPr lang="en-US" sz="1900" dirty="0"/>
            </a:br>
            <a:endParaRPr lang="en-US" sz="1900" dirty="0"/>
          </a:p>
        </p:txBody>
      </p:sp>
      <p:sp>
        <p:nvSpPr>
          <p:cNvPr id="22"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Graphic 5" descr="Person with Cane">
            <a:extLst>
              <a:ext uri="{FF2B5EF4-FFF2-40B4-BE49-F238E27FC236}">
                <a16:creationId xmlns:a16="http://schemas.microsoft.com/office/drawing/2014/main" id="{5AC5E2DD-DF02-F002-D047-594AD02D0F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5998" y="625683"/>
            <a:ext cx="5517349" cy="5455380"/>
          </a:xfrm>
          <a:prstGeom prst="rect">
            <a:avLst/>
          </a:prstGeom>
        </p:spPr>
      </p:pic>
    </p:spTree>
    <p:extLst>
      <p:ext uri="{BB962C8B-B14F-4D97-AF65-F5344CB8AC3E}">
        <p14:creationId xmlns:p14="http://schemas.microsoft.com/office/powerpoint/2010/main" val="2801261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24"/>
                                        </p:tgtEl>
                                        <p:attrNameLst>
                                          <p:attrName>style.visibility</p:attrName>
                                        </p:attrNameLst>
                                      </p:cBhvr>
                                      <p:to>
                                        <p:strVal val="visible"/>
                                      </p:to>
                                    </p:set>
                                    <p:animEffect transition="in" filter="fade">
                                      <p:cBhvr>
                                        <p:cTn id="7" dur="700"/>
                                        <p:tgtEl>
                                          <p:spTgt spid="2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42915-E5AB-0442-95FB-878CE6B69A60}"/>
              </a:ext>
            </a:extLst>
          </p:cNvPr>
          <p:cNvSpPr>
            <a:spLocks noGrp="1"/>
          </p:cNvSpPr>
          <p:nvPr>
            <p:ph type="title"/>
          </p:nvPr>
        </p:nvSpPr>
        <p:spPr>
          <a:xfrm>
            <a:off x="1115568" y="3102429"/>
            <a:ext cx="7244661" cy="2890156"/>
          </a:xfrm>
        </p:spPr>
        <p:txBody>
          <a:bodyPr>
            <a:normAutofit fontScale="90000"/>
          </a:bodyPr>
          <a:lstStyle/>
          <a:p>
            <a:r>
              <a:rPr lang="en-US" sz="2000" dirty="0">
                <a:latin typeface="Arial" panose="020B0604020202020204" pitchFamily="34" charset="0"/>
                <a:cs typeface="Arial" panose="020B0604020202020204" pitchFamily="34" charset="0"/>
              </a:rPr>
              <a:t>Erikson held the belief that an individual's personality formed through a number of stages (</a:t>
            </a:r>
            <a:r>
              <a:rPr lang="en-GB" sz="2000" b="0" i="0" dirty="0">
                <a:solidFill>
                  <a:srgbClr val="333333"/>
                </a:solidFill>
                <a:effectLst/>
                <a:latin typeface="Arial" panose="020B0604020202020204" pitchFamily="34" charset="0"/>
                <a:cs typeface="Arial" panose="020B0604020202020204" pitchFamily="34" charset="0"/>
              </a:rPr>
              <a:t>Vogel-</a:t>
            </a:r>
            <a:r>
              <a:rPr lang="en-GB" sz="2000" b="0" i="0" dirty="0" err="1">
                <a:solidFill>
                  <a:srgbClr val="333333"/>
                </a:solidFill>
                <a:effectLst/>
                <a:latin typeface="Arial" panose="020B0604020202020204" pitchFamily="34" charset="0"/>
                <a:cs typeface="Arial" panose="020B0604020202020204" pitchFamily="34" charset="0"/>
              </a:rPr>
              <a:t>Scibilia</a:t>
            </a:r>
            <a:r>
              <a:rPr lang="en-GB" sz="2000" b="0" i="0" dirty="0">
                <a:solidFill>
                  <a:srgbClr val="333333"/>
                </a:solidFill>
                <a:effectLst/>
                <a:latin typeface="Arial" panose="020B0604020202020204" pitchFamily="34" charset="0"/>
                <a:cs typeface="Arial" panose="020B0604020202020204" pitchFamily="34" charset="0"/>
              </a:rPr>
              <a:t>, McNulty, Baxter, </a:t>
            </a:r>
            <a:r>
              <a:rPr lang="en-GB" sz="2000" b="0" i="1" dirty="0">
                <a:solidFill>
                  <a:srgbClr val="333333"/>
                </a:solidFill>
                <a:effectLst/>
                <a:latin typeface="Arial" panose="020B0604020202020204" pitchFamily="34" charset="0"/>
                <a:cs typeface="Arial" panose="020B0604020202020204" pitchFamily="34" charset="0"/>
              </a:rPr>
              <a:t>et al.</a:t>
            </a:r>
            <a:r>
              <a:rPr lang="en-GB" sz="2000" dirty="0">
                <a:solidFill>
                  <a:srgbClr val="333333"/>
                </a:solidFill>
                <a:latin typeface="Arial" panose="020B0604020202020204" pitchFamily="34" charset="0"/>
                <a:cs typeface="Arial" panose="020B0604020202020204" pitchFamily="34" charset="0"/>
              </a:rPr>
              <a:t> </a:t>
            </a:r>
            <a:r>
              <a:rPr lang="en-GB" sz="2000" b="0" i="0" dirty="0">
                <a:solidFill>
                  <a:srgbClr val="333333"/>
                </a:solidFill>
                <a:effectLst/>
                <a:latin typeface="Arial" panose="020B0604020202020204" pitchFamily="34" charset="0"/>
                <a:cs typeface="Arial" panose="020B0604020202020204" pitchFamily="34" charset="0"/>
              </a:rPr>
              <a:t>2009). </a:t>
            </a: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1. TRUST VS MISTRUST 0-18 months</a:t>
            </a:r>
            <a:br>
              <a:rPr lang="en-GB" sz="20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2. AUTONOMY VS SHAME AND DOUBT 18 months to 3 years</a:t>
            </a:r>
            <a:br>
              <a:rPr lang="en-GB" sz="20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3. INITIATIVE VS GUILT  3-5 years</a:t>
            </a:r>
            <a:br>
              <a:rPr lang="en-GB" sz="20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4.INDUSTRY VS INFERIORITY. 6-11 years</a:t>
            </a:r>
            <a:br>
              <a:rPr lang="en-GB" sz="20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5. IDENTITY VS CONFUSION  12-18 years</a:t>
            </a:r>
            <a:br>
              <a:rPr lang="en-GB" sz="20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6. INTIMACY VS VIOLATION. 18-40 years </a:t>
            </a:r>
            <a:br>
              <a:rPr lang="en-GB" sz="20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7. GENERATIVITY VS STAGNATION. 40-65 years</a:t>
            </a:r>
            <a:br>
              <a:rPr lang="en-GB" sz="2000" b="0" i="0" dirty="0">
                <a:solidFill>
                  <a:srgbClr val="333333"/>
                </a:solidFill>
                <a:effectLst/>
                <a:latin typeface="Arial" panose="020B0604020202020204" pitchFamily="34" charset="0"/>
                <a:cs typeface="Arial" panose="020B0604020202020204" pitchFamily="34" charset="0"/>
              </a:rPr>
            </a:br>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8. INTEGRITY VS DISPAIR. 65-death</a:t>
            </a:r>
            <a:br>
              <a:rPr lang="en-GB" sz="20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
        <p:nvSpPr>
          <p:cNvPr id="4" name="Frame 3">
            <a:extLst>
              <a:ext uri="{FF2B5EF4-FFF2-40B4-BE49-F238E27FC236}">
                <a16:creationId xmlns:a16="http://schemas.microsoft.com/office/drawing/2014/main" id="{B209E070-86CC-A94D-B1FC-CDFCBC8318BF}"/>
              </a:ext>
            </a:extLst>
          </p:cNvPr>
          <p:cNvSpPr/>
          <p:nvPr/>
        </p:nvSpPr>
        <p:spPr>
          <a:xfrm>
            <a:off x="828136" y="1656272"/>
            <a:ext cx="7056407" cy="4468483"/>
          </a:xfrm>
          <a:prstGeom prst="frame">
            <a:avLst>
              <a:gd name="adj1" fmla="val 178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47780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2693-B56C-854C-BEDE-89EDEF64E8C5}"/>
              </a:ext>
            </a:extLst>
          </p:cNvPr>
          <p:cNvSpPr>
            <a:spLocks noGrp="1"/>
          </p:cNvSpPr>
          <p:nvPr>
            <p:ph type="title"/>
          </p:nvPr>
        </p:nvSpPr>
        <p:spPr>
          <a:xfrm>
            <a:off x="1115568" y="548639"/>
            <a:ext cx="10168128" cy="4431575"/>
          </a:xfrm>
        </p:spPr>
        <p:txBody>
          <a:bodyPr>
            <a:normAutofit/>
          </a:bodyPr>
          <a:lstStyle/>
          <a:p>
            <a:r>
              <a:rPr lang="en-US" sz="1800" dirty="0">
                <a:latin typeface="Arial" panose="020B0604020202020204" pitchFamily="34" charset="0"/>
                <a:cs typeface="Arial" panose="020B0604020202020204" pitchFamily="34" charset="0"/>
              </a:rPr>
              <a:t>At each level, people will face a conflict that will affect their growth (</a:t>
            </a:r>
            <a:r>
              <a:rPr lang="en-GB" sz="1800" b="0" i="0" dirty="0">
                <a:solidFill>
                  <a:srgbClr val="333333"/>
                </a:solidFill>
                <a:effectLst/>
                <a:latin typeface="Arial" panose="020B0604020202020204" pitchFamily="34" charset="0"/>
                <a:cs typeface="Arial" panose="020B0604020202020204" pitchFamily="34" charset="0"/>
              </a:rPr>
              <a:t>Malone, Liu, Vaillant, et al., 2016).</a:t>
            </a: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Over the age of 65 is regarded to be old (NHS, 2019).</a:t>
            </a:r>
            <a:br>
              <a:rPr lang="en-GB" sz="1800" b="0" i="0" dirty="0">
                <a:solidFill>
                  <a:srgbClr val="333333"/>
                </a:solidFill>
                <a:effectLst/>
                <a:latin typeface="Arial" panose="020B0604020202020204" pitchFamily="34" charset="0"/>
                <a:cs typeface="Arial" panose="020B0604020202020204" pitchFamily="34" charset="0"/>
              </a:rPr>
            </a:b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STAGE 8, INTEGRITY VS DESPAIR</a:t>
            </a:r>
            <a:br>
              <a:rPr lang="en-GB" sz="1800" b="0" i="0" dirty="0">
                <a:solidFill>
                  <a:srgbClr val="333333"/>
                </a:solidFill>
                <a:effectLst/>
                <a:latin typeface="Arial" panose="020B0604020202020204" pitchFamily="34" charset="0"/>
                <a:cs typeface="Arial" panose="020B0604020202020204" pitchFamily="34" charset="0"/>
              </a:rPr>
            </a:b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Reflecting back on life (every individual decides if they regret or not things and decisions made in life and if they are happy with it).</a:t>
            </a:r>
            <a:br>
              <a:rPr lang="en-GB" sz="1800" b="0" i="0" dirty="0">
                <a:solidFill>
                  <a:srgbClr val="333333"/>
                </a:solidFill>
                <a:effectLst/>
                <a:latin typeface="Arial" panose="020B0604020202020204" pitchFamily="34" charset="0"/>
                <a:cs typeface="Arial" panose="020B0604020202020204" pitchFamily="34" charset="0"/>
              </a:rPr>
            </a:b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Success leads to wisdom.</a:t>
            </a:r>
            <a:br>
              <a:rPr lang="en-GB" sz="1800" b="0" i="0" dirty="0">
                <a:solidFill>
                  <a:srgbClr val="333333"/>
                </a:solidFill>
                <a:effectLst/>
                <a:latin typeface="Arial" panose="020B0604020202020204" pitchFamily="34" charset="0"/>
                <a:cs typeface="Arial" panose="020B0604020202020204" pitchFamily="34" charset="0"/>
              </a:rPr>
            </a:b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Failure leads to regret and hopelessness. </a:t>
            </a: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Failing at this stage will come with many regrets and a person might feel that </a:t>
            </a:r>
            <a:r>
              <a:rPr lang="en-GB" sz="1800" dirty="0">
                <a:solidFill>
                  <a:srgbClr val="333333"/>
                </a:solidFill>
                <a:latin typeface="Arial" panose="020B0604020202020204" pitchFamily="34" charset="0"/>
                <a:cs typeface="Arial" panose="020B0604020202020204" pitchFamily="34" charset="0"/>
              </a:rPr>
              <a:t>his</a:t>
            </a:r>
            <a:r>
              <a:rPr lang="en-GB" sz="1800" b="0" i="0" dirty="0">
                <a:solidFill>
                  <a:srgbClr val="333333"/>
                </a:solidFill>
                <a:effectLst/>
                <a:latin typeface="Arial" panose="020B0604020202020204" pitchFamily="34" charset="0"/>
                <a:cs typeface="Arial" panose="020B0604020202020204" pitchFamily="34" charset="0"/>
              </a:rPr>
              <a:t> life has been a waste.</a:t>
            </a: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Will be left with feelings of bitterness (</a:t>
            </a:r>
            <a:r>
              <a:rPr lang="en-GB" sz="1800" dirty="0">
                <a:latin typeface="Arial" panose="020B0604020202020204" pitchFamily="34" charset="0"/>
                <a:cs typeface="Arial" panose="020B0604020202020204" pitchFamily="34" charset="0"/>
              </a:rPr>
              <a:t>Revere &amp; Tobin, 1980). </a:t>
            </a: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3181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C9535-8D4E-C343-81AE-E59A5752A3DD}"/>
              </a:ext>
            </a:extLst>
          </p:cNvPr>
          <p:cNvSpPr>
            <a:spLocks noGrp="1"/>
          </p:cNvSpPr>
          <p:nvPr>
            <p:ph type="title"/>
          </p:nvPr>
        </p:nvSpPr>
        <p:spPr>
          <a:xfrm>
            <a:off x="1115568" y="548639"/>
            <a:ext cx="10168128" cy="4592703"/>
          </a:xfrm>
        </p:spPr>
        <p:txBody>
          <a:bodyPr>
            <a:normAutofit/>
          </a:bodyPr>
          <a:lstStyle/>
          <a:p>
            <a:r>
              <a:rPr lang="en-GB" sz="1800" b="0" i="0" dirty="0">
                <a:solidFill>
                  <a:srgbClr val="333333"/>
                </a:solidFill>
                <a:effectLst/>
                <a:latin typeface="Arial" panose="020B0604020202020204" pitchFamily="34" charset="0"/>
                <a:cs typeface="Arial" panose="020B0604020202020204" pitchFamily="34" charset="0"/>
              </a:rPr>
              <a:t>The people who are proud of their accomplishments will have few or no regrets and overall will have a feeling of satisfaction.</a:t>
            </a:r>
            <a:br>
              <a:rPr lang="en-GB" sz="1800" b="0" i="0" dirty="0">
                <a:solidFill>
                  <a:srgbClr val="333333"/>
                </a:solidFill>
                <a:effectLst/>
                <a:latin typeface="Arial" panose="020B0604020202020204" pitchFamily="34" charset="0"/>
                <a:cs typeface="Arial" panose="020B0604020202020204" pitchFamily="34" charset="0"/>
              </a:rPr>
            </a:br>
            <a:r>
              <a:rPr lang="en-GB" sz="1800" dirty="0">
                <a:solidFill>
                  <a:srgbClr val="333333"/>
                </a:solidFill>
                <a:latin typeface="Arial" panose="020B0604020202020204" pitchFamily="34" charset="0"/>
                <a:cs typeface="Arial" panose="020B0604020202020204" pitchFamily="34" charset="0"/>
              </a:rPr>
              <a:t>Another feeling of satisfaction will result from accomplishing goals in their personal life, career, family (Haber, 2006).</a:t>
            </a:r>
            <a:br>
              <a:rPr lang="en-GB" sz="1800" b="0" i="0" dirty="0">
                <a:solidFill>
                  <a:srgbClr val="333333"/>
                </a:solidFill>
                <a:effectLst/>
                <a:latin typeface="Arial" panose="020B0604020202020204" pitchFamily="34" charset="0"/>
                <a:cs typeface="Arial" panose="020B0604020202020204" pitchFamily="34" charset="0"/>
              </a:rPr>
            </a:b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The approach doesn't define what experiences and actions are needed at every level to resolve disputes and move on.</a:t>
            </a: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Some issues could be not accepting that they need help, retirement, loosing a family member or a child, or they might keep thinking of their failure in the past which will impact their mental health too (</a:t>
            </a:r>
            <a:r>
              <a:rPr lang="en-GB" sz="1800" b="0" i="0" dirty="0" err="1">
                <a:solidFill>
                  <a:srgbClr val="333333"/>
                </a:solidFill>
                <a:effectLst/>
                <a:latin typeface="Arial" panose="020B0604020202020204" pitchFamily="34" charset="0"/>
                <a:cs typeface="Arial" panose="020B0604020202020204" pitchFamily="34" charset="0"/>
              </a:rPr>
              <a:t>LoGerfo</a:t>
            </a:r>
            <a:r>
              <a:rPr lang="en-GB" sz="1800" b="0" i="0" dirty="0">
                <a:solidFill>
                  <a:srgbClr val="333333"/>
                </a:solidFill>
                <a:effectLst/>
                <a:latin typeface="Arial" panose="020B0604020202020204" pitchFamily="34" charset="0"/>
                <a:cs typeface="Arial" panose="020B0604020202020204" pitchFamily="34" charset="0"/>
              </a:rPr>
              <a:t>, 1981).</a:t>
            </a:r>
            <a:br>
              <a:rPr lang="en-GB" sz="1800" b="0" i="0" dirty="0">
                <a:solidFill>
                  <a:srgbClr val="333333"/>
                </a:solidFill>
                <a:effectLst/>
                <a:latin typeface="Arial" panose="020B0604020202020204" pitchFamily="34" charset="0"/>
                <a:cs typeface="Arial" panose="020B0604020202020204" pitchFamily="34" charset="0"/>
              </a:rPr>
            </a:b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Depression is very popular among older people and is often not recognised or treated (</a:t>
            </a:r>
            <a:r>
              <a:rPr lang="en-GB" sz="1800" dirty="0">
                <a:solidFill>
                  <a:srgbClr val="333333"/>
                </a:solidFill>
                <a:latin typeface="Arial" panose="020B0604020202020204" pitchFamily="34" charset="0"/>
                <a:cs typeface="Arial" panose="020B0604020202020204" pitchFamily="34" charset="0"/>
              </a:rPr>
              <a:t>H</a:t>
            </a:r>
            <a:r>
              <a:rPr lang="en-GB" sz="1800" b="0" i="0" dirty="0">
                <a:solidFill>
                  <a:srgbClr val="333333"/>
                </a:solidFill>
                <a:effectLst/>
                <a:latin typeface="Arial" panose="020B0604020202020204" pitchFamily="34" charset="0"/>
                <a:cs typeface="Arial" panose="020B0604020202020204" pitchFamily="34" charset="0"/>
              </a:rPr>
              <a:t>aber, 2003).</a:t>
            </a:r>
            <a:br>
              <a:rPr lang="en-GB" sz="1800" b="0" i="0" dirty="0">
                <a:solidFill>
                  <a:srgbClr val="333333"/>
                </a:solidFill>
                <a:effectLst/>
                <a:latin typeface="Arial" panose="020B0604020202020204" pitchFamily="34" charset="0"/>
                <a:cs typeface="Arial" panose="020B0604020202020204" pitchFamily="34" charset="0"/>
              </a:rPr>
            </a:br>
            <a:r>
              <a:rPr lang="en-GB" sz="1800" b="0" i="0" dirty="0">
                <a:solidFill>
                  <a:srgbClr val="333333"/>
                </a:solidFill>
                <a:effectLst/>
                <a:latin typeface="Arial" panose="020B0604020202020204" pitchFamily="34" charset="0"/>
                <a:cs typeface="Arial" panose="020B0604020202020204" pitchFamily="34" charset="0"/>
              </a:rPr>
              <a:t>Depression in older people could be confused with being grumpy, miserable, missing family, or any other reason for being silent. </a:t>
            </a:r>
            <a:br>
              <a:rPr lang="en-GB" sz="1800" b="0" i="0" dirty="0">
                <a:solidFill>
                  <a:srgbClr val="333333"/>
                </a:solidFill>
                <a:effectLst/>
                <a:latin typeface="Arial" panose="020B0604020202020204" pitchFamily="34" charset="0"/>
                <a:cs typeface="Arial" panose="020B0604020202020204" pitchFamily="34" charset="0"/>
              </a:rPr>
            </a:br>
            <a:br>
              <a:rPr lang="en-GB" sz="1400" b="0" i="0" dirty="0">
                <a:solidFill>
                  <a:srgbClr val="333333"/>
                </a:solidFill>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3958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C2E36B-E60B-814C-8397-DDD18070489C}"/>
              </a:ext>
            </a:extLst>
          </p:cNvPr>
          <p:cNvSpPr>
            <a:spLocks noGrp="1"/>
          </p:cNvSpPr>
          <p:nvPr>
            <p:ph idx="1"/>
          </p:nvPr>
        </p:nvSpPr>
        <p:spPr>
          <a:xfrm>
            <a:off x="1115568" y="342900"/>
            <a:ext cx="10168128" cy="5829300"/>
          </a:xfrm>
        </p:spPr>
        <p:txBody>
          <a:bodyPr>
            <a:noAutofit/>
          </a:bodyPr>
          <a:lstStyle/>
          <a:p>
            <a:pPr marL="0" indent="0">
              <a:buNone/>
            </a:pPr>
            <a:r>
              <a:rPr lang="en-GB" sz="1600" dirty="0">
                <a:solidFill>
                  <a:srgbClr val="202A30"/>
                </a:solidFill>
                <a:latin typeface="Arial" panose="020B0604020202020204" pitchFamily="34" charset="0"/>
                <a:cs typeface="Arial" panose="020B0604020202020204" pitchFamily="34" charset="0"/>
              </a:rPr>
              <a:t>Cherry, K., (2022). Erikson’s Stages of Development, </a:t>
            </a:r>
            <a:r>
              <a:rPr lang="en-GB" sz="1600" b="0" i="1" dirty="0" err="1">
                <a:solidFill>
                  <a:srgbClr val="212121"/>
                </a:solidFill>
                <a:effectLst/>
                <a:latin typeface="Arial" panose="020B0604020202020204" pitchFamily="34" charset="0"/>
                <a:cs typeface="Arial" panose="020B0604020202020204" pitchFamily="34" charset="0"/>
              </a:rPr>
              <a:t>Verywellmind</a:t>
            </a:r>
            <a:r>
              <a:rPr lang="en-GB" sz="1600" i="1" dirty="0">
                <a:solidFill>
                  <a:srgbClr val="212121"/>
                </a:solidFill>
                <a:latin typeface="Arial" panose="020B0604020202020204" pitchFamily="34" charset="0"/>
                <a:cs typeface="Arial" panose="020B0604020202020204" pitchFamily="34" charset="0"/>
              </a:rPr>
              <a:t>. </a:t>
            </a:r>
            <a:r>
              <a:rPr lang="en-GB" sz="1600" dirty="0">
                <a:solidFill>
                  <a:srgbClr val="212121"/>
                </a:solidFill>
                <a:latin typeface="Arial" panose="020B0604020202020204" pitchFamily="34" charset="0"/>
                <a:cs typeface="Arial" panose="020B0604020202020204" pitchFamily="34" charset="0"/>
              </a:rPr>
              <a:t>Available at: </a:t>
            </a:r>
            <a:r>
              <a:rPr lang="en-GB" sz="1600" dirty="0">
                <a:solidFill>
                  <a:srgbClr val="212121"/>
                </a:solidFill>
                <a:latin typeface="Arial" panose="020B0604020202020204" pitchFamily="34" charset="0"/>
                <a:cs typeface="Arial" panose="020B0604020202020204" pitchFamily="34" charset="0"/>
                <a:hlinkClick r:id="rId2"/>
              </a:rPr>
              <a:t>https://www.verywellmind.com/erik-eriksons-stages-of-psychosocial-development-2795740#citation-1</a:t>
            </a:r>
            <a:r>
              <a:rPr lang="en-GB" sz="1600" dirty="0">
                <a:solidFill>
                  <a:srgbClr val="212121"/>
                </a:solidFill>
                <a:latin typeface="Arial" panose="020B0604020202020204" pitchFamily="34" charset="0"/>
                <a:cs typeface="Arial" panose="020B0604020202020204" pitchFamily="34" charset="0"/>
              </a:rPr>
              <a:t>  (Accessed: 10 October 2022).</a:t>
            </a:r>
          </a:p>
          <a:p>
            <a:pPr marL="0" indent="0">
              <a:buNone/>
            </a:pPr>
            <a:r>
              <a:rPr lang="en-GB" sz="1600" dirty="0">
                <a:latin typeface="Arial" panose="020B0604020202020204" pitchFamily="34" charset="0"/>
                <a:cs typeface="Arial" panose="020B0604020202020204" pitchFamily="34" charset="0"/>
              </a:rPr>
              <a:t>Haber, D. (2003). Health promotion and aging (3rd ed.). New York: Springer Publishing Company.</a:t>
            </a:r>
            <a:endParaRPr lang="en-GB" sz="1600" i="0" u="none" strike="noStrike" dirty="0">
              <a:solidFill>
                <a:srgbClr val="2C72B7"/>
              </a:solidFill>
              <a:effectLst/>
              <a:latin typeface="Arial" panose="020B0604020202020204" pitchFamily="34" charset="0"/>
              <a:cs typeface="Arial" panose="020B0604020202020204" pitchFamily="34" charset="0"/>
            </a:endParaRPr>
          </a:p>
          <a:p>
            <a:pPr marL="0" indent="0">
              <a:buNone/>
            </a:pPr>
            <a:r>
              <a:rPr lang="en-GB" sz="1600" dirty="0">
                <a:solidFill>
                  <a:srgbClr val="222222"/>
                </a:solidFill>
                <a:latin typeface="Arial" panose="020B0604020202020204" pitchFamily="34" charset="0"/>
              </a:rPr>
              <a:t>Haber, D., 2006. Life review: Implementation, theory, research, and therapy. </a:t>
            </a:r>
            <a:r>
              <a:rPr lang="en-GB" sz="1600" i="1" dirty="0">
                <a:solidFill>
                  <a:srgbClr val="222222"/>
                </a:solidFill>
                <a:latin typeface="Arial" panose="020B0604020202020204" pitchFamily="34" charset="0"/>
              </a:rPr>
              <a:t>The International Journal of Aging and Human Development</a:t>
            </a:r>
            <a:r>
              <a:rPr lang="en-GB" sz="1600" dirty="0">
                <a:solidFill>
                  <a:srgbClr val="222222"/>
                </a:solidFill>
                <a:latin typeface="Arial" panose="020B0604020202020204" pitchFamily="34" charset="0"/>
              </a:rPr>
              <a:t>, </a:t>
            </a:r>
            <a:r>
              <a:rPr lang="en-GB" sz="1600" i="1" dirty="0">
                <a:solidFill>
                  <a:srgbClr val="222222"/>
                </a:solidFill>
                <a:latin typeface="Arial" panose="020B0604020202020204" pitchFamily="34" charset="0"/>
              </a:rPr>
              <a:t>63</a:t>
            </a:r>
            <a:r>
              <a:rPr lang="en-GB" sz="1600" dirty="0">
                <a:solidFill>
                  <a:srgbClr val="222222"/>
                </a:solidFill>
                <a:latin typeface="Arial" panose="020B0604020202020204" pitchFamily="34" charset="0"/>
              </a:rPr>
              <a:t>(2), pp.153-171.</a:t>
            </a:r>
            <a:endParaRPr lang="en-US" sz="1600" dirty="0">
              <a:latin typeface="Arial" panose="020B0604020202020204" pitchFamily="34" charset="0"/>
              <a:cs typeface="Arial" panose="020B0604020202020204" pitchFamily="34" charset="0"/>
            </a:endParaRPr>
          </a:p>
          <a:p>
            <a:pPr marL="0" indent="0">
              <a:buNone/>
            </a:pPr>
            <a:r>
              <a:rPr lang="en-GB" sz="1600" dirty="0" err="1">
                <a:latin typeface="Arial" panose="020B0604020202020204" pitchFamily="34" charset="0"/>
                <a:cs typeface="Arial" panose="020B0604020202020204" pitchFamily="34" charset="0"/>
              </a:rPr>
              <a:t>LoGerfo</a:t>
            </a:r>
            <a:r>
              <a:rPr lang="en-GB" sz="1600" dirty="0">
                <a:latin typeface="Arial" panose="020B0604020202020204" pitchFamily="34" charset="0"/>
                <a:cs typeface="Arial" panose="020B0604020202020204" pitchFamily="34" charset="0"/>
              </a:rPr>
              <a:t>, M. (1981). Three ways of reminiscence in theory and practice. International Journal of Aging and Human Development, 12, 39-48.</a:t>
            </a:r>
            <a:endParaRPr lang="en-GB" sz="1600" i="0" dirty="0">
              <a:solidFill>
                <a:srgbClr val="202A30"/>
              </a:solidFill>
              <a:effectLst/>
              <a:latin typeface="Arial" panose="020B0604020202020204" pitchFamily="34" charset="0"/>
              <a:cs typeface="Arial" panose="020B0604020202020204" pitchFamily="34" charset="0"/>
            </a:endParaRPr>
          </a:p>
          <a:p>
            <a:pPr marL="0" indent="0">
              <a:buNone/>
            </a:pPr>
            <a:r>
              <a:rPr lang="en-GB" sz="1600" b="0" i="0" dirty="0">
                <a:solidFill>
                  <a:srgbClr val="333333"/>
                </a:solidFill>
                <a:effectLst/>
                <a:latin typeface="Arial" panose="020B0604020202020204" pitchFamily="34" charset="0"/>
                <a:cs typeface="Arial" panose="020B0604020202020204" pitchFamily="34" charset="0"/>
              </a:rPr>
              <a:t>Malone, J. C., Liu, S. R., Vaillant, G. E, et al., (2016) ‘Midlife </a:t>
            </a:r>
            <a:r>
              <a:rPr lang="en-GB" sz="1600" b="0" i="0" dirty="0" err="1">
                <a:solidFill>
                  <a:srgbClr val="333333"/>
                </a:solidFill>
                <a:effectLst/>
                <a:latin typeface="Arial" panose="020B0604020202020204" pitchFamily="34" charset="0"/>
                <a:cs typeface="Arial" panose="020B0604020202020204" pitchFamily="34" charset="0"/>
              </a:rPr>
              <a:t>Eriksonian</a:t>
            </a:r>
            <a:r>
              <a:rPr lang="en-GB" sz="1600" b="0" i="0" dirty="0">
                <a:solidFill>
                  <a:srgbClr val="333333"/>
                </a:solidFill>
                <a:effectLst/>
                <a:latin typeface="Arial" panose="020B0604020202020204" pitchFamily="34" charset="0"/>
                <a:cs typeface="Arial" panose="020B0604020202020204" pitchFamily="34" charset="0"/>
              </a:rPr>
              <a:t> psychosocial development: Setting the stage for late-life cognitive and emotional health’. </a:t>
            </a:r>
            <a:r>
              <a:rPr lang="en-GB" sz="1600" b="0" i="1" dirty="0">
                <a:solidFill>
                  <a:srgbClr val="333333"/>
                </a:solidFill>
                <a:effectLst/>
                <a:latin typeface="Arial" panose="020B0604020202020204" pitchFamily="34" charset="0"/>
                <a:cs typeface="Arial" panose="020B0604020202020204" pitchFamily="34" charset="0"/>
              </a:rPr>
              <a:t>Developmental Psychology, 52</a:t>
            </a:r>
            <a:r>
              <a:rPr lang="en-GB" sz="1600" b="0" i="0" dirty="0">
                <a:solidFill>
                  <a:srgbClr val="333333"/>
                </a:solidFill>
                <a:effectLst/>
                <a:latin typeface="Arial" panose="020B0604020202020204" pitchFamily="34" charset="0"/>
                <a:cs typeface="Arial" panose="020B0604020202020204" pitchFamily="34" charset="0"/>
              </a:rPr>
              <a:t>(3), 496–508. </a:t>
            </a:r>
            <a:r>
              <a:rPr lang="en-GB" sz="1600" b="0" i="0" u="none" strike="noStrike" dirty="0">
                <a:solidFill>
                  <a:srgbClr val="2C72B7"/>
                </a:solidFill>
                <a:effectLst/>
                <a:latin typeface="Arial" panose="020B0604020202020204" pitchFamily="34" charset="0"/>
                <a:cs typeface="Arial" panose="020B0604020202020204" pitchFamily="34" charset="0"/>
                <a:hlinkClick r:id="rId3"/>
              </a:rPr>
              <a:t>https://doi.org/10.1037/a0039875</a:t>
            </a:r>
            <a:r>
              <a:rPr lang="en-GB" sz="1600" b="0" i="0" u="none" strike="noStrike" dirty="0">
                <a:solidFill>
                  <a:srgbClr val="2C72B7"/>
                </a:solidFill>
                <a:effectLst/>
                <a:latin typeface="Arial" panose="020B0604020202020204" pitchFamily="34" charset="0"/>
                <a:cs typeface="Arial" panose="020B0604020202020204" pitchFamily="34" charset="0"/>
              </a:rPr>
              <a:t>. </a:t>
            </a:r>
          </a:p>
          <a:p>
            <a:pPr marL="0" indent="0">
              <a:buNone/>
            </a:pPr>
            <a:r>
              <a:rPr lang="en-GB" sz="1600" dirty="0">
                <a:solidFill>
                  <a:srgbClr val="2C72B7"/>
                </a:solidFill>
                <a:latin typeface="Arial" panose="020B0604020202020204" pitchFamily="34" charset="0"/>
                <a:cs typeface="Arial" panose="020B0604020202020204" pitchFamily="34" charset="0"/>
              </a:rPr>
              <a:t>NHS (2019). </a:t>
            </a:r>
            <a:r>
              <a:rPr lang="en-GB" sz="1600" i="0" dirty="0">
                <a:solidFill>
                  <a:srgbClr val="202A30"/>
                </a:solidFill>
                <a:effectLst/>
                <a:latin typeface="Arial" panose="020B0604020202020204" pitchFamily="34" charset="0"/>
                <a:cs typeface="Arial" panose="020B0604020202020204" pitchFamily="34" charset="0"/>
              </a:rPr>
              <a:t>Toolkit for general practice in supporting older people living with frailty.</a:t>
            </a:r>
          </a:p>
          <a:p>
            <a:pPr marL="0" indent="0">
              <a:buNone/>
            </a:pPr>
            <a:r>
              <a:rPr lang="en-GB" sz="1600" dirty="0">
                <a:latin typeface="Arial" panose="020B0604020202020204" pitchFamily="34" charset="0"/>
                <a:cs typeface="Arial" panose="020B0604020202020204" pitchFamily="34" charset="0"/>
              </a:rPr>
              <a:t>Revere, V., &amp; Tobin, S. (1980). The older person’s relationship to his past. International Journal of Aging and Human Development, 12, 15-26.</a:t>
            </a:r>
          </a:p>
          <a:p>
            <a:pPr marL="0" indent="0">
              <a:buNone/>
            </a:pPr>
            <a:r>
              <a:rPr lang="en-GB" sz="1600" b="0" i="0" dirty="0">
                <a:solidFill>
                  <a:srgbClr val="333333"/>
                </a:solidFill>
                <a:effectLst/>
                <a:latin typeface="Arial" panose="020B0604020202020204" pitchFamily="34" charset="0"/>
                <a:cs typeface="Arial" panose="020B0604020202020204" pitchFamily="34" charset="0"/>
              </a:rPr>
              <a:t>Vogel-</a:t>
            </a:r>
            <a:r>
              <a:rPr lang="en-GB" sz="1600" b="0" i="0" dirty="0" err="1">
                <a:solidFill>
                  <a:srgbClr val="333333"/>
                </a:solidFill>
                <a:effectLst/>
                <a:latin typeface="Arial" panose="020B0604020202020204" pitchFamily="34" charset="0"/>
                <a:cs typeface="Arial" panose="020B0604020202020204" pitchFamily="34" charset="0"/>
              </a:rPr>
              <a:t>Scibilia</a:t>
            </a:r>
            <a:r>
              <a:rPr lang="en-GB" sz="1600" b="0" i="0" dirty="0">
                <a:solidFill>
                  <a:srgbClr val="333333"/>
                </a:solidFill>
                <a:effectLst/>
                <a:latin typeface="Arial" panose="020B0604020202020204" pitchFamily="34" charset="0"/>
                <a:cs typeface="Arial" panose="020B0604020202020204" pitchFamily="34" charset="0"/>
              </a:rPr>
              <a:t>, S.E., McNulty, K.C., Baxter, B. </a:t>
            </a:r>
            <a:r>
              <a:rPr lang="en-GB" sz="1600" b="0" i="1" dirty="0">
                <a:solidFill>
                  <a:srgbClr val="333333"/>
                </a:solidFill>
                <a:effectLst/>
                <a:latin typeface="Arial" panose="020B0604020202020204" pitchFamily="34" charset="0"/>
                <a:cs typeface="Arial" panose="020B0604020202020204" pitchFamily="34" charset="0"/>
              </a:rPr>
              <a:t>et al.</a:t>
            </a:r>
            <a:r>
              <a:rPr lang="en-GB" sz="1600" b="0" i="0" dirty="0">
                <a:solidFill>
                  <a:srgbClr val="333333"/>
                </a:solidFill>
                <a:effectLst/>
                <a:latin typeface="Arial" panose="020B0604020202020204" pitchFamily="34" charset="0"/>
                <a:cs typeface="Arial" panose="020B0604020202020204" pitchFamily="34" charset="0"/>
              </a:rPr>
              <a:t> (2009) ‘The Recovery Process Utilizing Erikson’s Stages of Human Development’. </a:t>
            </a:r>
            <a:r>
              <a:rPr lang="en-GB" sz="1600" b="0" i="1" dirty="0">
                <a:solidFill>
                  <a:srgbClr val="333333"/>
                </a:solidFill>
                <a:effectLst/>
                <a:latin typeface="Arial" panose="020B0604020202020204" pitchFamily="34" charset="0"/>
                <a:cs typeface="Arial" panose="020B0604020202020204" pitchFamily="34" charset="0"/>
              </a:rPr>
              <a:t>Community </a:t>
            </a:r>
            <a:r>
              <a:rPr lang="en-GB" sz="1600" b="0" i="1" dirty="0" err="1">
                <a:solidFill>
                  <a:srgbClr val="333333"/>
                </a:solidFill>
                <a:effectLst/>
                <a:latin typeface="Arial" panose="020B0604020202020204" pitchFamily="34" charset="0"/>
                <a:cs typeface="Arial" panose="020B0604020202020204" pitchFamily="34" charset="0"/>
              </a:rPr>
              <a:t>Ment</a:t>
            </a:r>
            <a:r>
              <a:rPr lang="en-GB" sz="1600" b="0" i="1" dirty="0">
                <a:solidFill>
                  <a:srgbClr val="333333"/>
                </a:solidFill>
                <a:effectLst/>
                <a:latin typeface="Arial" panose="020B0604020202020204" pitchFamily="34" charset="0"/>
                <a:cs typeface="Arial" panose="020B0604020202020204" pitchFamily="34" charset="0"/>
              </a:rPr>
              <a:t> Health J</a:t>
            </a:r>
            <a:r>
              <a:rPr lang="en-GB" sz="1600" b="0" i="0" dirty="0">
                <a:solidFill>
                  <a:srgbClr val="333333"/>
                </a:solidFill>
                <a:effectLst/>
                <a:latin typeface="Arial" panose="020B0604020202020204" pitchFamily="34" charset="0"/>
                <a:cs typeface="Arial" panose="020B0604020202020204" pitchFamily="34" charset="0"/>
              </a:rPr>
              <a:t> </a:t>
            </a:r>
            <a:r>
              <a:rPr lang="en-GB" sz="1600" b="1" i="0" dirty="0">
                <a:solidFill>
                  <a:srgbClr val="333333"/>
                </a:solidFill>
                <a:effectLst/>
                <a:latin typeface="Arial" panose="020B0604020202020204" pitchFamily="34" charset="0"/>
                <a:cs typeface="Arial" panose="020B0604020202020204" pitchFamily="34" charset="0"/>
              </a:rPr>
              <a:t>45</a:t>
            </a:r>
            <a:r>
              <a:rPr lang="en-GB" sz="1600" b="0" i="0" dirty="0">
                <a:solidFill>
                  <a:srgbClr val="333333"/>
                </a:solidFill>
                <a:effectLst/>
                <a:latin typeface="Arial" panose="020B0604020202020204" pitchFamily="34" charset="0"/>
                <a:cs typeface="Arial" panose="020B0604020202020204" pitchFamily="34" charset="0"/>
              </a:rPr>
              <a:t>, 405. </a:t>
            </a:r>
            <a:r>
              <a:rPr lang="en-GB" sz="1600" b="0" i="0" dirty="0">
                <a:solidFill>
                  <a:srgbClr val="333333"/>
                </a:solidFill>
                <a:effectLst/>
                <a:latin typeface="Arial" panose="020B0604020202020204" pitchFamily="34" charset="0"/>
                <a:cs typeface="Arial" panose="020B0604020202020204" pitchFamily="34" charset="0"/>
                <a:hlinkClick r:id="rId4"/>
              </a:rPr>
              <a:t>https://doi.org/10.1007/s10597-009-9189-4</a:t>
            </a:r>
            <a:r>
              <a:rPr lang="en-GB" sz="1600" b="0" i="0" dirty="0">
                <a:solidFill>
                  <a:srgbClr val="333333"/>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7373310"/>
      </p:ext>
    </p:extLst>
  </p:cSld>
  <p:clrMapOvr>
    <a:masterClrMapping/>
  </p:clrMapOvr>
</p:sld>
</file>

<file path=ppt/theme/theme1.xml><?xml version="1.0" encoding="utf-8"?>
<a:theme xmlns:a="http://schemas.openxmlformats.org/drawingml/2006/main" name="AccentBox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9739</TotalTime>
  <Words>742</Words>
  <Application>Microsoft Macintosh PowerPoint</Application>
  <PresentationFormat>Widescreen</PresentationFormat>
  <Paragraphs>12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Avenir Next LT Pro</vt:lpstr>
      <vt:lpstr>Calibri</vt:lpstr>
      <vt:lpstr>AccentBoxVTI</vt:lpstr>
      <vt:lpstr>                   Why is psychology important when working as a                      domiciliary carer working with older adults    Fawaz Yaslam 2113070 Alice Clayton BMHP4003 Psychology for Health and Social Care         </vt:lpstr>
      <vt:lpstr>Erikson held the belief that an individual's personality formed through a number of stages (Vogel-Scibilia, McNulty, Baxter, et al. 2009).      1. TRUST VS MISTRUST 0-18 months  2. AUTONOMY VS SHAME AND DOUBT 18 months to 3 years  3. INITIATIVE VS GUILT  3-5 years  4.INDUSTRY VS INFERIORITY. 6-11 years  5. IDENTITY VS CONFUSION  12-18 years  6. INTIMACY VS VIOLATION. 18-40 years   7. GENERATIVITY VS STAGNATION. 40-65 years  8. INTEGRITY VS DISPAIR. 65-death                </vt:lpstr>
      <vt:lpstr>At each level, people will face a conflict that will affect their growth (Malone, Liu, Vaillant, et al., 2016). Over the age of 65 is regarded to be old (NHS, 2019).  STAGE 8, INTEGRITY VS DESPAIR  Reflecting back on life (every individual decides if they regret or not things and decisions made in life and if they are happy with it).  Success leads to wisdom.  Failure leads to regret and hopelessness.  Failing at this stage will come with many regrets and a person might feel that his life has been a waste. Will be left with feelings of bitterness (Revere &amp; Tobin, 1980).    </vt:lpstr>
      <vt:lpstr>The people who are proud of their accomplishments will have few or no regrets and overall will have a feeling of satisfaction. Another feeling of satisfaction will result from accomplishing goals in their personal life, career, family (Haber, 2006).  The approach doesn't define what experiences and actions are needed at every level to resolve disputes and move on. Some issues could be not accepting that they need help, retirement, loosing a family member or a child, or they might keep thinking of their failure in the past which will impact their mental health too (LoGerfo, 1981).  Depression is very popular among older people and is often not recognised or treated (Haber, 2003). Depression in older people could be confused with being grumpy, miserable, missing family, or any other reason for being silent.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Why is psychology important when working as a                      domiciliary carer working with older adults    Fawaz Yaslam 2113070 Alice Clayton BMHP4003 Psychology for Health and Social Care         </dc:title>
  <dc:creator>Gheorghe Cot (1913213)</dc:creator>
  <cp:lastModifiedBy>Gheorghe Cot (1913213)</cp:lastModifiedBy>
  <cp:revision>1</cp:revision>
  <dcterms:created xsi:type="dcterms:W3CDTF">2022-10-03T13:37:43Z</dcterms:created>
  <dcterms:modified xsi:type="dcterms:W3CDTF">2022-10-10T07:57:20Z</dcterms:modified>
</cp:coreProperties>
</file>