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80" r:id="rId2"/>
    <p:sldId id="343" r:id="rId3"/>
    <p:sldId id="344" r:id="rId4"/>
    <p:sldId id="373" r:id="rId5"/>
    <p:sldId id="372" r:id="rId6"/>
    <p:sldId id="346" r:id="rId7"/>
    <p:sldId id="374" r:id="rId8"/>
    <p:sldId id="348" r:id="rId9"/>
    <p:sldId id="349" r:id="rId10"/>
    <p:sldId id="350" r:id="rId11"/>
    <p:sldId id="375" r:id="rId12"/>
    <p:sldId id="351" r:id="rId13"/>
    <p:sldId id="352" r:id="rId14"/>
    <p:sldId id="376" r:id="rId15"/>
    <p:sldId id="353" r:id="rId16"/>
    <p:sldId id="354" r:id="rId17"/>
    <p:sldId id="355" r:id="rId18"/>
    <p:sldId id="356" r:id="rId19"/>
    <p:sldId id="357" r:id="rId20"/>
    <p:sldId id="377" r:id="rId21"/>
    <p:sldId id="358" r:id="rId22"/>
    <p:sldId id="359" r:id="rId23"/>
    <p:sldId id="360" r:id="rId24"/>
    <p:sldId id="362" r:id="rId25"/>
    <p:sldId id="363" r:id="rId26"/>
    <p:sldId id="365" r:id="rId27"/>
    <p:sldId id="366" r:id="rId28"/>
    <p:sldId id="382" r:id="rId29"/>
    <p:sldId id="379" r:id="rId30"/>
    <p:sldId id="380" r:id="rId31"/>
    <p:sldId id="381" r:id="rId32"/>
    <p:sldId id="369" r:id="rId33"/>
    <p:sldId id="368" r:id="rId34"/>
    <p:sldId id="37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3" autoAdjust="0"/>
    <p:restoredTop sz="94660"/>
  </p:normalViewPr>
  <p:slideViewPr>
    <p:cSldViewPr snapToGrid="0">
      <p:cViewPr varScale="1">
        <p:scale>
          <a:sx n="88" d="100"/>
          <a:sy n="88" d="100"/>
        </p:scale>
        <p:origin x="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lenda Tinney" userId="56b889b2-370d-4cf5-add0-fc776a2ba020" providerId="ADAL" clId="{10275DD7-0927-4CDB-BD5D-993E0147F12D}"/>
    <pc:docChg chg="modSld">
      <pc:chgData name="Glenda Tinney" userId="56b889b2-370d-4cf5-add0-fc776a2ba020" providerId="ADAL" clId="{10275DD7-0927-4CDB-BD5D-993E0147F12D}" dt="2023-08-12T13:44:33.245" v="110" actId="14100"/>
      <pc:docMkLst>
        <pc:docMk/>
      </pc:docMkLst>
      <pc:sldChg chg="modSp mod">
        <pc:chgData name="Glenda Tinney" userId="56b889b2-370d-4cf5-add0-fc776a2ba020" providerId="ADAL" clId="{10275DD7-0927-4CDB-BD5D-993E0147F12D}" dt="2023-08-12T13:42:43.844" v="79" actId="20577"/>
        <pc:sldMkLst>
          <pc:docMk/>
          <pc:sldMk cId="1767376788" sldId="280"/>
        </pc:sldMkLst>
        <pc:spChg chg="mod">
          <ac:chgData name="Glenda Tinney" userId="56b889b2-370d-4cf5-add0-fc776a2ba020" providerId="ADAL" clId="{10275DD7-0927-4CDB-BD5D-993E0147F12D}" dt="2023-08-12T13:42:30.304" v="44" actId="20577"/>
          <ac:spMkLst>
            <pc:docMk/>
            <pc:sldMk cId="1767376788" sldId="280"/>
            <ac:spMk id="4099" creationId="{00000000-0000-0000-0000-000000000000}"/>
          </ac:spMkLst>
        </pc:spChg>
        <pc:spChg chg="mod">
          <ac:chgData name="Glenda Tinney" userId="56b889b2-370d-4cf5-add0-fc776a2ba020" providerId="ADAL" clId="{10275DD7-0927-4CDB-BD5D-993E0147F12D}" dt="2023-08-12T13:42:43.844" v="79" actId="20577"/>
          <ac:spMkLst>
            <pc:docMk/>
            <pc:sldMk cId="1767376788" sldId="280"/>
            <ac:spMk id="4100" creationId="{00000000-0000-0000-0000-000000000000}"/>
          </ac:spMkLst>
        </pc:spChg>
      </pc:sldChg>
      <pc:sldChg chg="modSp mod">
        <pc:chgData name="Glenda Tinney" userId="56b889b2-370d-4cf5-add0-fc776a2ba020" providerId="ADAL" clId="{10275DD7-0927-4CDB-BD5D-993E0147F12D}" dt="2023-08-12T13:44:33.245" v="110" actId="14100"/>
        <pc:sldMkLst>
          <pc:docMk/>
          <pc:sldMk cId="3787397482" sldId="343"/>
        </pc:sldMkLst>
        <pc:spChg chg="mod">
          <ac:chgData name="Glenda Tinney" userId="56b889b2-370d-4cf5-add0-fc776a2ba020" providerId="ADAL" clId="{10275DD7-0927-4CDB-BD5D-993E0147F12D}" dt="2023-08-12T13:44:11.387" v="104" actId="1076"/>
          <ac:spMkLst>
            <pc:docMk/>
            <pc:sldMk cId="3787397482" sldId="343"/>
            <ac:spMk id="3" creationId="{00000000-0000-0000-0000-000000000000}"/>
          </ac:spMkLst>
        </pc:spChg>
        <pc:spChg chg="mod">
          <ac:chgData name="Glenda Tinney" userId="56b889b2-370d-4cf5-add0-fc776a2ba020" providerId="ADAL" clId="{10275DD7-0927-4CDB-BD5D-993E0147F12D}" dt="2023-08-12T13:44:30.438" v="109" actId="14100"/>
          <ac:spMkLst>
            <pc:docMk/>
            <pc:sldMk cId="3787397482" sldId="343"/>
            <ac:spMk id="4" creationId="{00000000-0000-0000-0000-000000000000}"/>
          </ac:spMkLst>
        </pc:spChg>
        <pc:spChg chg="mod">
          <ac:chgData name="Glenda Tinney" userId="56b889b2-370d-4cf5-add0-fc776a2ba020" providerId="ADAL" clId="{10275DD7-0927-4CDB-BD5D-993E0147F12D}" dt="2023-08-12T13:44:33.245" v="110" actId="14100"/>
          <ac:spMkLst>
            <pc:docMk/>
            <pc:sldMk cId="3787397482" sldId="343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095986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9094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8972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Notes for Module</a:t>
            </a:r>
            <a:r>
              <a:rPr lang="en-GB" baseline="0" dirty="0"/>
              <a:t> Team:</a:t>
            </a:r>
          </a:p>
          <a:p>
            <a:endParaRPr lang="en-GB" baseline="0" dirty="0"/>
          </a:p>
          <a:p>
            <a:r>
              <a:rPr lang="en-GB" baseline="0" dirty="0"/>
              <a:t>Draw students’ attention to the types of skills they can acquire from the lecture – these are skills that potential employers are looking for and should be included in job applications.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831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5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570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514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60C586A-00EF-4095-9A95-C161326251CA}" type="slidenum">
              <a:rPr lang="cy-GB" altLang="en-US" smtClean="0"/>
              <a:pPr>
                <a:defRPr/>
              </a:pPr>
              <a:t>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417423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00F0481-317B-4DD0-95C3-34A5FB6EC470}" type="slidenum">
              <a:rPr lang="cy-GB" altLang="en-US" sz="1200" smtClean="0">
                <a:latin typeface="Arial" panose="020B0604020202020204" pitchFamily="34" charset="0"/>
              </a:rPr>
              <a:pPr/>
              <a:t>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689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FAD84E3-4171-4B19-9A2A-03CB285BF7D5}" type="slidenum">
              <a:rPr lang="cy-GB" altLang="en-US" sz="1200" smtClean="0">
                <a:latin typeface="Arial" panose="020B0604020202020204" pitchFamily="34" charset="0"/>
              </a:rPr>
              <a:pPr/>
              <a:t>10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02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87F0A3-101B-46E2-A96F-FB222CC89ACE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7736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087F0A3-101B-46E2-A96F-FB222CC89ACE}" type="slidenum">
              <a:rPr lang="cy-GB" altLang="en-US" sz="1200" smtClean="0">
                <a:latin typeface="Arial" panose="020B0604020202020204" pitchFamily="34" charset="0"/>
              </a:rPr>
              <a:pPr/>
              <a:t>12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9508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FF252BE0-3F2E-480A-AEBF-CE3BF3EA7FA7}" type="slidenum">
              <a:rPr lang="cy-GB" altLang="en-US" sz="1200" smtClean="0">
                <a:latin typeface="Arial" panose="020B0604020202020204" pitchFamily="34" charset="0"/>
              </a:rPr>
              <a:pPr/>
              <a:t>13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4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252BE0-3F2E-480A-AEBF-CE3BF3EA7FA7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889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15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557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B58EE4B3-53B6-44DE-8E37-CD55B37E8FB1}" type="slidenum">
              <a:rPr lang="cy-GB" altLang="en-US" sz="1200" smtClean="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835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F6955106-56FA-46A7-8D97-4984B1017C56}" type="slidenum">
              <a:rPr lang="cy-GB" altLang="en-US" sz="1200" smtClean="0">
                <a:latin typeface="Arial" panose="020B0604020202020204" pitchFamily="34" charset="0"/>
              </a:rPr>
              <a:pPr/>
              <a:t>17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925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43EB1B1-783D-48F4-B1EC-D3F52081BB0A}" type="slidenum">
              <a:rPr lang="cy-GB" altLang="en-US" sz="1200" smtClean="0">
                <a:latin typeface="Arial" panose="020B0604020202020204" pitchFamily="34" charset="0"/>
              </a:rPr>
              <a:pPr/>
              <a:t>18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203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D3933A9-15BA-44B1-9B80-A4A75E991804}" type="slidenum">
              <a:rPr lang="cy-GB" altLang="en-US" sz="1200" smtClean="0">
                <a:latin typeface="Arial" panose="020B0604020202020204" pitchFamily="34" charset="0"/>
              </a:rPr>
              <a:pPr/>
              <a:t>19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3981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9115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5626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7910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1134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0522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293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27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7521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32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1207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C8E3559-5581-4979-8F78-57E3F1BB331B}" type="slidenum">
              <a:rPr lang="cy-GB" altLang="en-US" sz="1200" smtClean="0">
                <a:latin typeface="Arial" panose="020B0604020202020204" pitchFamily="34" charset="0"/>
              </a:rPr>
              <a:pPr/>
              <a:t>33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6714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>
              <a:latin typeface="Arial" panose="020B0604020202020204" pitchFamily="34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DAED868C-9DCF-45CE-9CF6-791F5AC5F2A0}" type="slidenum">
              <a:rPr lang="cy-GB" altLang="en-US" sz="1200" smtClean="0">
                <a:latin typeface="Arial" panose="020B0604020202020204" pitchFamily="34" charset="0"/>
              </a:rPr>
              <a:pPr/>
              <a:t>34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632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12/08/2023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scholar.google.co.uk/scholar?hl=en&amp;lr=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Main_Page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kidshealth.org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5" Type="http://schemas.openxmlformats.org/officeDocument/2006/relationships/hyperlink" Target="Link%20to%20http:/www.simplypsychology.org/" TargetMode="External"/><Relationship Id="rId4" Type="http://schemas.openxmlformats.org/officeDocument/2006/relationships/hyperlink" Target="http://www.mumsnet.com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arly-education.org.uk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tes.com/" TargetMode="External"/><Relationship Id="rId5" Type="http://schemas.openxmlformats.org/officeDocument/2006/relationships/hyperlink" Target="http://www.theguardian.com/education" TargetMode="External"/><Relationship Id="rId4" Type="http://schemas.openxmlformats.org/officeDocument/2006/relationships/hyperlink" Target="https://www.jrf.org.uk/?gclid=CNuml-2Y-8cCFRFmGwodQggCcw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HjgKe7JMNE" TargetMode="Externa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HjgKe7JMNE" TargetMode="Externa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llsyouneed.com/learn/fake-news.html" TargetMode="External"/><Relationship Id="rId2" Type="http://schemas.openxmlformats.org/officeDocument/2006/relationships/hyperlink" Target="https://www.skillsyouneed.com/learn/critical-thinking.html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catorstechnology.com/2017/01/48-questions-to-help-students-develop.html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919536" y="908720"/>
            <a:ext cx="4119314" cy="4207322"/>
          </a:xfrm>
        </p:spPr>
        <p:txBody>
          <a:bodyPr>
            <a:noAutofit/>
          </a:bodyPr>
          <a:lstStyle/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48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ECEY4008C </a:t>
            </a:r>
            <a:r>
              <a:rPr lang="cy-GB" sz="48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Datblygu Sgiliau Astudio Effeithiol</a:t>
            </a:r>
            <a:endParaRPr lang="cy-GB" sz="48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endParaRPr lang="cy-GB" sz="48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</p:txBody>
      </p:sp>
      <p:sp>
        <p:nvSpPr>
          <p:cNvPr id="4100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6153152" y="908720"/>
            <a:ext cx="4263328" cy="4351338"/>
          </a:xfrm>
        </p:spPr>
        <p:txBody>
          <a:bodyPr>
            <a:noAutofit/>
          </a:bodyPr>
          <a:lstStyle/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4800" b="1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ECEY4008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Developing Effective Study Skills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endParaRPr lang="en-GB" sz="4800" kern="0" dirty="0">
              <a:solidFill>
                <a:srgbClr val="0000FF"/>
              </a:solidFill>
              <a:latin typeface="Arial" panose="020B0604020202020204" pitchFamily="34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737678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8510" y="1322614"/>
            <a:ext cx="12702575" cy="411617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rial" panose="020B0604020202020204" pitchFamily="34" charset="0"/>
              </a:rPr>
              <a:t>ECEY4008C</a:t>
            </a:r>
            <a:r>
              <a:rPr 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  <a:r>
              <a:rPr lang="cy-GB" sz="4000" b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Datblygu Sgiliau Astudio Effeithiol</a:t>
            </a:r>
            <a:br>
              <a:rPr lang="en-GB" sz="4000" dirty="0">
                <a:latin typeface="Arial" panose="020B0604020202020204" pitchFamily="34" charset="0"/>
              </a:rPr>
            </a:br>
            <a:r>
              <a:rPr lang="en-GB" sz="4000" dirty="0">
                <a:solidFill>
                  <a:srgbClr val="0000FF"/>
                </a:solidFill>
                <a:latin typeface="Arial" panose="020B0604020202020204" pitchFamily="34" charset="0"/>
              </a:rPr>
              <a:t>ECEY4008 </a:t>
            </a:r>
            <a:r>
              <a:rPr lang="en-GB" sz="40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Developing Effective Study Skills</a:t>
            </a:r>
            <a:br>
              <a:rPr lang="en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</a:br>
            <a:br>
              <a:rPr lang="en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55814" y="1825625"/>
            <a:ext cx="5763986" cy="435133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y-GB" sz="4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Sgiliau Ymchwilio</a:t>
            </a:r>
          </a:p>
          <a:p>
            <a:pPr marL="0" indent="0">
              <a:buNone/>
              <a:defRPr/>
            </a:pPr>
            <a:r>
              <a:rPr lang="cy-GB" sz="4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Meddwl yn Feirniadol</a:t>
            </a:r>
            <a:endParaRPr lang="cy-GB" sz="4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53149" y="1825625"/>
            <a:ext cx="5216979" cy="435133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altLang="cy-GB" sz="44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Researching Skills</a:t>
            </a:r>
          </a:p>
          <a:p>
            <a:pPr marL="0" indent="0">
              <a:buNone/>
              <a:defRPr/>
            </a:pPr>
            <a:r>
              <a:rPr lang="en-GB" sz="44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Thinking</a:t>
            </a:r>
            <a:endParaRPr lang="cy-GB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397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52650" y="332657"/>
            <a:ext cx="7886700" cy="1008112"/>
          </a:xfrm>
        </p:spPr>
        <p:txBody>
          <a:bodyPr>
            <a:noAutofit/>
          </a:bodyPr>
          <a:lstStyle/>
          <a:p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Cynnwys</a:t>
            </a:r>
            <a: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        </a:t>
            </a: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Contents</a:t>
            </a:r>
            <a:endParaRPr lang="en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03512" y="1556793"/>
            <a:ext cx="4335338" cy="4620170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Beth yw ‘ymchwil?’</a:t>
            </a:r>
          </a:p>
          <a:p>
            <a:pPr>
              <a:buFontTx/>
              <a:buChar char="•"/>
              <a:defRPr/>
            </a:pPr>
            <a:r>
              <a:rPr 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Sut i ymchwilio</a:t>
            </a:r>
          </a:p>
          <a:p>
            <a:pPr>
              <a:buFontTx/>
              <a:buChar char="•"/>
              <a:defRPr/>
            </a:pPr>
            <a:r>
              <a:rPr 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Ffynonellau</a:t>
            </a:r>
          </a:p>
          <a:p>
            <a:pPr>
              <a:buFontTx/>
              <a:buChar char="•"/>
              <a:defRPr/>
            </a:pPr>
            <a:r>
              <a:rPr 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Meddwl yn feirniadol</a:t>
            </a:r>
          </a:p>
          <a:p>
            <a:pPr marL="0" indent="0">
              <a:buNone/>
              <a:defRPr/>
            </a:pPr>
            <a:endParaRPr lang="cy-GB" sz="4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038850" y="1556793"/>
            <a:ext cx="4449638" cy="4620170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What is ‘research?’</a:t>
            </a:r>
          </a:p>
          <a:p>
            <a:pPr>
              <a:buFontTx/>
              <a:buChar char="•"/>
              <a:defRPr/>
            </a:pPr>
            <a:r>
              <a:rPr lang="en-GB" altLang="cy-GB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How to research</a:t>
            </a:r>
          </a:p>
          <a:p>
            <a:pPr>
              <a:buFontTx/>
              <a:buChar char="•"/>
              <a:defRPr/>
            </a:pPr>
            <a:r>
              <a:rPr lang="en-GB" altLang="cy-GB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Sources</a:t>
            </a:r>
          </a:p>
          <a:p>
            <a:pPr>
              <a:buFontTx/>
              <a:buChar char="•"/>
              <a:defRPr/>
            </a:pPr>
            <a:r>
              <a:rPr lang="en-GB" altLang="cy-GB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thinking</a:t>
            </a:r>
          </a:p>
          <a:p>
            <a:pPr marL="0" indent="0">
              <a:buNone/>
              <a:defRPr/>
            </a:pPr>
            <a:endParaRPr lang="cy-GB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080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Sgiliau</a:t>
            </a:r>
            <a:r>
              <a:rPr lang="en-GB" sz="4800" dirty="0">
                <a:latin typeface="Arial" panose="020B0604020202020204" pitchFamily="34" charset="0"/>
              </a:rPr>
              <a:t>        	   </a:t>
            </a:r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Skills</a:t>
            </a:r>
            <a:b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</a:br>
            <a:endParaRPr lang="en-US" sz="36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52650" y="1825625"/>
            <a:ext cx="267915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Sgiliau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Cyflogadwyedd</a:t>
            </a:r>
            <a:r>
              <a:rPr lang="en-GB" dirty="0">
                <a:latin typeface="Arial" panose="020B0604020202020204" pitchFamily="34" charset="0"/>
              </a:rPr>
              <a:t>/</a:t>
            </a:r>
            <a:r>
              <a:rPr lang="en-GB" dirty="0" err="1">
                <a:latin typeface="Arial" panose="020B0604020202020204" pitchFamily="34" charset="0"/>
              </a:rPr>
              <a:t>Trosglwyddadwy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Trefniadaeth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Cynllunio</a:t>
            </a:r>
            <a:endParaRPr lang="en-GB" dirty="0">
              <a:latin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</a:rPr>
              <a:t>Rheoli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amser</a:t>
            </a:r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53150" y="1825625"/>
            <a:ext cx="2679154" cy="4351338"/>
          </a:xfrm>
        </p:spPr>
        <p:txBody>
          <a:bodyPr/>
          <a:lstStyle/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Employability/Transferable Skills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Organisation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Planning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Time management</a:t>
            </a:r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909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2208213" y="404813"/>
            <a:ext cx="7772400" cy="11430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Adnoddau</a:t>
            </a:r>
            <a:r>
              <a:rPr lang="en-GB" altLang="en-US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       </a:t>
            </a:r>
            <a:r>
              <a:rPr lang="en-GB" altLang="en-US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Resources</a:t>
            </a:r>
            <a:endParaRPr lang="en-GB" altLang="cy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847528" y="1628775"/>
            <a:ext cx="4242122" cy="4114800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Ymchwil</a:t>
            </a:r>
          </a:p>
          <a:p>
            <a:pPr>
              <a:buFontTx/>
              <a:buChar char="•"/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Gwefannau</a:t>
            </a:r>
          </a:p>
          <a:p>
            <a:pPr>
              <a:buFontTx/>
              <a:buChar char="•"/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Erthyglau</a:t>
            </a:r>
          </a:p>
          <a:p>
            <a:pPr>
              <a:buFontTx/>
              <a:buChar char="•"/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Clip fideo</a:t>
            </a:r>
          </a:p>
          <a:p>
            <a:pPr>
              <a:buFontTx/>
              <a:buChar char="•"/>
              <a:defRPr/>
            </a:pPr>
            <a:r>
              <a:rPr lang="cy-GB" altLang="en-US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Gweithgareddau</a:t>
            </a:r>
          </a:p>
          <a:p>
            <a:pPr marL="0" indent="0">
              <a:buNone/>
              <a:defRPr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512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67438" y="1628775"/>
            <a:ext cx="4249042" cy="4114800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en-US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Research</a:t>
            </a:r>
          </a:p>
          <a:p>
            <a:pPr>
              <a:buFontTx/>
              <a:buChar char="•"/>
              <a:defRPr/>
            </a:pPr>
            <a:r>
              <a:rPr lang="en-GB" altLang="en-US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Websites</a:t>
            </a:r>
          </a:p>
          <a:p>
            <a:pPr>
              <a:buFontTx/>
              <a:buChar char="•"/>
              <a:defRPr/>
            </a:pPr>
            <a:r>
              <a:rPr lang="en-GB" altLang="en-US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Articles</a:t>
            </a:r>
          </a:p>
          <a:p>
            <a:pPr>
              <a:buFontTx/>
              <a:buChar char="•"/>
              <a:defRPr/>
            </a:pPr>
            <a:r>
              <a:rPr lang="en-GB" altLang="en-US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Video clip</a:t>
            </a:r>
          </a:p>
          <a:p>
            <a:pPr>
              <a:buFontTx/>
              <a:buChar char="•"/>
              <a:defRPr/>
            </a:pPr>
            <a:r>
              <a:rPr lang="en-GB" altLang="en-US" sz="36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Activities</a:t>
            </a:r>
          </a:p>
        </p:txBody>
      </p:sp>
    </p:spTree>
    <p:extLst>
      <p:ext uri="{BB962C8B-B14F-4D97-AF65-F5344CB8AC3E}">
        <p14:creationId xmlns:p14="http://schemas.microsoft.com/office/powerpoint/2010/main" val="3309652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681037"/>
            <a:ext cx="8767886" cy="1009652"/>
          </a:xfrm>
        </p:spPr>
        <p:txBody>
          <a:bodyPr>
            <a:noAutofit/>
          </a:bodyPr>
          <a:lstStyle/>
          <a:p>
            <a:r>
              <a:rPr lang="en-GB" sz="4800" dirty="0" err="1">
                <a:latin typeface="Arial" panose="020B0604020202020204" pitchFamily="34" charset="0"/>
              </a:rPr>
              <a:t>Rhaglen</a:t>
            </a:r>
            <a:r>
              <a:rPr lang="en-GB" sz="4800" dirty="0">
                <a:latin typeface="Arial" panose="020B0604020202020204" pitchFamily="34" charset="0"/>
              </a:rPr>
              <a:t> </a:t>
            </a:r>
            <a:r>
              <a:rPr lang="en-GB" sz="4800" b="1" dirty="0" err="1">
                <a:latin typeface="Arial" panose="020B0604020202020204" pitchFamily="34" charset="0"/>
              </a:rPr>
              <a:t>Ymarferydd</a:t>
            </a:r>
            <a:r>
              <a:rPr lang="en-GB" sz="4800" b="1" dirty="0">
                <a:latin typeface="Arial" panose="020B0604020202020204" pitchFamily="34" charset="0"/>
              </a:rPr>
              <a:t> </a:t>
            </a:r>
            <a:r>
              <a:rPr lang="en-GB" sz="4800" b="1" dirty="0" err="1">
                <a:latin typeface="Arial" panose="020B0604020202020204" pitchFamily="34" charset="0"/>
              </a:rPr>
              <a:t>Blynyddoedd</a:t>
            </a:r>
            <a:r>
              <a:rPr lang="en-GB" sz="4800" b="1" dirty="0">
                <a:latin typeface="Arial" panose="020B0604020202020204" pitchFamily="34" charset="0"/>
              </a:rPr>
              <a:t> </a:t>
            </a:r>
            <a:r>
              <a:rPr lang="en-GB" sz="4800" b="1" dirty="0" err="1">
                <a:latin typeface="Arial" panose="020B0604020202020204" pitchFamily="34" charset="0"/>
              </a:rPr>
              <a:t>Cynnar</a:t>
            </a:r>
            <a:br>
              <a:rPr lang="en-GB" sz="4800" dirty="0">
                <a:solidFill>
                  <a:srgbClr val="002060"/>
                </a:solidFill>
                <a:latin typeface="Arial" panose="020B0604020202020204" pitchFamily="34" charset="0"/>
              </a:rPr>
            </a:br>
            <a:endParaRPr 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52650" y="2420888"/>
            <a:ext cx="7111702" cy="3756075"/>
          </a:xfrm>
        </p:spPr>
        <p:txBody>
          <a:bodyPr/>
          <a:lstStyle/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Meini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prawf</a:t>
            </a:r>
            <a:r>
              <a:rPr lang="en-GB" dirty="0">
                <a:latin typeface="Arial" panose="020B0604020202020204" pitchFamily="34" charset="0"/>
              </a:rPr>
              <a:t> y NOS a </a:t>
            </a:r>
            <a:r>
              <a:rPr lang="en-GB" dirty="0" err="1">
                <a:latin typeface="Arial" panose="020B0604020202020204" pitchFamily="34" charset="0"/>
              </a:rPr>
              <a:t>gyflawnwyd</a:t>
            </a:r>
            <a:r>
              <a:rPr lang="en-GB" dirty="0">
                <a:latin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</a:rPr>
              <a:t>ddarlith</a:t>
            </a:r>
            <a:r>
              <a:rPr lang="en-GB" dirty="0">
                <a:latin typeface="Arial" panose="020B0604020202020204" pitchFamily="34" charset="0"/>
              </a:rPr>
              <a:t> hon:</a:t>
            </a:r>
          </a:p>
          <a:p>
            <a:pPr marL="0" indent="0">
              <a:buNone/>
            </a:pPr>
            <a:r>
              <a:rPr lang="en-GB" dirty="0" err="1">
                <a:latin typeface="Arial" panose="020B0604020202020204" pitchFamily="34" charset="0"/>
              </a:rPr>
              <a:t>Craidd</a:t>
            </a:r>
            <a:r>
              <a:rPr lang="en-GB" dirty="0">
                <a:latin typeface="Arial" panose="020B0604020202020204" pitchFamily="34" charset="0"/>
              </a:rPr>
              <a:t> – K27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</a:rPr>
              <a:t>0401 – K60; P9, P11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</a:rPr>
              <a:t>0409 – K70, K71, K72</a:t>
            </a:r>
          </a:p>
        </p:txBody>
      </p:sp>
    </p:spTree>
    <p:extLst>
      <p:ext uri="{BB962C8B-B14F-4D97-AF65-F5344CB8AC3E}">
        <p14:creationId xmlns:p14="http://schemas.microsoft.com/office/powerpoint/2010/main" val="1120600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62836-F668-4516-6D60-669BEE21C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00FF"/>
                </a:solidFill>
                <a:latin typeface="Arial" panose="020B0604020202020204" pitchFamily="34" charset="0"/>
              </a:rPr>
              <a:t>Early Years Practitioner 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programme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941D8-5B78-3CCF-B0EB-E9D95BCE1A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52650" y="1825625"/>
            <a:ext cx="6751662" cy="4351338"/>
          </a:xfrm>
        </p:spPr>
        <p:txBody>
          <a:bodyPr/>
          <a:lstStyle/>
          <a:p>
            <a:pPr marL="0" indent="0">
              <a:buNone/>
              <a:defRPr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The NOS criteria met in this lecture:</a:t>
            </a:r>
          </a:p>
          <a:p>
            <a:pPr marL="0" indent="0">
              <a:buNone/>
              <a:defRPr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Core – K27</a:t>
            </a:r>
          </a:p>
          <a:p>
            <a:pPr marL="0" indent="0">
              <a:buNone/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0401 – K60; P9, P11</a:t>
            </a:r>
          </a:p>
          <a:p>
            <a:pPr marL="0" indent="0">
              <a:buNone/>
              <a:defRPr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0409 – K70, K71, K72</a:t>
            </a:r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4086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3647728" y="2060575"/>
            <a:ext cx="6645622" cy="1143000"/>
          </a:xfrm>
        </p:spPr>
        <p:txBody>
          <a:bodyPr>
            <a:noAutofit/>
          </a:bodyPr>
          <a:lstStyle/>
          <a:p>
            <a:r>
              <a:rPr lang="en-GB" altLang="en-US" sz="4800" dirty="0">
                <a:latin typeface="Arial" panose="020B0604020202020204" pitchFamily="34" charset="0"/>
              </a:rPr>
              <a:t>Beth </a:t>
            </a:r>
            <a:r>
              <a:rPr lang="en-GB" altLang="en-US" sz="4800" dirty="0" err="1">
                <a:latin typeface="Arial" panose="020B0604020202020204" pitchFamily="34" charset="0"/>
              </a:rPr>
              <a:t>yw</a:t>
            </a:r>
            <a:r>
              <a:rPr lang="en-GB" altLang="en-US" sz="4800" dirty="0">
                <a:latin typeface="Arial" panose="020B0604020202020204" pitchFamily="34" charset="0"/>
              </a:rPr>
              <a:t> </a:t>
            </a:r>
            <a:r>
              <a:rPr lang="en-GB" altLang="en-US" sz="4800" dirty="0" err="1">
                <a:latin typeface="Arial" panose="020B0604020202020204" pitchFamily="34" charset="0"/>
              </a:rPr>
              <a:t>ymchwil</a:t>
            </a:r>
            <a:r>
              <a:rPr lang="en-GB" altLang="en-US" sz="4800" dirty="0">
                <a:latin typeface="Arial" panose="020B0604020202020204" pitchFamily="34" charset="0"/>
              </a:rPr>
              <a:t>?</a:t>
            </a:r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What is research?</a:t>
            </a:r>
          </a:p>
        </p:txBody>
      </p:sp>
    </p:spTree>
    <p:extLst>
      <p:ext uri="{BB962C8B-B14F-4D97-AF65-F5344CB8AC3E}">
        <p14:creationId xmlns:p14="http://schemas.microsoft.com/office/powerpoint/2010/main" val="1635893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Beth yw ‘ymchwil?’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What is ‘research?’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916833"/>
            <a:ext cx="4038600" cy="4209331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Darganfod gwybodaeth</a:t>
            </a:r>
          </a:p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</a:t>
            </a:r>
          </a:p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Gwneud nodiadau</a:t>
            </a:r>
          </a:p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 gwerthusol</a:t>
            </a:r>
          </a:p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Adfyfyrio beirniadol</a:t>
            </a:r>
          </a:p>
          <a:p>
            <a:pPr>
              <a:buFontTx/>
              <a:buChar char="•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Ffynonellau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1916832"/>
            <a:ext cx="4038600" cy="4237906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Finding information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Reading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Note taking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Evaluative reading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reflection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Sources</a:t>
            </a:r>
          </a:p>
          <a:p>
            <a:pPr marL="0" indent="0">
              <a:buNone/>
              <a:defRPr/>
            </a:pPr>
            <a:endParaRPr lang="cy-GB" altLang="cy-GB" kern="0" dirty="0">
              <a:solidFill>
                <a:srgbClr val="0000FF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7018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116522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Darganfod gwybodaeth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Finding information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Ble mae dechrau?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Where</a:t>
            </a:r>
            <a:r>
              <a:rPr 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 to </a:t>
            </a: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start</a:t>
            </a:r>
            <a:r>
              <a:rPr 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?</a:t>
            </a:r>
          </a:p>
          <a:p>
            <a:pPr marL="0" indent="0">
              <a:buClr>
                <a:srgbClr val="CCCCFF"/>
              </a:buClr>
              <a:buNone/>
              <a:defRPr/>
            </a:pP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buClr>
                <a:srgbClr val="CCCCFF"/>
              </a:buClr>
              <a:buFont typeface="Arial" panose="020B0604020202020204" pitchFamily="34" charset="0"/>
              <a:buNone/>
              <a:defRPr/>
            </a:pP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Syniadau? 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Ideas</a:t>
            </a:r>
            <a:r>
              <a:rPr 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? 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pic>
        <p:nvPicPr>
          <p:cNvPr id="4" name="Picture 5" descr="Learning Resources Centre (Library) in Carmarth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9" y="1530351"/>
            <a:ext cx="2448967" cy="2753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wasnea SA1 Y Fforwm Library build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916" y="3501009"/>
            <a:ext cx="3258257" cy="217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02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903634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Sgiliau darllen lefel uwch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Higher level reading skills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Cip-ddarllen </a:t>
            </a:r>
            <a:endParaRPr lang="en-GB" sz="32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Bras-ddarllen 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 yn fanwl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 yn feddylgar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6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Scanning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6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Skimming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6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Detailed reading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6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Intelligent reading</a:t>
            </a: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566054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903634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Sgiliau darllen lefel uwch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Higher level reading skills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988841"/>
            <a:ext cx="4038600" cy="4137323"/>
          </a:xfrm>
        </p:spPr>
        <p:txBody>
          <a:bodyPr rtlCol="0"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 yn feirniadol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Darllen gydag ymwybyddiaeth o </a:t>
            </a:r>
            <a:r>
              <a:rPr lang="cy-GB" sz="32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farn</a:t>
            </a: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yr awdur 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sz="32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Dewis llyfrau ac erthyglau addas 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34445"/>
            <a:ext cx="4038600" cy="3744417"/>
          </a:xfrm>
        </p:spPr>
        <p:txBody>
          <a:bodyPr rtlCol="0"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endParaRPr lang="en-GB" sz="2400" kern="0" dirty="0">
              <a:solidFill>
                <a:srgbClr val="00206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reading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Reading with an understanding of the author’s viewpoints and bias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Choosing suitable books and articles</a:t>
            </a: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356991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22101"/>
            <a:ext cx="7772400" cy="1013792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Gwneud nodiadau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Making notes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772817"/>
            <a:ext cx="4038600" cy="4353347"/>
          </a:xfrm>
        </p:spPr>
        <p:txBody>
          <a:bodyPr rtlCol="0">
            <a:normAutofit fontScale="55000" lnSpcReduction="20000"/>
          </a:bodyPr>
          <a:lstStyle/>
          <a:p>
            <a:pPr eaLnBrk="1" hangingPunct="1">
              <a:lnSpc>
                <a:spcPct val="80000"/>
              </a:lnSpc>
              <a:buClr>
                <a:srgbClr val="CCCCFF"/>
              </a:buClr>
              <a:defRPr/>
            </a:pPr>
            <a:r>
              <a:rPr lang="cy-GB" sz="5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Gwneud llungopïau o rhai erthyglau pwysig / defnyddiol</a:t>
            </a:r>
          </a:p>
          <a:p>
            <a:pPr eaLnBrk="1" hangingPunct="1">
              <a:lnSpc>
                <a:spcPct val="80000"/>
              </a:lnSpc>
              <a:buClr>
                <a:srgbClr val="CCCCFF"/>
              </a:buClr>
              <a:defRPr/>
            </a:pPr>
            <a:r>
              <a:rPr lang="cy-GB" sz="5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Uwch oleuo neu tanlinellu pwyntiau o bwys</a:t>
            </a:r>
          </a:p>
          <a:p>
            <a:pPr eaLnBrk="1" hangingPunct="1">
              <a:lnSpc>
                <a:spcPct val="80000"/>
              </a:lnSpc>
              <a:buClr>
                <a:srgbClr val="CCCCFF"/>
              </a:buClr>
              <a:defRPr/>
            </a:pPr>
            <a:r>
              <a:rPr lang="cy-GB" sz="5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Gwneud nodiadau o’r prif bwyntiau</a:t>
            </a:r>
          </a:p>
          <a:p>
            <a:pPr eaLnBrk="1" hangingPunct="1">
              <a:lnSpc>
                <a:spcPct val="80000"/>
              </a:lnSpc>
              <a:buClr>
                <a:srgbClr val="CCCCFF"/>
              </a:buClr>
              <a:defRPr/>
            </a:pPr>
            <a:r>
              <a:rPr lang="cy-GB" sz="51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Cadw ffeil trefnus o’ch nodiadau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72816"/>
            <a:ext cx="4038600" cy="4176464"/>
          </a:xfrm>
        </p:spPr>
        <p:txBody>
          <a:bodyPr rtlCol="0">
            <a:normAutofit fontScale="55000" lnSpcReduction="20000"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51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Make photocopies of some important / useful articles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51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Highlight or underline important points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51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Make notes on the main points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51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Keep an organised file of your notes and articles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endParaRPr lang="en-GB" sz="5100" kern="0" dirty="0">
              <a:solidFill>
                <a:srgbClr val="00206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775099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2101"/>
            <a:ext cx="8229600" cy="648072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Gwneud nodiadau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Making notes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412777"/>
            <a:ext cx="4038600" cy="4713387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Clr>
                <a:srgbClr val="CCCCFF"/>
              </a:buClr>
              <a:buNone/>
              <a:defRPr/>
            </a:pPr>
            <a:r>
              <a:rPr lang="cy-GB" sz="4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Gwerth nodi: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defRPr/>
            </a:pPr>
            <a:r>
              <a:rPr lang="cy-GB" sz="4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Dyddiad y nodiadau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defRPr/>
            </a:pPr>
            <a:r>
              <a:rPr lang="cy-GB" sz="44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Manylion llawn y llyfr, bennod, erthygl neu wefan perthnasol i’r nodiadau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35894"/>
            <a:ext cx="4038600" cy="4713387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Clr>
                <a:srgbClr val="CCCCFF"/>
              </a:buClr>
              <a:buNone/>
              <a:defRPr/>
            </a:pPr>
            <a:r>
              <a:rPr lang="en-GB" sz="44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Useful to note: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44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Date of notes</a:t>
            </a: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defRPr/>
            </a:pPr>
            <a:r>
              <a:rPr lang="en-GB" sz="44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Provide full reference details for the book, article or website related to your notes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203883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Ffynonellau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Resources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90689"/>
            <a:ext cx="4038600" cy="4435474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Ffynonellau addas?</a:t>
            </a:r>
          </a:p>
          <a:p>
            <a:pPr>
              <a:buFontTx/>
              <a:buChar char="-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Llyfrau</a:t>
            </a:r>
          </a:p>
          <a:p>
            <a:pPr>
              <a:buFontTx/>
              <a:buChar char="-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Erthyglau</a:t>
            </a:r>
          </a:p>
          <a:p>
            <a:pPr>
              <a:buFontTx/>
              <a:buChar char="-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Cyfnodolion</a:t>
            </a:r>
          </a:p>
          <a:p>
            <a:pPr>
              <a:buFontTx/>
              <a:buChar char="-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Teledu/radio</a:t>
            </a:r>
          </a:p>
          <a:p>
            <a:pPr>
              <a:buFontTx/>
              <a:buChar char="-"/>
              <a:defRPr/>
            </a:pPr>
            <a: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Y We</a:t>
            </a:r>
          </a:p>
          <a:p>
            <a:pPr>
              <a:buFontTx/>
              <a:buChar char="-"/>
              <a:defRPr/>
            </a:pPr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Arall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?</a:t>
            </a:r>
            <a:endParaRPr lang="cy-GB" alt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90689"/>
            <a:ext cx="4038600" cy="4435474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Appropriate sources?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Books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Articles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Journals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Television/radio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The Internet</a:t>
            </a:r>
          </a:p>
          <a:p>
            <a:pPr>
              <a:buFontTx/>
              <a:buChar char="-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Other?</a:t>
            </a: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261172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Y We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The Internet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4038600" cy="2260600"/>
          </a:xfrm>
        </p:spPr>
        <p:txBody>
          <a:bodyPr rtlCol="0">
            <a:normAutofit lnSpcReduction="10000"/>
          </a:bodyPr>
          <a:lstStyle/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.ac.uk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.gov.uk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Gwefannau nodwyd gan ddarlithwyr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Google </a:t>
            </a: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scholar</a:t>
            </a:r>
            <a:endParaRPr lang="en-GB" kern="0" dirty="0">
              <a:solidFill>
                <a:srgbClr val="000000"/>
              </a:solidFill>
              <a:latin typeface="Arial"/>
              <a:ea typeface="ＭＳ Ｐゴシック" charset="-128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038600" cy="2260600"/>
          </a:xfrm>
        </p:spPr>
        <p:txBody>
          <a:bodyPr rtlCol="0">
            <a:normAutofit lnSpcReduction="10000"/>
          </a:bodyPr>
          <a:lstStyle/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.ac.uk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.gov.uk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Websites noted by lecturers</a:t>
            </a:r>
          </a:p>
          <a:p>
            <a:pPr eaLnBrk="1" hangingPunct="1"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en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Google scholar</a:t>
            </a:r>
          </a:p>
          <a:p>
            <a:pPr marL="0" indent="0">
              <a:buNone/>
              <a:defRPr/>
            </a:pPr>
            <a:endParaRPr lang="cy-GB" dirty="0"/>
          </a:p>
        </p:txBody>
      </p:sp>
      <p:pic>
        <p:nvPicPr>
          <p:cNvPr id="5" name="Picture 5" descr="Scholar Home log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437063"/>
            <a:ext cx="5903912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61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DIM </a:t>
            </a: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Wikipedia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Clr>
                <a:srgbClr val="CCCCFF"/>
              </a:buClr>
              <a:buNone/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Dolen i Wefan </a:t>
            </a: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Wikipedia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defRPr/>
            </a:pPr>
            <a:endParaRPr lang="cy-GB" dirty="0"/>
          </a:p>
        </p:txBody>
      </p:sp>
      <p:sp>
        <p:nvSpPr>
          <p:cNvPr id="3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 eaLnBrk="1" hangingPunct="1">
              <a:lnSpc>
                <a:spcPct val="90000"/>
              </a:lnSpc>
              <a:buClr>
                <a:srgbClr val="CCCCFF"/>
              </a:buClr>
              <a:buFont typeface="Wingdings" pitchFamily="2" charset="2"/>
              <a:buChar char="l"/>
              <a:defRPr/>
            </a:pPr>
            <a:r>
              <a:rPr lang="cy-GB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NO </a:t>
            </a:r>
            <a:r>
              <a:rPr lang="cy-GB" kern="0" dirty="0" err="1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Wikipedia</a:t>
            </a:r>
            <a:endParaRPr lang="cy-GB" kern="0" dirty="0">
              <a:solidFill>
                <a:srgbClr val="00206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Clr>
                <a:srgbClr val="CCCCFF"/>
              </a:buClr>
              <a:buNone/>
              <a:defRPr/>
            </a:pP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Link</a:t>
            </a:r>
            <a:r>
              <a:rPr 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 to </a:t>
            </a: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Wikipedia</a:t>
            </a:r>
            <a:r>
              <a:rPr lang="cy-GB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 </a:t>
            </a:r>
            <a:r>
              <a:rPr lang="cy-GB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Website</a:t>
            </a:r>
            <a:endParaRPr lang="cy-GB" kern="0" dirty="0">
              <a:solidFill>
                <a:srgbClr val="0000FF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34820" name="Picture 4" descr="Wikipedia log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404813"/>
            <a:ext cx="5256212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759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Gwefannau addas?</a:t>
            </a:r>
            <a:br>
              <a:rPr lang="en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Appropriate websites?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4525963"/>
          </a:xfrm>
        </p:spPr>
        <p:txBody>
          <a:bodyPr rtlCol="0">
            <a:normAutofit/>
          </a:bodyPr>
          <a:lstStyle/>
          <a:p>
            <a:pPr>
              <a:buFontTx/>
              <a:buChar char="•"/>
              <a:defRPr/>
            </a:pPr>
            <a:endParaRPr lang="en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Char char="•"/>
              <a:defRPr/>
            </a:pPr>
            <a:r>
              <a:rPr lang="en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Kidshealth</a:t>
            </a:r>
            <a:endParaRPr lang="en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Link to http://kidshealth.org/ 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Char char="•"/>
              <a:defRPr/>
            </a:pPr>
            <a:r>
              <a:rPr lang="en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Mumsnet</a:t>
            </a:r>
            <a:endParaRPr lang="en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4"/>
              </a:rPr>
              <a:t>Link to http://www.mumsnet.com/ 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buFontTx/>
              <a:buChar char="•"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Simply Psychology</a:t>
            </a: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5"/>
              </a:rPr>
              <a:t>Link to http://www.simplypsychology.org/</a:t>
            </a: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828804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615602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Gwefannau addas?</a:t>
            </a:r>
            <a:br>
              <a:rPr lang="en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Appropriate websites?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268761"/>
            <a:ext cx="8229600" cy="4392488"/>
          </a:xfrm>
        </p:spPr>
        <p:txBody>
          <a:bodyPr rtlCol="0">
            <a:normAutofit lnSpcReduction="10000"/>
          </a:bodyPr>
          <a:lstStyle/>
          <a:p>
            <a:pPr>
              <a:buFontTx/>
              <a:buChar char="•"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Early Education</a:t>
            </a: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Link to https://www.early-education.org.uk/</a:t>
            </a: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</a:p>
          <a:p>
            <a:pPr>
              <a:buFontTx/>
              <a:buChar char="•"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Joseph Rowntree Foundation</a:t>
            </a: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4"/>
              </a:rPr>
              <a:t>Link to https://www.jrf.org.uk/?gclid=CNuml-2Y-8cCFRFmGwodQggCcw</a:t>
            </a: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</a:p>
          <a:p>
            <a:pPr>
              <a:buFontTx/>
              <a:buChar char="•"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The Guardian – Education</a:t>
            </a: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5"/>
              </a:rPr>
              <a:t>Link to http://www.theguardian.com/education</a:t>
            </a: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</a:p>
          <a:p>
            <a:pPr marL="0" indent="0">
              <a:buNone/>
              <a:defRPr/>
            </a:pP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Times</a:t>
            </a: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Education</a:t>
            </a: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  <a:r>
              <a:rPr 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Supplement</a:t>
            </a: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(TES)</a:t>
            </a:r>
          </a:p>
          <a:p>
            <a:pPr marL="0" indent="0">
              <a:buNone/>
              <a:defRPr/>
            </a:pPr>
            <a:r>
              <a:rPr lang="en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6"/>
              </a:rPr>
              <a:t>Link to www.tes.com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511446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77B15-B80E-76D6-54BB-F697E39B3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+mn-cs"/>
              </a:rPr>
              <a:t>Ac eraill           </a:t>
            </a:r>
            <a:r>
              <a:rPr lang="cy-GB" sz="4800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cs typeface="+mn-cs"/>
              </a:rPr>
              <a:t>And</a:t>
            </a:r>
            <a:r>
              <a:rPr 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cs typeface="+mn-cs"/>
              </a:rPr>
              <a:t> </a:t>
            </a:r>
            <a:r>
              <a:rPr lang="cy-GB" sz="4800" kern="0" dirty="0" err="1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  <a:cs typeface="+mn-cs"/>
              </a:rPr>
              <a:t>others</a:t>
            </a: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4A24C-611B-31C7-211C-12350251C4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52650" y="1825625"/>
            <a:ext cx="7039694" cy="4351338"/>
          </a:xfrm>
        </p:spPr>
        <p:txBody>
          <a:bodyPr>
            <a:normAutofit fontScale="92500" lnSpcReduction="10000"/>
          </a:bodyPr>
          <a:lstStyle/>
          <a:p>
            <a:r>
              <a:rPr 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National </a:t>
            </a:r>
            <a:r>
              <a:rPr 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Autistic</a:t>
            </a:r>
            <a:r>
              <a:rPr 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Society</a:t>
            </a:r>
          </a:p>
          <a:p>
            <a:r>
              <a:rPr 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Mencap</a:t>
            </a:r>
            <a:endParaRPr 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r>
              <a:rPr 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NHS</a:t>
            </a:r>
          </a:p>
          <a:p>
            <a:r>
              <a:rPr 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NICE</a:t>
            </a:r>
          </a:p>
          <a:p>
            <a:r>
              <a:rPr lang="cy-GB" sz="3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Barnadoes</a:t>
            </a:r>
            <a:endParaRPr lang="cy-GB" sz="3000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r>
              <a:rPr lang="cy-GB" sz="3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NSPCC</a:t>
            </a:r>
          </a:p>
          <a:p>
            <a:pPr marL="0" indent="0">
              <a:buNone/>
            </a:pP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indent="0">
              <a:buNone/>
            </a:pPr>
            <a:b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650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Meddwl yn Feirniadol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Thinking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endParaRPr lang="cy-GB" sz="4000" dirty="0"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4000" dirty="0">
                <a:latin typeface="Arial" panose="020B0604020202020204" pitchFamily="34" charset="0"/>
              </a:rPr>
              <a:t>Beth yw ‘meddwl yn feirniadol?’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endParaRPr lang="cy-GB" sz="40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4000" dirty="0" err="1">
                <a:solidFill>
                  <a:srgbClr val="0000FF"/>
                </a:solidFill>
                <a:latin typeface="Arial" panose="020B0604020202020204" pitchFamily="34" charset="0"/>
              </a:rPr>
              <a:t>What</a:t>
            </a:r>
            <a:r>
              <a:rPr lang="cy-GB" sz="4000" dirty="0">
                <a:solidFill>
                  <a:srgbClr val="0000FF"/>
                </a:solidFill>
                <a:latin typeface="Arial" panose="020B0604020202020204" pitchFamily="34" charset="0"/>
              </a:rPr>
              <a:t> is ‘critical thinking?’</a:t>
            </a:r>
          </a:p>
        </p:txBody>
      </p:sp>
    </p:spTree>
    <p:extLst>
      <p:ext uri="{BB962C8B-B14F-4D97-AF65-F5344CB8AC3E}">
        <p14:creationId xmlns:p14="http://schemas.microsoft.com/office/powerpoint/2010/main" val="32355279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Meddwl yn Feirniadol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Critical Thinking</a:t>
            </a:r>
            <a:b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</a:b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981200" y="1767731"/>
            <a:ext cx="8229600" cy="3917032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</a:rPr>
              <a:t>“..setting out actively to understand what is really going on by using reasoning, evaluating evidence and thinking carefully about the process of thinking itself.”</a:t>
            </a:r>
          </a:p>
          <a:p>
            <a:pPr marL="0" indent="0" algn="r">
              <a:buNone/>
            </a:pPr>
            <a:r>
              <a:rPr lang="en-GB" dirty="0">
                <a:latin typeface="Arial" panose="020B0604020202020204" pitchFamily="34" charset="0"/>
              </a:rPr>
              <a:t>(Chatfield, 2017: 6).</a:t>
            </a:r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6722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Adfyfyrio Amheus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Sceptical Reflection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Gwerth wrth amau darn o wybodaeth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Cwestiynu rhagdybiaethau a wnaed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Codi ymwybyddiaeth o wrthddywediadau ac anghysondebau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Value in doubting piece of information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Questions assumptions made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Raises awareness of contradictions and inconsistencies</a:t>
            </a:r>
          </a:p>
        </p:txBody>
      </p:sp>
    </p:spTree>
    <p:extLst>
      <p:ext uri="{BB962C8B-B14F-4D97-AF65-F5344CB8AC3E}">
        <p14:creationId xmlns:p14="http://schemas.microsoft.com/office/powerpoint/2010/main" val="5535032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Gwrthrychedd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Objectivity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Deall rhywbeth o safbwynt niwtral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Dim yn dibynnu ar farn/cred un person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Dim yn dibynnu ar y darn cyntaf o wybodaeth a dderbyniwyd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Understanding something from a neutral perspective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Not relying on one person’s opinion/belief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Not relying on first piece of information received</a:t>
            </a:r>
          </a:p>
        </p:txBody>
      </p:sp>
    </p:spTree>
    <p:extLst>
      <p:ext uri="{BB962C8B-B14F-4D97-AF65-F5344CB8AC3E}">
        <p14:creationId xmlns:p14="http://schemas.microsoft.com/office/powerpoint/2010/main" val="2529115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78098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Gofynnwch eich hunan...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Ask yourself</a:t>
            </a:r>
            <a:r>
              <a:rPr lang="en-GB" altLang="cy-GB" sz="4800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charset="-128"/>
              </a:rPr>
              <a:t>…</a:t>
            </a:r>
            <a:endParaRPr lang="cy-GB" sz="48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484785"/>
            <a:ext cx="4038600" cy="464137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Pam ddylwn i ymddiried yn y wybodaeth yma?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Pam mae'r awdur/ cyflwynydd yn credu'r wybodaeth yma?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Pa wybodaeth arall sydd yno?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A ydw i'n gwybod digon i ateb y cwestiynau hyn?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84785"/>
            <a:ext cx="4316288" cy="464137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Why should I trust this information?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Why does the author/presenter believe this information?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What other information is there?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Do I know enough to answer these questions?</a:t>
            </a:r>
          </a:p>
        </p:txBody>
      </p:sp>
    </p:spTree>
    <p:extLst>
      <p:ext uri="{BB962C8B-B14F-4D97-AF65-F5344CB8AC3E}">
        <p14:creationId xmlns:p14="http://schemas.microsoft.com/office/powerpoint/2010/main" val="1538391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8850" y="288049"/>
            <a:ext cx="7886700" cy="13255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Goddrychedd a Rhagfarn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cy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Subjectivity or </a:t>
            </a: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Bias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844825"/>
            <a:ext cx="4038600" cy="428133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Barn bersonol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Barn unochrog</a:t>
            </a:r>
          </a:p>
          <a:p>
            <a:pPr>
              <a:defRPr/>
            </a:pPr>
            <a:r>
              <a:rPr lang="cy-GB" dirty="0">
                <a:latin typeface="Arial" panose="020B0604020202020204" pitchFamily="34" charset="0"/>
              </a:rPr>
              <a:t>Cyffredinoliadau</a:t>
            </a:r>
          </a:p>
          <a:p>
            <a:pPr marL="0" indent="0">
              <a:buNone/>
              <a:defRPr/>
            </a:pPr>
            <a:endParaRPr lang="cy-GB" dirty="0"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n-US" sz="3200" b="1" dirty="0" err="1">
                <a:latin typeface="Arial" panose="020B0604020202020204" pitchFamily="34" charset="0"/>
              </a:rPr>
              <a:t>Dylid</a:t>
            </a:r>
            <a:r>
              <a:rPr lang="en-US" sz="3200" b="1" dirty="0"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</a:rPr>
              <a:t>Osgoi’r</a:t>
            </a:r>
            <a:r>
              <a:rPr lang="en-US" sz="3200" b="1" dirty="0"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</a:rPr>
              <a:t>rhain</a:t>
            </a:r>
            <a:r>
              <a:rPr lang="en-US" sz="3200" b="1" dirty="0"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</a:rPr>
              <a:t>mewn</a:t>
            </a:r>
            <a:r>
              <a:rPr lang="en-US" sz="3200" b="1" dirty="0">
                <a:latin typeface="Arial" panose="020B0604020202020204" pitchFamily="34" charset="0"/>
              </a:rPr>
              <a:t> academia</a:t>
            </a:r>
            <a:endParaRPr lang="cy-GB" sz="3200" b="1" dirty="0"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44825"/>
            <a:ext cx="4038600" cy="428133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Personal opinion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One-sided opinion</a:t>
            </a:r>
          </a:p>
          <a:p>
            <a:pPr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Generalizations</a:t>
            </a:r>
          </a:p>
          <a:p>
            <a:pPr>
              <a:defRPr/>
            </a:pPr>
            <a:endParaRPr lang="cy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3200" b="1" dirty="0" err="1">
                <a:solidFill>
                  <a:srgbClr val="0000FF"/>
                </a:solidFill>
                <a:latin typeface="Arial" panose="020B0604020202020204" pitchFamily="34" charset="0"/>
              </a:rPr>
              <a:t>Should</a:t>
            </a:r>
            <a:r>
              <a:rPr lang="cy-GB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be </a:t>
            </a:r>
            <a:r>
              <a:rPr lang="cy-GB" sz="3200" b="1" dirty="0" err="1">
                <a:solidFill>
                  <a:srgbClr val="0000FF"/>
                </a:solidFill>
                <a:latin typeface="Arial" panose="020B0604020202020204" pitchFamily="34" charset="0"/>
              </a:rPr>
              <a:t>avoided</a:t>
            </a:r>
            <a:r>
              <a:rPr lang="cy-GB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sz="3200" b="1" dirty="0" err="1">
                <a:solidFill>
                  <a:srgbClr val="0000FF"/>
                </a:solidFill>
                <a:latin typeface="Arial" panose="020B0604020202020204" pitchFamily="34" charset="0"/>
              </a:rPr>
              <a:t>in</a:t>
            </a:r>
            <a:r>
              <a:rPr lang="cy-GB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sz="3200" b="1" dirty="0" err="1">
                <a:solidFill>
                  <a:srgbClr val="0000FF"/>
                </a:solidFill>
                <a:latin typeface="Arial" panose="020B0604020202020204" pitchFamily="34" charset="0"/>
              </a:rPr>
              <a:t>academia</a:t>
            </a:r>
            <a:endParaRPr lang="cy-GB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575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274638"/>
            <a:ext cx="7886700" cy="13255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latin typeface="Arial" panose="020B0604020202020204" pitchFamily="34" charset="0"/>
                <a:ea typeface="ＭＳ Ｐゴシック" charset="-128"/>
              </a:rPr>
              <a:t>Chwilfrydedd Deallusol</a:t>
            </a:r>
            <a:br>
              <a:rPr lang="cy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Intellectual Curiosity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600201"/>
            <a:ext cx="4038600" cy="4525963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cy-GB" sz="2600" dirty="0">
                <a:latin typeface="Arial" panose="020B0604020202020204" pitchFamily="34" charset="0"/>
              </a:rPr>
              <a:t>Yn y Brifysgol, cewch gyfleoedd i: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Dadlau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Darganfod atebion dros eich hunan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Meddwl mewn ffyrdd mwy creadigol</a:t>
            </a:r>
          </a:p>
          <a:p>
            <a:pPr>
              <a:defRPr/>
            </a:pPr>
            <a:r>
              <a:rPr lang="cy-GB" sz="2600" dirty="0">
                <a:latin typeface="Arial" panose="020B0604020202020204" pitchFamily="34" charset="0"/>
              </a:rPr>
              <a:t>Bod yn agored i wahanol safbwyntiau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4038600" cy="4525963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At University, you will have opportunities to: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Debate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Find out answers for yourself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Think in more creative ways</a:t>
            </a:r>
          </a:p>
          <a:p>
            <a:pPr>
              <a:defRPr/>
            </a:pPr>
            <a:r>
              <a:rPr lang="cy-GB" sz="2600" dirty="0">
                <a:solidFill>
                  <a:srgbClr val="0000FF"/>
                </a:solidFill>
                <a:latin typeface="Arial" panose="020B0604020202020204" pitchFamily="34" charset="0"/>
              </a:rPr>
              <a:t>Be open to different perspectives</a:t>
            </a:r>
          </a:p>
        </p:txBody>
      </p:sp>
    </p:spTree>
    <p:extLst>
      <p:ext uri="{BB962C8B-B14F-4D97-AF65-F5344CB8AC3E}">
        <p14:creationId xmlns:p14="http://schemas.microsoft.com/office/powerpoint/2010/main" val="36024009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3917E-0A8E-2341-7603-E67E3A9A2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Gwyliwch</a:t>
            </a:r>
            <a:r>
              <a:rPr lang="en-GB" dirty="0"/>
              <a:t> / </a:t>
            </a:r>
            <a:r>
              <a:rPr lang="en-GB" dirty="0">
                <a:solidFill>
                  <a:srgbClr val="0000FF"/>
                </a:solidFill>
              </a:rPr>
              <a:t>Watch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A909E-BE6F-ECB8-7842-C5044152AB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FF4928-5F6E-70E7-4742-EE4796B34E9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Five simple strategies to sharpen your critical thinking | BBC Ideas - YouTube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7478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E4B3B-1BFD-3D95-B538-8D6BF0547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9183"/>
            <a:ext cx="10515600" cy="1001032"/>
          </a:xfrm>
        </p:spPr>
        <p:txBody>
          <a:bodyPr/>
          <a:lstStyle/>
          <a:p>
            <a:r>
              <a:rPr lang="en-GB" dirty="0" err="1"/>
              <a:t>Meddwl</a:t>
            </a:r>
            <a:r>
              <a:rPr lang="en-GB" dirty="0"/>
              <a:t> </a:t>
            </a:r>
            <a:r>
              <a:rPr lang="en-GB" dirty="0" err="1"/>
              <a:t>beirniadol</a:t>
            </a:r>
            <a:r>
              <a:rPr lang="en-GB" dirty="0"/>
              <a:t> / </a:t>
            </a:r>
            <a:r>
              <a:rPr lang="en-GB" dirty="0">
                <a:solidFill>
                  <a:srgbClr val="0000FF"/>
                </a:solidFill>
              </a:rPr>
              <a:t>Critical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34987-5ADC-9C04-D9DA-EEEF2BD8A5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9100" y="947057"/>
            <a:ext cx="5600700" cy="5229907"/>
          </a:xfrm>
        </p:spPr>
        <p:txBody>
          <a:bodyPr>
            <a:normAutofit lnSpcReduction="10000"/>
          </a:bodyPr>
          <a:lstStyle/>
          <a:p>
            <a:r>
              <a:rPr lang="en-GB" b="0" i="0" dirty="0" err="1">
                <a:effectLst/>
                <a:latin typeface="+mj-lt"/>
              </a:rPr>
              <a:t>Byddwch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yn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amheugar</a:t>
            </a:r>
            <a:endParaRPr lang="en-GB" b="0" i="0" dirty="0">
              <a:effectLst/>
              <a:latin typeface="+mj-lt"/>
            </a:endParaRPr>
          </a:p>
          <a:p>
            <a:r>
              <a:rPr lang="en-GB" b="0" i="0" dirty="0" err="1">
                <a:effectLst/>
                <a:latin typeface="+mj-lt"/>
              </a:rPr>
              <a:t>Byddwch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yn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chwilfrydig</a:t>
            </a:r>
            <a:r>
              <a:rPr lang="en-GB" b="0" i="0" dirty="0">
                <a:effectLst/>
                <a:latin typeface="+mj-lt"/>
              </a:rPr>
              <a:t> a </a:t>
            </a:r>
            <a:r>
              <a:rPr lang="en-GB" b="0" i="0" dirty="0" err="1">
                <a:effectLst/>
                <a:latin typeface="+mj-lt"/>
              </a:rPr>
              <a:t>chwestiynwch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syniadau</a:t>
            </a:r>
            <a:endParaRPr lang="en-GB" dirty="0">
              <a:latin typeface="+mj-lt"/>
            </a:endParaRPr>
          </a:p>
          <a:p>
            <a:r>
              <a:rPr lang="en-GB" b="0" i="0" dirty="0" err="1">
                <a:effectLst/>
                <a:latin typeface="+mj-lt"/>
              </a:rPr>
              <a:t>Peidiwch</a:t>
            </a:r>
            <a:r>
              <a:rPr lang="en-GB" b="0" i="0" dirty="0">
                <a:effectLst/>
                <a:latin typeface="+mj-lt"/>
              </a:rPr>
              <a:t> â </a:t>
            </a:r>
            <a:r>
              <a:rPr lang="en-GB" b="0" i="0" dirty="0" err="1">
                <a:effectLst/>
                <a:latin typeface="+mj-lt"/>
              </a:rPr>
              <a:t>chredu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popeth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rydych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chi'n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ei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ddarllen</a:t>
            </a:r>
            <a:endParaRPr lang="en-GB" dirty="0">
              <a:latin typeface="+mj-lt"/>
            </a:endParaRPr>
          </a:p>
          <a:p>
            <a:r>
              <a:rPr lang="en-GB" b="0" i="0" dirty="0" err="1">
                <a:effectLst/>
                <a:latin typeface="+mj-lt"/>
              </a:rPr>
              <a:t>Osgoi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seilio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eich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dadleuon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ar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ychydig</a:t>
            </a:r>
            <a:r>
              <a:rPr lang="en-GB" b="0" i="0" dirty="0">
                <a:effectLst/>
                <a:latin typeface="+mj-lt"/>
              </a:rPr>
              <a:t> o </a:t>
            </a:r>
            <a:r>
              <a:rPr lang="en-GB" b="0" i="0" dirty="0" err="1">
                <a:effectLst/>
                <a:latin typeface="+mj-lt"/>
              </a:rPr>
              <a:t>ffynonellau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yn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unig</a:t>
            </a:r>
            <a:endParaRPr lang="en-GB" b="0" i="0" dirty="0">
              <a:effectLst/>
              <a:latin typeface="+mj-lt"/>
            </a:endParaRPr>
          </a:p>
          <a:p>
            <a:r>
              <a:rPr lang="en-GB" b="0" i="0" dirty="0" err="1">
                <a:effectLst/>
                <a:latin typeface="+mj-lt"/>
              </a:rPr>
              <a:t>Gwiriwch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ffeithiau</a:t>
            </a:r>
            <a:r>
              <a:rPr lang="en-GB" b="0" i="0" dirty="0">
                <a:effectLst/>
                <a:latin typeface="+mj-lt"/>
              </a:rPr>
              <a:t> ac </a:t>
            </a:r>
            <a:r>
              <a:rPr lang="en-GB" b="0" i="0" dirty="0" err="1">
                <a:effectLst/>
                <a:latin typeface="+mj-lt"/>
              </a:rPr>
              <a:t>ystyriwch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gogwydd</a:t>
            </a:r>
            <a:r>
              <a:rPr lang="en-GB" b="0" i="0" dirty="0">
                <a:effectLst/>
                <a:latin typeface="+mj-lt"/>
              </a:rPr>
              <a:t> neu </a:t>
            </a:r>
            <a:r>
              <a:rPr lang="en-GB" b="0" i="0" dirty="0" err="1">
                <a:effectLst/>
                <a:latin typeface="+mj-lt"/>
              </a:rPr>
              <a:t>agenda'r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awdur</a:t>
            </a:r>
            <a:endParaRPr lang="en-GB" b="0" i="0" dirty="0">
              <a:effectLst/>
              <a:latin typeface="+mj-lt"/>
            </a:endParaRPr>
          </a:p>
          <a:p>
            <a:r>
              <a:rPr lang="en-GB" b="0" i="0" dirty="0" err="1">
                <a:effectLst/>
                <a:latin typeface="+mj-lt"/>
              </a:rPr>
              <a:t>Ychydig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iawn</a:t>
            </a:r>
            <a:r>
              <a:rPr lang="en-GB" b="0" i="0" dirty="0">
                <a:effectLst/>
                <a:latin typeface="+mj-lt"/>
              </a:rPr>
              <a:t> o </a:t>
            </a:r>
            <a:r>
              <a:rPr lang="en-GB" b="0" i="0" dirty="0" err="1">
                <a:effectLst/>
                <a:latin typeface="+mj-lt"/>
              </a:rPr>
              <a:t>faterion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ie</a:t>
            </a:r>
            <a:r>
              <a:rPr lang="en-GB" b="0" i="0" dirty="0">
                <a:effectLst/>
                <a:latin typeface="+mj-lt"/>
              </a:rPr>
              <a:t> / </a:t>
            </a:r>
            <a:r>
              <a:rPr lang="en-GB" b="0" i="0" dirty="0" err="1">
                <a:effectLst/>
                <a:latin typeface="+mj-lt"/>
              </a:rPr>
              <a:t>na</a:t>
            </a:r>
            <a:r>
              <a:rPr lang="en-GB" b="0" i="0" dirty="0">
                <a:effectLst/>
                <a:latin typeface="+mj-lt"/>
              </a:rPr>
              <a:t> / </a:t>
            </a:r>
            <a:r>
              <a:rPr lang="en-GB" b="0" i="0" dirty="0" err="1">
                <a:effectLst/>
                <a:latin typeface="+mj-lt"/>
              </a:rPr>
              <a:t>cywir</a:t>
            </a:r>
            <a:r>
              <a:rPr lang="en-GB" b="0" i="0" dirty="0">
                <a:effectLst/>
                <a:latin typeface="+mj-lt"/>
              </a:rPr>
              <a:t> / </a:t>
            </a:r>
            <a:r>
              <a:rPr lang="en-GB" b="0" i="0" dirty="0" err="1">
                <a:effectLst/>
                <a:latin typeface="+mj-lt"/>
              </a:rPr>
              <a:t>anghywir</a:t>
            </a:r>
            <a:r>
              <a:rPr lang="en-GB" b="0" i="0" dirty="0">
                <a:effectLst/>
                <a:latin typeface="+mj-lt"/>
              </a:rPr>
              <a:t> - </a:t>
            </a:r>
            <a:r>
              <a:rPr lang="en-GB" b="0" i="0" dirty="0" err="1">
                <a:effectLst/>
                <a:latin typeface="+mj-lt"/>
              </a:rPr>
              <a:t>dathlu</a:t>
            </a:r>
            <a:r>
              <a:rPr lang="en-GB" b="0" i="0" dirty="0">
                <a:effectLst/>
                <a:latin typeface="+mj-lt"/>
              </a:rPr>
              <a:t> </a:t>
            </a:r>
            <a:r>
              <a:rPr lang="en-GB" b="0" i="0" dirty="0" err="1">
                <a:effectLst/>
                <a:latin typeface="+mj-lt"/>
              </a:rPr>
              <a:t>cymhlethdod</a:t>
            </a:r>
            <a:endParaRPr lang="cy-GB" dirty="0">
              <a:latin typeface="+mj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BF1F78-6B8A-D9A7-19B9-7A7F86883F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012371"/>
            <a:ext cx="5257800" cy="5164593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00FF"/>
                </a:solidFill>
              </a:rPr>
              <a:t>Be sceptical</a:t>
            </a:r>
          </a:p>
          <a:p>
            <a:r>
              <a:rPr lang="en-GB" dirty="0">
                <a:solidFill>
                  <a:srgbClr val="0000FF"/>
                </a:solidFill>
              </a:rPr>
              <a:t>Be curious and question ideas</a:t>
            </a:r>
          </a:p>
          <a:p>
            <a:r>
              <a:rPr lang="en-GB" dirty="0">
                <a:solidFill>
                  <a:srgbClr val="0000FF"/>
                </a:solidFill>
              </a:rPr>
              <a:t>Do not believe everything you read</a:t>
            </a:r>
          </a:p>
          <a:p>
            <a:r>
              <a:rPr lang="en-GB" dirty="0">
                <a:solidFill>
                  <a:srgbClr val="0000FF"/>
                </a:solidFill>
              </a:rPr>
              <a:t>Avoid basing your arguments on only a few sources</a:t>
            </a:r>
          </a:p>
          <a:p>
            <a:r>
              <a:rPr lang="en-GB" dirty="0">
                <a:solidFill>
                  <a:srgbClr val="0000FF"/>
                </a:solidFill>
              </a:rPr>
              <a:t>Fact check and consider the authors bias or agenda</a:t>
            </a:r>
          </a:p>
          <a:p>
            <a:r>
              <a:rPr lang="en-GB" dirty="0">
                <a:solidFill>
                  <a:srgbClr val="0000FF"/>
                </a:solidFill>
              </a:rPr>
              <a:t>Very few yes / no / right / wrong issues- celebrate complexity </a:t>
            </a:r>
            <a:endParaRPr lang="en-GB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29813473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3537AED-3273-C7BA-A806-85BD04B0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Darllen</a:t>
            </a:r>
            <a:r>
              <a:rPr lang="en-GB" dirty="0"/>
              <a:t>  / </a:t>
            </a:r>
            <a:r>
              <a:rPr lang="en-GB" dirty="0">
                <a:solidFill>
                  <a:srgbClr val="0000FF"/>
                </a:solidFill>
              </a:rPr>
              <a:t>Reading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707D3A-4235-FED3-7377-2278F5D4F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Critical Thinking | </a:t>
            </a:r>
            <a:r>
              <a:rPr lang="en-GB" dirty="0" err="1">
                <a:hlinkClick r:id="rId2"/>
              </a:rPr>
              <a:t>SkillsYouNeed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Critical Thinking and Fake News | </a:t>
            </a:r>
            <a:r>
              <a:rPr lang="en-GB" dirty="0" err="1">
                <a:hlinkClick r:id="rId3"/>
              </a:rPr>
              <a:t>SkillsYouNeed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70250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3BC61-B38B-1213-67A1-BCDCEB56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843" y="365126"/>
            <a:ext cx="12153900" cy="908504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Beiriniadol</a:t>
            </a:r>
            <a:r>
              <a:rPr lang="en-GB" dirty="0"/>
              <a:t> / </a:t>
            </a:r>
            <a:r>
              <a:rPr lang="en-GB" dirty="0">
                <a:solidFill>
                  <a:srgbClr val="0000FF"/>
                </a:solidFill>
              </a:rPr>
              <a:t>Critical Reading</a:t>
            </a:r>
            <a:r>
              <a:rPr lang="en-GB" dirty="0"/>
              <a:t> see</a:t>
            </a:r>
            <a:r>
              <a:rPr lang="en-GB" altLang="cy-GB" sz="4400" kern="0" dirty="0">
                <a:latin typeface="Arial" panose="020B0604020202020204" pitchFamily="34" charset="0"/>
                <a:ea typeface="ＭＳ Ｐゴシック" charset="-128"/>
              </a:rPr>
              <a:t> also (Cottrell, 2013: 188)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67B20-243E-49FD-D3B0-BE589DC9AD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4914" y="1273630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en-GB" b="0" i="0" dirty="0">
                <a:solidFill>
                  <a:srgbClr val="3C4043"/>
                </a:solidFill>
                <a:effectLst/>
              </a:rPr>
              <a:t>Beth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yw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prif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bwynt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hyn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ydych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ddarllen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</a:t>
            </a:r>
          </a:p>
          <a:p>
            <a:r>
              <a:rPr lang="en-GB" b="0" i="0" dirty="0" err="1">
                <a:solidFill>
                  <a:srgbClr val="3C4043"/>
                </a:solidFill>
                <a:effectLst/>
              </a:rPr>
              <a:t>Pwy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a'i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hysgrifennodd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</a:t>
            </a:r>
          </a:p>
          <a:p>
            <a:r>
              <a:rPr lang="en-GB" b="0" i="0" dirty="0">
                <a:solidFill>
                  <a:srgbClr val="3C4043"/>
                </a:solidFill>
                <a:effectLst/>
              </a:rPr>
              <a:t>Pam y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cafodd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ysgrifennu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Pa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bryd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y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cafodd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ysgrifennu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</a:t>
            </a:r>
          </a:p>
          <a:p>
            <a:r>
              <a:rPr lang="en-GB" b="0" i="0" dirty="0" err="1">
                <a:solidFill>
                  <a:srgbClr val="3C4043"/>
                </a:solidFill>
                <a:effectLst/>
              </a:rPr>
              <a:t>Ydy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syniadau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neu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gyd-destun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wedi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newid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ers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iddo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gael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ysgrifennu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</a:t>
            </a:r>
          </a:p>
          <a:p>
            <a:r>
              <a:rPr lang="en-GB" b="0" i="0" dirty="0">
                <a:solidFill>
                  <a:srgbClr val="3C4043"/>
                </a:solidFill>
                <a:effectLst/>
              </a:rPr>
              <a:t>A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yw'r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dystiolaeth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a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gyflwynir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gadarn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ac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gredadwy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</a:t>
            </a:r>
          </a:p>
          <a:p>
            <a:r>
              <a:rPr lang="en-GB" b="0" i="0" dirty="0">
                <a:solidFill>
                  <a:srgbClr val="3C4043"/>
                </a:solidFill>
                <a:effectLst/>
              </a:rPr>
              <a:t>Sut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daeth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awduron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i’w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casgliadau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</a:t>
            </a:r>
          </a:p>
          <a:p>
            <a:r>
              <a:rPr lang="en-GB" b="0" i="0" dirty="0">
                <a:solidFill>
                  <a:srgbClr val="3C4043"/>
                </a:solidFill>
                <a:effectLst/>
              </a:rPr>
              <a:t>A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ydych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cytuno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â'r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casgliadau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</a:t>
            </a:r>
          </a:p>
          <a:p>
            <a:r>
              <a:rPr lang="en-GB" b="0" i="0" dirty="0">
                <a:solidFill>
                  <a:srgbClr val="3C4043"/>
                </a:solidFill>
                <a:effectLst/>
              </a:rPr>
              <a:t>Beth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mae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hyn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ychwanegu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at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gwybodaeth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 Pam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ei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fod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yn</a:t>
            </a:r>
            <a:r>
              <a:rPr lang="en-GB" b="0" i="0" dirty="0">
                <a:solidFill>
                  <a:srgbClr val="3C4043"/>
                </a:solidFill>
                <a:effectLst/>
              </a:rPr>
              <a:t> </a:t>
            </a:r>
            <a:r>
              <a:rPr lang="en-GB" b="0" i="0" dirty="0" err="1">
                <a:solidFill>
                  <a:srgbClr val="3C4043"/>
                </a:solidFill>
                <a:effectLst/>
              </a:rPr>
              <a:t>ddefnyddiol</a:t>
            </a:r>
            <a:r>
              <a:rPr lang="en-GB" b="0" i="0" dirty="0">
                <a:solidFill>
                  <a:srgbClr val="3C4043"/>
                </a:solidFill>
                <a:effectLst/>
              </a:rPr>
              <a:t>?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F84AE9-8AA4-8A95-0992-2DE7C34A8A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6436" y="1273630"/>
            <a:ext cx="5535384" cy="4729163"/>
          </a:xfrm>
        </p:spPr>
        <p:txBody>
          <a:bodyPr>
            <a:normAutofit fontScale="77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What is the main point of what you are reading?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Who wrote it?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Why was it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When was it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Have ideas or context changed since it was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Is the evidence presented robust and credible?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How did the authors come to their conclusions?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Do you agree with the conclusions?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What does this add to our knowledge?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FF"/>
                </a:solidFill>
                <a:effectLst/>
                <a:latin typeface="+mj-lt"/>
              </a:rPr>
              <a:t>Why is it useful?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3068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65127"/>
            <a:ext cx="8058150" cy="13255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Gweithgaredd</a:t>
            </a:r>
            <a:b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Activity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2060849"/>
            <a:ext cx="4038600" cy="4065315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cy-GB" dirty="0">
                <a:latin typeface="Arial" panose="020B0604020202020204" pitchFamily="34" charset="0"/>
              </a:rPr>
              <a:t>Gyda'r rhestr wirio a ddarperir, dadansoddwch yr erthygl ganlynol: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2479" y="2060848"/>
            <a:ext cx="4038600" cy="4091016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cy-GB" dirty="0">
                <a:solidFill>
                  <a:srgbClr val="0000FF"/>
                </a:solidFill>
                <a:latin typeface="Arial" panose="020B0604020202020204" pitchFamily="34" charset="0"/>
              </a:rPr>
              <a:t>With the checklist provided, analyse the following article:</a:t>
            </a:r>
          </a:p>
          <a:p>
            <a:pPr marL="0" indent="0">
              <a:buNone/>
              <a:defRPr/>
            </a:pPr>
            <a:endParaRPr lang="cy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7713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age of The Ultimate Critical Thinking Sheet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" y="1"/>
            <a:ext cx="12110113" cy="708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0846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0" y="260648"/>
            <a:ext cx="8229600" cy="648072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Cyfeiriadau</a:t>
            </a: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  <a:ea typeface="ＭＳ Ｐゴシック" charset="-128"/>
              </a:rPr>
              <a:t>References</a:t>
            </a:r>
            <a:endParaRPr lang="cy-GB" sz="4800" dirty="0">
              <a:solidFill>
                <a:srgbClr val="0000FF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775520" y="1268761"/>
            <a:ext cx="8640960" cy="5338430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Chatfield, T. (2017)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Critical Thinking.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London: SAGE Publications Ltd.</a:t>
            </a:r>
          </a:p>
          <a:p>
            <a:pPr marL="0" indent="0"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Cottrell, S. (2013)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The study skills handbook (4</a:t>
            </a:r>
            <a:r>
              <a:rPr lang="en-GB" altLang="cy-GB" i="1" kern="0" baseline="3000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th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</a:t>
            </a:r>
            <a:r>
              <a:rPr lang="en-GB" altLang="cy-GB" i="1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ed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).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Hampshire: Palgrave Macmillan.</a:t>
            </a:r>
          </a:p>
          <a:p>
            <a:pPr marL="0" indent="0"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Educational Technology and Mobile Learning (2017) ‘48 Questions to Help Students Develop Critical Thinking Skills,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hlinkClick r:id="rId3"/>
              </a:rPr>
              <a:t>https://www.educatorstechnology.com/2017/01/48-questions-to-help-students-develop.html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 [Accessed: August 13 2018].</a:t>
            </a:r>
            <a:endParaRPr lang="cy-GB" alt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582839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1336</Words>
  <Application>Microsoft Office PowerPoint</Application>
  <PresentationFormat>Widescreen</PresentationFormat>
  <Paragraphs>289</Paragraphs>
  <Slides>34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Wingdings</vt:lpstr>
      <vt:lpstr>Office Theme</vt:lpstr>
      <vt:lpstr>PowerPoint Presentation</vt:lpstr>
      <vt:lpstr>ECEY4008C Datblygu Sgiliau Astudio Effeithiol ECEY4008 Developing Effective Study Skills  </vt:lpstr>
      <vt:lpstr>Cynnwys         Contents</vt:lpstr>
      <vt:lpstr>Sgiliau            Skills </vt:lpstr>
      <vt:lpstr>Adnoddau       Resources</vt:lpstr>
      <vt:lpstr>Rhaglen Ymarferydd Blynyddoedd Cynnar </vt:lpstr>
      <vt:lpstr>Early Years Practitioner programme</vt:lpstr>
      <vt:lpstr>Beth yw ymchwil? What is research?</vt:lpstr>
      <vt:lpstr>Beth yw ‘ymchwil?’ What is ‘research?’</vt:lpstr>
      <vt:lpstr>Darganfod gwybodaeth Finding information</vt:lpstr>
      <vt:lpstr>Sgiliau darllen lefel uwch Higher level reading skills</vt:lpstr>
      <vt:lpstr>Sgiliau darllen lefel uwch Higher level reading skills</vt:lpstr>
      <vt:lpstr>Gwneud nodiadau Making notes</vt:lpstr>
      <vt:lpstr>Gwneud nodiadau Making notes</vt:lpstr>
      <vt:lpstr>Ffynonellau Resources</vt:lpstr>
      <vt:lpstr>Y We The Internet</vt:lpstr>
      <vt:lpstr>PowerPoint Presentation</vt:lpstr>
      <vt:lpstr>Gwefannau addas? Appropriate websites?</vt:lpstr>
      <vt:lpstr>Gwefannau addas? Appropriate websites?</vt:lpstr>
      <vt:lpstr>Ac eraill           And others</vt:lpstr>
      <vt:lpstr>Meddwl yn Feirniadol Critical Thinking</vt:lpstr>
      <vt:lpstr>Meddwl yn Feirniadol Critical Thinking </vt:lpstr>
      <vt:lpstr>Adfyfyrio Amheus Sceptical Reflection</vt:lpstr>
      <vt:lpstr>Gwrthrychedd Objectivity</vt:lpstr>
      <vt:lpstr>Gofynnwch eich hunan... Ask yourself…</vt:lpstr>
      <vt:lpstr>Goddrychedd a Rhagfarn Subjectivity or Bias</vt:lpstr>
      <vt:lpstr>Chwilfrydedd Deallusol Intellectual Curiosity</vt:lpstr>
      <vt:lpstr>Gwyliwch / Watch</vt:lpstr>
      <vt:lpstr>Meddwl beirniadol / Critical thinking</vt:lpstr>
      <vt:lpstr>Darllen  / Reading</vt:lpstr>
      <vt:lpstr>Darllen Beiriniadol / Critical Reading see also (Cottrell, 2013: 188)</vt:lpstr>
      <vt:lpstr>Gweithgaredd Activity</vt:lpstr>
      <vt:lpstr>PowerPoint Presentation</vt:lpstr>
      <vt:lpstr>Cyfeiriadau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Glenda Tinney</cp:lastModifiedBy>
  <cp:revision>5</cp:revision>
  <dcterms:created xsi:type="dcterms:W3CDTF">2022-07-11T13:19:46Z</dcterms:created>
  <dcterms:modified xsi:type="dcterms:W3CDTF">2023-08-12T13:44:41Z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