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9" r:id="rId3"/>
    <p:sldId id="257" r:id="rId4"/>
    <p:sldId id="258" r:id="rId5"/>
    <p:sldId id="26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548" autoAdjust="0"/>
  </p:normalViewPr>
  <p:slideViewPr>
    <p:cSldViewPr snapToGrid="0">
      <p:cViewPr varScale="1">
        <p:scale>
          <a:sx n="55" d="100"/>
          <a:sy n="55" d="100"/>
        </p:scale>
        <p:origin x="13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24EC79-C2AB-4EDF-B1FF-FFCB6420D593}"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3ECAA12B-BA73-4A27-904C-73A78D79B963}">
      <dgm:prSet/>
      <dgm:spPr/>
      <dgm:t>
        <a:bodyPr/>
        <a:lstStyle/>
        <a:p>
          <a:pPr algn="just"/>
          <a:r>
            <a:rPr lang="en-US" dirty="0">
              <a:solidFill>
                <a:schemeClr val="tx1"/>
              </a:solidFill>
            </a:rPr>
            <a:t>A strong clinical leadership encourages employees’ engagement, communication skills, and patient safety (Xue et al., 2025). </a:t>
          </a:r>
          <a:endParaRPr lang="en-GB" dirty="0">
            <a:solidFill>
              <a:schemeClr val="tx1"/>
            </a:solidFill>
          </a:endParaRPr>
        </a:p>
      </dgm:t>
    </dgm:pt>
    <dgm:pt modelId="{52C5C87F-0E2D-4448-97BF-46832355005A}" type="parTrans" cxnId="{12A7DFF7-B5CE-4D0B-9E47-2D29A9BEEA83}">
      <dgm:prSet/>
      <dgm:spPr/>
      <dgm:t>
        <a:bodyPr/>
        <a:lstStyle/>
        <a:p>
          <a:endParaRPr lang="en-GB">
            <a:solidFill>
              <a:schemeClr val="tx1"/>
            </a:solidFill>
          </a:endParaRPr>
        </a:p>
      </dgm:t>
    </dgm:pt>
    <dgm:pt modelId="{F1F26101-55DD-4D3C-8AAC-918A8E17CC43}" type="sibTrans" cxnId="{12A7DFF7-B5CE-4D0B-9E47-2D29A9BEEA83}">
      <dgm:prSet/>
      <dgm:spPr/>
      <dgm:t>
        <a:bodyPr/>
        <a:lstStyle/>
        <a:p>
          <a:endParaRPr lang="en-GB">
            <a:solidFill>
              <a:schemeClr val="tx1"/>
            </a:solidFill>
          </a:endParaRPr>
        </a:p>
      </dgm:t>
    </dgm:pt>
    <dgm:pt modelId="{20F5D4C4-7695-4E2C-AC4A-B3A0A5AA9EE2}">
      <dgm:prSet/>
      <dgm:spPr/>
      <dgm:t>
        <a:bodyPr/>
        <a:lstStyle/>
        <a:p>
          <a:r>
            <a:rPr lang="en-US" dirty="0">
              <a:solidFill>
                <a:schemeClr val="tx1"/>
              </a:solidFill>
            </a:rPr>
            <a:t>Strong clinical leadership is able to promote collaboration and teamwork among healthcare professionals which lead to improved patient satisfaction.</a:t>
          </a:r>
          <a:endParaRPr lang="en-GB" dirty="0">
            <a:solidFill>
              <a:schemeClr val="tx1"/>
            </a:solidFill>
          </a:endParaRPr>
        </a:p>
      </dgm:t>
    </dgm:pt>
    <dgm:pt modelId="{07879A10-828D-4C67-A341-823C63666A8F}" type="parTrans" cxnId="{D328CE02-AD49-4033-A51E-1048C3C4E9B3}">
      <dgm:prSet/>
      <dgm:spPr/>
      <dgm:t>
        <a:bodyPr/>
        <a:lstStyle/>
        <a:p>
          <a:endParaRPr lang="en-GB">
            <a:solidFill>
              <a:schemeClr val="tx1"/>
            </a:solidFill>
          </a:endParaRPr>
        </a:p>
      </dgm:t>
    </dgm:pt>
    <dgm:pt modelId="{0CC04457-A3CE-45ED-8855-E1D1E9B2F96A}" type="sibTrans" cxnId="{D328CE02-AD49-4033-A51E-1048C3C4E9B3}">
      <dgm:prSet/>
      <dgm:spPr/>
      <dgm:t>
        <a:bodyPr/>
        <a:lstStyle/>
        <a:p>
          <a:endParaRPr lang="en-GB">
            <a:solidFill>
              <a:schemeClr val="tx1"/>
            </a:solidFill>
          </a:endParaRPr>
        </a:p>
      </dgm:t>
    </dgm:pt>
    <dgm:pt modelId="{BFF2BCED-7D6E-432B-A9BD-8ADF5CDFCA47}">
      <dgm:prSet/>
      <dgm:spPr/>
      <dgm:t>
        <a:bodyPr/>
        <a:lstStyle/>
        <a:p>
          <a:r>
            <a:rPr lang="en-US" dirty="0">
              <a:solidFill>
                <a:schemeClr val="tx1"/>
              </a:solidFill>
            </a:rPr>
            <a:t>These leadership practice better the performance in healthcare sectors and improve the quality of patient care across the world (Enriquez, 2025).</a:t>
          </a:r>
          <a:endParaRPr lang="en-GB" dirty="0">
            <a:solidFill>
              <a:schemeClr val="tx1"/>
            </a:solidFill>
          </a:endParaRPr>
        </a:p>
      </dgm:t>
    </dgm:pt>
    <dgm:pt modelId="{4F4AE9B8-CA0F-4621-ACF6-7143EFE940DC}" type="parTrans" cxnId="{B360F431-7197-4F85-973F-62A8B818F988}">
      <dgm:prSet/>
      <dgm:spPr/>
      <dgm:t>
        <a:bodyPr/>
        <a:lstStyle/>
        <a:p>
          <a:endParaRPr lang="en-GB">
            <a:solidFill>
              <a:schemeClr val="tx1"/>
            </a:solidFill>
          </a:endParaRPr>
        </a:p>
      </dgm:t>
    </dgm:pt>
    <dgm:pt modelId="{FE25C52B-EBF7-4D64-8906-B2F087DC2239}" type="sibTrans" cxnId="{B360F431-7197-4F85-973F-62A8B818F988}">
      <dgm:prSet/>
      <dgm:spPr/>
      <dgm:t>
        <a:bodyPr/>
        <a:lstStyle/>
        <a:p>
          <a:endParaRPr lang="en-GB">
            <a:solidFill>
              <a:schemeClr val="tx1"/>
            </a:solidFill>
          </a:endParaRPr>
        </a:p>
      </dgm:t>
    </dgm:pt>
    <dgm:pt modelId="{A679FF0C-5773-44CA-BF5C-4D3648D9202C}" type="pres">
      <dgm:prSet presAssocID="{7724EC79-C2AB-4EDF-B1FF-FFCB6420D593}" presName="linear" presStyleCnt="0">
        <dgm:presLayoutVars>
          <dgm:animLvl val="lvl"/>
          <dgm:resizeHandles val="exact"/>
        </dgm:presLayoutVars>
      </dgm:prSet>
      <dgm:spPr/>
    </dgm:pt>
    <dgm:pt modelId="{00A1F9DE-D74B-4ACD-A568-7002DB1F53B9}" type="pres">
      <dgm:prSet presAssocID="{3ECAA12B-BA73-4A27-904C-73A78D79B963}" presName="parentText" presStyleLbl="node1" presStyleIdx="0" presStyleCnt="3">
        <dgm:presLayoutVars>
          <dgm:chMax val="0"/>
          <dgm:bulletEnabled val="1"/>
        </dgm:presLayoutVars>
      </dgm:prSet>
      <dgm:spPr/>
    </dgm:pt>
    <dgm:pt modelId="{56493B8F-9CA1-430B-81AB-0221737C3534}" type="pres">
      <dgm:prSet presAssocID="{F1F26101-55DD-4D3C-8AAC-918A8E17CC43}" presName="spacer" presStyleCnt="0"/>
      <dgm:spPr/>
    </dgm:pt>
    <dgm:pt modelId="{6D281023-FFD2-40CC-824F-D96FEC2E4A51}" type="pres">
      <dgm:prSet presAssocID="{20F5D4C4-7695-4E2C-AC4A-B3A0A5AA9EE2}" presName="parentText" presStyleLbl="node1" presStyleIdx="1" presStyleCnt="3">
        <dgm:presLayoutVars>
          <dgm:chMax val="0"/>
          <dgm:bulletEnabled val="1"/>
        </dgm:presLayoutVars>
      </dgm:prSet>
      <dgm:spPr/>
    </dgm:pt>
    <dgm:pt modelId="{C3649BAE-72CC-45C3-81FB-BF1FA34A63A3}" type="pres">
      <dgm:prSet presAssocID="{0CC04457-A3CE-45ED-8855-E1D1E9B2F96A}" presName="spacer" presStyleCnt="0"/>
      <dgm:spPr/>
    </dgm:pt>
    <dgm:pt modelId="{5165A89F-9D7B-4273-B59D-2ED26C474BFE}" type="pres">
      <dgm:prSet presAssocID="{BFF2BCED-7D6E-432B-A9BD-8ADF5CDFCA47}" presName="parentText" presStyleLbl="node1" presStyleIdx="2" presStyleCnt="3">
        <dgm:presLayoutVars>
          <dgm:chMax val="0"/>
          <dgm:bulletEnabled val="1"/>
        </dgm:presLayoutVars>
      </dgm:prSet>
      <dgm:spPr/>
    </dgm:pt>
  </dgm:ptLst>
  <dgm:cxnLst>
    <dgm:cxn modelId="{D328CE02-AD49-4033-A51E-1048C3C4E9B3}" srcId="{7724EC79-C2AB-4EDF-B1FF-FFCB6420D593}" destId="{20F5D4C4-7695-4E2C-AC4A-B3A0A5AA9EE2}" srcOrd="1" destOrd="0" parTransId="{07879A10-828D-4C67-A341-823C63666A8F}" sibTransId="{0CC04457-A3CE-45ED-8855-E1D1E9B2F96A}"/>
    <dgm:cxn modelId="{EF74AD1C-BED9-4419-8ACA-1FEAB6B69F0C}" type="presOf" srcId="{20F5D4C4-7695-4E2C-AC4A-B3A0A5AA9EE2}" destId="{6D281023-FFD2-40CC-824F-D96FEC2E4A51}" srcOrd="0" destOrd="0" presId="urn:microsoft.com/office/officeart/2005/8/layout/vList2"/>
    <dgm:cxn modelId="{B360F431-7197-4F85-973F-62A8B818F988}" srcId="{7724EC79-C2AB-4EDF-B1FF-FFCB6420D593}" destId="{BFF2BCED-7D6E-432B-A9BD-8ADF5CDFCA47}" srcOrd="2" destOrd="0" parTransId="{4F4AE9B8-CA0F-4621-ACF6-7143EFE940DC}" sibTransId="{FE25C52B-EBF7-4D64-8906-B2F087DC2239}"/>
    <dgm:cxn modelId="{D90EBA64-AD9F-4D5B-A486-6D0D9B404098}" type="presOf" srcId="{3ECAA12B-BA73-4A27-904C-73A78D79B963}" destId="{00A1F9DE-D74B-4ACD-A568-7002DB1F53B9}" srcOrd="0" destOrd="0" presId="urn:microsoft.com/office/officeart/2005/8/layout/vList2"/>
    <dgm:cxn modelId="{64F66988-EDDA-4B74-B836-1F3FB4310902}" type="presOf" srcId="{BFF2BCED-7D6E-432B-A9BD-8ADF5CDFCA47}" destId="{5165A89F-9D7B-4273-B59D-2ED26C474BFE}" srcOrd="0" destOrd="0" presId="urn:microsoft.com/office/officeart/2005/8/layout/vList2"/>
    <dgm:cxn modelId="{2687F9C5-E748-47DD-8E4B-E621516C4021}" type="presOf" srcId="{7724EC79-C2AB-4EDF-B1FF-FFCB6420D593}" destId="{A679FF0C-5773-44CA-BF5C-4D3648D9202C}" srcOrd="0" destOrd="0" presId="urn:microsoft.com/office/officeart/2005/8/layout/vList2"/>
    <dgm:cxn modelId="{12A7DFF7-B5CE-4D0B-9E47-2D29A9BEEA83}" srcId="{7724EC79-C2AB-4EDF-B1FF-FFCB6420D593}" destId="{3ECAA12B-BA73-4A27-904C-73A78D79B963}" srcOrd="0" destOrd="0" parTransId="{52C5C87F-0E2D-4448-97BF-46832355005A}" sibTransId="{F1F26101-55DD-4D3C-8AAC-918A8E17CC43}"/>
    <dgm:cxn modelId="{0386F5BC-6C9A-4C96-A62D-A7C6441EA34B}" type="presParOf" srcId="{A679FF0C-5773-44CA-BF5C-4D3648D9202C}" destId="{00A1F9DE-D74B-4ACD-A568-7002DB1F53B9}" srcOrd="0" destOrd="0" presId="urn:microsoft.com/office/officeart/2005/8/layout/vList2"/>
    <dgm:cxn modelId="{DBF55BE1-2B09-4A5F-86C7-9415E702A467}" type="presParOf" srcId="{A679FF0C-5773-44CA-BF5C-4D3648D9202C}" destId="{56493B8F-9CA1-430B-81AB-0221737C3534}" srcOrd="1" destOrd="0" presId="urn:microsoft.com/office/officeart/2005/8/layout/vList2"/>
    <dgm:cxn modelId="{C9B2F7BC-9C24-4454-8315-50A7837EC269}" type="presParOf" srcId="{A679FF0C-5773-44CA-BF5C-4D3648D9202C}" destId="{6D281023-FFD2-40CC-824F-D96FEC2E4A51}" srcOrd="2" destOrd="0" presId="urn:microsoft.com/office/officeart/2005/8/layout/vList2"/>
    <dgm:cxn modelId="{C0087DCF-A341-4771-8F9C-E5FAC73BAC5F}" type="presParOf" srcId="{A679FF0C-5773-44CA-BF5C-4D3648D9202C}" destId="{C3649BAE-72CC-45C3-81FB-BF1FA34A63A3}" srcOrd="3" destOrd="0" presId="urn:microsoft.com/office/officeart/2005/8/layout/vList2"/>
    <dgm:cxn modelId="{B7B45579-F8DC-4DAA-8E2B-9F294E1B01D0}" type="presParOf" srcId="{A679FF0C-5773-44CA-BF5C-4D3648D9202C}" destId="{5165A89F-9D7B-4273-B59D-2ED26C474BF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29B93E-2BF0-46E2-ABFB-671C773A0CF6}"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6864CF13-EF3E-4DF2-92AB-AFA0A38BB965}">
      <dgm:prSet/>
      <dgm:spPr/>
      <dgm:t>
        <a:bodyPr/>
        <a:lstStyle/>
        <a:p>
          <a:r>
            <a:rPr lang="en-US" dirty="0">
              <a:solidFill>
                <a:schemeClr val="tx1"/>
              </a:solidFill>
              <a:latin typeface="Arial" panose="020B0604020202020204" pitchFamily="34" charset="0"/>
              <a:cs typeface="Arial" panose="020B0604020202020204" pitchFamily="34" charset="0"/>
            </a:rPr>
            <a:t>Leadership focused structures such as Magnet Recognition and Lean Healthcare are used rapidly through U.S healthcare sectors (Slaughter, 2021). </a:t>
          </a:r>
        </a:p>
      </dgm:t>
    </dgm:pt>
    <dgm:pt modelId="{6C7B758E-57FD-4F02-9477-FC01F4A86699}" type="parTrans" cxnId="{934F04C5-AB50-4391-B7D1-F347A60C16A2}">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358FD959-D606-47D1-81CA-30454A9FE03A}" type="sibTrans" cxnId="{934F04C5-AB50-4391-B7D1-F347A60C16A2}">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1030BB93-35F1-455C-B4A7-AD48936CC39C}">
      <dgm:prSet/>
      <dgm:spPr/>
      <dgm:t>
        <a:bodyPr/>
        <a:lstStyle/>
        <a:p>
          <a:r>
            <a:rPr lang="en-US" dirty="0">
              <a:solidFill>
                <a:schemeClr val="tx1"/>
              </a:solidFill>
              <a:latin typeface="Arial" panose="020B0604020202020204" pitchFamily="34" charset="0"/>
              <a:cs typeface="Arial" panose="020B0604020202020204" pitchFamily="34" charset="0"/>
            </a:rPr>
            <a:t>Some programs such as ‘Healthy People 2030’ depend on medical leaders for better improvements.</a:t>
          </a:r>
        </a:p>
      </dgm:t>
    </dgm:pt>
    <dgm:pt modelId="{AD20910A-4BD9-443F-87B7-5BA408B9DE48}" type="parTrans" cxnId="{1AC6B6B5-28F5-4B10-B8BB-A8CF1F2E6136}">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89468C54-C530-454D-A66E-58A318DCC54C}" type="sibTrans" cxnId="{1AC6B6B5-28F5-4B10-B8BB-A8CF1F2E6136}">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738333EF-8845-4A0E-9FB5-3876EDB931B4}">
      <dgm:prSet/>
      <dgm:spPr/>
      <dgm:t>
        <a:bodyPr/>
        <a:lstStyle/>
        <a:p>
          <a:r>
            <a:rPr lang="en-US" dirty="0">
              <a:solidFill>
                <a:schemeClr val="tx1"/>
              </a:solidFill>
              <a:latin typeface="Arial" panose="020B0604020202020204" pitchFamily="34" charset="0"/>
              <a:cs typeface="Arial" panose="020B0604020202020204" pitchFamily="34" charset="0"/>
            </a:rPr>
            <a:t>National programs are arranged by government agencies such as the CDC and NIH (Ayenew et al., 2021). </a:t>
          </a:r>
        </a:p>
      </dgm:t>
    </dgm:pt>
    <dgm:pt modelId="{EDE32B8D-BA67-4B2E-8B11-619DEE5C9A3D}" type="parTrans" cxnId="{FAB6C8CC-DD94-4169-B735-B81042C62703}">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BA30FAF-3DA5-4276-8117-9A05C9EAC58E}" type="sibTrans" cxnId="{FAB6C8CC-DD94-4169-B735-B81042C62703}">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FC1C68D-ACD0-41E4-A962-10F4B4AC98C6}">
      <dgm:prSet/>
      <dgm:spPr/>
      <dgm:t>
        <a:bodyPr/>
        <a:lstStyle/>
        <a:p>
          <a:r>
            <a:rPr lang="en-US" dirty="0">
              <a:solidFill>
                <a:schemeClr val="tx1"/>
              </a:solidFill>
              <a:latin typeface="Arial" panose="020B0604020202020204" pitchFamily="34" charset="0"/>
              <a:cs typeface="Arial" panose="020B0604020202020204" pitchFamily="34" charset="0"/>
            </a:rPr>
            <a:t>Agencies depend on prevalence data for resource distribution, but outdated data causes unequal allocation, affecting nearly 45% of healthcare facilities (Qin et al., 2024).</a:t>
          </a:r>
        </a:p>
      </dgm:t>
    </dgm:pt>
    <dgm:pt modelId="{58178A3D-E373-48F4-8863-8F6A89A63148}" type="parTrans" cxnId="{E641663C-0762-4BCD-844D-7DEA4E2625AE}">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0112D5D2-F01F-4842-AEC5-F1B695596E34}" type="sibTrans" cxnId="{E641663C-0762-4BCD-844D-7DEA4E2625AE}">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52B8FF3B-DEEF-436C-AF0B-39A0B1720D61}" type="pres">
      <dgm:prSet presAssocID="{B829B93E-2BF0-46E2-ABFB-671C773A0CF6}" presName="matrix" presStyleCnt="0">
        <dgm:presLayoutVars>
          <dgm:chMax val="1"/>
          <dgm:dir/>
          <dgm:resizeHandles val="exact"/>
        </dgm:presLayoutVars>
      </dgm:prSet>
      <dgm:spPr/>
    </dgm:pt>
    <dgm:pt modelId="{8740F7DE-08F5-4B3C-A0E9-D58D8CA750E1}" type="pres">
      <dgm:prSet presAssocID="{B829B93E-2BF0-46E2-ABFB-671C773A0CF6}" presName="diamond" presStyleLbl="bgShp" presStyleIdx="0" presStyleCnt="1"/>
      <dgm:spPr/>
    </dgm:pt>
    <dgm:pt modelId="{795AB01B-7C99-425C-A7C1-02004F983E00}" type="pres">
      <dgm:prSet presAssocID="{B829B93E-2BF0-46E2-ABFB-671C773A0CF6}" presName="quad1" presStyleLbl="node1" presStyleIdx="0" presStyleCnt="4">
        <dgm:presLayoutVars>
          <dgm:chMax val="0"/>
          <dgm:chPref val="0"/>
          <dgm:bulletEnabled val="1"/>
        </dgm:presLayoutVars>
      </dgm:prSet>
      <dgm:spPr/>
    </dgm:pt>
    <dgm:pt modelId="{1252C3DC-F6ED-4F39-B5B4-5C66D3D62CA4}" type="pres">
      <dgm:prSet presAssocID="{B829B93E-2BF0-46E2-ABFB-671C773A0CF6}" presName="quad2" presStyleLbl="node1" presStyleIdx="1" presStyleCnt="4">
        <dgm:presLayoutVars>
          <dgm:chMax val="0"/>
          <dgm:chPref val="0"/>
          <dgm:bulletEnabled val="1"/>
        </dgm:presLayoutVars>
      </dgm:prSet>
      <dgm:spPr/>
    </dgm:pt>
    <dgm:pt modelId="{E08A061A-BF26-492E-BE9D-EDFFDBD16CCD}" type="pres">
      <dgm:prSet presAssocID="{B829B93E-2BF0-46E2-ABFB-671C773A0CF6}" presName="quad3" presStyleLbl="node1" presStyleIdx="2" presStyleCnt="4">
        <dgm:presLayoutVars>
          <dgm:chMax val="0"/>
          <dgm:chPref val="0"/>
          <dgm:bulletEnabled val="1"/>
        </dgm:presLayoutVars>
      </dgm:prSet>
      <dgm:spPr/>
    </dgm:pt>
    <dgm:pt modelId="{BD3498CE-80CD-4FD9-A381-F9AE389B1D41}" type="pres">
      <dgm:prSet presAssocID="{B829B93E-2BF0-46E2-ABFB-671C773A0CF6}" presName="quad4" presStyleLbl="node1" presStyleIdx="3" presStyleCnt="4">
        <dgm:presLayoutVars>
          <dgm:chMax val="0"/>
          <dgm:chPref val="0"/>
          <dgm:bulletEnabled val="1"/>
        </dgm:presLayoutVars>
      </dgm:prSet>
      <dgm:spPr/>
    </dgm:pt>
  </dgm:ptLst>
  <dgm:cxnLst>
    <dgm:cxn modelId="{4E70B31A-BA7D-4F62-A052-AAF5E47789A8}" type="presOf" srcId="{2FC1C68D-ACD0-41E4-A962-10F4B4AC98C6}" destId="{BD3498CE-80CD-4FD9-A381-F9AE389B1D41}" srcOrd="0" destOrd="0" presId="urn:microsoft.com/office/officeart/2005/8/layout/matrix3"/>
    <dgm:cxn modelId="{E641663C-0762-4BCD-844D-7DEA4E2625AE}" srcId="{B829B93E-2BF0-46E2-ABFB-671C773A0CF6}" destId="{2FC1C68D-ACD0-41E4-A962-10F4B4AC98C6}" srcOrd="3" destOrd="0" parTransId="{58178A3D-E373-48F4-8863-8F6A89A63148}" sibTransId="{0112D5D2-F01F-4842-AEC5-F1B695596E34}"/>
    <dgm:cxn modelId="{FFCA5869-45F6-4AC5-857F-C9B7251D3DC5}" type="presOf" srcId="{738333EF-8845-4A0E-9FB5-3876EDB931B4}" destId="{E08A061A-BF26-492E-BE9D-EDFFDBD16CCD}" srcOrd="0" destOrd="0" presId="urn:microsoft.com/office/officeart/2005/8/layout/matrix3"/>
    <dgm:cxn modelId="{46A1BE6B-9199-4B01-AEB9-5F1A8800AC9C}" type="presOf" srcId="{B829B93E-2BF0-46E2-ABFB-671C773A0CF6}" destId="{52B8FF3B-DEEF-436C-AF0B-39A0B1720D61}" srcOrd="0" destOrd="0" presId="urn:microsoft.com/office/officeart/2005/8/layout/matrix3"/>
    <dgm:cxn modelId="{A436BAA4-66E5-4EF3-9603-1E81AD7ACBD1}" type="presOf" srcId="{6864CF13-EF3E-4DF2-92AB-AFA0A38BB965}" destId="{795AB01B-7C99-425C-A7C1-02004F983E00}" srcOrd="0" destOrd="0" presId="urn:microsoft.com/office/officeart/2005/8/layout/matrix3"/>
    <dgm:cxn modelId="{1AC6B6B5-28F5-4B10-B8BB-A8CF1F2E6136}" srcId="{B829B93E-2BF0-46E2-ABFB-671C773A0CF6}" destId="{1030BB93-35F1-455C-B4A7-AD48936CC39C}" srcOrd="1" destOrd="0" parTransId="{AD20910A-4BD9-443F-87B7-5BA408B9DE48}" sibTransId="{89468C54-C530-454D-A66E-58A318DCC54C}"/>
    <dgm:cxn modelId="{934F04C5-AB50-4391-B7D1-F347A60C16A2}" srcId="{B829B93E-2BF0-46E2-ABFB-671C773A0CF6}" destId="{6864CF13-EF3E-4DF2-92AB-AFA0A38BB965}" srcOrd="0" destOrd="0" parTransId="{6C7B758E-57FD-4F02-9477-FC01F4A86699}" sibTransId="{358FD959-D606-47D1-81CA-30454A9FE03A}"/>
    <dgm:cxn modelId="{FAB6C8CC-DD94-4169-B735-B81042C62703}" srcId="{B829B93E-2BF0-46E2-ABFB-671C773A0CF6}" destId="{738333EF-8845-4A0E-9FB5-3876EDB931B4}" srcOrd="2" destOrd="0" parTransId="{EDE32B8D-BA67-4B2E-8B11-619DEE5C9A3D}" sibTransId="{2BA30FAF-3DA5-4276-8117-9A05C9EAC58E}"/>
    <dgm:cxn modelId="{E2CDDFD2-E752-4F07-9CC0-8A3781AE5DC1}" type="presOf" srcId="{1030BB93-35F1-455C-B4A7-AD48936CC39C}" destId="{1252C3DC-F6ED-4F39-B5B4-5C66D3D62CA4}" srcOrd="0" destOrd="0" presId="urn:microsoft.com/office/officeart/2005/8/layout/matrix3"/>
    <dgm:cxn modelId="{A7ABDDC0-A898-4C1C-9305-EFAF909DEB04}" type="presParOf" srcId="{52B8FF3B-DEEF-436C-AF0B-39A0B1720D61}" destId="{8740F7DE-08F5-4B3C-A0E9-D58D8CA750E1}" srcOrd="0" destOrd="0" presId="urn:microsoft.com/office/officeart/2005/8/layout/matrix3"/>
    <dgm:cxn modelId="{67A4B411-94FF-4A6A-8202-86BBC9147887}" type="presParOf" srcId="{52B8FF3B-DEEF-436C-AF0B-39A0B1720D61}" destId="{795AB01B-7C99-425C-A7C1-02004F983E00}" srcOrd="1" destOrd="0" presId="urn:microsoft.com/office/officeart/2005/8/layout/matrix3"/>
    <dgm:cxn modelId="{85FF8556-CEC6-460B-BEA0-1C2EAB843FB0}" type="presParOf" srcId="{52B8FF3B-DEEF-436C-AF0B-39A0B1720D61}" destId="{1252C3DC-F6ED-4F39-B5B4-5C66D3D62CA4}" srcOrd="2" destOrd="0" presId="urn:microsoft.com/office/officeart/2005/8/layout/matrix3"/>
    <dgm:cxn modelId="{3255FC12-AF62-4D70-901C-3A510DE498D9}" type="presParOf" srcId="{52B8FF3B-DEEF-436C-AF0B-39A0B1720D61}" destId="{E08A061A-BF26-492E-BE9D-EDFFDBD16CCD}" srcOrd="3" destOrd="0" presId="urn:microsoft.com/office/officeart/2005/8/layout/matrix3"/>
    <dgm:cxn modelId="{46A5DDB5-1135-48C3-9B60-915D00ACAF6B}" type="presParOf" srcId="{52B8FF3B-DEEF-436C-AF0B-39A0B1720D61}" destId="{BD3498CE-80CD-4FD9-A381-F9AE389B1D4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D27AE2-2BBA-4549-9597-B367D7775583}"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GB"/>
        </a:p>
      </dgm:t>
    </dgm:pt>
    <dgm:pt modelId="{1F38139D-DF10-4AD5-BA6C-9155997CFA83}">
      <dgm:prSet custT="1"/>
      <dgm:spPr/>
      <dgm:t>
        <a:bodyPr/>
        <a:lstStyle/>
        <a:p>
          <a:r>
            <a:rPr lang="en-US" sz="1050" b="0" i="0" dirty="0">
              <a:solidFill>
                <a:schemeClr val="tx1"/>
              </a:solidFill>
              <a:latin typeface="Arial" panose="020B0604020202020204" pitchFamily="34" charset="0"/>
              <a:cs typeface="Arial" panose="020B0604020202020204" pitchFamily="34" charset="0"/>
            </a:rPr>
            <a:t>The reliability of this review gets stronger in clinical leadership report by authenticated information from American sources and social care agencies (Phillips, 2025). </a:t>
          </a:r>
          <a:endParaRPr lang="en-GB" sz="1050" dirty="0">
            <a:solidFill>
              <a:schemeClr val="tx1"/>
            </a:solidFill>
            <a:latin typeface="Arial" panose="020B0604020202020204" pitchFamily="34" charset="0"/>
            <a:cs typeface="Arial" panose="020B0604020202020204" pitchFamily="34" charset="0"/>
          </a:endParaRPr>
        </a:p>
      </dgm:t>
    </dgm:pt>
    <dgm:pt modelId="{5297FB3A-CE1B-465A-98E7-4FD994CB94C0}" type="parTrans" cxnId="{3CC041C0-AD88-41CC-83E1-0B2037345687}">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8925917E-AF94-4D5B-88E1-DCB9D8589392}" type="sibTrans" cxnId="{3CC041C0-AD88-41CC-83E1-0B2037345687}">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4518BCD0-04CC-41CF-808A-3C8F57F41D01}">
      <dgm:prSet custT="1"/>
      <dgm:spPr/>
      <dgm:t>
        <a:bodyPr/>
        <a:lstStyle/>
        <a:p>
          <a:r>
            <a:rPr lang="en-US" sz="1050" b="0" i="0" dirty="0">
              <a:solidFill>
                <a:schemeClr val="tx1"/>
              </a:solidFill>
              <a:latin typeface="Arial" panose="020B0604020202020204" pitchFamily="34" charset="0"/>
              <a:cs typeface="Arial" panose="020B0604020202020204" pitchFamily="34" charset="0"/>
            </a:rPr>
            <a:t>Clinical staff guidance program, communicational practice, and authenticated decision-making are the key aspects of medical leadership which guides the staff to decrease medical faults (Okyere Boadu et al., 2025).</a:t>
          </a:r>
          <a:endParaRPr lang="en-GB" sz="1050" dirty="0">
            <a:solidFill>
              <a:schemeClr val="tx1"/>
            </a:solidFill>
            <a:latin typeface="Arial" panose="020B0604020202020204" pitchFamily="34" charset="0"/>
            <a:cs typeface="Arial" panose="020B0604020202020204" pitchFamily="34" charset="0"/>
          </a:endParaRPr>
        </a:p>
      </dgm:t>
    </dgm:pt>
    <dgm:pt modelId="{724A92F6-5FAC-4DA8-AA9C-BE1EBA2E66EF}" type="parTrans" cxnId="{692CD3EC-A1EF-4ADB-BB8C-07075BCCC41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989152B-6907-41FC-BFA4-C1236E5D977C}" type="sibTrans" cxnId="{692CD3EC-A1EF-4ADB-BB8C-07075BCCC41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F60B002-E7ED-46D7-B10A-A3398819B871}">
      <dgm:prSet custT="1"/>
      <dgm:spPr/>
      <dgm:t>
        <a:bodyPr/>
        <a:lstStyle/>
        <a:p>
          <a:r>
            <a:rPr lang="en-US" sz="1050" b="0" i="0" dirty="0">
              <a:solidFill>
                <a:schemeClr val="tx1"/>
              </a:solidFill>
              <a:latin typeface="Arial" panose="020B0604020202020204" pitchFamily="34" charset="0"/>
              <a:cs typeface="Arial" panose="020B0604020202020204" pitchFamily="34" charset="0"/>
            </a:rPr>
            <a:t>Prevalence data is used using campaign programs such as drives, and public health programs (Kammer-Kerwick et al., 2024). </a:t>
          </a:r>
          <a:endParaRPr lang="en-GB" sz="1050" dirty="0">
            <a:solidFill>
              <a:schemeClr val="tx1"/>
            </a:solidFill>
            <a:latin typeface="Arial" panose="020B0604020202020204" pitchFamily="34" charset="0"/>
            <a:cs typeface="Arial" panose="020B0604020202020204" pitchFamily="34" charset="0"/>
          </a:endParaRPr>
        </a:p>
      </dgm:t>
    </dgm:pt>
    <dgm:pt modelId="{581A8691-9348-4ABA-AADB-06857F1757C6}" type="parTrans" cxnId="{79B1150A-CB0D-40B8-8EDE-EF73C945C2B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7076C0DC-8714-4911-98E8-C39113FEC26C}" type="sibTrans" cxnId="{79B1150A-CB0D-40B8-8EDE-EF73C945C2B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09D48012-D747-4198-972E-18B4BB65D66C}">
      <dgm:prSet custT="1"/>
      <dgm:spPr/>
      <dgm:t>
        <a:bodyPr/>
        <a:lstStyle/>
        <a:p>
          <a:r>
            <a:rPr lang="en-US" sz="1050" b="0" i="0" dirty="0">
              <a:solidFill>
                <a:schemeClr val="tx1"/>
              </a:solidFill>
              <a:latin typeface="Arial" panose="020B0604020202020204" pitchFamily="34" charset="0"/>
              <a:cs typeface="Arial" panose="020B0604020202020204" pitchFamily="34" charset="0"/>
            </a:rPr>
            <a:t>These efforts help to promote collaboration along with long-period sustainable solutions for affected communities (John et al., 2025).</a:t>
          </a:r>
          <a:endParaRPr lang="en-GB" sz="1050" dirty="0">
            <a:solidFill>
              <a:schemeClr val="tx1"/>
            </a:solidFill>
            <a:latin typeface="Arial" panose="020B0604020202020204" pitchFamily="34" charset="0"/>
            <a:cs typeface="Arial" panose="020B0604020202020204" pitchFamily="34" charset="0"/>
          </a:endParaRPr>
        </a:p>
      </dgm:t>
    </dgm:pt>
    <dgm:pt modelId="{C1D8E008-0189-4846-B1AF-C909E7CE41A9}" type="parTrans" cxnId="{A271503E-E20A-4288-B488-14710ED6F4CF}">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9202791-9EE8-44ED-B377-4576F7E3AC20}" type="sibTrans" cxnId="{A271503E-E20A-4288-B488-14710ED6F4CF}">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1D29647B-C6F9-4255-96FE-3A99EA083F5B}" type="pres">
      <dgm:prSet presAssocID="{75D27AE2-2BBA-4549-9597-B367D7775583}" presName="CompostProcess" presStyleCnt="0">
        <dgm:presLayoutVars>
          <dgm:dir/>
          <dgm:resizeHandles val="exact"/>
        </dgm:presLayoutVars>
      </dgm:prSet>
      <dgm:spPr/>
    </dgm:pt>
    <dgm:pt modelId="{56954EDA-69CF-4D85-986C-7D2B79DBF0A1}" type="pres">
      <dgm:prSet presAssocID="{75D27AE2-2BBA-4549-9597-B367D7775583}" presName="arrow" presStyleLbl="bgShp" presStyleIdx="0" presStyleCnt="1"/>
      <dgm:spPr/>
    </dgm:pt>
    <dgm:pt modelId="{681101DF-B2A9-4E0A-9FBE-A112E62B1C58}" type="pres">
      <dgm:prSet presAssocID="{75D27AE2-2BBA-4549-9597-B367D7775583}" presName="linearProcess" presStyleCnt="0"/>
      <dgm:spPr/>
    </dgm:pt>
    <dgm:pt modelId="{DA965FA8-7BFC-4803-A6D8-9D8912161C75}" type="pres">
      <dgm:prSet presAssocID="{1F38139D-DF10-4AD5-BA6C-9155997CFA83}" presName="textNode" presStyleLbl="node1" presStyleIdx="0" presStyleCnt="4">
        <dgm:presLayoutVars>
          <dgm:bulletEnabled val="1"/>
        </dgm:presLayoutVars>
      </dgm:prSet>
      <dgm:spPr/>
    </dgm:pt>
    <dgm:pt modelId="{0DCF08A2-77B9-402F-A288-DE1A1D50B445}" type="pres">
      <dgm:prSet presAssocID="{8925917E-AF94-4D5B-88E1-DCB9D8589392}" presName="sibTrans" presStyleCnt="0"/>
      <dgm:spPr/>
    </dgm:pt>
    <dgm:pt modelId="{3D07A6DE-96EB-4EC0-9DD9-FE909B40EB6B}" type="pres">
      <dgm:prSet presAssocID="{4518BCD0-04CC-41CF-808A-3C8F57F41D01}" presName="textNode" presStyleLbl="node1" presStyleIdx="1" presStyleCnt="4">
        <dgm:presLayoutVars>
          <dgm:bulletEnabled val="1"/>
        </dgm:presLayoutVars>
      </dgm:prSet>
      <dgm:spPr/>
    </dgm:pt>
    <dgm:pt modelId="{C9BA31AC-D3E2-4004-8F80-32CDBAC25615}" type="pres">
      <dgm:prSet presAssocID="{6989152B-6907-41FC-BFA4-C1236E5D977C}" presName="sibTrans" presStyleCnt="0"/>
      <dgm:spPr/>
    </dgm:pt>
    <dgm:pt modelId="{5C94D756-108E-4A69-8978-19ACF637D226}" type="pres">
      <dgm:prSet presAssocID="{AF60B002-E7ED-46D7-B10A-A3398819B871}" presName="textNode" presStyleLbl="node1" presStyleIdx="2" presStyleCnt="4">
        <dgm:presLayoutVars>
          <dgm:bulletEnabled val="1"/>
        </dgm:presLayoutVars>
      </dgm:prSet>
      <dgm:spPr/>
    </dgm:pt>
    <dgm:pt modelId="{C7C604FE-0A8B-42F6-A689-8E026AE5EB42}" type="pres">
      <dgm:prSet presAssocID="{7076C0DC-8714-4911-98E8-C39113FEC26C}" presName="sibTrans" presStyleCnt="0"/>
      <dgm:spPr/>
    </dgm:pt>
    <dgm:pt modelId="{5B63E172-0410-431B-8DBA-B80E0D19B56C}" type="pres">
      <dgm:prSet presAssocID="{09D48012-D747-4198-972E-18B4BB65D66C}" presName="textNode" presStyleLbl="node1" presStyleIdx="3" presStyleCnt="4">
        <dgm:presLayoutVars>
          <dgm:bulletEnabled val="1"/>
        </dgm:presLayoutVars>
      </dgm:prSet>
      <dgm:spPr/>
    </dgm:pt>
  </dgm:ptLst>
  <dgm:cxnLst>
    <dgm:cxn modelId="{79B1150A-CB0D-40B8-8EDE-EF73C945C2B8}" srcId="{75D27AE2-2BBA-4549-9597-B367D7775583}" destId="{AF60B002-E7ED-46D7-B10A-A3398819B871}" srcOrd="2" destOrd="0" parTransId="{581A8691-9348-4ABA-AADB-06857F1757C6}" sibTransId="{7076C0DC-8714-4911-98E8-C39113FEC26C}"/>
    <dgm:cxn modelId="{2ED1C80B-8A45-4C2A-BBF9-530AE556FD18}" type="presOf" srcId="{09D48012-D747-4198-972E-18B4BB65D66C}" destId="{5B63E172-0410-431B-8DBA-B80E0D19B56C}" srcOrd="0" destOrd="0" presId="urn:microsoft.com/office/officeart/2005/8/layout/hProcess9"/>
    <dgm:cxn modelId="{A271503E-E20A-4288-B488-14710ED6F4CF}" srcId="{75D27AE2-2BBA-4549-9597-B367D7775583}" destId="{09D48012-D747-4198-972E-18B4BB65D66C}" srcOrd="3" destOrd="0" parTransId="{C1D8E008-0189-4846-B1AF-C909E7CE41A9}" sibTransId="{69202791-9EE8-44ED-B377-4576F7E3AC20}"/>
    <dgm:cxn modelId="{65BA545F-050F-4F0E-9B6B-4EA97256CBBA}" type="presOf" srcId="{1F38139D-DF10-4AD5-BA6C-9155997CFA83}" destId="{DA965FA8-7BFC-4803-A6D8-9D8912161C75}" srcOrd="0" destOrd="0" presId="urn:microsoft.com/office/officeart/2005/8/layout/hProcess9"/>
    <dgm:cxn modelId="{EF384964-1D4D-4AD2-BB12-51B473FD84D9}" type="presOf" srcId="{AF60B002-E7ED-46D7-B10A-A3398819B871}" destId="{5C94D756-108E-4A69-8978-19ACF637D226}" srcOrd="0" destOrd="0" presId="urn:microsoft.com/office/officeart/2005/8/layout/hProcess9"/>
    <dgm:cxn modelId="{A36D0167-3CF4-4D94-8C04-FC92FE52DBB5}" type="presOf" srcId="{75D27AE2-2BBA-4549-9597-B367D7775583}" destId="{1D29647B-C6F9-4255-96FE-3A99EA083F5B}" srcOrd="0" destOrd="0" presId="urn:microsoft.com/office/officeart/2005/8/layout/hProcess9"/>
    <dgm:cxn modelId="{E002ED93-E0E6-43B0-BF82-32E30CBB8B37}" type="presOf" srcId="{4518BCD0-04CC-41CF-808A-3C8F57F41D01}" destId="{3D07A6DE-96EB-4EC0-9DD9-FE909B40EB6B}" srcOrd="0" destOrd="0" presId="urn:microsoft.com/office/officeart/2005/8/layout/hProcess9"/>
    <dgm:cxn modelId="{3CC041C0-AD88-41CC-83E1-0B2037345687}" srcId="{75D27AE2-2BBA-4549-9597-B367D7775583}" destId="{1F38139D-DF10-4AD5-BA6C-9155997CFA83}" srcOrd="0" destOrd="0" parTransId="{5297FB3A-CE1B-465A-98E7-4FD994CB94C0}" sibTransId="{8925917E-AF94-4D5B-88E1-DCB9D8589392}"/>
    <dgm:cxn modelId="{692CD3EC-A1EF-4ADB-BB8C-07075BCCC412}" srcId="{75D27AE2-2BBA-4549-9597-B367D7775583}" destId="{4518BCD0-04CC-41CF-808A-3C8F57F41D01}" srcOrd="1" destOrd="0" parTransId="{724A92F6-5FAC-4DA8-AA9C-BE1EBA2E66EF}" sibTransId="{6989152B-6907-41FC-BFA4-C1236E5D977C}"/>
    <dgm:cxn modelId="{5ABD9AEE-E0FF-4A29-8C51-74E1E115530C}" type="presParOf" srcId="{1D29647B-C6F9-4255-96FE-3A99EA083F5B}" destId="{56954EDA-69CF-4D85-986C-7D2B79DBF0A1}" srcOrd="0" destOrd="0" presId="urn:microsoft.com/office/officeart/2005/8/layout/hProcess9"/>
    <dgm:cxn modelId="{D916EB0C-EC86-4198-9CE0-3099BDA1A548}" type="presParOf" srcId="{1D29647B-C6F9-4255-96FE-3A99EA083F5B}" destId="{681101DF-B2A9-4E0A-9FBE-A112E62B1C58}" srcOrd="1" destOrd="0" presId="urn:microsoft.com/office/officeart/2005/8/layout/hProcess9"/>
    <dgm:cxn modelId="{1E45EFCE-ABE9-43AB-AFB7-F3A29CC04F9C}" type="presParOf" srcId="{681101DF-B2A9-4E0A-9FBE-A112E62B1C58}" destId="{DA965FA8-7BFC-4803-A6D8-9D8912161C75}" srcOrd="0" destOrd="0" presId="urn:microsoft.com/office/officeart/2005/8/layout/hProcess9"/>
    <dgm:cxn modelId="{DABE8293-765A-43D3-B23A-4074BD9A5EB6}" type="presParOf" srcId="{681101DF-B2A9-4E0A-9FBE-A112E62B1C58}" destId="{0DCF08A2-77B9-402F-A288-DE1A1D50B445}" srcOrd="1" destOrd="0" presId="urn:microsoft.com/office/officeart/2005/8/layout/hProcess9"/>
    <dgm:cxn modelId="{3C7C3223-5368-4CF8-BCFF-E63D133AFE28}" type="presParOf" srcId="{681101DF-B2A9-4E0A-9FBE-A112E62B1C58}" destId="{3D07A6DE-96EB-4EC0-9DD9-FE909B40EB6B}" srcOrd="2" destOrd="0" presId="urn:microsoft.com/office/officeart/2005/8/layout/hProcess9"/>
    <dgm:cxn modelId="{A7CC319F-3A28-4A67-80B0-8A9565A32A8C}" type="presParOf" srcId="{681101DF-B2A9-4E0A-9FBE-A112E62B1C58}" destId="{C9BA31AC-D3E2-4004-8F80-32CDBAC25615}" srcOrd="3" destOrd="0" presId="urn:microsoft.com/office/officeart/2005/8/layout/hProcess9"/>
    <dgm:cxn modelId="{A0DB6881-2222-4CB5-9126-85B5CD9A21D0}" type="presParOf" srcId="{681101DF-B2A9-4E0A-9FBE-A112E62B1C58}" destId="{5C94D756-108E-4A69-8978-19ACF637D226}" srcOrd="4" destOrd="0" presId="urn:microsoft.com/office/officeart/2005/8/layout/hProcess9"/>
    <dgm:cxn modelId="{EF904995-C84F-401E-A691-0BE92791E8E8}" type="presParOf" srcId="{681101DF-B2A9-4E0A-9FBE-A112E62B1C58}" destId="{C7C604FE-0A8B-42F6-A689-8E026AE5EB42}" srcOrd="5" destOrd="0" presId="urn:microsoft.com/office/officeart/2005/8/layout/hProcess9"/>
    <dgm:cxn modelId="{FA018228-EFC6-4945-8A88-EED37C196B1A}" type="presParOf" srcId="{681101DF-B2A9-4E0A-9FBE-A112E62B1C58}" destId="{5B63E172-0410-431B-8DBA-B80E0D19B56C}"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04FEE3-7DF2-4F77-8FA3-8B0F7349A10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D1C6CE7-0032-422F-8D85-1901A336F200}">
      <dgm:prSet/>
      <dgm:spPr/>
      <dgm:t>
        <a:bodyPr/>
        <a:lstStyle/>
        <a:p>
          <a:pPr algn="just"/>
          <a:r>
            <a:rPr lang="en-GB" dirty="0">
              <a:latin typeface="Arial" panose="020B0604020202020204" pitchFamily="34" charset="0"/>
              <a:cs typeface="Arial" panose="020B0604020202020204" pitchFamily="34" charset="0"/>
            </a:rPr>
            <a:t>This research applies systematic reviews of the USA. These reviews provide a thorough outlook on health and social care (</a:t>
          </a:r>
          <a:r>
            <a:rPr lang="en-US" dirty="0">
              <a:latin typeface="Arial" panose="020B0604020202020204" pitchFamily="34" charset="0"/>
              <a:cs typeface="Arial" panose="020B0604020202020204" pitchFamily="34" charset="0"/>
            </a:rPr>
            <a:t>Song, Corcoran and Zahnow, 2025</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87E4B753-BDA1-47E0-B27E-64BC278E55ED}" type="parTrans" cxnId="{3F1FAEEB-1AA1-4821-959C-EE092698F8FD}">
      <dgm:prSet/>
      <dgm:spPr/>
      <dgm:t>
        <a:bodyPr/>
        <a:lstStyle/>
        <a:p>
          <a:endParaRPr lang="en-US">
            <a:latin typeface="Arial" panose="020B0604020202020204" pitchFamily="34" charset="0"/>
            <a:cs typeface="Arial" panose="020B0604020202020204" pitchFamily="34" charset="0"/>
          </a:endParaRPr>
        </a:p>
      </dgm:t>
    </dgm:pt>
    <dgm:pt modelId="{BAADB7AB-7104-484C-8F47-66D101396BD3}" type="sibTrans" cxnId="{3F1FAEEB-1AA1-4821-959C-EE092698F8FD}">
      <dgm:prSet/>
      <dgm:spPr/>
      <dgm:t>
        <a:bodyPr/>
        <a:lstStyle/>
        <a:p>
          <a:endParaRPr lang="en-US" dirty="0">
            <a:latin typeface="Arial" panose="020B0604020202020204" pitchFamily="34" charset="0"/>
            <a:cs typeface="Arial" panose="020B0604020202020204" pitchFamily="34" charset="0"/>
          </a:endParaRPr>
        </a:p>
      </dgm:t>
    </dgm:pt>
    <dgm:pt modelId="{D1C92206-2A87-4E14-B125-D59A8CFCFE87}">
      <dgm:prSet/>
      <dgm:spPr/>
      <dgm:t>
        <a:bodyPr/>
        <a:lstStyle/>
        <a:p>
          <a:pPr algn="just"/>
          <a:r>
            <a:rPr lang="en-GB" dirty="0">
              <a:latin typeface="Arial" panose="020B0604020202020204" pitchFamily="34" charset="0"/>
              <a:cs typeface="Arial" panose="020B0604020202020204" pitchFamily="34" charset="0"/>
            </a:rPr>
            <a:t>The aim is to analyse authenticated secondary data to identify patterns, risks, and areas for development. </a:t>
          </a:r>
          <a:endParaRPr lang="en-US" dirty="0">
            <a:latin typeface="Arial" panose="020B0604020202020204" pitchFamily="34" charset="0"/>
            <a:cs typeface="Arial" panose="020B0604020202020204" pitchFamily="34" charset="0"/>
          </a:endParaRPr>
        </a:p>
      </dgm:t>
    </dgm:pt>
    <dgm:pt modelId="{62D97708-7D35-4991-A916-40F84CACEE15}" type="parTrans" cxnId="{5BA6CA89-77F4-444F-8E8F-BD3A19B1C082}">
      <dgm:prSet/>
      <dgm:spPr/>
      <dgm:t>
        <a:bodyPr/>
        <a:lstStyle/>
        <a:p>
          <a:endParaRPr lang="en-US">
            <a:latin typeface="Arial" panose="020B0604020202020204" pitchFamily="34" charset="0"/>
            <a:cs typeface="Arial" panose="020B0604020202020204" pitchFamily="34" charset="0"/>
          </a:endParaRPr>
        </a:p>
      </dgm:t>
    </dgm:pt>
    <dgm:pt modelId="{1EAC33DF-3F8D-4FB1-999C-2C62CE527F1C}" type="sibTrans" cxnId="{5BA6CA89-77F4-444F-8E8F-BD3A19B1C082}">
      <dgm:prSet/>
      <dgm:spPr/>
      <dgm:t>
        <a:bodyPr/>
        <a:lstStyle/>
        <a:p>
          <a:endParaRPr lang="en-US" dirty="0">
            <a:latin typeface="Arial" panose="020B0604020202020204" pitchFamily="34" charset="0"/>
            <a:cs typeface="Arial" panose="020B0604020202020204" pitchFamily="34" charset="0"/>
          </a:endParaRPr>
        </a:p>
      </dgm:t>
    </dgm:pt>
    <dgm:pt modelId="{F8CAFE32-EE8A-48C7-82B8-C71EB51D32CE}">
      <dgm:prSet/>
      <dgm:spPr/>
      <dgm:t>
        <a:bodyPr/>
        <a:lstStyle/>
        <a:p>
          <a:pPr algn="just"/>
          <a:r>
            <a:rPr lang="en-GB" dirty="0">
              <a:latin typeface="Arial" panose="020B0604020202020204" pitchFamily="34" charset="0"/>
              <a:cs typeface="Arial" panose="020B0604020202020204" pitchFamily="34" charset="0"/>
            </a:rPr>
            <a:t>By understanding findings through previous studies, the research report portrays evidence-focused practice, guiding professionals and policymakers for structing informed decisions (</a:t>
          </a:r>
          <a:r>
            <a:rPr lang="en-US" dirty="0">
              <a:latin typeface="Arial" panose="020B0604020202020204" pitchFamily="34" charset="0"/>
              <a:cs typeface="Arial" panose="020B0604020202020204" pitchFamily="34" charset="0"/>
            </a:rPr>
            <a:t>Rangachari and Thapa, 2025)</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26CB6925-6254-40EA-8DBE-83365A38483F}" type="parTrans" cxnId="{761A12A1-E208-454D-99F4-8D7EB57AA5ED}">
      <dgm:prSet/>
      <dgm:spPr/>
      <dgm:t>
        <a:bodyPr/>
        <a:lstStyle/>
        <a:p>
          <a:endParaRPr lang="en-US">
            <a:latin typeface="Arial" panose="020B0604020202020204" pitchFamily="34" charset="0"/>
            <a:cs typeface="Arial" panose="020B0604020202020204" pitchFamily="34" charset="0"/>
          </a:endParaRPr>
        </a:p>
      </dgm:t>
    </dgm:pt>
    <dgm:pt modelId="{234E5236-3D4A-44C4-90D2-C5510C39A0B7}" type="sibTrans" cxnId="{761A12A1-E208-454D-99F4-8D7EB57AA5ED}">
      <dgm:prSet/>
      <dgm:spPr/>
      <dgm:t>
        <a:bodyPr/>
        <a:lstStyle/>
        <a:p>
          <a:endParaRPr lang="en-US" dirty="0">
            <a:latin typeface="Arial" panose="020B0604020202020204" pitchFamily="34" charset="0"/>
            <a:cs typeface="Arial" panose="020B0604020202020204" pitchFamily="34" charset="0"/>
          </a:endParaRPr>
        </a:p>
      </dgm:t>
    </dgm:pt>
    <dgm:pt modelId="{3FE155F8-8619-4656-8134-A16E6EA25BB4}">
      <dgm:prSet/>
      <dgm:spPr/>
      <dgm:t>
        <a:bodyPr/>
        <a:lstStyle/>
        <a:p>
          <a:pPr algn="just"/>
          <a:r>
            <a:rPr lang="en-GB" dirty="0">
              <a:latin typeface="Arial" panose="020B0604020202020204" pitchFamily="34" charset="0"/>
              <a:cs typeface="Arial" panose="020B0604020202020204" pitchFamily="34" charset="0"/>
            </a:rPr>
            <a:t>The informed decisions such as service delivery, address differences, and redefine the overall quality of care throughout various American populations.</a:t>
          </a:r>
          <a:endParaRPr lang="en-US" dirty="0">
            <a:latin typeface="Arial" panose="020B0604020202020204" pitchFamily="34" charset="0"/>
            <a:cs typeface="Arial" panose="020B0604020202020204" pitchFamily="34" charset="0"/>
          </a:endParaRPr>
        </a:p>
      </dgm:t>
    </dgm:pt>
    <dgm:pt modelId="{C4202CFD-3663-4B51-B7C9-2B6FA1D8AE08}" type="parTrans" cxnId="{8EB76983-8705-492A-AE73-91673FF90B27}">
      <dgm:prSet/>
      <dgm:spPr/>
      <dgm:t>
        <a:bodyPr/>
        <a:lstStyle/>
        <a:p>
          <a:endParaRPr lang="en-US">
            <a:latin typeface="Arial" panose="020B0604020202020204" pitchFamily="34" charset="0"/>
            <a:cs typeface="Arial" panose="020B0604020202020204" pitchFamily="34" charset="0"/>
          </a:endParaRPr>
        </a:p>
      </dgm:t>
    </dgm:pt>
    <dgm:pt modelId="{25861B63-6A25-4416-9585-36080257038C}" type="sibTrans" cxnId="{8EB76983-8705-492A-AE73-91673FF90B27}">
      <dgm:prSet/>
      <dgm:spPr/>
      <dgm:t>
        <a:bodyPr/>
        <a:lstStyle/>
        <a:p>
          <a:endParaRPr lang="en-US">
            <a:latin typeface="Arial" panose="020B0604020202020204" pitchFamily="34" charset="0"/>
            <a:cs typeface="Arial" panose="020B0604020202020204" pitchFamily="34" charset="0"/>
          </a:endParaRPr>
        </a:p>
      </dgm:t>
    </dgm:pt>
    <dgm:pt modelId="{AD2CD3D1-6D44-40E4-BC49-37093A286D2B}" type="pres">
      <dgm:prSet presAssocID="{D704FEE3-7DF2-4F77-8FA3-8B0F7349A101}" presName="outerComposite" presStyleCnt="0">
        <dgm:presLayoutVars>
          <dgm:chMax val="5"/>
          <dgm:dir/>
          <dgm:resizeHandles val="exact"/>
        </dgm:presLayoutVars>
      </dgm:prSet>
      <dgm:spPr/>
    </dgm:pt>
    <dgm:pt modelId="{C181DBAE-164E-4A86-943D-01C04FA1D25E}" type="pres">
      <dgm:prSet presAssocID="{D704FEE3-7DF2-4F77-8FA3-8B0F7349A101}" presName="dummyMaxCanvas" presStyleCnt="0">
        <dgm:presLayoutVars/>
      </dgm:prSet>
      <dgm:spPr/>
    </dgm:pt>
    <dgm:pt modelId="{F78EC15A-B0BF-4271-AB47-094D420ADF1C}" type="pres">
      <dgm:prSet presAssocID="{D704FEE3-7DF2-4F77-8FA3-8B0F7349A101}" presName="FourNodes_1" presStyleLbl="node1" presStyleIdx="0" presStyleCnt="4">
        <dgm:presLayoutVars>
          <dgm:bulletEnabled val="1"/>
        </dgm:presLayoutVars>
      </dgm:prSet>
      <dgm:spPr/>
    </dgm:pt>
    <dgm:pt modelId="{93116310-484E-4B9C-B1A1-54CD06D05EFF}" type="pres">
      <dgm:prSet presAssocID="{D704FEE3-7DF2-4F77-8FA3-8B0F7349A101}" presName="FourNodes_2" presStyleLbl="node1" presStyleIdx="1" presStyleCnt="4">
        <dgm:presLayoutVars>
          <dgm:bulletEnabled val="1"/>
        </dgm:presLayoutVars>
      </dgm:prSet>
      <dgm:spPr/>
    </dgm:pt>
    <dgm:pt modelId="{F19C86E5-9764-42F4-9B97-1CAAAFFB99E7}" type="pres">
      <dgm:prSet presAssocID="{D704FEE3-7DF2-4F77-8FA3-8B0F7349A101}" presName="FourNodes_3" presStyleLbl="node1" presStyleIdx="2" presStyleCnt="4">
        <dgm:presLayoutVars>
          <dgm:bulletEnabled val="1"/>
        </dgm:presLayoutVars>
      </dgm:prSet>
      <dgm:spPr/>
    </dgm:pt>
    <dgm:pt modelId="{F804648D-08DB-4B66-97D1-6138FA434EBB}" type="pres">
      <dgm:prSet presAssocID="{D704FEE3-7DF2-4F77-8FA3-8B0F7349A101}" presName="FourNodes_4" presStyleLbl="node1" presStyleIdx="3" presStyleCnt="4">
        <dgm:presLayoutVars>
          <dgm:bulletEnabled val="1"/>
        </dgm:presLayoutVars>
      </dgm:prSet>
      <dgm:spPr/>
    </dgm:pt>
    <dgm:pt modelId="{9B5695D3-2D14-4CB0-BD61-54042FED4FE5}" type="pres">
      <dgm:prSet presAssocID="{D704FEE3-7DF2-4F77-8FA3-8B0F7349A101}" presName="FourConn_1-2" presStyleLbl="fgAccFollowNode1" presStyleIdx="0" presStyleCnt="3">
        <dgm:presLayoutVars>
          <dgm:bulletEnabled val="1"/>
        </dgm:presLayoutVars>
      </dgm:prSet>
      <dgm:spPr/>
    </dgm:pt>
    <dgm:pt modelId="{0EB41DF4-2BE9-4A75-9C0C-174C1EB110EA}" type="pres">
      <dgm:prSet presAssocID="{D704FEE3-7DF2-4F77-8FA3-8B0F7349A101}" presName="FourConn_2-3" presStyleLbl="fgAccFollowNode1" presStyleIdx="1" presStyleCnt="3">
        <dgm:presLayoutVars>
          <dgm:bulletEnabled val="1"/>
        </dgm:presLayoutVars>
      </dgm:prSet>
      <dgm:spPr/>
    </dgm:pt>
    <dgm:pt modelId="{D0DBD86B-660D-43A9-9192-B0BD03D80F3C}" type="pres">
      <dgm:prSet presAssocID="{D704FEE3-7DF2-4F77-8FA3-8B0F7349A101}" presName="FourConn_3-4" presStyleLbl="fgAccFollowNode1" presStyleIdx="2" presStyleCnt="3">
        <dgm:presLayoutVars>
          <dgm:bulletEnabled val="1"/>
        </dgm:presLayoutVars>
      </dgm:prSet>
      <dgm:spPr/>
    </dgm:pt>
    <dgm:pt modelId="{6F47DC9D-0DDE-4AAE-9450-589138AEA007}" type="pres">
      <dgm:prSet presAssocID="{D704FEE3-7DF2-4F77-8FA3-8B0F7349A101}" presName="FourNodes_1_text" presStyleLbl="node1" presStyleIdx="3" presStyleCnt="4">
        <dgm:presLayoutVars>
          <dgm:bulletEnabled val="1"/>
        </dgm:presLayoutVars>
      </dgm:prSet>
      <dgm:spPr/>
    </dgm:pt>
    <dgm:pt modelId="{97AA2424-D209-4D23-852B-21704DE9D0C3}" type="pres">
      <dgm:prSet presAssocID="{D704FEE3-7DF2-4F77-8FA3-8B0F7349A101}" presName="FourNodes_2_text" presStyleLbl="node1" presStyleIdx="3" presStyleCnt="4">
        <dgm:presLayoutVars>
          <dgm:bulletEnabled val="1"/>
        </dgm:presLayoutVars>
      </dgm:prSet>
      <dgm:spPr/>
    </dgm:pt>
    <dgm:pt modelId="{10BE0E75-E19B-4314-A8C9-CDA530FFD85D}" type="pres">
      <dgm:prSet presAssocID="{D704FEE3-7DF2-4F77-8FA3-8B0F7349A101}" presName="FourNodes_3_text" presStyleLbl="node1" presStyleIdx="3" presStyleCnt="4">
        <dgm:presLayoutVars>
          <dgm:bulletEnabled val="1"/>
        </dgm:presLayoutVars>
      </dgm:prSet>
      <dgm:spPr/>
    </dgm:pt>
    <dgm:pt modelId="{A884FDFF-C152-4CF7-94F8-40F422D9002D}" type="pres">
      <dgm:prSet presAssocID="{D704FEE3-7DF2-4F77-8FA3-8B0F7349A101}" presName="FourNodes_4_text" presStyleLbl="node1" presStyleIdx="3" presStyleCnt="4">
        <dgm:presLayoutVars>
          <dgm:bulletEnabled val="1"/>
        </dgm:presLayoutVars>
      </dgm:prSet>
      <dgm:spPr/>
    </dgm:pt>
  </dgm:ptLst>
  <dgm:cxnLst>
    <dgm:cxn modelId="{CC04B307-077C-4972-ADD4-E1464B06AEAA}" type="presOf" srcId="{D1C92206-2A87-4E14-B125-D59A8CFCFE87}" destId="{97AA2424-D209-4D23-852B-21704DE9D0C3}" srcOrd="1" destOrd="0" presId="urn:microsoft.com/office/officeart/2005/8/layout/vProcess5"/>
    <dgm:cxn modelId="{1D2B4711-4603-46BC-88E7-0117E656F737}" type="presOf" srcId="{1EAC33DF-3F8D-4FB1-999C-2C62CE527F1C}" destId="{0EB41DF4-2BE9-4A75-9C0C-174C1EB110EA}" srcOrd="0" destOrd="0" presId="urn:microsoft.com/office/officeart/2005/8/layout/vProcess5"/>
    <dgm:cxn modelId="{74B15621-D991-44AB-B048-9CD689AA9140}" type="presOf" srcId="{F8CAFE32-EE8A-48C7-82B8-C71EB51D32CE}" destId="{F19C86E5-9764-42F4-9B97-1CAAAFFB99E7}" srcOrd="0" destOrd="0" presId="urn:microsoft.com/office/officeart/2005/8/layout/vProcess5"/>
    <dgm:cxn modelId="{37CC8035-4D76-45D1-934A-7E8930677CF4}" type="presOf" srcId="{3FE155F8-8619-4656-8134-A16E6EA25BB4}" destId="{A884FDFF-C152-4CF7-94F8-40F422D9002D}" srcOrd="1" destOrd="0" presId="urn:microsoft.com/office/officeart/2005/8/layout/vProcess5"/>
    <dgm:cxn modelId="{375CFF35-2564-492A-9C2F-D521577672C9}" type="presOf" srcId="{D704FEE3-7DF2-4F77-8FA3-8B0F7349A101}" destId="{AD2CD3D1-6D44-40E4-BC49-37093A286D2B}" srcOrd="0" destOrd="0" presId="urn:microsoft.com/office/officeart/2005/8/layout/vProcess5"/>
    <dgm:cxn modelId="{3AAAAC51-C100-4566-8C4D-A78509A4FBF2}" type="presOf" srcId="{BAADB7AB-7104-484C-8F47-66D101396BD3}" destId="{9B5695D3-2D14-4CB0-BD61-54042FED4FE5}" srcOrd="0" destOrd="0" presId="urn:microsoft.com/office/officeart/2005/8/layout/vProcess5"/>
    <dgm:cxn modelId="{8EB76983-8705-492A-AE73-91673FF90B27}" srcId="{D704FEE3-7DF2-4F77-8FA3-8B0F7349A101}" destId="{3FE155F8-8619-4656-8134-A16E6EA25BB4}" srcOrd="3" destOrd="0" parTransId="{C4202CFD-3663-4B51-B7C9-2B6FA1D8AE08}" sibTransId="{25861B63-6A25-4416-9585-36080257038C}"/>
    <dgm:cxn modelId="{5BA6CA89-77F4-444F-8E8F-BD3A19B1C082}" srcId="{D704FEE3-7DF2-4F77-8FA3-8B0F7349A101}" destId="{D1C92206-2A87-4E14-B125-D59A8CFCFE87}" srcOrd="1" destOrd="0" parTransId="{62D97708-7D35-4991-A916-40F84CACEE15}" sibTransId="{1EAC33DF-3F8D-4FB1-999C-2C62CE527F1C}"/>
    <dgm:cxn modelId="{761A12A1-E208-454D-99F4-8D7EB57AA5ED}" srcId="{D704FEE3-7DF2-4F77-8FA3-8B0F7349A101}" destId="{F8CAFE32-EE8A-48C7-82B8-C71EB51D32CE}" srcOrd="2" destOrd="0" parTransId="{26CB6925-6254-40EA-8DBE-83365A38483F}" sibTransId="{234E5236-3D4A-44C4-90D2-C5510C39A0B7}"/>
    <dgm:cxn modelId="{7F2256BB-2D68-48C9-BB00-B4C7F323BB86}" type="presOf" srcId="{3FE155F8-8619-4656-8134-A16E6EA25BB4}" destId="{F804648D-08DB-4B66-97D1-6138FA434EBB}" srcOrd="0" destOrd="0" presId="urn:microsoft.com/office/officeart/2005/8/layout/vProcess5"/>
    <dgm:cxn modelId="{38A7D0C4-112C-44CB-84BF-FBCC8E720F06}" type="presOf" srcId="{D1C92206-2A87-4E14-B125-D59A8CFCFE87}" destId="{93116310-484E-4B9C-B1A1-54CD06D05EFF}" srcOrd="0" destOrd="0" presId="urn:microsoft.com/office/officeart/2005/8/layout/vProcess5"/>
    <dgm:cxn modelId="{55A915D6-989C-42CA-A037-B2AF4D076DCC}" type="presOf" srcId="{7D1C6CE7-0032-422F-8D85-1901A336F200}" destId="{6F47DC9D-0DDE-4AAE-9450-589138AEA007}" srcOrd="1" destOrd="0" presId="urn:microsoft.com/office/officeart/2005/8/layout/vProcess5"/>
    <dgm:cxn modelId="{525591D9-A245-4BF7-A9F8-F9644DA2F893}" type="presOf" srcId="{234E5236-3D4A-44C4-90D2-C5510C39A0B7}" destId="{D0DBD86B-660D-43A9-9192-B0BD03D80F3C}" srcOrd="0" destOrd="0" presId="urn:microsoft.com/office/officeart/2005/8/layout/vProcess5"/>
    <dgm:cxn modelId="{03F2D4E5-2947-4320-BBF0-736BE76E3E55}" type="presOf" srcId="{F8CAFE32-EE8A-48C7-82B8-C71EB51D32CE}" destId="{10BE0E75-E19B-4314-A8C9-CDA530FFD85D}" srcOrd="1" destOrd="0" presId="urn:microsoft.com/office/officeart/2005/8/layout/vProcess5"/>
    <dgm:cxn modelId="{DCE51FE6-1DBD-4B0F-89DE-10B8DE963A4F}" type="presOf" srcId="{7D1C6CE7-0032-422F-8D85-1901A336F200}" destId="{F78EC15A-B0BF-4271-AB47-094D420ADF1C}" srcOrd="0" destOrd="0" presId="urn:microsoft.com/office/officeart/2005/8/layout/vProcess5"/>
    <dgm:cxn modelId="{3F1FAEEB-1AA1-4821-959C-EE092698F8FD}" srcId="{D704FEE3-7DF2-4F77-8FA3-8B0F7349A101}" destId="{7D1C6CE7-0032-422F-8D85-1901A336F200}" srcOrd="0" destOrd="0" parTransId="{87E4B753-BDA1-47E0-B27E-64BC278E55ED}" sibTransId="{BAADB7AB-7104-484C-8F47-66D101396BD3}"/>
    <dgm:cxn modelId="{6CDDDF5D-CFEB-4A55-AF41-48E45791E5F8}" type="presParOf" srcId="{AD2CD3D1-6D44-40E4-BC49-37093A286D2B}" destId="{C181DBAE-164E-4A86-943D-01C04FA1D25E}" srcOrd="0" destOrd="0" presId="urn:microsoft.com/office/officeart/2005/8/layout/vProcess5"/>
    <dgm:cxn modelId="{A572CB48-56DF-4F13-81B5-26277A70BEE5}" type="presParOf" srcId="{AD2CD3D1-6D44-40E4-BC49-37093A286D2B}" destId="{F78EC15A-B0BF-4271-AB47-094D420ADF1C}" srcOrd="1" destOrd="0" presId="urn:microsoft.com/office/officeart/2005/8/layout/vProcess5"/>
    <dgm:cxn modelId="{63494029-CFC9-4145-8343-057FC73C4D6B}" type="presParOf" srcId="{AD2CD3D1-6D44-40E4-BC49-37093A286D2B}" destId="{93116310-484E-4B9C-B1A1-54CD06D05EFF}" srcOrd="2" destOrd="0" presId="urn:microsoft.com/office/officeart/2005/8/layout/vProcess5"/>
    <dgm:cxn modelId="{3322C955-DB95-428A-ADE7-8BC371934622}" type="presParOf" srcId="{AD2CD3D1-6D44-40E4-BC49-37093A286D2B}" destId="{F19C86E5-9764-42F4-9B97-1CAAAFFB99E7}" srcOrd="3" destOrd="0" presId="urn:microsoft.com/office/officeart/2005/8/layout/vProcess5"/>
    <dgm:cxn modelId="{B734159A-A4CA-40F0-9EEC-133A4A2C83C7}" type="presParOf" srcId="{AD2CD3D1-6D44-40E4-BC49-37093A286D2B}" destId="{F804648D-08DB-4B66-97D1-6138FA434EBB}" srcOrd="4" destOrd="0" presId="urn:microsoft.com/office/officeart/2005/8/layout/vProcess5"/>
    <dgm:cxn modelId="{32061904-5583-49B8-9DF8-1FE0D797EE04}" type="presParOf" srcId="{AD2CD3D1-6D44-40E4-BC49-37093A286D2B}" destId="{9B5695D3-2D14-4CB0-BD61-54042FED4FE5}" srcOrd="5" destOrd="0" presId="urn:microsoft.com/office/officeart/2005/8/layout/vProcess5"/>
    <dgm:cxn modelId="{72959995-311D-4177-BCA8-552593A1EC35}" type="presParOf" srcId="{AD2CD3D1-6D44-40E4-BC49-37093A286D2B}" destId="{0EB41DF4-2BE9-4A75-9C0C-174C1EB110EA}" srcOrd="6" destOrd="0" presId="urn:microsoft.com/office/officeart/2005/8/layout/vProcess5"/>
    <dgm:cxn modelId="{2B958FBE-03B9-4697-A0EB-B6A49DCF4CC9}" type="presParOf" srcId="{AD2CD3D1-6D44-40E4-BC49-37093A286D2B}" destId="{D0DBD86B-660D-43A9-9192-B0BD03D80F3C}" srcOrd="7" destOrd="0" presId="urn:microsoft.com/office/officeart/2005/8/layout/vProcess5"/>
    <dgm:cxn modelId="{8217B561-21A2-42EF-AF9B-C8CCFC6EF0E9}" type="presParOf" srcId="{AD2CD3D1-6D44-40E4-BC49-37093A286D2B}" destId="{6F47DC9D-0DDE-4AAE-9450-589138AEA007}" srcOrd="8" destOrd="0" presId="urn:microsoft.com/office/officeart/2005/8/layout/vProcess5"/>
    <dgm:cxn modelId="{8F26B5F8-7B4C-4D3D-BD24-A5CD19DEAFE4}" type="presParOf" srcId="{AD2CD3D1-6D44-40E4-BC49-37093A286D2B}" destId="{97AA2424-D209-4D23-852B-21704DE9D0C3}" srcOrd="9" destOrd="0" presId="urn:microsoft.com/office/officeart/2005/8/layout/vProcess5"/>
    <dgm:cxn modelId="{5A418552-3C42-4F0A-AD80-2CA4E3D71E3B}" type="presParOf" srcId="{AD2CD3D1-6D44-40E4-BC49-37093A286D2B}" destId="{10BE0E75-E19B-4314-A8C9-CDA530FFD85D}" srcOrd="10" destOrd="0" presId="urn:microsoft.com/office/officeart/2005/8/layout/vProcess5"/>
    <dgm:cxn modelId="{728F7E3E-C18A-4EA7-96CA-41E02D4BF8AE}" type="presParOf" srcId="{AD2CD3D1-6D44-40E4-BC49-37093A286D2B}" destId="{A884FDFF-C152-4CF7-94F8-40F422D9002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47BB20-9378-4428-81AD-901063D3BC99}"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US"/>
        </a:p>
      </dgm:t>
    </dgm:pt>
    <dgm:pt modelId="{BE6BDF3F-8804-4555-8749-04E67F3D325D}">
      <dgm:prSet/>
      <dgm:spPr/>
      <dgm:t>
        <a:bodyPr/>
        <a:lstStyle/>
        <a:p>
          <a:r>
            <a:rPr lang="en-US" dirty="0"/>
            <a:t>How do medical leadership approaches such as interaction skills, encouragement and employee program motivate healthcare developments regarding critical diseases in the U.S.?</a:t>
          </a:r>
        </a:p>
      </dgm:t>
    </dgm:pt>
    <dgm:pt modelId="{9321BC0D-B818-4F38-A2DA-E71876A1AD35}" type="parTrans" cxnId="{4EEBE67F-92B4-4086-8DF1-FA340AE1A90D}">
      <dgm:prSet/>
      <dgm:spPr/>
      <dgm:t>
        <a:bodyPr/>
        <a:lstStyle/>
        <a:p>
          <a:endParaRPr lang="en-US"/>
        </a:p>
      </dgm:t>
    </dgm:pt>
    <dgm:pt modelId="{E4DA9CAD-976A-43AD-853A-FA1D53E457C0}" type="sibTrans" cxnId="{4EEBE67F-92B4-4086-8DF1-FA340AE1A90D}">
      <dgm:prSet/>
      <dgm:spPr/>
      <dgm:t>
        <a:bodyPr/>
        <a:lstStyle/>
        <a:p>
          <a:endParaRPr lang="en-US"/>
        </a:p>
      </dgm:t>
    </dgm:pt>
    <dgm:pt modelId="{07D64443-3DF0-49EE-A5E2-353DA75C4D8C}">
      <dgm:prSet/>
      <dgm:spPr/>
      <dgm:t>
        <a:bodyPr/>
        <a:lstStyle/>
        <a:p>
          <a:r>
            <a:rPr lang="en-US" dirty="0"/>
            <a:t>Which evidence guides the leadership impacts on patient safety, teamwork, and complete performance of healthcare sector?</a:t>
          </a:r>
        </a:p>
      </dgm:t>
    </dgm:pt>
    <dgm:pt modelId="{79F59F1F-5086-4235-BC5D-9F452095125F}" type="parTrans" cxnId="{5CFC8CB1-2EEC-4B26-BE83-C47574D0D6C0}">
      <dgm:prSet/>
      <dgm:spPr/>
      <dgm:t>
        <a:bodyPr/>
        <a:lstStyle/>
        <a:p>
          <a:endParaRPr lang="en-US"/>
        </a:p>
      </dgm:t>
    </dgm:pt>
    <dgm:pt modelId="{206AEC38-675B-4AF2-9C44-EFA600F7E4CC}" type="sibTrans" cxnId="{5CFC8CB1-2EEC-4B26-BE83-C47574D0D6C0}">
      <dgm:prSet/>
      <dgm:spPr/>
      <dgm:t>
        <a:bodyPr/>
        <a:lstStyle/>
        <a:p>
          <a:endParaRPr lang="en-US"/>
        </a:p>
      </dgm:t>
    </dgm:pt>
    <dgm:pt modelId="{008FEE7C-9DD1-43FA-BE37-3B79461227C1}">
      <dgm:prSet/>
      <dgm:spPr/>
      <dgm:t>
        <a:bodyPr/>
        <a:lstStyle/>
        <a:p>
          <a:r>
            <a:rPr lang="en-US" dirty="0"/>
            <a:t>How will the current clinical leadership approaches to be improved for the improvement of healthcare quality?</a:t>
          </a:r>
        </a:p>
      </dgm:t>
    </dgm:pt>
    <dgm:pt modelId="{01304EB9-A5F3-44DD-AA71-29102D61CF43}" type="parTrans" cxnId="{2F9CC836-0CE1-406B-8C05-AAF8F9CD1488}">
      <dgm:prSet/>
      <dgm:spPr/>
      <dgm:t>
        <a:bodyPr/>
        <a:lstStyle/>
        <a:p>
          <a:endParaRPr lang="en-US"/>
        </a:p>
      </dgm:t>
    </dgm:pt>
    <dgm:pt modelId="{BC7525A1-CE68-4B62-BC1D-A59A8030328B}" type="sibTrans" cxnId="{2F9CC836-0CE1-406B-8C05-AAF8F9CD1488}">
      <dgm:prSet/>
      <dgm:spPr/>
      <dgm:t>
        <a:bodyPr/>
        <a:lstStyle/>
        <a:p>
          <a:endParaRPr lang="en-US"/>
        </a:p>
      </dgm:t>
    </dgm:pt>
    <dgm:pt modelId="{426B59EB-2E4C-4079-8517-37AF912929FC}" type="pres">
      <dgm:prSet presAssocID="{DF47BB20-9378-4428-81AD-901063D3BC99}" presName="hierChild1" presStyleCnt="0">
        <dgm:presLayoutVars>
          <dgm:chPref val="1"/>
          <dgm:dir/>
          <dgm:animOne val="branch"/>
          <dgm:animLvl val="lvl"/>
          <dgm:resizeHandles/>
        </dgm:presLayoutVars>
      </dgm:prSet>
      <dgm:spPr/>
    </dgm:pt>
    <dgm:pt modelId="{6C8CCEE5-481B-459C-9CAC-F40073131013}" type="pres">
      <dgm:prSet presAssocID="{BE6BDF3F-8804-4555-8749-04E67F3D325D}" presName="hierRoot1" presStyleCnt="0"/>
      <dgm:spPr/>
    </dgm:pt>
    <dgm:pt modelId="{07D66ECB-C21E-4FA9-BD85-6ECCA796EA77}" type="pres">
      <dgm:prSet presAssocID="{BE6BDF3F-8804-4555-8749-04E67F3D325D}" presName="composite" presStyleCnt="0"/>
      <dgm:spPr/>
    </dgm:pt>
    <dgm:pt modelId="{DB1DA720-4055-49D4-98B3-EC5B9C9AA6B2}" type="pres">
      <dgm:prSet presAssocID="{BE6BDF3F-8804-4555-8749-04E67F3D325D}" presName="background" presStyleLbl="node0" presStyleIdx="0" presStyleCnt="3"/>
      <dgm:spPr/>
    </dgm:pt>
    <dgm:pt modelId="{255F04C4-8A77-45BC-B32F-D9E30A73B049}" type="pres">
      <dgm:prSet presAssocID="{BE6BDF3F-8804-4555-8749-04E67F3D325D}" presName="text" presStyleLbl="fgAcc0" presStyleIdx="0" presStyleCnt="3">
        <dgm:presLayoutVars>
          <dgm:chPref val="3"/>
        </dgm:presLayoutVars>
      </dgm:prSet>
      <dgm:spPr/>
    </dgm:pt>
    <dgm:pt modelId="{3B8A5F92-6BE2-41F2-83F2-7E5D7DE4565A}" type="pres">
      <dgm:prSet presAssocID="{BE6BDF3F-8804-4555-8749-04E67F3D325D}" presName="hierChild2" presStyleCnt="0"/>
      <dgm:spPr/>
    </dgm:pt>
    <dgm:pt modelId="{761E127D-06B8-4C0B-B8EE-0F65C169679A}" type="pres">
      <dgm:prSet presAssocID="{07D64443-3DF0-49EE-A5E2-353DA75C4D8C}" presName="hierRoot1" presStyleCnt="0"/>
      <dgm:spPr/>
    </dgm:pt>
    <dgm:pt modelId="{439365CB-6C59-420E-BB8B-4789A57E9DA7}" type="pres">
      <dgm:prSet presAssocID="{07D64443-3DF0-49EE-A5E2-353DA75C4D8C}" presName="composite" presStyleCnt="0"/>
      <dgm:spPr/>
    </dgm:pt>
    <dgm:pt modelId="{E188D090-99FB-4672-88D8-04BDBCEB6290}" type="pres">
      <dgm:prSet presAssocID="{07D64443-3DF0-49EE-A5E2-353DA75C4D8C}" presName="background" presStyleLbl="node0" presStyleIdx="1" presStyleCnt="3"/>
      <dgm:spPr/>
    </dgm:pt>
    <dgm:pt modelId="{67EE6FE2-A510-481D-843F-BDCC4CDC09B7}" type="pres">
      <dgm:prSet presAssocID="{07D64443-3DF0-49EE-A5E2-353DA75C4D8C}" presName="text" presStyleLbl="fgAcc0" presStyleIdx="1" presStyleCnt="3">
        <dgm:presLayoutVars>
          <dgm:chPref val="3"/>
        </dgm:presLayoutVars>
      </dgm:prSet>
      <dgm:spPr/>
    </dgm:pt>
    <dgm:pt modelId="{8250B59C-41C4-407A-81F4-CA1129C2BC2C}" type="pres">
      <dgm:prSet presAssocID="{07D64443-3DF0-49EE-A5E2-353DA75C4D8C}" presName="hierChild2" presStyleCnt="0"/>
      <dgm:spPr/>
    </dgm:pt>
    <dgm:pt modelId="{B3C7672C-1447-405F-8038-285608E5C1F5}" type="pres">
      <dgm:prSet presAssocID="{008FEE7C-9DD1-43FA-BE37-3B79461227C1}" presName="hierRoot1" presStyleCnt="0"/>
      <dgm:spPr/>
    </dgm:pt>
    <dgm:pt modelId="{FAC0DC70-8829-493E-80D4-0CF219FD5265}" type="pres">
      <dgm:prSet presAssocID="{008FEE7C-9DD1-43FA-BE37-3B79461227C1}" presName="composite" presStyleCnt="0"/>
      <dgm:spPr/>
    </dgm:pt>
    <dgm:pt modelId="{DC6A17E7-5BD8-4D6A-B0FC-438D1D1C9B7E}" type="pres">
      <dgm:prSet presAssocID="{008FEE7C-9DD1-43FA-BE37-3B79461227C1}" presName="background" presStyleLbl="node0" presStyleIdx="2" presStyleCnt="3"/>
      <dgm:spPr/>
    </dgm:pt>
    <dgm:pt modelId="{7B5A6CC0-D753-4D23-B30B-C8EDC40F0724}" type="pres">
      <dgm:prSet presAssocID="{008FEE7C-9DD1-43FA-BE37-3B79461227C1}" presName="text" presStyleLbl="fgAcc0" presStyleIdx="2" presStyleCnt="3">
        <dgm:presLayoutVars>
          <dgm:chPref val="3"/>
        </dgm:presLayoutVars>
      </dgm:prSet>
      <dgm:spPr/>
    </dgm:pt>
    <dgm:pt modelId="{431CEF9D-4064-4448-A64C-85C53A92FA9C}" type="pres">
      <dgm:prSet presAssocID="{008FEE7C-9DD1-43FA-BE37-3B79461227C1}" presName="hierChild2" presStyleCnt="0"/>
      <dgm:spPr/>
    </dgm:pt>
  </dgm:ptLst>
  <dgm:cxnLst>
    <dgm:cxn modelId="{2A84F12F-BAA1-4C0F-87C8-07ED3D99078C}" type="presOf" srcId="{BE6BDF3F-8804-4555-8749-04E67F3D325D}" destId="{255F04C4-8A77-45BC-B32F-D9E30A73B049}" srcOrd="0" destOrd="0" presId="urn:microsoft.com/office/officeart/2005/8/layout/hierarchy1"/>
    <dgm:cxn modelId="{2F9CC836-0CE1-406B-8C05-AAF8F9CD1488}" srcId="{DF47BB20-9378-4428-81AD-901063D3BC99}" destId="{008FEE7C-9DD1-43FA-BE37-3B79461227C1}" srcOrd="2" destOrd="0" parTransId="{01304EB9-A5F3-44DD-AA71-29102D61CF43}" sibTransId="{BC7525A1-CE68-4B62-BC1D-A59A8030328B}"/>
    <dgm:cxn modelId="{BF85F460-2CB8-4629-85E7-504BD5BE5286}" type="presOf" srcId="{07D64443-3DF0-49EE-A5E2-353DA75C4D8C}" destId="{67EE6FE2-A510-481D-843F-BDCC4CDC09B7}" srcOrd="0" destOrd="0" presId="urn:microsoft.com/office/officeart/2005/8/layout/hierarchy1"/>
    <dgm:cxn modelId="{9929FA77-3187-44D3-994D-DF79F9B464D8}" type="presOf" srcId="{008FEE7C-9DD1-43FA-BE37-3B79461227C1}" destId="{7B5A6CC0-D753-4D23-B30B-C8EDC40F0724}" srcOrd="0" destOrd="0" presId="urn:microsoft.com/office/officeart/2005/8/layout/hierarchy1"/>
    <dgm:cxn modelId="{4EEBE67F-92B4-4086-8DF1-FA340AE1A90D}" srcId="{DF47BB20-9378-4428-81AD-901063D3BC99}" destId="{BE6BDF3F-8804-4555-8749-04E67F3D325D}" srcOrd="0" destOrd="0" parTransId="{9321BC0D-B818-4F38-A2DA-E71876A1AD35}" sibTransId="{E4DA9CAD-976A-43AD-853A-FA1D53E457C0}"/>
    <dgm:cxn modelId="{5CFC8CB1-2EEC-4B26-BE83-C47574D0D6C0}" srcId="{DF47BB20-9378-4428-81AD-901063D3BC99}" destId="{07D64443-3DF0-49EE-A5E2-353DA75C4D8C}" srcOrd="1" destOrd="0" parTransId="{79F59F1F-5086-4235-BC5D-9F452095125F}" sibTransId="{206AEC38-675B-4AF2-9C44-EFA600F7E4CC}"/>
    <dgm:cxn modelId="{769358B7-A9BF-42E1-9058-8A01AD263E20}" type="presOf" srcId="{DF47BB20-9378-4428-81AD-901063D3BC99}" destId="{426B59EB-2E4C-4079-8517-37AF912929FC}" srcOrd="0" destOrd="0" presId="urn:microsoft.com/office/officeart/2005/8/layout/hierarchy1"/>
    <dgm:cxn modelId="{CC8C9279-1FDE-42BC-AFA7-24E070954371}" type="presParOf" srcId="{426B59EB-2E4C-4079-8517-37AF912929FC}" destId="{6C8CCEE5-481B-459C-9CAC-F40073131013}" srcOrd="0" destOrd="0" presId="urn:microsoft.com/office/officeart/2005/8/layout/hierarchy1"/>
    <dgm:cxn modelId="{BDBBF5A5-A6FF-4C39-9B85-60FCD954E837}" type="presParOf" srcId="{6C8CCEE5-481B-459C-9CAC-F40073131013}" destId="{07D66ECB-C21E-4FA9-BD85-6ECCA796EA77}" srcOrd="0" destOrd="0" presId="urn:microsoft.com/office/officeart/2005/8/layout/hierarchy1"/>
    <dgm:cxn modelId="{54A1E088-B30D-4DD2-BB27-6072129C7F16}" type="presParOf" srcId="{07D66ECB-C21E-4FA9-BD85-6ECCA796EA77}" destId="{DB1DA720-4055-49D4-98B3-EC5B9C9AA6B2}" srcOrd="0" destOrd="0" presId="urn:microsoft.com/office/officeart/2005/8/layout/hierarchy1"/>
    <dgm:cxn modelId="{36898269-02F4-427E-9290-B4EB8DACF5DC}" type="presParOf" srcId="{07D66ECB-C21E-4FA9-BD85-6ECCA796EA77}" destId="{255F04C4-8A77-45BC-B32F-D9E30A73B049}" srcOrd="1" destOrd="0" presId="urn:microsoft.com/office/officeart/2005/8/layout/hierarchy1"/>
    <dgm:cxn modelId="{07B77B46-7E21-4CA4-9041-8A34A6BD806D}" type="presParOf" srcId="{6C8CCEE5-481B-459C-9CAC-F40073131013}" destId="{3B8A5F92-6BE2-41F2-83F2-7E5D7DE4565A}" srcOrd="1" destOrd="0" presId="urn:microsoft.com/office/officeart/2005/8/layout/hierarchy1"/>
    <dgm:cxn modelId="{9E1FD4D7-A81B-48F2-BFE0-83E3B84AF322}" type="presParOf" srcId="{426B59EB-2E4C-4079-8517-37AF912929FC}" destId="{761E127D-06B8-4C0B-B8EE-0F65C169679A}" srcOrd="1" destOrd="0" presId="urn:microsoft.com/office/officeart/2005/8/layout/hierarchy1"/>
    <dgm:cxn modelId="{1B51A84C-8678-4D7B-B520-A518C9C27455}" type="presParOf" srcId="{761E127D-06B8-4C0B-B8EE-0F65C169679A}" destId="{439365CB-6C59-420E-BB8B-4789A57E9DA7}" srcOrd="0" destOrd="0" presId="urn:microsoft.com/office/officeart/2005/8/layout/hierarchy1"/>
    <dgm:cxn modelId="{2B6CC512-FCF1-4B49-90D5-61BBEBF58870}" type="presParOf" srcId="{439365CB-6C59-420E-BB8B-4789A57E9DA7}" destId="{E188D090-99FB-4672-88D8-04BDBCEB6290}" srcOrd="0" destOrd="0" presId="urn:microsoft.com/office/officeart/2005/8/layout/hierarchy1"/>
    <dgm:cxn modelId="{9B892B7C-0F3D-4FFC-B60F-7C6A4C0D2EA4}" type="presParOf" srcId="{439365CB-6C59-420E-BB8B-4789A57E9DA7}" destId="{67EE6FE2-A510-481D-843F-BDCC4CDC09B7}" srcOrd="1" destOrd="0" presId="urn:microsoft.com/office/officeart/2005/8/layout/hierarchy1"/>
    <dgm:cxn modelId="{5D5F80D6-3068-414F-A8B9-2FB16E355D65}" type="presParOf" srcId="{761E127D-06B8-4C0B-B8EE-0F65C169679A}" destId="{8250B59C-41C4-407A-81F4-CA1129C2BC2C}" srcOrd="1" destOrd="0" presId="urn:microsoft.com/office/officeart/2005/8/layout/hierarchy1"/>
    <dgm:cxn modelId="{88B3238A-72F1-4291-AB77-4F612E98C39E}" type="presParOf" srcId="{426B59EB-2E4C-4079-8517-37AF912929FC}" destId="{B3C7672C-1447-405F-8038-285608E5C1F5}" srcOrd="2" destOrd="0" presId="urn:microsoft.com/office/officeart/2005/8/layout/hierarchy1"/>
    <dgm:cxn modelId="{4924511E-51D9-4CF5-ACED-03ABD0ACCBD4}" type="presParOf" srcId="{B3C7672C-1447-405F-8038-285608E5C1F5}" destId="{FAC0DC70-8829-493E-80D4-0CF219FD5265}" srcOrd="0" destOrd="0" presId="urn:microsoft.com/office/officeart/2005/8/layout/hierarchy1"/>
    <dgm:cxn modelId="{1C80A7C2-63ED-492E-9A29-05035A87BE6F}" type="presParOf" srcId="{FAC0DC70-8829-493E-80D4-0CF219FD5265}" destId="{DC6A17E7-5BD8-4D6A-B0FC-438D1D1C9B7E}" srcOrd="0" destOrd="0" presId="urn:microsoft.com/office/officeart/2005/8/layout/hierarchy1"/>
    <dgm:cxn modelId="{4EF0FA93-EB7B-4A98-975D-8A85DD7F1623}" type="presParOf" srcId="{FAC0DC70-8829-493E-80D4-0CF219FD5265}" destId="{7B5A6CC0-D753-4D23-B30B-C8EDC40F0724}" srcOrd="1" destOrd="0" presId="urn:microsoft.com/office/officeart/2005/8/layout/hierarchy1"/>
    <dgm:cxn modelId="{8017CBE5-8D55-460C-A069-56706208F966}" type="presParOf" srcId="{B3C7672C-1447-405F-8038-285608E5C1F5}" destId="{431CEF9D-4064-4448-A64C-85C53A92FA9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BAABA0-E16C-481A-B448-4A4A350D0D3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883CB2-7670-48EC-A222-F33FA9FC3693}">
      <dgm:prSet/>
      <dgm:spPr/>
      <dgm:t>
        <a:bodyPr/>
        <a:lstStyle/>
        <a:p>
          <a:r>
            <a:rPr lang="en-US" dirty="0">
              <a:solidFill>
                <a:schemeClr val="tx1"/>
              </a:solidFill>
              <a:latin typeface="Arial" panose="020B0604020202020204" pitchFamily="34" charset="0"/>
              <a:cs typeface="Arial" panose="020B0604020202020204" pitchFamily="34" charset="0"/>
            </a:rPr>
            <a:t>The aim of this research is to critically redefine the reviews of U.S. It helps to strengthen health and social care practices by clinical leadership strategies (Miller et al., 2025).</a:t>
          </a:r>
        </a:p>
      </dgm:t>
    </dgm:pt>
    <dgm:pt modelId="{9E2EAF8C-F29C-4682-B633-43A9E7CE7CAB}" type="parTrans" cxnId="{5B561C90-EC5C-4E68-9BF7-0FC849C726BF}">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6B21D9C3-6AFB-4B95-9EEC-C22F94F7A0E1}" type="sibTrans" cxnId="{5B561C90-EC5C-4E68-9BF7-0FC849C726BF}">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499EBF3D-A945-4FC9-AE37-EB96F1E1975B}">
      <dgm:prSet/>
      <dgm:spPr/>
      <dgm:t>
        <a:bodyPr/>
        <a:lstStyle/>
        <a:p>
          <a:r>
            <a:rPr lang="en-US" dirty="0">
              <a:solidFill>
                <a:schemeClr val="tx1"/>
              </a:solidFill>
              <a:latin typeface="Arial" panose="020B0604020202020204" pitchFamily="34" charset="0"/>
              <a:cs typeface="Arial" panose="020B0604020202020204" pitchFamily="34" charset="0"/>
            </a:rPr>
            <a:t>This research needs to open stable findings. These findings operate to identifying gaps. These evidential gaps regenerate insights which improve policy structuring.</a:t>
          </a:r>
        </a:p>
      </dgm:t>
    </dgm:pt>
    <dgm:pt modelId="{8B1398DB-8950-4D3E-846E-0ECA5971C78E}" type="parTrans" cxnId="{FA6C196F-620D-464D-8FEC-13DF4DE65368}">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84FD920-B833-4372-9046-6A79626389E5}" type="sibTrans" cxnId="{FA6C196F-620D-464D-8FEC-13DF4DE65368}">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2F167BA3-F5CE-46DB-BA04-306457E165B3}">
      <dgm:prSet/>
      <dgm:spPr/>
      <dgm:t>
        <a:bodyPr/>
        <a:lstStyle/>
        <a:p>
          <a:r>
            <a:rPr lang="en-US" dirty="0">
              <a:solidFill>
                <a:schemeClr val="tx1"/>
              </a:solidFill>
              <a:latin typeface="Arial" panose="020B0604020202020204" pitchFamily="34" charset="0"/>
              <a:cs typeface="Arial" panose="020B0604020202020204" pitchFamily="34" charset="0"/>
            </a:rPr>
            <a:t>The insights develop service delivery and unbiased access. It gives quality care throughout the American communities (Burnette et al., 2023).</a:t>
          </a:r>
        </a:p>
      </dgm:t>
    </dgm:pt>
    <dgm:pt modelId="{669355DC-8944-42BA-93BD-9D4EC7E5F8E0}" type="parTrans" cxnId="{1EF08F97-D366-4745-90E5-1DCB301E1BD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D8F8C9D5-2F7E-4C41-AA33-9D0C18D968D3}" type="sibTrans" cxnId="{1EF08F97-D366-4745-90E5-1DCB301E1BD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1B93A0DA-B8DF-4612-BD71-433FB5077326}" type="pres">
      <dgm:prSet presAssocID="{2ABAABA0-E16C-481A-B448-4A4A350D0D30}" presName="linear" presStyleCnt="0">
        <dgm:presLayoutVars>
          <dgm:animLvl val="lvl"/>
          <dgm:resizeHandles val="exact"/>
        </dgm:presLayoutVars>
      </dgm:prSet>
      <dgm:spPr/>
    </dgm:pt>
    <dgm:pt modelId="{C9C246F4-243D-4F4B-8F4B-A2CBB48A316F}" type="pres">
      <dgm:prSet presAssocID="{71883CB2-7670-48EC-A222-F33FA9FC3693}" presName="parentText" presStyleLbl="node1" presStyleIdx="0" presStyleCnt="3">
        <dgm:presLayoutVars>
          <dgm:chMax val="0"/>
          <dgm:bulletEnabled val="1"/>
        </dgm:presLayoutVars>
      </dgm:prSet>
      <dgm:spPr/>
    </dgm:pt>
    <dgm:pt modelId="{C57C173F-683C-41F0-9141-8601F147344B}" type="pres">
      <dgm:prSet presAssocID="{6B21D9C3-6AFB-4B95-9EEC-C22F94F7A0E1}" presName="spacer" presStyleCnt="0"/>
      <dgm:spPr/>
    </dgm:pt>
    <dgm:pt modelId="{AE3363F3-A307-47D9-AD55-F41C189A1F00}" type="pres">
      <dgm:prSet presAssocID="{499EBF3D-A945-4FC9-AE37-EB96F1E1975B}" presName="parentText" presStyleLbl="node1" presStyleIdx="1" presStyleCnt="3">
        <dgm:presLayoutVars>
          <dgm:chMax val="0"/>
          <dgm:bulletEnabled val="1"/>
        </dgm:presLayoutVars>
      </dgm:prSet>
      <dgm:spPr/>
    </dgm:pt>
    <dgm:pt modelId="{5E8F4374-4415-48DC-A8C4-9D99E7140B3E}" type="pres">
      <dgm:prSet presAssocID="{284FD920-B833-4372-9046-6A79626389E5}" presName="spacer" presStyleCnt="0"/>
      <dgm:spPr/>
    </dgm:pt>
    <dgm:pt modelId="{953E669D-3EB4-4E91-AFEB-767983EB1CE4}" type="pres">
      <dgm:prSet presAssocID="{2F167BA3-F5CE-46DB-BA04-306457E165B3}" presName="parentText" presStyleLbl="node1" presStyleIdx="2" presStyleCnt="3">
        <dgm:presLayoutVars>
          <dgm:chMax val="0"/>
          <dgm:bulletEnabled val="1"/>
        </dgm:presLayoutVars>
      </dgm:prSet>
      <dgm:spPr/>
    </dgm:pt>
  </dgm:ptLst>
  <dgm:cxnLst>
    <dgm:cxn modelId="{13A15904-5EB0-459B-81B9-E638D716FBE0}" type="presOf" srcId="{499EBF3D-A945-4FC9-AE37-EB96F1E1975B}" destId="{AE3363F3-A307-47D9-AD55-F41C189A1F00}" srcOrd="0" destOrd="0" presId="urn:microsoft.com/office/officeart/2005/8/layout/vList2"/>
    <dgm:cxn modelId="{FA6C196F-620D-464D-8FEC-13DF4DE65368}" srcId="{2ABAABA0-E16C-481A-B448-4A4A350D0D30}" destId="{499EBF3D-A945-4FC9-AE37-EB96F1E1975B}" srcOrd="1" destOrd="0" parTransId="{8B1398DB-8950-4D3E-846E-0ECA5971C78E}" sibTransId="{284FD920-B833-4372-9046-6A79626389E5}"/>
    <dgm:cxn modelId="{5B561C90-EC5C-4E68-9BF7-0FC849C726BF}" srcId="{2ABAABA0-E16C-481A-B448-4A4A350D0D30}" destId="{71883CB2-7670-48EC-A222-F33FA9FC3693}" srcOrd="0" destOrd="0" parTransId="{9E2EAF8C-F29C-4682-B633-43A9E7CE7CAB}" sibTransId="{6B21D9C3-6AFB-4B95-9EEC-C22F94F7A0E1}"/>
    <dgm:cxn modelId="{1EF08F97-D366-4745-90E5-1DCB301E1BD5}" srcId="{2ABAABA0-E16C-481A-B448-4A4A350D0D30}" destId="{2F167BA3-F5CE-46DB-BA04-306457E165B3}" srcOrd="2" destOrd="0" parTransId="{669355DC-8944-42BA-93BD-9D4EC7E5F8E0}" sibTransId="{D8F8C9D5-2F7E-4C41-AA33-9D0C18D968D3}"/>
    <dgm:cxn modelId="{467BAD97-7D12-4F71-8469-C810C28AA0C3}" type="presOf" srcId="{71883CB2-7670-48EC-A222-F33FA9FC3693}" destId="{C9C246F4-243D-4F4B-8F4B-A2CBB48A316F}" srcOrd="0" destOrd="0" presId="urn:microsoft.com/office/officeart/2005/8/layout/vList2"/>
    <dgm:cxn modelId="{C217CBA3-9356-4F4B-940F-802260FE9666}" type="presOf" srcId="{2ABAABA0-E16C-481A-B448-4A4A350D0D30}" destId="{1B93A0DA-B8DF-4612-BD71-433FB5077326}" srcOrd="0" destOrd="0" presId="urn:microsoft.com/office/officeart/2005/8/layout/vList2"/>
    <dgm:cxn modelId="{A022B6B8-3188-4C16-8BAC-3A3973D1941A}" type="presOf" srcId="{2F167BA3-F5CE-46DB-BA04-306457E165B3}" destId="{953E669D-3EB4-4E91-AFEB-767983EB1CE4}" srcOrd="0" destOrd="0" presId="urn:microsoft.com/office/officeart/2005/8/layout/vList2"/>
    <dgm:cxn modelId="{6CC59B69-0206-4BD6-85FF-9E56CFBA2F6D}" type="presParOf" srcId="{1B93A0DA-B8DF-4612-BD71-433FB5077326}" destId="{C9C246F4-243D-4F4B-8F4B-A2CBB48A316F}" srcOrd="0" destOrd="0" presId="urn:microsoft.com/office/officeart/2005/8/layout/vList2"/>
    <dgm:cxn modelId="{EC7D6868-EBC3-4D19-BA21-85C97647E99E}" type="presParOf" srcId="{1B93A0DA-B8DF-4612-BD71-433FB5077326}" destId="{C57C173F-683C-41F0-9141-8601F147344B}" srcOrd="1" destOrd="0" presId="urn:microsoft.com/office/officeart/2005/8/layout/vList2"/>
    <dgm:cxn modelId="{870F6EF1-242B-479E-9577-827F60B11EFB}" type="presParOf" srcId="{1B93A0DA-B8DF-4612-BD71-433FB5077326}" destId="{AE3363F3-A307-47D9-AD55-F41C189A1F00}" srcOrd="2" destOrd="0" presId="urn:microsoft.com/office/officeart/2005/8/layout/vList2"/>
    <dgm:cxn modelId="{4CCD89B6-35C1-4858-B466-58D42967CFF6}" type="presParOf" srcId="{1B93A0DA-B8DF-4612-BD71-433FB5077326}" destId="{5E8F4374-4415-48DC-A8C4-9D99E7140B3E}" srcOrd="3" destOrd="0" presId="urn:microsoft.com/office/officeart/2005/8/layout/vList2"/>
    <dgm:cxn modelId="{F89D673A-C82A-452E-922E-5AB5BBE7A22F}" type="presParOf" srcId="{1B93A0DA-B8DF-4612-BD71-433FB5077326}" destId="{953E669D-3EB4-4E91-AFEB-767983EB1CE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BA7D5E-C18B-4D78-BF05-65781433D80B}" type="doc">
      <dgm:prSet loTypeId="urn:microsoft.com/office/officeart/2005/8/layout/pyramid2" loCatId="pyramid" qsTypeId="urn:microsoft.com/office/officeart/2005/8/quickstyle/simple1" qsCatId="simple" csTypeId="urn:microsoft.com/office/officeart/2005/8/colors/colorful5" csCatId="colorful" phldr="1"/>
      <dgm:spPr/>
      <dgm:t>
        <a:bodyPr/>
        <a:lstStyle/>
        <a:p>
          <a:endParaRPr lang="en-GB"/>
        </a:p>
      </dgm:t>
    </dgm:pt>
    <dgm:pt modelId="{16331ED1-7C5B-4106-951C-F5F6CB880C06}">
      <dgm:prSet/>
      <dgm:spPr>
        <a:solidFill>
          <a:schemeClr val="accent4">
            <a:alpha val="90000"/>
          </a:schemeClr>
        </a:solidFill>
      </dgm:spPr>
      <dgm:t>
        <a:bodyPr/>
        <a:lstStyle/>
        <a:p>
          <a:r>
            <a:rPr lang="en-US" dirty="0"/>
            <a:t>To analyse the clinical leadership approaches over all type of disease by training staff with great communicational skill.</a:t>
          </a:r>
          <a:endParaRPr lang="en-GB" dirty="0"/>
        </a:p>
      </dgm:t>
    </dgm:pt>
    <dgm:pt modelId="{DF0A4B0D-6218-4DC6-8C8F-DE36FD9E4E78}" type="parTrans" cxnId="{971E9B44-F722-4395-862F-F5CC7FD61479}">
      <dgm:prSet/>
      <dgm:spPr/>
      <dgm:t>
        <a:bodyPr/>
        <a:lstStyle/>
        <a:p>
          <a:endParaRPr lang="en-GB"/>
        </a:p>
      </dgm:t>
    </dgm:pt>
    <dgm:pt modelId="{4ACC0AAA-A39F-433C-9FBD-72CF7838D73D}" type="sibTrans" cxnId="{971E9B44-F722-4395-862F-F5CC7FD61479}">
      <dgm:prSet/>
      <dgm:spPr/>
      <dgm:t>
        <a:bodyPr/>
        <a:lstStyle/>
        <a:p>
          <a:endParaRPr lang="en-GB"/>
        </a:p>
      </dgm:t>
    </dgm:pt>
    <dgm:pt modelId="{A38E8FF7-277B-41D3-979E-063EA6AF88FF}">
      <dgm:prSet/>
      <dgm:spPr>
        <a:solidFill>
          <a:schemeClr val="accent6">
            <a:lumMod val="40000"/>
            <a:lumOff val="60000"/>
            <a:alpha val="90000"/>
          </a:schemeClr>
        </a:solidFill>
      </dgm:spPr>
      <dgm:t>
        <a:bodyPr/>
        <a:lstStyle/>
        <a:p>
          <a:r>
            <a:rPr lang="en-US" dirty="0"/>
            <a:t>To evaluate the leadership importance on healthcare improvements such as patient care, teamwork, and complete delivery service’s effectiveness in healthcare sectors and communities.  </a:t>
          </a:r>
          <a:endParaRPr lang="en-GB" dirty="0"/>
        </a:p>
      </dgm:t>
    </dgm:pt>
    <dgm:pt modelId="{93E9CC46-CA23-4344-BF6F-53D79C92AB9A}" type="parTrans" cxnId="{31057A02-541F-4583-8D3B-7F8B88724CD7}">
      <dgm:prSet/>
      <dgm:spPr/>
      <dgm:t>
        <a:bodyPr/>
        <a:lstStyle/>
        <a:p>
          <a:endParaRPr lang="en-GB"/>
        </a:p>
      </dgm:t>
    </dgm:pt>
    <dgm:pt modelId="{7CB950E8-A56A-4349-A910-7EFB1D845DC1}" type="sibTrans" cxnId="{31057A02-541F-4583-8D3B-7F8B88724CD7}">
      <dgm:prSet/>
      <dgm:spPr/>
      <dgm:t>
        <a:bodyPr/>
        <a:lstStyle/>
        <a:p>
          <a:endParaRPr lang="en-GB"/>
        </a:p>
      </dgm:t>
    </dgm:pt>
    <dgm:pt modelId="{22C029B4-3473-45B6-9E24-479B9A36F8AE}">
      <dgm:prSet/>
      <dgm:spPr>
        <a:solidFill>
          <a:schemeClr val="accent1">
            <a:lumMod val="40000"/>
            <a:lumOff val="60000"/>
            <a:alpha val="90000"/>
          </a:schemeClr>
        </a:solidFill>
      </dgm:spPr>
      <dgm:t>
        <a:bodyPr/>
        <a:lstStyle/>
        <a:p>
          <a:r>
            <a:rPr lang="en-US" dirty="0"/>
            <a:t>To determine the effective ways to improve the current approaches of clinical leadership for healthcare quality improvement</a:t>
          </a:r>
          <a:endParaRPr lang="en-GB" dirty="0"/>
        </a:p>
      </dgm:t>
    </dgm:pt>
    <dgm:pt modelId="{EC84E0FB-C31D-45BB-B6A4-3E37B3425939}" type="parTrans" cxnId="{C1A04254-C692-4D9B-B185-AD2D2FB73F33}">
      <dgm:prSet/>
      <dgm:spPr/>
      <dgm:t>
        <a:bodyPr/>
        <a:lstStyle/>
        <a:p>
          <a:endParaRPr lang="en-GB"/>
        </a:p>
      </dgm:t>
    </dgm:pt>
    <dgm:pt modelId="{D22B0155-4215-423D-8192-36FE3FB173A7}" type="sibTrans" cxnId="{C1A04254-C692-4D9B-B185-AD2D2FB73F33}">
      <dgm:prSet/>
      <dgm:spPr/>
      <dgm:t>
        <a:bodyPr/>
        <a:lstStyle/>
        <a:p>
          <a:endParaRPr lang="en-GB"/>
        </a:p>
      </dgm:t>
    </dgm:pt>
    <dgm:pt modelId="{1B0A92B7-9EB5-4BC5-B189-2CB239E54B6D}" type="pres">
      <dgm:prSet presAssocID="{F2BA7D5E-C18B-4D78-BF05-65781433D80B}" presName="compositeShape" presStyleCnt="0">
        <dgm:presLayoutVars>
          <dgm:dir/>
          <dgm:resizeHandles/>
        </dgm:presLayoutVars>
      </dgm:prSet>
      <dgm:spPr/>
    </dgm:pt>
    <dgm:pt modelId="{1E86DB7F-FD3B-4038-A7DA-42CEC4C0AD5A}" type="pres">
      <dgm:prSet presAssocID="{F2BA7D5E-C18B-4D78-BF05-65781433D80B}" presName="pyramid" presStyleLbl="node1" presStyleIdx="0" presStyleCnt="1"/>
      <dgm:spPr>
        <a:solidFill>
          <a:schemeClr val="accent6"/>
        </a:solidFill>
      </dgm:spPr>
    </dgm:pt>
    <dgm:pt modelId="{895B5A23-1E8C-4F0E-9A87-8E4DDB7A7598}" type="pres">
      <dgm:prSet presAssocID="{F2BA7D5E-C18B-4D78-BF05-65781433D80B}" presName="theList" presStyleCnt="0"/>
      <dgm:spPr/>
    </dgm:pt>
    <dgm:pt modelId="{E136186B-2329-44DE-8154-FACE2F79E6ED}" type="pres">
      <dgm:prSet presAssocID="{16331ED1-7C5B-4106-951C-F5F6CB880C06}" presName="aNode" presStyleLbl="fgAcc1" presStyleIdx="0" presStyleCnt="3">
        <dgm:presLayoutVars>
          <dgm:bulletEnabled val="1"/>
        </dgm:presLayoutVars>
      </dgm:prSet>
      <dgm:spPr/>
    </dgm:pt>
    <dgm:pt modelId="{3F062EE8-22DD-4315-9807-E7774E76149F}" type="pres">
      <dgm:prSet presAssocID="{16331ED1-7C5B-4106-951C-F5F6CB880C06}" presName="aSpace" presStyleCnt="0"/>
      <dgm:spPr/>
    </dgm:pt>
    <dgm:pt modelId="{F96E83E5-1B52-4EE1-9E26-283CB80BE800}" type="pres">
      <dgm:prSet presAssocID="{A38E8FF7-277B-41D3-979E-063EA6AF88FF}" presName="aNode" presStyleLbl="fgAcc1" presStyleIdx="1" presStyleCnt="3">
        <dgm:presLayoutVars>
          <dgm:bulletEnabled val="1"/>
        </dgm:presLayoutVars>
      </dgm:prSet>
      <dgm:spPr/>
    </dgm:pt>
    <dgm:pt modelId="{E05D49F7-FCBD-4DE5-8076-E13E45A33B71}" type="pres">
      <dgm:prSet presAssocID="{A38E8FF7-277B-41D3-979E-063EA6AF88FF}" presName="aSpace" presStyleCnt="0"/>
      <dgm:spPr/>
    </dgm:pt>
    <dgm:pt modelId="{88DE2E9A-6651-4A7C-A32A-B74D1ABE8D0D}" type="pres">
      <dgm:prSet presAssocID="{22C029B4-3473-45B6-9E24-479B9A36F8AE}" presName="aNode" presStyleLbl="fgAcc1" presStyleIdx="2" presStyleCnt="3">
        <dgm:presLayoutVars>
          <dgm:bulletEnabled val="1"/>
        </dgm:presLayoutVars>
      </dgm:prSet>
      <dgm:spPr/>
    </dgm:pt>
    <dgm:pt modelId="{BD79788E-2A1B-4FBC-9551-71CE9BAB3A84}" type="pres">
      <dgm:prSet presAssocID="{22C029B4-3473-45B6-9E24-479B9A36F8AE}" presName="aSpace" presStyleCnt="0"/>
      <dgm:spPr/>
    </dgm:pt>
  </dgm:ptLst>
  <dgm:cxnLst>
    <dgm:cxn modelId="{31057A02-541F-4583-8D3B-7F8B88724CD7}" srcId="{F2BA7D5E-C18B-4D78-BF05-65781433D80B}" destId="{A38E8FF7-277B-41D3-979E-063EA6AF88FF}" srcOrd="1" destOrd="0" parTransId="{93E9CC46-CA23-4344-BF6F-53D79C92AB9A}" sibTransId="{7CB950E8-A56A-4349-A910-7EFB1D845DC1}"/>
    <dgm:cxn modelId="{96552209-04D2-4FDB-BA67-98F09EAA78C8}" type="presOf" srcId="{22C029B4-3473-45B6-9E24-479B9A36F8AE}" destId="{88DE2E9A-6651-4A7C-A32A-B74D1ABE8D0D}" srcOrd="0" destOrd="0" presId="urn:microsoft.com/office/officeart/2005/8/layout/pyramid2"/>
    <dgm:cxn modelId="{9ECB0718-4FCB-4E54-9D14-A255F9FD6E6D}" type="presOf" srcId="{F2BA7D5E-C18B-4D78-BF05-65781433D80B}" destId="{1B0A92B7-9EB5-4BC5-B189-2CB239E54B6D}" srcOrd="0" destOrd="0" presId="urn:microsoft.com/office/officeart/2005/8/layout/pyramid2"/>
    <dgm:cxn modelId="{8507AB2A-1A34-4724-AAB9-1E9212664F97}" type="presOf" srcId="{A38E8FF7-277B-41D3-979E-063EA6AF88FF}" destId="{F96E83E5-1B52-4EE1-9E26-283CB80BE800}" srcOrd="0" destOrd="0" presId="urn:microsoft.com/office/officeart/2005/8/layout/pyramid2"/>
    <dgm:cxn modelId="{971E9B44-F722-4395-862F-F5CC7FD61479}" srcId="{F2BA7D5E-C18B-4D78-BF05-65781433D80B}" destId="{16331ED1-7C5B-4106-951C-F5F6CB880C06}" srcOrd="0" destOrd="0" parTransId="{DF0A4B0D-6218-4DC6-8C8F-DE36FD9E4E78}" sibTransId="{4ACC0AAA-A39F-433C-9FBD-72CF7838D73D}"/>
    <dgm:cxn modelId="{C1A04254-C692-4D9B-B185-AD2D2FB73F33}" srcId="{F2BA7D5E-C18B-4D78-BF05-65781433D80B}" destId="{22C029B4-3473-45B6-9E24-479B9A36F8AE}" srcOrd="2" destOrd="0" parTransId="{EC84E0FB-C31D-45BB-B6A4-3E37B3425939}" sibTransId="{D22B0155-4215-423D-8192-36FE3FB173A7}"/>
    <dgm:cxn modelId="{4C4F81FA-0272-48E3-89E2-39BBFB4FF39A}" type="presOf" srcId="{16331ED1-7C5B-4106-951C-F5F6CB880C06}" destId="{E136186B-2329-44DE-8154-FACE2F79E6ED}" srcOrd="0" destOrd="0" presId="urn:microsoft.com/office/officeart/2005/8/layout/pyramid2"/>
    <dgm:cxn modelId="{436BC5AF-AD27-49AB-9240-08D43A9680F0}" type="presParOf" srcId="{1B0A92B7-9EB5-4BC5-B189-2CB239E54B6D}" destId="{1E86DB7F-FD3B-4038-A7DA-42CEC4C0AD5A}" srcOrd="0" destOrd="0" presId="urn:microsoft.com/office/officeart/2005/8/layout/pyramid2"/>
    <dgm:cxn modelId="{AFED197F-D8A9-4C0A-9354-A8219C230080}" type="presParOf" srcId="{1B0A92B7-9EB5-4BC5-B189-2CB239E54B6D}" destId="{895B5A23-1E8C-4F0E-9A87-8E4DDB7A7598}" srcOrd="1" destOrd="0" presId="urn:microsoft.com/office/officeart/2005/8/layout/pyramid2"/>
    <dgm:cxn modelId="{FE3BC149-0EEB-47F6-BC2D-9AF68B71290F}" type="presParOf" srcId="{895B5A23-1E8C-4F0E-9A87-8E4DDB7A7598}" destId="{E136186B-2329-44DE-8154-FACE2F79E6ED}" srcOrd="0" destOrd="0" presId="urn:microsoft.com/office/officeart/2005/8/layout/pyramid2"/>
    <dgm:cxn modelId="{19D5B0AA-CA8C-4F9D-B5B0-D688372FCDF6}" type="presParOf" srcId="{895B5A23-1E8C-4F0E-9A87-8E4DDB7A7598}" destId="{3F062EE8-22DD-4315-9807-E7774E76149F}" srcOrd="1" destOrd="0" presId="urn:microsoft.com/office/officeart/2005/8/layout/pyramid2"/>
    <dgm:cxn modelId="{B666E5C9-2CFD-4677-B8CA-E97AFFD0A018}" type="presParOf" srcId="{895B5A23-1E8C-4F0E-9A87-8E4DDB7A7598}" destId="{F96E83E5-1B52-4EE1-9E26-283CB80BE800}" srcOrd="2" destOrd="0" presId="urn:microsoft.com/office/officeart/2005/8/layout/pyramid2"/>
    <dgm:cxn modelId="{7D438BD8-76A2-4CE3-9528-F1BD838B1AF1}" type="presParOf" srcId="{895B5A23-1E8C-4F0E-9A87-8E4DDB7A7598}" destId="{E05D49F7-FCBD-4DE5-8076-E13E45A33B71}" srcOrd="3" destOrd="0" presId="urn:microsoft.com/office/officeart/2005/8/layout/pyramid2"/>
    <dgm:cxn modelId="{C8DA987A-1E4B-4633-96C5-EB892AB96D38}" type="presParOf" srcId="{895B5A23-1E8C-4F0E-9A87-8E4DDB7A7598}" destId="{88DE2E9A-6651-4A7C-A32A-B74D1ABE8D0D}" srcOrd="4" destOrd="0" presId="urn:microsoft.com/office/officeart/2005/8/layout/pyramid2"/>
    <dgm:cxn modelId="{E3414C64-C365-422D-86A0-4DCEE2B9711C}" type="presParOf" srcId="{895B5A23-1E8C-4F0E-9A87-8E4DDB7A7598}" destId="{BD79788E-2A1B-4FBC-9551-71CE9BAB3A84}"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E4BB907-7C00-48EB-9056-E2E2572DE802}" type="doc">
      <dgm:prSet loTypeId="urn:microsoft.com/office/officeart/2005/8/layout/hierarchy3" loCatId="hierarchy" qsTypeId="urn:microsoft.com/office/officeart/2005/8/quickstyle/simple1" qsCatId="simple" csTypeId="urn:microsoft.com/office/officeart/2005/8/colors/colorful4" csCatId="colorful"/>
      <dgm:spPr/>
      <dgm:t>
        <a:bodyPr/>
        <a:lstStyle/>
        <a:p>
          <a:endParaRPr lang="en-GB"/>
        </a:p>
      </dgm:t>
    </dgm:pt>
    <dgm:pt modelId="{E4B96AC2-5FE1-428E-B5F8-76AC334305AF}">
      <dgm:prSet/>
      <dgm:spPr/>
      <dgm:t>
        <a:bodyPr/>
        <a:lstStyle/>
        <a:p>
          <a:r>
            <a:rPr lang="en-US" dirty="0">
              <a:latin typeface="Arial" panose="020B0604020202020204" pitchFamily="34" charset="0"/>
              <a:cs typeface="Arial" panose="020B0604020202020204" pitchFamily="34" charset="0"/>
            </a:rPr>
            <a:t>This research study has valuable impacts on regulators. Appropriate policy-designs shape through the combining corroboration from the reviews of U.S. (Aveyard, 2025).</a:t>
          </a:r>
          <a:endParaRPr lang="en-GB" dirty="0">
            <a:latin typeface="Arial" panose="020B0604020202020204" pitchFamily="34" charset="0"/>
            <a:cs typeface="Arial" panose="020B0604020202020204" pitchFamily="34" charset="0"/>
          </a:endParaRPr>
        </a:p>
      </dgm:t>
    </dgm:pt>
    <dgm:pt modelId="{B54B3602-04DF-43AF-A580-B9C430912363}" type="parTrans" cxnId="{05615F1B-7612-4F2C-9691-57B550C13568}">
      <dgm:prSet/>
      <dgm:spPr/>
      <dgm:t>
        <a:bodyPr/>
        <a:lstStyle/>
        <a:p>
          <a:endParaRPr lang="en-GB">
            <a:latin typeface="Arial" panose="020B0604020202020204" pitchFamily="34" charset="0"/>
            <a:cs typeface="Arial" panose="020B0604020202020204" pitchFamily="34" charset="0"/>
          </a:endParaRPr>
        </a:p>
      </dgm:t>
    </dgm:pt>
    <dgm:pt modelId="{2353FC99-CE53-4994-B276-BA1AB919C3AA}" type="sibTrans" cxnId="{05615F1B-7612-4F2C-9691-57B550C13568}">
      <dgm:prSet/>
      <dgm:spPr/>
      <dgm:t>
        <a:bodyPr/>
        <a:lstStyle/>
        <a:p>
          <a:endParaRPr lang="en-GB">
            <a:latin typeface="Arial" panose="020B0604020202020204" pitchFamily="34" charset="0"/>
            <a:cs typeface="Arial" panose="020B0604020202020204" pitchFamily="34" charset="0"/>
          </a:endParaRPr>
        </a:p>
      </dgm:t>
    </dgm:pt>
    <dgm:pt modelId="{DF49E27F-16A7-46D2-BA5E-B4C54EBA8612}">
      <dgm:prSet/>
      <dgm:spPr/>
      <dgm:t>
        <a:bodyPr/>
        <a:lstStyle/>
        <a:p>
          <a:r>
            <a:rPr lang="en-US" dirty="0">
              <a:latin typeface="Arial" panose="020B0604020202020204" pitchFamily="34" charset="0"/>
              <a:cs typeface="Arial" panose="020B0604020202020204" pitchFamily="34" charset="0"/>
            </a:rPr>
            <a:t>This research motivates data focused decision making, quality, developing access along with sustainability throughout various communities in the American health and social care sector.</a:t>
          </a:r>
          <a:endParaRPr lang="en-GB" dirty="0">
            <a:latin typeface="Arial" panose="020B0604020202020204" pitchFamily="34" charset="0"/>
            <a:cs typeface="Arial" panose="020B0604020202020204" pitchFamily="34" charset="0"/>
          </a:endParaRPr>
        </a:p>
      </dgm:t>
    </dgm:pt>
    <dgm:pt modelId="{205D4A31-4AD6-4491-B111-7C8DF6C64B35}" type="parTrans" cxnId="{D4E5B453-36FA-40BF-9B63-C4BC7BB71F40}">
      <dgm:prSet/>
      <dgm:spPr/>
      <dgm:t>
        <a:bodyPr/>
        <a:lstStyle/>
        <a:p>
          <a:endParaRPr lang="en-GB">
            <a:latin typeface="Arial" panose="020B0604020202020204" pitchFamily="34" charset="0"/>
            <a:cs typeface="Arial" panose="020B0604020202020204" pitchFamily="34" charset="0"/>
          </a:endParaRPr>
        </a:p>
      </dgm:t>
    </dgm:pt>
    <dgm:pt modelId="{47D2C721-265D-4392-8812-24459230D314}" type="sibTrans" cxnId="{D4E5B453-36FA-40BF-9B63-C4BC7BB71F40}">
      <dgm:prSet/>
      <dgm:spPr/>
      <dgm:t>
        <a:bodyPr/>
        <a:lstStyle/>
        <a:p>
          <a:endParaRPr lang="en-GB">
            <a:latin typeface="Arial" panose="020B0604020202020204" pitchFamily="34" charset="0"/>
            <a:cs typeface="Arial" panose="020B0604020202020204" pitchFamily="34" charset="0"/>
          </a:endParaRPr>
        </a:p>
      </dgm:t>
    </dgm:pt>
    <dgm:pt modelId="{5B95A804-F88E-4DC3-B886-02EEA4CBC10B}">
      <dgm:prSet/>
      <dgm:spPr/>
      <dgm:t>
        <a:bodyPr/>
        <a:lstStyle/>
        <a:p>
          <a:r>
            <a:rPr lang="en-US" dirty="0">
              <a:latin typeface="Arial" panose="020B0604020202020204" pitchFamily="34" charset="0"/>
              <a:cs typeface="Arial" panose="020B0604020202020204" pitchFamily="34" charset="0"/>
            </a:rPr>
            <a:t>It improves professionalism as well as tactful perspectives.  It develops complete health and social care industries.</a:t>
          </a:r>
          <a:endParaRPr lang="en-GB" dirty="0">
            <a:latin typeface="Arial" panose="020B0604020202020204" pitchFamily="34" charset="0"/>
            <a:cs typeface="Arial" panose="020B0604020202020204" pitchFamily="34" charset="0"/>
          </a:endParaRPr>
        </a:p>
      </dgm:t>
    </dgm:pt>
    <dgm:pt modelId="{9A6E1098-DB59-4F21-91DF-5BD1649D587F}" type="parTrans" cxnId="{ABCD3261-EF28-40E0-B5FF-82770C6903C9}">
      <dgm:prSet/>
      <dgm:spPr/>
      <dgm:t>
        <a:bodyPr/>
        <a:lstStyle/>
        <a:p>
          <a:endParaRPr lang="en-GB">
            <a:latin typeface="Arial" panose="020B0604020202020204" pitchFamily="34" charset="0"/>
            <a:cs typeface="Arial" panose="020B0604020202020204" pitchFamily="34" charset="0"/>
          </a:endParaRPr>
        </a:p>
      </dgm:t>
    </dgm:pt>
    <dgm:pt modelId="{228C8F94-3E6B-42E3-B150-440C100C2F46}" type="sibTrans" cxnId="{ABCD3261-EF28-40E0-B5FF-82770C6903C9}">
      <dgm:prSet/>
      <dgm:spPr/>
      <dgm:t>
        <a:bodyPr/>
        <a:lstStyle/>
        <a:p>
          <a:endParaRPr lang="en-GB">
            <a:latin typeface="Arial" panose="020B0604020202020204" pitchFamily="34" charset="0"/>
            <a:cs typeface="Arial" panose="020B0604020202020204" pitchFamily="34" charset="0"/>
          </a:endParaRPr>
        </a:p>
      </dgm:t>
    </dgm:pt>
    <dgm:pt modelId="{8C285AE2-569B-4E35-897D-922FC8CCEA66}" type="pres">
      <dgm:prSet presAssocID="{DE4BB907-7C00-48EB-9056-E2E2572DE802}" presName="diagram" presStyleCnt="0">
        <dgm:presLayoutVars>
          <dgm:chPref val="1"/>
          <dgm:dir/>
          <dgm:animOne val="branch"/>
          <dgm:animLvl val="lvl"/>
          <dgm:resizeHandles/>
        </dgm:presLayoutVars>
      </dgm:prSet>
      <dgm:spPr/>
    </dgm:pt>
    <dgm:pt modelId="{DB248E48-EAF1-40CC-B2B5-F9A097C455BF}" type="pres">
      <dgm:prSet presAssocID="{E4B96AC2-5FE1-428E-B5F8-76AC334305AF}" presName="root" presStyleCnt="0"/>
      <dgm:spPr/>
    </dgm:pt>
    <dgm:pt modelId="{AD6E2AC5-2C9A-4EAF-BCE5-B442A62F13F4}" type="pres">
      <dgm:prSet presAssocID="{E4B96AC2-5FE1-428E-B5F8-76AC334305AF}" presName="rootComposite" presStyleCnt="0"/>
      <dgm:spPr/>
    </dgm:pt>
    <dgm:pt modelId="{A3579FD1-046D-4D26-AB47-77CB2F988523}" type="pres">
      <dgm:prSet presAssocID="{E4B96AC2-5FE1-428E-B5F8-76AC334305AF}" presName="rootText" presStyleLbl="node1" presStyleIdx="0" presStyleCnt="3"/>
      <dgm:spPr/>
    </dgm:pt>
    <dgm:pt modelId="{97B23739-AE6D-41C1-AD83-C3E5F1C2AC43}" type="pres">
      <dgm:prSet presAssocID="{E4B96AC2-5FE1-428E-B5F8-76AC334305AF}" presName="rootConnector" presStyleLbl="node1" presStyleIdx="0" presStyleCnt="3"/>
      <dgm:spPr/>
    </dgm:pt>
    <dgm:pt modelId="{6BB9A153-B7D0-4AF8-A23C-86EDB99CE141}" type="pres">
      <dgm:prSet presAssocID="{E4B96AC2-5FE1-428E-B5F8-76AC334305AF}" presName="childShape" presStyleCnt="0"/>
      <dgm:spPr/>
    </dgm:pt>
    <dgm:pt modelId="{06404FB9-BC05-4E96-9500-09D6E8FFCA13}" type="pres">
      <dgm:prSet presAssocID="{DF49E27F-16A7-46D2-BA5E-B4C54EBA8612}" presName="root" presStyleCnt="0"/>
      <dgm:spPr/>
    </dgm:pt>
    <dgm:pt modelId="{534D70D3-D414-483E-88BE-01219F27E56C}" type="pres">
      <dgm:prSet presAssocID="{DF49E27F-16A7-46D2-BA5E-B4C54EBA8612}" presName="rootComposite" presStyleCnt="0"/>
      <dgm:spPr/>
    </dgm:pt>
    <dgm:pt modelId="{445DD097-099A-4644-A458-552A32997FFC}" type="pres">
      <dgm:prSet presAssocID="{DF49E27F-16A7-46D2-BA5E-B4C54EBA8612}" presName="rootText" presStyleLbl="node1" presStyleIdx="1" presStyleCnt="3"/>
      <dgm:spPr/>
    </dgm:pt>
    <dgm:pt modelId="{2E4DB6F0-C185-4FC9-A80D-60AFDABB8E53}" type="pres">
      <dgm:prSet presAssocID="{DF49E27F-16A7-46D2-BA5E-B4C54EBA8612}" presName="rootConnector" presStyleLbl="node1" presStyleIdx="1" presStyleCnt="3"/>
      <dgm:spPr/>
    </dgm:pt>
    <dgm:pt modelId="{F3A2C4AE-33AD-4297-A5EB-C4864EE1A4F3}" type="pres">
      <dgm:prSet presAssocID="{DF49E27F-16A7-46D2-BA5E-B4C54EBA8612}" presName="childShape" presStyleCnt="0"/>
      <dgm:spPr/>
    </dgm:pt>
    <dgm:pt modelId="{5380E6F9-CE42-4259-9231-428CE167B55C}" type="pres">
      <dgm:prSet presAssocID="{5B95A804-F88E-4DC3-B886-02EEA4CBC10B}" presName="root" presStyleCnt="0"/>
      <dgm:spPr/>
    </dgm:pt>
    <dgm:pt modelId="{1D18FEA3-B3FA-4E31-8A45-C0820A905638}" type="pres">
      <dgm:prSet presAssocID="{5B95A804-F88E-4DC3-B886-02EEA4CBC10B}" presName="rootComposite" presStyleCnt="0"/>
      <dgm:spPr/>
    </dgm:pt>
    <dgm:pt modelId="{45716252-7FF1-484A-993E-A61C60C69EAA}" type="pres">
      <dgm:prSet presAssocID="{5B95A804-F88E-4DC3-B886-02EEA4CBC10B}" presName="rootText" presStyleLbl="node1" presStyleIdx="2" presStyleCnt="3"/>
      <dgm:spPr/>
    </dgm:pt>
    <dgm:pt modelId="{6773362F-A396-4FB3-9308-73B74B99107A}" type="pres">
      <dgm:prSet presAssocID="{5B95A804-F88E-4DC3-B886-02EEA4CBC10B}" presName="rootConnector" presStyleLbl="node1" presStyleIdx="2" presStyleCnt="3"/>
      <dgm:spPr/>
    </dgm:pt>
    <dgm:pt modelId="{163C6D22-28CA-4913-B7C9-A9B919EFBF40}" type="pres">
      <dgm:prSet presAssocID="{5B95A804-F88E-4DC3-B886-02EEA4CBC10B}" presName="childShape" presStyleCnt="0"/>
      <dgm:spPr/>
    </dgm:pt>
  </dgm:ptLst>
  <dgm:cxnLst>
    <dgm:cxn modelId="{BC719404-45BC-4B19-B539-388B85F2D47C}" type="presOf" srcId="{DE4BB907-7C00-48EB-9056-E2E2572DE802}" destId="{8C285AE2-569B-4E35-897D-922FC8CCEA66}" srcOrd="0" destOrd="0" presId="urn:microsoft.com/office/officeart/2005/8/layout/hierarchy3"/>
    <dgm:cxn modelId="{05615F1B-7612-4F2C-9691-57B550C13568}" srcId="{DE4BB907-7C00-48EB-9056-E2E2572DE802}" destId="{E4B96AC2-5FE1-428E-B5F8-76AC334305AF}" srcOrd="0" destOrd="0" parTransId="{B54B3602-04DF-43AF-A580-B9C430912363}" sibTransId="{2353FC99-CE53-4994-B276-BA1AB919C3AA}"/>
    <dgm:cxn modelId="{EACA0E21-FCFA-4C72-804B-8C5342DF5610}" type="presOf" srcId="{E4B96AC2-5FE1-428E-B5F8-76AC334305AF}" destId="{A3579FD1-046D-4D26-AB47-77CB2F988523}" srcOrd="0" destOrd="0" presId="urn:microsoft.com/office/officeart/2005/8/layout/hierarchy3"/>
    <dgm:cxn modelId="{ABCD3261-EF28-40E0-B5FF-82770C6903C9}" srcId="{DE4BB907-7C00-48EB-9056-E2E2572DE802}" destId="{5B95A804-F88E-4DC3-B886-02EEA4CBC10B}" srcOrd="2" destOrd="0" parTransId="{9A6E1098-DB59-4F21-91DF-5BD1649D587F}" sibTransId="{228C8F94-3E6B-42E3-B150-440C100C2F46}"/>
    <dgm:cxn modelId="{A281E744-9759-4305-B751-64E90626B129}" type="presOf" srcId="{DF49E27F-16A7-46D2-BA5E-B4C54EBA8612}" destId="{445DD097-099A-4644-A458-552A32997FFC}" srcOrd="0" destOrd="0" presId="urn:microsoft.com/office/officeart/2005/8/layout/hierarchy3"/>
    <dgm:cxn modelId="{38A8B86D-9A43-4B9B-9BFB-58CCC4477056}" type="presOf" srcId="{E4B96AC2-5FE1-428E-B5F8-76AC334305AF}" destId="{97B23739-AE6D-41C1-AD83-C3E5F1C2AC43}" srcOrd="1" destOrd="0" presId="urn:microsoft.com/office/officeart/2005/8/layout/hierarchy3"/>
    <dgm:cxn modelId="{D4E5B453-36FA-40BF-9B63-C4BC7BB71F40}" srcId="{DE4BB907-7C00-48EB-9056-E2E2572DE802}" destId="{DF49E27F-16A7-46D2-BA5E-B4C54EBA8612}" srcOrd="1" destOrd="0" parTransId="{205D4A31-4AD6-4491-B111-7C8DF6C64B35}" sibTransId="{47D2C721-265D-4392-8812-24459230D314}"/>
    <dgm:cxn modelId="{3E026CC9-0CAB-4CA5-98F9-525CB64FA661}" type="presOf" srcId="{5B95A804-F88E-4DC3-B886-02EEA4CBC10B}" destId="{6773362F-A396-4FB3-9308-73B74B99107A}" srcOrd="1" destOrd="0" presId="urn:microsoft.com/office/officeart/2005/8/layout/hierarchy3"/>
    <dgm:cxn modelId="{6D7275CA-512D-4479-AD80-107DEEA418AF}" type="presOf" srcId="{5B95A804-F88E-4DC3-B886-02EEA4CBC10B}" destId="{45716252-7FF1-484A-993E-A61C60C69EAA}" srcOrd="0" destOrd="0" presId="urn:microsoft.com/office/officeart/2005/8/layout/hierarchy3"/>
    <dgm:cxn modelId="{25664FE4-34C6-437A-A88F-82D978E7EE49}" type="presOf" srcId="{DF49E27F-16A7-46D2-BA5E-B4C54EBA8612}" destId="{2E4DB6F0-C185-4FC9-A80D-60AFDABB8E53}" srcOrd="1" destOrd="0" presId="urn:microsoft.com/office/officeart/2005/8/layout/hierarchy3"/>
    <dgm:cxn modelId="{93D52BDD-B39D-4FD3-88D0-35E7BBCBC267}" type="presParOf" srcId="{8C285AE2-569B-4E35-897D-922FC8CCEA66}" destId="{DB248E48-EAF1-40CC-B2B5-F9A097C455BF}" srcOrd="0" destOrd="0" presId="urn:microsoft.com/office/officeart/2005/8/layout/hierarchy3"/>
    <dgm:cxn modelId="{E553E4D8-FAEB-4A95-B871-4298E4F63B70}" type="presParOf" srcId="{DB248E48-EAF1-40CC-B2B5-F9A097C455BF}" destId="{AD6E2AC5-2C9A-4EAF-BCE5-B442A62F13F4}" srcOrd="0" destOrd="0" presId="urn:microsoft.com/office/officeart/2005/8/layout/hierarchy3"/>
    <dgm:cxn modelId="{113345E0-4F27-4E8C-B01C-6B96232AC51D}" type="presParOf" srcId="{AD6E2AC5-2C9A-4EAF-BCE5-B442A62F13F4}" destId="{A3579FD1-046D-4D26-AB47-77CB2F988523}" srcOrd="0" destOrd="0" presId="urn:microsoft.com/office/officeart/2005/8/layout/hierarchy3"/>
    <dgm:cxn modelId="{F8967EA8-7948-4A39-9175-75E2FA8526DE}" type="presParOf" srcId="{AD6E2AC5-2C9A-4EAF-BCE5-B442A62F13F4}" destId="{97B23739-AE6D-41C1-AD83-C3E5F1C2AC43}" srcOrd="1" destOrd="0" presId="urn:microsoft.com/office/officeart/2005/8/layout/hierarchy3"/>
    <dgm:cxn modelId="{21B0FFDE-826E-4470-B8FC-3A55378626DC}" type="presParOf" srcId="{DB248E48-EAF1-40CC-B2B5-F9A097C455BF}" destId="{6BB9A153-B7D0-4AF8-A23C-86EDB99CE141}" srcOrd="1" destOrd="0" presId="urn:microsoft.com/office/officeart/2005/8/layout/hierarchy3"/>
    <dgm:cxn modelId="{6462B3C8-8923-4FD4-A568-A3144082A042}" type="presParOf" srcId="{8C285AE2-569B-4E35-897D-922FC8CCEA66}" destId="{06404FB9-BC05-4E96-9500-09D6E8FFCA13}" srcOrd="1" destOrd="0" presId="urn:microsoft.com/office/officeart/2005/8/layout/hierarchy3"/>
    <dgm:cxn modelId="{87114E94-BFE8-4631-806A-E76B5D31DBF6}" type="presParOf" srcId="{06404FB9-BC05-4E96-9500-09D6E8FFCA13}" destId="{534D70D3-D414-483E-88BE-01219F27E56C}" srcOrd="0" destOrd="0" presId="urn:microsoft.com/office/officeart/2005/8/layout/hierarchy3"/>
    <dgm:cxn modelId="{B0C161F3-2FCE-4343-B686-45D4745A4D7E}" type="presParOf" srcId="{534D70D3-D414-483E-88BE-01219F27E56C}" destId="{445DD097-099A-4644-A458-552A32997FFC}" srcOrd="0" destOrd="0" presId="urn:microsoft.com/office/officeart/2005/8/layout/hierarchy3"/>
    <dgm:cxn modelId="{5F6C29E6-E20C-445C-920D-75FDFF02D21A}" type="presParOf" srcId="{534D70D3-D414-483E-88BE-01219F27E56C}" destId="{2E4DB6F0-C185-4FC9-A80D-60AFDABB8E53}" srcOrd="1" destOrd="0" presId="urn:microsoft.com/office/officeart/2005/8/layout/hierarchy3"/>
    <dgm:cxn modelId="{9644F691-5B2F-4797-8C97-637EB6A6B83A}" type="presParOf" srcId="{06404FB9-BC05-4E96-9500-09D6E8FFCA13}" destId="{F3A2C4AE-33AD-4297-A5EB-C4864EE1A4F3}" srcOrd="1" destOrd="0" presId="urn:microsoft.com/office/officeart/2005/8/layout/hierarchy3"/>
    <dgm:cxn modelId="{FED5DB68-2FA8-4E67-B4C4-41F48E170F20}" type="presParOf" srcId="{8C285AE2-569B-4E35-897D-922FC8CCEA66}" destId="{5380E6F9-CE42-4259-9231-428CE167B55C}" srcOrd="2" destOrd="0" presId="urn:microsoft.com/office/officeart/2005/8/layout/hierarchy3"/>
    <dgm:cxn modelId="{4D1866F6-E465-4E4B-97D9-410CBFED8F36}" type="presParOf" srcId="{5380E6F9-CE42-4259-9231-428CE167B55C}" destId="{1D18FEA3-B3FA-4E31-8A45-C0820A905638}" srcOrd="0" destOrd="0" presId="urn:microsoft.com/office/officeart/2005/8/layout/hierarchy3"/>
    <dgm:cxn modelId="{68FDBB77-E25D-4A29-8B34-46B6347D9AA2}" type="presParOf" srcId="{1D18FEA3-B3FA-4E31-8A45-C0820A905638}" destId="{45716252-7FF1-484A-993E-A61C60C69EAA}" srcOrd="0" destOrd="0" presId="urn:microsoft.com/office/officeart/2005/8/layout/hierarchy3"/>
    <dgm:cxn modelId="{308E12F7-B4E2-4FF9-B6E2-3DC1785FAECA}" type="presParOf" srcId="{1D18FEA3-B3FA-4E31-8A45-C0820A905638}" destId="{6773362F-A396-4FB3-9308-73B74B99107A}" srcOrd="1" destOrd="0" presId="urn:microsoft.com/office/officeart/2005/8/layout/hierarchy3"/>
    <dgm:cxn modelId="{F99C74D1-7918-4FC1-B2C7-F8FFEAE35156}" type="presParOf" srcId="{5380E6F9-CE42-4259-9231-428CE167B55C}" destId="{163C6D22-28CA-4913-B7C9-A9B919EFBF40}" srcOrd="1"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1F9DE-D74B-4ACD-A568-7002DB1F53B9}">
      <dsp:nvSpPr>
        <dsp:cNvPr id="0" name=""/>
        <dsp:cNvSpPr/>
      </dsp:nvSpPr>
      <dsp:spPr>
        <a:xfrm>
          <a:off x="0" y="79360"/>
          <a:ext cx="5738219" cy="14795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US" sz="2100" kern="1200" dirty="0">
              <a:solidFill>
                <a:schemeClr val="tx1"/>
              </a:solidFill>
            </a:rPr>
            <a:t>A strong clinical leadership encourages employees’ engagement, communication skills, and patient safety (Xue et al., 2025). </a:t>
          </a:r>
          <a:endParaRPr lang="en-GB" sz="2100" kern="1200" dirty="0">
            <a:solidFill>
              <a:schemeClr val="tx1"/>
            </a:solidFill>
          </a:endParaRPr>
        </a:p>
      </dsp:txBody>
      <dsp:txXfrm>
        <a:off x="72227" y="151587"/>
        <a:ext cx="5593765" cy="1335120"/>
      </dsp:txXfrm>
    </dsp:sp>
    <dsp:sp modelId="{6D281023-FFD2-40CC-824F-D96FEC2E4A51}">
      <dsp:nvSpPr>
        <dsp:cNvPr id="0" name=""/>
        <dsp:cNvSpPr/>
      </dsp:nvSpPr>
      <dsp:spPr>
        <a:xfrm>
          <a:off x="0" y="1619415"/>
          <a:ext cx="5738219" cy="1479574"/>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Strong clinical leadership is able to promote collaboration and teamwork among healthcare professionals which lead to improved patient satisfaction.</a:t>
          </a:r>
          <a:endParaRPr lang="en-GB" sz="2100" kern="1200" dirty="0">
            <a:solidFill>
              <a:schemeClr val="tx1"/>
            </a:solidFill>
          </a:endParaRPr>
        </a:p>
      </dsp:txBody>
      <dsp:txXfrm>
        <a:off x="72227" y="1691642"/>
        <a:ext cx="5593765" cy="1335120"/>
      </dsp:txXfrm>
    </dsp:sp>
    <dsp:sp modelId="{5165A89F-9D7B-4273-B59D-2ED26C474BFE}">
      <dsp:nvSpPr>
        <dsp:cNvPr id="0" name=""/>
        <dsp:cNvSpPr/>
      </dsp:nvSpPr>
      <dsp:spPr>
        <a:xfrm>
          <a:off x="0" y="3159470"/>
          <a:ext cx="5738219" cy="147957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solidFill>
                <a:schemeClr val="tx1"/>
              </a:solidFill>
            </a:rPr>
            <a:t>These leadership practice better the performance in healthcare sectors and improve the quality of patient care across the world (Enriquez, 2025).</a:t>
          </a:r>
          <a:endParaRPr lang="en-GB" sz="2100" kern="1200" dirty="0">
            <a:solidFill>
              <a:schemeClr val="tx1"/>
            </a:solidFill>
          </a:endParaRPr>
        </a:p>
      </dsp:txBody>
      <dsp:txXfrm>
        <a:off x="72227" y="3231697"/>
        <a:ext cx="5593765" cy="1335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0F7DE-08F5-4B3C-A0E9-D58D8CA750E1}">
      <dsp:nvSpPr>
        <dsp:cNvPr id="0" name=""/>
        <dsp:cNvSpPr/>
      </dsp:nvSpPr>
      <dsp:spPr>
        <a:xfrm>
          <a:off x="338082" y="0"/>
          <a:ext cx="6502303" cy="650230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5AB01B-7C99-425C-A7C1-02004F983E00}">
      <dsp:nvSpPr>
        <dsp:cNvPr id="0" name=""/>
        <dsp:cNvSpPr/>
      </dsp:nvSpPr>
      <dsp:spPr>
        <a:xfrm>
          <a:off x="955801" y="617718"/>
          <a:ext cx="2535898" cy="25358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Leadership focused structures such as Magnet Recognition and Lean Healthcare are used rapidly through U.S healthcare sectors (Slaughter, 2021). </a:t>
          </a:r>
        </a:p>
      </dsp:txBody>
      <dsp:txXfrm>
        <a:off x="1079593" y="741510"/>
        <a:ext cx="2288314" cy="2288314"/>
      </dsp:txXfrm>
    </dsp:sp>
    <dsp:sp modelId="{1252C3DC-F6ED-4F39-B5B4-5C66D3D62CA4}">
      <dsp:nvSpPr>
        <dsp:cNvPr id="0" name=""/>
        <dsp:cNvSpPr/>
      </dsp:nvSpPr>
      <dsp:spPr>
        <a:xfrm>
          <a:off x="3686768" y="617718"/>
          <a:ext cx="2535898" cy="253589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Some programs such as ‘Healthy People 2030’ depend on medical leaders for better improvements.</a:t>
          </a:r>
        </a:p>
      </dsp:txBody>
      <dsp:txXfrm>
        <a:off x="3810560" y="741510"/>
        <a:ext cx="2288314" cy="2288314"/>
      </dsp:txXfrm>
    </dsp:sp>
    <dsp:sp modelId="{E08A061A-BF26-492E-BE9D-EDFFDBD16CCD}">
      <dsp:nvSpPr>
        <dsp:cNvPr id="0" name=""/>
        <dsp:cNvSpPr/>
      </dsp:nvSpPr>
      <dsp:spPr>
        <a:xfrm>
          <a:off x="955801" y="3348686"/>
          <a:ext cx="2535898" cy="253589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National programs are arranged by government agencies such as the CDC and NIH (Ayenew et al., 2021). </a:t>
          </a:r>
        </a:p>
      </dsp:txBody>
      <dsp:txXfrm>
        <a:off x="1079593" y="3472478"/>
        <a:ext cx="2288314" cy="2288314"/>
      </dsp:txXfrm>
    </dsp:sp>
    <dsp:sp modelId="{BD3498CE-80CD-4FD9-A381-F9AE389B1D41}">
      <dsp:nvSpPr>
        <dsp:cNvPr id="0" name=""/>
        <dsp:cNvSpPr/>
      </dsp:nvSpPr>
      <dsp:spPr>
        <a:xfrm>
          <a:off x="3686768" y="3348686"/>
          <a:ext cx="2535898" cy="253589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Agencies depend on prevalence data for resource distribution, but outdated data causes unequal allocation, affecting nearly 45% of healthcare facilities (Qin et al., 2024).</a:t>
          </a:r>
        </a:p>
      </dsp:txBody>
      <dsp:txXfrm>
        <a:off x="3810560" y="3472478"/>
        <a:ext cx="2288314" cy="2288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54EDA-69CF-4D85-986C-7D2B79DBF0A1}">
      <dsp:nvSpPr>
        <dsp:cNvPr id="0" name=""/>
        <dsp:cNvSpPr/>
      </dsp:nvSpPr>
      <dsp:spPr>
        <a:xfrm>
          <a:off x="510114" y="0"/>
          <a:ext cx="5781294" cy="4625636"/>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65FA8-7BFC-4803-A6D8-9D8912161C75}">
      <dsp:nvSpPr>
        <dsp:cNvPr id="0" name=""/>
        <dsp:cNvSpPr/>
      </dsp:nvSpPr>
      <dsp:spPr>
        <a:xfrm>
          <a:off x="2324" y="1387690"/>
          <a:ext cx="1510416" cy="185025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b="0" i="0" kern="1200" dirty="0">
              <a:solidFill>
                <a:schemeClr val="tx1"/>
              </a:solidFill>
              <a:latin typeface="Arial" panose="020B0604020202020204" pitchFamily="34" charset="0"/>
              <a:cs typeface="Arial" panose="020B0604020202020204" pitchFamily="34" charset="0"/>
            </a:rPr>
            <a:t>The reliability of this review gets stronger in clinical leadership report by authenticated information from American sources and social care agencies (Phillips, 2025). </a:t>
          </a:r>
          <a:endParaRPr lang="en-GB" sz="1050" kern="1200" dirty="0">
            <a:solidFill>
              <a:schemeClr val="tx1"/>
            </a:solidFill>
            <a:latin typeface="Arial" panose="020B0604020202020204" pitchFamily="34" charset="0"/>
            <a:cs typeface="Arial" panose="020B0604020202020204" pitchFamily="34" charset="0"/>
          </a:endParaRPr>
        </a:p>
      </dsp:txBody>
      <dsp:txXfrm>
        <a:off x="76056" y="1461422"/>
        <a:ext cx="1362952" cy="1702790"/>
      </dsp:txXfrm>
    </dsp:sp>
    <dsp:sp modelId="{3D07A6DE-96EB-4EC0-9DD9-FE909B40EB6B}">
      <dsp:nvSpPr>
        <dsp:cNvPr id="0" name=""/>
        <dsp:cNvSpPr/>
      </dsp:nvSpPr>
      <dsp:spPr>
        <a:xfrm>
          <a:off x="1764477" y="1387690"/>
          <a:ext cx="1510416" cy="1850254"/>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b="0" i="0" kern="1200" dirty="0">
              <a:solidFill>
                <a:schemeClr val="tx1"/>
              </a:solidFill>
              <a:latin typeface="Arial" panose="020B0604020202020204" pitchFamily="34" charset="0"/>
              <a:cs typeface="Arial" panose="020B0604020202020204" pitchFamily="34" charset="0"/>
            </a:rPr>
            <a:t>Clinical staff guidance program, communicational practice, and authenticated decision-making are the key aspects of medical leadership which guides the staff to decrease medical faults (Okyere Boadu et al., 2025).</a:t>
          </a:r>
          <a:endParaRPr lang="en-GB" sz="1050" kern="1200" dirty="0">
            <a:solidFill>
              <a:schemeClr val="tx1"/>
            </a:solidFill>
            <a:latin typeface="Arial" panose="020B0604020202020204" pitchFamily="34" charset="0"/>
            <a:cs typeface="Arial" panose="020B0604020202020204" pitchFamily="34" charset="0"/>
          </a:endParaRPr>
        </a:p>
      </dsp:txBody>
      <dsp:txXfrm>
        <a:off x="1838209" y="1461422"/>
        <a:ext cx="1362952" cy="1702790"/>
      </dsp:txXfrm>
    </dsp:sp>
    <dsp:sp modelId="{5C94D756-108E-4A69-8978-19ACF637D226}">
      <dsp:nvSpPr>
        <dsp:cNvPr id="0" name=""/>
        <dsp:cNvSpPr/>
      </dsp:nvSpPr>
      <dsp:spPr>
        <a:xfrm>
          <a:off x="3526629" y="1387690"/>
          <a:ext cx="1510416" cy="1850254"/>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b="0" i="0" kern="1200" dirty="0">
              <a:solidFill>
                <a:schemeClr val="tx1"/>
              </a:solidFill>
              <a:latin typeface="Arial" panose="020B0604020202020204" pitchFamily="34" charset="0"/>
              <a:cs typeface="Arial" panose="020B0604020202020204" pitchFamily="34" charset="0"/>
            </a:rPr>
            <a:t>Prevalence data is used using campaign programs such as drives, and public health programs (Kammer-Kerwick et al., 2024). </a:t>
          </a:r>
          <a:endParaRPr lang="en-GB" sz="1050" kern="1200" dirty="0">
            <a:solidFill>
              <a:schemeClr val="tx1"/>
            </a:solidFill>
            <a:latin typeface="Arial" panose="020B0604020202020204" pitchFamily="34" charset="0"/>
            <a:cs typeface="Arial" panose="020B0604020202020204" pitchFamily="34" charset="0"/>
          </a:endParaRPr>
        </a:p>
      </dsp:txBody>
      <dsp:txXfrm>
        <a:off x="3600361" y="1461422"/>
        <a:ext cx="1362952" cy="1702790"/>
      </dsp:txXfrm>
    </dsp:sp>
    <dsp:sp modelId="{5B63E172-0410-431B-8DBA-B80E0D19B56C}">
      <dsp:nvSpPr>
        <dsp:cNvPr id="0" name=""/>
        <dsp:cNvSpPr/>
      </dsp:nvSpPr>
      <dsp:spPr>
        <a:xfrm>
          <a:off x="5288781" y="1387690"/>
          <a:ext cx="1510416" cy="185025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US" sz="1050" b="0" i="0" kern="1200" dirty="0">
              <a:solidFill>
                <a:schemeClr val="tx1"/>
              </a:solidFill>
              <a:latin typeface="Arial" panose="020B0604020202020204" pitchFamily="34" charset="0"/>
              <a:cs typeface="Arial" panose="020B0604020202020204" pitchFamily="34" charset="0"/>
            </a:rPr>
            <a:t>These efforts help to promote collaboration along with long-period sustainable solutions for affected communities (John et al., 2025).</a:t>
          </a:r>
          <a:endParaRPr lang="en-GB" sz="1050" kern="1200" dirty="0">
            <a:solidFill>
              <a:schemeClr val="tx1"/>
            </a:solidFill>
            <a:latin typeface="Arial" panose="020B0604020202020204" pitchFamily="34" charset="0"/>
            <a:cs typeface="Arial" panose="020B0604020202020204" pitchFamily="34" charset="0"/>
          </a:endParaRPr>
        </a:p>
      </dsp:txBody>
      <dsp:txXfrm>
        <a:off x="5362513" y="1461422"/>
        <a:ext cx="1362952" cy="17027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EC15A-B0BF-4271-AB47-094D420ADF1C}">
      <dsp:nvSpPr>
        <dsp:cNvPr id="0" name=""/>
        <dsp:cNvSpPr/>
      </dsp:nvSpPr>
      <dsp:spPr>
        <a:xfrm>
          <a:off x="0" y="0"/>
          <a:ext cx="4793672" cy="10908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This research applies systematic reviews of the USA. These reviews provide a thorough outlook on health and social care (</a:t>
          </a:r>
          <a:r>
            <a:rPr lang="en-US" sz="1300" kern="1200" dirty="0">
              <a:latin typeface="Arial" panose="020B0604020202020204" pitchFamily="34" charset="0"/>
              <a:cs typeface="Arial" panose="020B0604020202020204" pitchFamily="34" charset="0"/>
            </a:rPr>
            <a:t>Song, Corcoran and Zahnow, 2025</a:t>
          </a:r>
          <a:r>
            <a:rPr lang="en-GB" sz="1300" kern="1200" dirty="0">
              <a:latin typeface="Arial" panose="020B0604020202020204" pitchFamily="34" charset="0"/>
              <a:cs typeface="Arial" panose="020B0604020202020204" pitchFamily="34" charset="0"/>
            </a:rPr>
            <a:t>). </a:t>
          </a:r>
          <a:endParaRPr lang="en-US" sz="1300" kern="1200" dirty="0">
            <a:latin typeface="Arial" panose="020B0604020202020204" pitchFamily="34" charset="0"/>
            <a:cs typeface="Arial" panose="020B0604020202020204" pitchFamily="34" charset="0"/>
          </a:endParaRPr>
        </a:p>
      </dsp:txBody>
      <dsp:txXfrm>
        <a:off x="31948" y="31948"/>
        <a:ext cx="3524439" cy="1026906"/>
      </dsp:txXfrm>
    </dsp:sp>
    <dsp:sp modelId="{93116310-484E-4B9C-B1A1-54CD06D05EFF}">
      <dsp:nvSpPr>
        <dsp:cNvPr id="0" name=""/>
        <dsp:cNvSpPr/>
      </dsp:nvSpPr>
      <dsp:spPr>
        <a:xfrm>
          <a:off x="401470" y="1289130"/>
          <a:ext cx="4793672" cy="109080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The aim is to analyse authenticated secondary data to identify patterns, risks, and areas for development. </a:t>
          </a:r>
          <a:endParaRPr lang="en-US" sz="1300" kern="1200" dirty="0">
            <a:latin typeface="Arial" panose="020B0604020202020204" pitchFamily="34" charset="0"/>
            <a:cs typeface="Arial" panose="020B0604020202020204" pitchFamily="34" charset="0"/>
          </a:endParaRPr>
        </a:p>
      </dsp:txBody>
      <dsp:txXfrm>
        <a:off x="433418" y="1321078"/>
        <a:ext cx="3619284" cy="1026906"/>
      </dsp:txXfrm>
    </dsp:sp>
    <dsp:sp modelId="{F19C86E5-9764-42F4-9B97-1CAAAFFB99E7}">
      <dsp:nvSpPr>
        <dsp:cNvPr id="0" name=""/>
        <dsp:cNvSpPr/>
      </dsp:nvSpPr>
      <dsp:spPr>
        <a:xfrm>
          <a:off x="796948" y="2578261"/>
          <a:ext cx="4793672" cy="109080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By understanding findings through previous studies, the research report portrays evidence-focused practice, guiding professionals and policymakers for structing informed decisions (</a:t>
          </a:r>
          <a:r>
            <a:rPr lang="en-US" sz="1300" kern="1200" dirty="0">
              <a:latin typeface="Arial" panose="020B0604020202020204" pitchFamily="34" charset="0"/>
              <a:cs typeface="Arial" panose="020B0604020202020204" pitchFamily="34" charset="0"/>
            </a:rPr>
            <a:t>Rangachari and Thapa, 2025)</a:t>
          </a:r>
          <a:r>
            <a:rPr lang="en-GB" sz="1300" kern="1200" dirty="0">
              <a:latin typeface="Arial" panose="020B0604020202020204" pitchFamily="34" charset="0"/>
              <a:cs typeface="Arial" panose="020B0604020202020204" pitchFamily="34" charset="0"/>
            </a:rPr>
            <a:t>.</a:t>
          </a:r>
          <a:endParaRPr lang="en-US" sz="1300" kern="1200" dirty="0">
            <a:latin typeface="Arial" panose="020B0604020202020204" pitchFamily="34" charset="0"/>
            <a:cs typeface="Arial" panose="020B0604020202020204" pitchFamily="34" charset="0"/>
          </a:endParaRPr>
        </a:p>
      </dsp:txBody>
      <dsp:txXfrm>
        <a:off x="828896" y="2610209"/>
        <a:ext cx="3625276" cy="1026906"/>
      </dsp:txXfrm>
    </dsp:sp>
    <dsp:sp modelId="{F804648D-08DB-4B66-97D1-6138FA434EBB}">
      <dsp:nvSpPr>
        <dsp:cNvPr id="0" name=""/>
        <dsp:cNvSpPr/>
      </dsp:nvSpPr>
      <dsp:spPr>
        <a:xfrm>
          <a:off x="1198418" y="3867392"/>
          <a:ext cx="4793672" cy="109080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The informed decisions such as service delivery, address differences, and redefine the overall quality of care throughout various American populations.</a:t>
          </a:r>
          <a:endParaRPr lang="en-US" sz="1300" kern="1200" dirty="0">
            <a:latin typeface="Arial" panose="020B0604020202020204" pitchFamily="34" charset="0"/>
            <a:cs typeface="Arial" panose="020B0604020202020204" pitchFamily="34" charset="0"/>
          </a:endParaRPr>
        </a:p>
      </dsp:txBody>
      <dsp:txXfrm>
        <a:off x="1230366" y="3899340"/>
        <a:ext cx="3619284" cy="1026906"/>
      </dsp:txXfrm>
    </dsp:sp>
    <dsp:sp modelId="{9B5695D3-2D14-4CB0-BD61-54042FED4FE5}">
      <dsp:nvSpPr>
        <dsp:cNvPr id="0" name=""/>
        <dsp:cNvSpPr/>
      </dsp:nvSpPr>
      <dsp:spPr>
        <a:xfrm>
          <a:off x="4084650" y="835455"/>
          <a:ext cx="709021" cy="70902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latin typeface="Arial" panose="020B0604020202020204" pitchFamily="34" charset="0"/>
            <a:cs typeface="Arial" panose="020B0604020202020204" pitchFamily="34" charset="0"/>
          </a:endParaRPr>
        </a:p>
      </dsp:txBody>
      <dsp:txXfrm>
        <a:off x="4244180" y="835455"/>
        <a:ext cx="389961" cy="533538"/>
      </dsp:txXfrm>
    </dsp:sp>
    <dsp:sp modelId="{0EB41DF4-2BE9-4A75-9C0C-174C1EB110EA}">
      <dsp:nvSpPr>
        <dsp:cNvPr id="0" name=""/>
        <dsp:cNvSpPr/>
      </dsp:nvSpPr>
      <dsp:spPr>
        <a:xfrm>
          <a:off x="4486121" y="2124586"/>
          <a:ext cx="709021" cy="70902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latin typeface="Arial" panose="020B0604020202020204" pitchFamily="34" charset="0"/>
            <a:cs typeface="Arial" panose="020B0604020202020204" pitchFamily="34" charset="0"/>
          </a:endParaRPr>
        </a:p>
      </dsp:txBody>
      <dsp:txXfrm>
        <a:off x="4645651" y="2124586"/>
        <a:ext cx="389961" cy="533538"/>
      </dsp:txXfrm>
    </dsp:sp>
    <dsp:sp modelId="{D0DBD86B-660D-43A9-9192-B0BD03D80F3C}">
      <dsp:nvSpPr>
        <dsp:cNvPr id="0" name=""/>
        <dsp:cNvSpPr/>
      </dsp:nvSpPr>
      <dsp:spPr>
        <a:xfrm>
          <a:off x="4881599" y="3413717"/>
          <a:ext cx="709021" cy="70902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latin typeface="Arial" panose="020B0604020202020204" pitchFamily="34" charset="0"/>
            <a:cs typeface="Arial" panose="020B0604020202020204" pitchFamily="34" charset="0"/>
          </a:endParaRPr>
        </a:p>
      </dsp:txBody>
      <dsp:txXfrm>
        <a:off x="5041129" y="3413717"/>
        <a:ext cx="389961" cy="533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DA720-4055-49D4-98B3-EC5B9C9AA6B2}">
      <dsp:nvSpPr>
        <dsp:cNvPr id="0" name=""/>
        <dsp:cNvSpPr/>
      </dsp:nvSpPr>
      <dsp:spPr>
        <a:xfrm>
          <a:off x="0" y="193348"/>
          <a:ext cx="3083294" cy="19578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F04C4-8A77-45BC-B32F-D9E30A73B049}">
      <dsp:nvSpPr>
        <dsp:cNvPr id="0" name=""/>
        <dsp:cNvSpPr/>
      </dsp:nvSpPr>
      <dsp:spPr>
        <a:xfrm>
          <a:off x="342588" y="518807"/>
          <a:ext cx="3083294" cy="195789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How do medical leadership approaches such as interaction skills, encouragement and employee program motivate healthcare developments regarding critical diseases in the U.S.?</a:t>
          </a:r>
        </a:p>
      </dsp:txBody>
      <dsp:txXfrm>
        <a:off x="399933" y="576152"/>
        <a:ext cx="2968604" cy="1843202"/>
      </dsp:txXfrm>
    </dsp:sp>
    <dsp:sp modelId="{E188D090-99FB-4672-88D8-04BDBCEB6290}">
      <dsp:nvSpPr>
        <dsp:cNvPr id="0" name=""/>
        <dsp:cNvSpPr/>
      </dsp:nvSpPr>
      <dsp:spPr>
        <a:xfrm>
          <a:off x="3768471" y="193348"/>
          <a:ext cx="3083294" cy="19578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E6FE2-A510-481D-843F-BDCC4CDC09B7}">
      <dsp:nvSpPr>
        <dsp:cNvPr id="0" name=""/>
        <dsp:cNvSpPr/>
      </dsp:nvSpPr>
      <dsp:spPr>
        <a:xfrm>
          <a:off x="4111059" y="518807"/>
          <a:ext cx="3083294" cy="195789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Which evidence guides the leadership impacts on patient safety, teamwork, and complete performance of healthcare sector?</a:t>
          </a:r>
        </a:p>
      </dsp:txBody>
      <dsp:txXfrm>
        <a:off x="4168404" y="576152"/>
        <a:ext cx="2968604" cy="1843202"/>
      </dsp:txXfrm>
    </dsp:sp>
    <dsp:sp modelId="{DC6A17E7-5BD8-4D6A-B0FC-438D1D1C9B7E}">
      <dsp:nvSpPr>
        <dsp:cNvPr id="0" name=""/>
        <dsp:cNvSpPr/>
      </dsp:nvSpPr>
      <dsp:spPr>
        <a:xfrm>
          <a:off x="7536942" y="193348"/>
          <a:ext cx="3083294" cy="19578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A6CC0-D753-4D23-B30B-C8EDC40F0724}">
      <dsp:nvSpPr>
        <dsp:cNvPr id="0" name=""/>
        <dsp:cNvSpPr/>
      </dsp:nvSpPr>
      <dsp:spPr>
        <a:xfrm>
          <a:off x="7879530" y="518807"/>
          <a:ext cx="3083294" cy="195789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How will the current clinical leadership approaches to be improved for the improvement of healthcare quality?</a:t>
          </a:r>
        </a:p>
      </dsp:txBody>
      <dsp:txXfrm>
        <a:off x="7936875" y="576152"/>
        <a:ext cx="2968604" cy="18432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246F4-243D-4F4B-8F4B-A2CBB48A316F}">
      <dsp:nvSpPr>
        <dsp:cNvPr id="0" name=""/>
        <dsp:cNvSpPr/>
      </dsp:nvSpPr>
      <dsp:spPr>
        <a:xfrm>
          <a:off x="0" y="528059"/>
          <a:ext cx="6840941" cy="1628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Arial" panose="020B0604020202020204" pitchFamily="34" charset="0"/>
              <a:cs typeface="Arial" panose="020B0604020202020204" pitchFamily="34" charset="0"/>
            </a:rPr>
            <a:t>The aim of this research is to critically redefine the reviews of U.S. It helps to strengthen health and social care practices by clinical leadership strategies (Miller et al., 2025).</a:t>
          </a:r>
        </a:p>
      </dsp:txBody>
      <dsp:txXfrm>
        <a:off x="79504" y="607563"/>
        <a:ext cx="6681933" cy="1469631"/>
      </dsp:txXfrm>
    </dsp:sp>
    <dsp:sp modelId="{AE3363F3-A307-47D9-AD55-F41C189A1F00}">
      <dsp:nvSpPr>
        <dsp:cNvPr id="0" name=""/>
        <dsp:cNvSpPr/>
      </dsp:nvSpPr>
      <dsp:spPr>
        <a:xfrm>
          <a:off x="0" y="2225819"/>
          <a:ext cx="6840941" cy="162863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Arial" panose="020B0604020202020204" pitchFamily="34" charset="0"/>
              <a:cs typeface="Arial" panose="020B0604020202020204" pitchFamily="34" charset="0"/>
            </a:rPr>
            <a:t>This research needs to open stable findings. These findings operate to identifying gaps. These evidential gaps regenerate insights which improve policy structuring.</a:t>
          </a:r>
        </a:p>
      </dsp:txBody>
      <dsp:txXfrm>
        <a:off x="79504" y="2305323"/>
        <a:ext cx="6681933" cy="1469631"/>
      </dsp:txXfrm>
    </dsp:sp>
    <dsp:sp modelId="{953E669D-3EB4-4E91-AFEB-767983EB1CE4}">
      <dsp:nvSpPr>
        <dsp:cNvPr id="0" name=""/>
        <dsp:cNvSpPr/>
      </dsp:nvSpPr>
      <dsp:spPr>
        <a:xfrm>
          <a:off x="0" y="3923579"/>
          <a:ext cx="6840941" cy="16286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Arial" panose="020B0604020202020204" pitchFamily="34" charset="0"/>
              <a:cs typeface="Arial" panose="020B0604020202020204" pitchFamily="34" charset="0"/>
            </a:rPr>
            <a:t>The insights develop service delivery and unbiased access. It gives quality care throughout the American communities (Burnette et al., 2023).</a:t>
          </a:r>
        </a:p>
      </dsp:txBody>
      <dsp:txXfrm>
        <a:off x="79504" y="4003083"/>
        <a:ext cx="6681933" cy="14696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6DB7F-FD3B-4038-A7DA-42CEC4C0AD5A}">
      <dsp:nvSpPr>
        <dsp:cNvPr id="0" name=""/>
        <dsp:cNvSpPr/>
      </dsp:nvSpPr>
      <dsp:spPr>
        <a:xfrm>
          <a:off x="0" y="0"/>
          <a:ext cx="5954742" cy="6359236"/>
        </a:xfrm>
        <a:prstGeom prst="triangle">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36186B-2329-44DE-8154-FACE2F79E6ED}">
      <dsp:nvSpPr>
        <dsp:cNvPr id="0" name=""/>
        <dsp:cNvSpPr/>
      </dsp:nvSpPr>
      <dsp:spPr>
        <a:xfrm>
          <a:off x="2977371" y="639339"/>
          <a:ext cx="3870582" cy="1505350"/>
        </a:xfrm>
        <a:prstGeom prst="roundRect">
          <a:avLst/>
        </a:prstGeom>
        <a:solidFill>
          <a:schemeClr val="accent4">
            <a:alpha val="9000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To analyse the clinical leadership approaches over all type of disease by training staff with great communicational skill.</a:t>
          </a:r>
          <a:endParaRPr lang="en-GB" sz="1700" kern="1200" dirty="0"/>
        </a:p>
      </dsp:txBody>
      <dsp:txXfrm>
        <a:off x="3050856" y="712824"/>
        <a:ext cx="3723612" cy="1358380"/>
      </dsp:txXfrm>
    </dsp:sp>
    <dsp:sp modelId="{F96E83E5-1B52-4EE1-9E26-283CB80BE800}">
      <dsp:nvSpPr>
        <dsp:cNvPr id="0" name=""/>
        <dsp:cNvSpPr/>
      </dsp:nvSpPr>
      <dsp:spPr>
        <a:xfrm>
          <a:off x="2977371" y="2332858"/>
          <a:ext cx="3870582" cy="1505350"/>
        </a:xfrm>
        <a:prstGeom prst="roundRect">
          <a:avLst/>
        </a:prstGeom>
        <a:solidFill>
          <a:schemeClr val="accent6">
            <a:lumMod val="40000"/>
            <a:lumOff val="60000"/>
            <a:alpha val="9000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To evaluate the leadership importance on healthcare improvements such as patient care, teamwork, and complete delivery service’s effectiveness in healthcare sectors and communities.  </a:t>
          </a:r>
          <a:endParaRPr lang="en-GB" sz="1700" kern="1200" dirty="0"/>
        </a:p>
      </dsp:txBody>
      <dsp:txXfrm>
        <a:off x="3050856" y="2406343"/>
        <a:ext cx="3723612" cy="1358380"/>
      </dsp:txXfrm>
    </dsp:sp>
    <dsp:sp modelId="{88DE2E9A-6651-4A7C-A32A-B74D1ABE8D0D}">
      <dsp:nvSpPr>
        <dsp:cNvPr id="0" name=""/>
        <dsp:cNvSpPr/>
      </dsp:nvSpPr>
      <dsp:spPr>
        <a:xfrm>
          <a:off x="2977371" y="4026377"/>
          <a:ext cx="3870582" cy="1505350"/>
        </a:xfrm>
        <a:prstGeom prst="roundRect">
          <a:avLst/>
        </a:prstGeom>
        <a:solidFill>
          <a:schemeClr val="accent1">
            <a:lumMod val="40000"/>
            <a:lumOff val="60000"/>
            <a:alpha val="9000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To determine the effective ways to improve the current approaches of clinical leadership for healthcare quality improvement</a:t>
          </a:r>
          <a:endParaRPr lang="en-GB" sz="1700" kern="1200" dirty="0"/>
        </a:p>
      </dsp:txBody>
      <dsp:txXfrm>
        <a:off x="3050856" y="4099862"/>
        <a:ext cx="3723612" cy="1358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79FD1-046D-4D26-AB47-77CB2F988523}">
      <dsp:nvSpPr>
        <dsp:cNvPr id="0" name=""/>
        <dsp:cNvSpPr/>
      </dsp:nvSpPr>
      <dsp:spPr>
        <a:xfrm>
          <a:off x="1324" y="1313525"/>
          <a:ext cx="3099692" cy="15498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This research study has valuable impacts on regulators. Appropriate policy-designs shape through the combining corroboration from the reviews of U.S. (Aveyard, 2025).</a:t>
          </a:r>
          <a:endParaRPr lang="en-GB" sz="1500" kern="1200" dirty="0">
            <a:latin typeface="Arial" panose="020B0604020202020204" pitchFamily="34" charset="0"/>
            <a:cs typeface="Arial" panose="020B0604020202020204" pitchFamily="34" charset="0"/>
          </a:endParaRPr>
        </a:p>
      </dsp:txBody>
      <dsp:txXfrm>
        <a:off x="46717" y="1358918"/>
        <a:ext cx="3008906" cy="1459060"/>
      </dsp:txXfrm>
    </dsp:sp>
    <dsp:sp modelId="{445DD097-099A-4644-A458-552A32997FFC}">
      <dsp:nvSpPr>
        <dsp:cNvPr id="0" name=""/>
        <dsp:cNvSpPr/>
      </dsp:nvSpPr>
      <dsp:spPr>
        <a:xfrm>
          <a:off x="3875940" y="1313525"/>
          <a:ext cx="3099692" cy="1549846"/>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This research motivates data focused decision making, quality, developing access along with sustainability throughout various communities in the American health and social care sector.</a:t>
          </a:r>
          <a:endParaRPr lang="en-GB" sz="1500" kern="1200" dirty="0">
            <a:latin typeface="Arial" panose="020B0604020202020204" pitchFamily="34" charset="0"/>
            <a:cs typeface="Arial" panose="020B0604020202020204" pitchFamily="34" charset="0"/>
          </a:endParaRPr>
        </a:p>
      </dsp:txBody>
      <dsp:txXfrm>
        <a:off x="3921333" y="1358918"/>
        <a:ext cx="3008906" cy="1459060"/>
      </dsp:txXfrm>
    </dsp:sp>
    <dsp:sp modelId="{45716252-7FF1-484A-993E-A61C60C69EAA}">
      <dsp:nvSpPr>
        <dsp:cNvPr id="0" name=""/>
        <dsp:cNvSpPr/>
      </dsp:nvSpPr>
      <dsp:spPr>
        <a:xfrm>
          <a:off x="7750555" y="1313525"/>
          <a:ext cx="3099692" cy="1549846"/>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It improves professionalism as well as tactful perspectives.  It develops complete health and social care industries.</a:t>
          </a:r>
          <a:endParaRPr lang="en-GB" sz="1500" kern="1200" dirty="0">
            <a:latin typeface="Arial" panose="020B0604020202020204" pitchFamily="34" charset="0"/>
            <a:cs typeface="Arial" panose="020B0604020202020204" pitchFamily="34" charset="0"/>
          </a:endParaRPr>
        </a:p>
      </dsp:txBody>
      <dsp:txXfrm>
        <a:off x="7795948" y="1358918"/>
        <a:ext cx="3008906" cy="14590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9E932D-23A3-4536-A370-031BAE4E9D7E}" type="datetimeFigureOut">
              <a:rPr lang="en-US" smtClean="0"/>
              <a:t>10/11/2025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C401-69AD-4B8E-A100-448998674138}" type="slidenum">
              <a:rPr lang="en-US" smtClean="0"/>
              <a:t>‹#›</a:t>
            </a:fld>
            <a:endParaRPr lang="en-US" dirty="0"/>
          </a:p>
        </p:txBody>
      </p:sp>
    </p:spTree>
    <p:extLst>
      <p:ext uri="{BB962C8B-B14F-4D97-AF65-F5344CB8AC3E}">
        <p14:creationId xmlns:p14="http://schemas.microsoft.com/office/powerpoint/2010/main" val="451235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slide focuses on understanding the widespread problem. We can understand the real impact of identifying how many people are affected, and plan for suitable measurement to support those affected by the issue.</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3</a:t>
            </a:fld>
            <a:endParaRPr lang="en-US" dirty="0"/>
          </a:p>
        </p:txBody>
      </p:sp>
    </p:spTree>
    <p:extLst>
      <p:ext uri="{BB962C8B-B14F-4D97-AF65-F5344CB8AC3E}">
        <p14:creationId xmlns:p14="http://schemas.microsoft.com/office/powerpoint/2010/main" val="218849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situational portrayal does not depend on assumptions. It manages any kind of changes or patterns which might be under noticed. Leadership turns the strategies into real.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4</a:t>
            </a:fld>
            <a:endParaRPr lang="en-US" dirty="0"/>
          </a:p>
        </p:txBody>
      </p:sp>
    </p:spTree>
    <p:extLst>
      <p:ext uri="{BB962C8B-B14F-4D97-AF65-F5344CB8AC3E}">
        <p14:creationId xmlns:p14="http://schemas.microsoft.com/office/powerpoint/2010/main" val="70649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Powerful voices are carried by industrial campaign programs. These programs influence developments as well as motivation policies. Leaders guide team members welly thus it develops patient trust, safety and care outcomes. It also attracts support from public and stakeholders. </a:t>
            </a:r>
          </a:p>
        </p:txBody>
      </p:sp>
      <p:sp>
        <p:nvSpPr>
          <p:cNvPr id="4" name="Slide Number Placeholder 3"/>
          <p:cNvSpPr>
            <a:spLocks noGrp="1"/>
          </p:cNvSpPr>
          <p:nvPr>
            <p:ph type="sldNum" sz="quarter" idx="5"/>
          </p:nvPr>
        </p:nvSpPr>
        <p:spPr/>
        <p:txBody>
          <a:bodyPr/>
          <a:lstStyle/>
          <a:p>
            <a:fld id="{C76FC401-69AD-4B8E-A100-448998674138}" type="slidenum">
              <a:rPr lang="en-US" smtClean="0"/>
              <a:t>5</a:t>
            </a:fld>
            <a:endParaRPr lang="en-US" dirty="0"/>
          </a:p>
        </p:txBody>
      </p:sp>
    </p:spTree>
    <p:extLst>
      <p:ext uri="{BB962C8B-B14F-4D97-AF65-F5344CB8AC3E}">
        <p14:creationId xmlns:p14="http://schemas.microsoft.com/office/powerpoint/2010/main" val="617799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This slide keeps focus on the effectiveness of the research. It is all about known collection and connection. Systematic reviews make us to see the big picture instead of any isolated results. It helps leaders and practitioners to make US design more effective, and information driven for ongoing health and social crisis.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6</a:t>
            </a:fld>
            <a:endParaRPr lang="en-US" dirty="0"/>
          </a:p>
        </p:txBody>
      </p:sp>
    </p:spTree>
    <p:extLst>
      <p:ext uri="{BB962C8B-B14F-4D97-AF65-F5344CB8AC3E}">
        <p14:creationId xmlns:p14="http://schemas.microsoft.com/office/powerpoint/2010/main" val="2736443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This slide shows authenticity focuses on new perspectives rather than always depending on new data. Leadership gathers knowledge in regular task. To analyse reviews, we can explore terminal gaps. A strong organization should know its true improvement practices in care systems.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7</a:t>
            </a:fld>
            <a:endParaRPr lang="en-US" dirty="0"/>
          </a:p>
        </p:txBody>
      </p:sp>
    </p:spTree>
    <p:extLst>
      <p:ext uri="{BB962C8B-B14F-4D97-AF65-F5344CB8AC3E}">
        <p14:creationId xmlns:p14="http://schemas.microsoft.com/office/powerpoint/2010/main" val="3892206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thought of understanding the broader issue, is very essential. The improvement starts from observation to fix the action appropriately. The research enhances existing evidence. Leadership actions construct the care quality which can motivate the involvement in care systems.</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8</a:t>
            </a:fld>
            <a:endParaRPr lang="en-US" dirty="0"/>
          </a:p>
        </p:txBody>
      </p:sp>
    </p:spTree>
    <p:extLst>
      <p:ext uri="{BB962C8B-B14F-4D97-AF65-F5344CB8AC3E}">
        <p14:creationId xmlns:p14="http://schemas.microsoft.com/office/powerpoint/2010/main" val="3116312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This research aims to enhance the purpose along with direction. These merged factors are using for future development. It is all about new experiments. It makes a sense for findings through leadership strategies.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9</a:t>
            </a:fld>
            <a:endParaRPr lang="en-US" dirty="0"/>
          </a:p>
        </p:txBody>
      </p:sp>
    </p:spTree>
    <p:extLst>
      <p:ext uri="{BB962C8B-B14F-4D97-AF65-F5344CB8AC3E}">
        <p14:creationId xmlns:p14="http://schemas.microsoft.com/office/powerpoint/2010/main" val="37844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Each objective connects with aims such as explore, assess and use. Leadership approaches are linked with these objectives for best healthcare outcomes. By these research study, it gets evidence from reviews to regular developments in safety, staff workforce and disease prevention quality.</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76FC401-69AD-4B8E-A100-448998674138}" type="slidenum">
              <a:rPr lang="en-US" smtClean="0"/>
              <a:t>10</a:t>
            </a:fld>
            <a:endParaRPr lang="en-US" dirty="0"/>
          </a:p>
        </p:txBody>
      </p:sp>
    </p:spTree>
    <p:extLst>
      <p:ext uri="{BB962C8B-B14F-4D97-AF65-F5344CB8AC3E}">
        <p14:creationId xmlns:p14="http://schemas.microsoft.com/office/powerpoint/2010/main" val="1047373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section enhances the study area which raises knowledge rapidly. Learners get help through this knowledge. The research studies are explored more genuinely by this research. It helps researchers to redefine practices.</a:t>
            </a:r>
          </a:p>
        </p:txBody>
      </p:sp>
      <p:sp>
        <p:nvSpPr>
          <p:cNvPr id="4" name="Slide Number Placeholder 3"/>
          <p:cNvSpPr>
            <a:spLocks noGrp="1"/>
          </p:cNvSpPr>
          <p:nvPr>
            <p:ph type="sldNum" sz="quarter" idx="5"/>
          </p:nvPr>
        </p:nvSpPr>
        <p:spPr/>
        <p:txBody>
          <a:bodyPr/>
          <a:lstStyle/>
          <a:p>
            <a:fld id="{C76FC401-69AD-4B8E-A100-448998674138}" type="slidenum">
              <a:rPr lang="en-US" smtClean="0"/>
              <a:t>11</a:t>
            </a:fld>
            <a:endParaRPr lang="en-US" dirty="0"/>
          </a:p>
        </p:txBody>
      </p:sp>
    </p:spTree>
    <p:extLst>
      <p:ext uri="{BB962C8B-B14F-4D97-AF65-F5344CB8AC3E}">
        <p14:creationId xmlns:p14="http://schemas.microsoft.com/office/powerpoint/2010/main" val="1381767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slide shows how policies get sharpened by this research. This research helps in real development. The services of health and social care sectors are getting effective and responsive.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6FC401-69AD-4B8E-A100-448998674138}" type="slidenum">
              <a:rPr lang="en-US" smtClean="0"/>
              <a:t>12</a:t>
            </a:fld>
            <a:endParaRPr lang="en-US" dirty="0"/>
          </a:p>
        </p:txBody>
      </p:sp>
    </p:spTree>
    <p:extLst>
      <p:ext uri="{BB962C8B-B14F-4D97-AF65-F5344CB8AC3E}">
        <p14:creationId xmlns:p14="http://schemas.microsoft.com/office/powerpoint/2010/main" val="3552505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39396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52974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1908662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056428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2048003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65421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829982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401710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4012291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582485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E51B5-69CA-462A-AFA7-C9C94F8BB28F}" type="datetimeFigureOut">
              <a:rPr lang="en-US"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CCA1B-201E-463F-A9BC-AF2F2D5D67FC}" type="slidenum">
              <a:rPr lang="en-US" smtClean="0"/>
              <a:t>‹#›</a:t>
            </a:fld>
            <a:endParaRPr lang="en-US" dirty="0"/>
          </a:p>
        </p:txBody>
      </p:sp>
    </p:spTree>
    <p:extLst>
      <p:ext uri="{BB962C8B-B14F-4D97-AF65-F5344CB8AC3E}">
        <p14:creationId xmlns:p14="http://schemas.microsoft.com/office/powerpoint/2010/main" val="327081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EE51B5-69CA-462A-AFA7-C9C94F8BB28F}" type="datetimeFigureOut">
              <a:rPr lang="en-US" smtClean="0"/>
              <a:t>10/11/2025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BCCA1B-201E-463F-A9BC-AF2F2D5D67FC}" type="slidenum">
              <a:rPr lang="en-US" smtClean="0"/>
              <a:t>‹#›</a:t>
            </a:fld>
            <a:endParaRPr lang="en-US" dirty="0"/>
          </a:p>
        </p:txBody>
      </p:sp>
    </p:spTree>
    <p:extLst>
      <p:ext uri="{BB962C8B-B14F-4D97-AF65-F5344CB8AC3E}">
        <p14:creationId xmlns:p14="http://schemas.microsoft.com/office/powerpoint/2010/main" val="14949164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8.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8" Type="http://schemas.openxmlformats.org/officeDocument/2006/relationships/hyperlink" Target="https://cdr.lib.unc.edu/downloads/2801pw954" TargetMode="External"/><Relationship Id="rId3" Type="http://schemas.openxmlformats.org/officeDocument/2006/relationships/hyperlink" Target="https://www.sciencedirect.com/science/article/am/pii/S0149718921000446" TargetMode="External"/><Relationship Id="rId7" Type="http://schemas.openxmlformats.org/officeDocument/2006/relationships/hyperlink" Target="https://www.researchgate.net/profile/Beauden-John/publication/391440060_Tackling_Adolescent_Obesity_Socioeconomic_Insights_and_National_Health_Strategies/links/6817bcae60241d5140227fcd/Tackling-Adolescent-Obesity-Socioeconomic-Insights-and-National-Health-Strategies.pdf" TargetMode="External"/><Relationship Id="rId2" Type="http://schemas.openxmlformats.org/officeDocument/2006/relationships/hyperlink" Target="https://student.oslomet.no/documents/585736/13082518/EndNote+Adding+references+manually+APA7th.pdf/d41df417-81d7-b992-8130-c21d3fc464f1?t=1702910491686" TargetMode="External"/><Relationship Id="rId1" Type="http://schemas.openxmlformats.org/officeDocument/2006/relationships/slideLayout" Target="../slideLayouts/slideLayout2.xml"/><Relationship Id="rId6" Type="http://schemas.openxmlformats.org/officeDocument/2006/relationships/hyperlink" Target="https://esmed.org/MRA/mra/article/download/5649/99193548223" TargetMode="External"/><Relationship Id="rId5" Type="http://schemas.openxmlformats.org/officeDocument/2006/relationships/hyperlink" Target="https://scholarworks.waldenu.edu/cgi/viewcontent.cgi?article=19440&amp;context=dissertations" TargetMode="External"/><Relationship Id="rId4" Type="http://schemas.openxmlformats.org/officeDocument/2006/relationships/hyperlink" Target="https://www.researchgate.net/profile/Jeffrey-Pollack/publication/364370114_A_systematic_review_and_meta-analysis_of_growth_mindset_interventions_For_whom_how_and_why_might_such_interventions_work/links/63850fe17b0e356feb92fe16/A-Systematic-Review-and-Meta-Analysis-of-Growth-Mindset-Interventions-For-Whom-How-and-Why-Might-Such-Interventions-Work.pdf" TargetMode="External"/><Relationship Id="rId9" Type="http://schemas.openxmlformats.org/officeDocument/2006/relationships/hyperlink" Target="https://journals.plos.org/plosone/article/file?id=10.1371/journal.pone.0327496&amp;type=printabl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link.springer.com/content/pdf/10.1007/s40615-024-02036-7.pdf" TargetMode="External"/><Relationship Id="rId3" Type="http://schemas.openxmlformats.org/officeDocument/2006/relationships/hyperlink" Target="https://lavenderandlabcoats.com/how-medical-errors-in-healthcare-caused-250000-deaths/#google_vignette" TargetMode="External"/><Relationship Id="rId7" Type="http://schemas.openxmlformats.org/officeDocument/2006/relationships/hyperlink" Target="https://soar.usa.edu/cgi/viewcontent.cgi?article=1059&amp;context=scholprojects" TargetMode="External"/><Relationship Id="rId2" Type="http://schemas.openxmlformats.org/officeDocument/2006/relationships/hyperlink" Target="https://arch.astate.edu/cgi/viewcontent.cgi?article=1183&amp;context=dnp-projects" TargetMode="External"/><Relationship Id="rId1" Type="http://schemas.openxmlformats.org/officeDocument/2006/relationships/slideLayout" Target="../slideLayouts/slideLayout2.xml"/><Relationship Id="rId6" Type="http://schemas.openxmlformats.org/officeDocument/2006/relationships/hyperlink" Target="https://ajph.aphapublications.org/doi/pdf/10.2105/AJPH.2022.307171" TargetMode="External"/><Relationship Id="rId11" Type="http://schemas.openxmlformats.org/officeDocument/2006/relationships/hyperlink" Target="https://link.springer.com/content/pdf/10.1186/s12913-025-12515-0.pdf" TargetMode="External"/><Relationship Id="rId5" Type="http://schemas.openxmlformats.org/officeDocument/2006/relationships/hyperlink" Target="https://link.springer.com/content/pdf/10.1186/s12913-025-12494-2.pdf" TargetMode="External"/><Relationship Id="rId10" Type="http://schemas.openxmlformats.org/officeDocument/2006/relationships/hyperlink" Target="https://www.researchgate.net/profile/Tianshi-Hao/publication/381471873_Redefining_searching_in_non-medical_sciences_systematic_reviews_The_ascendance_of_Google_Scholar_as_the_primary_database/links/672d4d0f77b63d1220e35092/Redefining-searching-in-non-medical-sciences-systematic-reviews-The-ascendance-of-Google-Scholar-as-the-primary-database.pdf" TargetMode="External"/><Relationship Id="rId4" Type="http://schemas.openxmlformats.org/officeDocument/2006/relationships/hyperlink" Target="https://link.springer.com/content/pdf/10.1186/s12992-024-01025-z.pdf" TargetMode="External"/><Relationship Id="rId9" Type="http://schemas.openxmlformats.org/officeDocument/2006/relationships/hyperlink" Target="https://link.springer.com/content/pdf/10.1365/s42681-022-00029-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D7AA670B-B9C9-97AE-C691-E7434F270E65}"/>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06145" y="669290"/>
            <a:ext cx="2243456" cy="722630"/>
          </a:xfrm>
          <a:prstGeom prst="rect">
            <a:avLst/>
          </a:prstGeom>
          <a:noFill/>
          <a:ln>
            <a:noFill/>
          </a:ln>
        </p:spPr>
      </p:pic>
      <p:sp>
        <p:nvSpPr>
          <p:cNvPr id="6" name="TextBox 5">
            <a:extLst>
              <a:ext uri="{FF2B5EF4-FFF2-40B4-BE49-F238E27FC236}">
                <a16:creationId xmlns:a16="http://schemas.microsoft.com/office/drawing/2014/main" id="{0D553E65-A66C-F134-C7CD-708DCCC5D628}"/>
              </a:ext>
            </a:extLst>
          </p:cNvPr>
          <p:cNvSpPr txBox="1"/>
          <p:nvPr/>
        </p:nvSpPr>
        <p:spPr>
          <a:xfrm>
            <a:off x="182879" y="1391920"/>
            <a:ext cx="12009121" cy="658835"/>
          </a:xfrm>
          <a:prstGeom prst="rect">
            <a:avLst/>
          </a:prstGeom>
          <a:noFill/>
        </p:spPr>
        <p:txBody>
          <a:bodyPr wrap="square">
            <a:spAutoFit/>
          </a:bodyPr>
          <a:lstStyle/>
          <a:p>
            <a:pPr marL="0" marR="0" algn="ctr">
              <a:lnSpc>
                <a:spcPct val="150000"/>
              </a:lnSpc>
              <a:spcBef>
                <a:spcPts val="1200"/>
              </a:spcBef>
              <a:spcAft>
                <a:spcPts val="1200"/>
              </a:spcAft>
              <a:buNone/>
            </a:pPr>
            <a:r>
              <a:rPr lang="en-US" sz="2800" b="1" kern="100" dirty="0">
                <a:effectLst/>
                <a:latin typeface="Arial" panose="020B0604020202020204" pitchFamily="34" charset="0"/>
                <a:ea typeface="Aptos" panose="020B0004020202020204" pitchFamily="34" charset="0"/>
                <a:cs typeface="Arial" panose="020B0604020202020204" pitchFamily="34" charset="0"/>
              </a:rPr>
              <a:t>Improving Community Health Outcomes Applying Preventive Care</a:t>
            </a:r>
            <a:endParaRPr lang="en-US" sz="14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C5B0E4C-DD2E-EAC9-60DB-D7CECFD9DDDA}"/>
              </a:ext>
            </a:extLst>
          </p:cNvPr>
          <p:cNvSpPr txBox="1"/>
          <p:nvPr/>
        </p:nvSpPr>
        <p:spPr>
          <a:xfrm>
            <a:off x="1503679" y="2285907"/>
            <a:ext cx="9367520" cy="1815882"/>
          </a:xfrm>
          <a:prstGeom prst="rect">
            <a:avLst/>
          </a:prstGeom>
          <a:noFill/>
        </p:spPr>
        <p:txBody>
          <a:bodyPr wrap="square">
            <a:spAutoFit/>
          </a:bodyPr>
          <a:lstStyle/>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Topic: The Influence of Clinical Leadership on Healthcare Quality Improvement: A Systematic Reviews (USA) (Secondary research)</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Subject Code: LCHS7008</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Subject Name: Practice-Based Research</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309E56A4-DF85-463B-0EE9-7E3FB844123C}"/>
              </a:ext>
            </a:extLst>
          </p:cNvPr>
          <p:cNvSpPr txBox="1"/>
          <p:nvPr/>
        </p:nvSpPr>
        <p:spPr>
          <a:xfrm>
            <a:off x="4033520" y="4336941"/>
            <a:ext cx="4124960" cy="2400657"/>
          </a:xfrm>
          <a:prstGeom prst="rect">
            <a:avLst/>
          </a:prstGeom>
          <a:noFill/>
        </p:spPr>
        <p:txBody>
          <a:bodyPr wrap="square">
            <a:spAutoFit/>
          </a:bodyPr>
          <a:lstStyle/>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Student ID: 2433934</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Name: Himalaybhai Sureshbhai</a:t>
            </a:r>
            <a:r>
              <a:rPr lang="en-US" b="1" kern="100" dirty="0">
                <a:latin typeface="Arial" panose="020B0604020202020204" pitchFamily="34" charset="0"/>
                <a:ea typeface="Aptos" panose="020B0004020202020204" pitchFamily="34" charset="0"/>
                <a:cs typeface="Arial" panose="020B0604020202020204" pitchFamily="34" charset="0"/>
              </a:rPr>
              <a:t> </a:t>
            </a:r>
            <a:r>
              <a:rPr lang="en-US" sz="1800" b="1" kern="100" dirty="0">
                <a:effectLst/>
                <a:latin typeface="Arial" panose="020B0604020202020204" pitchFamily="34" charset="0"/>
                <a:ea typeface="Aptos" panose="020B0004020202020204" pitchFamily="34" charset="0"/>
                <a:cs typeface="Arial" panose="020B0604020202020204" pitchFamily="34" charset="0"/>
              </a:rPr>
              <a:t>Mandanaka</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Lecturer Name: Dr Zeno Leung</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0" marR="0" algn="ctr">
              <a:spcBef>
                <a:spcPts val="1200"/>
              </a:spcBef>
              <a:spcAft>
                <a:spcPts val="1200"/>
              </a:spcAft>
              <a:buNone/>
            </a:pPr>
            <a:r>
              <a:rPr lang="en-US" sz="1800" b="1" kern="100" dirty="0">
                <a:effectLst/>
                <a:latin typeface="Arial" panose="020B0604020202020204" pitchFamily="34" charset="0"/>
                <a:ea typeface="Aptos" panose="020B0004020202020204" pitchFamily="34" charset="0"/>
                <a:cs typeface="Arial" panose="020B0604020202020204" pitchFamily="34" charset="0"/>
              </a:rPr>
              <a:t>Module: Practice-Based Research</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7401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ABED3-0FEA-EF86-0619-FD85ABE1336E}"/>
              </a:ext>
            </a:extLst>
          </p:cNvPr>
          <p:cNvSpPr>
            <a:spLocks noGrp="1"/>
          </p:cNvSpPr>
          <p:nvPr>
            <p:ph type="title"/>
          </p:nvPr>
        </p:nvSpPr>
        <p:spPr>
          <a:xfrm>
            <a:off x="1245072" y="1289765"/>
            <a:ext cx="3651101" cy="4270963"/>
          </a:xfrm>
        </p:spPr>
        <p:txBody>
          <a:bodyPr anchor="ctr">
            <a:normAutofit/>
          </a:bodyPr>
          <a:lstStyle/>
          <a:p>
            <a:pPr algn="ctr"/>
            <a:r>
              <a:rPr lang="en-US" sz="5600" b="1" dirty="0">
                <a:solidFill>
                  <a:srgbClr val="FFFFFF"/>
                </a:solidFill>
                <a:latin typeface="Arial" panose="020B0604020202020204" pitchFamily="34" charset="0"/>
                <a:cs typeface="Arial" panose="020B0604020202020204" pitchFamily="34" charset="0"/>
              </a:rPr>
              <a:t>Contents</a:t>
            </a:r>
            <a:endParaRPr lang="en-GB" sz="5600" b="1" dirty="0">
              <a:solidFill>
                <a:srgbClr val="FFFFFF"/>
              </a:solidFill>
              <a:latin typeface="Arial" panose="020B0604020202020204" pitchFamily="34" charset="0"/>
              <a:cs typeface="Arial" panose="020B0604020202020204" pitchFamily="34" charset="0"/>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D27453D-1F91-EE9C-6D1D-0663D5E93940}"/>
              </a:ext>
            </a:extLst>
          </p:cNvPr>
          <p:cNvSpPr>
            <a:spLocks noGrp="1"/>
          </p:cNvSpPr>
          <p:nvPr>
            <p:ph idx="1"/>
          </p:nvPr>
        </p:nvSpPr>
        <p:spPr>
          <a:xfrm>
            <a:off x="6096001" y="518400"/>
            <a:ext cx="5282044" cy="5837949"/>
          </a:xfrm>
        </p:spPr>
        <p:txBody>
          <a:bodyPr anchor="ctr">
            <a:normAutofit/>
          </a:bodyPr>
          <a:lstStyle/>
          <a:p>
            <a:r>
              <a:rPr lang="en-US" sz="2000" b="1" dirty="0">
                <a:solidFill>
                  <a:schemeClr val="tx1">
                    <a:alpha val="80000"/>
                  </a:schemeClr>
                </a:solidFill>
                <a:latin typeface="Arial" panose="020B0604020202020204" pitchFamily="34" charset="0"/>
                <a:cs typeface="Arial" panose="020B0604020202020204" pitchFamily="34" charset="0"/>
              </a:rPr>
              <a:t>Slide 1: Prevalence</a:t>
            </a:r>
          </a:p>
          <a:p>
            <a:r>
              <a:rPr lang="en-US" sz="2000" b="1" dirty="0">
                <a:solidFill>
                  <a:schemeClr val="tx1">
                    <a:alpha val="80000"/>
                  </a:schemeClr>
                </a:solidFill>
                <a:latin typeface="Arial" panose="020B0604020202020204" pitchFamily="34" charset="0"/>
                <a:cs typeface="Arial" panose="020B0604020202020204" pitchFamily="34" charset="0"/>
              </a:rPr>
              <a:t>Slide 2: Prevalence (Continuation)</a:t>
            </a:r>
          </a:p>
          <a:p>
            <a:r>
              <a:rPr lang="en-US" sz="2000" b="1" dirty="0">
                <a:solidFill>
                  <a:schemeClr val="tx1">
                    <a:alpha val="80000"/>
                  </a:schemeClr>
                </a:solidFill>
                <a:latin typeface="Arial" panose="020B0604020202020204" pitchFamily="34" charset="0"/>
                <a:cs typeface="Arial" panose="020B0604020202020204" pitchFamily="34" charset="0"/>
              </a:rPr>
              <a:t>Slide 3: Prevalence (Continuation)</a:t>
            </a:r>
          </a:p>
          <a:p>
            <a:r>
              <a:rPr lang="en-GB" sz="2000" b="1" dirty="0">
                <a:solidFill>
                  <a:schemeClr val="tx1">
                    <a:alpha val="80000"/>
                  </a:schemeClr>
                </a:solidFill>
                <a:latin typeface="Arial" panose="020B0604020202020204" pitchFamily="34" charset="0"/>
                <a:cs typeface="Arial" panose="020B0604020202020204" pitchFamily="34" charset="0"/>
              </a:rPr>
              <a:t>Slide 4: Research Rationale</a:t>
            </a:r>
          </a:p>
          <a:p>
            <a:r>
              <a:rPr lang="en-GB" sz="2000" b="1" dirty="0">
                <a:solidFill>
                  <a:schemeClr val="tx1">
                    <a:alpha val="80000"/>
                  </a:schemeClr>
                </a:solidFill>
                <a:latin typeface="Arial" panose="020B0604020202020204" pitchFamily="34" charset="0"/>
                <a:cs typeface="Arial" panose="020B0604020202020204" pitchFamily="34" charset="0"/>
              </a:rPr>
              <a:t>Slide 5: Research Rationale (</a:t>
            </a:r>
            <a:r>
              <a:rPr lang="en-US" sz="2000" b="1" dirty="0">
                <a:solidFill>
                  <a:schemeClr val="tx1">
                    <a:alpha val="80000"/>
                  </a:schemeClr>
                </a:solidFill>
                <a:latin typeface="Arial" panose="020B0604020202020204" pitchFamily="34" charset="0"/>
                <a:cs typeface="Arial" panose="020B0604020202020204" pitchFamily="34" charset="0"/>
              </a:rPr>
              <a:t>Continuation)</a:t>
            </a:r>
          </a:p>
          <a:p>
            <a:r>
              <a:rPr lang="en-US" sz="2000" b="1" dirty="0">
                <a:solidFill>
                  <a:schemeClr val="tx1">
                    <a:alpha val="80000"/>
                  </a:schemeClr>
                </a:solidFill>
                <a:latin typeface="Arial" panose="020B0604020202020204" pitchFamily="34" charset="0"/>
                <a:cs typeface="Arial" panose="020B0604020202020204" pitchFamily="34" charset="0"/>
              </a:rPr>
              <a:t>Slide 6: </a:t>
            </a:r>
            <a:r>
              <a:rPr lang="en-GB" sz="2000" b="1" dirty="0">
                <a:solidFill>
                  <a:schemeClr val="tx1">
                    <a:alpha val="80000"/>
                  </a:schemeClr>
                </a:solidFill>
                <a:latin typeface="Arial" panose="020B0604020202020204" pitchFamily="34" charset="0"/>
                <a:cs typeface="Arial" panose="020B0604020202020204" pitchFamily="34" charset="0"/>
              </a:rPr>
              <a:t>Research Questions</a:t>
            </a:r>
          </a:p>
          <a:p>
            <a:r>
              <a:rPr lang="en-GB" sz="2000" b="1" dirty="0">
                <a:solidFill>
                  <a:schemeClr val="tx1">
                    <a:alpha val="80000"/>
                  </a:schemeClr>
                </a:solidFill>
                <a:latin typeface="Arial" panose="020B0604020202020204" pitchFamily="34" charset="0"/>
                <a:cs typeface="Arial" panose="020B0604020202020204" pitchFamily="34" charset="0"/>
              </a:rPr>
              <a:t>Slide 7: Research Aims</a:t>
            </a:r>
          </a:p>
          <a:p>
            <a:r>
              <a:rPr lang="en-GB" sz="2000" b="1" dirty="0">
                <a:solidFill>
                  <a:schemeClr val="tx1">
                    <a:alpha val="80000"/>
                  </a:schemeClr>
                </a:solidFill>
                <a:latin typeface="Arial" panose="020B0604020202020204" pitchFamily="34" charset="0"/>
                <a:cs typeface="Arial" panose="020B0604020202020204" pitchFamily="34" charset="0"/>
              </a:rPr>
              <a:t>Slide 8: Research Objectives</a:t>
            </a:r>
          </a:p>
          <a:p>
            <a:r>
              <a:rPr lang="en-GB" sz="2000" b="1" dirty="0">
                <a:solidFill>
                  <a:schemeClr val="tx1">
                    <a:alpha val="80000"/>
                  </a:schemeClr>
                </a:solidFill>
                <a:latin typeface="Arial" panose="020B0604020202020204" pitchFamily="34" charset="0"/>
                <a:cs typeface="Arial" panose="020B0604020202020204" pitchFamily="34" charset="0"/>
              </a:rPr>
              <a:t>Slide 9: Research Impact</a:t>
            </a:r>
          </a:p>
          <a:p>
            <a:r>
              <a:rPr lang="en-GB" sz="2000" b="1" dirty="0">
                <a:solidFill>
                  <a:schemeClr val="tx1">
                    <a:alpha val="80000"/>
                  </a:schemeClr>
                </a:solidFill>
                <a:latin typeface="Arial" panose="020B0604020202020204" pitchFamily="34" charset="0"/>
                <a:cs typeface="Arial" panose="020B0604020202020204" pitchFamily="34" charset="0"/>
              </a:rPr>
              <a:t>Slide 10: Research Impact (</a:t>
            </a:r>
            <a:r>
              <a:rPr lang="en-US" sz="2000" b="1" dirty="0">
                <a:solidFill>
                  <a:schemeClr val="tx1">
                    <a:alpha val="80000"/>
                  </a:schemeClr>
                </a:solidFill>
                <a:latin typeface="Arial" panose="020B0604020202020204" pitchFamily="34" charset="0"/>
                <a:cs typeface="Arial" panose="020B0604020202020204" pitchFamily="34" charset="0"/>
              </a:rPr>
              <a:t>Continuation)</a:t>
            </a:r>
          </a:p>
          <a:p>
            <a:r>
              <a:rPr lang="en-US" sz="2000" b="1" dirty="0">
                <a:solidFill>
                  <a:schemeClr val="tx1">
                    <a:alpha val="80000"/>
                  </a:schemeClr>
                </a:solidFill>
                <a:latin typeface="Arial" panose="020B0604020202020204" pitchFamily="34" charset="0"/>
                <a:cs typeface="Arial" panose="020B0604020202020204" pitchFamily="34" charset="0"/>
              </a:rPr>
              <a:t>Slide 11 and 12: Reference List</a:t>
            </a:r>
            <a:endParaRPr lang="en-GB" sz="2000" b="1" dirty="0">
              <a:solidFill>
                <a:schemeClr val="tx1">
                  <a:alpha val="80000"/>
                </a:schemeClr>
              </a:solidFill>
              <a:latin typeface="Arial" panose="020B0604020202020204" pitchFamily="34" charset="0"/>
              <a:cs typeface="Arial" panose="020B06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814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69" name="Arc 106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DDC8196-7354-C559-70C5-C292B11DE2F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dirty="0">
                <a:solidFill>
                  <a:schemeClr val="tx1"/>
                </a:solidFill>
                <a:effectLst/>
                <a:latin typeface="Arial" panose="020B0604020202020204" pitchFamily="34" charset="0"/>
                <a:ea typeface="+mj-ea"/>
                <a:cs typeface="Arial" panose="020B0604020202020204" pitchFamily="34" charset="0"/>
              </a:rPr>
              <a:t>Prevalence </a:t>
            </a:r>
            <a:endParaRPr lang="en-US" sz="4400" b="1" kern="1200" dirty="0">
              <a:solidFill>
                <a:schemeClr val="tx1"/>
              </a:solidFill>
              <a:latin typeface="Arial" panose="020B0604020202020204" pitchFamily="34" charset="0"/>
              <a:ea typeface="+mj-ea"/>
              <a:cs typeface="Arial" panose="020B0604020202020204" pitchFamily="34" charset="0"/>
            </a:endParaRPr>
          </a:p>
        </p:txBody>
      </p:sp>
      <p:sp>
        <p:nvSpPr>
          <p:cNvPr id="1071" name="Freeform: Shape 107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8" name="Picture 4" descr="Value-based leadership in turbulent times: lessons from the Corona crisis  and recommendations for post-pandemic management in the health sector |  Leadership, Education, Personality: An Interdisciplinary Journal">
            <a:extLst>
              <a:ext uri="{FF2B5EF4-FFF2-40B4-BE49-F238E27FC236}">
                <a16:creationId xmlns:a16="http://schemas.microsoft.com/office/drawing/2014/main" id="{C0A5138B-E407-A6C9-029C-B22BECCD57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660101"/>
            <a:ext cx="4777381" cy="336805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A5D16853-5F7C-2C74-3B76-20607181011C}"/>
              </a:ext>
            </a:extLst>
          </p:cNvPr>
          <p:cNvGraphicFramePr/>
          <p:nvPr>
            <p:extLst>
              <p:ext uri="{D42A27DB-BD31-4B8C-83A1-F6EECF244321}">
                <p14:modId xmlns:p14="http://schemas.microsoft.com/office/powerpoint/2010/main" val="2148964883"/>
              </p:ext>
            </p:extLst>
          </p:nvPr>
        </p:nvGraphicFramePr>
        <p:xfrm>
          <a:off x="6029979" y="1660101"/>
          <a:ext cx="5738219" cy="47184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0A42244-B9E3-0FBF-F15E-E000AD84291C}"/>
              </a:ext>
            </a:extLst>
          </p:cNvPr>
          <p:cNvSpPr txBox="1"/>
          <p:nvPr/>
        </p:nvSpPr>
        <p:spPr>
          <a:xfrm>
            <a:off x="703182" y="5147846"/>
            <a:ext cx="6096000" cy="338554"/>
          </a:xfrm>
          <a:prstGeom prst="rect">
            <a:avLst/>
          </a:prstGeom>
          <a:noFill/>
        </p:spPr>
        <p:txBody>
          <a:bodyPr wrap="square">
            <a:spAutoFit/>
          </a:bodyPr>
          <a:lstStyle/>
          <a:p>
            <a:r>
              <a:rPr lang="en-US" sz="1600" b="1" dirty="0">
                <a:effectLst/>
                <a:latin typeface="Arial" panose="020B0604020202020204" pitchFamily="34" charset="0"/>
                <a:ea typeface="Aptos" panose="020B0004020202020204" pitchFamily="34" charset="0"/>
                <a:cs typeface="Times New Roman" panose="02020603050405020304" pitchFamily="18" charset="0"/>
              </a:rPr>
              <a:t>(</a:t>
            </a:r>
            <a:r>
              <a:rPr lang="en-US" sz="1600" dirty="0">
                <a:effectLst/>
                <a:latin typeface="Arial" panose="020B0604020202020204" pitchFamily="34" charset="0"/>
                <a:ea typeface="Aptos" panose="020B0004020202020204" pitchFamily="34" charset="0"/>
                <a:cs typeface="Times New Roman" panose="02020603050405020304" pitchFamily="18" charset="0"/>
              </a:rPr>
              <a:t>Source: von Eiff, von Eiff and Ghanem, 2021)</a:t>
            </a:r>
            <a:endParaRPr lang="en-US" sz="1600" dirty="0"/>
          </a:p>
        </p:txBody>
      </p:sp>
    </p:spTree>
    <p:extLst>
      <p:ext uri="{BB962C8B-B14F-4D97-AF65-F5344CB8AC3E}">
        <p14:creationId xmlns:p14="http://schemas.microsoft.com/office/powerpoint/2010/main" val="4260797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7" name="Group 8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8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91" name="Group 9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92" name="Freeform: Shape 9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3" name="Freeform: Shape 9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4" name="Freeform: Shape 9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5" name="Freeform: Shape 9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6" name="Freeform: Shape 9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7" name="Freeform: Shape 9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98" name="Freeform: Shape 9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5" name="TextBox 4">
            <a:extLst>
              <a:ext uri="{FF2B5EF4-FFF2-40B4-BE49-F238E27FC236}">
                <a16:creationId xmlns:a16="http://schemas.microsoft.com/office/drawing/2014/main" id="{FBD1F754-F01E-7D38-9DE8-B33FB778597E}"/>
              </a:ext>
            </a:extLst>
          </p:cNvPr>
          <p:cNvSpPr txBox="1"/>
          <p:nvPr/>
        </p:nvSpPr>
        <p:spPr>
          <a:xfrm>
            <a:off x="786385" y="841248"/>
            <a:ext cx="3515244" cy="5340097"/>
          </a:xfrm>
          <a:prstGeom prst="rect">
            <a:avLst/>
          </a:prstGeom>
        </p:spPr>
        <p:txBody>
          <a:bodyPr vert="horz" lIns="91440" tIns="45720" rIns="91440" bIns="45720" rtlCol="0" anchor="ctr">
            <a:normAutofit/>
          </a:bodyPr>
          <a:lstStyle/>
          <a:p>
            <a:pPr marL="0" marR="0" defTabSz="914400">
              <a:lnSpc>
                <a:spcPct val="90000"/>
              </a:lnSpc>
              <a:spcBef>
                <a:spcPct val="0"/>
              </a:spcBef>
              <a:spcAft>
                <a:spcPts val="1200"/>
              </a:spcAft>
            </a:pPr>
            <a:r>
              <a:rPr lang="en-US" sz="4800" b="1" kern="1200" dirty="0">
                <a:solidFill>
                  <a:schemeClr val="bg1"/>
                </a:solidFill>
                <a:effectLst/>
                <a:latin typeface="+mj-lt"/>
                <a:ea typeface="+mj-ea"/>
                <a:cs typeface="+mj-cs"/>
              </a:rPr>
              <a:t>Prevalence (Continuation) </a:t>
            </a:r>
          </a:p>
        </p:txBody>
      </p:sp>
      <p:graphicFrame>
        <p:nvGraphicFramePr>
          <p:cNvPr id="79" name="TextBox 7">
            <a:extLst>
              <a:ext uri="{FF2B5EF4-FFF2-40B4-BE49-F238E27FC236}">
                <a16:creationId xmlns:a16="http://schemas.microsoft.com/office/drawing/2014/main" id="{1739D1A4-E038-37DA-D446-16659860A301}"/>
              </a:ext>
            </a:extLst>
          </p:cNvPr>
          <p:cNvGraphicFramePr/>
          <p:nvPr>
            <p:extLst>
              <p:ext uri="{D42A27DB-BD31-4B8C-83A1-F6EECF244321}">
                <p14:modId xmlns:p14="http://schemas.microsoft.com/office/powerpoint/2010/main" val="3079998856"/>
              </p:ext>
            </p:extLst>
          </p:nvPr>
        </p:nvGraphicFramePr>
        <p:xfrm>
          <a:off x="4985886" y="231006"/>
          <a:ext cx="7178468" cy="6502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4895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a:extLst>
              <a:ext uri="{FF2B5EF4-FFF2-40B4-BE49-F238E27FC236}">
                <a16:creationId xmlns:a16="http://schemas.microsoft.com/office/drawing/2014/main" id="{F0160BD2-232A-D1BE-4571-D4D1FB82F3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807"/>
          <a:stretch>
            <a:fillRect/>
          </a:stretch>
        </p:blipFill>
        <p:spPr bwMode="auto">
          <a:xfrm>
            <a:off x="1" y="539689"/>
            <a:ext cx="4987636" cy="4558014"/>
          </a:xfrm>
          <a:prstGeom prst="rect">
            <a:avLst/>
          </a:prstGeom>
          <a:noFill/>
          <a:extLst>
            <a:ext uri="{909E8E84-426E-40DD-AFC4-6F175D3DCCD1}">
              <a14:hiddenFill xmlns:a14="http://schemas.microsoft.com/office/drawing/2010/main">
                <a:solidFill>
                  <a:srgbClr val="FFFFFF"/>
                </a:solidFill>
              </a14:hiddenFill>
            </a:ext>
          </a:extLst>
        </p:spPr>
      </p:pic>
      <p:sp>
        <p:nvSpPr>
          <p:cNvPr id="2065" name="Rectangle 206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70985BFC-10AE-3EBA-927A-AB54B131118C}"/>
              </a:ext>
            </a:extLst>
          </p:cNvPr>
          <p:cNvSpPr txBox="1"/>
          <p:nvPr/>
        </p:nvSpPr>
        <p:spPr>
          <a:xfrm>
            <a:off x="6096000" y="89650"/>
            <a:ext cx="5365173" cy="1172916"/>
          </a:xfrm>
          <a:prstGeom prst="rect">
            <a:avLst/>
          </a:prstGeom>
        </p:spPr>
        <p:txBody>
          <a:bodyPr vert="horz" lIns="91440" tIns="45720" rIns="91440" bIns="45720" rtlCol="0" anchor="ctr">
            <a:normAutofit lnSpcReduction="10000"/>
          </a:bodyPr>
          <a:lstStyle/>
          <a:p>
            <a:pPr marL="0" marR="0" defTabSz="914400">
              <a:lnSpc>
                <a:spcPct val="90000"/>
              </a:lnSpc>
              <a:spcBef>
                <a:spcPct val="0"/>
              </a:spcBef>
              <a:spcAft>
                <a:spcPts val="1200"/>
              </a:spcAft>
            </a:pPr>
            <a:r>
              <a:rPr lang="en-US" sz="4000" b="1" dirty="0">
                <a:effectLst/>
                <a:latin typeface="Arial" panose="020B0604020202020204" pitchFamily="34" charset="0"/>
                <a:ea typeface="+mj-ea"/>
                <a:cs typeface="Arial" panose="020B0604020202020204" pitchFamily="34" charset="0"/>
              </a:rPr>
              <a:t>Prevalence (Continuation) </a:t>
            </a:r>
          </a:p>
        </p:txBody>
      </p:sp>
      <p:sp>
        <p:nvSpPr>
          <p:cNvPr id="3" name="TextBox 2">
            <a:extLst>
              <a:ext uri="{FF2B5EF4-FFF2-40B4-BE49-F238E27FC236}">
                <a16:creationId xmlns:a16="http://schemas.microsoft.com/office/drawing/2014/main" id="{BE6E6446-6536-FF0D-E59E-C7B6CF83F6D4}"/>
              </a:ext>
            </a:extLst>
          </p:cNvPr>
          <p:cNvSpPr txBox="1"/>
          <p:nvPr/>
        </p:nvSpPr>
        <p:spPr>
          <a:xfrm>
            <a:off x="366778" y="5543581"/>
            <a:ext cx="6096000"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(Source: Selzer et al., 2022)</a:t>
            </a:r>
            <a:endParaRPr lang="en-US" sz="1200" dirty="0"/>
          </a:p>
        </p:txBody>
      </p:sp>
      <p:graphicFrame>
        <p:nvGraphicFramePr>
          <p:cNvPr id="6" name="Diagram 5">
            <a:extLst>
              <a:ext uri="{FF2B5EF4-FFF2-40B4-BE49-F238E27FC236}">
                <a16:creationId xmlns:a16="http://schemas.microsoft.com/office/drawing/2014/main" id="{AB67934D-DE75-CD1C-D181-5C5E3B833398}"/>
              </a:ext>
            </a:extLst>
          </p:cNvPr>
          <p:cNvGraphicFramePr/>
          <p:nvPr>
            <p:extLst>
              <p:ext uri="{D42A27DB-BD31-4B8C-83A1-F6EECF244321}">
                <p14:modId xmlns:p14="http://schemas.microsoft.com/office/powerpoint/2010/main" val="3132036321"/>
              </p:ext>
            </p:extLst>
          </p:nvPr>
        </p:nvGraphicFramePr>
        <p:xfrm>
          <a:off x="5250507" y="1352216"/>
          <a:ext cx="6801523" cy="46256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6500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2F67534-628D-9364-B420-E1C94FD42C0A}"/>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marL="0" marR="0" defTabSz="914400">
              <a:lnSpc>
                <a:spcPct val="90000"/>
              </a:lnSpc>
              <a:spcBef>
                <a:spcPct val="0"/>
              </a:spcBef>
              <a:spcAft>
                <a:spcPts val="1200"/>
              </a:spcAft>
            </a:pPr>
            <a:r>
              <a:rPr lang="en-US" sz="4400" b="1" dirty="0">
                <a:effectLst/>
                <a:latin typeface="Arial" panose="020B0604020202020204" pitchFamily="34" charset="0"/>
                <a:ea typeface="+mj-ea"/>
                <a:cs typeface="Arial" panose="020B0604020202020204" pitchFamily="34" charset="0"/>
              </a:rPr>
              <a:t>Research Rationale </a:t>
            </a:r>
          </a:p>
        </p:txBody>
      </p:sp>
      <p:graphicFrame>
        <p:nvGraphicFramePr>
          <p:cNvPr id="9" name="TextBox 6">
            <a:extLst>
              <a:ext uri="{FF2B5EF4-FFF2-40B4-BE49-F238E27FC236}">
                <a16:creationId xmlns:a16="http://schemas.microsoft.com/office/drawing/2014/main" id="{9A37B9E4-662E-DCBF-DCFC-4F91C3505C25}"/>
              </a:ext>
            </a:extLst>
          </p:cNvPr>
          <p:cNvGraphicFramePr/>
          <p:nvPr>
            <p:extLst>
              <p:ext uri="{D42A27DB-BD31-4B8C-83A1-F6EECF244321}">
                <p14:modId xmlns:p14="http://schemas.microsoft.com/office/powerpoint/2010/main" val="795048546"/>
              </p:ext>
            </p:extLst>
          </p:nvPr>
        </p:nvGraphicFramePr>
        <p:xfrm>
          <a:off x="322118" y="1534679"/>
          <a:ext cx="5992091" cy="49581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a:extLst>
              <a:ext uri="{FF2B5EF4-FFF2-40B4-BE49-F238E27FC236}">
                <a16:creationId xmlns:a16="http://schemas.microsoft.com/office/drawing/2014/main" id="{FA6D790A-9515-4166-17E5-218AACB860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20345" y="1534679"/>
            <a:ext cx="4949537" cy="40036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813C11B-B074-2885-E09D-7D5085D5B1C4}"/>
              </a:ext>
            </a:extLst>
          </p:cNvPr>
          <p:cNvSpPr txBox="1"/>
          <p:nvPr/>
        </p:nvSpPr>
        <p:spPr>
          <a:xfrm>
            <a:off x="7242463" y="5828845"/>
            <a:ext cx="4949537" cy="369332"/>
          </a:xfrm>
          <a:prstGeom prst="rect">
            <a:avLst/>
          </a:prstGeom>
          <a:noFill/>
        </p:spPr>
        <p:txBody>
          <a:bodyPr wrap="square">
            <a:spAutoFit/>
          </a:bodyPr>
          <a:lstStyle/>
          <a:p>
            <a:r>
              <a:rPr lang="en-GB" sz="1800" b="0" i="0" u="none" strike="noStrike" dirty="0">
                <a:solidFill>
                  <a:srgbClr val="000000"/>
                </a:solidFill>
                <a:effectLst/>
                <a:latin typeface="Arial" panose="020B0604020202020204" pitchFamily="34" charset="0"/>
              </a:rPr>
              <a:t>(Source: Kapable.club. 2025)</a:t>
            </a:r>
            <a:endParaRPr lang="en-GB" dirty="0"/>
          </a:p>
        </p:txBody>
      </p:sp>
    </p:spTree>
    <p:extLst>
      <p:ext uri="{BB962C8B-B14F-4D97-AF65-F5344CB8AC3E}">
        <p14:creationId xmlns:p14="http://schemas.microsoft.com/office/powerpoint/2010/main" val="3362112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5D4706F-32F3-78FC-0795-488CCC793381}"/>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defTabSz="914400">
              <a:lnSpc>
                <a:spcPct val="90000"/>
              </a:lnSpc>
              <a:spcBef>
                <a:spcPct val="0"/>
              </a:spcBef>
              <a:spcAft>
                <a:spcPts val="1200"/>
              </a:spcAft>
            </a:pPr>
            <a:r>
              <a:rPr lang="en-US" sz="4200" b="1" dirty="0">
                <a:effectLst/>
                <a:latin typeface="Arial" panose="020B0604020202020204" pitchFamily="34" charset="0"/>
                <a:ea typeface="+mj-ea"/>
                <a:cs typeface="Arial" panose="020B0604020202020204" pitchFamily="34" charset="0"/>
              </a:rPr>
              <a:t>Research Rationale (Continuation) </a:t>
            </a:r>
          </a:p>
        </p:txBody>
      </p:sp>
      <p:sp>
        <p:nvSpPr>
          <p:cNvPr id="3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8C42F38-BD8E-CA6A-FEE9-0583702E45D3}"/>
              </a:ext>
            </a:extLst>
          </p:cNvPr>
          <p:cNvSpPr txBox="1"/>
          <p:nvPr/>
        </p:nvSpPr>
        <p:spPr>
          <a:xfrm>
            <a:off x="414680" y="2740239"/>
            <a:ext cx="4368602" cy="3659732"/>
          </a:xfrm>
          <a:prstGeom prst="rect">
            <a:avLst/>
          </a:prstGeom>
        </p:spPr>
        <p:txBody>
          <a:bodyPr vert="horz" lIns="91440" tIns="45720" rIns="91440" bIns="45720" rtlCol="0">
            <a:normAutofit lnSpcReduction="10000"/>
          </a:bodyPr>
          <a:lstStyle/>
          <a:p>
            <a:pPr marL="342900" marR="0" lvl="0" indent="-228600" algn="just" defTabSz="914400">
              <a:lnSpc>
                <a:spcPct val="90000"/>
              </a:lnSpc>
              <a:spcBef>
                <a:spcPts val="1200"/>
              </a:spcBef>
              <a:buFont typeface="Arial" panose="020B0604020202020204" pitchFamily="34" charset="0"/>
              <a:buChar char="•"/>
            </a:pPr>
            <a:r>
              <a:rPr lang="en-US" sz="1400" dirty="0">
                <a:effectLst/>
                <a:latin typeface="Arial" panose="020B0604020202020204" pitchFamily="34" charset="0"/>
                <a:cs typeface="Arial" panose="020B0604020202020204" pitchFamily="34" charset="0"/>
              </a:rPr>
              <a:t>Medical leaders prevent errors by 20-25% and develop emergency disease managements by training staff according to NIH (2023). This research enhances the leadership access to encourage team and innovative programs to smoothen healthcare sector (Falade et al., 2024).</a:t>
            </a:r>
          </a:p>
          <a:p>
            <a:pPr marL="342900" marR="0" lvl="0" indent="-228600" algn="just" defTabSz="914400">
              <a:lnSpc>
                <a:spcPct val="90000"/>
              </a:lnSpc>
              <a:spcBef>
                <a:spcPts val="1200"/>
              </a:spcBef>
              <a:buFont typeface="Arial" panose="020B0604020202020204" pitchFamily="34" charset="0"/>
              <a:buChar char="•"/>
            </a:pPr>
            <a:r>
              <a:rPr lang="en-US" sz="1400" dirty="0">
                <a:effectLst/>
                <a:latin typeface="Arial" panose="020B0604020202020204" pitchFamily="34" charset="0"/>
                <a:cs typeface="Arial" panose="020B0604020202020204" pitchFamily="34" charset="0"/>
              </a:rPr>
              <a:t>This research is authenticated based on existing studies as it uses multiple reviews to redefine new insights and gaps in recent knowledge. </a:t>
            </a:r>
          </a:p>
          <a:p>
            <a:pPr marL="342900" marR="0" lvl="0" indent="-228600" algn="just" defTabSz="914400">
              <a:lnSpc>
                <a:spcPct val="90000"/>
              </a:lnSpc>
              <a:spcBef>
                <a:spcPts val="1200"/>
              </a:spcBef>
              <a:buFont typeface="Arial" panose="020B0604020202020204" pitchFamily="34" charset="0"/>
              <a:buChar char="•"/>
            </a:pPr>
            <a:r>
              <a:rPr lang="en-US" sz="1400" dirty="0">
                <a:effectLst/>
                <a:latin typeface="Arial" panose="020B0604020202020204" pitchFamily="34" charset="0"/>
                <a:cs typeface="Arial" panose="020B0604020202020204" pitchFamily="34" charset="0"/>
              </a:rPr>
              <a:t>The urgency depends on the need for updated evidence along with authenticity to address health differences and system inefficiencies. </a:t>
            </a:r>
          </a:p>
          <a:p>
            <a:pPr marL="342900" marR="0" lvl="0" indent="-228600" algn="just" defTabSz="914400">
              <a:lnSpc>
                <a:spcPct val="90000"/>
              </a:lnSpc>
              <a:spcBef>
                <a:spcPts val="1200"/>
              </a:spcBef>
              <a:buFont typeface="Arial" panose="020B0604020202020204" pitchFamily="34" charset="0"/>
              <a:buChar char="•"/>
            </a:pPr>
            <a:r>
              <a:rPr lang="en-US" sz="1400" dirty="0">
                <a:effectLst/>
                <a:latin typeface="Arial" panose="020B0604020202020204" pitchFamily="34" charset="0"/>
                <a:cs typeface="Arial" panose="020B0604020202020204" pitchFamily="34" charset="0"/>
              </a:rPr>
              <a:t>The outcome of the research will help to structure policies, develop practices, and guide future research based on promoting equitable, impactful, and sustainable health and social care throughout the United States. </a:t>
            </a:r>
          </a:p>
        </p:txBody>
      </p:sp>
      <p:pic>
        <p:nvPicPr>
          <p:cNvPr id="2050" name="Picture 2">
            <a:extLst>
              <a:ext uri="{FF2B5EF4-FFF2-40B4-BE49-F238E27FC236}">
                <a16:creationId xmlns:a16="http://schemas.microsoft.com/office/drawing/2014/main" id="{2CF8047F-BEAB-3DF8-7727-EA8204295A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1763" y="624999"/>
            <a:ext cx="6373091" cy="509249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B7B0867-C437-58E8-B70C-5B457C421615}"/>
              </a:ext>
            </a:extLst>
          </p:cNvPr>
          <p:cNvSpPr txBox="1"/>
          <p:nvPr/>
        </p:nvSpPr>
        <p:spPr>
          <a:xfrm>
            <a:off x="6316225" y="6048335"/>
            <a:ext cx="5435893" cy="369332"/>
          </a:xfrm>
          <a:prstGeom prst="rect">
            <a:avLst/>
          </a:prstGeom>
          <a:noFill/>
        </p:spPr>
        <p:txBody>
          <a:bodyPr wrap="square">
            <a:spAutoFit/>
          </a:bodyPr>
          <a:lstStyle/>
          <a:p>
            <a:r>
              <a:rPr lang="en-GB" dirty="0">
                <a:solidFill>
                  <a:srgbClr val="222222"/>
                </a:solidFill>
                <a:latin typeface="Arial" panose="020B0604020202020204" pitchFamily="34" charset="0"/>
              </a:rPr>
              <a:t>(Source: </a:t>
            </a:r>
            <a:r>
              <a:rPr lang="en-GB" sz="1800" b="0" i="0" u="none" strike="noStrike" dirty="0">
                <a:solidFill>
                  <a:srgbClr val="222222"/>
                </a:solidFill>
                <a:effectLst/>
                <a:latin typeface="Arial" panose="020B0604020202020204" pitchFamily="34" charset="0"/>
              </a:rPr>
              <a:t>Pinyu, 2022)</a:t>
            </a:r>
            <a:endParaRPr lang="en-GB" dirty="0"/>
          </a:p>
        </p:txBody>
      </p:sp>
    </p:spTree>
    <p:extLst>
      <p:ext uri="{BB962C8B-B14F-4D97-AF65-F5344CB8AC3E}">
        <p14:creationId xmlns:p14="http://schemas.microsoft.com/office/powerpoint/2010/main" val="4079281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blurry blue and white lights&#10;&#10;AI-generated content may be incorrect.">
            <a:extLst>
              <a:ext uri="{FF2B5EF4-FFF2-40B4-BE49-F238E27FC236}">
                <a16:creationId xmlns:a16="http://schemas.microsoft.com/office/drawing/2014/main" id="{89E808B2-3831-9C3F-CC6E-21D648A45BB4}"/>
              </a:ext>
            </a:extLst>
          </p:cNvPr>
          <p:cNvPicPr>
            <a:picLocks noChangeAspect="1"/>
          </p:cNvPicPr>
          <p:nvPr/>
        </p:nvPicPr>
        <p:blipFill>
          <a:blip r:embed="rId3">
            <a:alphaModFix amt="40000"/>
          </a:blip>
          <a:srcRect t="7416" b="8315"/>
          <a:stretch>
            <a:fillRect/>
          </a:stretch>
        </p:blipFill>
        <p:spPr>
          <a:xfrm>
            <a:off x="20" y="10"/>
            <a:ext cx="12191979" cy="6857990"/>
          </a:xfrm>
          <a:prstGeom prst="rect">
            <a:avLst/>
          </a:prstGeom>
        </p:spPr>
      </p:pic>
      <p:sp>
        <p:nvSpPr>
          <p:cNvPr id="5" name="TextBox 4">
            <a:extLst>
              <a:ext uri="{FF2B5EF4-FFF2-40B4-BE49-F238E27FC236}">
                <a16:creationId xmlns:a16="http://schemas.microsoft.com/office/drawing/2014/main" id="{9D587D60-DD75-BC98-F368-D4147745DF2B}"/>
              </a:ext>
            </a:extLst>
          </p:cNvPr>
          <p:cNvSpPr txBox="1"/>
          <p:nvPr/>
        </p:nvSpPr>
        <p:spPr>
          <a:xfrm>
            <a:off x="841249" y="941832"/>
            <a:ext cx="10506456" cy="2057400"/>
          </a:xfrm>
          <a:prstGeom prst="rect">
            <a:avLst/>
          </a:prstGeom>
        </p:spPr>
        <p:txBody>
          <a:bodyPr vert="horz" lIns="91440" tIns="45720" rIns="91440" bIns="45720" rtlCol="0" anchor="b">
            <a:normAutofit/>
          </a:bodyPr>
          <a:lstStyle/>
          <a:p>
            <a:pPr marL="0" marR="0" defTabSz="914400">
              <a:lnSpc>
                <a:spcPct val="90000"/>
              </a:lnSpc>
              <a:spcBef>
                <a:spcPct val="0"/>
              </a:spcBef>
              <a:spcAft>
                <a:spcPts val="1200"/>
              </a:spcAft>
            </a:pPr>
            <a:r>
              <a:rPr lang="en-US" sz="5000" b="1" dirty="0">
                <a:solidFill>
                  <a:schemeClr val="bg1"/>
                </a:solidFill>
                <a:effectLst/>
                <a:latin typeface="Arial" panose="020B0604020202020204" pitchFamily="34" charset="0"/>
                <a:ea typeface="+mj-ea"/>
                <a:cs typeface="Arial" panose="020B0604020202020204" pitchFamily="34" charset="0"/>
              </a:rPr>
              <a:t>Research Questions </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32" name="TextBox 17">
            <a:extLst>
              <a:ext uri="{FF2B5EF4-FFF2-40B4-BE49-F238E27FC236}">
                <a16:creationId xmlns:a16="http://schemas.microsoft.com/office/drawing/2014/main" id="{25053863-0BAA-3C7C-849F-55D92876AB98}"/>
              </a:ext>
            </a:extLst>
          </p:cNvPr>
          <p:cNvGraphicFramePr/>
          <p:nvPr>
            <p:extLst>
              <p:ext uri="{D42A27DB-BD31-4B8C-83A1-F6EECF244321}">
                <p14:modId xmlns:p14="http://schemas.microsoft.com/office/powerpoint/2010/main" val="348813050"/>
              </p:ext>
            </p:extLst>
          </p:nvPr>
        </p:nvGraphicFramePr>
        <p:xfrm>
          <a:off x="841247" y="3502152"/>
          <a:ext cx="10962825" cy="26700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90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extBox 4">
            <a:extLst>
              <a:ext uri="{FF2B5EF4-FFF2-40B4-BE49-F238E27FC236}">
                <a16:creationId xmlns:a16="http://schemas.microsoft.com/office/drawing/2014/main" id="{3206EEF5-E46A-3025-02F2-82DB1720FF6D}"/>
              </a:ext>
            </a:extLst>
          </p:cNvPr>
          <p:cNvSpPr txBox="1"/>
          <p:nvPr/>
        </p:nvSpPr>
        <p:spPr>
          <a:xfrm>
            <a:off x="0" y="353827"/>
            <a:ext cx="4488873" cy="5583126"/>
          </a:xfrm>
          <a:prstGeom prst="rect">
            <a:avLst/>
          </a:prstGeom>
        </p:spPr>
        <p:txBody>
          <a:bodyPr vert="horz" lIns="91440" tIns="45720" rIns="91440" bIns="45720" rtlCol="0" anchor="ctr">
            <a:normAutofit/>
          </a:bodyPr>
          <a:lstStyle/>
          <a:p>
            <a:pPr marL="0" marR="0" algn="r" defTabSz="914400">
              <a:lnSpc>
                <a:spcPct val="90000"/>
              </a:lnSpc>
              <a:spcBef>
                <a:spcPct val="0"/>
              </a:spcBef>
              <a:spcAft>
                <a:spcPts val="1200"/>
              </a:spcAft>
            </a:pPr>
            <a:r>
              <a:rPr lang="en-US" sz="4800" b="1" kern="1200" dirty="0">
                <a:solidFill>
                  <a:schemeClr val="tx1"/>
                </a:solidFill>
                <a:effectLst/>
                <a:latin typeface="Arial" panose="020B0604020202020204" pitchFamily="34" charset="0"/>
                <a:ea typeface="+mj-ea"/>
                <a:cs typeface="Arial" panose="020B0604020202020204" pitchFamily="34" charset="0"/>
              </a:rPr>
              <a:t>Research Aims </a:t>
            </a:r>
          </a:p>
        </p:txBody>
      </p:sp>
      <p:cxnSp>
        <p:nvCxnSpPr>
          <p:cNvPr id="39" name="Straight Connector 3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3" name="TextBox 11">
            <a:extLst>
              <a:ext uri="{FF2B5EF4-FFF2-40B4-BE49-F238E27FC236}">
                <a16:creationId xmlns:a16="http://schemas.microsoft.com/office/drawing/2014/main" id="{5DD8FE3C-CE44-4194-49FB-77C7C54A9118}"/>
              </a:ext>
            </a:extLst>
          </p:cNvPr>
          <p:cNvGraphicFramePr/>
          <p:nvPr>
            <p:extLst>
              <p:ext uri="{D42A27DB-BD31-4B8C-83A1-F6EECF244321}">
                <p14:modId xmlns:p14="http://schemas.microsoft.com/office/powerpoint/2010/main" val="2231180220"/>
              </p:ext>
            </p:extLst>
          </p:nvPr>
        </p:nvGraphicFramePr>
        <p:xfrm>
          <a:off x="5098213" y="642639"/>
          <a:ext cx="6840941" cy="6080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1138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CC58B6F-2A7F-8F11-208D-2C6DDE1F1678}"/>
              </a:ext>
            </a:extLst>
          </p:cNvPr>
          <p:cNvSpPr txBox="1"/>
          <p:nvPr/>
        </p:nvSpPr>
        <p:spPr>
          <a:xfrm>
            <a:off x="353292" y="547717"/>
            <a:ext cx="4499264" cy="1956841"/>
          </a:xfrm>
          <a:prstGeom prst="rect">
            <a:avLst/>
          </a:prstGeom>
        </p:spPr>
        <p:txBody>
          <a:bodyPr vert="horz" lIns="91440" tIns="45720" rIns="91440" bIns="45720" rtlCol="0" anchor="b">
            <a:normAutofit/>
          </a:bodyPr>
          <a:lstStyle/>
          <a:p>
            <a:pPr marL="0" marR="0" defTabSz="914400">
              <a:lnSpc>
                <a:spcPct val="90000"/>
              </a:lnSpc>
              <a:spcBef>
                <a:spcPct val="0"/>
              </a:spcBef>
              <a:spcAft>
                <a:spcPts val="1200"/>
              </a:spcAft>
            </a:pPr>
            <a:r>
              <a:rPr lang="en-US" sz="5400" b="1" dirty="0">
                <a:effectLst/>
                <a:latin typeface="+mj-lt"/>
                <a:ea typeface="+mj-ea"/>
                <a:cs typeface="+mj-cs"/>
              </a:rPr>
              <a:t>Research Objectives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Diagram 1">
            <a:extLst>
              <a:ext uri="{FF2B5EF4-FFF2-40B4-BE49-F238E27FC236}">
                <a16:creationId xmlns:a16="http://schemas.microsoft.com/office/drawing/2014/main" id="{91327712-0955-341C-378E-CF19442C2B58}"/>
              </a:ext>
            </a:extLst>
          </p:cNvPr>
          <p:cNvGraphicFramePr/>
          <p:nvPr>
            <p:extLst>
              <p:ext uri="{D42A27DB-BD31-4B8C-83A1-F6EECF244321}">
                <p14:modId xmlns:p14="http://schemas.microsoft.com/office/powerpoint/2010/main" val="3739142822"/>
              </p:ext>
            </p:extLst>
          </p:nvPr>
        </p:nvGraphicFramePr>
        <p:xfrm>
          <a:off x="4852556" y="249382"/>
          <a:ext cx="6847954" cy="6359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5142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C6976D0-55DF-F151-4EC6-0AE86B38747C}"/>
              </a:ext>
            </a:extLst>
          </p:cNvPr>
          <p:cNvSpPr txBox="1"/>
          <p:nvPr/>
        </p:nvSpPr>
        <p:spPr>
          <a:xfrm>
            <a:off x="6570769" y="52996"/>
            <a:ext cx="4977976" cy="1093245"/>
          </a:xfrm>
          <a:prstGeom prst="rect">
            <a:avLst/>
          </a:prstGeom>
        </p:spPr>
        <p:txBody>
          <a:bodyPr vert="horz" lIns="91440" tIns="45720" rIns="91440" bIns="45720" rtlCol="0" anchor="ctr">
            <a:normAutofit/>
          </a:bodyPr>
          <a:lstStyle/>
          <a:p>
            <a:pPr marL="0" marR="0" defTabSz="914400">
              <a:lnSpc>
                <a:spcPct val="90000"/>
              </a:lnSpc>
              <a:spcBef>
                <a:spcPct val="0"/>
              </a:spcBef>
              <a:spcAft>
                <a:spcPts val="1200"/>
              </a:spcAft>
            </a:pPr>
            <a:r>
              <a:rPr lang="en-US" sz="3600" b="1" kern="1200" dirty="0">
                <a:solidFill>
                  <a:schemeClr val="tx2"/>
                </a:solidFill>
                <a:effectLst/>
                <a:latin typeface="Arial" panose="020B0604020202020204" pitchFamily="34" charset="0"/>
                <a:ea typeface="+mj-ea"/>
                <a:cs typeface="Arial" panose="020B0604020202020204" pitchFamily="34" charset="0"/>
              </a:rPr>
              <a:t>Research Impact and Method</a:t>
            </a:r>
          </a:p>
        </p:txBody>
      </p:sp>
      <p:grpSp>
        <p:nvGrpSpPr>
          <p:cNvPr id="33" name="Group 3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3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9028E576-E782-4F5C-5BB2-FB537645AAEC}"/>
              </a:ext>
            </a:extLst>
          </p:cNvPr>
          <p:cNvSpPr txBox="1"/>
          <p:nvPr/>
        </p:nvSpPr>
        <p:spPr>
          <a:xfrm>
            <a:off x="6095455" y="1259977"/>
            <a:ext cx="5928605" cy="4666214"/>
          </a:xfrm>
          <a:prstGeom prst="rect">
            <a:avLst/>
          </a:prstGeom>
          <a:noFill/>
        </p:spPr>
        <p:txBody>
          <a:bodyPr wrap="square">
            <a:spAutoFit/>
          </a:bodyPr>
          <a:lstStyle/>
          <a:p>
            <a:pPr marL="342900" indent="-342900" algn="just">
              <a:lnSpc>
                <a:spcPct val="150000"/>
              </a:lnSpc>
              <a:spcBef>
                <a:spcPts val="1200"/>
              </a:spcBef>
              <a:buFont typeface="Symbol" panose="05050102010706020507" pitchFamily="18" charset="2"/>
              <a:buChar char=""/>
            </a:pPr>
            <a:r>
              <a:rPr lang="en-US" sz="1500" kern="100" dirty="0">
                <a:effectLst/>
                <a:latin typeface="Arial" panose="020B0604020202020204" pitchFamily="34" charset="0"/>
                <a:ea typeface="Aptos" panose="020B0004020202020204" pitchFamily="34" charset="0"/>
                <a:cs typeface="Arial" panose="020B0604020202020204" pitchFamily="34" charset="0"/>
              </a:rPr>
              <a:t>This research redefines academic understanding. It supports the evidence from U.S. systematic reviews in health and social care (Winn et al., 2025). It improves nearly 25% according to CDC (2023).</a:t>
            </a:r>
          </a:p>
          <a:p>
            <a:pPr marL="342900" indent="-342900" algn="just">
              <a:lnSpc>
                <a:spcPct val="150000"/>
              </a:lnSpc>
              <a:spcBef>
                <a:spcPts val="1200"/>
              </a:spcBef>
              <a:buFont typeface="Symbol" panose="05050102010706020507" pitchFamily="18" charset="2"/>
              <a:buChar char=""/>
            </a:pPr>
            <a:r>
              <a:rPr lang="en-US" sz="1500" kern="100" dirty="0">
                <a:effectLst/>
                <a:latin typeface="Arial" panose="020B0604020202020204" pitchFamily="34" charset="0"/>
                <a:ea typeface="Aptos" panose="020B0004020202020204" pitchFamily="34" charset="0"/>
                <a:cs typeface="Arial" panose="020B0604020202020204" pitchFamily="34" charset="0"/>
              </a:rPr>
              <a:t>Secondary qualitative data and thematic analysis are used in this research. Original gaps and guides for future needs are identified. </a:t>
            </a:r>
          </a:p>
          <a:p>
            <a:pPr marL="342900" indent="-342900" algn="just">
              <a:lnSpc>
                <a:spcPct val="150000"/>
              </a:lnSpc>
              <a:spcBef>
                <a:spcPts val="1200"/>
              </a:spcBef>
              <a:buFont typeface="Symbol" panose="05050102010706020507" pitchFamily="18" charset="2"/>
              <a:buChar char=""/>
            </a:pPr>
            <a:r>
              <a:rPr lang="en-US" sz="1500" kern="100" dirty="0">
                <a:effectLst/>
                <a:latin typeface="Arial" panose="020B0604020202020204" pitchFamily="34" charset="0"/>
                <a:ea typeface="Aptos" panose="020B0004020202020204" pitchFamily="34" charset="0"/>
                <a:cs typeface="Arial" panose="020B0604020202020204" pitchFamily="34" charset="0"/>
              </a:rPr>
              <a:t>It smoothens critical professional judgements on strategical leadership approaches. </a:t>
            </a:r>
          </a:p>
          <a:p>
            <a:pPr marL="342900" indent="-342900" algn="just">
              <a:lnSpc>
                <a:spcPct val="150000"/>
              </a:lnSpc>
              <a:spcBef>
                <a:spcPts val="1200"/>
              </a:spcBef>
              <a:buFont typeface="Symbol" panose="05050102010706020507" pitchFamily="18" charset="2"/>
              <a:buChar char=""/>
            </a:pPr>
            <a:r>
              <a:rPr lang="en-GB" sz="1500" dirty="0">
                <a:latin typeface="Arial" panose="020B0604020202020204" pitchFamily="34" charset="0"/>
                <a:cs typeface="Arial" panose="020B0604020202020204" pitchFamily="34" charset="0"/>
              </a:rPr>
              <a:t>This research is corroboration based Systematic Literature review (SLR ) using 10 articles from various academic sources Scopus, Google Scholar and others.</a:t>
            </a:r>
          </a:p>
        </p:txBody>
      </p:sp>
      <p:pic>
        <p:nvPicPr>
          <p:cNvPr id="3074" name="Picture 2">
            <a:extLst>
              <a:ext uri="{FF2B5EF4-FFF2-40B4-BE49-F238E27FC236}">
                <a16:creationId xmlns:a16="http://schemas.microsoft.com/office/drawing/2014/main" id="{FAC66E58-9FE6-6F8B-7BBE-5E205F045A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404" y="780021"/>
            <a:ext cx="4383277" cy="411415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5303412-1B7A-FD32-031F-7A26C7ECADDA}"/>
              </a:ext>
            </a:extLst>
          </p:cNvPr>
          <p:cNvSpPr txBox="1"/>
          <p:nvPr/>
        </p:nvSpPr>
        <p:spPr>
          <a:xfrm>
            <a:off x="449407" y="5337478"/>
            <a:ext cx="5182466" cy="1077218"/>
          </a:xfrm>
          <a:prstGeom prst="rect">
            <a:avLst/>
          </a:prstGeom>
          <a:noFill/>
        </p:spPr>
        <p:txBody>
          <a:bodyPr wrap="square">
            <a:spAutoFit/>
          </a:bodyPr>
          <a:lstStyle/>
          <a:p>
            <a:pPr algn="just" rtl="0">
              <a:spcBef>
                <a:spcPts val="1200"/>
              </a:spcBef>
              <a:spcAft>
                <a:spcPts val="1200"/>
              </a:spcAft>
              <a:buNone/>
            </a:pPr>
            <a:r>
              <a:rPr lang="en-GB" sz="1800" b="0" i="0" u="none" strike="noStrike" dirty="0">
                <a:solidFill>
                  <a:srgbClr val="222222"/>
                </a:solidFill>
                <a:effectLst/>
                <a:latin typeface="Arial" panose="020B0604020202020204" pitchFamily="34" charset="0"/>
              </a:rPr>
              <a:t>(Source: edstellar.com</a:t>
            </a:r>
            <a:r>
              <a:rPr lang="en-GB" dirty="0">
                <a:solidFill>
                  <a:srgbClr val="222222"/>
                </a:solidFill>
                <a:latin typeface="Arial" panose="020B0604020202020204" pitchFamily="34" charset="0"/>
              </a:rPr>
              <a:t>, </a:t>
            </a:r>
            <a:r>
              <a:rPr lang="en-GB" sz="1800" b="0" i="0" u="none" strike="noStrike" dirty="0">
                <a:solidFill>
                  <a:srgbClr val="222222"/>
                </a:solidFill>
                <a:effectLst/>
                <a:latin typeface="Arial" panose="020B0604020202020204" pitchFamily="34" charset="0"/>
              </a:rPr>
              <a:t>2024)</a:t>
            </a:r>
            <a:endParaRPr lang="en-GB" b="0" dirty="0">
              <a:effectLst/>
            </a:endParaRPr>
          </a:p>
          <a:p>
            <a:pPr>
              <a:buNone/>
            </a:pPr>
            <a:br>
              <a:rPr lang="en-GB" dirty="0"/>
            </a:br>
            <a:endParaRPr lang="en-GB" dirty="0"/>
          </a:p>
        </p:txBody>
      </p:sp>
    </p:spTree>
    <p:extLst>
      <p:ext uri="{BB962C8B-B14F-4D97-AF65-F5344CB8AC3E}">
        <p14:creationId xmlns:p14="http://schemas.microsoft.com/office/powerpoint/2010/main" val="480093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blue and white background&#10;&#10;AI-generated content may be incorrect.">
            <a:extLst>
              <a:ext uri="{FF2B5EF4-FFF2-40B4-BE49-F238E27FC236}">
                <a16:creationId xmlns:a16="http://schemas.microsoft.com/office/drawing/2014/main" id="{B5F37C0F-C634-4409-A39E-45EABF0537F6}"/>
              </a:ext>
            </a:extLst>
          </p:cNvPr>
          <p:cNvPicPr>
            <a:picLocks noChangeAspect="1"/>
          </p:cNvPicPr>
          <p:nvPr/>
        </p:nvPicPr>
        <p:blipFill>
          <a:blip r:embed="rId3">
            <a:alphaModFix amt="40000"/>
          </a:blip>
          <a:srcRect t="20364" b="14419"/>
          <a:stretch>
            <a:fillRect/>
          </a:stretch>
        </p:blipFill>
        <p:spPr>
          <a:xfrm>
            <a:off x="20" y="10"/>
            <a:ext cx="12191979" cy="6857990"/>
          </a:xfrm>
          <a:prstGeom prst="rect">
            <a:avLst/>
          </a:prstGeom>
        </p:spPr>
      </p:pic>
      <p:sp>
        <p:nvSpPr>
          <p:cNvPr id="5" name="TextBox 4">
            <a:extLst>
              <a:ext uri="{FF2B5EF4-FFF2-40B4-BE49-F238E27FC236}">
                <a16:creationId xmlns:a16="http://schemas.microsoft.com/office/drawing/2014/main" id="{3F88F09B-55AE-C4FE-8020-C3C4A91740AC}"/>
              </a:ext>
            </a:extLst>
          </p:cNvPr>
          <p:cNvSpPr txBox="1"/>
          <p:nvPr/>
        </p:nvSpPr>
        <p:spPr>
          <a:xfrm>
            <a:off x="838200" y="365125"/>
            <a:ext cx="10515600" cy="1325563"/>
          </a:xfrm>
          <a:prstGeom prst="rect">
            <a:avLst/>
          </a:prstGeom>
        </p:spPr>
        <p:txBody>
          <a:bodyPr vert="horz" lIns="91440" tIns="45720" rIns="91440" bIns="45720" rtlCol="0" anchor="ctr">
            <a:normAutofit fontScale="92500"/>
          </a:bodyPr>
          <a:lstStyle/>
          <a:p>
            <a:pPr marL="0" marR="0" defTabSz="914400">
              <a:lnSpc>
                <a:spcPct val="90000"/>
              </a:lnSpc>
              <a:spcBef>
                <a:spcPct val="0"/>
              </a:spcBef>
              <a:spcAft>
                <a:spcPts val="1200"/>
              </a:spcAft>
            </a:pPr>
            <a:r>
              <a:rPr lang="en-US" sz="5400" b="1" dirty="0">
                <a:solidFill>
                  <a:schemeClr val="bg1"/>
                </a:solidFill>
                <a:effectLst/>
                <a:latin typeface="Arial" panose="020B0604020202020204" pitchFamily="34" charset="0"/>
                <a:ea typeface="+mj-ea"/>
                <a:cs typeface="Arial" panose="020B0604020202020204" pitchFamily="34" charset="0"/>
              </a:rPr>
              <a:t>Research Impact (Continuation)</a:t>
            </a:r>
          </a:p>
        </p:txBody>
      </p:sp>
      <p:sp>
        <p:nvSpPr>
          <p:cNvPr id="45"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Diagram 1">
            <a:extLst>
              <a:ext uri="{FF2B5EF4-FFF2-40B4-BE49-F238E27FC236}">
                <a16:creationId xmlns:a16="http://schemas.microsoft.com/office/drawing/2014/main" id="{25A702D7-C049-9BF1-24E8-70996EB8A23F}"/>
              </a:ext>
            </a:extLst>
          </p:cNvPr>
          <p:cNvGraphicFramePr/>
          <p:nvPr>
            <p:extLst>
              <p:ext uri="{D42A27DB-BD31-4B8C-83A1-F6EECF244321}">
                <p14:modId xmlns:p14="http://schemas.microsoft.com/office/powerpoint/2010/main" val="1617367373"/>
              </p:ext>
            </p:extLst>
          </p:nvPr>
        </p:nvGraphicFramePr>
        <p:xfrm>
          <a:off x="838199" y="2004446"/>
          <a:ext cx="10851573" cy="41768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9884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A22B34C9-519B-D4FA-948A-8BFC04487A81}"/>
              </a:ext>
            </a:extLst>
          </p:cNvPr>
          <p:cNvSpPr txBox="1"/>
          <p:nvPr/>
        </p:nvSpPr>
        <p:spPr>
          <a:xfrm>
            <a:off x="466722" y="586855"/>
            <a:ext cx="3201366" cy="3387497"/>
          </a:xfrm>
          <a:prstGeom prst="rect">
            <a:avLst/>
          </a:prstGeom>
        </p:spPr>
        <p:txBody>
          <a:bodyPr vert="horz" lIns="91440" tIns="45720" rIns="91440" bIns="45720" rtlCol="0" anchor="b">
            <a:normAutofit/>
          </a:bodyPr>
          <a:lstStyle/>
          <a:p>
            <a:pPr marL="0" marR="0" algn="just" defTabSz="914400">
              <a:lnSpc>
                <a:spcPct val="90000"/>
              </a:lnSpc>
              <a:spcBef>
                <a:spcPct val="0"/>
              </a:spcBef>
              <a:spcAft>
                <a:spcPts val="1200"/>
              </a:spcAft>
            </a:pPr>
            <a:r>
              <a:rPr lang="en-US" sz="4000" b="1" kern="1200" dirty="0">
                <a:solidFill>
                  <a:srgbClr val="FFFFFF"/>
                </a:solidFill>
                <a:effectLst/>
                <a:latin typeface="Arial" panose="020B0604020202020204" pitchFamily="34" charset="0"/>
                <a:ea typeface="+mj-ea"/>
                <a:cs typeface="Arial" panose="020B0604020202020204" pitchFamily="34" charset="0"/>
              </a:rPr>
              <a:t>Reference List</a:t>
            </a:r>
          </a:p>
        </p:txBody>
      </p:sp>
      <p:sp>
        <p:nvSpPr>
          <p:cNvPr id="4" name="TextBox 3">
            <a:extLst>
              <a:ext uri="{FF2B5EF4-FFF2-40B4-BE49-F238E27FC236}">
                <a16:creationId xmlns:a16="http://schemas.microsoft.com/office/drawing/2014/main" id="{A3562BD0-DAD0-2F1F-DE50-3C87B0A907CF}"/>
              </a:ext>
            </a:extLst>
          </p:cNvPr>
          <p:cNvSpPr txBox="1"/>
          <p:nvPr/>
        </p:nvSpPr>
        <p:spPr>
          <a:xfrm>
            <a:off x="4134810" y="373820"/>
            <a:ext cx="8057190" cy="6586418"/>
          </a:xfrm>
          <a:prstGeom prst="rect">
            <a:avLst/>
          </a:prstGeom>
          <a:noFill/>
        </p:spPr>
        <p:txBody>
          <a:bodyPr wrap="square">
            <a:spAutoFit/>
          </a:bodyPr>
          <a:lstStyle/>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Aveyard, H., (2023). Ebook: Doing a Literature Review in Health and Social Care: A Practical Guide 5e.</a:t>
            </a:r>
            <a:r>
              <a:rPr lang="en-GB" sz="800" b="0" i="0" u="none" strike="noStrike" dirty="0">
                <a:solidFill>
                  <a:srgbClr val="222222"/>
                </a:solidFill>
                <a:effectLst/>
                <a:latin typeface="Arial" panose="020B0604020202020204" pitchFamily="34" charset="0"/>
                <a:cs typeface="Arial" panose="020B0604020202020204" pitchFamily="34" charset="0"/>
                <a:hlinkClick r:id="rId2"/>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2"/>
              </a:rPr>
              <a:t>https://student.oslomet.no/documents/585736/13082518/EndNote+Adding+references+manually+APA7th.pdf/d41df417-81d7-b992-8130-c21d3fc464f1?t=1702910491686</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Ayenew, L.G., Hoelscher, M.A., Emshoff, J.G., Kidder, D.P. and Ellis, B.A., (2021). Evaluation of the public health achievements made by projects supported by a federal contract mechanism at the Centers for Disease Control and Prevention (CDC), USA. </a:t>
            </a:r>
            <a:r>
              <a:rPr lang="en-GB" sz="800" b="0" i="1" u="none" strike="noStrike" dirty="0">
                <a:solidFill>
                  <a:srgbClr val="222222"/>
                </a:solidFill>
                <a:effectLst/>
                <a:latin typeface="Arial" panose="020B0604020202020204" pitchFamily="34" charset="0"/>
                <a:cs typeface="Arial" panose="020B0604020202020204" pitchFamily="34" charset="0"/>
              </a:rPr>
              <a:t>Evaluation and program planning</a:t>
            </a:r>
            <a:r>
              <a:rPr lang="en-GB" sz="800" b="0" i="0" u="none" strike="noStrike" dirty="0">
                <a:solidFill>
                  <a:srgbClr val="222222"/>
                </a:solidFill>
                <a:effectLst/>
                <a:latin typeface="Arial" panose="020B0604020202020204" pitchFamily="34" charset="0"/>
                <a:cs typeface="Arial" panose="020B0604020202020204" pitchFamily="34" charset="0"/>
              </a:rPr>
              <a:t>, </a:t>
            </a:r>
            <a:r>
              <a:rPr lang="en-GB" sz="800" b="0" i="1" u="none" strike="noStrike" dirty="0">
                <a:solidFill>
                  <a:srgbClr val="222222"/>
                </a:solidFill>
                <a:effectLst/>
                <a:latin typeface="Arial" panose="020B0604020202020204" pitchFamily="34" charset="0"/>
                <a:cs typeface="Arial" panose="020B0604020202020204" pitchFamily="34" charset="0"/>
              </a:rPr>
              <a:t>88</a:t>
            </a:r>
            <a:r>
              <a:rPr lang="en-GB" sz="800" b="0" i="0" u="none" strike="noStrike" dirty="0">
                <a:solidFill>
                  <a:srgbClr val="222222"/>
                </a:solidFill>
                <a:effectLst/>
                <a:latin typeface="Arial" panose="020B0604020202020204" pitchFamily="34" charset="0"/>
                <a:cs typeface="Arial" panose="020B0604020202020204" pitchFamily="34" charset="0"/>
              </a:rPr>
              <a:t>, p.101949.</a:t>
            </a:r>
            <a:r>
              <a:rPr lang="en-GB" sz="800" b="0" i="0" u="none" strike="noStrike" dirty="0">
                <a:solidFill>
                  <a:srgbClr val="222222"/>
                </a:solidFill>
                <a:effectLst/>
                <a:latin typeface="Arial" panose="020B0604020202020204" pitchFamily="34" charset="0"/>
                <a:cs typeface="Arial" panose="020B0604020202020204" pitchFamily="34" charset="0"/>
                <a:hlinkClick r:id="rId3"/>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3"/>
              </a:rPr>
              <a:t>https://www.sciencedirect.com/science/article/am/pii/S0149718921000446</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Burnette, J.L., Billingsley, J., Banks, G.C., Knouse, L.E., Hoyt, C.L., Pollack, J.M. and Simon, S., (2023). A systematic review and meta-analysis of growth mindset interventions: For whom, how, and why might such interventions work?. </a:t>
            </a:r>
            <a:r>
              <a:rPr lang="en-GB" sz="800" b="0" i="1" u="none" strike="noStrike" dirty="0">
                <a:solidFill>
                  <a:srgbClr val="222222"/>
                </a:solidFill>
                <a:effectLst/>
                <a:latin typeface="Arial" panose="020B0604020202020204" pitchFamily="34" charset="0"/>
                <a:cs typeface="Arial" panose="020B0604020202020204" pitchFamily="34" charset="0"/>
              </a:rPr>
              <a:t>Psychological bulletin</a:t>
            </a:r>
            <a:r>
              <a:rPr lang="en-GB" sz="800" b="0" i="0" u="none" strike="noStrike" dirty="0">
                <a:solidFill>
                  <a:srgbClr val="222222"/>
                </a:solidFill>
                <a:effectLst/>
                <a:latin typeface="Arial" panose="020B0604020202020204" pitchFamily="34" charset="0"/>
                <a:cs typeface="Arial" panose="020B0604020202020204" pitchFamily="34" charset="0"/>
              </a:rPr>
              <a:t>, </a:t>
            </a:r>
            <a:r>
              <a:rPr lang="en-GB" sz="800" b="0" i="1" u="none" strike="noStrike" dirty="0">
                <a:solidFill>
                  <a:srgbClr val="222222"/>
                </a:solidFill>
                <a:effectLst/>
                <a:latin typeface="Arial" panose="020B0604020202020204" pitchFamily="34" charset="0"/>
                <a:cs typeface="Arial" panose="020B0604020202020204" pitchFamily="34" charset="0"/>
              </a:rPr>
              <a:t>149</a:t>
            </a:r>
            <a:r>
              <a:rPr lang="en-GB" sz="800" b="0" i="0" u="none" strike="noStrike" dirty="0">
                <a:solidFill>
                  <a:srgbClr val="222222"/>
                </a:solidFill>
                <a:effectLst/>
                <a:latin typeface="Arial" panose="020B0604020202020204" pitchFamily="34" charset="0"/>
                <a:cs typeface="Arial" panose="020B0604020202020204" pitchFamily="34" charset="0"/>
              </a:rPr>
              <a:t>(3-4), p.174.</a:t>
            </a:r>
            <a:r>
              <a:rPr lang="en-GB" sz="800" b="0" i="0" u="none" strike="noStrike" dirty="0">
                <a:solidFill>
                  <a:srgbClr val="222222"/>
                </a:solidFill>
                <a:effectLst/>
                <a:latin typeface="Arial" panose="020B0604020202020204" pitchFamily="34" charset="0"/>
                <a:cs typeface="Arial" panose="020B0604020202020204" pitchFamily="34" charset="0"/>
                <a:hlinkClick r:id="rId4"/>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4"/>
              </a:rPr>
              <a:t>https://www.researchgate.net/profile/Jeffrey-Pollack/publication/364370114_A_systematic_review_and_meta-analysis_of_growth_mindset_interventions_For_whom_how_and_why_might_such_interventions_work/links/63850fe17b0e356feb92fe16/A-Systematic-Review-and-Meta-Analysis-of-Growth-Mindset-Interventions-For-Whom-How-and-Why-Might-Such-Interventions-Work.pdf</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edstellar.com. (2024). 6 Effective Leadership Strategies for Healthcare in 2025 (no date) Edstellar. Available at: https://www.edstellar.com/blog/leadership-strategies-in-healthcare (Accessed: 11 October 2025).</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Enriquez, T., (2025). </a:t>
            </a:r>
            <a:r>
              <a:rPr lang="en-GB" sz="800" b="0" i="1" u="none" strike="noStrike" dirty="0">
                <a:solidFill>
                  <a:srgbClr val="222222"/>
                </a:solidFill>
                <a:effectLst/>
                <a:latin typeface="Arial" panose="020B0604020202020204" pitchFamily="34" charset="0"/>
                <a:cs typeface="Arial" panose="020B0604020202020204" pitchFamily="34" charset="0"/>
              </a:rPr>
              <a:t>Leadership in Quality Improvement in Academic Children’s Hospitals</a:t>
            </a:r>
            <a:r>
              <a:rPr lang="en-GB" sz="800" b="0" i="0" u="none" strike="noStrike" dirty="0">
                <a:solidFill>
                  <a:srgbClr val="222222"/>
                </a:solidFill>
                <a:effectLst/>
                <a:latin typeface="Arial" panose="020B0604020202020204" pitchFamily="34" charset="0"/>
                <a:cs typeface="Arial" panose="020B0604020202020204" pitchFamily="34" charset="0"/>
              </a:rPr>
              <a:t> (Doctoral dissertation, Walden University).</a:t>
            </a:r>
            <a:r>
              <a:rPr lang="en-GB" sz="800" b="0" i="0" u="none" strike="noStrike" dirty="0">
                <a:solidFill>
                  <a:srgbClr val="222222"/>
                </a:solidFill>
                <a:effectLst/>
                <a:latin typeface="Arial" panose="020B0604020202020204" pitchFamily="34" charset="0"/>
                <a:cs typeface="Arial" panose="020B0604020202020204" pitchFamily="34" charset="0"/>
                <a:hlinkClick r:id="rId5"/>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5"/>
              </a:rPr>
              <a:t>https://scholarworks.waldenu.edu/cgi/viewcontent.cgi?article=19440&amp;context=dissertations</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Falade, I.M., Gyampoh, G.K.S., Akpamgbo, E.O., Chika, O.C., Obodo, O.R., Okobi, O.E., Aguguo, J.C. and Chukwu, V.U., (2024). A comprehensive review of effective patient safety and quality improvement programs in healthcare facilities. </a:t>
            </a:r>
            <a:r>
              <a:rPr lang="en-GB" sz="800" b="0" i="1" u="none" strike="noStrike" dirty="0">
                <a:solidFill>
                  <a:srgbClr val="222222"/>
                </a:solidFill>
                <a:effectLst/>
                <a:latin typeface="Arial" panose="020B0604020202020204" pitchFamily="34" charset="0"/>
                <a:cs typeface="Arial" panose="020B0604020202020204" pitchFamily="34" charset="0"/>
              </a:rPr>
              <a:t>Medical Research Archives</a:t>
            </a:r>
            <a:r>
              <a:rPr lang="en-GB" sz="800" b="0" i="0" u="none" strike="noStrike" dirty="0">
                <a:solidFill>
                  <a:srgbClr val="222222"/>
                </a:solidFill>
                <a:effectLst/>
                <a:latin typeface="Arial" panose="020B0604020202020204" pitchFamily="34" charset="0"/>
                <a:cs typeface="Arial" panose="020B0604020202020204" pitchFamily="34" charset="0"/>
              </a:rPr>
              <a:t>, </a:t>
            </a:r>
            <a:r>
              <a:rPr lang="en-GB" sz="800" b="0" i="1" u="none" strike="noStrike" dirty="0">
                <a:solidFill>
                  <a:srgbClr val="222222"/>
                </a:solidFill>
                <a:effectLst/>
                <a:latin typeface="Arial" panose="020B0604020202020204" pitchFamily="34" charset="0"/>
                <a:cs typeface="Arial" panose="020B0604020202020204" pitchFamily="34" charset="0"/>
              </a:rPr>
              <a:t>12</a:t>
            </a:r>
            <a:r>
              <a:rPr lang="en-GB" sz="800" b="0" i="0" u="none" strike="noStrike" dirty="0">
                <a:solidFill>
                  <a:srgbClr val="222222"/>
                </a:solidFill>
                <a:effectLst/>
                <a:latin typeface="Arial" panose="020B0604020202020204" pitchFamily="34" charset="0"/>
                <a:cs typeface="Arial" panose="020B0604020202020204" pitchFamily="34" charset="0"/>
              </a:rPr>
              <a:t>(7).</a:t>
            </a:r>
            <a:r>
              <a:rPr lang="en-GB" sz="800" b="0" i="0" u="none" strike="noStrike" dirty="0">
                <a:solidFill>
                  <a:srgbClr val="222222"/>
                </a:solidFill>
                <a:effectLst/>
                <a:latin typeface="Arial" panose="020B0604020202020204" pitchFamily="34" charset="0"/>
                <a:cs typeface="Arial" panose="020B0604020202020204" pitchFamily="34" charset="0"/>
                <a:hlinkClick r:id="rId6"/>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6"/>
              </a:rPr>
              <a:t>https://esmed.org/MRA/mra/article/download/5649/99193548223</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John, B., Anestina, O.N., Sefinat, A.A., Adebisi, A., Mustapha, O.A. and Femi, V., (2025). Tackling Adolescent Obesity: Socioeconomic Insights and National Health Strategies.</a:t>
            </a:r>
            <a:r>
              <a:rPr lang="en-GB" sz="800" b="0" i="0" u="none" strike="noStrike" dirty="0">
                <a:solidFill>
                  <a:srgbClr val="222222"/>
                </a:solidFill>
                <a:effectLst/>
                <a:latin typeface="Arial" panose="020B0604020202020204" pitchFamily="34" charset="0"/>
                <a:cs typeface="Arial" panose="020B0604020202020204" pitchFamily="34" charset="0"/>
                <a:hlinkClick r:id="rId7"/>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7"/>
              </a:rPr>
              <a:t>https://www.researchgate.net/profile/Beauden-John/publication/391440060_Tackling_Adolescent_Obesity_Socioeconomic_Insights_and_National_Health_Strategies/links/6817bcae60241d5140227fcd/Tackling-Adolescent-Obesity-Socioeconomic-Insights-and-National-Health-Strategies.pdf</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Kapable.club. (2025). Leadership In Healthcare: Addressing Unique Challenges  (2025) Kapable Blog. Available at: https://kapable.club/blog/leadership/leadership-in-healthcare-addressing-unique-challenges/ (Accessed: 11 October 2025).</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Miller, E.K., Franco-Jenkins, X., Duncan, J.T., Reynolds Reddi, A. and Ward, C., (2025). Strengthening education through equitable and inclusive evidence-based teaching practices: A scoping review. </a:t>
            </a:r>
            <a:r>
              <a:rPr lang="en-GB" sz="800" b="0" i="1" u="none" strike="noStrike" dirty="0">
                <a:solidFill>
                  <a:srgbClr val="222222"/>
                </a:solidFill>
                <a:effectLst/>
                <a:latin typeface="Arial" panose="020B0604020202020204" pitchFamily="34" charset="0"/>
                <a:cs typeface="Arial" panose="020B0604020202020204" pitchFamily="34" charset="0"/>
              </a:rPr>
              <a:t>Education Sciences</a:t>
            </a:r>
            <a:r>
              <a:rPr lang="en-GB" sz="800" b="0" i="0" u="none" strike="noStrike" dirty="0">
                <a:solidFill>
                  <a:srgbClr val="222222"/>
                </a:solidFill>
                <a:effectLst/>
                <a:latin typeface="Arial" panose="020B0604020202020204" pitchFamily="34" charset="0"/>
                <a:cs typeface="Arial" panose="020B0604020202020204" pitchFamily="34" charset="0"/>
              </a:rPr>
              <a:t>, </a:t>
            </a:r>
            <a:r>
              <a:rPr lang="en-GB" sz="800" b="0" i="1" u="none" strike="noStrike" dirty="0">
                <a:solidFill>
                  <a:srgbClr val="222222"/>
                </a:solidFill>
                <a:effectLst/>
                <a:latin typeface="Arial" panose="020B0604020202020204" pitchFamily="34" charset="0"/>
                <a:cs typeface="Arial" panose="020B0604020202020204" pitchFamily="34" charset="0"/>
              </a:rPr>
              <a:t>15</a:t>
            </a:r>
            <a:r>
              <a:rPr lang="en-GB" sz="800" b="0" i="0" u="none" strike="noStrike" dirty="0">
                <a:solidFill>
                  <a:srgbClr val="222222"/>
                </a:solidFill>
                <a:effectLst/>
                <a:latin typeface="Arial" panose="020B0604020202020204" pitchFamily="34" charset="0"/>
                <a:cs typeface="Arial" panose="020B0604020202020204" pitchFamily="34" charset="0"/>
              </a:rPr>
              <a:t>(3), p.266.</a:t>
            </a:r>
            <a:r>
              <a:rPr lang="en-GB" sz="800" b="0" i="0" u="none" strike="noStrike" dirty="0">
                <a:solidFill>
                  <a:srgbClr val="222222"/>
                </a:solidFill>
                <a:effectLst/>
                <a:latin typeface="Arial" panose="020B0604020202020204" pitchFamily="34" charset="0"/>
                <a:cs typeface="Arial" panose="020B0604020202020204" pitchFamily="34" charset="0"/>
                <a:hlinkClick r:id="rId8"/>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8"/>
              </a:rPr>
              <a:t>https://cdr.lib.unc.edu/downloads/2801pw954</a:t>
            </a:r>
            <a:endParaRPr lang="en-GB"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GB" sz="800" b="0" i="0" u="none" strike="noStrike" dirty="0">
                <a:solidFill>
                  <a:srgbClr val="222222"/>
                </a:solidFill>
                <a:effectLst/>
                <a:latin typeface="Arial" panose="020B0604020202020204" pitchFamily="34" charset="0"/>
                <a:cs typeface="Arial" panose="020B0604020202020204" pitchFamily="34" charset="0"/>
              </a:rPr>
              <a:t>Okyere Boadu, R., Wireko Adu, V., Okyere Boadu, K.A., Ibrahim, B., Akey, P., Amishadas Mensah, A., Adzakpah, G. and Kumasenu Mensah, N., 2025. Examine frameworks policies and strategies for effective information governance in healthcare organizations. </a:t>
            </a:r>
            <a:r>
              <a:rPr lang="en-GB" sz="800" b="0" i="1" u="none" strike="noStrike" dirty="0">
                <a:solidFill>
                  <a:srgbClr val="222222"/>
                </a:solidFill>
                <a:effectLst/>
                <a:latin typeface="Arial" panose="020B0604020202020204" pitchFamily="34" charset="0"/>
                <a:cs typeface="Arial" panose="020B0604020202020204" pitchFamily="34" charset="0"/>
              </a:rPr>
              <a:t>PLoS One</a:t>
            </a:r>
            <a:r>
              <a:rPr lang="en-GB" sz="800" b="0" i="0" u="none" strike="noStrike" dirty="0">
                <a:solidFill>
                  <a:srgbClr val="222222"/>
                </a:solidFill>
                <a:effectLst/>
                <a:latin typeface="Arial" panose="020B0604020202020204" pitchFamily="34" charset="0"/>
                <a:cs typeface="Arial" panose="020B0604020202020204" pitchFamily="34" charset="0"/>
              </a:rPr>
              <a:t>, </a:t>
            </a:r>
            <a:r>
              <a:rPr lang="en-GB" sz="800" b="0" i="1" u="none" strike="noStrike" dirty="0">
                <a:solidFill>
                  <a:srgbClr val="222222"/>
                </a:solidFill>
                <a:effectLst/>
                <a:latin typeface="Arial" panose="020B0604020202020204" pitchFamily="34" charset="0"/>
                <a:cs typeface="Arial" panose="020B0604020202020204" pitchFamily="34" charset="0"/>
              </a:rPr>
              <a:t>20</a:t>
            </a:r>
            <a:r>
              <a:rPr lang="en-GB" sz="800" b="0" i="0" u="none" strike="noStrike" dirty="0">
                <a:solidFill>
                  <a:srgbClr val="222222"/>
                </a:solidFill>
                <a:effectLst/>
                <a:latin typeface="Arial" panose="020B0604020202020204" pitchFamily="34" charset="0"/>
                <a:cs typeface="Arial" panose="020B0604020202020204" pitchFamily="34" charset="0"/>
              </a:rPr>
              <a:t>(7), p.e0327496.</a:t>
            </a:r>
            <a:r>
              <a:rPr lang="en-GB" sz="800" b="0" i="0" u="none" strike="noStrike" dirty="0">
                <a:solidFill>
                  <a:srgbClr val="222222"/>
                </a:solidFill>
                <a:effectLst/>
                <a:latin typeface="Arial" panose="020B0604020202020204" pitchFamily="34" charset="0"/>
                <a:cs typeface="Arial" panose="020B0604020202020204" pitchFamily="34" charset="0"/>
                <a:hlinkClick r:id="rId9"/>
              </a:rPr>
              <a:t> </a:t>
            </a:r>
            <a:r>
              <a:rPr lang="en-GB" sz="800" b="0" i="0" u="sng" strike="noStrike" dirty="0">
                <a:solidFill>
                  <a:srgbClr val="467886"/>
                </a:solidFill>
                <a:effectLst/>
                <a:latin typeface="Arial" panose="020B0604020202020204" pitchFamily="34" charset="0"/>
                <a:cs typeface="Arial" panose="020B0604020202020204" pitchFamily="34" charset="0"/>
                <a:hlinkClick r:id="rId9"/>
              </a:rPr>
              <a:t>https://journals.plos.org/plosone/article/file?id=10.1371/journal.pone.0327496&amp;type=printable</a:t>
            </a:r>
            <a:endParaRPr lang="en-GB" sz="800" b="0" dirty="0">
              <a:effectLst/>
              <a:latin typeface="Arial" panose="020B0604020202020204" pitchFamily="34" charset="0"/>
              <a:cs typeface="Arial" panose="020B0604020202020204" pitchFamily="34" charset="0"/>
            </a:endParaRPr>
          </a:p>
          <a:p>
            <a:pPr>
              <a:buNone/>
            </a:pPr>
            <a:br>
              <a:rPr lang="en-GB" sz="800" dirty="0">
                <a:latin typeface="Arial" panose="020B0604020202020204" pitchFamily="34" charset="0"/>
                <a:cs typeface="Arial" panose="020B0604020202020204" pitchFamily="34" charset="0"/>
              </a:rPr>
            </a:b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6331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Freeform: Shape 1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2683373-0037-4B22-7C21-3B37ED54D768}"/>
              </a:ext>
            </a:extLst>
          </p:cNvPr>
          <p:cNvSpPr txBox="1"/>
          <p:nvPr/>
        </p:nvSpPr>
        <p:spPr>
          <a:xfrm>
            <a:off x="2086887" y="593329"/>
            <a:ext cx="8258176" cy="631825"/>
          </a:xfrm>
          <a:prstGeom prst="rect">
            <a:avLst/>
          </a:prstGeom>
        </p:spPr>
        <p:txBody>
          <a:bodyPr vert="horz" lIns="91440" tIns="45720" rIns="91440" bIns="45720" rtlCol="0" anchor="ctr">
            <a:normAutofit/>
          </a:bodyPr>
          <a:lstStyle/>
          <a:p>
            <a:pPr marR="0" algn="ctr" defTabSz="914400">
              <a:lnSpc>
                <a:spcPct val="90000"/>
              </a:lnSpc>
              <a:spcBef>
                <a:spcPts val="1000"/>
              </a:spcBef>
              <a:spcAft>
                <a:spcPts val="1200"/>
              </a:spcAft>
            </a:pPr>
            <a:r>
              <a:rPr lang="en-US" sz="2800" b="1" kern="1200" dirty="0">
                <a:solidFill>
                  <a:schemeClr val="tx1"/>
                </a:solidFill>
                <a:effectLst/>
                <a:latin typeface="Arial" panose="020B0604020202020204" pitchFamily="34" charset="0"/>
                <a:cs typeface="Arial" panose="020B0604020202020204" pitchFamily="34" charset="0"/>
              </a:rPr>
              <a:t>Reference List</a:t>
            </a:r>
          </a:p>
        </p:txBody>
      </p:sp>
      <p:sp>
        <p:nvSpPr>
          <p:cNvPr id="20" name="Rectangle 1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4E87905-03E3-D3EB-4C40-67CBBDB5E577}"/>
              </a:ext>
            </a:extLst>
          </p:cNvPr>
          <p:cNvSpPr txBox="1"/>
          <p:nvPr/>
        </p:nvSpPr>
        <p:spPr>
          <a:xfrm>
            <a:off x="470189" y="1139529"/>
            <a:ext cx="11614438" cy="5601533"/>
          </a:xfrm>
          <a:prstGeom prst="rect">
            <a:avLst/>
          </a:prstGeom>
          <a:noFill/>
        </p:spPr>
        <p:txBody>
          <a:bodyPr wrap="square">
            <a:spAutoFit/>
          </a:bodyPr>
          <a:lstStyle/>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Phillips, M., (2025). Improving Patient Outcomes Post-Discharge: Implementing Evidence-Based Discharge Planning for High-Risk Mental Health and Substance Use Disorder Populations.</a:t>
            </a:r>
            <a:r>
              <a:rPr lang="en-US" sz="800" b="0" i="0" u="none" strike="noStrike" dirty="0">
                <a:solidFill>
                  <a:srgbClr val="222222"/>
                </a:solidFill>
                <a:effectLst/>
                <a:latin typeface="Arial" panose="020B0604020202020204" pitchFamily="34" charset="0"/>
                <a:cs typeface="Arial" panose="020B0604020202020204" pitchFamily="34" charset="0"/>
                <a:hlinkClick r:id="rId2"/>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2"/>
              </a:rPr>
              <a:t>https://arch.astate.edu/cgi/viewcontent.cgi?article=1183&amp;context=dnp-projects</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Pinyu, (2022) Why Medical Errors Caused 250,000 Deaths in the US - Lavender + Lab Coats.</a:t>
            </a:r>
            <a:r>
              <a:rPr lang="en-US" sz="800" b="0" i="0" u="none" strike="noStrike" dirty="0">
                <a:solidFill>
                  <a:srgbClr val="222222"/>
                </a:solidFill>
                <a:effectLst/>
                <a:latin typeface="Arial" panose="020B0604020202020204" pitchFamily="34" charset="0"/>
                <a:cs typeface="Arial" panose="020B0604020202020204" pitchFamily="34" charset="0"/>
                <a:hlinkClick r:id="rId3"/>
              </a:rPr>
              <a:t> </a:t>
            </a:r>
            <a:r>
              <a:rPr lang="en-US" sz="800" b="0" i="0" u="sng" strike="noStrike" dirty="0">
                <a:solidFill>
                  <a:srgbClr val="1155CC"/>
                </a:solidFill>
                <a:effectLst/>
                <a:latin typeface="Arial" panose="020B0604020202020204" pitchFamily="34" charset="0"/>
                <a:cs typeface="Arial" panose="020B0604020202020204" pitchFamily="34" charset="0"/>
                <a:hlinkClick r:id="rId3"/>
              </a:rPr>
              <a:t>https://lavenderandlabcoats.com/how-medical-errors-in-healthcare-caused-250000-deaths/#google_vignette</a:t>
            </a:r>
            <a:r>
              <a:rPr lang="en-US" sz="800" b="0" i="0" u="none" strike="noStrike" dirty="0">
                <a:solidFill>
                  <a:srgbClr val="222222"/>
                </a:solidFill>
                <a:effectLst/>
                <a:latin typeface="Arial" panose="020B0604020202020204" pitchFamily="34" charset="0"/>
                <a:cs typeface="Arial" panose="020B0604020202020204" pitchFamily="34" charset="0"/>
              </a:rPr>
              <a:t>.</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Qin, A., Qin, W., Hu, F., Wang, M., Yang, H., Li, L., Chen, C., Bao, B., Xin, T. and Xu, L., (2024). Does unequal economic development contribute to the inequitable distribution of healthcare resources? Evidence from China spanning 2001–2020. </a:t>
            </a:r>
            <a:r>
              <a:rPr lang="en-US" sz="800" b="0" i="1" u="none" strike="noStrike" dirty="0">
                <a:solidFill>
                  <a:srgbClr val="222222"/>
                </a:solidFill>
                <a:effectLst/>
                <a:latin typeface="Arial" panose="020B0604020202020204" pitchFamily="34" charset="0"/>
                <a:cs typeface="Arial" panose="020B0604020202020204" pitchFamily="34" charset="0"/>
              </a:rPr>
              <a:t>Globalization and Health</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20</a:t>
            </a:r>
            <a:r>
              <a:rPr lang="en-US" sz="800" b="0" i="0" u="none" strike="noStrike" dirty="0">
                <a:solidFill>
                  <a:srgbClr val="222222"/>
                </a:solidFill>
                <a:effectLst/>
                <a:latin typeface="Arial" panose="020B0604020202020204" pitchFamily="34" charset="0"/>
                <a:cs typeface="Arial" panose="020B0604020202020204" pitchFamily="34" charset="0"/>
              </a:rPr>
              <a:t>(1), p.20.</a:t>
            </a:r>
            <a:r>
              <a:rPr lang="en-US" sz="800" b="0" i="0" u="none" strike="noStrike" dirty="0">
                <a:solidFill>
                  <a:srgbClr val="222222"/>
                </a:solidFill>
                <a:effectLst/>
                <a:latin typeface="Arial" panose="020B0604020202020204" pitchFamily="34" charset="0"/>
                <a:cs typeface="Arial" panose="020B0604020202020204" pitchFamily="34" charset="0"/>
                <a:hlinkClick r:id="rId4"/>
              </a:rPr>
              <a:t> </a:t>
            </a:r>
            <a:r>
              <a:rPr lang="en-US" sz="800" b="0" i="0" u="sng" strike="noStrike" dirty="0">
                <a:solidFill>
                  <a:srgbClr val="1155CC"/>
                </a:solidFill>
                <a:effectLst/>
                <a:latin typeface="Arial" panose="020B0604020202020204" pitchFamily="34" charset="0"/>
                <a:cs typeface="Arial" panose="020B0604020202020204" pitchFamily="34" charset="0"/>
                <a:hlinkClick r:id="rId4"/>
              </a:rPr>
              <a:t>https://link.springer.com/content/pdf/10.1186/s12992-024-01025-z.pdf</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Rangachari, P. and Thapa, A., (2025). Impact of hospital and health system initiatives to address Social Determinants of Health (SDOH) in the United States: a scoping review of the peer-reviewed literature. </a:t>
            </a:r>
            <a:r>
              <a:rPr lang="en-US" sz="800" b="0" i="1" u="none" strike="noStrike" dirty="0">
                <a:solidFill>
                  <a:srgbClr val="222222"/>
                </a:solidFill>
                <a:effectLst/>
                <a:latin typeface="Arial" panose="020B0604020202020204" pitchFamily="34" charset="0"/>
                <a:cs typeface="Arial" panose="020B0604020202020204" pitchFamily="34" charset="0"/>
              </a:rPr>
              <a:t>BMC Health Services Research</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25</a:t>
            </a:r>
            <a:r>
              <a:rPr lang="en-US" sz="800" b="0" i="0" u="none" strike="noStrike" dirty="0">
                <a:solidFill>
                  <a:srgbClr val="222222"/>
                </a:solidFill>
                <a:effectLst/>
                <a:latin typeface="Arial" panose="020B0604020202020204" pitchFamily="34" charset="0"/>
                <a:cs typeface="Arial" panose="020B0604020202020204" pitchFamily="34" charset="0"/>
              </a:rPr>
              <a:t>(1), p.342.</a:t>
            </a:r>
            <a:r>
              <a:rPr lang="en-US" sz="800" b="0" i="0" u="none" strike="noStrike" dirty="0">
                <a:solidFill>
                  <a:srgbClr val="222222"/>
                </a:solidFill>
                <a:effectLst/>
                <a:latin typeface="Arial" panose="020B0604020202020204" pitchFamily="34" charset="0"/>
                <a:cs typeface="Arial" panose="020B0604020202020204" pitchFamily="34" charset="0"/>
                <a:hlinkClick r:id="rId5"/>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5"/>
              </a:rPr>
              <a:t>https://link.springer.com/content/pdf/10.1186/s12913-025-12494-2.pdf</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Selzer, B., Henry, M., Poe, K. and Ferguson, A., (2022). AJPH Peer Reviewers: Thank You for Your Services. </a:t>
            </a:r>
            <a:r>
              <a:rPr lang="en-US" sz="800" b="0" i="1" u="none" strike="noStrike" dirty="0">
                <a:solidFill>
                  <a:srgbClr val="222222"/>
                </a:solidFill>
                <a:effectLst/>
                <a:latin typeface="Arial" panose="020B0604020202020204" pitchFamily="34" charset="0"/>
                <a:cs typeface="Arial" panose="020B0604020202020204" pitchFamily="34" charset="0"/>
              </a:rPr>
              <a:t>American Journal of Public Health</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112</a:t>
            </a:r>
            <a:r>
              <a:rPr lang="en-US" sz="800" b="0" i="0" u="none" strike="noStrike" dirty="0">
                <a:solidFill>
                  <a:srgbClr val="222222"/>
                </a:solidFill>
                <a:effectLst/>
                <a:latin typeface="Arial" panose="020B0604020202020204" pitchFamily="34" charset="0"/>
                <a:cs typeface="Arial" panose="020B0604020202020204" pitchFamily="34" charset="0"/>
              </a:rPr>
              <a:t>(12), pp.e4-e21.</a:t>
            </a:r>
            <a:r>
              <a:rPr lang="en-US" sz="800" b="0" i="0" u="none" strike="noStrike" dirty="0">
                <a:solidFill>
                  <a:srgbClr val="222222"/>
                </a:solidFill>
                <a:effectLst/>
                <a:latin typeface="Arial" panose="020B0604020202020204" pitchFamily="34" charset="0"/>
                <a:cs typeface="Arial" panose="020B0604020202020204" pitchFamily="34" charset="0"/>
                <a:hlinkClick r:id="rId6"/>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6"/>
              </a:rPr>
              <a:t>https://ajph.aphapublications.org/doi/pdf/10.2105/AJPH.2022.307171</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Slaughter, A., (2021). The Impact of an Evidence-Based Multi-component Intervention on Colorectal Cancer Screening in Primary Care at a Healthcare System.</a:t>
            </a:r>
            <a:r>
              <a:rPr lang="en-US" sz="800" b="0" i="0" u="none" strike="noStrike" dirty="0">
                <a:solidFill>
                  <a:srgbClr val="222222"/>
                </a:solidFill>
                <a:effectLst/>
                <a:latin typeface="Arial" panose="020B0604020202020204" pitchFamily="34" charset="0"/>
                <a:cs typeface="Arial" panose="020B0604020202020204" pitchFamily="34" charset="0"/>
                <a:hlinkClick r:id="rId7"/>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7"/>
              </a:rPr>
              <a:t>https://soar.usa.edu/cgi/viewcontent.cgi?article=1059&amp;context=scholprojects</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Song, J., Corcoran, J. and Zahnow, R., (2025). The resettlement journey: understanding the role of social connectedness on well-being and life satisfaction among (Im) migrants and refugees: a systematic review. </a:t>
            </a:r>
            <a:r>
              <a:rPr lang="en-US" sz="800" b="0" i="1" u="none" strike="noStrike" dirty="0">
                <a:solidFill>
                  <a:srgbClr val="222222"/>
                </a:solidFill>
                <a:effectLst/>
                <a:latin typeface="Arial" panose="020B0604020202020204" pitchFamily="34" charset="0"/>
                <a:cs typeface="Arial" panose="020B0604020202020204" pitchFamily="34" charset="0"/>
              </a:rPr>
              <a:t>Journal of Racial and Ethnic Health Disparities</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12</a:t>
            </a:r>
            <a:r>
              <a:rPr lang="en-US" sz="800" b="0" i="0" u="none" strike="noStrike" dirty="0">
                <a:solidFill>
                  <a:srgbClr val="222222"/>
                </a:solidFill>
                <a:effectLst/>
                <a:latin typeface="Arial" panose="020B0604020202020204" pitchFamily="34" charset="0"/>
                <a:cs typeface="Arial" panose="020B0604020202020204" pitchFamily="34" charset="0"/>
              </a:rPr>
              <a:t>(4), pp.2128-2144.</a:t>
            </a:r>
            <a:r>
              <a:rPr lang="en-US" sz="800" b="0" i="0" u="none" strike="noStrike" dirty="0">
                <a:solidFill>
                  <a:srgbClr val="222222"/>
                </a:solidFill>
                <a:effectLst/>
                <a:latin typeface="Arial" panose="020B0604020202020204" pitchFamily="34" charset="0"/>
                <a:cs typeface="Arial" panose="020B0604020202020204" pitchFamily="34" charset="0"/>
                <a:hlinkClick r:id="rId8"/>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8"/>
              </a:rPr>
              <a:t>https://link.springer.com/content/pdf/10.1007/s40615-024-02036-7.pdf</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von Eiff, M.C., von Eiff, W. and Ghanem, M., (2021). Value-based leadership in turbulent times: lessons from the Corona crisis and recommendations for post-pandemic management in the health sector. </a:t>
            </a:r>
            <a:r>
              <a:rPr lang="en-US" sz="800" b="0" i="1" u="none" strike="noStrike" dirty="0">
                <a:solidFill>
                  <a:srgbClr val="222222"/>
                </a:solidFill>
                <a:effectLst/>
                <a:latin typeface="Arial" panose="020B0604020202020204" pitchFamily="34" charset="0"/>
                <a:cs typeface="Arial" panose="020B0604020202020204" pitchFamily="34" charset="0"/>
              </a:rPr>
              <a:t>Leadership, Education, Personality: An Interdisciplinary Journal</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3</a:t>
            </a:r>
            <a:r>
              <a:rPr lang="en-US" sz="800" b="0" i="0" u="none" strike="noStrike" dirty="0">
                <a:solidFill>
                  <a:srgbClr val="222222"/>
                </a:solidFill>
                <a:effectLst/>
                <a:latin typeface="Arial" panose="020B0604020202020204" pitchFamily="34" charset="0"/>
                <a:cs typeface="Arial" panose="020B0604020202020204" pitchFamily="34" charset="0"/>
              </a:rPr>
              <a:t>(2), pp.157-169.</a:t>
            </a:r>
            <a:r>
              <a:rPr lang="en-US" sz="800" b="0" i="0" u="none" strike="noStrike" dirty="0">
                <a:solidFill>
                  <a:srgbClr val="222222"/>
                </a:solidFill>
                <a:effectLst/>
                <a:latin typeface="Arial" panose="020B0604020202020204" pitchFamily="34" charset="0"/>
                <a:cs typeface="Arial" panose="020B0604020202020204" pitchFamily="34" charset="0"/>
                <a:hlinkClick r:id="rId9"/>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9"/>
              </a:rPr>
              <a:t>https://link.springer.com/content/pdf/10.1365/s42681-022-00029-w.pdf</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Winn, J.G., Hao, T., Hardaway, J.W. and Oh, H., (2025). Redefining searching in non-medical sciences systematic reviews: The ascendance of Google Scholar as the primary database. </a:t>
            </a:r>
            <a:r>
              <a:rPr lang="en-US" sz="800" b="0" i="1" u="none" strike="noStrike" dirty="0">
                <a:solidFill>
                  <a:srgbClr val="222222"/>
                </a:solidFill>
                <a:effectLst/>
                <a:latin typeface="Arial" panose="020B0604020202020204" pitchFamily="34" charset="0"/>
                <a:cs typeface="Arial" panose="020B0604020202020204" pitchFamily="34" charset="0"/>
              </a:rPr>
              <a:t>Journal of Librarianship and Information Science</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57</a:t>
            </a:r>
            <a:r>
              <a:rPr lang="en-US" sz="800" b="0" i="0" u="none" strike="noStrike" dirty="0">
                <a:solidFill>
                  <a:srgbClr val="222222"/>
                </a:solidFill>
                <a:effectLst/>
                <a:latin typeface="Arial" panose="020B0604020202020204" pitchFamily="34" charset="0"/>
                <a:cs typeface="Arial" panose="020B0604020202020204" pitchFamily="34" charset="0"/>
              </a:rPr>
              <a:t>(3), pp.964-973.</a:t>
            </a:r>
            <a:r>
              <a:rPr lang="en-US" sz="800" b="0" i="0" u="none" strike="noStrike" dirty="0">
                <a:solidFill>
                  <a:srgbClr val="222222"/>
                </a:solidFill>
                <a:effectLst/>
                <a:latin typeface="Arial" panose="020B0604020202020204" pitchFamily="34" charset="0"/>
                <a:cs typeface="Arial" panose="020B0604020202020204" pitchFamily="34" charset="0"/>
                <a:hlinkClick r:id="rId10"/>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10"/>
              </a:rPr>
              <a:t>https://www.researchgate.net/profile/Tianshi-Hao/publication/381471873_Redefining_searching_in_non-medical_sciences_systematic_reviews_The_ascendance_of_Google_Scholar_as_the_primary_database/links/672d4d0f77b63d1220e35092/Redefining-searching-in-non-medical-sciences-systematic-reviews-The-ascendance-of-Google-Scholar-as-the-primary-database.pdf</a:t>
            </a:r>
            <a:endParaRPr lang="en-US" sz="800" b="0" dirty="0">
              <a:effectLst/>
              <a:latin typeface="Arial" panose="020B0604020202020204" pitchFamily="34" charset="0"/>
              <a:cs typeface="Arial" panose="020B0604020202020204" pitchFamily="34" charset="0"/>
            </a:endParaRPr>
          </a:p>
          <a:p>
            <a:pPr algn="just" rtl="0">
              <a:spcBef>
                <a:spcPts val="1200"/>
              </a:spcBef>
              <a:spcAft>
                <a:spcPts val="1200"/>
              </a:spcAft>
              <a:buNone/>
            </a:pPr>
            <a:r>
              <a:rPr lang="en-US" sz="800" b="0" i="0" u="none" strike="noStrike" dirty="0">
                <a:solidFill>
                  <a:srgbClr val="222222"/>
                </a:solidFill>
                <a:effectLst/>
                <a:latin typeface="Arial" panose="020B0604020202020204" pitchFamily="34" charset="0"/>
                <a:cs typeface="Arial" panose="020B0604020202020204" pitchFamily="34" charset="0"/>
              </a:rPr>
              <a:t>Xue, X., Tao, J., Li, Y., Zhang, G., Wang, S., Xu, C. and Moreira, P., (2025). Impact of clinical leadership on frontline nurses’ quality of care: work engagement as mediator role. </a:t>
            </a:r>
            <a:r>
              <a:rPr lang="en-US" sz="800" b="0" i="1" u="none" strike="noStrike" dirty="0">
                <a:solidFill>
                  <a:srgbClr val="222222"/>
                </a:solidFill>
                <a:effectLst/>
                <a:latin typeface="Arial" panose="020B0604020202020204" pitchFamily="34" charset="0"/>
                <a:cs typeface="Arial" panose="020B0604020202020204" pitchFamily="34" charset="0"/>
              </a:rPr>
              <a:t>BMC Health Services Research</a:t>
            </a:r>
            <a:r>
              <a:rPr lang="en-US" sz="800" b="0" i="0" u="none" strike="noStrike" dirty="0">
                <a:solidFill>
                  <a:srgbClr val="222222"/>
                </a:solidFill>
                <a:effectLst/>
                <a:latin typeface="Arial" panose="020B0604020202020204" pitchFamily="34" charset="0"/>
                <a:cs typeface="Arial" panose="020B0604020202020204" pitchFamily="34" charset="0"/>
              </a:rPr>
              <a:t>, </a:t>
            </a:r>
            <a:r>
              <a:rPr lang="en-US" sz="800" b="0" i="1" u="none" strike="noStrike" dirty="0">
                <a:solidFill>
                  <a:srgbClr val="222222"/>
                </a:solidFill>
                <a:effectLst/>
                <a:latin typeface="Arial" panose="020B0604020202020204" pitchFamily="34" charset="0"/>
                <a:cs typeface="Arial" panose="020B0604020202020204" pitchFamily="34" charset="0"/>
              </a:rPr>
              <a:t>25</a:t>
            </a:r>
            <a:r>
              <a:rPr lang="en-US" sz="800" b="0" i="0" u="none" strike="noStrike" dirty="0">
                <a:solidFill>
                  <a:srgbClr val="222222"/>
                </a:solidFill>
                <a:effectLst/>
                <a:latin typeface="Arial" panose="020B0604020202020204" pitchFamily="34" charset="0"/>
                <a:cs typeface="Arial" panose="020B0604020202020204" pitchFamily="34" charset="0"/>
              </a:rPr>
              <a:t>(1), p.560.</a:t>
            </a:r>
            <a:r>
              <a:rPr lang="en-US" sz="800" b="0" i="0" u="none" strike="noStrike" dirty="0">
                <a:solidFill>
                  <a:srgbClr val="222222"/>
                </a:solidFill>
                <a:effectLst/>
                <a:latin typeface="Arial" panose="020B0604020202020204" pitchFamily="34" charset="0"/>
                <a:cs typeface="Arial" panose="020B0604020202020204" pitchFamily="34" charset="0"/>
                <a:hlinkClick r:id="rId11"/>
              </a:rPr>
              <a:t> </a:t>
            </a:r>
            <a:r>
              <a:rPr lang="en-US" sz="800" b="0" i="0" u="sng" strike="noStrike" dirty="0">
                <a:solidFill>
                  <a:srgbClr val="467886"/>
                </a:solidFill>
                <a:effectLst/>
                <a:latin typeface="Arial" panose="020B0604020202020204" pitchFamily="34" charset="0"/>
                <a:cs typeface="Arial" panose="020B0604020202020204" pitchFamily="34" charset="0"/>
                <a:hlinkClick r:id="rId11"/>
              </a:rPr>
              <a:t>https://link.springer.com/content/pdf/10.1186/s12913-025-12515-0.pdf</a:t>
            </a:r>
            <a:endParaRPr lang="en-US" sz="800" b="0" dirty="0">
              <a:effectLst/>
              <a:latin typeface="Arial" panose="020B0604020202020204" pitchFamily="34" charset="0"/>
              <a:cs typeface="Arial" panose="020B0604020202020204" pitchFamily="34" charset="0"/>
            </a:endParaRPr>
          </a:p>
          <a:p>
            <a:pPr>
              <a:buNone/>
            </a:pPr>
            <a:br>
              <a:rPr lang="en-US" sz="800" dirty="0">
                <a:latin typeface="Arial" panose="020B0604020202020204" pitchFamily="34" charset="0"/>
                <a:cs typeface="Arial" panose="020B0604020202020204" pitchFamily="34" charset="0"/>
              </a:rPr>
            </a:b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85611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826</TotalTime>
  <Words>2907</Words>
  <PresentationFormat>Widescreen</PresentationFormat>
  <Paragraphs>115</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Calibri Light</vt:lpstr>
      <vt:lpstr>Symbol</vt:lpstr>
      <vt:lpstr>Office 2013 - 2022 Theme</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2025-10-09T08:33:44Z</dcterms:created>
  <dcterms:modified xsi:type="dcterms:W3CDTF">2025-10-11T13:55:22Z</dcterms:modified>
</cp:coreProperties>
</file>