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45"/>
  </p:notesMasterIdLst>
  <p:sldIdLst>
    <p:sldId id="258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301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1041" autoAdjust="0"/>
  </p:normalViewPr>
  <p:slideViewPr>
    <p:cSldViewPr snapToGrid="0">
      <p:cViewPr>
        <p:scale>
          <a:sx n="90" d="100"/>
          <a:sy n="90" d="100"/>
        </p:scale>
        <p:origin x="133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F80A657F-E12F-416C-8351-CDF13B05FB4E}"/>
    <pc:docChg chg="delSld modSld">
      <pc:chgData name="Gladius David Kulothungan" userId="5e27f31e-8d93-482e-ac92-c74194db9cf9" providerId="ADAL" clId="{F80A657F-E12F-416C-8351-CDF13B05FB4E}" dt="2026-10-11T16:47:18.376" v="275"/>
      <pc:docMkLst>
        <pc:docMk/>
      </pc:docMkLst>
      <pc:sldChg chg="modSp mod">
        <pc:chgData name="Gladius David Kulothungan" userId="5e27f31e-8d93-482e-ac92-c74194db9cf9" providerId="ADAL" clId="{F80A657F-E12F-416C-8351-CDF13B05FB4E}" dt="2026-10-11T16:36:52.282" v="84" actId="255"/>
        <pc:sldMkLst>
          <pc:docMk/>
          <pc:sldMk cId="0" sldId="258"/>
        </pc:sldMkLst>
        <pc:spChg chg="mod">
          <ac:chgData name="Gladius David Kulothungan" userId="5e27f31e-8d93-482e-ac92-c74194db9cf9" providerId="ADAL" clId="{F80A657F-E12F-416C-8351-CDF13B05FB4E}" dt="2026-10-11T16:34:06.607" v="1" actId="20577"/>
          <ac:spMkLst>
            <pc:docMk/>
            <pc:sldMk cId="0" sldId="258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10-11T16:36:52.282" v="84" actId="255"/>
          <ac:spMkLst>
            <pc:docMk/>
            <pc:sldMk cId="0" sldId="258"/>
            <ac:spMk id="3" creationId="{00000000-0000-0000-0000-000000000000}"/>
          </ac:spMkLst>
        </pc:spChg>
      </pc:sldChg>
      <pc:sldChg chg="delSp modSp del mod">
        <pc:chgData name="Gladius David Kulothungan" userId="5e27f31e-8d93-482e-ac92-c74194db9cf9" providerId="ADAL" clId="{F80A657F-E12F-416C-8351-CDF13B05FB4E}" dt="2026-10-11T16:37:34.631" v="100" actId="47"/>
        <pc:sldMkLst>
          <pc:docMk/>
          <pc:sldMk cId="0" sldId="259"/>
        </pc:sldMkLst>
        <pc:spChg chg="del mod">
          <ac:chgData name="Gladius David Kulothungan" userId="5e27f31e-8d93-482e-ac92-c74194db9cf9" providerId="ADAL" clId="{F80A657F-E12F-416C-8351-CDF13B05FB4E}" dt="2026-10-11T16:37:29.918" v="99"/>
          <ac:spMkLst>
            <pc:docMk/>
            <pc:sldMk cId="0" sldId="259"/>
            <ac:spMk id="5" creationId="{00000000-0000-0000-0000-000000000000}"/>
          </ac:spMkLst>
        </pc:spChg>
      </pc:sldChg>
      <pc:sldChg chg="del">
        <pc:chgData name="Gladius David Kulothungan" userId="5e27f31e-8d93-482e-ac92-c74194db9cf9" providerId="ADAL" clId="{F80A657F-E12F-416C-8351-CDF13B05FB4E}" dt="2026-10-11T16:37:44.704" v="101" actId="47"/>
        <pc:sldMkLst>
          <pc:docMk/>
          <pc:sldMk cId="0" sldId="260"/>
        </pc:sldMkLst>
      </pc:sldChg>
      <pc:sldChg chg="delSp modSp mod">
        <pc:chgData name="Gladius David Kulothungan" userId="5e27f31e-8d93-482e-ac92-c74194db9cf9" providerId="ADAL" clId="{F80A657F-E12F-416C-8351-CDF13B05FB4E}" dt="2026-10-11T16:38:00.737" v="121"/>
        <pc:sldMkLst>
          <pc:docMk/>
          <pc:sldMk cId="0" sldId="261"/>
        </pc:sldMkLst>
        <pc:spChg chg="del mod">
          <ac:chgData name="Gladius David Kulothungan" userId="5e27f31e-8d93-482e-ac92-c74194db9cf9" providerId="ADAL" clId="{F80A657F-E12F-416C-8351-CDF13B05FB4E}" dt="2026-10-11T16:38:00.737" v="121"/>
          <ac:spMkLst>
            <pc:docMk/>
            <pc:sldMk cId="0" sldId="261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39:30.437" v="123" actId="255"/>
        <pc:sldMkLst>
          <pc:docMk/>
          <pc:sldMk cId="0" sldId="269"/>
        </pc:sldMkLst>
        <pc:spChg chg="mod">
          <ac:chgData name="Gladius David Kulothungan" userId="5e27f31e-8d93-482e-ac92-c74194db9cf9" providerId="ADAL" clId="{F80A657F-E12F-416C-8351-CDF13B05FB4E}" dt="2026-10-11T16:39:30.437" v="123" actId="255"/>
          <ac:spMkLst>
            <pc:docMk/>
            <pc:sldMk cId="0" sldId="269"/>
            <ac:spMk id="4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10-11T16:39:51.096" v="143"/>
        <pc:sldMkLst>
          <pc:docMk/>
          <pc:sldMk cId="0" sldId="270"/>
        </pc:sldMkLst>
        <pc:spChg chg="del mod">
          <ac:chgData name="Gladius David Kulothungan" userId="5e27f31e-8d93-482e-ac92-c74194db9cf9" providerId="ADAL" clId="{F80A657F-E12F-416C-8351-CDF13B05FB4E}" dt="2026-10-11T16:39:51.096" v="143"/>
          <ac:spMkLst>
            <pc:docMk/>
            <pc:sldMk cId="0" sldId="270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1:01.265" v="144" actId="255"/>
        <pc:sldMkLst>
          <pc:docMk/>
          <pc:sldMk cId="0" sldId="274"/>
        </pc:sldMkLst>
        <pc:spChg chg="mod">
          <ac:chgData name="Gladius David Kulothungan" userId="5e27f31e-8d93-482e-ac92-c74194db9cf9" providerId="ADAL" clId="{F80A657F-E12F-416C-8351-CDF13B05FB4E}" dt="2026-10-11T16:41:01.265" v="144" actId="255"/>
          <ac:spMkLst>
            <pc:docMk/>
            <pc:sldMk cId="0" sldId="274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1:20.233" v="145" actId="255"/>
        <pc:sldMkLst>
          <pc:docMk/>
          <pc:sldMk cId="0" sldId="275"/>
        </pc:sldMkLst>
        <pc:spChg chg="mod">
          <ac:chgData name="Gladius David Kulothungan" userId="5e27f31e-8d93-482e-ac92-c74194db9cf9" providerId="ADAL" clId="{F80A657F-E12F-416C-8351-CDF13B05FB4E}" dt="2026-10-11T16:41:20.233" v="145" actId="255"/>
          <ac:spMkLst>
            <pc:docMk/>
            <pc:sldMk cId="0" sldId="275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1:41.867" v="146" actId="255"/>
        <pc:sldMkLst>
          <pc:docMk/>
          <pc:sldMk cId="0" sldId="277"/>
        </pc:sldMkLst>
        <pc:spChg chg="mod">
          <ac:chgData name="Gladius David Kulothungan" userId="5e27f31e-8d93-482e-ac92-c74194db9cf9" providerId="ADAL" clId="{F80A657F-E12F-416C-8351-CDF13B05FB4E}" dt="2026-10-11T16:41:41.867" v="146" actId="255"/>
          <ac:spMkLst>
            <pc:docMk/>
            <pc:sldMk cId="0" sldId="277"/>
            <ac:spMk id="4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10-11T16:42:07.732" v="166"/>
        <pc:sldMkLst>
          <pc:docMk/>
          <pc:sldMk cId="0" sldId="278"/>
        </pc:sldMkLst>
        <pc:spChg chg="del mod">
          <ac:chgData name="Gladius David Kulothungan" userId="5e27f31e-8d93-482e-ac92-c74194db9cf9" providerId="ADAL" clId="{F80A657F-E12F-416C-8351-CDF13B05FB4E}" dt="2026-10-11T16:42:07.732" v="166"/>
          <ac:spMkLst>
            <pc:docMk/>
            <pc:sldMk cId="0" sldId="278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2:40.387" v="167" actId="255"/>
        <pc:sldMkLst>
          <pc:docMk/>
          <pc:sldMk cId="0" sldId="283"/>
        </pc:sldMkLst>
        <pc:spChg chg="mod">
          <ac:chgData name="Gladius David Kulothungan" userId="5e27f31e-8d93-482e-ac92-c74194db9cf9" providerId="ADAL" clId="{F80A657F-E12F-416C-8351-CDF13B05FB4E}" dt="2026-10-11T16:42:40.387" v="167" actId="255"/>
          <ac:spMkLst>
            <pc:docMk/>
            <pc:sldMk cId="0" sldId="283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3:08.063" v="168" actId="255"/>
        <pc:sldMkLst>
          <pc:docMk/>
          <pc:sldMk cId="0" sldId="286"/>
        </pc:sldMkLst>
        <pc:spChg chg="mod">
          <ac:chgData name="Gladius David Kulothungan" userId="5e27f31e-8d93-482e-ac92-c74194db9cf9" providerId="ADAL" clId="{F80A657F-E12F-416C-8351-CDF13B05FB4E}" dt="2026-10-11T16:43:08.063" v="168" actId="255"/>
          <ac:spMkLst>
            <pc:docMk/>
            <pc:sldMk cId="0" sldId="286"/>
            <ac:spMk id="4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10-11T16:43:22.672" v="188"/>
        <pc:sldMkLst>
          <pc:docMk/>
          <pc:sldMk cId="0" sldId="287"/>
        </pc:sldMkLst>
        <pc:spChg chg="del mod">
          <ac:chgData name="Gladius David Kulothungan" userId="5e27f31e-8d93-482e-ac92-c74194db9cf9" providerId="ADAL" clId="{F80A657F-E12F-416C-8351-CDF13B05FB4E}" dt="2026-10-11T16:43:22.672" v="188"/>
          <ac:spMkLst>
            <pc:docMk/>
            <pc:sldMk cId="0" sldId="287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3:48.668" v="189" actId="255"/>
        <pc:sldMkLst>
          <pc:docMk/>
          <pc:sldMk cId="0" sldId="290"/>
        </pc:sldMkLst>
        <pc:spChg chg="mod">
          <ac:chgData name="Gladius David Kulothungan" userId="5e27f31e-8d93-482e-ac92-c74194db9cf9" providerId="ADAL" clId="{F80A657F-E12F-416C-8351-CDF13B05FB4E}" dt="2026-10-11T16:43:48.668" v="189" actId="255"/>
          <ac:spMkLst>
            <pc:docMk/>
            <pc:sldMk cId="0" sldId="290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4:02.274" v="190" actId="255"/>
        <pc:sldMkLst>
          <pc:docMk/>
          <pc:sldMk cId="0" sldId="291"/>
        </pc:sldMkLst>
        <pc:spChg chg="mod">
          <ac:chgData name="Gladius David Kulothungan" userId="5e27f31e-8d93-482e-ac92-c74194db9cf9" providerId="ADAL" clId="{F80A657F-E12F-416C-8351-CDF13B05FB4E}" dt="2026-10-11T16:44:02.274" v="190" actId="255"/>
          <ac:spMkLst>
            <pc:docMk/>
            <pc:sldMk cId="0" sldId="291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4:18.457" v="191" actId="255"/>
        <pc:sldMkLst>
          <pc:docMk/>
          <pc:sldMk cId="0" sldId="292"/>
        </pc:sldMkLst>
        <pc:spChg chg="mod">
          <ac:chgData name="Gladius David Kulothungan" userId="5e27f31e-8d93-482e-ac92-c74194db9cf9" providerId="ADAL" clId="{F80A657F-E12F-416C-8351-CDF13B05FB4E}" dt="2026-10-11T16:44:18.457" v="191" actId="255"/>
          <ac:spMkLst>
            <pc:docMk/>
            <pc:sldMk cId="0" sldId="292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4:49.141" v="195" actId="20577"/>
        <pc:sldMkLst>
          <pc:docMk/>
          <pc:sldMk cId="0" sldId="293"/>
        </pc:sldMkLst>
        <pc:spChg chg="mod">
          <ac:chgData name="Gladius David Kulothungan" userId="5e27f31e-8d93-482e-ac92-c74194db9cf9" providerId="ADAL" clId="{F80A657F-E12F-416C-8351-CDF13B05FB4E}" dt="2026-10-11T16:44:49.141" v="195" actId="20577"/>
          <ac:spMkLst>
            <pc:docMk/>
            <pc:sldMk cId="0" sldId="293"/>
            <ac:spMk id="6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5:08.922" v="196" actId="255"/>
        <pc:sldMkLst>
          <pc:docMk/>
          <pc:sldMk cId="0" sldId="294"/>
        </pc:sldMkLst>
        <pc:spChg chg="mod">
          <ac:chgData name="Gladius David Kulothungan" userId="5e27f31e-8d93-482e-ac92-c74194db9cf9" providerId="ADAL" clId="{F80A657F-E12F-416C-8351-CDF13B05FB4E}" dt="2026-10-11T16:45:08.922" v="196" actId="255"/>
          <ac:spMkLst>
            <pc:docMk/>
            <pc:sldMk cId="0" sldId="294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6:21.614" v="211" actId="1076"/>
        <pc:sldMkLst>
          <pc:docMk/>
          <pc:sldMk cId="0" sldId="297"/>
        </pc:sldMkLst>
        <pc:spChg chg="mod">
          <ac:chgData name="Gladius David Kulothungan" userId="5e27f31e-8d93-482e-ac92-c74194db9cf9" providerId="ADAL" clId="{F80A657F-E12F-416C-8351-CDF13B05FB4E}" dt="2026-10-11T16:45:43.442" v="206" actId="20577"/>
          <ac:spMkLst>
            <pc:docMk/>
            <pc:sldMk cId="0" sldId="297"/>
            <ac:spMk id="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10-11T16:46:09.119" v="209" actId="1076"/>
          <ac:spMkLst>
            <pc:docMk/>
            <pc:sldMk cId="0" sldId="297"/>
            <ac:spMk id="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10-11T16:46:14.445" v="210" actId="1076"/>
          <ac:spMkLst>
            <pc:docMk/>
            <pc:sldMk cId="0" sldId="297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10-11T16:46:21.614" v="211" actId="1076"/>
          <ac:spMkLst>
            <pc:docMk/>
            <pc:sldMk cId="0" sldId="297"/>
            <ac:spMk id="8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10-11T16:46:36.178" v="221" actId="20577"/>
        <pc:sldMkLst>
          <pc:docMk/>
          <pc:sldMk cId="0" sldId="298"/>
        </pc:sldMkLst>
        <pc:spChg chg="mod">
          <ac:chgData name="Gladius David Kulothungan" userId="5e27f31e-8d93-482e-ac92-c74194db9cf9" providerId="ADAL" clId="{F80A657F-E12F-416C-8351-CDF13B05FB4E}" dt="2026-10-11T16:46:36.178" v="221" actId="20577"/>
          <ac:spMkLst>
            <pc:docMk/>
            <pc:sldMk cId="0" sldId="298"/>
            <ac:spMk id="4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10-11T16:46:56.870" v="248"/>
        <pc:sldMkLst>
          <pc:docMk/>
          <pc:sldMk cId="0" sldId="299"/>
        </pc:sldMkLst>
        <pc:spChg chg="del mod">
          <ac:chgData name="Gladius David Kulothungan" userId="5e27f31e-8d93-482e-ac92-c74194db9cf9" providerId="ADAL" clId="{F80A657F-E12F-416C-8351-CDF13B05FB4E}" dt="2026-10-11T16:46:56.870" v="248"/>
          <ac:spMkLst>
            <pc:docMk/>
            <pc:sldMk cId="0" sldId="299"/>
            <ac:spMk id="4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10-11T16:47:18.376" v="275"/>
        <pc:sldMkLst>
          <pc:docMk/>
          <pc:sldMk cId="0" sldId="300"/>
        </pc:sldMkLst>
        <pc:spChg chg="del mod">
          <ac:chgData name="Gladius David Kulothungan" userId="5e27f31e-8d93-482e-ac92-c74194db9cf9" providerId="ADAL" clId="{F80A657F-E12F-416C-8351-CDF13B05FB4E}" dt="2026-10-11T16:47:18.376" v="275"/>
          <ac:spMkLst>
            <pc:docMk/>
            <pc:sldMk cId="0" sldId="300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dirty="0"/>
              <a:t>Human Capital Management </a:t>
            </a:r>
          </a:p>
          <a:p>
            <a:r>
              <a:rPr dirty="0"/>
              <a:t>Week</a:t>
            </a:r>
            <a:r>
              <a:rPr lang="en-GB" dirty="0"/>
              <a:t> 3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200"/>
            </a:pPr>
            <a:r>
              <a:rPr lang="en-GB" sz="2800" b="1" dirty="0">
                <a:solidFill>
                  <a:srgbClr val="FFFF00"/>
                </a:solidFill>
              </a:rPr>
              <a:t>National Employment Markets &amp; Workforce</a:t>
            </a:r>
          </a:p>
          <a:p>
            <a:pPr>
              <a:defRPr sz="2200"/>
            </a:pPr>
            <a:r>
              <a:rPr lang="en-GB" sz="2800" b="1" dirty="0">
                <a:solidFill>
                  <a:srgbClr val="FFFF00"/>
                </a:solidFill>
              </a:rPr>
              <a:t>Mobilisation</a:t>
            </a:r>
            <a:endParaRPr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Workshop architecture (1/2)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Four blocks • four new group activities • four linked case studies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LEARNING OUTCOMES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3957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Evaluate recruitment and selection strategy in competitive labour markets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0815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Analyse labour-market dynamics and workforce mobility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37673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Apply strategic recruitment and labour-market theories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44531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Critically assess flexible labour and future workforce choices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Block 1 | Reading the labour market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Recruitment is a market decision before it is an advertising decision.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3957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Start with: Where is the capability? Why would it move? What alternatives does it have?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747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Key signals: vacancy pressure, skill scarcity, wage movement, participation, migration, competitor demand, location and remote-work reach.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553712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Strategic question: should HR buy, build, borrow or redesign capability?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External labour market → HR choices (1/3)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LABOUR-MARKET SIGNALS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Scarce specialist skills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High occupational mobility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Geographic concentration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Rising salary expectations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External labour market → HR choices (2/3)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Changing migration/access rules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POSSIBLE HR RESPONSES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Broaden sourcing geography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Build internal pipelines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Redesign roles around skills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External labour market → HR choices (3/3)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Use contingent/project talent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Strengthen retention and EVP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Person–Environment Fit (1/2)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Kristof (1996): fit is multi-dimensional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Person–Organisation fit: compatibility between individual and organisational values.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Person–Job fit: alignment between individual knowledge, skills, abilities and job demands.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867911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Needs–supplies fit: whether the organisation supplies what the individual values.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946903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Demands–abilities fit: whether the individual can meet role requirements.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Person–Environment Fit (2/2)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Kristof (1996): fit is multi-dimensional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Critical lens: excessive emphasis on 'fit' can reproduce similarity and weaken diversity.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6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ASA framework: attraction, selection, attrition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Schneider (1987)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Attraction — people are drawn to organisations they perceive as compatible.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3957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Selection — organisations choose people they believe will succeed in their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74720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Attrition — people who experience poor fit are more likely to leave.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605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Strategic risk: the cycle can create homogeneity. Ask whether the organisation is selecting for capability—or familiarity.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7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GROUP ACTIVITY 1 | Talent Market Intelligence Sprint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NEW ACTIVITY • Use Case 1: Northstar Robotics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Your board wants 80 hard-to-fill technical hires within 12 months.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3957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Task (18 min): build a one-page talent-market response using BUY / BUILD / BORROW / REDESIGN.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747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Your recommendation must address: target labour market, EVP, location/remote strategy, skills pipeline, and one diversity risk.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553712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Constraint: you cannot solve the problem simply by increasing salary.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5239512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Output: 90-second board briefing + one metric you would track monthly.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8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Debrief 1 | What makes a labour-market strategy credible?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05314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Does the recommendation respond to </a:t>
            </a:r>
            <a:r>
              <a:rPr sz="2800" dirty="0" err="1"/>
              <a:t>labour</a:t>
            </a:r>
            <a:r>
              <a:rPr sz="2800" dirty="0"/>
              <a:t>-market evidence rather than assumptions?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Is the EVP meaningful to the target talent segment?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Does the plan balance immediate hiring with capability development?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Where could Person–Environment Fit improve retention—and where could it create exclusion?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Which decision is reversible? Which creates long-term dependency?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9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Block 2 | Selection as decision architecture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Selection is not 'choosing the best person' in the abstract; it is predicting performance against defined criteria.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Good systems combine validity, reliability, fairness, candidate experience and practicality.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867911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Selection errors have asymmetric costs: false positives and false negatives do not hurt equally.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946903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Strategic question: what evidence should carry the most weight for this role?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10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Selection methods: what evidence do they produce? (1/3)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HIGHER STRUCTURE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Structured interviews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Work-sample tests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Situational judgement tests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Assessment centres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11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Selection methods: what evidence do they produce? (2/3)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Job-relevant skills tests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USE WITH CAUTION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Unstructured interviews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Opaque AI scoring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Generic personality claims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11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Selection methods: what evidence do they produce? (3/3)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Prestige proxies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'Culture fit' without behavioural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11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Validity, reliability and fairness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4840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Validity: does the method measure something meaningfully related to job performance?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Reliability: would the method produce reasonably consistent results?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Fairness: are candidates assessed against relevant and consistently applied criteria?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Utility: does improved decision quality justify the cost and time?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Candidate experience matters: selection also communicates the employment relationship.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12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AI-assisted recruitment: governance before automation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05314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Define the decision the tool supports; do not automate an undefined judgement.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Audit training data, features, adverse impact and accessibility.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Keep meaningful human oversight and an escalation route.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Explain what is assessed and how candidate data are used.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Measure whether the tool improves decision quality—not merely speed.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13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GROUP ACTIVITY 2 | Selection Failure Lab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NEW ACTIVITY • Use Case 2: Meridian Bank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Meridian's new AI-supported hiring process is faster—but complaints and early turnover have risen.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Task (20 min): conduct a 'selection failure post-mortem'. Identify three failure points and redesign the evidence chain.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867911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Choose which stages to KEEP / REMOVE / MODIFY / ADD.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553712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Build safeguards for fairness, human oversight and candidate challenge/appeal.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5632703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Output: draw the revised process in 6 stages and defend your two most important changes.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14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Debrief 2 | The evidence hierarchy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262225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What information is genuinely predictive of performance?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Where did convenience masquerade as validity?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Which part of the process creates the greatest fairness risk?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Would your redesigned process still work at scale?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How will you know, six months later, whether selection quality improved?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15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Block 3 | Workforce mobility &amp; employment models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13258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Mobility is broader than international relocation: it includes cross-border hiring, remote work, internal mobility, temporary assignment and project talent.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3182112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Organisations trade off access, cost, control, continuity and employee security.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4261104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Employment models influence organisational capability—not just headcount cost.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5340096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Strategic question: which work must remain core, and which can be flexed?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16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Labour Market Segmentation Theory (1/3)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PRIMARY SEGMENT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Greater security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Higher wages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Development and progression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Firm-specific capability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17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Labour Market Segmentation Theory (2/3)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Stronger organisational attachment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SECONDARY SEGMENT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Lower security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More variable hours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Limited progression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17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Labour Market Segmentation Theory (3/3)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Greater labour flexibility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Potentially higher precarity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17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rPr dirty="0"/>
              <a:t>Atkinson's Flexible Firm Model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Core + peripheral capacity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Functional flexibility: core employees develop breadth and adapt across tasks.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Numerical flexibility: workforce numbers/hours change with demand.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74720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Financial flexibility: reward structures vary across workforce groups.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605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Peripheral labour can increase responsiveness—but may fragment culture, knowledge and fairness.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5239512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Use the model diagnostically: flexibility for whom, and at whose risk?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18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954E17-FD6E-5F21-E7D1-6FA82D824A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D0080E3-C8E4-4072-87F6-5D763E1F830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pic>
        <p:nvPicPr>
          <p:cNvPr id="8" name="Picture 7" descr="The flexible firm Source: Atkinson (1984) | Download Scientific Diagram">
            <a:extLst>
              <a:ext uri="{FF2B5EF4-FFF2-40B4-BE49-F238E27FC236}">
                <a16:creationId xmlns:a16="http://schemas.microsoft.com/office/drawing/2014/main" id="{FD5E1494-CB90-DF58-9F1D-47201D9A8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893" y="616688"/>
            <a:ext cx="7485321" cy="47315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0D10C4-E499-B9FC-BF95-8AC1E4A2C9B2}"/>
              </a:ext>
            </a:extLst>
          </p:cNvPr>
          <p:cNvSpPr txBox="1"/>
          <p:nvPr/>
        </p:nvSpPr>
        <p:spPr>
          <a:xfrm>
            <a:off x="2998380" y="5348287"/>
            <a:ext cx="5316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Atkinson's Flexible Firm Model 1984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9428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Mobility choices: five strategic routes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262225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Relocate people — international or domestic assignments.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Hire where talent lives — local entities or distributed teams.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Move work — offshoring/nearshoring/shared services.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Move skills internally — reskill, redeploy, internal talent marketplaces.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Access capability temporarily — contractors, agencies, platforms, partnerships.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19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GROUP ACTIVITY 3 | Workforce Portfolio Auction (1/2)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NEW ACTIVITY • Use Case 3: CareLink Health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13258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Your team has 100 'workforce investment points'. Allocate them across permanent hiring, international recruitment, agency labour, internal reskilling and technology redesign.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3182112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Task (20 min): create a workforce portfolio that keeps services safe for 24 months.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4261104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Every option has a trade-off: cost, speed, continuity, employee wellbeing or implementation risk.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5340096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Midway twist: facilitator announces a 20% reduction in agency availability.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20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GROUP ACTIVITY 3 | Workforce Portfolio Auction (2/2)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NEW ACTIVITY • Use Case 3: CareLink Health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Output: final allocation + three risks + one ethical boundary you will not cross.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20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Debrief 3 | Flexibility and risk transfer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05314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Who carries uncertainty in your model: employer, employee, contractor, patient/customer or government?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Did short-term flexibility create long-term capability loss?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Which roles did you classify as core—and why?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How resilient was your portfolio when the external condition changed?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Where does workforce mobility become a retention strategy rather than a recruitment strategy?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21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Block 4 | Designing the future workforce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Future workforce planning is scenario work, not prediction.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3957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AI, demographic change, green transition, skills obsolescence and employee expectations interact.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747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Skills-based workforce planning shifts attention from job titles to capability.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553712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Strategic question: what capabilities must the organisation preserve, create or stop buying?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22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Three horizons of workforce planning (1/3)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HORIZON 1 — NOW / NEXT 12 MONTHS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Critical vacancies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Retention hotspots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Capacity gaps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Compliance and wellbeing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23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Three horizons of workforce planning (2/3)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HORIZONS 2–3 — 1 TO 5 YEARS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Emerging skills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Automation exposure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Leadership pipeline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Location footprint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23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Three horizons of workforce planning (3/3)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rPr dirty="0"/>
              <a:t>• </a:t>
            </a:r>
            <a:r>
              <a:rPr sz="3200" dirty="0"/>
              <a:t>Build/buy/partner choices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23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Skills-based organisation: opportunity and caution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4840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Opportunity: wider talent pools, internal mobility, faster redeployment and reduced credential dependence.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Requires: credible skills taxonomy, assessment, learning pathways and transparent opportunity matching.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Risk: reducing people to inventories of skills while ignoring motivation, identity and context.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HR challenge: combine skills data with meaningful work design and employee voice.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24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Scenario planning: test strategy under different futures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262225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Do not ask 'What will happen?' Ask 'Would our strategy survive if this happened?'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Useful axes: talent abundance/scarcity; high/low automation; open/restricted mobility; stable/volatile demand.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Identify no-regret moves, contingent moves and trigger points.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Make assumptions explicit so they can be challenged.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25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GROUP ACTIVITY 4 | 2030 Workforce War Room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t>NEW ACTIVITY • Use Case 4: TerraFoods International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Teams receive the same organisation but choose one 2030 scenario from the case pack.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rPr dirty="0"/>
              <a:t>• Task (2</a:t>
            </a:r>
            <a:r>
              <a:rPr lang="en-GB" dirty="0"/>
              <a:t>0 </a:t>
            </a:r>
            <a:r>
              <a:rPr dirty="0"/>
              <a:t>min): redesign the workforce model for that scenario.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747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Decide: roles to automate/augment, skills to build, mobility model, employment mix, EVP changes and two governance safeguards.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553712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Then swap scenarios with another group: stress-test their strategy for 5 minutes.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5632703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Output: 2-minute strategy defence + one 'no-regret' action that works across all scenarios.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26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Integration challenge | One HR system, not four separate decisions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91491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Recruitment strategy shapes who enters.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Selection architecture shapes who is judged capable.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Employment model shapes who carries risk and who accumulates knowledge.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Mobility strategy shapes where capability can be deployed.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Future workforce planning shapes what the </a:t>
            </a:r>
            <a:r>
              <a:rPr sz="2800" dirty="0" err="1"/>
              <a:t>organisation</a:t>
            </a:r>
            <a:r>
              <a:rPr sz="2800" dirty="0"/>
              <a:t> becomes capable of doing.</a:t>
            </a:r>
          </a:p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sz="2800" dirty="0"/>
              <a:t>Final question: where is the biggest contradiction in your </a:t>
            </a:r>
            <a:r>
              <a:rPr sz="2800" dirty="0" err="1"/>
              <a:t>organisation's</a:t>
            </a:r>
            <a:r>
              <a:rPr sz="2800" dirty="0"/>
              <a:t> current workforce strategy?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27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Close | Reflection &amp; independent study (1/2)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EXIT REFLECTION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One assumption I changed today…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One workforce trade-off I can now explain…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One HR metric I would stop using…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One question I would take to a board…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28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Close | Reflection &amp; independent study (2/2)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3898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INDEPENDENT STUDY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0756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Read: Armstrong &amp; Taylor; Torrington et 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614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Review a current CIPD labour-market report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447288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Select one organisation and map BUY / BUILD / BORROW / REDESIGN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33087"/>
            <a:ext cx="10652760" cy="5394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Prepare one example of workforce mobility creating both value and risk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28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Session Summary (1/2)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dirty="0"/>
              <a:t>What we covered across the  workshop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Block 1 — Diagnosed external labour markets and linked talent scarcity to recruitment, EVP, Person–Environment Fit and the ASA framework.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2590943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rPr dirty="0"/>
              <a:t>• Block 2 — Evaluated selection methods through validity, reliability, fairness, candidate experience and responsible use of AI.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3403104"/>
            <a:ext cx="10652760" cy="13258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rPr dirty="0"/>
              <a:t>• Block 3 — Examined workforce mobility, </a:t>
            </a:r>
            <a:r>
              <a:rPr dirty="0" err="1"/>
              <a:t>labour</a:t>
            </a:r>
            <a:r>
              <a:rPr dirty="0"/>
              <a:t>-market segmentation and Atkinson’s Flexible Firm Model, including the trade-offs created by flexible </a:t>
            </a:r>
            <a:r>
              <a:rPr dirty="0" err="1"/>
              <a:t>labour</a:t>
            </a:r>
            <a:r>
              <a:rPr dirty="0"/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640" y="4585442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rPr dirty="0"/>
              <a:t>• Block 4 — Applied scenario planning and skills-based workforce thinking to future workforce resilience, automation and mobility.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29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Session Summary (2/2)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115568"/>
            <a:ext cx="10972800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000" b="0">
                <a:solidFill>
                  <a:srgbClr val="008B97"/>
                </a:solidFill>
                <a:latin typeface="Aptos"/>
              </a:defRPr>
            </a:pPr>
            <a:r>
              <a:rPr dirty="0"/>
              <a:t>What we covered across the  workshop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Across all four activities, teams moved from diagnosis to decision: using evidence, applying theory, defending trade-offs and identifying risks.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Key takeaway: effective Human Capital Management aligns labour-market evidence, workforce capability, employee experience and organisational strategy.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29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References (1/2)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Armstrong, M. and Taylor, S. (2023) Armstrong’s handbook of human resource management practice. 16th edn. London: Kogan Page.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Atkinson, J. (1984) ‘Manpower strategies for flexible organisations’, Personnel Management, 16(8), pp. 28–31.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867911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Backhaus, K. and Tikoo, S. (2004) ‘Conceptualizing and researching employer branding’, Career Development International, 9(5), pp. 501–517.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946903"/>
            <a:ext cx="10652760" cy="13258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Kristof, A.L. (1996) ‘Person–organization fit: an integrative review of its conceptualizations, measurement, and implications’, Personnel Psychology, 49(1), pp. 1–49.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30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37160"/>
          </a:xfrm>
          <a:prstGeom prst="rect">
            <a:avLst/>
          </a:prstGeom>
          <a:solidFill>
            <a:srgbClr val="008B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7498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3000" b="1">
                <a:solidFill>
                  <a:srgbClr val="14273F"/>
                </a:solidFill>
                <a:latin typeface="Aptos"/>
              </a:defRPr>
            </a:pPr>
            <a:r>
              <a:t>References (2/2)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709928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Schneider, B. (1987) ‘The people make the place’, Personnel Psychology, 40(3), pp. 437–453.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10652760" cy="93268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2400" b="0">
                <a:solidFill>
                  <a:srgbClr val="3E4C58"/>
                </a:solidFill>
                <a:latin typeface="Aptos"/>
              </a:defRPr>
            </a:pPr>
            <a:r>
              <a:t>• Torrington, D., Hall, L., Taylor, S. and Atkinson, C. (2020) Human resource management. 11th edn. Harlow: Pearson.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" y="6519672"/>
            <a:ext cx="10881360" cy="2286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00" b="0">
                <a:solidFill>
                  <a:srgbClr val="008B97"/>
                </a:solidFill>
                <a:latin typeface="Aptos"/>
              </a:defRPr>
            </a:pPr>
            <a:r>
              <a:t>MBA Human Capital Management  •  Week 3  |  Original slide 30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2832</Words>
  <Application>Microsoft Office PowerPoint</Application>
  <PresentationFormat>Widescreen</PresentationFormat>
  <Paragraphs>268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7" baseType="lpstr">
      <vt:lpstr>Aptos</vt:lpstr>
      <vt:lpstr>Arial</vt:lpstr>
      <vt:lpstr>Myriad Pro</vt:lpstr>
      <vt:lpstr>20140311PresentationUWTSDTemplate</vt:lpstr>
      <vt:lpstr>Human Capital Management  Week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Chi Oham</cp:lastModifiedBy>
  <cp:revision>4</cp:revision>
  <dcterms:created xsi:type="dcterms:W3CDTF">2023-09-20T11:13:31Z</dcterms:created>
  <dcterms:modified xsi:type="dcterms:W3CDTF">2026-10-12T22:05:15Z</dcterms:modified>
</cp:coreProperties>
</file>