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handoutMasterIdLst>
    <p:handoutMasterId r:id="rId16"/>
  </p:handoutMasterIdLst>
  <p:sldIdLst>
    <p:sldId id="257" r:id="rId2"/>
    <p:sldId id="271" r:id="rId3"/>
    <p:sldId id="272" r:id="rId4"/>
    <p:sldId id="259" r:id="rId5"/>
    <p:sldId id="262" r:id="rId6"/>
    <p:sldId id="263" r:id="rId7"/>
    <p:sldId id="273" r:id="rId8"/>
    <p:sldId id="264" r:id="rId9"/>
    <p:sldId id="274" r:id="rId10"/>
    <p:sldId id="275" r:id="rId11"/>
    <p:sldId id="276" r:id="rId12"/>
    <p:sldId id="277" r:id="rId13"/>
    <p:sldId id="266"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D47DDA-F9F9-45AD-9DC0-1EC32F0F189F}" v="5" dt="2025-11-03T12:56:04.644"/>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911" autoAdjust="0"/>
  </p:normalViewPr>
  <p:slideViewPr>
    <p:cSldViewPr snapToGrid="0">
      <p:cViewPr varScale="1">
        <p:scale>
          <a:sx n="57" d="100"/>
          <a:sy n="57" d="100"/>
        </p:scale>
        <p:origin x="1016" y="32"/>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h Saleem" userId="8fdd6d29ad6d68f5" providerId="LiveId" clId="{70D47DDA-F9F9-45AD-9DC0-1EC32F0F189F}"/>
    <pc:docChg chg="custSel modSld">
      <pc:chgData name="Halimah Saleem" userId="8fdd6d29ad6d68f5" providerId="LiveId" clId="{70D47DDA-F9F9-45AD-9DC0-1EC32F0F189F}" dt="2025-11-03T13:02:50.843" v="739" actId="33524"/>
      <pc:docMkLst>
        <pc:docMk/>
      </pc:docMkLst>
      <pc:sldChg chg="modSp mod">
        <pc:chgData name="Halimah Saleem" userId="8fdd6d29ad6d68f5" providerId="LiveId" clId="{70D47DDA-F9F9-45AD-9DC0-1EC32F0F189F}" dt="2025-11-03T12:53:27.356" v="435" actId="12"/>
        <pc:sldMkLst>
          <pc:docMk/>
          <pc:sldMk cId="3514341159" sldId="262"/>
        </pc:sldMkLst>
        <pc:spChg chg="mod">
          <ac:chgData name="Halimah Saleem" userId="8fdd6d29ad6d68f5" providerId="LiveId" clId="{70D47DDA-F9F9-45AD-9DC0-1EC32F0F189F}" dt="2025-11-03T12:53:27.356" v="435" actId="12"/>
          <ac:spMkLst>
            <pc:docMk/>
            <pc:sldMk cId="3514341159" sldId="262"/>
            <ac:spMk id="3" creationId="{00000000-0000-0000-0000-000000000000}"/>
          </ac:spMkLst>
        </pc:spChg>
      </pc:sldChg>
      <pc:sldChg chg="modSp mod">
        <pc:chgData name="Halimah Saleem" userId="8fdd6d29ad6d68f5" providerId="LiveId" clId="{70D47DDA-F9F9-45AD-9DC0-1EC32F0F189F}" dt="2025-11-03T12:57:13.469" v="728" actId="20577"/>
        <pc:sldMkLst>
          <pc:docMk/>
          <pc:sldMk cId="4155348868" sldId="266"/>
        </pc:sldMkLst>
        <pc:spChg chg="mod">
          <ac:chgData name="Halimah Saleem" userId="8fdd6d29ad6d68f5" providerId="LiveId" clId="{70D47DDA-F9F9-45AD-9DC0-1EC32F0F189F}" dt="2025-11-03T12:56:40.800" v="656" actId="1076"/>
          <ac:spMkLst>
            <pc:docMk/>
            <pc:sldMk cId="4155348868" sldId="266"/>
            <ac:spMk id="2" creationId="{00000000-0000-0000-0000-000000000000}"/>
          </ac:spMkLst>
        </pc:spChg>
        <pc:spChg chg="mod">
          <ac:chgData name="Halimah Saleem" userId="8fdd6d29ad6d68f5" providerId="LiveId" clId="{70D47DDA-F9F9-45AD-9DC0-1EC32F0F189F}" dt="2025-11-03T12:57:13.469" v="728" actId="20577"/>
          <ac:spMkLst>
            <pc:docMk/>
            <pc:sldMk cId="4155348868" sldId="266"/>
            <ac:spMk id="3" creationId="{00000000-0000-0000-0000-000000000000}"/>
          </ac:spMkLst>
        </pc:spChg>
      </pc:sldChg>
      <pc:sldChg chg="modSp mod">
        <pc:chgData name="Halimah Saleem" userId="8fdd6d29ad6d68f5" providerId="LiveId" clId="{70D47DDA-F9F9-45AD-9DC0-1EC32F0F189F}" dt="2025-11-03T12:52:43.066" v="428" actId="20577"/>
        <pc:sldMkLst>
          <pc:docMk/>
          <pc:sldMk cId="684469095" sldId="271"/>
        </pc:sldMkLst>
        <pc:spChg chg="mod">
          <ac:chgData name="Halimah Saleem" userId="8fdd6d29ad6d68f5" providerId="LiveId" clId="{70D47DDA-F9F9-45AD-9DC0-1EC32F0F189F}" dt="2025-11-03T12:51:04.478" v="419" actId="1076"/>
          <ac:spMkLst>
            <pc:docMk/>
            <pc:sldMk cId="684469095" sldId="271"/>
            <ac:spMk id="2" creationId="{2B377ABA-2DBE-3626-AEC8-6AD728535454}"/>
          </ac:spMkLst>
        </pc:spChg>
        <pc:spChg chg="mod">
          <ac:chgData name="Halimah Saleem" userId="8fdd6d29ad6d68f5" providerId="LiveId" clId="{70D47DDA-F9F9-45AD-9DC0-1EC32F0F189F}" dt="2025-11-03T12:52:43.066" v="428" actId="20577"/>
          <ac:spMkLst>
            <pc:docMk/>
            <pc:sldMk cId="684469095" sldId="271"/>
            <ac:spMk id="3" creationId="{F672DBE9-D187-7426-EDB6-4A934072195A}"/>
          </ac:spMkLst>
        </pc:spChg>
      </pc:sldChg>
      <pc:sldChg chg="modSp mod">
        <pc:chgData name="Halimah Saleem" userId="8fdd6d29ad6d68f5" providerId="LiveId" clId="{70D47DDA-F9F9-45AD-9DC0-1EC32F0F189F}" dt="2025-11-03T13:02:50.843" v="739" actId="33524"/>
        <pc:sldMkLst>
          <pc:docMk/>
          <pc:sldMk cId="2353232635" sldId="274"/>
        </pc:sldMkLst>
        <pc:spChg chg="mod">
          <ac:chgData name="Halimah Saleem" userId="8fdd6d29ad6d68f5" providerId="LiveId" clId="{70D47DDA-F9F9-45AD-9DC0-1EC32F0F189F}" dt="2025-11-03T13:02:50.843" v="739" actId="33524"/>
          <ac:spMkLst>
            <pc:docMk/>
            <pc:sldMk cId="2353232635" sldId="274"/>
            <ac:spMk id="3" creationId="{FFD41BFE-D614-3F38-676C-70FDA9E176F4}"/>
          </ac:spMkLst>
        </pc:spChg>
      </pc:sldChg>
      <pc:sldChg chg="modSp mod">
        <pc:chgData name="Halimah Saleem" userId="8fdd6d29ad6d68f5" providerId="LiveId" clId="{70D47DDA-F9F9-45AD-9DC0-1EC32F0F189F}" dt="2025-11-03T11:44:40.545" v="147" actId="20577"/>
        <pc:sldMkLst>
          <pc:docMk/>
          <pc:sldMk cId="1104881265" sldId="275"/>
        </pc:sldMkLst>
        <pc:spChg chg="mod">
          <ac:chgData name="Halimah Saleem" userId="8fdd6d29ad6d68f5" providerId="LiveId" clId="{70D47DDA-F9F9-45AD-9DC0-1EC32F0F189F}" dt="2025-11-03T11:44:40.545" v="147" actId="20577"/>
          <ac:spMkLst>
            <pc:docMk/>
            <pc:sldMk cId="1104881265" sldId="275"/>
            <ac:spMk id="3" creationId="{83D70781-49EE-6880-1CCA-5BC5E08EA48D}"/>
          </ac:spMkLst>
        </pc:spChg>
      </pc:sldChg>
      <pc:sldChg chg="modSp mod">
        <pc:chgData name="Halimah Saleem" userId="8fdd6d29ad6d68f5" providerId="LiveId" clId="{70D47DDA-F9F9-45AD-9DC0-1EC32F0F189F}" dt="2025-11-03T12:10:16.144" v="277" actId="20577"/>
        <pc:sldMkLst>
          <pc:docMk/>
          <pc:sldMk cId="3179923219" sldId="276"/>
        </pc:sldMkLst>
        <pc:spChg chg="mod">
          <ac:chgData name="Halimah Saleem" userId="8fdd6d29ad6d68f5" providerId="LiveId" clId="{70D47DDA-F9F9-45AD-9DC0-1EC32F0F189F}" dt="2025-11-03T12:10:16.144" v="277" actId="20577"/>
          <ac:spMkLst>
            <pc:docMk/>
            <pc:sldMk cId="3179923219" sldId="276"/>
            <ac:spMk id="3" creationId="{FF18405F-A225-3A15-125B-ACFEBEFFB9F9}"/>
          </ac:spMkLst>
        </pc:spChg>
      </pc:sldChg>
      <pc:sldChg chg="modSp mod">
        <pc:chgData name="Halimah Saleem" userId="8fdd6d29ad6d68f5" providerId="LiveId" clId="{70D47DDA-F9F9-45AD-9DC0-1EC32F0F189F}" dt="2025-11-03T12:57:56.292" v="738" actId="20577"/>
        <pc:sldMkLst>
          <pc:docMk/>
          <pc:sldMk cId="3642122679" sldId="277"/>
        </pc:sldMkLst>
        <pc:spChg chg="mod">
          <ac:chgData name="Halimah Saleem" userId="8fdd6d29ad6d68f5" providerId="LiveId" clId="{70D47DDA-F9F9-45AD-9DC0-1EC32F0F189F}" dt="2025-11-03T12:57:56.292" v="738" actId="20577"/>
          <ac:spMkLst>
            <pc:docMk/>
            <pc:sldMk cId="3642122679" sldId="277"/>
            <ac:spMk id="3" creationId="{3D0925CD-5596-B323-ADD2-7E7FFF15938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03/11/2025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03/11/2025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3</a:t>
            </a:fld>
            <a:endParaRPr lang="en-GB" noProof="0" dirty="0"/>
          </a:p>
        </p:txBody>
      </p:sp>
    </p:spTree>
    <p:extLst>
      <p:ext uri="{BB962C8B-B14F-4D97-AF65-F5344CB8AC3E}">
        <p14:creationId xmlns:p14="http://schemas.microsoft.com/office/powerpoint/2010/main" val="3138554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Lesson descriptions should be brief.</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6</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8</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13</a:t>
            </a:fld>
            <a:endParaRPr lang="en-GB" dirty="0"/>
          </a:p>
        </p:txBody>
      </p:sp>
    </p:spTree>
    <p:extLst>
      <p:ext uri="{BB962C8B-B14F-4D97-AF65-F5344CB8AC3E}">
        <p14:creationId xmlns:p14="http://schemas.microsoft.com/office/powerpoint/2010/main" val="215666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03/11/2025</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03/11/2025</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03/11/2025</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03/11/2025</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03/11/2025</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ice.org.uk/guidance/hte30/chapter/2-Information-about-the-technologies#wysa-digital-referral-assistant-dra" TargetMode="External"/><Relationship Id="rId7" Type="http://schemas.openxmlformats.org/officeDocument/2006/relationships/hyperlink" Target="https://nhsaccelerator.com/innovations/wys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publications.parliament.uk/pa/cm5803/cmselect/cmhealth/223/report.html" TargetMode="External"/><Relationship Id="rId5" Type="http://schemas.openxmlformats.org/officeDocument/2006/relationships/hyperlink" Target="https://digital-transformation.hee.nhs.uk/binaries/content/assets/digital-transformation/dart-ed/understandingconfidenceinai-may22.pdf" TargetMode="External"/><Relationship Id="rId4" Type="http://schemas.openxmlformats.org/officeDocument/2006/relationships/hyperlink" Target="https://www.wysa.com/population-pre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764540"/>
            <a:ext cx="11277600" cy="1470025"/>
          </a:xfrm>
        </p:spPr>
        <p:txBody>
          <a:bodyPr rtlCol="0">
            <a:normAutofit/>
          </a:bodyPr>
          <a:lstStyle/>
          <a:p>
            <a:pPr rtl="0"/>
            <a:r>
              <a:rPr lang="en-GB" sz="2400" b="1" dirty="0">
                <a:solidFill>
                  <a:schemeClr val="tx1"/>
                </a:solidFill>
                <a:latin typeface="Arial" panose="020B0604020202020204" pitchFamily="34" charset="0"/>
                <a:cs typeface="Arial" panose="020B0604020202020204" pitchFamily="34" charset="0"/>
              </a:rPr>
              <a:t>Digital Transformation in the Health and Care Professions (BMHP6026)</a:t>
            </a:r>
          </a:p>
        </p:txBody>
      </p:sp>
      <p:sp>
        <p:nvSpPr>
          <p:cNvPr id="3" name="Subtitle 2"/>
          <p:cNvSpPr>
            <a:spLocks noGrp="1"/>
          </p:cNvSpPr>
          <p:nvPr>
            <p:ph type="subTitle" idx="1"/>
          </p:nvPr>
        </p:nvSpPr>
        <p:spPr/>
        <p:txBody>
          <a:bodyPr rtlCol="0">
            <a:normAutofit/>
          </a:bodyPr>
          <a:lstStyle/>
          <a:p>
            <a:pPr rtl="0"/>
            <a:r>
              <a:rPr lang="en-GB" sz="2000" b="1" dirty="0">
                <a:solidFill>
                  <a:schemeClr val="tx1"/>
                </a:solidFill>
                <a:latin typeface="Arial" panose="020B0604020202020204" pitchFamily="34" charset="0"/>
                <a:cs typeface="Arial" panose="020B0604020202020204" pitchFamily="34" charset="0"/>
              </a:rPr>
              <a:t>Halimah Saleem (2314746)</a:t>
            </a:r>
          </a:p>
          <a:p>
            <a:pPr rtl="0"/>
            <a:r>
              <a:rPr lang="en-GB" sz="2000" b="1" dirty="0">
                <a:solidFill>
                  <a:schemeClr val="tx1"/>
                </a:solidFill>
                <a:latin typeface="Arial" panose="020B0604020202020204" pitchFamily="34" charset="0"/>
                <a:cs typeface="Arial" panose="020B0604020202020204" pitchFamily="34" charset="0"/>
              </a:rPr>
              <a:t>Joanne Davies </a:t>
            </a: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77ABA-2DBE-3626-AEC8-6AD728535454}"/>
              </a:ext>
            </a:extLst>
          </p:cNvPr>
          <p:cNvSpPr>
            <a:spLocks noGrp="1"/>
          </p:cNvSpPr>
          <p:nvPr>
            <p:ph type="title"/>
          </p:nvPr>
        </p:nvSpPr>
        <p:spPr>
          <a:xfrm>
            <a:off x="609600" y="763858"/>
            <a:ext cx="10972800" cy="1066800"/>
          </a:xfrm>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672DBE9-D187-7426-EDB6-4A934072195A}"/>
              </a:ext>
            </a:extLst>
          </p:cNvPr>
          <p:cNvSpPr>
            <a:spLocks noGrp="1"/>
          </p:cNvSpPr>
          <p:nvPr>
            <p:ph idx="1"/>
          </p:nvPr>
        </p:nvSpPr>
        <p:spPr>
          <a:xfrm>
            <a:off x="609600" y="1574180"/>
            <a:ext cx="10972800" cy="5172308"/>
          </a:xfrm>
        </p:spPr>
        <p:txBody>
          <a:bodyPr>
            <a:noAutofit/>
          </a:bodyPr>
          <a:lstStyle/>
          <a:p>
            <a:r>
              <a:rPr lang="en-GB" sz="2000" dirty="0">
                <a:solidFill>
                  <a:schemeClr val="tx1"/>
                </a:solidFill>
                <a:effectLst/>
                <a:latin typeface="Arial" panose="020B0604020202020204" pitchFamily="34" charset="0"/>
                <a:ea typeface="Aptos" panose="020B0004020202020204" pitchFamily="34" charset="0"/>
              </a:rPr>
              <a:t>Wysa is a mental health app that launched in 2016 to solve mental health challenges that uses artificial intelligence (AI) to talk to users who are suffering from mental health issues and overcomes the barriers to accessing support (Population prevention - Wysa - Everyday Mental Health, 2025). </a:t>
            </a:r>
          </a:p>
          <a:p>
            <a:r>
              <a:rPr lang="en-GB" sz="2000" dirty="0">
                <a:solidFill>
                  <a:schemeClr val="tx1"/>
                </a:solidFill>
                <a:latin typeface="Arial" panose="020B0604020202020204" pitchFamily="34" charset="0"/>
                <a:ea typeface="Aptos" panose="020B0004020202020204" pitchFamily="34" charset="0"/>
              </a:rPr>
              <a:t>Wysa is important as m</a:t>
            </a:r>
            <a:r>
              <a:rPr lang="en-GB" sz="2000" dirty="0">
                <a:solidFill>
                  <a:schemeClr val="tx1"/>
                </a:solidFill>
                <a:effectLst/>
                <a:latin typeface="Arial" panose="020B0604020202020204" pitchFamily="34" charset="0"/>
                <a:ea typeface="Aptos" panose="020B0004020202020204" pitchFamily="34" charset="0"/>
              </a:rPr>
              <a:t>ental health services are under pressure, with many people waiting weeks or even months for professional help. Wysa helps to fill that gap by providing immediate support to those who </a:t>
            </a:r>
            <a:r>
              <a:rPr lang="en-GB" sz="2000" dirty="0">
                <a:solidFill>
                  <a:schemeClr val="tx1"/>
                </a:solidFill>
                <a:latin typeface="Arial" panose="020B0604020202020204" pitchFamily="34" charset="0"/>
                <a:ea typeface="Aptos" panose="020B0004020202020204" pitchFamily="34" charset="0"/>
              </a:rPr>
              <a:t>are </a:t>
            </a:r>
            <a:r>
              <a:rPr lang="en-GB" sz="2000" dirty="0">
                <a:solidFill>
                  <a:schemeClr val="tx1"/>
                </a:solidFill>
                <a:effectLst/>
                <a:latin typeface="Arial" panose="020B0604020202020204" pitchFamily="34" charset="0"/>
                <a:ea typeface="Aptos" panose="020B0004020202020204" pitchFamily="34" charset="0"/>
              </a:rPr>
              <a:t>struggling.</a:t>
            </a:r>
          </a:p>
          <a:p>
            <a:r>
              <a:rPr lang="en-GB" sz="2000" dirty="0">
                <a:solidFill>
                  <a:schemeClr val="tx1"/>
                </a:solidFill>
                <a:effectLst/>
                <a:latin typeface="Arial" panose="020B0604020202020204" pitchFamily="34" charset="0"/>
                <a:ea typeface="Aptos" panose="020B0004020202020204" pitchFamily="34" charset="0"/>
              </a:rPr>
              <a:t>Digital transformation in health and social care involves the shift from traditional, paper-based processes to digital solutions that enhance the efficiency and effectiveness of services (UK Parliament, 2022).</a:t>
            </a:r>
          </a:p>
          <a:p>
            <a:r>
              <a:rPr lang="en-GB" sz="2000" dirty="0">
                <a:solidFill>
                  <a:schemeClr val="tx1"/>
                </a:solidFill>
                <a:effectLst/>
                <a:latin typeface="Arial" panose="020B0604020202020204" pitchFamily="34" charset="0"/>
                <a:ea typeface="Aptos" panose="020B0004020202020204" pitchFamily="34" charset="0"/>
              </a:rPr>
              <a:t>For this presentation, I’m recommending that Wysa is developed and implemented within a mental health hospital setting, where staff struggle with high workloads and patients often need support between sessions.</a:t>
            </a:r>
          </a:p>
          <a:p>
            <a:r>
              <a:rPr lang="en-GB" sz="2000" dirty="0">
                <a:solidFill>
                  <a:schemeClr val="tx1"/>
                </a:solidFill>
                <a:latin typeface="Arial" panose="020B0604020202020204" pitchFamily="34" charset="0"/>
              </a:rPr>
              <a:t>This presentation will cover two focus areas which are the Workforce and Patient/Service User. I’ll give an overview of Wysa, it’s impact on these areas, the challenges and recommendations and a brief conclusion. </a:t>
            </a:r>
            <a:endParaRPr lang="en-GB" sz="2000" dirty="0">
              <a:solidFill>
                <a:schemeClr val="tx1"/>
              </a:solidFill>
            </a:endParaRPr>
          </a:p>
        </p:txBody>
      </p:sp>
    </p:spTree>
    <p:extLst>
      <p:ext uri="{BB962C8B-B14F-4D97-AF65-F5344CB8AC3E}">
        <p14:creationId xmlns:p14="http://schemas.microsoft.com/office/powerpoint/2010/main" val="684469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4C3B4-BA24-B946-07A9-FE6EDAAD833E}"/>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a:extLst>
              <a:ext uri="{FF2B5EF4-FFF2-40B4-BE49-F238E27FC236}">
                <a16:creationId xmlns:a16="http://schemas.microsoft.com/office/drawing/2014/main" id="{64025B4F-ABE1-87D5-54A5-57676B35F2FB}"/>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Wysa is a digital mental health app that combines an AI chatbot with human support to facilitate cognitive behavioural (CBT) techniques. It is designed to help people manage depression (Buskirk, 2023). </a:t>
            </a:r>
          </a:p>
          <a:p>
            <a:r>
              <a:rPr lang="en-GB" sz="2000" dirty="0">
                <a:solidFill>
                  <a:schemeClr val="tx1"/>
                </a:solidFill>
                <a:latin typeface="Arial" panose="020B0604020202020204" pitchFamily="34" charset="0"/>
                <a:cs typeface="Arial" panose="020B0604020202020204" pitchFamily="34" charset="0"/>
              </a:rPr>
              <a:t>Wysa is an Al chat that people can talk to anytime about how they're feeling. It listens and suggests simple tools for example, breathing exercises and mood check-ins. Most people feel better after their first conversation and can use Wysa on demand for support, any time of day or night. It is confidential and available 24/7 (Population prevention - Wysa - Everyday Mental Health, 2025). </a:t>
            </a:r>
          </a:p>
        </p:txBody>
      </p:sp>
      <p:pic>
        <p:nvPicPr>
          <p:cNvPr id="4" name="Picture 3">
            <a:extLst>
              <a:ext uri="{FF2B5EF4-FFF2-40B4-BE49-F238E27FC236}">
                <a16:creationId xmlns:a16="http://schemas.microsoft.com/office/drawing/2014/main" id="{CA1948E2-DEE2-C371-A005-A2513C82FC44}"/>
              </a:ext>
            </a:extLst>
          </p:cNvPr>
          <p:cNvPicPr>
            <a:picLocks noChangeAspect="1"/>
          </p:cNvPicPr>
          <p:nvPr/>
        </p:nvPicPr>
        <p:blipFill>
          <a:blip r:embed="rId3"/>
          <a:stretch>
            <a:fillRect/>
          </a:stretch>
        </p:blipFill>
        <p:spPr>
          <a:xfrm>
            <a:off x="4572000" y="4862164"/>
            <a:ext cx="3048000" cy="1504950"/>
          </a:xfrm>
          <a:prstGeom prst="rect">
            <a:avLst/>
          </a:prstGeom>
          <a:ln w="57150">
            <a:solidFill>
              <a:schemeClr val="accent5">
                <a:lumMod val="60000"/>
                <a:lumOff val="40000"/>
              </a:schemeClr>
            </a:solidFill>
          </a:ln>
        </p:spPr>
      </p:pic>
      <p:sp>
        <p:nvSpPr>
          <p:cNvPr id="5" name="TextBox 4">
            <a:extLst>
              <a:ext uri="{FF2B5EF4-FFF2-40B4-BE49-F238E27FC236}">
                <a16:creationId xmlns:a16="http://schemas.microsoft.com/office/drawing/2014/main" id="{AAF03A76-E533-FDB4-00E5-44CA67434950}"/>
              </a:ext>
            </a:extLst>
          </p:cNvPr>
          <p:cNvSpPr txBox="1"/>
          <p:nvPr/>
        </p:nvSpPr>
        <p:spPr>
          <a:xfrm>
            <a:off x="4464204" y="6414105"/>
            <a:ext cx="234175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(Brenia, 2021)</a:t>
            </a:r>
          </a:p>
        </p:txBody>
      </p:sp>
    </p:spTree>
    <p:extLst>
      <p:ext uri="{BB962C8B-B14F-4D97-AF65-F5344CB8AC3E}">
        <p14:creationId xmlns:p14="http://schemas.microsoft.com/office/powerpoint/2010/main" val="137038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p:cNvSpPr>
            <a:spLocks noGrp="1"/>
          </p:cNvSpPr>
          <p:nvPr>
            <p:ph idx="1"/>
          </p:nvPr>
        </p:nvSpPr>
        <p:spPr/>
        <p:txBody>
          <a:bodyPr rtlCol="0">
            <a:normAutofit/>
          </a:bodyPr>
          <a:lstStyle/>
          <a:p>
            <a:r>
              <a:rPr lang="en-GB" sz="2000" b="0" i="0" dirty="0">
                <a:solidFill>
                  <a:schemeClr val="tx1"/>
                </a:solidFill>
                <a:effectLst/>
                <a:latin typeface="Arial" panose="020B0604020202020204" pitchFamily="34" charset="0"/>
                <a:cs typeface="Arial" panose="020B0604020202020204" pitchFamily="34" charset="0"/>
              </a:rPr>
              <a:t>Wysa provides ongoing digital support across the mental health care pathway, at referral </a:t>
            </a:r>
            <a:r>
              <a:rPr lang="en-GB" sz="2000" dirty="0">
                <a:solidFill>
                  <a:schemeClr val="tx1"/>
                </a:solidFill>
                <a:latin typeface="Arial" panose="020B0604020202020204" pitchFamily="34" charset="0"/>
                <a:cs typeface="Arial" panose="020B0604020202020204" pitchFamily="34" charset="0"/>
              </a:rPr>
              <a:t>and </a:t>
            </a:r>
            <a:r>
              <a:rPr lang="en-GB" sz="2000" b="0" i="0" dirty="0">
                <a:solidFill>
                  <a:schemeClr val="tx1"/>
                </a:solidFill>
                <a:effectLst/>
                <a:latin typeface="Arial" panose="020B0604020202020204" pitchFamily="34" charset="0"/>
                <a:cs typeface="Arial" panose="020B0604020202020204" pitchFamily="34" charset="0"/>
              </a:rPr>
              <a:t>during waits as well as post discharge support and ongoing access (Wysa - AI-Powered Mental Health Support for Building Resilience - NHS Innovation Accelerator, 2025). Wysa acts as a supportive digital companion that encourages self awareness and early intervention, helping people take smaller steps towards better mental health. </a:t>
            </a:r>
          </a:p>
          <a:p>
            <a:r>
              <a:rPr lang="en-GB" sz="2000" dirty="0">
                <a:solidFill>
                  <a:schemeClr val="tx1"/>
                </a:solidFill>
                <a:latin typeface="Arial" panose="020B0604020202020204" pitchFamily="34" charset="0"/>
                <a:cs typeface="Arial" panose="020B0604020202020204" pitchFamily="34" charset="0"/>
              </a:rPr>
              <a:t>Wysa learns what kind of support each user finds most helpful and offers personalised suggestions to build confidence. It gives people the space to talk and reflect on their feelings.</a:t>
            </a: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p:cNvSpPr>
            <a:spLocks noGrp="1"/>
          </p:cNvSpPr>
          <p:nvPr>
            <p:ph idx="1"/>
          </p:nvPr>
        </p:nvSpPr>
        <p:spPr/>
        <p:txBody>
          <a:bodyPr rtlCol="0">
            <a:normAutofit/>
          </a:bodyPr>
          <a:lstStyle/>
          <a:p>
            <a:r>
              <a:rPr lang="en-GB" sz="2000" dirty="0">
                <a:solidFill>
                  <a:schemeClr val="tx1"/>
                </a:solidFill>
                <a:latin typeface="Arial" panose="020B0604020202020204" pitchFamily="34" charset="0"/>
                <a:cs typeface="Arial" panose="020B0604020202020204" pitchFamily="34" charset="0"/>
              </a:rPr>
              <a:t>Wysa is used in several places. In the NHS, it’s part of Talking Therapies services, where it helps people share information and move into care more smoothly (Coventry, 2025).</a:t>
            </a:r>
          </a:p>
          <a:p>
            <a:r>
              <a:rPr lang="en-GB" sz="2000" dirty="0">
                <a:solidFill>
                  <a:schemeClr val="tx1"/>
                </a:solidFill>
                <a:latin typeface="Arial" panose="020B0604020202020204" pitchFamily="34" charset="0"/>
                <a:cs typeface="Arial" panose="020B0604020202020204" pitchFamily="34" charset="0"/>
              </a:rPr>
              <a:t>It’s also used across NHS care pathways to support people at referral, while they’re waiting, during CBT treatment, and after discharge (Wysa - AI-Powered Mental Health Support for Building Resilience - NHS Innovation Accelerator, 2025). Beyond the NHS, organisations use Wysa in workplace and population wellbeing programmes to support everyday mental health (Population prevention - Wysa - Everyday Mental Health, 2025).  </a:t>
            </a:r>
          </a:p>
          <a:p>
            <a:r>
              <a:rPr lang="en-GB" sz="2000" dirty="0">
                <a:solidFill>
                  <a:schemeClr val="tx1"/>
                </a:solidFill>
                <a:latin typeface="Arial" panose="020B0604020202020204" pitchFamily="34" charset="0"/>
                <a:cs typeface="Arial" panose="020B0604020202020204" pitchFamily="34" charset="0"/>
              </a:rPr>
              <a:t>And many individuals simply use the app themselves for on demand support with stress and low mood (Buskirk, 2023).</a:t>
            </a:r>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Impact on Workforce</a:t>
            </a:r>
          </a:p>
        </p:txBody>
      </p:sp>
      <p:sp>
        <p:nvSpPr>
          <p:cNvPr id="3" name="Content Placeholder 2"/>
          <p:cNvSpPr>
            <a:spLocks noGrp="1"/>
          </p:cNvSpPr>
          <p:nvPr>
            <p:ph idx="1"/>
          </p:nvPr>
        </p:nvSpPr>
        <p:spPr/>
        <p:txBody>
          <a:bodyPr rtlCol="0">
            <a:normAutofit/>
          </a:bodyPr>
          <a:lstStyle/>
          <a:p>
            <a:r>
              <a:rPr lang="en-GB" sz="2000" dirty="0">
                <a:solidFill>
                  <a:schemeClr val="tx1"/>
                </a:solidFill>
                <a:latin typeface="Arial" panose="020B0604020202020204" pitchFamily="34" charset="0"/>
                <a:cs typeface="Arial" panose="020B0604020202020204" pitchFamily="34" charset="0"/>
              </a:rPr>
              <a:t>Wysa helps services to work smarter by taking on first line support and information gathering, so that busy teams can focus on people who need clinical time the most. In NHS Talking Therapies, its use for digitally enabled intake means that details are taken up front, which reduces admin and helps staff triage and prioritise more quickly (NICE, 2025).</a:t>
            </a:r>
          </a:p>
          <a:p>
            <a:r>
              <a:rPr lang="en-GB" sz="2000" dirty="0">
                <a:solidFill>
                  <a:schemeClr val="tx1"/>
                </a:solidFill>
                <a:latin typeface="Arial" panose="020B0604020202020204" pitchFamily="34" charset="0"/>
                <a:cs typeface="Arial" panose="020B0604020202020204" pitchFamily="34" charset="0"/>
              </a:rPr>
              <a:t>Because Wysa provides ongoing, guided self help, it works alongside clinicians rather than replacing them, helping to improve flow across referral, waits, treatment, and aftercare. </a:t>
            </a:r>
          </a:p>
          <a:p>
            <a:r>
              <a:rPr lang="en-GB" sz="2000" dirty="0">
                <a:solidFill>
                  <a:schemeClr val="tx1"/>
                </a:solidFill>
                <a:latin typeface="Arial" panose="020B0604020202020204" pitchFamily="34" charset="0"/>
                <a:cs typeface="Arial" panose="020B0604020202020204" pitchFamily="34" charset="0"/>
              </a:rPr>
              <a:t>Safe adoption is supported by clear NHS guidance on digital clinical safety and AI, and by applying strong data protection measures that help build staff confidence in using the tool in practice (ICO, 2023).</a:t>
            </a:r>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D6BF-3178-E80C-C897-51228CF55F00}"/>
              </a:ext>
            </a:extLst>
          </p:cNvPr>
          <p:cNvSpPr>
            <a:spLocks noGrp="1"/>
          </p:cNvSpPr>
          <p:nvPr>
            <p:ph type="title"/>
          </p:nvPr>
        </p:nvSpPr>
        <p:spPr>
          <a:xfrm>
            <a:off x="481360" y="696952"/>
            <a:ext cx="10972800" cy="1066800"/>
          </a:xfrm>
        </p:spPr>
        <p:txBody>
          <a:bodyPr/>
          <a:lstStyle/>
          <a:p>
            <a:r>
              <a:rPr kumimoji="0" lang="en-GB" sz="2400" b="1" i="0" u="none" strike="noStrike" kern="1200" cap="none" spc="0" normalizeH="0" baseline="0" noProof="0" dirty="0">
                <a:ln>
                  <a:noFill/>
                </a:ln>
                <a:solidFill>
                  <a:prstClr val="white"/>
                </a:solidFill>
                <a:effectLst/>
                <a:highlight>
                  <a:srgbClr val="008000"/>
                </a:highlight>
                <a:uLnTx/>
                <a:uFillTx/>
                <a:latin typeface="Arial" panose="020B0604020202020204" pitchFamily="34" charset="0"/>
                <a:ea typeface="+mj-ea"/>
                <a:cs typeface="Arial" panose="020B0604020202020204" pitchFamily="34" charset="0"/>
              </a:rPr>
              <a:t>Impact on Workforce</a:t>
            </a:r>
            <a:endParaRPr lang="en-GB" dirty="0"/>
          </a:p>
        </p:txBody>
      </p:sp>
      <p:sp>
        <p:nvSpPr>
          <p:cNvPr id="6" name="TextBox 5">
            <a:extLst>
              <a:ext uri="{FF2B5EF4-FFF2-40B4-BE49-F238E27FC236}">
                <a16:creationId xmlns:a16="http://schemas.microsoft.com/office/drawing/2014/main" id="{4A35F70D-7EC3-30E0-62F0-C59E74179D82}"/>
              </a:ext>
            </a:extLst>
          </p:cNvPr>
          <p:cNvSpPr txBox="1"/>
          <p:nvPr/>
        </p:nvSpPr>
        <p:spPr>
          <a:xfrm>
            <a:off x="559419" y="1755152"/>
            <a:ext cx="4806176" cy="4708981"/>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There are many benefits of Wysa for the workforce.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By collecting key information early, digital intake helps people get the right support more quickly (NICE, 2025).</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eases pressure on staff time as Wysa gives people helpful tools between sessions, which means clinicians can spend more time with those who need extra support (NHS Innovation Accelerator, 2025).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There is consistent evidence-based support because the app uses CBT and mindfulness-based techniques to build coping skills. </a:t>
            </a:r>
          </a:p>
        </p:txBody>
      </p:sp>
      <p:sp>
        <p:nvSpPr>
          <p:cNvPr id="7" name="TextBox 6">
            <a:extLst>
              <a:ext uri="{FF2B5EF4-FFF2-40B4-BE49-F238E27FC236}">
                <a16:creationId xmlns:a16="http://schemas.microsoft.com/office/drawing/2014/main" id="{3799B926-4EC0-45AB-14E6-0602707E9962}"/>
              </a:ext>
            </a:extLst>
          </p:cNvPr>
          <p:cNvSpPr txBox="1"/>
          <p:nvPr/>
        </p:nvSpPr>
        <p:spPr>
          <a:xfrm>
            <a:off x="5554236" y="1765611"/>
            <a:ext cx="5711283" cy="4401205"/>
          </a:xfrm>
          <a:prstGeom prst="rect">
            <a:avLst/>
          </a:prstGeom>
          <a:noFill/>
          <a:ln w="38100">
            <a:solidFill>
              <a:schemeClr val="tx1"/>
            </a:solidFill>
          </a:ln>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However, there are some challenges and one of them is digital exclusion.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Some people don’t have reliable access or the skills to use digital tools, which can limit who benefits (Ofcom, 2022). If this is ignored, digital services can widen inequalities which is why services should offer inclusive alternatives for example, phone options or in person help.</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Staff may be reluctant to adopt AI technologies if they feel threatened, if they are worried about the risks, or if they do not see enough evidence of effectiveness (NHS England, 2025). </a:t>
            </a:r>
          </a:p>
        </p:txBody>
      </p:sp>
    </p:spTree>
    <p:extLst>
      <p:ext uri="{BB962C8B-B14F-4D97-AF65-F5344CB8AC3E}">
        <p14:creationId xmlns:p14="http://schemas.microsoft.com/office/powerpoint/2010/main" val="1458158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64219"/>
            <a:ext cx="10972800" cy="1066800"/>
          </a:xfrm>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4" name="Text Placeholder 3"/>
          <p:cNvSpPr>
            <a:spLocks noGrp="1"/>
          </p:cNvSpPr>
          <p:nvPr>
            <p:ph sz="half" idx="1"/>
          </p:nvPr>
        </p:nvSpPr>
        <p:spPr>
          <a:xfrm>
            <a:off x="609600" y="1931019"/>
            <a:ext cx="5384800" cy="4341875"/>
          </a:xfrm>
        </p:spPr>
        <p:txBody>
          <a:bodyPr rtlCol="0">
            <a:normAutofit lnSpcReduction="10000"/>
          </a:bodyPr>
          <a:lstStyle/>
          <a:p>
            <a:r>
              <a:rPr lang="en-GB" dirty="0">
                <a:solidFill>
                  <a:schemeClr val="tx1"/>
                </a:solidFill>
                <a:latin typeface="Arial" panose="020B0604020202020204" pitchFamily="34" charset="0"/>
                <a:cs typeface="Arial" panose="020B0604020202020204" pitchFamily="34" charset="0"/>
              </a:rPr>
              <a:t>In practice, people get continuous conversational support alongside care which changes how support is delivered day to day (NHS Innovation Accelerator, 2025). </a:t>
            </a:r>
          </a:p>
          <a:p>
            <a:r>
              <a:rPr lang="en-GB" dirty="0">
                <a:solidFill>
                  <a:schemeClr val="tx1"/>
                </a:solidFill>
                <a:latin typeface="Arial" panose="020B0604020202020204" pitchFamily="34" charset="0"/>
                <a:cs typeface="Arial" panose="020B0604020202020204" pitchFamily="34" charset="0"/>
              </a:rPr>
              <a:t>Local pathways use Wysa to make the referral journey simpler and easier to navigate (Coventry, 2025).</a:t>
            </a:r>
          </a:p>
          <a:p>
            <a:r>
              <a:rPr lang="en-GB" dirty="0">
                <a:solidFill>
                  <a:schemeClr val="tx1"/>
                </a:solidFill>
                <a:latin typeface="Arial" panose="020B0604020202020204" pitchFamily="34" charset="0"/>
                <a:cs typeface="Arial" panose="020B0604020202020204" pitchFamily="34" charset="0"/>
              </a:rPr>
              <a:t>When accessing support Wysa helps people get support more quickly by collecting key information early through digital intake (NICE, 2025). </a:t>
            </a:r>
          </a:p>
          <a:p>
            <a:r>
              <a:rPr lang="en-GB" dirty="0">
                <a:solidFill>
                  <a:schemeClr val="tx1"/>
                </a:solidFill>
                <a:latin typeface="Arial" panose="020B0604020202020204" pitchFamily="34" charset="0"/>
                <a:cs typeface="Arial" panose="020B0604020202020204" pitchFamily="34" charset="0"/>
              </a:rPr>
              <a:t>For many people, this means a smoother journey into care, as services can prioritise and route referrals more efficiently.</a:t>
            </a:r>
          </a:p>
        </p:txBody>
      </p:sp>
      <p:sp>
        <p:nvSpPr>
          <p:cNvPr id="5" name="Content Placeholder 4"/>
          <p:cNvSpPr>
            <a:spLocks noGrp="1"/>
          </p:cNvSpPr>
          <p:nvPr>
            <p:ph sz="half" idx="2"/>
          </p:nvPr>
        </p:nvSpPr>
        <p:spPr>
          <a:xfrm>
            <a:off x="6096000" y="1931019"/>
            <a:ext cx="5384800" cy="4341875"/>
          </a:xfrm>
        </p:spPr>
        <p:txBody>
          <a:bodyPr rtlCol="0">
            <a:normAutofit lnSpcReduction="10000"/>
          </a:bodyPr>
          <a:lstStyle/>
          <a:p>
            <a:pPr rtl="0"/>
            <a:r>
              <a:rPr lang="en-GB" dirty="0">
                <a:solidFill>
                  <a:schemeClr val="tx1"/>
                </a:solidFill>
                <a:latin typeface="Arial" panose="020B0604020202020204" pitchFamily="34" charset="0"/>
                <a:cs typeface="Arial" panose="020B0604020202020204" pitchFamily="34" charset="0"/>
              </a:rPr>
              <a:t>The main outcomes for patients and service users are that they can get help sooner, feel more supported, and build confidence in managing their own wellbeing (Buskirk, 2023).</a:t>
            </a:r>
          </a:p>
          <a:p>
            <a:pPr rtl="0"/>
            <a:r>
              <a:rPr lang="en-GB" dirty="0">
                <a:solidFill>
                  <a:schemeClr val="tx1"/>
                </a:solidFill>
                <a:latin typeface="Arial" panose="020B0604020202020204" pitchFamily="34" charset="0"/>
                <a:cs typeface="Arial" panose="020B0604020202020204" pitchFamily="34" charset="0"/>
              </a:rPr>
              <a:t> Wysa gives people simple, evidence-based tools they can use anytime, helping them to reduce low mood (NHS Innovation Accelerator, 2025). It also keeps people engaged throughout their care journey, offering support between appointments and after discharge. </a:t>
            </a:r>
          </a:p>
        </p:txBody>
      </p:sp>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04DC9-0588-199B-7A32-82B2EBBCAF13}"/>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3" name="Content Placeholder 2">
            <a:extLst>
              <a:ext uri="{FF2B5EF4-FFF2-40B4-BE49-F238E27FC236}">
                <a16:creationId xmlns:a16="http://schemas.microsoft.com/office/drawing/2014/main" id="{FFD41BFE-D614-3F38-676C-70FDA9E176F4}"/>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 main benefits of Wysa for patient and service users are its user-friendly interface and experience. The app has a straightforward design and is easy to navigate. </a:t>
            </a:r>
          </a:p>
          <a:p>
            <a:r>
              <a:rPr lang="en-GB" sz="2000" dirty="0">
                <a:solidFill>
                  <a:schemeClr val="tx1"/>
                </a:solidFill>
                <a:latin typeface="Arial" panose="020B0604020202020204" pitchFamily="34" charset="0"/>
                <a:cs typeface="Arial" panose="020B0604020202020204" pitchFamily="34" charset="0"/>
              </a:rPr>
              <a:t>It allows immediate chat engagement with the AI chatbot, no account creation or personal information required (Buskirk, 2023).</a:t>
            </a:r>
          </a:p>
          <a:p>
            <a:r>
              <a:rPr lang="en-GB" sz="2000" dirty="0">
                <a:solidFill>
                  <a:schemeClr val="tx1"/>
                </a:solidFill>
                <a:latin typeface="Arial" panose="020B0604020202020204" pitchFamily="34" charset="0"/>
                <a:cs typeface="Arial" panose="020B0604020202020204" pitchFamily="34" charset="0"/>
              </a:rPr>
              <a:t>Digital front door tools collect important information before assessments, helping services prioritise and move people into care more smoothly (NICE, 2025).</a:t>
            </a:r>
          </a:p>
          <a:p>
            <a:r>
              <a:rPr lang="en-GB" sz="2000" dirty="0">
                <a:solidFill>
                  <a:schemeClr val="tx1"/>
                </a:solidFill>
                <a:latin typeface="Arial" panose="020B0604020202020204" pitchFamily="34" charset="0"/>
                <a:cs typeface="Arial" panose="020B0604020202020204" pitchFamily="34" charset="0"/>
              </a:rPr>
              <a:t>User feedback shows that the AI interface is positively received by users who rate the acceptability, usability, usefulness and integration highly (Wysa - AI-Powered Mental Health Support for Building Resilience - NHS Innovation Accelerator, 2025). </a:t>
            </a:r>
          </a:p>
        </p:txBody>
      </p:sp>
    </p:spTree>
    <p:extLst>
      <p:ext uri="{BB962C8B-B14F-4D97-AF65-F5344CB8AC3E}">
        <p14:creationId xmlns:p14="http://schemas.microsoft.com/office/powerpoint/2010/main" val="2353232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6BB6A-5E8D-17AA-E67B-7E9CB7395E41}"/>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3" name="Content Placeholder 2">
            <a:extLst>
              <a:ext uri="{FF2B5EF4-FFF2-40B4-BE49-F238E27FC236}">
                <a16:creationId xmlns:a16="http://schemas.microsoft.com/office/drawing/2014/main" id="{83D70781-49EE-6880-1CCA-5BC5E08EA48D}"/>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 main challenges of using Wysa are digital literacy and fairness of access. Some people lack the digital skills or confidence to navigate the app safely and not everyone has a suitable device to use it (Ofcom, 2022). </a:t>
            </a:r>
          </a:p>
          <a:p>
            <a:r>
              <a:rPr lang="en-GB" sz="2000" dirty="0">
                <a:solidFill>
                  <a:schemeClr val="tx1"/>
                </a:solidFill>
                <a:latin typeface="Arial" panose="020B0604020202020204" pitchFamily="34" charset="0"/>
                <a:cs typeface="Arial" panose="020B0604020202020204" pitchFamily="34" charset="0"/>
              </a:rPr>
              <a:t>Another challenge is privacy and trust as some users may be unsure about how their data is collected and stored, which can make them hesitant to engage openly with the app (ICO, 2023).</a:t>
            </a:r>
          </a:p>
          <a:p>
            <a:r>
              <a:rPr lang="en-GB" sz="2000" dirty="0">
                <a:solidFill>
                  <a:schemeClr val="tx1"/>
                </a:solidFill>
                <a:latin typeface="Arial" panose="020B0604020202020204" pitchFamily="34" charset="0"/>
                <a:cs typeface="Arial" panose="020B0604020202020204" pitchFamily="34" charset="0"/>
              </a:rPr>
              <a:t>If staff are not confident with Al, it can affect how safely the tool is used. Because of this patients may notice mixed messages (Understanding healthcare workers’ confidence in AI, 2022). </a:t>
            </a:r>
          </a:p>
        </p:txBody>
      </p:sp>
    </p:spTree>
    <p:extLst>
      <p:ext uri="{BB962C8B-B14F-4D97-AF65-F5344CB8AC3E}">
        <p14:creationId xmlns:p14="http://schemas.microsoft.com/office/powerpoint/2010/main" val="1104881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C913E-BCE5-B6E6-BC0D-4239F8F5955A}"/>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Challenges and Recommendations</a:t>
            </a:r>
          </a:p>
        </p:txBody>
      </p:sp>
      <p:sp>
        <p:nvSpPr>
          <p:cNvPr id="3" name="Content Placeholder 2">
            <a:extLst>
              <a:ext uri="{FF2B5EF4-FFF2-40B4-BE49-F238E27FC236}">
                <a16:creationId xmlns:a16="http://schemas.microsoft.com/office/drawing/2014/main" id="{FF18405F-A225-3A15-125B-ACFEBEFFB9F9}"/>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There are a few barriers that might make it harder for people to use Wysa, but there are also simple ways to solve them.</a:t>
            </a:r>
          </a:p>
          <a:p>
            <a:r>
              <a:rPr lang="en-GB" sz="2000" dirty="0">
                <a:solidFill>
                  <a:schemeClr val="tx1"/>
                </a:solidFill>
                <a:latin typeface="Arial" panose="020B0604020202020204" pitchFamily="34" charset="0"/>
                <a:cs typeface="Arial" panose="020B0604020202020204" pitchFamily="34" charset="0"/>
              </a:rPr>
              <a:t>Some people don’t have the confidence or digital skills to use apps like Wysa, the solution to this is that services could offer extra help or alternative ways to access support (Ofcom, 2022).</a:t>
            </a:r>
          </a:p>
          <a:p>
            <a:r>
              <a:rPr lang="en-GB" sz="2000" dirty="0">
                <a:solidFill>
                  <a:schemeClr val="tx1"/>
                </a:solidFill>
                <a:latin typeface="Arial" panose="020B0604020202020204" pitchFamily="34" charset="0"/>
                <a:cs typeface="Arial" panose="020B0604020202020204" pitchFamily="34" charset="0"/>
              </a:rPr>
              <a:t>Staff might also feel unsure about using AI tools, the solution is providing short training sessions and having digital professionals in each team could really help (Understanding healthcare workers’ confidence in AI, 2022).</a:t>
            </a:r>
          </a:p>
          <a:p>
            <a:r>
              <a:rPr lang="en-GB" sz="2000" dirty="0">
                <a:solidFill>
                  <a:schemeClr val="tx1"/>
                </a:solidFill>
                <a:latin typeface="Arial" panose="020B0604020202020204" pitchFamily="34" charset="0"/>
                <a:cs typeface="Arial" panose="020B0604020202020204" pitchFamily="34" charset="0"/>
              </a:rPr>
              <a:t>Finally, people need to feel safe using the app, being clear about privacy, data protection, and how information is used will build trust (ICO, 2023).</a:t>
            </a:r>
          </a:p>
        </p:txBody>
      </p:sp>
    </p:spTree>
    <p:extLst>
      <p:ext uri="{BB962C8B-B14F-4D97-AF65-F5344CB8AC3E}">
        <p14:creationId xmlns:p14="http://schemas.microsoft.com/office/powerpoint/2010/main" val="3179923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3EC9-A07B-D72A-317F-30BD64A59101}"/>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D0925CD-5596-B323-ADD2-7E7FFF15938E}"/>
              </a:ext>
            </a:extLst>
          </p:cNvPr>
          <p:cNvSpPr>
            <a:spLocks noGrp="1"/>
          </p:cNvSpPr>
          <p:nvPr>
            <p:ph idx="1"/>
          </p:nvPr>
        </p:nvSpPr>
        <p:spPr/>
        <p:txBody>
          <a:bodyPr>
            <a:normAutofit lnSpcReduction="10000"/>
          </a:bodyPr>
          <a:lstStyle/>
          <a:p>
            <a:r>
              <a:rPr lang="en-GB" sz="2000" dirty="0">
                <a:solidFill>
                  <a:schemeClr val="tx1"/>
                </a:solidFill>
                <a:latin typeface="Arial" panose="020B0604020202020204" pitchFamily="34" charset="0"/>
                <a:cs typeface="Arial" panose="020B0604020202020204" pitchFamily="34" charset="0"/>
              </a:rPr>
              <a:t>In summary the findings show that, Wysa is designed to be responsive and empathetic, striving to understand people’s emotions and needs. It can also detect when you’re in a crisis and direct you towards appropriate resources (Buskirk, 2023). </a:t>
            </a:r>
          </a:p>
          <a:p>
            <a:r>
              <a:rPr lang="en-GB" sz="2000" dirty="0">
                <a:solidFill>
                  <a:schemeClr val="tx1"/>
                </a:solidFill>
                <a:latin typeface="Arial" panose="020B0604020202020204" pitchFamily="34" charset="0"/>
                <a:cs typeface="Arial" panose="020B0604020202020204" pitchFamily="34" charset="0"/>
              </a:rPr>
              <a:t>It improves access by collecting key details before assessment so people can be prioritised and move into care more smoothly (NICE, 2025).</a:t>
            </a:r>
          </a:p>
          <a:p>
            <a:r>
              <a:rPr lang="en-GB" sz="2000" dirty="0">
                <a:solidFill>
                  <a:schemeClr val="tx1"/>
                </a:solidFill>
                <a:latin typeface="Arial" panose="020B0604020202020204" pitchFamily="34" charset="0"/>
                <a:cs typeface="Arial" panose="020B0604020202020204" pitchFamily="34" charset="0"/>
              </a:rPr>
              <a:t>Local pathways report a simpler, easier referral journey when Wysa is part of the process (Coventry, 2025).</a:t>
            </a:r>
          </a:p>
          <a:p>
            <a:r>
              <a:rPr lang="en-GB" sz="2000" dirty="0">
                <a:solidFill>
                  <a:schemeClr val="tx1"/>
                </a:solidFill>
                <a:latin typeface="Arial" panose="020B0604020202020204" pitchFamily="34" charset="0"/>
                <a:cs typeface="Arial" panose="020B0604020202020204" pitchFamily="34" charset="0"/>
              </a:rPr>
              <a:t>Key risks remain around digital exclusion, inclusive alternatives and assisted routes are essential (Ofcom, 2022)</a:t>
            </a:r>
          </a:p>
          <a:p>
            <a:r>
              <a:rPr lang="en-GB" sz="2000" dirty="0">
                <a:solidFill>
                  <a:schemeClr val="tx1"/>
                </a:solidFill>
                <a:latin typeface="Arial" panose="020B0604020202020204" pitchFamily="34" charset="0"/>
                <a:cs typeface="Arial" panose="020B0604020202020204" pitchFamily="34" charset="0"/>
              </a:rPr>
              <a:t>Staff also need clear, practical support to feel confident using AI in practice (Understanding healthcare workers’ confidence in AI, 2022).</a:t>
            </a:r>
          </a:p>
          <a:p>
            <a:r>
              <a:rPr lang="en-GB" sz="2000" dirty="0">
                <a:solidFill>
                  <a:schemeClr val="tx1"/>
                </a:solidFill>
                <a:latin typeface="Arial" panose="020B0604020202020204" pitchFamily="34" charset="0"/>
                <a:cs typeface="Arial" panose="020B0604020202020204" pitchFamily="34" charset="0"/>
              </a:rPr>
              <a:t>When used safely and inclusively, Wysa clearly adds value to how mental health support is delivered. With the right training and data protection in place, it can be a sustainable part of NHS care.</a:t>
            </a:r>
          </a:p>
        </p:txBody>
      </p:sp>
    </p:spTree>
    <p:extLst>
      <p:ext uri="{BB962C8B-B14F-4D97-AF65-F5344CB8AC3E}">
        <p14:creationId xmlns:p14="http://schemas.microsoft.com/office/powerpoint/2010/main" val="364212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8484"/>
            <a:ext cx="10972800" cy="1066800"/>
          </a:xfrm>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055352"/>
            <a:ext cx="10972800" cy="4325112"/>
          </a:xfrm>
        </p:spPr>
        <p:txBody>
          <a:bodyPr rtlCol="0">
            <a:noAutofit/>
          </a:bodyPr>
          <a:lstStyle/>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Buskirk, E.V. (2023) </a:t>
            </a:r>
            <a:r>
              <a:rPr lang="en-GB" sz="1400" b="0" i="1" dirty="0">
                <a:solidFill>
                  <a:schemeClr val="tx1"/>
                </a:solidFill>
                <a:effectLst/>
                <a:latin typeface="Arial" panose="020B0604020202020204" pitchFamily="34" charset="0"/>
                <a:cs typeface="Arial" panose="020B0604020202020204" pitchFamily="34" charset="0"/>
              </a:rPr>
              <a:t>The Pros and Cons of Wysa: A Review of the Chatbot-Guided Mental Health App, Healthy Minded. </a:t>
            </a:r>
            <a:r>
              <a:rPr lang="en-GB" sz="1400" b="0" i="0" dirty="0">
                <a:solidFill>
                  <a:schemeClr val="tx1"/>
                </a:solidFill>
                <a:effectLst/>
                <a:latin typeface="Arial" panose="020B0604020202020204" pitchFamily="34" charset="0"/>
                <a:cs typeface="Arial" panose="020B0604020202020204" pitchFamily="34" charset="0"/>
              </a:rPr>
              <a:t>Available at: https://healthyminded.co/wysa-therapist-reviews/  (Accessed 25</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Brenia, N. (2021) </a:t>
            </a:r>
            <a:r>
              <a:rPr lang="en-GB" sz="1400" b="0" i="1" dirty="0">
                <a:solidFill>
                  <a:schemeClr val="tx1"/>
                </a:solidFill>
                <a:effectLst/>
                <a:latin typeface="Arial" panose="020B0604020202020204" pitchFamily="34" charset="0"/>
                <a:cs typeface="Arial" panose="020B0604020202020204" pitchFamily="34" charset="0"/>
              </a:rPr>
              <a:t>Wysa: an emotionally-intelligent AI conversational agent</a:t>
            </a:r>
            <a:r>
              <a:rPr lang="en-GB" sz="1400" b="0" i="0" dirty="0">
                <a:solidFill>
                  <a:schemeClr val="tx1"/>
                </a:solidFill>
                <a:effectLst/>
                <a:latin typeface="Arial" panose="020B0604020202020204" pitchFamily="34" charset="0"/>
                <a:cs typeface="Arial" panose="020B0604020202020204" pitchFamily="34" charset="0"/>
              </a:rPr>
              <a:t>, </a:t>
            </a:r>
            <a:r>
              <a:rPr lang="en-GB" sz="1400" b="0" i="1" dirty="0">
                <a:solidFill>
                  <a:schemeClr val="tx1"/>
                </a:solidFill>
                <a:effectLst/>
                <a:latin typeface="Arial" panose="020B0604020202020204" pitchFamily="34" charset="0"/>
                <a:cs typeface="Arial" panose="020B0604020202020204" pitchFamily="34" charset="0"/>
              </a:rPr>
              <a:t>Nassau Re/Imagine</a:t>
            </a:r>
            <a:r>
              <a:rPr lang="en-GB" sz="1400" b="0" i="0" dirty="0">
                <a:solidFill>
                  <a:schemeClr val="tx1"/>
                </a:solidFill>
                <a:effectLst/>
                <a:latin typeface="Arial" panose="020B0604020202020204" pitchFamily="34" charset="0"/>
                <a:cs typeface="Arial" panose="020B0604020202020204" pitchFamily="34" charset="0"/>
              </a:rPr>
              <a:t>. Available at: https://imagine.nfg.com/2021/07/09/wysa/ (Accessed: 28</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 </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Coventry, (2025</a:t>
            </a:r>
            <a:r>
              <a:rPr lang="en-GB" sz="1400" b="0" i="1" dirty="0">
                <a:solidFill>
                  <a:schemeClr val="tx1"/>
                </a:solidFill>
                <a:effectLst/>
                <a:latin typeface="Arial" panose="020B0604020202020204" pitchFamily="34" charset="0"/>
                <a:cs typeface="Arial" panose="020B0604020202020204" pitchFamily="34" charset="0"/>
              </a:rPr>
              <a:t>) Referral Assistant, Coventry, Warks &amp; Solihull Talking Therapies. </a:t>
            </a:r>
            <a:r>
              <a:rPr lang="en-GB" sz="1400" b="0" i="0" dirty="0">
                <a:solidFill>
                  <a:schemeClr val="tx1"/>
                </a:solidFill>
                <a:effectLst/>
                <a:latin typeface="Arial" panose="020B0604020202020204" pitchFamily="34" charset="0"/>
                <a:cs typeface="Arial" panose="020B0604020202020204" pitchFamily="34" charset="0"/>
              </a:rPr>
              <a:t>Available at: https://www.talkingtherapies.covwarkpt.nhs.uk/referral-assistant/ (Accessed 25</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ICO (2023) </a:t>
            </a:r>
            <a:r>
              <a:rPr lang="en-GB" sz="1400" b="0" i="1" dirty="0">
                <a:solidFill>
                  <a:schemeClr val="tx1"/>
                </a:solidFill>
                <a:effectLst/>
                <a:latin typeface="Arial" panose="020B0604020202020204" pitchFamily="34" charset="0"/>
                <a:cs typeface="Arial" panose="020B0604020202020204" pitchFamily="34" charset="0"/>
              </a:rPr>
              <a:t>Guidance on AI and data protection, ico.org.uk</a:t>
            </a:r>
            <a:r>
              <a:rPr lang="en-GB" sz="1400" b="0" i="0" dirty="0">
                <a:solidFill>
                  <a:schemeClr val="tx1"/>
                </a:solidFill>
                <a:effectLst/>
                <a:latin typeface="Arial" panose="020B0604020202020204" pitchFamily="34" charset="0"/>
                <a:cs typeface="Arial" panose="020B0604020202020204" pitchFamily="34" charset="0"/>
              </a:rPr>
              <a:t>. Available at: https://ico.org.uk/for-organisations/uk-gdpr-guidance-and-resources/artificial-intelligence/guidance-on-ai-and-data-protection/ (Accessed 26</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NHS England (2025) </a:t>
            </a:r>
            <a:r>
              <a:rPr lang="en-GB" sz="1400" b="0" i="1" dirty="0">
                <a:solidFill>
                  <a:schemeClr val="tx1"/>
                </a:solidFill>
                <a:effectLst/>
                <a:latin typeface="Arial" panose="020B0604020202020204" pitchFamily="34" charset="0"/>
                <a:cs typeface="Arial" panose="020B0604020202020204" pitchFamily="34" charset="0"/>
              </a:rPr>
              <a:t>NHS England» Artificial intelligence (AI) and machine learning, www.england.nhs.uk. </a:t>
            </a:r>
            <a:r>
              <a:rPr lang="en-GB" sz="1400" b="0" i="0" dirty="0">
                <a:solidFill>
                  <a:schemeClr val="tx1"/>
                </a:solidFill>
                <a:effectLst/>
                <a:latin typeface="Arial" panose="020B0604020202020204" pitchFamily="34" charset="0"/>
                <a:cs typeface="Arial" panose="020B0604020202020204" pitchFamily="34" charset="0"/>
              </a:rPr>
              <a:t>Available at: https://www.england.nhs.uk/long-read/artificial-intelligence-ai-and-machine-learning/. (Accessed 27</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NICE. (2025, July 24). 2 </a:t>
            </a:r>
            <a:r>
              <a:rPr lang="en-GB" sz="1400" b="0" i="1" dirty="0">
                <a:solidFill>
                  <a:schemeClr val="tx1"/>
                </a:solidFill>
                <a:effectLst/>
                <a:latin typeface="Arial" panose="020B0604020202020204" pitchFamily="34" charset="0"/>
                <a:cs typeface="Arial" panose="020B0604020202020204" pitchFamily="34" charset="0"/>
              </a:rPr>
              <a:t>Information about the technologies | Digital front door technologies to gather service user information for NHS Talking Therapies for anxiety and depression assessments: early value assessment | Guidance | NICE. </a:t>
            </a:r>
            <a:r>
              <a:rPr lang="en-GB" sz="1400" b="0" i="0" dirty="0">
                <a:solidFill>
                  <a:schemeClr val="tx1"/>
                </a:solidFill>
                <a:effectLst/>
                <a:latin typeface="Arial" panose="020B0604020202020204" pitchFamily="34" charset="0"/>
                <a:cs typeface="Arial" panose="020B0604020202020204" pitchFamily="34" charset="0"/>
                <a:hlinkClick r:id="rId3"/>
              </a:rPr>
              <a:t>https://www.nice.org.uk/guidance/hte30/chapter/2-Information-about-the-technologies#wysa-digital-referral-assistant-dra</a:t>
            </a:r>
            <a:r>
              <a:rPr lang="en-GB" sz="1400" b="0" i="0" dirty="0">
                <a:solidFill>
                  <a:schemeClr val="tx1"/>
                </a:solidFill>
                <a:effectLst/>
                <a:latin typeface="Arial" panose="020B0604020202020204" pitchFamily="34" charset="0"/>
                <a:cs typeface="Arial" panose="020B0604020202020204" pitchFamily="34" charset="0"/>
              </a:rPr>
              <a:t> (Accessed 27</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Ofcom (2022) </a:t>
            </a:r>
            <a:r>
              <a:rPr lang="en-GB" sz="1400" b="0" i="1" dirty="0">
                <a:solidFill>
                  <a:schemeClr val="tx1"/>
                </a:solidFill>
                <a:effectLst/>
                <a:latin typeface="Arial" panose="020B0604020202020204" pitchFamily="34" charset="0"/>
                <a:cs typeface="Arial" panose="020B0604020202020204" pitchFamily="34" charset="0"/>
              </a:rPr>
              <a:t>Digital exclusion A review of Ofcom’s research on digital exclusion among adults in the UK Digital exclusion review -Welsh overview Contents. </a:t>
            </a:r>
            <a:r>
              <a:rPr lang="en-GB" sz="1400" b="0" i="0" dirty="0">
                <a:solidFill>
                  <a:schemeClr val="tx1"/>
                </a:solidFill>
                <a:effectLst/>
                <a:latin typeface="Arial" panose="020B0604020202020204" pitchFamily="34" charset="0"/>
                <a:cs typeface="Arial" panose="020B0604020202020204" pitchFamily="34" charset="0"/>
              </a:rPr>
              <a:t>Available at: https://www.ofcom.org.uk/siteassets/resources/documents/research-and-data/media-literacy-research/adults/adults-media-use-and-attitudes-2022/digital-exclusion-review-2022.pdf?v=327651 (Accessed 24</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i="1" dirty="0">
                <a:solidFill>
                  <a:schemeClr val="tx1"/>
                </a:solidFill>
                <a:latin typeface="Arial" panose="020B0604020202020204" pitchFamily="34" charset="0"/>
                <a:cs typeface="Arial" panose="020B0604020202020204" pitchFamily="34" charset="0"/>
              </a:rPr>
              <a:t>Population prevention - Wysa - Everyday Mental Health </a:t>
            </a:r>
            <a:r>
              <a:rPr lang="en-GB" sz="1400" dirty="0">
                <a:solidFill>
                  <a:schemeClr val="tx1"/>
                </a:solidFill>
                <a:latin typeface="Arial" panose="020B0604020202020204" pitchFamily="34" charset="0"/>
                <a:cs typeface="Arial" panose="020B0604020202020204" pitchFamily="34" charset="0"/>
              </a:rPr>
              <a:t>(2025) Wysa.com.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https://www.wysa.com/population-prevention</a:t>
            </a:r>
            <a:endParaRPr lang="en-GB" sz="1400" dirty="0">
              <a:solidFill>
                <a:schemeClr val="tx1"/>
              </a:solidFill>
              <a:latin typeface="Arial" panose="020B0604020202020204" pitchFamily="34" charset="0"/>
              <a:cs typeface="Arial" panose="020B0604020202020204" pitchFamily="34" charset="0"/>
            </a:endParaRPr>
          </a:p>
          <a:p>
            <a:pPr marL="109728" indent="0" rtl="0">
              <a:buNone/>
            </a:pPr>
            <a:r>
              <a:rPr lang="en-GB" sz="1400" dirty="0">
                <a:solidFill>
                  <a:schemeClr val="tx1"/>
                </a:solidFill>
                <a:latin typeface="Arial" panose="020B0604020202020204" pitchFamily="34" charset="0"/>
                <a:cs typeface="Arial" panose="020B0604020202020204" pitchFamily="34" charset="0"/>
              </a:rPr>
              <a:t>Understanding healthcare workers’ confidence in AI (2022). Available at: </a:t>
            </a:r>
            <a:r>
              <a:rPr lang="en-GB" sz="1400" dirty="0">
                <a:solidFill>
                  <a:schemeClr val="tx1"/>
                </a:solidFill>
                <a:latin typeface="Arial" panose="020B0604020202020204" pitchFamily="34" charset="0"/>
                <a:cs typeface="Arial" panose="020B0604020202020204" pitchFamily="34" charset="0"/>
                <a:hlinkClick r:id="rId5"/>
              </a:rPr>
              <a:t>https://digital-transformation.hee.nhs.uk/binaries/content/assets/digital-transformation/dart-ed/understandingconfidenceinai-may22.pdf</a:t>
            </a:r>
            <a:r>
              <a:rPr lang="en-GB" sz="1400" dirty="0">
                <a:solidFill>
                  <a:schemeClr val="tx1"/>
                </a:solidFill>
                <a:latin typeface="Arial" panose="020B0604020202020204" pitchFamily="34" charset="0"/>
                <a:cs typeface="Arial" panose="020B0604020202020204" pitchFamily="34" charset="0"/>
              </a:rPr>
              <a:t> (Accessed 26th October 2025).</a:t>
            </a:r>
          </a:p>
          <a:p>
            <a:pPr marL="109728" indent="0" rtl="0">
              <a:buNone/>
            </a:pPr>
            <a:r>
              <a:rPr lang="en-GB" sz="1400" dirty="0">
                <a:solidFill>
                  <a:schemeClr val="tx1"/>
                </a:solidFill>
                <a:latin typeface="Arial" panose="020B0604020202020204" pitchFamily="34" charset="0"/>
                <a:cs typeface="Arial" panose="020B0604020202020204" pitchFamily="34" charset="0"/>
              </a:rPr>
              <a:t>UK Parliament (2022) Digital transformation in the NHS - Health and Social Care Committee, Parliament.uk. Available at: </a:t>
            </a:r>
            <a:r>
              <a:rPr lang="en-GB" sz="1400" dirty="0">
                <a:solidFill>
                  <a:schemeClr val="tx1"/>
                </a:solidFill>
                <a:latin typeface="Arial" panose="020B0604020202020204" pitchFamily="34" charset="0"/>
                <a:cs typeface="Arial" panose="020B0604020202020204" pitchFamily="34" charset="0"/>
                <a:hlinkClick r:id="rId6"/>
              </a:rPr>
              <a:t>https://publications.parliament.uk/pa/cm5803/cmselect/cmhealth/223/report.html</a:t>
            </a:r>
            <a:r>
              <a:rPr lang="en-GB" sz="1400" dirty="0">
                <a:solidFill>
                  <a:schemeClr val="tx1"/>
                </a:solidFill>
                <a:latin typeface="Arial" panose="020B0604020202020204" pitchFamily="34" charset="0"/>
                <a:cs typeface="Arial" panose="020B0604020202020204" pitchFamily="34" charset="0"/>
              </a:rPr>
              <a:t> (Accessed 2nd November 2025).</a:t>
            </a:r>
          </a:p>
          <a:p>
            <a:pPr marL="109728" indent="0" rtl="0">
              <a:buNone/>
            </a:pPr>
            <a:r>
              <a:rPr lang="en-GB" sz="1400" i="1" dirty="0">
                <a:solidFill>
                  <a:schemeClr val="tx1"/>
                </a:solidFill>
                <a:latin typeface="Arial" panose="020B0604020202020204" pitchFamily="34" charset="0"/>
                <a:cs typeface="Arial" panose="020B0604020202020204" pitchFamily="34" charset="0"/>
              </a:rPr>
              <a:t>Wysa - AI-Powered Mental Health Support for Building Resilience - NHS Innovation Accelerator (2025) NHS Innovation Accelerator.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7"/>
              </a:rPr>
              <a:t>https://nhsaccelerator.com/innovations/wysa/</a:t>
            </a:r>
            <a:r>
              <a:rPr lang="en-GB" sz="1400" dirty="0">
                <a:solidFill>
                  <a:schemeClr val="tx1"/>
                </a:solidFill>
                <a:latin typeface="Arial" panose="020B0604020202020204" pitchFamily="34" charset="0"/>
                <a:cs typeface="Arial" panose="020B0604020202020204" pitchFamily="34" charset="0"/>
              </a:rPr>
              <a:t> (Accessed 30</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October 2025).</a:t>
            </a:r>
          </a:p>
        </p:txBody>
      </p:sp>
    </p:spTree>
    <p:extLst>
      <p:ext uri="{BB962C8B-B14F-4D97-AF65-F5344CB8AC3E}">
        <p14:creationId xmlns:p14="http://schemas.microsoft.com/office/powerpoint/2010/main" val="4155348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{26A523C1-2180-46C3-AF80-D66D1C93D4B3}tf03460604_win32</Template>
  <TotalTime>0</TotalTime>
  <Words>2145</Words>
  <Application>Microsoft Office PowerPoint</Application>
  <PresentationFormat>Widescreen</PresentationFormat>
  <Paragraphs>80</Paragraphs>
  <Slides>13</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Georgia</vt:lpstr>
      <vt:lpstr>Wingdings 2</vt:lpstr>
      <vt:lpstr>Training presentation</vt:lpstr>
      <vt:lpstr>Digital Transformation in the Health and Care Professions (BMHP6026)</vt:lpstr>
      <vt:lpstr>Introduction</vt:lpstr>
      <vt:lpstr>Overview of Wysa</vt:lpstr>
      <vt:lpstr>Overview of Wysa</vt:lpstr>
      <vt:lpstr>Overview of Wysa</vt:lpstr>
      <vt:lpstr>Impact on Workforce</vt:lpstr>
      <vt:lpstr>Impact on Workforce</vt:lpstr>
      <vt:lpstr>Impact on Patient/Service User</vt:lpstr>
      <vt:lpstr>Impact on Patient/Service User</vt:lpstr>
      <vt:lpstr>Impact on Patient/Service User</vt:lpstr>
      <vt:lpstr>Challenges and Recommendations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Halimah Saleem</dc:creator>
  <cp:lastModifiedBy>Halimah Saleem</cp:lastModifiedBy>
  <cp:revision>5</cp:revision>
  <dcterms:created xsi:type="dcterms:W3CDTF">2025-10-27T10:27:29Z</dcterms:created>
  <dcterms:modified xsi:type="dcterms:W3CDTF">2025-11-03T13:02:59Z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