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73" r:id="rId1"/>
  </p:sldMasterIdLst>
  <p:notesMasterIdLst>
    <p:notesMasterId r:id="rId12"/>
  </p:notesMasterIdLst>
  <p:sldIdLst>
    <p:sldId id="256" r:id="rId2"/>
    <p:sldId id="262" r:id="rId3"/>
    <p:sldId id="259" r:id="rId4"/>
    <p:sldId id="261" r:id="rId5"/>
    <p:sldId id="273" r:id="rId6"/>
    <p:sldId id="275" r:id="rId7"/>
    <p:sldId id="274" r:id="rId8"/>
    <p:sldId id="264" r:id="rId9"/>
    <p:sldId id="270" r:id="rId10"/>
    <p:sldId id="27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00"/>
    <p:restoredTop sz="92908"/>
  </p:normalViewPr>
  <p:slideViewPr>
    <p:cSldViewPr snapToGrid="0" snapToObjects="1">
      <p:cViewPr>
        <p:scale>
          <a:sx n="97" d="100"/>
          <a:sy n="97" d="100"/>
        </p:scale>
        <p:origin x="51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70AAB-D828-124F-9E9C-089295E411C4}" type="datetimeFigureOut">
              <a:rPr lang="en-US" smtClean="0"/>
              <a:t>2/16/23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B6BD8C-B80B-C14F-909C-FF34DD95D5DF}" type="slidenum">
              <a:rPr lang="en-US" smtClean="0"/>
              <a:t>‹#›</a:t>
            </a:fld>
            <a:endParaRPr lang="en-US"/>
          </a:p>
        </p:txBody>
      </p:sp>
    </p:spTree>
    <p:extLst>
      <p:ext uri="{BB962C8B-B14F-4D97-AF65-F5344CB8AC3E}">
        <p14:creationId xmlns:p14="http://schemas.microsoft.com/office/powerpoint/2010/main" val="1586069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2</a:t>
            </a:fld>
            <a:endParaRPr lang="en-US"/>
          </a:p>
        </p:txBody>
      </p:sp>
    </p:spTree>
    <p:extLst>
      <p:ext uri="{BB962C8B-B14F-4D97-AF65-F5344CB8AC3E}">
        <p14:creationId xmlns:p14="http://schemas.microsoft.com/office/powerpoint/2010/main" val="308401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3</a:t>
            </a:fld>
            <a:endParaRPr lang="en-US"/>
          </a:p>
        </p:txBody>
      </p:sp>
    </p:spTree>
    <p:extLst>
      <p:ext uri="{BB962C8B-B14F-4D97-AF65-F5344CB8AC3E}">
        <p14:creationId xmlns:p14="http://schemas.microsoft.com/office/powerpoint/2010/main" val="3942772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4</a:t>
            </a:fld>
            <a:endParaRPr lang="en-US"/>
          </a:p>
        </p:txBody>
      </p:sp>
    </p:spTree>
    <p:extLst>
      <p:ext uri="{BB962C8B-B14F-4D97-AF65-F5344CB8AC3E}">
        <p14:creationId xmlns:p14="http://schemas.microsoft.com/office/powerpoint/2010/main" val="2792248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err="1">
                <a:latin typeface="Arial" panose="020B0604020202020204" pitchFamily="34" charset="0"/>
                <a:cs typeface="Arial" panose="020B0604020202020204" pitchFamily="34" charset="0"/>
              </a:rPr>
              <a:t>Piagets</a:t>
            </a:r>
            <a:r>
              <a:rPr lang="en-GB" sz="1200" dirty="0">
                <a:latin typeface="Arial" panose="020B0604020202020204" pitchFamily="34" charset="0"/>
                <a:cs typeface="Arial" panose="020B0604020202020204" pitchFamily="34" charset="0"/>
              </a:rPr>
              <a:t> suggests that ….</a:t>
            </a:r>
          </a:p>
          <a:p>
            <a:r>
              <a:rPr lang="en-GB" sz="1200" dirty="0">
                <a:latin typeface="Arial" panose="020B0604020202020204" pitchFamily="34" charset="0"/>
                <a:cs typeface="Arial" panose="020B0604020202020204" pitchFamily="34" charset="0"/>
              </a:rPr>
              <a:t>This means ….</a:t>
            </a:r>
          </a:p>
          <a:p>
            <a:r>
              <a:rPr lang="en-GB" sz="1200" dirty="0">
                <a:latin typeface="Arial" panose="020B0604020202020204" pitchFamily="34" charset="0"/>
                <a:cs typeface="Arial" panose="020B0604020202020204" pitchFamily="34" charset="0"/>
              </a:rPr>
              <a:t>This is reflected in this activity as….</a:t>
            </a:r>
          </a:p>
          <a:p>
            <a:r>
              <a:rPr lang="en-GB" sz="1200" dirty="0">
                <a:latin typeface="Arial" panose="020B0604020202020204" pitchFamily="34" charset="0"/>
                <a:cs typeface="Arial" panose="020B0604020202020204" pitchFamily="34" charset="0"/>
              </a:rPr>
              <a:t>This is why I have chosen this activity ….</a:t>
            </a:r>
            <a:endParaRPr lang="en-US" dirty="0"/>
          </a:p>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5</a:t>
            </a:fld>
            <a:endParaRPr lang="en-US"/>
          </a:p>
        </p:txBody>
      </p:sp>
    </p:spTree>
    <p:extLst>
      <p:ext uri="{BB962C8B-B14F-4D97-AF65-F5344CB8AC3E}">
        <p14:creationId xmlns:p14="http://schemas.microsoft.com/office/powerpoint/2010/main" val="609450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6</a:t>
            </a:fld>
            <a:endParaRPr lang="en-US"/>
          </a:p>
        </p:txBody>
      </p:sp>
    </p:spTree>
    <p:extLst>
      <p:ext uri="{BB962C8B-B14F-4D97-AF65-F5344CB8AC3E}">
        <p14:creationId xmlns:p14="http://schemas.microsoft.com/office/powerpoint/2010/main" val="249247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8</a:t>
            </a:fld>
            <a:endParaRPr lang="en-US"/>
          </a:p>
        </p:txBody>
      </p:sp>
    </p:spTree>
    <p:extLst>
      <p:ext uri="{BB962C8B-B14F-4D97-AF65-F5344CB8AC3E}">
        <p14:creationId xmlns:p14="http://schemas.microsoft.com/office/powerpoint/2010/main" val="3141255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9</a:t>
            </a:fld>
            <a:endParaRPr lang="en-US"/>
          </a:p>
        </p:txBody>
      </p:sp>
    </p:spTree>
    <p:extLst>
      <p:ext uri="{BB962C8B-B14F-4D97-AF65-F5344CB8AC3E}">
        <p14:creationId xmlns:p14="http://schemas.microsoft.com/office/powerpoint/2010/main" val="3807732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B6BD8C-B80B-C14F-909C-FF34DD95D5DF}" type="slidenum">
              <a:rPr lang="en-US" smtClean="0"/>
              <a:t>10</a:t>
            </a:fld>
            <a:endParaRPr lang="en-US"/>
          </a:p>
        </p:txBody>
      </p:sp>
    </p:spTree>
    <p:extLst>
      <p:ext uri="{BB962C8B-B14F-4D97-AF65-F5344CB8AC3E}">
        <p14:creationId xmlns:p14="http://schemas.microsoft.com/office/powerpoint/2010/main" val="1151666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5FD65C38-FFC6-2042-87E0-EFBD2A8A0C5C}" type="datetimeFigureOut">
              <a:rPr lang="en-US" smtClean="0"/>
              <a:t>2/16/23</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680466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D65C38-FFC6-2042-87E0-EFBD2A8A0C5C}"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2506782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5FD65C38-FFC6-2042-87E0-EFBD2A8A0C5C}" type="datetimeFigureOut">
              <a:rPr lang="en-US" smtClean="0"/>
              <a:t>2/16/23</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5860245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8243509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65C38-FFC6-2042-87E0-EFBD2A8A0C5C}" type="datetimeFigureOut">
              <a:rPr lang="en-US" smtClean="0"/>
              <a:t>2/16/23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2597438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D65C38-FFC6-2042-87E0-EFBD2A8A0C5C}" type="datetimeFigureOut">
              <a:rPr lang="en-US" smtClean="0"/>
              <a:t>2/16/23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15163954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D65C38-FFC6-2042-87E0-EFBD2A8A0C5C}" type="datetimeFigureOut">
              <a:rPr lang="en-US" smtClean="0"/>
              <a:t>2/16/23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2230718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4299115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extLst mod="1">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1392768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2517445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927057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7E27D21C-3183-CE4E-AD2F-3E0FDE53177D}"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232888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FD65C38-FFC6-2042-87E0-EFBD2A8A0C5C}" type="datetimeFigureOut">
              <a:rPr lang="en-US" smtClean="0"/>
              <a:t>2/16/23</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14964651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5FD65C38-FFC6-2042-87E0-EFBD2A8A0C5C}" type="datetimeFigureOut">
              <a:rPr lang="en-US" smtClean="0"/>
              <a:t>2/16/23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1200287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5FD65C38-FFC6-2042-87E0-EFBD2A8A0C5C}" type="datetimeFigureOut">
              <a:rPr lang="en-US" smtClean="0"/>
              <a:t>2/16/23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224695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D65C38-FFC6-2042-87E0-EFBD2A8A0C5C}"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3410294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5FD65C38-FFC6-2042-87E0-EFBD2A8A0C5C}" type="datetimeFigureOut">
              <a:rPr lang="en-US" smtClean="0"/>
              <a:t>2/16/23</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7E27D21C-3183-CE4E-AD2F-3E0FDE53177D}" type="slidenum">
              <a:rPr lang="en-US" smtClean="0"/>
              <a:t>‹#›</a:t>
            </a:fld>
            <a:endParaRPr lang="en-US"/>
          </a:p>
        </p:txBody>
      </p:sp>
    </p:spTree>
    <p:extLst>
      <p:ext uri="{BB962C8B-B14F-4D97-AF65-F5344CB8AC3E}">
        <p14:creationId xmlns:p14="http://schemas.microsoft.com/office/powerpoint/2010/main" val="15586998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FD65C38-FFC6-2042-87E0-EFBD2A8A0C5C}" type="datetimeFigureOut">
              <a:rPr lang="en-US" smtClean="0"/>
              <a:t>2/16/23</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E27D21C-3183-CE4E-AD2F-3E0FDE53177D}" type="slidenum">
              <a:rPr lang="en-US" smtClean="0"/>
              <a:t>‹#›</a:t>
            </a:fld>
            <a:endParaRPr lang="en-US"/>
          </a:p>
        </p:txBody>
      </p:sp>
    </p:spTree>
    <p:extLst>
      <p:ext uri="{BB962C8B-B14F-4D97-AF65-F5344CB8AC3E}">
        <p14:creationId xmlns:p14="http://schemas.microsoft.com/office/powerpoint/2010/main" val="1809863210"/>
      </p:ext>
    </p:extLst>
  </p:cSld>
  <p:clrMap bg1="dk1" tx1="lt1" bg2="dk2" tx2="lt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 id="2147484089" r:id="rId16"/>
    <p:sldLayoutId id="2147484090" r:id="rId17"/>
  </p:sldLayoutIdLst>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tiff"/></Relationships>
</file>

<file path=ppt/slides/_rels/slide7.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7">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9">
            <a:extLst>
              <a:ext uri="{FF2B5EF4-FFF2-40B4-BE49-F238E27FC236}">
                <a16:creationId xmlns:a16="http://schemas.microsoft.com/office/drawing/2014/main" id="{3C51B9DA-B0CC-480A-8EA5-4D5C3E051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a:extLst>
              <a:ext uri="{FF2B5EF4-FFF2-40B4-BE49-F238E27FC236}">
                <a16:creationId xmlns:a16="http://schemas.microsoft.com/office/drawing/2014/main" id="{F8C2026E-3961-FA46-829E-9F88826BD33F}"/>
              </a:ext>
            </a:extLst>
          </p:cNvPr>
          <p:cNvSpPr>
            <a:spLocks noGrp="1"/>
          </p:cNvSpPr>
          <p:nvPr>
            <p:ph type="ctrTitle"/>
          </p:nvPr>
        </p:nvSpPr>
        <p:spPr>
          <a:xfrm>
            <a:off x="4976028" y="965200"/>
            <a:ext cx="6170943" cy="4329641"/>
          </a:xfrm>
        </p:spPr>
        <p:txBody>
          <a:bodyPr anchor="ctr">
            <a:normAutofit/>
          </a:bodyPr>
          <a:lstStyle/>
          <a:p>
            <a:r>
              <a:rPr lang="en-US" sz="5400" b="1" dirty="0">
                <a:solidFill>
                  <a:schemeClr val="accent5"/>
                </a:solidFill>
                <a:latin typeface="Arial" panose="020B0604020202020204" pitchFamily="34" charset="0"/>
                <a:cs typeface="Arial" panose="020B0604020202020204" pitchFamily="34" charset="0"/>
              </a:rPr>
              <a:t>Working with children in a social care setting </a:t>
            </a:r>
          </a:p>
        </p:txBody>
      </p:sp>
      <p:sp>
        <p:nvSpPr>
          <p:cNvPr id="3" name="Subtitle 2">
            <a:extLst>
              <a:ext uri="{FF2B5EF4-FFF2-40B4-BE49-F238E27FC236}">
                <a16:creationId xmlns:a16="http://schemas.microsoft.com/office/drawing/2014/main" id="{A109E881-F795-C24F-B164-B46327CF0BD3}"/>
              </a:ext>
            </a:extLst>
          </p:cNvPr>
          <p:cNvSpPr>
            <a:spLocks noGrp="1"/>
          </p:cNvSpPr>
          <p:nvPr>
            <p:ph type="subTitle" idx="1"/>
          </p:nvPr>
        </p:nvSpPr>
        <p:spPr>
          <a:xfrm>
            <a:off x="-97104" y="965200"/>
            <a:ext cx="4672427" cy="4329641"/>
          </a:xfrm>
        </p:spPr>
        <p:txBody>
          <a:bodyPr anchor="ctr">
            <a:normAutofit/>
          </a:bodyPr>
          <a:lstStyle/>
          <a:p>
            <a:pPr algn="r">
              <a:spcAft>
                <a:spcPts val="600"/>
              </a:spcAft>
            </a:pPr>
            <a:r>
              <a:rPr lang="en-US" dirty="0">
                <a:latin typeface="Arial" panose="020B0604020202020204" pitchFamily="34" charset="0"/>
                <a:cs typeface="Arial" panose="020B0604020202020204" pitchFamily="34" charset="0"/>
              </a:rPr>
              <a:t>By: </a:t>
            </a:r>
            <a:r>
              <a:rPr lang="en-US" dirty="0" err="1">
                <a:latin typeface="Arial" panose="020B0604020202020204" pitchFamily="34" charset="0"/>
                <a:cs typeface="Arial" panose="020B0604020202020204" pitchFamily="34" charset="0"/>
              </a:rPr>
              <a:t>Umbereen</a:t>
            </a:r>
            <a:r>
              <a:rPr lang="en-US" dirty="0">
                <a:latin typeface="Arial" panose="020B0604020202020204" pitchFamily="34" charset="0"/>
                <a:cs typeface="Arial" panose="020B0604020202020204" pitchFamily="34" charset="0"/>
              </a:rPr>
              <a:t> Naeem 2126387</a:t>
            </a:r>
          </a:p>
          <a:p>
            <a:pPr algn="r">
              <a:spcAft>
                <a:spcPts val="600"/>
              </a:spcAft>
            </a:pPr>
            <a:r>
              <a:rPr lang="en-US" dirty="0">
                <a:latin typeface="Arial" panose="020B0604020202020204" pitchFamily="34" charset="0"/>
                <a:cs typeface="Arial" panose="020B0604020202020204" pitchFamily="34" charset="0"/>
              </a:rPr>
              <a:t>Module Code:LCHS4006</a:t>
            </a:r>
          </a:p>
          <a:p>
            <a:pPr algn="r">
              <a:spcAft>
                <a:spcPts val="600"/>
              </a:spcAft>
            </a:pPr>
            <a:r>
              <a:rPr lang="en-US" dirty="0">
                <a:latin typeface="Arial" panose="020B0604020202020204" pitchFamily="34" charset="0"/>
                <a:cs typeface="Arial" panose="020B0604020202020204" pitchFamily="34" charset="0"/>
              </a:rPr>
              <a:t>Module: Psychology in Health and Social Care</a:t>
            </a:r>
          </a:p>
          <a:p>
            <a:pPr algn="r">
              <a:spcAft>
                <a:spcPts val="600"/>
              </a:spcAft>
            </a:pPr>
            <a:r>
              <a:rPr lang="en-US" dirty="0">
                <a:latin typeface="Arial" panose="020B0604020202020204" pitchFamily="34" charset="0"/>
                <a:cs typeface="Arial" panose="020B0604020202020204" pitchFamily="34" charset="0"/>
              </a:rPr>
              <a:t>Lecturer: Kennedy </a:t>
            </a:r>
            <a:r>
              <a:rPr lang="en-US" dirty="0" err="1">
                <a:latin typeface="Arial" panose="020B0604020202020204" pitchFamily="34" charset="0"/>
                <a:cs typeface="Arial" panose="020B0604020202020204" pitchFamily="34" charset="0"/>
              </a:rPr>
              <a:t>Obohwemu</a:t>
            </a:r>
            <a:r>
              <a:rPr lang="en-US" dirty="0">
                <a:latin typeface="Arial" panose="020B0604020202020204" pitchFamily="34" charset="0"/>
                <a:cs typeface="Arial" panose="020B0604020202020204" pitchFamily="34" charset="0"/>
              </a:rPr>
              <a:t> </a:t>
            </a:r>
          </a:p>
          <a:p>
            <a:pPr algn="r">
              <a:spcAft>
                <a:spcPts val="600"/>
              </a:spcAft>
            </a:pPr>
            <a:endParaRPr lang="en-US" dirty="0"/>
          </a:p>
        </p:txBody>
      </p:sp>
      <p:cxnSp>
        <p:nvCxnSpPr>
          <p:cNvPr id="29" name="Straight Connector 11">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37944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0D39A-AE86-084E-99D7-2104A35350AA}"/>
              </a:ext>
            </a:extLst>
          </p:cNvPr>
          <p:cNvSpPr>
            <a:spLocks noGrp="1"/>
          </p:cNvSpPr>
          <p:nvPr>
            <p:ph type="title"/>
          </p:nvPr>
        </p:nvSpPr>
        <p:spPr>
          <a:xfrm>
            <a:off x="-3619500" y="901532"/>
            <a:ext cx="8610600" cy="1293028"/>
          </a:xfrm>
        </p:spPr>
        <p:txBody>
          <a:bodyPr/>
          <a:lstStyle/>
          <a:p>
            <a:r>
              <a:rPr lang="en-US" b="1" dirty="0">
                <a:solidFill>
                  <a:schemeClr val="accent5"/>
                </a:solidFill>
              </a:rPr>
              <a:t>Introduction</a:t>
            </a:r>
          </a:p>
        </p:txBody>
      </p:sp>
      <p:sp>
        <p:nvSpPr>
          <p:cNvPr id="3" name="Content Placeholder 2">
            <a:extLst>
              <a:ext uri="{FF2B5EF4-FFF2-40B4-BE49-F238E27FC236}">
                <a16:creationId xmlns:a16="http://schemas.microsoft.com/office/drawing/2014/main" id="{3ECB92C6-F1A8-4847-8F01-52238B7B955C}"/>
              </a:ext>
            </a:extLst>
          </p:cNvPr>
          <p:cNvSpPr>
            <a:spLocks noGrp="1"/>
          </p:cNvSpPr>
          <p:nvPr>
            <p:ph idx="1"/>
          </p:nvPr>
        </p:nvSpPr>
        <p:spPr/>
        <p:txBody>
          <a:bodyPr>
            <a:normAutofit/>
          </a:bodyPr>
          <a:lstStyle/>
          <a:p>
            <a:endParaRPr lang="en-US" dirty="0"/>
          </a:p>
          <a:p>
            <a:endParaRPr lang="en-US" dirty="0"/>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As a lead volunteer at a women’s refugee center, I will be presenting 2 different types of creche activities for children while their mothers attend a weekly 1 hour support session. I will discuss why I have chosen these and how they relate to psychological theories of cognitive development.  </a:t>
            </a:r>
          </a:p>
          <a:p>
            <a:r>
              <a:rPr lang="en-US" sz="2000" dirty="0">
                <a:latin typeface="Arial" panose="020B0604020202020204" pitchFamily="34" charset="0"/>
                <a:cs typeface="Arial" panose="020B0604020202020204" pitchFamily="34" charset="0"/>
              </a:rPr>
              <a:t>Age selected is 7-11 years old </a:t>
            </a:r>
          </a:p>
          <a:p>
            <a:r>
              <a:rPr lang="en-US" sz="2000" dirty="0">
                <a:latin typeface="Arial" panose="020B0604020202020204" pitchFamily="34" charset="0"/>
                <a:cs typeface="Arial" panose="020B0604020202020204" pitchFamily="34" charset="0"/>
              </a:rPr>
              <a:t>The cognitive development theories that I have chosen are by Jean Piaget and Lev Vygotsky.</a:t>
            </a:r>
          </a:p>
        </p:txBody>
      </p:sp>
      <p:pic>
        <p:nvPicPr>
          <p:cNvPr id="12" name="Picture 11">
            <a:extLst>
              <a:ext uri="{FF2B5EF4-FFF2-40B4-BE49-F238E27FC236}">
                <a16:creationId xmlns:a16="http://schemas.microsoft.com/office/drawing/2014/main" id="{E989162A-1614-5548-A638-E80BD98C35C7}"/>
              </a:ext>
            </a:extLst>
          </p:cNvPr>
          <p:cNvPicPr>
            <a:picLocks noChangeAspect="1"/>
          </p:cNvPicPr>
          <p:nvPr/>
        </p:nvPicPr>
        <p:blipFill>
          <a:blip r:embed="rId3"/>
          <a:stretch>
            <a:fillRect/>
          </a:stretch>
        </p:blipFill>
        <p:spPr>
          <a:xfrm>
            <a:off x="6507891" y="395459"/>
            <a:ext cx="4617309" cy="2771811"/>
          </a:xfrm>
          <a:prstGeom prst="rect">
            <a:avLst/>
          </a:prstGeom>
        </p:spPr>
      </p:pic>
      <p:sp>
        <p:nvSpPr>
          <p:cNvPr id="15" name="TextBox 14">
            <a:extLst>
              <a:ext uri="{FF2B5EF4-FFF2-40B4-BE49-F238E27FC236}">
                <a16:creationId xmlns:a16="http://schemas.microsoft.com/office/drawing/2014/main" id="{76609148-82FF-154B-9DD3-AB31BBF42A68}"/>
              </a:ext>
            </a:extLst>
          </p:cNvPr>
          <p:cNvSpPr txBox="1"/>
          <p:nvPr/>
        </p:nvSpPr>
        <p:spPr>
          <a:xfrm>
            <a:off x="8508791" y="18933"/>
            <a:ext cx="3365157" cy="646331"/>
          </a:xfrm>
          <a:prstGeom prst="rect">
            <a:avLst/>
          </a:prstGeom>
          <a:noFill/>
        </p:spPr>
        <p:txBody>
          <a:bodyPr wrap="square" rtlCol="0">
            <a:spAutoFit/>
          </a:bodyPr>
          <a:lstStyle/>
          <a:p>
            <a:r>
              <a:rPr lang="en-GB" dirty="0"/>
              <a:t>(</a:t>
            </a:r>
            <a:r>
              <a:rPr lang="en-GB" dirty="0" err="1"/>
              <a:t>Benque</a:t>
            </a:r>
            <a:r>
              <a:rPr lang="en-GB" dirty="0"/>
              <a:t>, 2020)</a:t>
            </a:r>
          </a:p>
          <a:p>
            <a:endParaRPr lang="en-US" dirty="0"/>
          </a:p>
        </p:txBody>
      </p:sp>
    </p:spTree>
    <p:extLst>
      <p:ext uri="{BB962C8B-B14F-4D97-AF65-F5344CB8AC3E}">
        <p14:creationId xmlns:p14="http://schemas.microsoft.com/office/powerpoint/2010/main" val="2364205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0B747ED-0F47-D541-A93D-5015485A0E23}"/>
              </a:ext>
            </a:extLst>
          </p:cNvPr>
          <p:cNvPicPr>
            <a:picLocks noChangeAspect="1"/>
          </p:cNvPicPr>
          <p:nvPr/>
        </p:nvPicPr>
        <p:blipFill rotWithShape="1">
          <a:blip r:embed="rId3">
            <a:extLst/>
          </a:blip>
          <a:srcRect l="6338" r="17661" b="-1"/>
          <a:stretch/>
        </p:blipFill>
        <p:spPr>
          <a:xfrm>
            <a:off x="6918601" y="2156450"/>
            <a:ext cx="4878350" cy="2637222"/>
          </a:xfrm>
          <a:prstGeom prst="rect">
            <a:avLst/>
          </a:prstGeom>
        </p:spPr>
      </p:pic>
      <p:sp>
        <p:nvSpPr>
          <p:cNvPr id="2" name="Title 1">
            <a:extLst>
              <a:ext uri="{FF2B5EF4-FFF2-40B4-BE49-F238E27FC236}">
                <a16:creationId xmlns:a16="http://schemas.microsoft.com/office/drawing/2014/main" id="{975ED45B-DC58-5246-B67A-CF04CD813446}"/>
              </a:ext>
            </a:extLst>
          </p:cNvPr>
          <p:cNvSpPr>
            <a:spLocks noGrp="1"/>
          </p:cNvSpPr>
          <p:nvPr>
            <p:ph type="title"/>
          </p:nvPr>
        </p:nvSpPr>
        <p:spPr>
          <a:xfrm>
            <a:off x="643337" y="1213054"/>
            <a:ext cx="2349245" cy="1428737"/>
          </a:xfrm>
        </p:spPr>
        <p:txBody>
          <a:bodyPr>
            <a:normAutofit/>
          </a:bodyPr>
          <a:lstStyle/>
          <a:p>
            <a:r>
              <a:rPr lang="en-US" b="1" dirty="0">
                <a:solidFill>
                  <a:schemeClr val="accent5"/>
                </a:solidFill>
              </a:rPr>
              <a:t>Crèche</a:t>
            </a:r>
            <a:r>
              <a:rPr lang="en-US" sz="3200" dirty="0">
                <a:solidFill>
                  <a:srgbClr val="FFFFFF"/>
                </a:solidFill>
              </a:rPr>
              <a:t> </a:t>
            </a:r>
          </a:p>
        </p:txBody>
      </p:sp>
      <p:sp>
        <p:nvSpPr>
          <p:cNvPr id="3" name="Content Placeholder 2">
            <a:extLst>
              <a:ext uri="{FF2B5EF4-FFF2-40B4-BE49-F238E27FC236}">
                <a16:creationId xmlns:a16="http://schemas.microsoft.com/office/drawing/2014/main" id="{9185C7EF-91D7-FA43-AF29-7160777E9FBD}"/>
              </a:ext>
            </a:extLst>
          </p:cNvPr>
          <p:cNvSpPr>
            <a:spLocks noGrp="1"/>
          </p:cNvSpPr>
          <p:nvPr>
            <p:ph idx="1"/>
          </p:nvPr>
        </p:nvSpPr>
        <p:spPr>
          <a:xfrm>
            <a:off x="738567" y="2475536"/>
            <a:ext cx="6535069" cy="3869634"/>
          </a:xfrm>
        </p:spPr>
        <p:txBody>
          <a:bodyPr>
            <a:normAutofit/>
          </a:bodyPr>
          <a:lstStyle/>
          <a:p>
            <a:pPr marL="0" indent="0">
              <a:buNone/>
            </a:pPr>
            <a:endParaRPr lang="en-GB" sz="1900" dirty="0">
              <a:solidFill>
                <a:srgbClr val="FFFFFF"/>
              </a:solidFill>
            </a:endParaRPr>
          </a:p>
          <a:p>
            <a:r>
              <a:rPr lang="en-GB" sz="1900" dirty="0">
                <a:solidFill>
                  <a:srgbClr val="FFFFFF"/>
                </a:solidFill>
                <a:latin typeface="Arial" panose="020B0604020202020204" pitchFamily="34" charset="0"/>
                <a:cs typeface="Arial" panose="020B0604020202020204" pitchFamily="34" charset="0"/>
              </a:rPr>
              <a:t>A creche offers short daily sessions of activities, to stimulate and engage children. </a:t>
            </a:r>
          </a:p>
          <a:p>
            <a:r>
              <a:rPr lang="en-GB" sz="1900" dirty="0">
                <a:solidFill>
                  <a:srgbClr val="FFFFFF"/>
                </a:solidFill>
                <a:latin typeface="Arial" panose="020B0604020202020204" pitchFamily="34" charset="0"/>
                <a:cs typeface="Arial" panose="020B0604020202020204" pitchFamily="34" charset="0"/>
              </a:rPr>
              <a:t>Children are able to play with peers as well as independently.</a:t>
            </a:r>
          </a:p>
          <a:p>
            <a:r>
              <a:rPr lang="en-GB" sz="1900" dirty="0">
                <a:solidFill>
                  <a:srgbClr val="FFFFFF"/>
                </a:solidFill>
                <a:latin typeface="Arial" panose="020B0604020202020204" pitchFamily="34" charset="0"/>
                <a:cs typeface="Arial" panose="020B0604020202020204" pitchFamily="34" charset="0"/>
              </a:rPr>
              <a:t>They are cared for, until their parents/guardians are finished with their sessions.</a:t>
            </a:r>
            <a:endParaRPr lang="en-GB" sz="1600" dirty="0">
              <a:solidFill>
                <a:srgbClr val="FFFFFF"/>
              </a:solidFill>
            </a:endParaRPr>
          </a:p>
          <a:p>
            <a:pPr marL="0" indent="0">
              <a:buNone/>
            </a:pPr>
            <a:endParaRPr lang="en-GB" sz="1600" dirty="0">
              <a:solidFill>
                <a:srgbClr val="FFFFFF"/>
              </a:solidFill>
            </a:endParaRPr>
          </a:p>
          <a:p>
            <a:pPr marL="0" indent="0">
              <a:buNone/>
            </a:pPr>
            <a:endParaRPr lang="en-US" sz="1600" dirty="0">
              <a:solidFill>
                <a:srgbClr val="FFFFFF"/>
              </a:solidFill>
            </a:endParaRPr>
          </a:p>
        </p:txBody>
      </p:sp>
      <p:sp>
        <p:nvSpPr>
          <p:cNvPr id="13" name="TextBox 12">
            <a:extLst>
              <a:ext uri="{FF2B5EF4-FFF2-40B4-BE49-F238E27FC236}">
                <a16:creationId xmlns:a16="http://schemas.microsoft.com/office/drawing/2014/main" id="{36D71370-53A6-7B4F-B8CC-73BECCE9928D}"/>
              </a:ext>
            </a:extLst>
          </p:cNvPr>
          <p:cNvSpPr txBox="1"/>
          <p:nvPr/>
        </p:nvSpPr>
        <p:spPr>
          <a:xfrm flipH="1">
            <a:off x="8546504" y="4909313"/>
            <a:ext cx="3250447" cy="307777"/>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Stock image(no date)</a:t>
            </a:r>
          </a:p>
        </p:txBody>
      </p:sp>
    </p:spTree>
    <p:extLst>
      <p:ext uri="{BB962C8B-B14F-4D97-AF65-F5344CB8AC3E}">
        <p14:creationId xmlns:p14="http://schemas.microsoft.com/office/powerpoint/2010/main" val="7532325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54858-FAC9-564A-B5E9-5EDB3F36A046}"/>
              </a:ext>
            </a:extLst>
          </p:cNvPr>
          <p:cNvSpPr>
            <a:spLocks noGrp="1"/>
          </p:cNvSpPr>
          <p:nvPr>
            <p:ph type="title"/>
          </p:nvPr>
        </p:nvSpPr>
        <p:spPr>
          <a:xfrm>
            <a:off x="-540174" y="857827"/>
            <a:ext cx="8610600" cy="1293028"/>
          </a:xfrm>
        </p:spPr>
        <p:txBody>
          <a:bodyPr>
            <a:normAutofit/>
          </a:bodyPr>
          <a:lstStyle/>
          <a:p>
            <a:r>
              <a:rPr lang="en-US" b="1" dirty="0">
                <a:solidFill>
                  <a:schemeClr val="accent5"/>
                </a:solidFill>
              </a:rPr>
              <a:t>Activity 1:Jenga</a:t>
            </a:r>
          </a:p>
        </p:txBody>
      </p:sp>
      <p:sp>
        <p:nvSpPr>
          <p:cNvPr id="3" name="Content Placeholder 2">
            <a:extLst>
              <a:ext uri="{FF2B5EF4-FFF2-40B4-BE49-F238E27FC236}">
                <a16:creationId xmlns:a16="http://schemas.microsoft.com/office/drawing/2014/main" id="{6D966C2C-5C3D-F440-B6AE-AEC48F8F5613}"/>
              </a:ext>
            </a:extLst>
          </p:cNvPr>
          <p:cNvSpPr>
            <a:spLocks noGrp="1"/>
          </p:cNvSpPr>
          <p:nvPr>
            <p:ph sz="half" idx="1"/>
          </p:nvPr>
        </p:nvSpPr>
        <p:spPr>
          <a:xfrm>
            <a:off x="530089" y="2150855"/>
            <a:ext cx="6470073" cy="3749040"/>
          </a:xfrm>
        </p:spPr>
        <p:txBody>
          <a:bodyPr>
            <a:normAutofit fontScale="25000" lnSpcReduction="20000"/>
          </a:bodyPr>
          <a:lstStyle/>
          <a:p>
            <a:pPr marL="0" indent="0">
              <a:lnSpc>
                <a:spcPct val="170000"/>
              </a:lnSpc>
              <a:buNone/>
            </a:pPr>
            <a:r>
              <a:rPr lang="en-US" sz="6400" dirty="0">
                <a:latin typeface="Arial" panose="020B0604020202020204" pitchFamily="34" charset="0"/>
                <a:cs typeface="Arial" panose="020B0604020202020204" pitchFamily="34" charset="0"/>
              </a:rPr>
              <a:t>Jenga is a game that requires both mental and physical skills</a:t>
            </a:r>
            <a:r>
              <a:rPr lang="en-GB" sz="6400" dirty="0">
                <a:latin typeface="Arial" panose="020B0604020202020204" pitchFamily="34" charset="0"/>
                <a:cs typeface="Arial" panose="020B0604020202020204" pitchFamily="34" charset="0"/>
              </a:rPr>
              <a:t> (</a:t>
            </a:r>
            <a:r>
              <a:rPr lang="en-GB" sz="6400" dirty="0" err="1">
                <a:latin typeface="Arial" panose="020B0604020202020204" pitchFamily="34" charset="0"/>
                <a:cs typeface="Arial" panose="020B0604020202020204" pitchFamily="34" charset="0"/>
              </a:rPr>
              <a:t>Bhoj</a:t>
            </a:r>
            <a:r>
              <a:rPr lang="en-GB" sz="6400" dirty="0">
                <a:latin typeface="Arial" panose="020B0604020202020204" pitchFamily="34" charset="0"/>
                <a:cs typeface="Arial" panose="020B0604020202020204" pitchFamily="34" charset="0"/>
              </a:rPr>
              <a:t>, 2021).</a:t>
            </a:r>
            <a:r>
              <a:rPr lang="en-US" sz="6400" dirty="0">
                <a:latin typeface="Arial" panose="020B0604020202020204" pitchFamily="34" charset="0"/>
                <a:cs typeface="Arial" panose="020B0604020202020204" pitchFamily="34" charset="0"/>
              </a:rPr>
              <a:t> </a:t>
            </a:r>
          </a:p>
          <a:p>
            <a:pPr marL="0" indent="0">
              <a:lnSpc>
                <a:spcPct val="170000"/>
              </a:lnSpc>
              <a:buNone/>
            </a:pPr>
            <a:r>
              <a:rPr lang="en-US" sz="6400" dirty="0">
                <a:latin typeface="Arial" panose="020B0604020202020204" pitchFamily="34" charset="0"/>
                <a:cs typeface="Arial" panose="020B0604020202020204" pitchFamily="34" charset="0"/>
              </a:rPr>
              <a:t>The purpose of the game is to stack and remove the blocks and prevent the tower from falling. Playing this game encourages children to think logically, which helps with their decision making and problem solving</a:t>
            </a:r>
            <a:r>
              <a:rPr lang="en-GB" sz="6400" dirty="0">
                <a:latin typeface="Arial" panose="020B0604020202020204" pitchFamily="34" charset="0"/>
                <a:cs typeface="Arial" panose="020B0604020202020204" pitchFamily="34" charset="0"/>
              </a:rPr>
              <a:t>  skills (</a:t>
            </a:r>
            <a:r>
              <a:rPr lang="en-GB" sz="6400" dirty="0" err="1">
                <a:latin typeface="Arial" panose="020B0604020202020204" pitchFamily="34" charset="0"/>
                <a:cs typeface="Arial" panose="020B0604020202020204" pitchFamily="34" charset="0"/>
              </a:rPr>
              <a:t>Bhoj</a:t>
            </a:r>
            <a:r>
              <a:rPr lang="en-GB" sz="6400" dirty="0">
                <a:latin typeface="Arial" panose="020B0604020202020204" pitchFamily="34" charset="0"/>
                <a:cs typeface="Arial" panose="020B0604020202020204" pitchFamily="34" charset="0"/>
              </a:rPr>
              <a:t>, 2021).</a:t>
            </a:r>
            <a:r>
              <a:rPr lang="en-US" sz="6400" dirty="0">
                <a:latin typeface="Arial" panose="020B0604020202020204" pitchFamily="34" charset="0"/>
                <a:cs typeface="Arial" panose="020B0604020202020204" pitchFamily="34" charset="0"/>
              </a:rPr>
              <a:t> </a:t>
            </a:r>
          </a:p>
          <a:p>
            <a:pPr marL="0" indent="0">
              <a:lnSpc>
                <a:spcPct val="170000"/>
              </a:lnSpc>
              <a:buNone/>
            </a:pPr>
            <a:r>
              <a:rPr lang="en-US" sz="6400" dirty="0">
                <a:latin typeface="Arial" panose="020B0604020202020204" pitchFamily="34" charset="0"/>
                <a:cs typeface="Arial" panose="020B0604020202020204" pitchFamily="34" charset="0"/>
              </a:rPr>
              <a:t>It improves cognitive performance and tests the level of individual patience whist the child is playing with their opponent. </a:t>
            </a:r>
            <a:r>
              <a:rPr lang="en-GB" sz="6400" dirty="0">
                <a:latin typeface="Arial" panose="020B0604020202020204" pitchFamily="34" charset="0"/>
                <a:cs typeface="Arial" panose="020B0604020202020204" pitchFamily="34" charset="0"/>
              </a:rPr>
              <a:t>(</a:t>
            </a:r>
            <a:r>
              <a:rPr lang="en-GB" sz="6400" dirty="0" err="1">
                <a:latin typeface="Arial" panose="020B0604020202020204" pitchFamily="34" charset="0"/>
                <a:cs typeface="Arial" panose="020B0604020202020204" pitchFamily="34" charset="0"/>
              </a:rPr>
              <a:t>Krollig</a:t>
            </a:r>
            <a:r>
              <a:rPr lang="en-GB" sz="6400" dirty="0">
                <a:latin typeface="Arial" panose="020B0604020202020204" pitchFamily="34" charset="0"/>
                <a:cs typeface="Arial" panose="020B0604020202020204" pitchFamily="34" charset="0"/>
              </a:rPr>
              <a:t>, 2018).</a:t>
            </a:r>
          </a:p>
          <a:p>
            <a:pPr marL="0" indent="0">
              <a:lnSpc>
                <a:spcPct val="120000"/>
              </a:lnSpc>
              <a:buNone/>
            </a:pPr>
            <a:endParaRPr lang="en-US" sz="1300" dirty="0"/>
          </a:p>
        </p:txBody>
      </p:sp>
      <p:pic>
        <p:nvPicPr>
          <p:cNvPr id="5" name="Picture 4">
            <a:extLst>
              <a:ext uri="{FF2B5EF4-FFF2-40B4-BE49-F238E27FC236}">
                <a16:creationId xmlns:a16="http://schemas.microsoft.com/office/drawing/2014/main" id="{CBF39FD7-6FA4-8F41-99D2-89BE7BE50328}"/>
              </a:ext>
            </a:extLst>
          </p:cNvPr>
          <p:cNvPicPr>
            <a:picLocks noChangeAspect="1"/>
          </p:cNvPicPr>
          <p:nvPr/>
        </p:nvPicPr>
        <p:blipFill>
          <a:blip r:embed="rId3"/>
          <a:stretch>
            <a:fillRect/>
          </a:stretch>
        </p:blipFill>
        <p:spPr>
          <a:xfrm>
            <a:off x="7244438" y="2014501"/>
            <a:ext cx="4725889" cy="3458044"/>
          </a:xfrm>
          <a:prstGeom prst="rect">
            <a:avLst/>
          </a:prstGeom>
        </p:spPr>
      </p:pic>
      <p:sp>
        <p:nvSpPr>
          <p:cNvPr id="11" name="Rectangle 10">
            <a:extLst>
              <a:ext uri="{FF2B5EF4-FFF2-40B4-BE49-F238E27FC236}">
                <a16:creationId xmlns:a16="http://schemas.microsoft.com/office/drawing/2014/main" id="{3A9AF687-0F73-C541-A969-EF153F56957F}"/>
              </a:ext>
            </a:extLst>
          </p:cNvPr>
          <p:cNvSpPr/>
          <p:nvPr/>
        </p:nvSpPr>
        <p:spPr>
          <a:xfrm>
            <a:off x="9250725" y="5622896"/>
            <a:ext cx="1039067" cy="276999"/>
          </a:xfrm>
          <a:prstGeom prst="rect">
            <a:avLst/>
          </a:prstGeom>
        </p:spPr>
        <p:txBody>
          <a:bodyPr wrap="none">
            <a:spAutoFit/>
          </a:bodyPr>
          <a:lstStyle/>
          <a:p>
            <a:r>
              <a:rPr lang="en-US" sz="1200" dirty="0"/>
              <a:t>(</a:t>
            </a:r>
            <a:r>
              <a:rPr lang="en-US" sz="1200" dirty="0" err="1"/>
              <a:t>Bhoj</a:t>
            </a:r>
            <a:r>
              <a:rPr lang="en-US" sz="1200" dirty="0"/>
              <a:t>, 2021)</a:t>
            </a:r>
          </a:p>
        </p:txBody>
      </p:sp>
    </p:spTree>
    <p:extLst>
      <p:ext uri="{BB962C8B-B14F-4D97-AF65-F5344CB8AC3E}">
        <p14:creationId xmlns:p14="http://schemas.microsoft.com/office/powerpoint/2010/main" val="1254785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F9C99-3CC5-804B-9B32-DE1BFCE303EE}"/>
              </a:ext>
            </a:extLst>
          </p:cNvPr>
          <p:cNvSpPr>
            <a:spLocks noGrp="1"/>
          </p:cNvSpPr>
          <p:nvPr>
            <p:ph type="title"/>
          </p:nvPr>
        </p:nvSpPr>
        <p:spPr>
          <a:xfrm>
            <a:off x="-1507881" y="698058"/>
            <a:ext cx="8610600" cy="1293028"/>
          </a:xfrm>
        </p:spPr>
        <p:txBody>
          <a:bodyPr>
            <a:normAutofit/>
          </a:bodyPr>
          <a:lstStyle/>
          <a:p>
            <a:r>
              <a:rPr lang="en-US" sz="3600" b="1" dirty="0">
                <a:solidFill>
                  <a:schemeClr val="accent5"/>
                </a:solidFill>
                <a:latin typeface="Arial" panose="020B0604020202020204" pitchFamily="34" charset="0"/>
                <a:cs typeface="Arial" panose="020B0604020202020204" pitchFamily="34" charset="0"/>
              </a:rPr>
              <a:t>Jean Piaget Cognitive development theory</a:t>
            </a:r>
            <a:endParaRPr lang="en-US" sz="3600" dirty="0"/>
          </a:p>
        </p:txBody>
      </p:sp>
      <p:sp>
        <p:nvSpPr>
          <p:cNvPr id="3" name="Content Placeholder 2">
            <a:extLst>
              <a:ext uri="{FF2B5EF4-FFF2-40B4-BE49-F238E27FC236}">
                <a16:creationId xmlns:a16="http://schemas.microsoft.com/office/drawing/2014/main" id="{F030D8A5-9AF8-0344-A7FC-0C64EFB5F744}"/>
              </a:ext>
            </a:extLst>
          </p:cNvPr>
          <p:cNvSpPr>
            <a:spLocks noGrp="1"/>
          </p:cNvSpPr>
          <p:nvPr>
            <p:ph idx="1"/>
          </p:nvPr>
        </p:nvSpPr>
        <p:spPr>
          <a:xfrm>
            <a:off x="685800" y="2194560"/>
            <a:ext cx="6851073" cy="4024125"/>
          </a:xfrm>
        </p:spPr>
        <p:txBody>
          <a:bodyPr>
            <a:normAutofit fontScale="92500" lnSpcReduction="20000"/>
          </a:bodyPr>
          <a:lstStyle/>
          <a:p>
            <a:pPr marL="0" indent="0">
              <a:buNone/>
            </a:pPr>
            <a:r>
              <a:rPr lang="en-GB" sz="1400" dirty="0">
                <a:latin typeface="Arial" panose="020B0604020202020204" pitchFamily="34" charset="0"/>
                <a:cs typeface="Arial" panose="020B0604020202020204" pitchFamily="34" charset="0"/>
              </a:rPr>
              <a:t>This game is supported by </a:t>
            </a:r>
            <a:r>
              <a:rPr lang="en-GB" sz="1400" dirty="0" err="1">
                <a:latin typeface="Arial" panose="020B0604020202020204" pitchFamily="34" charset="0"/>
                <a:cs typeface="Arial" panose="020B0604020202020204" pitchFamily="34" charset="0"/>
              </a:rPr>
              <a:t>Piagets</a:t>
            </a:r>
            <a:r>
              <a:rPr lang="en-GB" sz="1400" dirty="0">
                <a:latin typeface="Arial" panose="020B0604020202020204" pitchFamily="34" charset="0"/>
                <a:cs typeface="Arial" panose="020B0604020202020204" pitchFamily="34" charset="0"/>
              </a:rPr>
              <a:t> theory of cognitive development. </a:t>
            </a:r>
          </a:p>
          <a:p>
            <a:pPr marL="0" indent="0">
              <a:buNone/>
            </a:pPr>
            <a:r>
              <a:rPr lang="en-GB" sz="1400" dirty="0">
                <a:latin typeface="Arial" panose="020B0604020202020204" pitchFamily="34" charset="0"/>
                <a:cs typeface="Arial" panose="020B0604020202020204" pitchFamily="34" charset="0"/>
              </a:rPr>
              <a:t>Jenga helps the player think and evaluate the move they should take in order to succeed in the game, by encouraging the child to think logically and independently (</a:t>
            </a:r>
            <a:r>
              <a:rPr lang="en-GB" sz="1400" dirty="0" err="1">
                <a:latin typeface="Arial" panose="020B0604020202020204" pitchFamily="34" charset="0"/>
                <a:cs typeface="Arial" panose="020B0604020202020204" pitchFamily="34" charset="0"/>
              </a:rPr>
              <a:t>Bhoj</a:t>
            </a:r>
            <a:r>
              <a:rPr lang="en-GB" sz="1400" dirty="0">
                <a:latin typeface="Arial" panose="020B0604020202020204" pitchFamily="34" charset="0"/>
                <a:cs typeface="Arial" panose="020B0604020202020204" pitchFamily="34" charset="0"/>
              </a:rPr>
              <a:t>, 2021).</a:t>
            </a:r>
          </a:p>
          <a:p>
            <a:pPr marL="0" indent="0">
              <a:buNone/>
            </a:pPr>
            <a:endParaRPr lang="en-GB"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Jean Piaget was a psychological constructivist, who believed that learning is done through two processes, assimilation and accommodation (Kurt, 2020). </a:t>
            </a:r>
          </a:p>
          <a:p>
            <a:r>
              <a:rPr lang="en-US" sz="1400" dirty="0">
                <a:latin typeface="Arial" panose="020B0604020202020204" pitchFamily="34" charset="0"/>
                <a:cs typeface="Arial" panose="020B0604020202020204" pitchFamily="34" charset="0"/>
              </a:rPr>
              <a:t>Children at all stages reflect on their previous experiences to further increase their understanding (Kurt, 2020).</a:t>
            </a:r>
          </a:p>
          <a:p>
            <a:r>
              <a:rPr lang="en-US" sz="1400" dirty="0">
                <a:latin typeface="Arial" panose="020B0604020202020204" pitchFamily="34" charset="0"/>
                <a:cs typeface="Arial" panose="020B0604020202020204" pitchFamily="34" charset="0"/>
              </a:rPr>
              <a:t>His cognitive theory suggests that children go through four major stages of intellectual development (McLeod, 2007) - </a:t>
            </a:r>
            <a:r>
              <a:rPr lang="en-US" sz="1400" b="1" dirty="0">
                <a:latin typeface="Arial" panose="020B0604020202020204" pitchFamily="34" charset="0"/>
                <a:cs typeface="Arial" panose="020B0604020202020204" pitchFamily="34" charset="0"/>
              </a:rPr>
              <a:t>(Staircase model, See figure 1) </a:t>
            </a:r>
          </a:p>
          <a:p>
            <a:r>
              <a:rPr lang="en-GB" sz="1400" dirty="0">
                <a:latin typeface="Arial" panose="020B0604020202020204" pitchFamily="34" charset="0"/>
                <a:cs typeface="Arial" panose="020B0604020202020204" pitchFamily="34" charset="0"/>
              </a:rPr>
              <a:t>The stage we will focus on here, is the concrete operational stage.</a:t>
            </a:r>
          </a:p>
          <a:p>
            <a:r>
              <a:rPr lang="en-GB" sz="1400" dirty="0">
                <a:latin typeface="Arial" panose="020B0604020202020204" pitchFamily="34" charset="0"/>
                <a:cs typeface="Arial" panose="020B0604020202020204" pitchFamily="34" charset="0"/>
              </a:rPr>
              <a:t>During the concrete operational stage, Piaget argues that the child begins to think logically and grasps concepts and ideas (</a:t>
            </a:r>
            <a:r>
              <a:rPr lang="en-US" sz="1400" dirty="0">
                <a:latin typeface="Arial" panose="020B0604020202020204" pitchFamily="34" charset="0"/>
                <a:cs typeface="Arial" panose="020B0604020202020204" pitchFamily="34" charset="0"/>
              </a:rPr>
              <a:t>Boyd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2019, p.46-47).</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Intelligence changes as children grow, which reflect the increasing sophistication of children's thoughts. </a:t>
            </a:r>
            <a:r>
              <a:rPr lang="en-US" sz="1400" dirty="0">
                <a:latin typeface="Arial" panose="020B0604020202020204" pitchFamily="34" charset="0"/>
                <a:cs typeface="Arial" panose="020B0604020202020204" pitchFamily="34" charset="0"/>
              </a:rPr>
              <a:t>(McLeod, 2007). </a:t>
            </a:r>
          </a:p>
          <a:p>
            <a:r>
              <a:rPr lang="en-GB" sz="1400" dirty="0">
                <a:latin typeface="Arial" panose="020B0604020202020204" pitchFamily="34" charset="0"/>
                <a:cs typeface="Arial" panose="020B0604020202020204" pitchFamily="34" charset="0"/>
              </a:rPr>
              <a:t>Piaget suggests that this is the most crucial stage in a child's cognitive development. He believes an individual constructs their knowledge individually and independently </a:t>
            </a:r>
            <a:r>
              <a:rPr lang="en-US" sz="1400" dirty="0">
                <a:latin typeface="Arial" panose="020B0604020202020204" pitchFamily="34" charset="0"/>
                <a:cs typeface="Arial" panose="020B0604020202020204" pitchFamily="34" charset="0"/>
              </a:rPr>
              <a:t>(</a:t>
            </a:r>
            <a:r>
              <a:rPr lang="en-US" sz="1400" dirty="0" err="1">
                <a:latin typeface="Arial" panose="020B0604020202020204" pitchFamily="34" charset="0"/>
                <a:cs typeface="Arial" panose="020B0604020202020204" pitchFamily="34" charset="0"/>
              </a:rPr>
              <a:t>Lourenço</a:t>
            </a:r>
            <a:r>
              <a:rPr lang="en-US" sz="1400" dirty="0">
                <a:latin typeface="Arial" panose="020B0604020202020204" pitchFamily="34" charset="0"/>
                <a:cs typeface="Arial" panose="020B0604020202020204" pitchFamily="34" charset="0"/>
              </a:rPr>
              <a:t>, 2012).</a:t>
            </a:r>
            <a:endParaRPr lang="en-GB" sz="1400" dirty="0">
              <a:latin typeface="Arial" panose="020B0604020202020204" pitchFamily="34" charset="0"/>
              <a:cs typeface="Arial" panose="020B0604020202020204" pitchFamily="34" charset="0"/>
            </a:endParaRPr>
          </a:p>
          <a:p>
            <a:endParaRPr lang="en-US" sz="1400" dirty="0">
              <a:latin typeface="Arial" panose="020B0604020202020204" pitchFamily="34" charset="0"/>
              <a:cs typeface="Arial" panose="020B0604020202020204" pitchFamily="34" charset="0"/>
            </a:endParaRPr>
          </a:p>
          <a:p>
            <a:endParaRPr lang="en-GB" sz="1400" dirty="0"/>
          </a:p>
          <a:p>
            <a:endParaRPr lang="en-GB" sz="1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US" dirty="0"/>
          </a:p>
        </p:txBody>
      </p:sp>
      <p:pic>
        <p:nvPicPr>
          <p:cNvPr id="4" name="Picture 3">
            <a:extLst>
              <a:ext uri="{FF2B5EF4-FFF2-40B4-BE49-F238E27FC236}">
                <a16:creationId xmlns:a16="http://schemas.microsoft.com/office/drawing/2014/main" id="{A9EE7318-4160-3945-A528-A94BF7E47546}"/>
              </a:ext>
            </a:extLst>
          </p:cNvPr>
          <p:cNvPicPr>
            <a:picLocks noChangeAspect="1"/>
          </p:cNvPicPr>
          <p:nvPr/>
        </p:nvPicPr>
        <p:blipFill rotWithShape="1">
          <a:blip r:embed="rId3"/>
          <a:srcRect l="1560" t="21786" r="51986" b="24342"/>
          <a:stretch/>
        </p:blipFill>
        <p:spPr>
          <a:xfrm>
            <a:off x="7536873" y="1787611"/>
            <a:ext cx="4382407" cy="4003589"/>
          </a:xfrm>
          <a:prstGeom prst="rect">
            <a:avLst/>
          </a:prstGeom>
        </p:spPr>
      </p:pic>
      <p:sp>
        <p:nvSpPr>
          <p:cNvPr id="5" name="TextBox 4">
            <a:extLst>
              <a:ext uri="{FF2B5EF4-FFF2-40B4-BE49-F238E27FC236}">
                <a16:creationId xmlns:a16="http://schemas.microsoft.com/office/drawing/2014/main" id="{C648502B-FE7F-FE47-9725-D6BABFB285EA}"/>
              </a:ext>
            </a:extLst>
          </p:cNvPr>
          <p:cNvSpPr txBox="1"/>
          <p:nvPr/>
        </p:nvSpPr>
        <p:spPr>
          <a:xfrm>
            <a:off x="8169360" y="5791200"/>
            <a:ext cx="3117432"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a:t>
            </a:r>
            <a:r>
              <a:rPr lang="en-US" i="1" dirty="0">
                <a:latin typeface="Arial" panose="020B0604020202020204" pitchFamily="34" charset="0"/>
                <a:cs typeface="Arial" panose="020B0604020202020204" pitchFamily="34" charset="0"/>
              </a:rPr>
              <a:t>Course Hero</a:t>
            </a:r>
            <a:r>
              <a:rPr lang="en-US" dirty="0">
                <a:latin typeface="Arial" panose="020B0604020202020204" pitchFamily="34" charset="0"/>
                <a:cs typeface="Arial" panose="020B0604020202020204" pitchFamily="34" charset="0"/>
              </a:rPr>
              <a:t>, no date)</a:t>
            </a:r>
            <a:endParaRPr lang="en-GB"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F06B45DC-2925-9844-8ECD-ED058FDE2126}"/>
              </a:ext>
            </a:extLst>
          </p:cNvPr>
          <p:cNvSpPr txBox="1"/>
          <p:nvPr/>
        </p:nvSpPr>
        <p:spPr>
          <a:xfrm>
            <a:off x="8169360" y="1410887"/>
            <a:ext cx="1363592" cy="369332"/>
          </a:xfrm>
          <a:prstGeom prst="rect">
            <a:avLst/>
          </a:prstGeom>
          <a:noFill/>
        </p:spPr>
        <p:txBody>
          <a:bodyPr wrap="square" rtlCol="0">
            <a:spAutoFit/>
          </a:bodyPr>
          <a:lstStyle/>
          <a:p>
            <a:r>
              <a:rPr lang="en-US" i="1" dirty="0"/>
              <a:t>(Figure 1)</a:t>
            </a:r>
          </a:p>
        </p:txBody>
      </p:sp>
    </p:spTree>
    <p:extLst>
      <p:ext uri="{BB962C8B-B14F-4D97-AF65-F5344CB8AC3E}">
        <p14:creationId xmlns:p14="http://schemas.microsoft.com/office/powerpoint/2010/main" val="24638913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DA15B1D-0133-4CB3-B7CC-61FA728745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EF2F61C-287D-47BC-878F-C876F74FFDD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10F6BBE1-EEE8-7243-8E0D-BD0A6019D8C0}"/>
              </a:ext>
            </a:extLst>
          </p:cNvPr>
          <p:cNvSpPr>
            <a:spLocks noGrp="1"/>
          </p:cNvSpPr>
          <p:nvPr>
            <p:ph type="title"/>
          </p:nvPr>
        </p:nvSpPr>
        <p:spPr>
          <a:xfrm>
            <a:off x="685800" y="764373"/>
            <a:ext cx="4753466" cy="1293028"/>
          </a:xfrm>
        </p:spPr>
        <p:txBody>
          <a:bodyPr>
            <a:normAutofit/>
          </a:bodyPr>
          <a:lstStyle/>
          <a:p>
            <a:r>
              <a:rPr lang="en-US" sz="3400" b="1" dirty="0">
                <a:solidFill>
                  <a:schemeClr val="accent5"/>
                </a:solidFill>
              </a:rPr>
              <a:t>Activity 2: making mini pizzas</a:t>
            </a:r>
            <a:endParaRPr lang="en-US" sz="3400" dirty="0">
              <a:solidFill>
                <a:schemeClr val="accent5"/>
              </a:solidFill>
            </a:endParaRPr>
          </a:p>
        </p:txBody>
      </p:sp>
      <p:sp>
        <p:nvSpPr>
          <p:cNvPr id="3" name="Content Placeholder 2">
            <a:extLst>
              <a:ext uri="{FF2B5EF4-FFF2-40B4-BE49-F238E27FC236}">
                <a16:creationId xmlns:a16="http://schemas.microsoft.com/office/drawing/2014/main" id="{40113996-4AC9-2E4B-9ED3-023A1AE3AE04}"/>
              </a:ext>
            </a:extLst>
          </p:cNvPr>
          <p:cNvSpPr>
            <a:spLocks noGrp="1"/>
          </p:cNvSpPr>
          <p:nvPr>
            <p:ph idx="1"/>
          </p:nvPr>
        </p:nvSpPr>
        <p:spPr>
          <a:xfrm>
            <a:off x="685801" y="2194560"/>
            <a:ext cx="4753466" cy="4024125"/>
          </a:xfrm>
        </p:spPr>
        <p:txBody>
          <a:bodyPr>
            <a:normAutofit/>
          </a:bodyPr>
          <a:lstStyle/>
          <a:p>
            <a:r>
              <a:rPr lang="en-GB" sz="1500" dirty="0"/>
              <a:t>Initially children will be shown how to make the pizzas. They will then work independently, as well as with peers and adults for support.</a:t>
            </a:r>
          </a:p>
          <a:p>
            <a:r>
              <a:rPr lang="en-GB" sz="1500" dirty="0"/>
              <a:t>Different ingredients will be provided and they will have a choice in which ingredients they want to use and how.</a:t>
            </a:r>
          </a:p>
          <a:p>
            <a:r>
              <a:rPr lang="en-GB" sz="1500" dirty="0"/>
              <a:t>Cooking increases language development, decision making, reading skills, and also focus and attention </a:t>
            </a:r>
            <a:r>
              <a:rPr lang="en-US" sz="1500" dirty="0"/>
              <a:t>(Mommy University, 2015)</a:t>
            </a:r>
            <a:r>
              <a:rPr lang="en-GB" sz="1500" dirty="0"/>
              <a:t> </a:t>
            </a:r>
          </a:p>
          <a:p>
            <a:r>
              <a:rPr lang="en-GB" sz="1500" dirty="0"/>
              <a:t>Working independently and with the peers at the same time can allow the children to make better choices and decisions, improving their social skills as they interact with one another.</a:t>
            </a:r>
            <a:endParaRPr lang="en-US" sz="1500" dirty="0"/>
          </a:p>
          <a:p>
            <a:endParaRPr lang="en-US" sz="1500" dirty="0"/>
          </a:p>
          <a:p>
            <a:endParaRPr lang="en-US" sz="1500" dirty="0"/>
          </a:p>
          <a:p>
            <a:endParaRPr lang="en-US" sz="1500" dirty="0"/>
          </a:p>
          <a:p>
            <a:endParaRPr lang="en-US" sz="1500" dirty="0"/>
          </a:p>
          <a:p>
            <a:endParaRPr lang="en-US" sz="1500" dirty="0"/>
          </a:p>
        </p:txBody>
      </p:sp>
      <p:sp>
        <p:nvSpPr>
          <p:cNvPr id="13" name="Rounded Rectangle 14">
            <a:extLst>
              <a:ext uri="{FF2B5EF4-FFF2-40B4-BE49-F238E27FC236}">
                <a16:creationId xmlns:a16="http://schemas.microsoft.com/office/drawing/2014/main" id="{B5BA9375-863F-4B24-9083-14FE819F8E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1066164"/>
            <a:ext cx="5305958" cy="5148371"/>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67CBB95-A33A-0140-A651-166418462684}"/>
              </a:ext>
            </a:extLst>
          </p:cNvPr>
          <p:cNvPicPr>
            <a:picLocks noChangeAspect="1"/>
          </p:cNvPicPr>
          <p:nvPr/>
        </p:nvPicPr>
        <p:blipFill rotWithShape="1">
          <a:blip r:embed="rId4"/>
          <a:srcRect t="9111" r="-1" b="17111"/>
          <a:stretch/>
        </p:blipFill>
        <p:spPr>
          <a:xfrm>
            <a:off x="6407004" y="1336566"/>
            <a:ext cx="4683948" cy="4607567"/>
          </a:xfrm>
          <a:prstGeom prst="rect">
            <a:avLst/>
          </a:prstGeom>
        </p:spPr>
      </p:pic>
      <p:sp>
        <p:nvSpPr>
          <p:cNvPr id="5" name="TextBox 4">
            <a:extLst>
              <a:ext uri="{FF2B5EF4-FFF2-40B4-BE49-F238E27FC236}">
                <a16:creationId xmlns:a16="http://schemas.microsoft.com/office/drawing/2014/main" id="{3E8A4667-AE81-A349-A7E2-C2519685449E}"/>
              </a:ext>
            </a:extLst>
          </p:cNvPr>
          <p:cNvSpPr txBox="1"/>
          <p:nvPr/>
        </p:nvSpPr>
        <p:spPr>
          <a:xfrm>
            <a:off x="7582654" y="6196479"/>
            <a:ext cx="3186545" cy="646331"/>
          </a:xfrm>
          <a:prstGeom prst="rect">
            <a:avLst/>
          </a:prstGeom>
          <a:noFill/>
        </p:spPr>
        <p:txBody>
          <a:bodyPr wrap="square" rtlCol="0">
            <a:spAutoFit/>
          </a:bodyPr>
          <a:lstStyle/>
          <a:p>
            <a:r>
              <a:rPr lang="en-US" dirty="0"/>
              <a:t>(Mommy University, 2015)</a:t>
            </a:r>
            <a:r>
              <a:rPr lang="en-GB" dirty="0"/>
              <a:t> </a:t>
            </a:r>
            <a:endParaRPr lang="en-US" dirty="0"/>
          </a:p>
          <a:p>
            <a:endParaRPr lang="en-US" dirty="0"/>
          </a:p>
        </p:txBody>
      </p:sp>
    </p:spTree>
    <p:extLst>
      <p:ext uri="{BB962C8B-B14F-4D97-AF65-F5344CB8AC3E}">
        <p14:creationId xmlns:p14="http://schemas.microsoft.com/office/powerpoint/2010/main" val="39048084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17938-1633-0042-A229-728421E3C148}"/>
              </a:ext>
            </a:extLst>
          </p:cNvPr>
          <p:cNvSpPr>
            <a:spLocks noGrp="1"/>
          </p:cNvSpPr>
          <p:nvPr>
            <p:ph type="title"/>
          </p:nvPr>
        </p:nvSpPr>
        <p:spPr>
          <a:xfrm>
            <a:off x="619760" y="764373"/>
            <a:ext cx="6832600" cy="1293028"/>
          </a:xfrm>
        </p:spPr>
        <p:txBody>
          <a:bodyPr>
            <a:normAutofit/>
          </a:bodyPr>
          <a:lstStyle/>
          <a:p>
            <a:r>
              <a:rPr lang="en-US" b="1" dirty="0">
                <a:solidFill>
                  <a:schemeClr val="accent5"/>
                </a:solidFill>
              </a:rPr>
              <a:t>Vygotsky cognitive development theory</a:t>
            </a:r>
            <a:endParaRPr lang="en-US" dirty="0">
              <a:solidFill>
                <a:schemeClr val="accent5"/>
              </a:solidFill>
            </a:endParaRPr>
          </a:p>
        </p:txBody>
      </p:sp>
      <p:sp>
        <p:nvSpPr>
          <p:cNvPr id="3" name="Content Placeholder 2">
            <a:extLst>
              <a:ext uri="{FF2B5EF4-FFF2-40B4-BE49-F238E27FC236}">
                <a16:creationId xmlns:a16="http://schemas.microsoft.com/office/drawing/2014/main" id="{BAEF385E-E6A2-7C40-9284-5A3FC7857739}"/>
              </a:ext>
            </a:extLst>
          </p:cNvPr>
          <p:cNvSpPr>
            <a:spLocks noGrp="1"/>
          </p:cNvSpPr>
          <p:nvPr>
            <p:ph idx="1"/>
          </p:nvPr>
        </p:nvSpPr>
        <p:spPr>
          <a:xfrm>
            <a:off x="619760" y="2194560"/>
            <a:ext cx="6832600" cy="4024125"/>
          </a:xfrm>
        </p:spPr>
        <p:txBody>
          <a:bodyPr>
            <a:normAutofit/>
          </a:bodyPr>
          <a:lstStyle/>
          <a:p>
            <a:r>
              <a:rPr lang="en-US" sz="1700" dirty="0">
                <a:latin typeface="Arial" panose="020B0604020202020204" pitchFamily="34" charset="0"/>
                <a:cs typeface="Arial" panose="020B0604020202020204" pitchFamily="34" charset="0"/>
              </a:rPr>
              <a:t>The theory that supports this activity is Vygotsky’s Sociocultural theory </a:t>
            </a:r>
            <a:r>
              <a:rPr lang="en-GB" sz="1700" dirty="0">
                <a:latin typeface="Arial" panose="020B0604020202020204" pitchFamily="34" charset="0"/>
                <a:cs typeface="Arial" panose="020B0604020202020204" pitchFamily="34" charset="0"/>
              </a:rPr>
              <a:t>(</a:t>
            </a:r>
            <a:r>
              <a:rPr lang="en-GB" sz="1700" dirty="0" err="1">
                <a:latin typeface="Arial" panose="020B0604020202020204" pitchFamily="34" charset="0"/>
                <a:cs typeface="Arial" panose="020B0604020202020204" pitchFamily="34" charset="0"/>
              </a:rPr>
              <a:t>Mcleod</a:t>
            </a:r>
            <a:r>
              <a:rPr lang="en-GB" sz="1700" dirty="0">
                <a:latin typeface="Arial" panose="020B0604020202020204" pitchFamily="34" charset="0"/>
                <a:cs typeface="Arial" panose="020B0604020202020204" pitchFamily="34" charset="0"/>
              </a:rPr>
              <a:t>, 2022).</a:t>
            </a:r>
          </a:p>
          <a:p>
            <a:r>
              <a:rPr lang="en-US" sz="1700" dirty="0">
                <a:latin typeface="Arial" panose="020B0604020202020204" pitchFamily="34" charset="0"/>
                <a:cs typeface="Arial" panose="020B0604020202020204" pitchFamily="34" charset="0"/>
              </a:rPr>
              <a:t>Lev Vygotsky was a Soviet psychologist in the early 19</a:t>
            </a:r>
            <a:r>
              <a:rPr lang="en-US" sz="1700" baseline="30000" dirty="0">
                <a:latin typeface="Arial" panose="020B0604020202020204" pitchFamily="34" charset="0"/>
                <a:cs typeface="Arial" panose="020B0604020202020204" pitchFamily="34" charset="0"/>
              </a:rPr>
              <a:t>th</a:t>
            </a:r>
            <a:r>
              <a:rPr lang="en-US" sz="1700" dirty="0">
                <a:latin typeface="Arial" panose="020B0604020202020204" pitchFamily="34" charset="0"/>
                <a:cs typeface="Arial" panose="020B0604020202020204" pitchFamily="34" charset="0"/>
              </a:rPr>
              <a:t> century</a:t>
            </a:r>
          </a:p>
          <a:p>
            <a:r>
              <a:rPr lang="en-US" sz="1700" dirty="0">
                <a:latin typeface="Arial" panose="020B0604020202020204" pitchFamily="34" charset="0"/>
                <a:cs typeface="Arial" panose="020B0604020202020204" pitchFamily="34" charset="0"/>
              </a:rPr>
              <a:t>He suggested that children’s cognitive development is acquired through knowledge of culture, that teaches them what to think and how (Morin, 2021)</a:t>
            </a:r>
            <a:endParaRPr lang="en-GB" sz="1700" dirty="0">
              <a:latin typeface="Arial" panose="020B0604020202020204" pitchFamily="34" charset="0"/>
              <a:cs typeface="Arial" panose="020B0604020202020204" pitchFamily="34" charset="0"/>
            </a:endParaRPr>
          </a:p>
          <a:p>
            <a:r>
              <a:rPr lang="en-US" sz="1700" dirty="0">
                <a:latin typeface="Arial" panose="020B0604020202020204" pitchFamily="34" charset="0"/>
                <a:cs typeface="Arial" panose="020B0604020202020204" pitchFamily="34" charset="0"/>
              </a:rPr>
              <a:t>He believed that if adults start by guiding and leading the child with the activity and then slowly move away and give more control to them, they will use that guidance as a tool to learn and grow. (Morin, 2012)</a:t>
            </a:r>
          </a:p>
          <a:p>
            <a:r>
              <a:rPr lang="en-US" sz="1700" dirty="0">
                <a:latin typeface="Arial" panose="020B0604020202020204" pitchFamily="34" charset="0"/>
                <a:cs typeface="Arial" panose="020B0604020202020204" pitchFamily="34" charset="0"/>
              </a:rPr>
              <a:t>Children are able to resolve some problems independently, but some problems requires assistance from people around them, like, parents, caregivers and peers (Cherry, 2022)</a:t>
            </a:r>
          </a:p>
          <a:p>
            <a:endParaRPr lang="en-US" sz="1700" dirty="0">
              <a:latin typeface="Arial" panose="020B0604020202020204" pitchFamily="34" charset="0"/>
              <a:cs typeface="Arial" panose="020B0604020202020204" pitchFamily="34" charset="0"/>
            </a:endParaRPr>
          </a:p>
          <a:p>
            <a:endParaRPr lang="en-US" sz="1700" dirty="0"/>
          </a:p>
        </p:txBody>
      </p:sp>
      <p:pic>
        <p:nvPicPr>
          <p:cNvPr id="4" name="Content Placeholder 3">
            <a:extLst>
              <a:ext uri="{FF2B5EF4-FFF2-40B4-BE49-F238E27FC236}">
                <a16:creationId xmlns:a16="http://schemas.microsoft.com/office/drawing/2014/main" id="{C74C0F3F-14B8-204B-A2F8-67E8920F51F0}"/>
              </a:ext>
            </a:extLst>
          </p:cNvPr>
          <p:cNvPicPr>
            <a:picLocks noChangeAspect="1"/>
          </p:cNvPicPr>
          <p:nvPr/>
        </p:nvPicPr>
        <p:blipFill rotWithShape="1">
          <a:blip r:embed="rId2"/>
          <a:srcRect l="45327" r="15577"/>
          <a:stretch/>
        </p:blipFill>
        <p:spPr>
          <a:xfrm>
            <a:off x="7915493" y="746125"/>
            <a:ext cx="3536451" cy="5472559"/>
          </a:xfrm>
          <a:prstGeom prst="rect">
            <a:avLst/>
          </a:prstGeom>
        </p:spPr>
      </p:pic>
      <p:sp>
        <p:nvSpPr>
          <p:cNvPr id="8" name="TextBox 7">
            <a:extLst>
              <a:ext uri="{FF2B5EF4-FFF2-40B4-BE49-F238E27FC236}">
                <a16:creationId xmlns:a16="http://schemas.microsoft.com/office/drawing/2014/main" id="{C54B7891-26FA-EB49-B878-2D52358A129C}"/>
              </a:ext>
            </a:extLst>
          </p:cNvPr>
          <p:cNvSpPr txBox="1"/>
          <p:nvPr/>
        </p:nvSpPr>
        <p:spPr>
          <a:xfrm>
            <a:off x="9226378" y="6218684"/>
            <a:ext cx="2965622" cy="338554"/>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(Williams, 2020)</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0072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E5B4F0D-9B96-F44F-B7DF-38290D0B8DD4}"/>
              </a:ext>
            </a:extLst>
          </p:cNvPr>
          <p:cNvSpPr>
            <a:spLocks noGrp="1"/>
          </p:cNvSpPr>
          <p:nvPr>
            <p:ph type="title"/>
          </p:nvPr>
        </p:nvSpPr>
        <p:spPr>
          <a:xfrm>
            <a:off x="685800" y="822960"/>
            <a:ext cx="4104056" cy="1371600"/>
          </a:xfrm>
        </p:spPr>
        <p:txBody>
          <a:bodyPr>
            <a:normAutofit/>
          </a:bodyPr>
          <a:lstStyle/>
          <a:p>
            <a:r>
              <a:rPr lang="en-US" b="1" dirty="0">
                <a:solidFill>
                  <a:schemeClr val="accent5"/>
                </a:solidFill>
              </a:rPr>
              <a:t>Conclusion</a:t>
            </a:r>
          </a:p>
        </p:txBody>
      </p:sp>
      <p:sp>
        <p:nvSpPr>
          <p:cNvPr id="13" name="Content Placeholder 12">
            <a:extLst>
              <a:ext uri="{FF2B5EF4-FFF2-40B4-BE49-F238E27FC236}">
                <a16:creationId xmlns:a16="http://schemas.microsoft.com/office/drawing/2014/main" id="{58C3D101-5DC8-F049-8806-C52F1D0B8223}"/>
              </a:ext>
            </a:extLst>
          </p:cNvPr>
          <p:cNvSpPr>
            <a:spLocks noGrp="1"/>
          </p:cNvSpPr>
          <p:nvPr>
            <p:ph idx="1"/>
          </p:nvPr>
        </p:nvSpPr>
        <p:spPr/>
        <p:txBody>
          <a:bodyPr>
            <a:normAutofit/>
          </a:bodyPr>
          <a:lstStyle/>
          <a:p>
            <a:r>
              <a:rPr lang="en-US" dirty="0"/>
              <a:t>I believe that both activities worked well in their own ways. The Jenga game stimulated the child’s independent logical thinking, whereas the pizza making activity encouraged the child to develop their social interaction skills.</a:t>
            </a:r>
          </a:p>
          <a:p>
            <a:r>
              <a:rPr lang="en-US" dirty="0"/>
              <a:t>Through my research however, I believe that children have their own pace of development, regardless of their age. Not every child is the same in terms of the development stage they are at. </a:t>
            </a:r>
          </a:p>
        </p:txBody>
      </p:sp>
    </p:spTree>
    <p:extLst>
      <p:ext uri="{BB962C8B-B14F-4D97-AF65-F5344CB8AC3E}">
        <p14:creationId xmlns:p14="http://schemas.microsoft.com/office/powerpoint/2010/main" val="1115595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DA3E6-8179-9F42-9E00-FD27BC781DF7}"/>
              </a:ext>
            </a:extLst>
          </p:cNvPr>
          <p:cNvSpPr>
            <a:spLocks noGrp="1"/>
          </p:cNvSpPr>
          <p:nvPr>
            <p:ph type="title"/>
          </p:nvPr>
        </p:nvSpPr>
        <p:spPr>
          <a:xfrm>
            <a:off x="-762000" y="477502"/>
            <a:ext cx="8610600" cy="1293028"/>
          </a:xfrm>
        </p:spPr>
        <p:txBody>
          <a:bodyPr/>
          <a:lstStyle/>
          <a:p>
            <a:r>
              <a:rPr lang="en-US" b="1" dirty="0">
                <a:solidFill>
                  <a:schemeClr val="accent5"/>
                </a:solidFill>
              </a:rPr>
              <a:t>References </a:t>
            </a:r>
          </a:p>
        </p:txBody>
      </p:sp>
      <p:sp>
        <p:nvSpPr>
          <p:cNvPr id="3" name="Content Placeholder 2">
            <a:extLst>
              <a:ext uri="{FF2B5EF4-FFF2-40B4-BE49-F238E27FC236}">
                <a16:creationId xmlns:a16="http://schemas.microsoft.com/office/drawing/2014/main" id="{A9AEA22B-7A39-2549-890D-96F37043684B}"/>
              </a:ext>
            </a:extLst>
          </p:cNvPr>
          <p:cNvSpPr>
            <a:spLocks noGrp="1"/>
          </p:cNvSpPr>
          <p:nvPr>
            <p:ph idx="1"/>
          </p:nvPr>
        </p:nvSpPr>
        <p:spPr>
          <a:xfrm>
            <a:off x="1080214" y="1736778"/>
            <a:ext cx="9921661" cy="4426363"/>
          </a:xfrm>
        </p:spPr>
        <p:txBody>
          <a:bodyPr>
            <a:normAutofit fontScale="25000" lnSpcReduction="20000"/>
          </a:bodyPr>
          <a:lstStyle/>
          <a:p>
            <a:r>
              <a:rPr lang="en-US" sz="7200" dirty="0" err="1">
                <a:latin typeface="Arial" panose="020B0604020202020204" pitchFamily="34" charset="0"/>
                <a:cs typeface="Arial" panose="020B0604020202020204" pitchFamily="34" charset="0"/>
              </a:rPr>
              <a:t>Benque</a:t>
            </a:r>
            <a:r>
              <a:rPr lang="en-US" sz="6400" dirty="0">
                <a:latin typeface="Arial" panose="020B0604020202020204" pitchFamily="34" charset="0"/>
                <a:cs typeface="Arial" panose="020B0604020202020204" pitchFamily="34" charset="0"/>
              </a:rPr>
              <a:t>, L. (2020) </a:t>
            </a:r>
            <a:r>
              <a:rPr lang="en-US" sz="6400" i="1" dirty="0">
                <a:latin typeface="Arial" panose="020B0604020202020204" pitchFamily="34" charset="0"/>
                <a:cs typeface="Arial" panose="020B0604020202020204" pitchFamily="34" charset="0"/>
              </a:rPr>
              <a:t>Article 31: The necessity of play in children’s lives</a:t>
            </a:r>
            <a:r>
              <a:rPr lang="en-US" sz="6400" dirty="0">
                <a:latin typeface="Arial" panose="020B0604020202020204" pitchFamily="34" charset="0"/>
                <a:cs typeface="Arial" panose="020B0604020202020204" pitchFamily="34" charset="0"/>
              </a:rPr>
              <a:t>, </a:t>
            </a:r>
            <a:r>
              <a:rPr lang="en-US" sz="6400" i="1" dirty="0" err="1">
                <a:latin typeface="Arial" panose="020B0604020202020204" pitchFamily="34" charset="0"/>
                <a:cs typeface="Arial" panose="020B0604020202020204" pitchFamily="34" charset="0"/>
              </a:rPr>
              <a:t>Humanium</a:t>
            </a:r>
            <a:r>
              <a:rPr lang="en-US" sz="6400" dirty="0">
                <a:latin typeface="Arial" panose="020B0604020202020204" pitchFamily="34" charset="0"/>
                <a:cs typeface="Arial" panose="020B0604020202020204" pitchFamily="34" charset="0"/>
              </a:rPr>
              <a:t>. Available at: https://</a:t>
            </a:r>
            <a:r>
              <a:rPr lang="en-US" sz="6400" dirty="0" err="1">
                <a:latin typeface="Arial" panose="020B0604020202020204" pitchFamily="34" charset="0"/>
                <a:cs typeface="Arial" panose="020B0604020202020204" pitchFamily="34" charset="0"/>
              </a:rPr>
              <a:t>www.humanium.org</a:t>
            </a:r>
            <a:r>
              <a:rPr lang="en-US" sz="6400" dirty="0">
                <a:latin typeface="Arial" panose="020B0604020202020204" pitchFamily="34" charset="0"/>
                <a:cs typeface="Arial" panose="020B0604020202020204" pitchFamily="34" charset="0"/>
              </a:rPr>
              <a:t>/</a:t>
            </a:r>
            <a:r>
              <a:rPr lang="en-US" sz="6400" dirty="0" err="1">
                <a:latin typeface="Arial" panose="020B0604020202020204" pitchFamily="34" charset="0"/>
                <a:cs typeface="Arial" panose="020B0604020202020204" pitchFamily="34" charset="0"/>
              </a:rPr>
              <a:t>en</a:t>
            </a:r>
            <a:r>
              <a:rPr lang="en-US" sz="6400" dirty="0">
                <a:latin typeface="Arial" panose="020B0604020202020204" pitchFamily="34" charset="0"/>
                <a:cs typeface="Arial" panose="020B0604020202020204" pitchFamily="34" charset="0"/>
              </a:rPr>
              <a:t>/article-31-the-necessity-of-play-in-childrens-lives/ (Accessed: 10 February 2023).</a:t>
            </a:r>
            <a:endParaRPr lang="en-GB" sz="6400" dirty="0">
              <a:latin typeface="Arial" panose="020B0604020202020204" pitchFamily="34" charset="0"/>
              <a:cs typeface="Arial" panose="020B0604020202020204" pitchFamily="34" charset="0"/>
            </a:endParaRPr>
          </a:p>
          <a:p>
            <a:r>
              <a:rPr lang="en-US" sz="6400" dirty="0" err="1">
                <a:latin typeface="Arial" panose="020B0604020202020204" pitchFamily="34" charset="0"/>
                <a:cs typeface="Arial" panose="020B0604020202020204" pitchFamily="34" charset="0"/>
              </a:rPr>
              <a:t>Bhoj</a:t>
            </a:r>
            <a:r>
              <a:rPr lang="en-US" sz="6400" dirty="0">
                <a:latin typeface="Arial" panose="020B0604020202020204" pitchFamily="34" charset="0"/>
                <a:cs typeface="Arial" panose="020B0604020202020204" pitchFamily="34" charset="0"/>
              </a:rPr>
              <a:t>, P. (2021) ‘10 Benefits of Jenga That will Ensure Development of Varied Skills in Kids!’, </a:t>
            </a:r>
            <a:r>
              <a:rPr lang="en-US" sz="6400" i="1" dirty="0" err="1">
                <a:latin typeface="Arial" panose="020B0604020202020204" pitchFamily="34" charset="0"/>
                <a:cs typeface="Arial" panose="020B0604020202020204" pitchFamily="34" charset="0"/>
              </a:rPr>
              <a:t>Toysbzaar</a:t>
            </a:r>
            <a:r>
              <a:rPr lang="en-US" sz="6400" dirty="0">
                <a:latin typeface="Arial" panose="020B0604020202020204" pitchFamily="34" charset="0"/>
                <a:cs typeface="Arial" panose="020B0604020202020204" pitchFamily="34" charset="0"/>
              </a:rPr>
              <a:t>, 5 June. Available at: https://</a:t>
            </a:r>
            <a:r>
              <a:rPr lang="en-US" sz="6400" dirty="0" err="1">
                <a:latin typeface="Arial" panose="020B0604020202020204" pitchFamily="34" charset="0"/>
                <a:cs typeface="Arial" panose="020B0604020202020204" pitchFamily="34" charset="0"/>
              </a:rPr>
              <a:t>toysbzaar.com</a:t>
            </a:r>
            <a:r>
              <a:rPr lang="en-US" sz="6400" dirty="0">
                <a:latin typeface="Arial" panose="020B0604020202020204" pitchFamily="34" charset="0"/>
                <a:cs typeface="Arial" panose="020B0604020202020204" pitchFamily="34" charset="0"/>
              </a:rPr>
              <a:t>/blog/benefits-of-</a:t>
            </a:r>
            <a:r>
              <a:rPr lang="en-US" sz="6400" dirty="0" err="1">
                <a:latin typeface="Arial" panose="020B0604020202020204" pitchFamily="34" charset="0"/>
                <a:cs typeface="Arial" panose="020B0604020202020204" pitchFamily="34" charset="0"/>
              </a:rPr>
              <a:t>jenga</a:t>
            </a:r>
            <a:r>
              <a:rPr lang="en-US" sz="6400" dirty="0">
                <a:latin typeface="Arial" panose="020B0604020202020204" pitchFamily="34" charset="0"/>
                <a:cs typeface="Arial" panose="020B0604020202020204" pitchFamily="34" charset="0"/>
              </a:rPr>
              <a:t>/ (Accessed: 14 February 2023).</a:t>
            </a:r>
          </a:p>
          <a:p>
            <a:r>
              <a:rPr lang="en-US" sz="6400" dirty="0">
                <a:latin typeface="Arial" panose="020B0604020202020204" pitchFamily="34" charset="0"/>
                <a:cs typeface="Arial" panose="020B0604020202020204" pitchFamily="34" charset="0"/>
              </a:rPr>
              <a:t>Boyd, D. </a:t>
            </a:r>
            <a:r>
              <a:rPr lang="en-US" sz="6400" i="1" dirty="0">
                <a:latin typeface="Arial" panose="020B0604020202020204" pitchFamily="34" charset="0"/>
                <a:cs typeface="Arial" panose="020B0604020202020204" pitchFamily="34" charset="0"/>
              </a:rPr>
              <a:t>et al.</a:t>
            </a:r>
            <a:r>
              <a:rPr lang="en-US" sz="6400" dirty="0">
                <a:latin typeface="Arial" panose="020B0604020202020204" pitchFamily="34" charset="0"/>
                <a:cs typeface="Arial" panose="020B0604020202020204" pitchFamily="34" charset="0"/>
              </a:rPr>
              <a:t> (2019) </a:t>
            </a:r>
            <a:r>
              <a:rPr lang="en-US" sz="6400" i="1" dirty="0">
                <a:latin typeface="Arial" panose="020B0604020202020204" pitchFamily="34" charset="0"/>
                <a:cs typeface="Arial" panose="020B0604020202020204" pitchFamily="34" charset="0"/>
              </a:rPr>
              <a:t>Lifespan Development, Global Edition</a:t>
            </a:r>
            <a:r>
              <a:rPr lang="en-US" sz="6400" dirty="0">
                <a:latin typeface="Arial" panose="020B0604020202020204" pitchFamily="34" charset="0"/>
                <a:cs typeface="Arial" panose="020B0604020202020204" pitchFamily="34" charset="0"/>
              </a:rPr>
              <a:t>. Harlow, UNITED KINGDOM: Pearson Education, Limited. Available at: http://</a:t>
            </a:r>
            <a:r>
              <a:rPr lang="en-US" sz="6400" dirty="0" err="1">
                <a:latin typeface="Arial" panose="020B0604020202020204" pitchFamily="34" charset="0"/>
                <a:cs typeface="Arial" panose="020B0604020202020204" pitchFamily="34" charset="0"/>
              </a:rPr>
              <a:t>ebookcentral.proquest.com</a:t>
            </a:r>
            <a:r>
              <a:rPr lang="en-US" sz="6400" dirty="0">
                <a:latin typeface="Arial" panose="020B0604020202020204" pitchFamily="34" charset="0"/>
                <a:cs typeface="Arial" panose="020B0604020202020204" pitchFamily="34" charset="0"/>
              </a:rPr>
              <a:t>/lib/trinity/</a:t>
            </a:r>
            <a:r>
              <a:rPr lang="en-US" sz="6400" dirty="0" err="1">
                <a:latin typeface="Arial" panose="020B0604020202020204" pitchFamily="34" charset="0"/>
                <a:cs typeface="Arial" panose="020B0604020202020204" pitchFamily="34" charset="0"/>
              </a:rPr>
              <a:t>detail.action?docID</a:t>
            </a:r>
            <a:r>
              <a:rPr lang="en-US" sz="6400" dirty="0">
                <a:latin typeface="Arial" panose="020B0604020202020204" pitchFamily="34" charset="0"/>
                <a:cs typeface="Arial" panose="020B0604020202020204" pitchFamily="34" charset="0"/>
              </a:rPr>
              <a:t>=5843856 (Accessed: 18 February 2023)</a:t>
            </a:r>
          </a:p>
          <a:p>
            <a:r>
              <a:rPr lang="en-US" sz="6400" dirty="0">
                <a:latin typeface="Arial" panose="020B0604020202020204" pitchFamily="34" charset="0"/>
                <a:cs typeface="Arial" panose="020B0604020202020204" pitchFamily="34" charset="0"/>
              </a:rPr>
              <a:t>Cherry. K (2022) </a:t>
            </a:r>
            <a:r>
              <a:rPr lang="en-US" sz="6400" i="1" dirty="0" err="1">
                <a:latin typeface="Arial" panose="020B0604020202020204" pitchFamily="34" charset="0"/>
                <a:cs typeface="Arial" panose="020B0604020202020204" pitchFamily="34" charset="0"/>
              </a:rPr>
              <a:t>Verywell</a:t>
            </a:r>
            <a:r>
              <a:rPr lang="en-US" sz="6400" i="1" dirty="0">
                <a:latin typeface="Arial" panose="020B0604020202020204" pitchFamily="34" charset="0"/>
                <a:cs typeface="Arial" panose="020B0604020202020204" pitchFamily="34" charset="0"/>
              </a:rPr>
              <a:t> Mind</a:t>
            </a:r>
            <a:r>
              <a:rPr lang="en-US" sz="6400" dirty="0">
                <a:latin typeface="Arial" panose="020B0604020202020204" pitchFamily="34" charset="0"/>
                <a:cs typeface="Arial" panose="020B0604020202020204" pitchFamily="34" charset="0"/>
              </a:rPr>
              <a:t>. Available at: https://</a:t>
            </a:r>
            <a:r>
              <a:rPr lang="en-US" sz="6400" dirty="0" err="1">
                <a:latin typeface="Arial" panose="020B0604020202020204" pitchFamily="34" charset="0"/>
                <a:cs typeface="Arial" panose="020B0604020202020204" pitchFamily="34" charset="0"/>
              </a:rPr>
              <a:t>www.verywellmind.com</a:t>
            </a:r>
            <a:r>
              <a:rPr lang="en-US" sz="6400" dirty="0">
                <a:latin typeface="Arial" panose="020B0604020202020204" pitchFamily="34" charset="0"/>
                <a:cs typeface="Arial" panose="020B0604020202020204" pitchFamily="34" charset="0"/>
              </a:rPr>
              <a:t>/what-is-sociocultural-theory-2795088 (Accessed: 14 February 2023).</a:t>
            </a:r>
          </a:p>
          <a:p>
            <a:r>
              <a:rPr lang="en-US" sz="6400" i="1" dirty="0">
                <a:latin typeface="Arial" panose="020B0604020202020204" pitchFamily="34" charset="0"/>
                <a:cs typeface="Arial" panose="020B0604020202020204" pitchFamily="34" charset="0"/>
              </a:rPr>
              <a:t>Children Playing With Building Bricks In Child Care Stock Image - Image of group, infant: 61671423</a:t>
            </a:r>
            <a:r>
              <a:rPr lang="en-US" sz="6400" dirty="0">
                <a:latin typeface="Arial" panose="020B0604020202020204" pitchFamily="34" charset="0"/>
                <a:cs typeface="Arial" panose="020B0604020202020204" pitchFamily="34" charset="0"/>
              </a:rPr>
              <a:t> (no date). Available at: https://</a:t>
            </a:r>
            <a:r>
              <a:rPr lang="en-US" sz="6400" dirty="0" err="1">
                <a:latin typeface="Arial" panose="020B0604020202020204" pitchFamily="34" charset="0"/>
                <a:cs typeface="Arial" panose="020B0604020202020204" pitchFamily="34" charset="0"/>
              </a:rPr>
              <a:t>www.dreamstime.com</a:t>
            </a:r>
            <a:r>
              <a:rPr lang="en-US" sz="6400" dirty="0">
                <a:latin typeface="Arial" panose="020B0604020202020204" pitchFamily="34" charset="0"/>
                <a:cs typeface="Arial" panose="020B0604020202020204" pitchFamily="34" charset="0"/>
              </a:rPr>
              <a:t>/stock-photo-children-playing-building-bricks-child-care-nursery-teacher-image61671423 (Accessed: 14 February 2023).</a:t>
            </a:r>
            <a:endParaRPr lang="en-GB" sz="6400" dirty="0">
              <a:latin typeface="Arial" panose="020B0604020202020204" pitchFamily="34" charset="0"/>
              <a:cs typeface="Arial" panose="020B0604020202020204" pitchFamily="34" charset="0"/>
            </a:endParaRPr>
          </a:p>
          <a:p>
            <a:r>
              <a:rPr lang="en-US" sz="6400" dirty="0">
                <a:latin typeface="Arial" panose="020B0604020202020204" pitchFamily="34" charset="0"/>
                <a:cs typeface="Arial" panose="020B0604020202020204" pitchFamily="34" charset="0"/>
              </a:rPr>
              <a:t>Course Hero (no date). Available at: http://</a:t>
            </a:r>
            <a:r>
              <a:rPr lang="en-US" sz="6400" dirty="0" err="1">
                <a:latin typeface="Arial" panose="020B0604020202020204" pitchFamily="34" charset="0"/>
                <a:cs typeface="Arial" panose="020B0604020202020204" pitchFamily="34" charset="0"/>
              </a:rPr>
              <a:t>mono.ssi.svc.cluster.local</a:t>
            </a:r>
            <a:r>
              <a:rPr lang="en-US" sz="6400" dirty="0">
                <a:latin typeface="Arial" panose="020B0604020202020204" pitchFamily="34" charset="0"/>
                <a:cs typeface="Arial" panose="020B0604020202020204" pitchFamily="34" charset="0"/>
              </a:rPr>
              <a:t>/study-guides/boundless-psychology/theories-of-human-development/ (Accessed: 14 February 2023).</a:t>
            </a:r>
            <a:endParaRPr lang="en-GB" sz="6400" dirty="0">
              <a:latin typeface="Arial" panose="020B0604020202020204" pitchFamily="34" charset="0"/>
              <a:cs typeface="Arial" panose="020B0604020202020204" pitchFamily="34" charset="0"/>
            </a:endParaRPr>
          </a:p>
          <a:p>
            <a:r>
              <a:rPr lang="en-US" sz="6400" dirty="0">
                <a:latin typeface="Arial" panose="020B0604020202020204" pitchFamily="34" charset="0"/>
                <a:cs typeface="Arial" panose="020B0604020202020204" pitchFamily="34" charset="0"/>
              </a:rPr>
              <a:t>Gallo, A (2021), 28 March. Available at: https://</a:t>
            </a:r>
            <a:r>
              <a:rPr lang="en-US" sz="6400" dirty="0" err="1">
                <a:latin typeface="Arial" panose="020B0604020202020204" pitchFamily="34" charset="0"/>
                <a:cs typeface="Arial" panose="020B0604020202020204" pitchFamily="34" charset="0"/>
              </a:rPr>
              <a:t>playlearnthrive.com</a:t>
            </a:r>
            <a:r>
              <a:rPr lang="en-US" sz="6400" dirty="0">
                <a:latin typeface="Arial" panose="020B0604020202020204" pitchFamily="34" charset="0"/>
                <a:cs typeface="Arial" panose="020B0604020202020204" pitchFamily="34" charset="0"/>
              </a:rPr>
              <a:t>/stages-of-play-jean-</a:t>
            </a:r>
            <a:r>
              <a:rPr lang="en-US" sz="6400" dirty="0" err="1">
                <a:latin typeface="Arial" panose="020B0604020202020204" pitchFamily="34" charset="0"/>
                <a:cs typeface="Arial" panose="020B0604020202020204" pitchFamily="34" charset="0"/>
              </a:rPr>
              <a:t>piagets</a:t>
            </a:r>
            <a:r>
              <a:rPr lang="en-US" sz="6400" dirty="0">
                <a:latin typeface="Arial" panose="020B0604020202020204" pitchFamily="34" charset="0"/>
                <a:cs typeface="Arial" panose="020B0604020202020204" pitchFamily="34" charset="0"/>
              </a:rPr>
              <a:t>-theory/ (Accessed: 11 February 2023).</a:t>
            </a:r>
          </a:p>
          <a:p>
            <a:r>
              <a:rPr lang="en-US" sz="6400" dirty="0" err="1">
                <a:latin typeface="Arial" panose="020B0604020202020204" pitchFamily="34" charset="0"/>
                <a:cs typeface="Arial" panose="020B0604020202020204" pitchFamily="34" charset="0"/>
              </a:rPr>
              <a:t>Krollig</a:t>
            </a:r>
            <a:r>
              <a:rPr lang="en-US" sz="6400" dirty="0">
                <a:latin typeface="Arial" panose="020B0604020202020204" pitchFamily="34" charset="0"/>
                <a:cs typeface="Arial" panose="020B0604020202020204" pitchFamily="34" charset="0"/>
              </a:rPr>
              <a:t>, M. (2018) ‘3 Fun and Easy Games which develop Communication and Social Skills’, </a:t>
            </a:r>
            <a:r>
              <a:rPr lang="en-US" sz="6400" i="1" dirty="0">
                <a:latin typeface="Arial" panose="020B0604020202020204" pitchFamily="34" charset="0"/>
                <a:cs typeface="Arial" panose="020B0604020202020204" pitchFamily="34" charset="0"/>
              </a:rPr>
              <a:t>Novita</a:t>
            </a:r>
            <a:r>
              <a:rPr lang="en-US" sz="6400" dirty="0">
                <a:latin typeface="Arial" panose="020B0604020202020204" pitchFamily="34" charset="0"/>
                <a:cs typeface="Arial" panose="020B0604020202020204" pitchFamily="34" charset="0"/>
              </a:rPr>
              <a:t>, 2 August. Available at: https://</a:t>
            </a:r>
            <a:r>
              <a:rPr lang="en-US" sz="6400" dirty="0" err="1">
                <a:latin typeface="Arial" panose="020B0604020202020204" pitchFamily="34" charset="0"/>
                <a:cs typeface="Arial" panose="020B0604020202020204" pitchFamily="34" charset="0"/>
              </a:rPr>
              <a:t>www.novita.org.au</a:t>
            </a:r>
            <a:r>
              <a:rPr lang="en-US" sz="6400" dirty="0">
                <a:latin typeface="Arial" panose="020B0604020202020204" pitchFamily="34" charset="0"/>
                <a:cs typeface="Arial" panose="020B0604020202020204" pitchFamily="34" charset="0"/>
              </a:rPr>
              <a:t>/helpful-information/3-fun-and-easy-games-which-develop-communication-and-social-skills/ (Accessed: 13 February 2023).</a:t>
            </a:r>
          </a:p>
          <a:p>
            <a:endParaRPr lang="en-US" sz="4400" dirty="0"/>
          </a:p>
          <a:p>
            <a:endParaRPr lang="en-US" sz="4400" dirty="0">
              <a:latin typeface="Arial" panose="020B0604020202020204" pitchFamily="34" charset="0"/>
              <a:cs typeface="Arial" panose="020B0604020202020204" pitchFamily="34" charset="0"/>
            </a:endParaRPr>
          </a:p>
          <a:p>
            <a:endParaRPr lang="en-GB" sz="4400" dirty="0">
              <a:latin typeface="Arial" panose="020B0604020202020204" pitchFamily="34" charset="0"/>
              <a:cs typeface="Arial" panose="020B0604020202020204" pitchFamily="34" charset="0"/>
            </a:endParaRPr>
          </a:p>
          <a:p>
            <a:endParaRPr lang="en-GB" sz="4400" dirty="0">
              <a:latin typeface="Arial" panose="020B0604020202020204" pitchFamily="34" charset="0"/>
              <a:cs typeface="Arial" panose="020B0604020202020204" pitchFamily="34" charset="0"/>
            </a:endParaRPr>
          </a:p>
          <a:p>
            <a:endParaRPr lang="en-GB" sz="4400" dirty="0">
              <a:latin typeface="Arial" panose="020B0604020202020204" pitchFamily="34" charset="0"/>
              <a:cs typeface="Arial" panose="020B0604020202020204" pitchFamily="34" charset="0"/>
            </a:endParaRPr>
          </a:p>
          <a:p>
            <a:endParaRPr lang="en-GB" sz="4000" dirty="0">
              <a:latin typeface="Arial" panose="020B0604020202020204" pitchFamily="34" charset="0"/>
              <a:cs typeface="Arial" panose="020B0604020202020204" pitchFamily="34" charset="0"/>
            </a:endParaRPr>
          </a:p>
          <a:p>
            <a:endParaRPr lang="en-GB" sz="4400" dirty="0">
              <a:latin typeface="Arial" panose="020B0604020202020204" pitchFamily="34" charset="0"/>
              <a:cs typeface="Arial" panose="020B0604020202020204" pitchFamily="34" charset="0"/>
            </a:endParaRPr>
          </a:p>
          <a:p>
            <a:endParaRPr lang="en-GB" sz="4400" dirty="0">
              <a:latin typeface="Arial" panose="020B0604020202020204" pitchFamily="34" charset="0"/>
              <a:cs typeface="Arial" panose="020B0604020202020204" pitchFamily="34" charset="0"/>
            </a:endParaRPr>
          </a:p>
          <a:p>
            <a:r>
              <a:rPr lang="en-GB" sz="4400" dirty="0">
                <a:latin typeface="Arial" panose="020B0604020202020204" pitchFamily="34" charset="0"/>
                <a:cs typeface="Arial" panose="020B0604020202020204" pitchFamily="34" charset="0"/>
              </a:rPr>
              <a:t> </a:t>
            </a:r>
          </a:p>
          <a:p>
            <a:endParaRPr lang="en-GB" sz="44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300" dirty="0">
                <a:latin typeface="Arial" panose="020B0604020202020204" pitchFamily="34" charset="0"/>
                <a:cs typeface="Arial" panose="020B0604020202020204" pitchFamily="34" charset="0"/>
              </a:rPr>
              <a:t> </a:t>
            </a:r>
            <a:endParaRPr lang="en-US" dirty="0"/>
          </a:p>
        </p:txBody>
      </p:sp>
    </p:spTree>
    <p:extLst>
      <p:ext uri="{BB962C8B-B14F-4D97-AF65-F5344CB8AC3E}">
        <p14:creationId xmlns:p14="http://schemas.microsoft.com/office/powerpoint/2010/main" val="30375576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9D1B9-82AA-4946-AF6B-6574EC8AF975}"/>
              </a:ext>
            </a:extLst>
          </p:cNvPr>
          <p:cNvSpPr>
            <a:spLocks noGrp="1"/>
          </p:cNvSpPr>
          <p:nvPr>
            <p:ph type="title"/>
          </p:nvPr>
        </p:nvSpPr>
        <p:spPr>
          <a:xfrm>
            <a:off x="685800" y="296883"/>
            <a:ext cx="7298474" cy="1760518"/>
          </a:xfrm>
        </p:spPr>
        <p:txBody>
          <a:bodyPr/>
          <a:lstStyle/>
          <a:p>
            <a:r>
              <a:rPr lang="en-US" b="1" dirty="0">
                <a:solidFill>
                  <a:schemeClr val="accent5"/>
                </a:solidFill>
              </a:rPr>
              <a:t>References</a:t>
            </a:r>
            <a:r>
              <a:rPr lang="en-US" dirty="0"/>
              <a:t> </a:t>
            </a:r>
          </a:p>
        </p:txBody>
      </p:sp>
      <p:sp>
        <p:nvSpPr>
          <p:cNvPr id="3" name="Content Placeholder 2">
            <a:extLst>
              <a:ext uri="{FF2B5EF4-FFF2-40B4-BE49-F238E27FC236}">
                <a16:creationId xmlns:a16="http://schemas.microsoft.com/office/drawing/2014/main" id="{6AFD3717-79A2-8142-BBEE-D97C27C7BA60}"/>
              </a:ext>
            </a:extLst>
          </p:cNvPr>
          <p:cNvSpPr>
            <a:spLocks noGrp="1"/>
          </p:cNvSpPr>
          <p:nvPr>
            <p:ph idx="1"/>
          </p:nvPr>
        </p:nvSpPr>
        <p:spPr>
          <a:xfrm>
            <a:off x="685800" y="1770620"/>
            <a:ext cx="10820400" cy="4998315"/>
          </a:xfrm>
        </p:spPr>
        <p:txBody>
          <a:bodyPr>
            <a:normAutofit/>
          </a:bodyPr>
          <a:lstStyle/>
          <a:p>
            <a:r>
              <a:rPr lang="en-US" sz="1600" dirty="0">
                <a:latin typeface="Arial" panose="020B0604020202020204" pitchFamily="34" charset="0"/>
                <a:cs typeface="Arial" panose="020B0604020202020204" pitchFamily="34" charset="0"/>
              </a:rPr>
              <a:t>Kurt, D.S. (2020) ‘Jean Piaget and His Theory &amp; Stages of Cognitive Development’, </a:t>
            </a:r>
            <a:r>
              <a:rPr lang="en-US" sz="1600" i="1" dirty="0">
                <a:latin typeface="Arial" panose="020B0604020202020204" pitchFamily="34" charset="0"/>
                <a:cs typeface="Arial" panose="020B0604020202020204" pitchFamily="34" charset="0"/>
              </a:rPr>
              <a:t>Educational Technology</a:t>
            </a:r>
            <a:r>
              <a:rPr lang="en-US" sz="1600" dirty="0">
                <a:latin typeface="Arial" panose="020B0604020202020204" pitchFamily="34" charset="0"/>
                <a:cs typeface="Arial" panose="020B0604020202020204" pitchFamily="34" charset="0"/>
              </a:rPr>
              <a:t>, 8 August. Available at: </a:t>
            </a:r>
            <a:r>
              <a:rPr lang="en-US" sz="1600" dirty="0" err="1">
                <a:latin typeface="Arial" panose="020B0604020202020204" pitchFamily="34" charset="0"/>
                <a:cs typeface="Arial" panose="020B0604020202020204" pitchFamily="34" charset="0"/>
              </a:rPr>
              <a:t>httpsMommy</a:t>
            </a:r>
            <a:r>
              <a:rPr lang="en-US" sz="1600" dirty="0">
                <a:latin typeface="Arial" panose="020B0604020202020204" pitchFamily="34" charset="0"/>
                <a:cs typeface="Arial" panose="020B0604020202020204" pitchFamily="34" charset="0"/>
              </a:rPr>
              <a:t> University’ (2015), 16 March. Available at: https://</a:t>
            </a:r>
            <a:r>
              <a:rPr lang="en-US" sz="1600" dirty="0" err="1">
                <a:latin typeface="Arial" panose="020B0604020202020204" pitchFamily="34" charset="0"/>
                <a:cs typeface="Arial" panose="020B0604020202020204" pitchFamily="34" charset="0"/>
              </a:rPr>
              <a:t>mommyuniversitynj.com</a:t>
            </a:r>
            <a:r>
              <a:rPr lang="en-US" sz="1600" dirty="0">
                <a:latin typeface="Arial" panose="020B0604020202020204" pitchFamily="34" charset="0"/>
                <a:cs typeface="Arial" panose="020B0604020202020204" pitchFamily="34" charset="0"/>
              </a:rPr>
              <a:t>/2015/03/16/10-benefits-of-cooking-with-kids/ (Accessed: 15 February 2023).</a:t>
            </a:r>
          </a:p>
          <a:p>
            <a:r>
              <a:rPr lang="en-US" sz="1600" dirty="0" err="1">
                <a:latin typeface="Arial" panose="020B0604020202020204" pitchFamily="34" charset="0"/>
                <a:cs typeface="Arial" panose="020B0604020202020204" pitchFamily="34" charset="0"/>
              </a:rPr>
              <a:t>Lourenço</a:t>
            </a:r>
            <a:r>
              <a:rPr lang="en-US" sz="1600" dirty="0">
                <a:latin typeface="Arial" panose="020B0604020202020204" pitchFamily="34" charset="0"/>
                <a:cs typeface="Arial" panose="020B0604020202020204" pitchFamily="34" charset="0"/>
              </a:rPr>
              <a:t>, O. (2012) ‘Piaget and Vygotsky: Many resemblances, and a crucial difference’, </a:t>
            </a:r>
            <a:r>
              <a:rPr lang="en-US" sz="1600" i="1" dirty="0">
                <a:latin typeface="Arial" panose="020B0604020202020204" pitchFamily="34" charset="0"/>
                <a:cs typeface="Arial" panose="020B0604020202020204" pitchFamily="34" charset="0"/>
              </a:rPr>
              <a:t>New Ideas in Psychology</a:t>
            </a:r>
            <a:r>
              <a:rPr lang="en-US" sz="1600" dirty="0">
                <a:latin typeface="Arial" panose="020B0604020202020204" pitchFamily="34" charset="0"/>
                <a:cs typeface="Arial" panose="020B0604020202020204" pitchFamily="34" charset="0"/>
              </a:rPr>
              <a:t>, 30(3), pp. 281–295. Available at: https://doi.org/10.1016/j.newideapsych.2011.12.006 (Accessed: 8 February 2023) </a:t>
            </a:r>
          </a:p>
          <a:p>
            <a:r>
              <a:rPr lang="en-US" sz="1600" dirty="0" err="1">
                <a:latin typeface="Arial" panose="020B0604020202020204" pitchFamily="34" charset="0"/>
                <a:cs typeface="Arial" panose="020B0604020202020204" pitchFamily="34" charset="0"/>
              </a:rPr>
              <a:t>Mcleod</a:t>
            </a:r>
            <a:r>
              <a:rPr lang="en-US" sz="1600" dirty="0">
                <a:latin typeface="Arial" panose="020B0604020202020204" pitchFamily="34" charset="0"/>
                <a:cs typeface="Arial" panose="020B0604020202020204" pitchFamily="34" charset="0"/>
              </a:rPr>
              <a:t>, S. (2007) ‘[Jean Piaget’s Theory of Cognitive Development]’. Available at: https://</a:t>
            </a:r>
            <a:r>
              <a:rPr lang="en-US" sz="1600" dirty="0" err="1">
                <a:latin typeface="Arial" panose="020B0604020202020204" pitchFamily="34" charset="0"/>
                <a:cs typeface="Arial" panose="020B0604020202020204" pitchFamily="34" charset="0"/>
              </a:rPr>
              <a:t>www.simplypsychology.org</a:t>
            </a:r>
            <a:r>
              <a:rPr lang="en-US" sz="1600" dirty="0">
                <a:latin typeface="Arial" panose="020B0604020202020204" pitchFamily="34" charset="0"/>
                <a:cs typeface="Arial" panose="020B0604020202020204" pitchFamily="34" charset="0"/>
              </a:rPr>
              <a:t>/</a:t>
            </a:r>
            <a:r>
              <a:rPr lang="en-US" sz="1600" dirty="0" err="1">
                <a:latin typeface="Arial" panose="020B0604020202020204" pitchFamily="34" charset="0"/>
                <a:cs typeface="Arial" panose="020B0604020202020204" pitchFamily="34" charset="0"/>
              </a:rPr>
              <a:t>piaget.html</a:t>
            </a:r>
            <a:r>
              <a:rPr lang="en-US" sz="1600" dirty="0">
                <a:latin typeface="Arial" panose="020B0604020202020204" pitchFamily="34" charset="0"/>
                <a:cs typeface="Arial" panose="020B0604020202020204" pitchFamily="34" charset="0"/>
              </a:rPr>
              <a:t> (Accessed: 14 February 2023).</a:t>
            </a:r>
          </a:p>
          <a:p>
            <a:r>
              <a:rPr lang="en-US" sz="1600" dirty="0">
                <a:latin typeface="Arial" panose="020B0604020202020204" pitchFamily="34" charset="0"/>
                <a:cs typeface="Arial" panose="020B0604020202020204" pitchFamily="34" charset="0"/>
              </a:rPr>
              <a:t>Mommy University’ (2015), 16 March. Available at: https://</a:t>
            </a:r>
            <a:r>
              <a:rPr lang="en-US" sz="1600" dirty="0" err="1">
                <a:latin typeface="Arial" panose="020B0604020202020204" pitchFamily="34" charset="0"/>
                <a:cs typeface="Arial" panose="020B0604020202020204" pitchFamily="34" charset="0"/>
              </a:rPr>
              <a:t>mommyuniversitynj.com</a:t>
            </a:r>
            <a:r>
              <a:rPr lang="en-US" sz="1600" dirty="0">
                <a:latin typeface="Arial" panose="020B0604020202020204" pitchFamily="34" charset="0"/>
                <a:cs typeface="Arial" panose="020B0604020202020204" pitchFamily="34" charset="0"/>
              </a:rPr>
              <a:t>/2015/03/16/10-benefits-of-cooking-with-kids/ (Accessed: 15 February 2023).</a:t>
            </a:r>
          </a:p>
          <a:p>
            <a:r>
              <a:rPr lang="en-US" sz="1600" dirty="0">
                <a:latin typeface="Arial" panose="020B0604020202020204" pitchFamily="34" charset="0"/>
                <a:cs typeface="Arial" panose="020B0604020202020204" pitchFamily="34" charset="0"/>
              </a:rPr>
              <a:t>Morin. A (2012). Available at: https://</a:t>
            </a:r>
            <a:r>
              <a:rPr lang="en-US" sz="1600" dirty="0" err="1">
                <a:latin typeface="Arial" panose="020B0604020202020204" pitchFamily="34" charset="0"/>
                <a:cs typeface="Arial" panose="020B0604020202020204" pitchFamily="34" charset="0"/>
              </a:rPr>
              <a:t>www.sciencedirect.com</a:t>
            </a:r>
            <a:r>
              <a:rPr lang="en-US" sz="1600" dirty="0">
                <a:latin typeface="Arial" panose="020B0604020202020204" pitchFamily="34" charset="0"/>
                <a:cs typeface="Arial" panose="020B0604020202020204" pitchFamily="34" charset="0"/>
              </a:rPr>
              <a:t>/topics/psychology/</a:t>
            </a:r>
            <a:r>
              <a:rPr lang="en-US" sz="1600" dirty="0" err="1">
                <a:latin typeface="Arial" panose="020B0604020202020204" pitchFamily="34" charset="0"/>
                <a:cs typeface="Arial" panose="020B0604020202020204" pitchFamily="34" charset="0"/>
              </a:rPr>
              <a:t>vygotskys</a:t>
            </a:r>
            <a:r>
              <a:rPr lang="en-US" sz="1600" dirty="0">
                <a:latin typeface="Arial" panose="020B0604020202020204" pitchFamily="34" charset="0"/>
                <a:cs typeface="Arial" panose="020B0604020202020204" pitchFamily="34" charset="0"/>
              </a:rPr>
              <a:t>-theory (Accessed: 10 February 2023).</a:t>
            </a:r>
          </a:p>
          <a:p>
            <a:r>
              <a:rPr lang="en-US" sz="1600" dirty="0">
                <a:latin typeface="Arial" panose="020B0604020202020204" pitchFamily="34" charset="0"/>
                <a:cs typeface="Arial" panose="020B0604020202020204" pitchFamily="34" charset="0"/>
              </a:rPr>
              <a:t>Tripp, K. (2020) ‘Easy Homemade Pizza with Kids’, </a:t>
            </a:r>
            <a:r>
              <a:rPr lang="en-US" sz="1600" i="1" dirty="0">
                <a:latin typeface="Arial" panose="020B0604020202020204" pitchFamily="34" charset="0"/>
                <a:cs typeface="Arial" panose="020B0604020202020204" pitchFamily="34" charset="0"/>
              </a:rPr>
              <a:t>Teach Beside Me</a:t>
            </a:r>
            <a:r>
              <a:rPr lang="en-US" sz="1600" dirty="0">
                <a:latin typeface="Arial" panose="020B0604020202020204" pitchFamily="34" charset="0"/>
                <a:cs typeface="Arial" panose="020B0604020202020204" pitchFamily="34" charset="0"/>
              </a:rPr>
              <a:t>, 22 August. Available at: https://</a:t>
            </a:r>
            <a:r>
              <a:rPr lang="en-US" sz="1600" dirty="0" err="1">
                <a:latin typeface="Arial" panose="020B0604020202020204" pitchFamily="34" charset="0"/>
                <a:cs typeface="Arial" panose="020B0604020202020204" pitchFamily="34" charset="0"/>
              </a:rPr>
              <a:t>teachbesideme.com</a:t>
            </a:r>
            <a:r>
              <a:rPr lang="en-US" sz="1600" dirty="0">
                <a:latin typeface="Arial" panose="020B0604020202020204" pitchFamily="34" charset="0"/>
                <a:cs typeface="Arial" panose="020B0604020202020204" pitchFamily="34" charset="0"/>
              </a:rPr>
              <a:t>/easy-homemade-pizza-with-kids/ (Accessed: 13 February 2023).</a:t>
            </a:r>
          </a:p>
          <a:p>
            <a:r>
              <a:rPr lang="en-US" sz="1600" dirty="0">
                <a:latin typeface="Arial" panose="020B0604020202020204" pitchFamily="34" charset="0"/>
                <a:cs typeface="Arial" panose="020B0604020202020204" pitchFamily="34" charset="0"/>
              </a:rPr>
              <a:t>Williams, D. (2020) ‘Child Development Theories: Lev Vygotsky’, </a:t>
            </a:r>
            <a:r>
              <a:rPr lang="en-US" sz="1600" i="1" dirty="0">
                <a:latin typeface="Arial" panose="020B0604020202020204" pitchFamily="34" charset="0"/>
                <a:cs typeface="Arial" panose="020B0604020202020204" pitchFamily="34" charset="0"/>
              </a:rPr>
              <a:t>First Discoverers</a:t>
            </a:r>
            <a:r>
              <a:rPr lang="en-US" sz="1600" dirty="0">
                <a:latin typeface="Arial" panose="020B0604020202020204" pitchFamily="34" charset="0"/>
                <a:cs typeface="Arial" panose="020B0604020202020204" pitchFamily="34" charset="0"/>
              </a:rPr>
              <a:t>, 10 May. Available at: https://</a:t>
            </a:r>
            <a:r>
              <a:rPr lang="en-US" sz="1600" dirty="0" err="1">
                <a:latin typeface="Arial" panose="020B0604020202020204" pitchFamily="34" charset="0"/>
                <a:cs typeface="Arial" panose="020B0604020202020204" pitchFamily="34" charset="0"/>
              </a:rPr>
              <a:t>www.firstdiscoverers.co.uk</a:t>
            </a:r>
            <a:r>
              <a:rPr lang="en-US" sz="1600" dirty="0">
                <a:latin typeface="Arial" panose="020B0604020202020204" pitchFamily="34" charset="0"/>
                <a:cs typeface="Arial" panose="020B0604020202020204" pitchFamily="34" charset="0"/>
              </a:rPr>
              <a:t>/lev-</a:t>
            </a:r>
            <a:r>
              <a:rPr lang="en-US" sz="1600" dirty="0" err="1">
                <a:latin typeface="Arial" panose="020B0604020202020204" pitchFamily="34" charset="0"/>
                <a:cs typeface="Arial" panose="020B0604020202020204" pitchFamily="34" charset="0"/>
              </a:rPr>
              <a:t>vygotsky</a:t>
            </a:r>
            <a:r>
              <a:rPr lang="en-US" sz="1600" dirty="0">
                <a:latin typeface="Arial" panose="020B0604020202020204" pitchFamily="34" charset="0"/>
                <a:cs typeface="Arial" panose="020B0604020202020204" pitchFamily="34" charset="0"/>
              </a:rPr>
              <a:t>-child-development-theories/ (Accessed: 12 February 2023).</a:t>
            </a:r>
          </a:p>
          <a:p>
            <a:endParaRPr lang="en-US" sz="1600" dirty="0">
              <a:latin typeface="Arial" panose="020B0604020202020204" pitchFamily="34" charset="0"/>
              <a:cs typeface="Arial" panose="020B0604020202020204" pitchFamily="34" charset="0"/>
            </a:endParaRPr>
          </a:p>
          <a:p>
            <a:endParaRPr lang="en-GB" sz="19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40840790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{086E0EA6-38ED-8A4C-9B33-612D599CDDA9}tf10001079</Template>
  <TotalTime>12500</TotalTime>
  <Words>1448</Words>
  <Application>Microsoft Macintosh PowerPoint</Application>
  <PresentationFormat>Widescreen</PresentationFormat>
  <Paragraphs>105</Paragraphs>
  <Slides>10</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Century Gothic</vt:lpstr>
      <vt:lpstr>Vapor Trail</vt:lpstr>
      <vt:lpstr>Working with children in a social care setting </vt:lpstr>
      <vt:lpstr>Introduction</vt:lpstr>
      <vt:lpstr>Crèche </vt:lpstr>
      <vt:lpstr>Activity 1:Jenga</vt:lpstr>
      <vt:lpstr>Jean Piaget Cognitive development theory</vt:lpstr>
      <vt:lpstr>Activity 2: making mini pizzas</vt:lpstr>
      <vt:lpstr>Vygotsky cognitive development theory</vt:lpstr>
      <vt:lpstr>Conclusion</vt:lpstr>
      <vt:lpstr>References </vt:lpstr>
      <vt:lpstr>References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with children in a social care setting </dc:title>
  <dc:creator>Umbereen Naeem (2126387)</dc:creator>
  <cp:lastModifiedBy>Umbereen Naeem (2126387)</cp:lastModifiedBy>
  <cp:revision>271</cp:revision>
  <dcterms:created xsi:type="dcterms:W3CDTF">2023-02-09T18:20:16Z</dcterms:created>
  <dcterms:modified xsi:type="dcterms:W3CDTF">2023-02-19T22:23:39Z</dcterms:modified>
</cp:coreProperties>
</file>