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0" r:id="rId1"/>
  </p:sldMasterIdLst>
  <p:sldIdLst>
    <p:sldId id="256" r:id="rId2"/>
    <p:sldId id="274" r:id="rId3"/>
    <p:sldId id="260" r:id="rId4"/>
    <p:sldId id="262" r:id="rId5"/>
    <p:sldId id="277" r:id="rId6"/>
    <p:sldId id="278" r:id="rId7"/>
    <p:sldId id="264" r:id="rId8"/>
    <p:sldId id="259" r:id="rId9"/>
    <p:sldId id="279" r:id="rId10"/>
    <p:sldId id="263" r:id="rId11"/>
    <p:sldId id="258" r:id="rId12"/>
    <p:sldId id="280" r:id="rId13"/>
    <p:sldId id="266" r:id="rId14"/>
    <p:sldId id="269" r:id="rId15"/>
    <p:sldId id="261" r:id="rId16"/>
    <p:sldId id="281" r:id="rId17"/>
    <p:sldId id="275" r:id="rId18"/>
    <p:sldId id="282" r:id="rId19"/>
    <p:sldId id="276"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guide id="3" pos="521" userDrawn="1">
          <p15:clr>
            <a:srgbClr val="A4A3A4"/>
          </p15:clr>
        </p15:guide>
        <p15:guide id="4" pos="5210" userDrawn="1">
          <p15:clr>
            <a:srgbClr val="A4A3A4"/>
          </p15:clr>
        </p15:guide>
        <p15:guide id="5" orient="horz" pos="299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502995"/>
    <a:srgbClr val="1E3EB4"/>
    <a:srgbClr val="85D6E3"/>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FDD9FB-6AEE-4B4B-93F1-A601F9151F14}" v="174" dt="2023-11-22T12:57:07.369"/>
    <p1510:client id="{55407646-B9F7-4EA2-B587-EDF94EE55056}" v="856" dt="2023-11-22T10:35:07.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50" autoAdjust="0"/>
    <p:restoredTop sz="94660"/>
  </p:normalViewPr>
  <p:slideViewPr>
    <p:cSldViewPr snapToGrid="0" showGuides="1">
      <p:cViewPr>
        <p:scale>
          <a:sx n="88" d="100"/>
          <a:sy n="88" d="100"/>
        </p:scale>
        <p:origin x="936" y="57"/>
      </p:cViewPr>
      <p:guideLst>
        <p:guide orient="horz" pos="2160"/>
        <p:guide pos="2880"/>
        <p:guide pos="521"/>
        <p:guide pos="5210"/>
        <p:guide orient="horz" pos="2999"/>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3" name="Picture 2" descr="A curved glass building with blue sky&#10;&#10;Description automatically generated">
            <a:extLst>
              <a:ext uri="{FF2B5EF4-FFF2-40B4-BE49-F238E27FC236}">
                <a16:creationId xmlns:a16="http://schemas.microsoft.com/office/drawing/2014/main" id="{ADE422CA-7EF4-9931-02D1-533155751F7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itle 4">
            <a:extLst>
              <a:ext uri="{FF2B5EF4-FFF2-40B4-BE49-F238E27FC236}">
                <a16:creationId xmlns:a16="http://schemas.microsoft.com/office/drawing/2014/main" id="{C58DB77E-24F6-C922-47E7-DCC422D7F885}"/>
              </a:ext>
            </a:extLst>
          </p:cNvPr>
          <p:cNvSpPr>
            <a:spLocks noGrp="1"/>
          </p:cNvSpPr>
          <p:nvPr>
            <p:ph type="title" hasCustomPrompt="1"/>
          </p:nvPr>
        </p:nvSpPr>
        <p:spPr>
          <a:xfrm>
            <a:off x="1228725" y="2362200"/>
            <a:ext cx="4867275" cy="1288959"/>
          </a:xfrm>
          <a:prstGeom prst="rect">
            <a:avLst/>
          </a:prstGeom>
        </p:spPr>
        <p:txBody>
          <a:bodyPr anchor="b"/>
          <a:lstStyle>
            <a:lvl1pPr>
              <a:defRPr sz="5400" b="1">
                <a:solidFill>
                  <a:schemeClr val="bg1"/>
                </a:solidFill>
              </a:defRPr>
            </a:lvl1pPr>
          </a:lstStyle>
          <a:p>
            <a:r>
              <a:rPr lang="en-US" dirty="0"/>
              <a:t>CLICK TO EDIT</a:t>
            </a:r>
            <a:endParaRPr lang="en-IN" dirty="0"/>
          </a:p>
        </p:txBody>
      </p:sp>
      <p:sp>
        <p:nvSpPr>
          <p:cNvPr id="9" name="Content Placeholder 8">
            <a:extLst>
              <a:ext uri="{FF2B5EF4-FFF2-40B4-BE49-F238E27FC236}">
                <a16:creationId xmlns:a16="http://schemas.microsoft.com/office/drawing/2014/main" id="{80C3775B-8500-9E82-B57D-3B5E094DB95D}"/>
              </a:ext>
            </a:extLst>
          </p:cNvPr>
          <p:cNvSpPr>
            <a:spLocks noGrp="1"/>
          </p:cNvSpPr>
          <p:nvPr>
            <p:ph sz="quarter" idx="10"/>
          </p:nvPr>
        </p:nvSpPr>
        <p:spPr>
          <a:xfrm>
            <a:off x="3857626" y="3919061"/>
            <a:ext cx="4091073" cy="698500"/>
          </a:xfrm>
          <a:prstGeom prst="rect">
            <a:avLst/>
          </a:prstGeom>
        </p:spPr>
        <p:txBody>
          <a:bodyPr anchor="ctr"/>
          <a:lstStyle>
            <a:lvl1pPr marL="0" indent="0">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Tree>
    <p:extLst>
      <p:ext uri="{BB962C8B-B14F-4D97-AF65-F5344CB8AC3E}">
        <p14:creationId xmlns:p14="http://schemas.microsoft.com/office/powerpoint/2010/main" val="2377535432"/>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E902AB08-1DF5-67AB-70BC-BA65B9C1E4AF}"/>
              </a:ext>
            </a:extLst>
          </p:cNvPr>
          <p:cNvSpPr>
            <a:spLocks noGrp="1"/>
          </p:cNvSpPr>
          <p:nvPr>
            <p:ph type="pic" sz="quarter" idx="10"/>
          </p:nvPr>
        </p:nvSpPr>
        <p:spPr>
          <a:xfrm>
            <a:off x="3648547" y="0"/>
            <a:ext cx="5305330" cy="4717009"/>
          </a:xfrm>
          <a:custGeom>
            <a:avLst/>
            <a:gdLst>
              <a:gd name="connsiteX0" fmla="*/ 0 w 7195381"/>
              <a:gd name="connsiteY0" fmla="*/ 0 h 4798101"/>
              <a:gd name="connsiteX1" fmla="*/ 7195381 w 7195381"/>
              <a:gd name="connsiteY1" fmla="*/ 0 h 4798101"/>
              <a:gd name="connsiteX2" fmla="*/ 7195381 w 7195381"/>
              <a:gd name="connsiteY2" fmla="*/ 4798101 h 4798101"/>
              <a:gd name="connsiteX3" fmla="*/ 0 w 7195381"/>
              <a:gd name="connsiteY3" fmla="*/ 4798101 h 4798101"/>
            </a:gdLst>
            <a:ahLst/>
            <a:cxnLst>
              <a:cxn ang="0">
                <a:pos x="connsiteX0" y="connsiteY0"/>
              </a:cxn>
              <a:cxn ang="0">
                <a:pos x="connsiteX1" y="connsiteY1"/>
              </a:cxn>
              <a:cxn ang="0">
                <a:pos x="connsiteX2" y="connsiteY2"/>
              </a:cxn>
              <a:cxn ang="0">
                <a:pos x="connsiteX3" y="connsiteY3"/>
              </a:cxn>
            </a:cxnLst>
            <a:rect l="l" t="t" r="r" b="b"/>
            <a:pathLst>
              <a:path w="7195381" h="4798101">
                <a:moveTo>
                  <a:pt x="0" y="0"/>
                </a:moveTo>
                <a:lnTo>
                  <a:pt x="7195381" y="0"/>
                </a:lnTo>
                <a:lnTo>
                  <a:pt x="7195381" y="4798101"/>
                </a:lnTo>
                <a:lnTo>
                  <a:pt x="0" y="4798101"/>
                </a:lnTo>
                <a:close/>
              </a:path>
            </a:pathLst>
          </a:custGeom>
        </p:spPr>
        <p:txBody>
          <a:bodyPr wrap="square">
            <a:noAutofit/>
          </a:bodyPr>
          <a:lstStyle>
            <a:lvl1pPr>
              <a:defRPr>
                <a:solidFill>
                  <a:schemeClr val="bg1"/>
                </a:solidFill>
              </a:defRPr>
            </a:lvl1pPr>
          </a:lstStyle>
          <a:p>
            <a:endParaRPr lang="en-IN"/>
          </a:p>
        </p:txBody>
      </p:sp>
      <p:sp>
        <p:nvSpPr>
          <p:cNvPr id="4" name="Title 4">
            <a:extLst>
              <a:ext uri="{FF2B5EF4-FFF2-40B4-BE49-F238E27FC236}">
                <a16:creationId xmlns:a16="http://schemas.microsoft.com/office/drawing/2014/main" id="{53F4B10A-9791-48CE-7E3E-6197C8E5C20E}"/>
              </a:ext>
            </a:extLst>
          </p:cNvPr>
          <p:cNvSpPr>
            <a:spLocks noGrp="1"/>
          </p:cNvSpPr>
          <p:nvPr>
            <p:ph type="title"/>
          </p:nvPr>
        </p:nvSpPr>
        <p:spPr>
          <a:xfrm>
            <a:off x="1123951" y="1294600"/>
            <a:ext cx="2343150" cy="769441"/>
          </a:xfrm>
          <a:prstGeom prst="rect">
            <a:avLst/>
          </a:prstGeom>
        </p:spPr>
        <p:txBody>
          <a:bodyPr anchor="b"/>
          <a:lstStyle>
            <a:lvl1pPr>
              <a:defRPr b="1">
                <a:solidFill>
                  <a:schemeClr val="bg1"/>
                </a:solidFill>
              </a:defRPr>
            </a:lvl1pPr>
          </a:lstStyle>
          <a:p>
            <a:r>
              <a:rPr lang="en-US" dirty="0"/>
              <a:t>Click to edit</a:t>
            </a:r>
            <a:endParaRPr lang="en-IN" dirty="0"/>
          </a:p>
        </p:txBody>
      </p:sp>
      <p:sp>
        <p:nvSpPr>
          <p:cNvPr id="5" name="Content Placeholder 8">
            <a:extLst>
              <a:ext uri="{FF2B5EF4-FFF2-40B4-BE49-F238E27FC236}">
                <a16:creationId xmlns:a16="http://schemas.microsoft.com/office/drawing/2014/main" id="{13FB12F6-913D-8609-3BDF-70C0B286026C}"/>
              </a:ext>
            </a:extLst>
          </p:cNvPr>
          <p:cNvSpPr>
            <a:spLocks noGrp="1"/>
          </p:cNvSpPr>
          <p:nvPr>
            <p:ph sz="quarter" idx="11"/>
          </p:nvPr>
        </p:nvSpPr>
        <p:spPr>
          <a:xfrm>
            <a:off x="1123950" y="2261406"/>
            <a:ext cx="2343150" cy="1646475"/>
          </a:xfrm>
          <a:prstGeom prst="rect">
            <a:avLst/>
          </a:prstGeom>
        </p:spPr>
        <p:txBody>
          <a:bodyPr anchor="t"/>
          <a:lstStyle>
            <a:lvl1pPr marL="0" indent="0">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Tree>
    <p:extLst>
      <p:ext uri="{BB962C8B-B14F-4D97-AF65-F5344CB8AC3E}">
        <p14:creationId xmlns:p14="http://schemas.microsoft.com/office/powerpoint/2010/main" val="2491979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B26615FE-2E56-0D62-1834-2D4BD60B8803}"/>
              </a:ext>
            </a:extLst>
          </p:cNvPr>
          <p:cNvSpPr>
            <a:spLocks noGrp="1"/>
          </p:cNvSpPr>
          <p:nvPr>
            <p:ph type="title"/>
          </p:nvPr>
        </p:nvSpPr>
        <p:spPr>
          <a:xfrm>
            <a:off x="1567382" y="1018485"/>
            <a:ext cx="5059755" cy="769441"/>
          </a:xfrm>
          <a:prstGeom prst="rect">
            <a:avLst/>
          </a:prstGeom>
        </p:spPr>
        <p:txBody>
          <a:bodyPr anchor="b"/>
          <a:lstStyle>
            <a:lvl1pPr>
              <a:defRPr b="1">
                <a:solidFill>
                  <a:schemeClr val="bg1"/>
                </a:solidFill>
              </a:defRPr>
            </a:lvl1pPr>
          </a:lstStyle>
          <a:p>
            <a:r>
              <a:rPr lang="en-US" dirty="0"/>
              <a:t>Click to edit</a:t>
            </a:r>
            <a:endParaRPr lang="en-IN" dirty="0"/>
          </a:p>
        </p:txBody>
      </p:sp>
      <p:sp>
        <p:nvSpPr>
          <p:cNvPr id="5" name="Content Placeholder 8">
            <a:extLst>
              <a:ext uri="{FF2B5EF4-FFF2-40B4-BE49-F238E27FC236}">
                <a16:creationId xmlns:a16="http://schemas.microsoft.com/office/drawing/2014/main" id="{8A0A7AEE-96A5-0EC4-132F-E50F19B8289E}"/>
              </a:ext>
            </a:extLst>
          </p:cNvPr>
          <p:cNvSpPr>
            <a:spLocks noGrp="1"/>
          </p:cNvSpPr>
          <p:nvPr>
            <p:ph sz="quarter" idx="11"/>
          </p:nvPr>
        </p:nvSpPr>
        <p:spPr>
          <a:xfrm>
            <a:off x="1567382" y="1949079"/>
            <a:ext cx="5059755" cy="1646475"/>
          </a:xfrm>
          <a:prstGeom prst="rect">
            <a:avLst/>
          </a:prstGeom>
        </p:spPr>
        <p:txBody>
          <a:bodyPr anchor="t"/>
          <a:lstStyle>
            <a:lvl1pPr marL="0" indent="0">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Tree>
    <p:extLst>
      <p:ext uri="{BB962C8B-B14F-4D97-AF65-F5344CB8AC3E}">
        <p14:creationId xmlns:p14="http://schemas.microsoft.com/office/powerpoint/2010/main" val="2109074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B31F6469-D498-DFD2-2E8A-57EA96D9EF4F}"/>
              </a:ext>
            </a:extLst>
          </p:cNvPr>
          <p:cNvSpPr>
            <a:spLocks noGrp="1"/>
          </p:cNvSpPr>
          <p:nvPr>
            <p:ph type="title"/>
          </p:nvPr>
        </p:nvSpPr>
        <p:spPr>
          <a:xfrm>
            <a:off x="1371836" y="1342901"/>
            <a:ext cx="3200165" cy="769441"/>
          </a:xfrm>
          <a:prstGeom prst="rect">
            <a:avLst/>
          </a:prstGeom>
        </p:spPr>
        <p:txBody>
          <a:bodyPr anchor="b"/>
          <a:lstStyle>
            <a:lvl1pPr>
              <a:defRPr b="1">
                <a:solidFill>
                  <a:schemeClr val="bg1"/>
                </a:solidFill>
              </a:defRPr>
            </a:lvl1pPr>
          </a:lstStyle>
          <a:p>
            <a:r>
              <a:rPr lang="en-US" dirty="0"/>
              <a:t>Click to edit</a:t>
            </a:r>
            <a:endParaRPr lang="en-IN" dirty="0"/>
          </a:p>
        </p:txBody>
      </p:sp>
    </p:spTree>
    <p:extLst>
      <p:ext uri="{BB962C8B-B14F-4D97-AF65-F5344CB8AC3E}">
        <p14:creationId xmlns:p14="http://schemas.microsoft.com/office/powerpoint/2010/main" val="18433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85E220C9-0471-FE56-14BA-B4A451412DE6}"/>
              </a:ext>
            </a:extLst>
          </p:cNvPr>
          <p:cNvSpPr>
            <a:spLocks noGrp="1"/>
          </p:cNvSpPr>
          <p:nvPr>
            <p:ph type="title"/>
          </p:nvPr>
        </p:nvSpPr>
        <p:spPr>
          <a:xfrm>
            <a:off x="893680" y="2133600"/>
            <a:ext cx="3162269" cy="1295400"/>
          </a:xfrm>
          <a:prstGeom prst="rect">
            <a:avLst/>
          </a:prstGeom>
        </p:spPr>
        <p:txBody>
          <a:bodyPr anchor="b"/>
          <a:lstStyle>
            <a:lvl1pPr>
              <a:defRPr b="1">
                <a:solidFill>
                  <a:schemeClr val="bg1"/>
                </a:solidFill>
              </a:defRPr>
            </a:lvl1pPr>
          </a:lstStyle>
          <a:p>
            <a:r>
              <a:rPr lang="en-US" dirty="0"/>
              <a:t>Click to edit</a:t>
            </a:r>
            <a:endParaRPr lang="en-IN" dirty="0"/>
          </a:p>
        </p:txBody>
      </p:sp>
      <p:sp>
        <p:nvSpPr>
          <p:cNvPr id="5" name="Content Placeholder 8">
            <a:extLst>
              <a:ext uri="{FF2B5EF4-FFF2-40B4-BE49-F238E27FC236}">
                <a16:creationId xmlns:a16="http://schemas.microsoft.com/office/drawing/2014/main" id="{E93E6041-BE6A-7B7E-EBED-3FBC9B51280F}"/>
              </a:ext>
            </a:extLst>
          </p:cNvPr>
          <p:cNvSpPr>
            <a:spLocks noGrp="1"/>
          </p:cNvSpPr>
          <p:nvPr>
            <p:ph sz="quarter" idx="11"/>
          </p:nvPr>
        </p:nvSpPr>
        <p:spPr>
          <a:xfrm>
            <a:off x="893682" y="3626368"/>
            <a:ext cx="3162269" cy="1646475"/>
          </a:xfrm>
          <a:prstGeom prst="rect">
            <a:avLst/>
          </a:prstGeom>
        </p:spPr>
        <p:txBody>
          <a:bodyPr anchor="t"/>
          <a:lstStyle>
            <a:lvl1pPr marL="0" indent="0">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Tree>
    <p:extLst>
      <p:ext uri="{BB962C8B-B14F-4D97-AF65-F5344CB8AC3E}">
        <p14:creationId xmlns:p14="http://schemas.microsoft.com/office/powerpoint/2010/main" val="2959992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2D6EF12C-1BE7-9415-8DCC-132D1A028616}"/>
              </a:ext>
            </a:extLst>
          </p:cNvPr>
          <p:cNvSpPr>
            <a:spLocks noGrp="1"/>
          </p:cNvSpPr>
          <p:nvPr>
            <p:ph type="title"/>
          </p:nvPr>
        </p:nvSpPr>
        <p:spPr>
          <a:xfrm>
            <a:off x="2386013" y="888066"/>
            <a:ext cx="4604627" cy="799220"/>
          </a:xfrm>
          <a:prstGeom prst="rect">
            <a:avLst/>
          </a:prstGeom>
        </p:spPr>
        <p:txBody>
          <a:bodyPr anchor="b"/>
          <a:lstStyle>
            <a:lvl1pPr>
              <a:defRPr b="1">
                <a:solidFill>
                  <a:schemeClr val="bg1"/>
                </a:solidFill>
              </a:defRPr>
            </a:lvl1pPr>
          </a:lstStyle>
          <a:p>
            <a:r>
              <a:rPr lang="en-US" dirty="0"/>
              <a:t>Click to edit</a:t>
            </a:r>
            <a:endParaRPr lang="en-IN" dirty="0"/>
          </a:p>
        </p:txBody>
      </p:sp>
      <p:sp>
        <p:nvSpPr>
          <p:cNvPr id="5" name="Content Placeholder 8">
            <a:extLst>
              <a:ext uri="{FF2B5EF4-FFF2-40B4-BE49-F238E27FC236}">
                <a16:creationId xmlns:a16="http://schemas.microsoft.com/office/drawing/2014/main" id="{2015D3DC-4818-93AF-2555-91BE597BE016}"/>
              </a:ext>
            </a:extLst>
          </p:cNvPr>
          <p:cNvSpPr>
            <a:spLocks noGrp="1"/>
          </p:cNvSpPr>
          <p:nvPr>
            <p:ph sz="quarter" idx="11"/>
          </p:nvPr>
        </p:nvSpPr>
        <p:spPr>
          <a:xfrm>
            <a:off x="2386013" y="1884654"/>
            <a:ext cx="4604627" cy="1277649"/>
          </a:xfrm>
          <a:prstGeom prst="rect">
            <a:avLst/>
          </a:prstGeom>
        </p:spPr>
        <p:txBody>
          <a:bodyPr anchor="t"/>
          <a:lstStyle>
            <a:lvl1pPr marL="0" indent="0">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Tree>
    <p:extLst>
      <p:ext uri="{BB962C8B-B14F-4D97-AF65-F5344CB8AC3E}">
        <p14:creationId xmlns:p14="http://schemas.microsoft.com/office/powerpoint/2010/main" val="3378213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0EEE58B9-03E0-CE1A-7728-E4749DCF6598}"/>
              </a:ext>
            </a:extLst>
          </p:cNvPr>
          <p:cNvSpPr>
            <a:spLocks noGrp="1"/>
          </p:cNvSpPr>
          <p:nvPr>
            <p:ph type="title"/>
          </p:nvPr>
        </p:nvSpPr>
        <p:spPr>
          <a:xfrm>
            <a:off x="1952626" y="2991290"/>
            <a:ext cx="5238750" cy="799220"/>
          </a:xfrm>
          <a:prstGeom prst="rect">
            <a:avLst/>
          </a:prstGeom>
        </p:spPr>
        <p:txBody>
          <a:bodyPr anchor="ctr"/>
          <a:lstStyle>
            <a:lvl1pPr algn="ctr">
              <a:defRPr b="1">
                <a:solidFill>
                  <a:schemeClr val="bg1"/>
                </a:solidFill>
              </a:defRPr>
            </a:lvl1pPr>
          </a:lstStyle>
          <a:p>
            <a:r>
              <a:rPr lang="en-US" dirty="0"/>
              <a:t>Click to edit</a:t>
            </a:r>
            <a:endParaRPr lang="en-IN" dirty="0"/>
          </a:p>
        </p:txBody>
      </p:sp>
    </p:spTree>
    <p:extLst>
      <p:ext uri="{BB962C8B-B14F-4D97-AF65-F5344CB8AC3E}">
        <p14:creationId xmlns:p14="http://schemas.microsoft.com/office/powerpoint/2010/main" val="665128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FF3DB4E9-D9DA-1291-CC5C-694E33532770}"/>
              </a:ext>
            </a:extLst>
          </p:cNvPr>
          <p:cNvSpPr>
            <a:spLocks noGrp="1"/>
          </p:cNvSpPr>
          <p:nvPr>
            <p:ph type="title"/>
          </p:nvPr>
        </p:nvSpPr>
        <p:spPr>
          <a:xfrm>
            <a:off x="1148716" y="963036"/>
            <a:ext cx="3906410" cy="769441"/>
          </a:xfrm>
          <a:prstGeom prst="rect">
            <a:avLst/>
          </a:prstGeom>
        </p:spPr>
        <p:txBody>
          <a:bodyPr anchor="ctr"/>
          <a:lstStyle>
            <a:lvl1pPr algn="l">
              <a:defRPr b="1">
                <a:solidFill>
                  <a:schemeClr val="bg1"/>
                </a:solidFill>
              </a:defRPr>
            </a:lvl1pPr>
          </a:lstStyle>
          <a:p>
            <a:r>
              <a:rPr lang="en-US" dirty="0"/>
              <a:t>Click to edit</a:t>
            </a:r>
            <a:endParaRPr lang="en-IN" dirty="0"/>
          </a:p>
        </p:txBody>
      </p:sp>
    </p:spTree>
    <p:extLst>
      <p:ext uri="{BB962C8B-B14F-4D97-AF65-F5344CB8AC3E}">
        <p14:creationId xmlns:p14="http://schemas.microsoft.com/office/powerpoint/2010/main" val="2841632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0_Custom Layout">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7116B77-A7EA-6E5F-07D2-FCF092D56C94}"/>
              </a:ext>
            </a:extLst>
          </p:cNvPr>
          <p:cNvSpPr>
            <a:spLocks noGrp="1"/>
          </p:cNvSpPr>
          <p:nvPr>
            <p:ph type="title"/>
          </p:nvPr>
        </p:nvSpPr>
        <p:spPr>
          <a:xfrm>
            <a:off x="1191986" y="1810251"/>
            <a:ext cx="6760029" cy="799220"/>
          </a:xfrm>
          <a:prstGeom prst="rect">
            <a:avLst/>
          </a:prstGeom>
        </p:spPr>
        <p:txBody>
          <a:bodyPr anchor="b"/>
          <a:lstStyle>
            <a:lvl1pPr algn="ctr">
              <a:defRPr b="1">
                <a:solidFill>
                  <a:schemeClr val="bg1"/>
                </a:solidFill>
              </a:defRPr>
            </a:lvl1pPr>
          </a:lstStyle>
          <a:p>
            <a:r>
              <a:rPr lang="en-US" dirty="0"/>
              <a:t>Click to edit</a:t>
            </a:r>
            <a:endParaRPr lang="en-IN" dirty="0"/>
          </a:p>
        </p:txBody>
      </p:sp>
      <p:sp>
        <p:nvSpPr>
          <p:cNvPr id="6" name="Content Placeholder 8">
            <a:extLst>
              <a:ext uri="{FF2B5EF4-FFF2-40B4-BE49-F238E27FC236}">
                <a16:creationId xmlns:a16="http://schemas.microsoft.com/office/drawing/2014/main" id="{CEAB0AB7-2381-E6DF-BBC6-23ABA8EB709A}"/>
              </a:ext>
            </a:extLst>
          </p:cNvPr>
          <p:cNvSpPr>
            <a:spLocks noGrp="1"/>
          </p:cNvSpPr>
          <p:nvPr>
            <p:ph sz="quarter" idx="11"/>
          </p:nvPr>
        </p:nvSpPr>
        <p:spPr>
          <a:xfrm>
            <a:off x="4947297" y="3549094"/>
            <a:ext cx="2774172" cy="1302306"/>
          </a:xfrm>
          <a:prstGeom prst="rect">
            <a:avLst/>
          </a:prstGeom>
        </p:spPr>
        <p:txBody>
          <a:bodyPr anchor="t"/>
          <a:lstStyle>
            <a:lvl1pPr marL="0" indent="0">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
        <p:nvSpPr>
          <p:cNvPr id="7" name="Content Placeholder 8">
            <a:extLst>
              <a:ext uri="{FF2B5EF4-FFF2-40B4-BE49-F238E27FC236}">
                <a16:creationId xmlns:a16="http://schemas.microsoft.com/office/drawing/2014/main" id="{FCFB79BC-BDC9-9C6D-3FD4-D5E6B83BDE1B}"/>
              </a:ext>
            </a:extLst>
          </p:cNvPr>
          <p:cNvSpPr>
            <a:spLocks noGrp="1"/>
          </p:cNvSpPr>
          <p:nvPr>
            <p:ph sz="quarter" idx="12"/>
          </p:nvPr>
        </p:nvSpPr>
        <p:spPr>
          <a:xfrm>
            <a:off x="1422531" y="3549094"/>
            <a:ext cx="2774172" cy="1302306"/>
          </a:xfrm>
          <a:prstGeom prst="rect">
            <a:avLst/>
          </a:prstGeom>
        </p:spPr>
        <p:txBody>
          <a:bodyPr anchor="t"/>
          <a:lstStyle>
            <a:lvl1pPr marL="0" indent="0">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Tree>
    <p:extLst>
      <p:ext uri="{BB962C8B-B14F-4D97-AF65-F5344CB8AC3E}">
        <p14:creationId xmlns:p14="http://schemas.microsoft.com/office/powerpoint/2010/main" val="2461223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E2F6EFC6-3660-7916-5915-60A942FE85FC}"/>
              </a:ext>
            </a:extLst>
          </p:cNvPr>
          <p:cNvSpPr>
            <a:spLocks noGrp="1"/>
          </p:cNvSpPr>
          <p:nvPr>
            <p:ph type="title"/>
          </p:nvPr>
        </p:nvSpPr>
        <p:spPr>
          <a:xfrm>
            <a:off x="2053830" y="922792"/>
            <a:ext cx="5036344" cy="799220"/>
          </a:xfrm>
          <a:prstGeom prst="rect">
            <a:avLst/>
          </a:prstGeom>
        </p:spPr>
        <p:txBody>
          <a:bodyPr anchor="b"/>
          <a:lstStyle>
            <a:lvl1pPr algn="ctr">
              <a:defRPr b="1">
                <a:solidFill>
                  <a:schemeClr val="bg1"/>
                </a:solidFill>
              </a:defRPr>
            </a:lvl1pPr>
          </a:lstStyle>
          <a:p>
            <a:r>
              <a:rPr lang="en-US" dirty="0"/>
              <a:t>Click to edit</a:t>
            </a:r>
            <a:endParaRPr lang="en-IN" dirty="0"/>
          </a:p>
        </p:txBody>
      </p:sp>
    </p:spTree>
    <p:extLst>
      <p:ext uri="{BB962C8B-B14F-4D97-AF65-F5344CB8AC3E}">
        <p14:creationId xmlns:p14="http://schemas.microsoft.com/office/powerpoint/2010/main" val="3147601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5_Custom Layout">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5D36E6F0-BA99-6214-1079-06D7F53F9F5C}"/>
              </a:ext>
            </a:extLst>
          </p:cNvPr>
          <p:cNvSpPr>
            <a:spLocks noGrp="1"/>
          </p:cNvSpPr>
          <p:nvPr>
            <p:ph type="title"/>
          </p:nvPr>
        </p:nvSpPr>
        <p:spPr>
          <a:xfrm>
            <a:off x="2951904" y="1809750"/>
            <a:ext cx="3249720" cy="1734522"/>
          </a:xfrm>
          <a:prstGeom prst="rect">
            <a:avLst/>
          </a:prstGeom>
        </p:spPr>
        <p:txBody>
          <a:bodyPr anchor="b"/>
          <a:lstStyle>
            <a:lvl1pPr algn="ctr">
              <a:defRPr b="1">
                <a:solidFill>
                  <a:schemeClr val="bg1"/>
                </a:solidFill>
              </a:defRPr>
            </a:lvl1pPr>
          </a:lstStyle>
          <a:p>
            <a:r>
              <a:rPr lang="en-US" dirty="0"/>
              <a:t>Click to edit</a:t>
            </a:r>
            <a:endParaRPr lang="en-IN" dirty="0"/>
          </a:p>
        </p:txBody>
      </p:sp>
      <p:sp>
        <p:nvSpPr>
          <p:cNvPr id="6" name="Content Placeholder 8">
            <a:extLst>
              <a:ext uri="{FF2B5EF4-FFF2-40B4-BE49-F238E27FC236}">
                <a16:creationId xmlns:a16="http://schemas.microsoft.com/office/drawing/2014/main" id="{67241385-A2C4-F23C-949D-CBAEBECDE125}"/>
              </a:ext>
            </a:extLst>
          </p:cNvPr>
          <p:cNvSpPr>
            <a:spLocks noGrp="1"/>
          </p:cNvSpPr>
          <p:nvPr>
            <p:ph sz="quarter" idx="11"/>
          </p:nvPr>
        </p:nvSpPr>
        <p:spPr>
          <a:xfrm>
            <a:off x="2951904" y="3751162"/>
            <a:ext cx="3249720" cy="1449488"/>
          </a:xfrm>
          <a:prstGeom prst="rect">
            <a:avLst/>
          </a:prstGeom>
        </p:spPr>
        <p:txBody>
          <a:bodyPr anchor="t"/>
          <a:lstStyle>
            <a:lvl1pPr marL="0" indent="0" algn="ctr">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Tree>
    <p:extLst>
      <p:ext uri="{BB962C8B-B14F-4D97-AF65-F5344CB8AC3E}">
        <p14:creationId xmlns:p14="http://schemas.microsoft.com/office/powerpoint/2010/main" val="3320893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7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D5EFFF0-51E9-D327-36F1-29D3735FB87B}"/>
              </a:ext>
            </a:extLst>
          </p:cNvPr>
          <p:cNvSpPr>
            <a:spLocks noGrp="1"/>
          </p:cNvSpPr>
          <p:nvPr>
            <p:ph type="pic" sz="quarter" idx="10"/>
          </p:nvPr>
        </p:nvSpPr>
        <p:spPr>
          <a:xfrm>
            <a:off x="1" y="0"/>
            <a:ext cx="4069556" cy="6858000"/>
          </a:xfrm>
          <a:prstGeom prst="rect">
            <a:avLst/>
          </a:prstGeom>
        </p:spPr>
        <p:txBody>
          <a:bodyPr/>
          <a:lstStyle>
            <a:lvl1pPr>
              <a:defRPr>
                <a:solidFill>
                  <a:schemeClr val="bg1"/>
                </a:solidFill>
              </a:defRPr>
            </a:lvl1pPr>
          </a:lstStyle>
          <a:p>
            <a:endParaRPr lang="en-IN"/>
          </a:p>
        </p:txBody>
      </p:sp>
      <p:sp>
        <p:nvSpPr>
          <p:cNvPr id="3" name="Title 4">
            <a:extLst>
              <a:ext uri="{FF2B5EF4-FFF2-40B4-BE49-F238E27FC236}">
                <a16:creationId xmlns:a16="http://schemas.microsoft.com/office/drawing/2014/main" id="{41AEA493-5DC7-0A0C-BA00-2A75D1148513}"/>
              </a:ext>
            </a:extLst>
          </p:cNvPr>
          <p:cNvSpPr>
            <a:spLocks noGrp="1"/>
          </p:cNvSpPr>
          <p:nvPr>
            <p:ph type="title"/>
          </p:nvPr>
        </p:nvSpPr>
        <p:spPr>
          <a:xfrm>
            <a:off x="4572001" y="1393371"/>
            <a:ext cx="2833689" cy="1006186"/>
          </a:xfrm>
          <a:prstGeom prst="rect">
            <a:avLst/>
          </a:prstGeom>
        </p:spPr>
        <p:txBody>
          <a:bodyPr anchor="b"/>
          <a:lstStyle>
            <a:lvl1pPr algn="l">
              <a:defRPr b="1">
                <a:solidFill>
                  <a:schemeClr val="bg1"/>
                </a:solidFill>
              </a:defRPr>
            </a:lvl1pPr>
          </a:lstStyle>
          <a:p>
            <a:r>
              <a:rPr lang="en-US" dirty="0"/>
              <a:t>Click to edit</a:t>
            </a:r>
            <a:endParaRPr lang="en-IN" dirty="0"/>
          </a:p>
        </p:txBody>
      </p:sp>
    </p:spTree>
    <p:extLst>
      <p:ext uri="{BB962C8B-B14F-4D97-AF65-F5344CB8AC3E}">
        <p14:creationId xmlns:p14="http://schemas.microsoft.com/office/powerpoint/2010/main" val="23610345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8_Custom Layout">
    <p:spTree>
      <p:nvGrpSpPr>
        <p:cNvPr id="1" name=""/>
        <p:cNvGrpSpPr/>
        <p:nvPr/>
      </p:nvGrpSpPr>
      <p:grpSpPr>
        <a:xfrm>
          <a:off x="0" y="0"/>
          <a:ext cx="0" cy="0"/>
          <a:chOff x="0" y="0"/>
          <a:chExt cx="0" cy="0"/>
        </a:xfrm>
      </p:grpSpPr>
      <p:pic>
        <p:nvPicPr>
          <p:cNvPr id="3" name="Picture 2" descr="A glass building with clouds in the sky&#10;&#10;Description automatically generated">
            <a:extLst>
              <a:ext uri="{FF2B5EF4-FFF2-40B4-BE49-F238E27FC236}">
                <a16:creationId xmlns:a16="http://schemas.microsoft.com/office/drawing/2014/main" id="{FB484DFC-4EA4-664E-D449-50F770B81DEC}"/>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itle 4">
            <a:extLst>
              <a:ext uri="{FF2B5EF4-FFF2-40B4-BE49-F238E27FC236}">
                <a16:creationId xmlns:a16="http://schemas.microsoft.com/office/drawing/2014/main" id="{BD4B1353-CAFC-7DD2-CE86-D690B0602002}"/>
              </a:ext>
            </a:extLst>
          </p:cNvPr>
          <p:cNvSpPr>
            <a:spLocks noGrp="1"/>
          </p:cNvSpPr>
          <p:nvPr>
            <p:ph type="title" hasCustomPrompt="1"/>
          </p:nvPr>
        </p:nvSpPr>
        <p:spPr>
          <a:xfrm>
            <a:off x="1816975" y="2847455"/>
            <a:ext cx="4867275" cy="1325563"/>
          </a:xfrm>
          <a:prstGeom prst="rect">
            <a:avLst/>
          </a:prstGeom>
        </p:spPr>
        <p:txBody>
          <a:bodyPr anchor="b"/>
          <a:lstStyle>
            <a:lvl1pPr>
              <a:defRPr sz="4500" b="1">
                <a:solidFill>
                  <a:schemeClr val="bg1"/>
                </a:solidFill>
              </a:defRPr>
            </a:lvl1pPr>
          </a:lstStyle>
          <a:p>
            <a:r>
              <a:rPr lang="en-US" dirty="0"/>
              <a:t>CLICK TO EDIT</a:t>
            </a:r>
            <a:endParaRPr lang="en-IN" dirty="0"/>
          </a:p>
        </p:txBody>
      </p:sp>
      <p:sp>
        <p:nvSpPr>
          <p:cNvPr id="6" name="Content Placeholder 8">
            <a:extLst>
              <a:ext uri="{FF2B5EF4-FFF2-40B4-BE49-F238E27FC236}">
                <a16:creationId xmlns:a16="http://schemas.microsoft.com/office/drawing/2014/main" id="{2695A15B-23D8-1C06-6764-88B61FE8E34C}"/>
              </a:ext>
            </a:extLst>
          </p:cNvPr>
          <p:cNvSpPr>
            <a:spLocks noGrp="1"/>
          </p:cNvSpPr>
          <p:nvPr>
            <p:ph sz="quarter" idx="10"/>
          </p:nvPr>
        </p:nvSpPr>
        <p:spPr>
          <a:xfrm>
            <a:off x="4277942" y="4492103"/>
            <a:ext cx="3635973" cy="698500"/>
          </a:xfrm>
          <a:prstGeom prst="rect">
            <a:avLst/>
          </a:prstGeom>
        </p:spPr>
        <p:txBody>
          <a:bodyPr anchor="ctr"/>
          <a:lstStyle>
            <a:lvl1pPr marL="0" indent="0">
              <a:lnSpc>
                <a:spcPts val="1400"/>
              </a:lnSpc>
              <a:buNone/>
              <a:defRPr sz="1050">
                <a:solidFill>
                  <a:schemeClr val="bg1"/>
                </a:solidFill>
              </a:defRPr>
            </a:lvl1pPr>
            <a:lvl2pPr marL="342892" indent="0">
              <a:buNone/>
              <a:defRPr/>
            </a:lvl2pPr>
            <a:lvl3pPr marL="685783" indent="0">
              <a:buNone/>
              <a:defRPr/>
            </a:lvl3pPr>
            <a:lvl4pPr marL="1028675" indent="0">
              <a:buNone/>
              <a:defRPr/>
            </a:lvl4pPr>
            <a:lvl5pPr marL="1371566" indent="0">
              <a:buNone/>
              <a:defRPr/>
            </a:lvl5pPr>
          </a:lstStyle>
          <a:p>
            <a:pPr lvl="0"/>
            <a:r>
              <a:rPr lang="en-US" dirty="0"/>
              <a:t>Click to edit</a:t>
            </a:r>
            <a:endParaRPr lang="en-IN" dirty="0"/>
          </a:p>
        </p:txBody>
      </p:sp>
    </p:spTree>
    <p:extLst>
      <p:ext uri="{BB962C8B-B14F-4D97-AF65-F5344CB8AC3E}">
        <p14:creationId xmlns:p14="http://schemas.microsoft.com/office/powerpoint/2010/main" val="1659258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A city at night with many tall buildings&#10;&#10;Description automatically generated">
            <a:extLst>
              <a:ext uri="{FF2B5EF4-FFF2-40B4-BE49-F238E27FC236}">
                <a16:creationId xmlns:a16="http://schemas.microsoft.com/office/drawing/2014/main" id="{F878B8B6-45D0-C936-527A-B1D751858A6B}"/>
              </a:ext>
            </a:extLst>
          </p:cNvPr>
          <p:cNvPicPr>
            <a:picLocks noChangeAspect="1"/>
          </p:cNvPicPr>
          <p:nvPr userDrawn="1"/>
        </p:nvPicPr>
        <p:blipFill>
          <a:blip r:embed="rId15">
            <a:alphaModFix amt="43000"/>
            <a:extLst>
              <a:ext uri="{BEBA8EAE-BF5A-486C-A8C5-ECC9F3942E4B}">
                <a14:imgProps xmlns:a14="http://schemas.microsoft.com/office/drawing/2010/main">
                  <a14:imgLayer r:embed="rId16">
                    <a14:imgEffect>
                      <a14:brightnessContrast contrast="8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7285040"/>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685" r:id="rId3"/>
    <p:sldLayoutId id="2147483686" r:id="rId4"/>
    <p:sldLayoutId id="2147483687" r:id="rId5"/>
    <p:sldLayoutId id="2147483688" r:id="rId6"/>
    <p:sldLayoutId id="2147483689" r:id="rId7"/>
    <p:sldLayoutId id="2147483690" r:id="rId8"/>
    <p:sldLayoutId id="2147483693" r:id="rId9"/>
    <p:sldLayoutId id="2147483695" r:id="rId10"/>
    <p:sldLayoutId id="2147483698" r:id="rId11"/>
    <p:sldLayoutId id="2147483699" r:id="rId12"/>
    <p:sldLayoutId id="2147483700"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hyperlink" Target="https://www.chieflearningofficer.com/follow-empathy-to-great-leadership/" TargetMode="External"/><Relationship Id="rId2" Type="http://schemas.openxmlformats.org/officeDocument/2006/relationships/hyperlink" Target="https://abiedu.com/case-study-transformational-leadership-of-howard-schultz-at-starbucks/" TargetMode="Externa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hyperlink" Target="https://www.leadershipgeeks.com/howard-schultz-leadership-style/" TargetMode="External"/><Relationship Id="rId2" Type="http://schemas.openxmlformats.org/officeDocument/2006/relationships/hyperlink" Target="https://imanageperformance.com/blog/leadership-lessons-from-howard-schultz-the-manager-who-built-starbucks/" TargetMode="External"/><Relationship Id="rId1" Type="http://schemas.openxmlformats.org/officeDocument/2006/relationships/slideLayout" Target="../slideLayouts/slideLayout12.xml"/><Relationship Id="rId4" Type="http://schemas.openxmlformats.org/officeDocument/2006/relationships/hyperlink" Target="https://northshoretribe.com/2023/09/20/mastering-leadership-the-howard-schultz-way"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62D04E7-93CA-6576-A239-DF280BA2615C}"/>
              </a:ext>
            </a:extLst>
          </p:cNvPr>
          <p:cNvSpPr/>
          <p:nvPr/>
        </p:nvSpPr>
        <p:spPr>
          <a:xfrm>
            <a:off x="120015" y="113374"/>
            <a:ext cx="2035355" cy="830444"/>
          </a:xfrm>
          <a:prstGeom prst="rect">
            <a:avLst/>
          </a:prstGeom>
          <a:solidFill>
            <a:srgbClr val="FFFFFF">
              <a:alpha val="6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6" name="Rectangle 5">
            <a:extLst>
              <a:ext uri="{FF2B5EF4-FFF2-40B4-BE49-F238E27FC236}">
                <a16:creationId xmlns:a16="http://schemas.microsoft.com/office/drawing/2014/main" id="{70DF6C1A-FF1D-8CA4-AFB4-9DCADDB773D4}"/>
              </a:ext>
            </a:extLst>
          </p:cNvPr>
          <p:cNvSpPr/>
          <p:nvPr/>
        </p:nvSpPr>
        <p:spPr>
          <a:xfrm>
            <a:off x="1" y="2157414"/>
            <a:ext cx="8888186" cy="1968284"/>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2" name="Rectangle 1">
            <a:extLst>
              <a:ext uri="{FF2B5EF4-FFF2-40B4-BE49-F238E27FC236}">
                <a16:creationId xmlns:a16="http://schemas.microsoft.com/office/drawing/2014/main" id="{A76F57A1-5306-20E0-2DDA-643F64EFDCE8}"/>
              </a:ext>
            </a:extLst>
          </p:cNvPr>
          <p:cNvSpPr/>
          <p:nvPr/>
        </p:nvSpPr>
        <p:spPr>
          <a:xfrm>
            <a:off x="3443289" y="3814875"/>
            <a:ext cx="4827985" cy="844406"/>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3" name="Title 2">
            <a:extLst>
              <a:ext uri="{FF2B5EF4-FFF2-40B4-BE49-F238E27FC236}">
                <a16:creationId xmlns:a16="http://schemas.microsoft.com/office/drawing/2014/main" id="{555E6ED1-0FC8-6FA1-F838-9F838B2E3F17}"/>
              </a:ext>
            </a:extLst>
          </p:cNvPr>
          <p:cNvSpPr>
            <a:spLocks noGrp="1"/>
          </p:cNvSpPr>
          <p:nvPr>
            <p:ph type="title"/>
          </p:nvPr>
        </p:nvSpPr>
        <p:spPr>
          <a:xfrm>
            <a:off x="571501" y="2525916"/>
            <a:ext cx="8316686" cy="1288959"/>
          </a:xfrm>
        </p:spPr>
        <p:txBody>
          <a:bodyPr>
            <a:noAutofit/>
          </a:bodyPr>
          <a:lstStyle/>
          <a:p>
            <a:r>
              <a:rPr lang="en-GB" sz="4000" cap="all" dirty="0"/>
              <a:t>Essential Leadership </a:t>
            </a:r>
            <a:br>
              <a:rPr lang="en-GB" sz="4000" cap="all" dirty="0"/>
            </a:br>
            <a:r>
              <a:rPr lang="en-GB" sz="4000" cap="all" dirty="0"/>
              <a:t>and Management Practices</a:t>
            </a:r>
            <a:endParaRPr lang="en-IN" sz="4000" cap="all" dirty="0"/>
          </a:p>
        </p:txBody>
      </p:sp>
      <p:sp>
        <p:nvSpPr>
          <p:cNvPr id="7" name="Content Placeholder 6">
            <a:extLst>
              <a:ext uri="{FF2B5EF4-FFF2-40B4-BE49-F238E27FC236}">
                <a16:creationId xmlns:a16="http://schemas.microsoft.com/office/drawing/2014/main" id="{6EF19751-71CA-533E-081D-CCCCA994F1B5}"/>
              </a:ext>
            </a:extLst>
          </p:cNvPr>
          <p:cNvSpPr>
            <a:spLocks noGrp="1"/>
          </p:cNvSpPr>
          <p:nvPr>
            <p:ph sz="quarter" idx="10"/>
          </p:nvPr>
        </p:nvSpPr>
        <p:spPr>
          <a:xfrm>
            <a:off x="3857626" y="3919061"/>
            <a:ext cx="4785631" cy="698500"/>
          </a:xfrm>
        </p:spPr>
        <p:txBody>
          <a:bodyPr>
            <a:normAutofit fontScale="77500" lnSpcReduction="20000"/>
          </a:bodyPr>
          <a:lstStyle/>
          <a:p>
            <a:pPr>
              <a:lnSpc>
                <a:spcPct val="100000"/>
              </a:lnSpc>
            </a:pPr>
            <a:r>
              <a:rPr lang="en-GB" sz="3000" dirty="0"/>
              <a:t>Principles, Roles, </a:t>
            </a:r>
            <a:br>
              <a:rPr lang="en-GB" sz="3000" dirty="0"/>
            </a:br>
            <a:r>
              <a:rPr lang="en-GB" sz="3000" dirty="0"/>
              <a:t>Functions, and </a:t>
            </a:r>
            <a:r>
              <a:rPr lang="en-GB" sz="3000" dirty="0" err="1"/>
              <a:t>Behaviors</a:t>
            </a:r>
            <a:endParaRPr lang="en-IN" sz="3000" dirty="0">
              <a:solidFill>
                <a:schemeClr val="bg1"/>
              </a:solidFill>
              <a:latin typeface="+mn-lt"/>
            </a:endParaRPr>
          </a:p>
        </p:txBody>
      </p:sp>
      <p:sp>
        <p:nvSpPr>
          <p:cNvPr id="4" name="Rectangle 3">
            <a:extLst>
              <a:ext uri="{FF2B5EF4-FFF2-40B4-BE49-F238E27FC236}">
                <a16:creationId xmlns:a16="http://schemas.microsoft.com/office/drawing/2014/main" id="{1C9B7F44-73E4-8154-52D0-2991A7027A5B}"/>
              </a:ext>
            </a:extLst>
          </p:cNvPr>
          <p:cNvSpPr/>
          <p:nvPr/>
        </p:nvSpPr>
        <p:spPr>
          <a:xfrm>
            <a:off x="257300" y="5339294"/>
            <a:ext cx="4113313" cy="1265203"/>
          </a:xfrm>
          <a:prstGeom prst="rect">
            <a:avLst/>
          </a:prstGeom>
          <a:solidFill>
            <a:schemeClr val="accent6">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5" name="TextBox 4">
            <a:extLst>
              <a:ext uri="{FF2B5EF4-FFF2-40B4-BE49-F238E27FC236}">
                <a16:creationId xmlns:a16="http://schemas.microsoft.com/office/drawing/2014/main" id="{A91D799B-3D26-582A-CAEF-C40C6CDE875C}"/>
              </a:ext>
            </a:extLst>
          </p:cNvPr>
          <p:cNvSpPr txBox="1"/>
          <p:nvPr/>
        </p:nvSpPr>
        <p:spPr>
          <a:xfrm>
            <a:off x="257300" y="5464063"/>
            <a:ext cx="4314700" cy="1015663"/>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500" b="1" dirty="0">
                <a:solidFill>
                  <a:schemeClr val="bg1"/>
                </a:solidFill>
                <a:latin typeface="+mn-lt"/>
              </a:rPr>
              <a:t>Course: </a:t>
            </a:r>
            <a:r>
              <a:rPr lang="en-GB" sz="1500" dirty="0">
                <a:solidFill>
                  <a:schemeClr val="bg1"/>
                </a:solidFill>
                <a:latin typeface="+mn-lt"/>
              </a:rPr>
              <a:t>BA Business Management </a:t>
            </a:r>
            <a:br>
              <a:rPr lang="en-GB" sz="1500" b="1" dirty="0">
                <a:solidFill>
                  <a:schemeClr val="bg1"/>
                </a:solidFill>
                <a:latin typeface="+mn-lt"/>
              </a:rPr>
            </a:br>
            <a:r>
              <a:rPr lang="en-GB" sz="1500" b="1" dirty="0">
                <a:solidFill>
                  <a:schemeClr val="bg1"/>
                </a:solidFill>
                <a:latin typeface="+mn-lt"/>
              </a:rPr>
              <a:t>Module</a:t>
            </a:r>
            <a:r>
              <a:rPr lang="en-GB" sz="1500" dirty="0">
                <a:solidFill>
                  <a:schemeClr val="bg1"/>
                </a:solidFill>
                <a:latin typeface="+mn-lt"/>
              </a:rPr>
              <a:t>: Introduction to Leadership and Management </a:t>
            </a:r>
          </a:p>
          <a:p>
            <a:pPr>
              <a:lnSpc>
                <a:spcPct val="100000"/>
              </a:lnSpc>
            </a:pPr>
            <a:r>
              <a:rPr lang="en-GB" sz="1500" b="1" i="0" u="none" strike="noStrike" baseline="0" dirty="0">
                <a:solidFill>
                  <a:schemeClr val="bg1"/>
                </a:solidFill>
                <a:latin typeface="+mn-lt"/>
              </a:rPr>
              <a:t>Module code</a:t>
            </a:r>
            <a:r>
              <a:rPr lang="en-GB" sz="1500" i="0" u="none" strike="noStrike" baseline="0" dirty="0">
                <a:solidFill>
                  <a:schemeClr val="bg1"/>
                </a:solidFill>
                <a:latin typeface="+mn-lt"/>
              </a:rPr>
              <a:t>: LCBB4008</a:t>
            </a:r>
          </a:p>
          <a:p>
            <a:pPr>
              <a:lnSpc>
                <a:spcPct val="100000"/>
              </a:lnSpc>
            </a:pPr>
            <a:r>
              <a:rPr lang="en-GB" sz="1500" b="1" dirty="0">
                <a:solidFill>
                  <a:schemeClr val="bg1"/>
                </a:solidFill>
                <a:latin typeface="+mn-lt"/>
              </a:rPr>
              <a:t>Lecturer: </a:t>
            </a:r>
            <a:r>
              <a:rPr lang="en-GB" sz="1500" dirty="0" err="1">
                <a:solidFill>
                  <a:schemeClr val="bg1"/>
                </a:solidFill>
                <a:latin typeface="+mn-lt"/>
              </a:rPr>
              <a:t>Dr.</a:t>
            </a:r>
            <a:r>
              <a:rPr lang="en-GB" sz="1500" dirty="0">
                <a:solidFill>
                  <a:schemeClr val="bg1"/>
                </a:solidFill>
                <a:latin typeface="+mn-lt"/>
              </a:rPr>
              <a:t> Laila </a:t>
            </a:r>
            <a:r>
              <a:rPr lang="en-GB" sz="1500" dirty="0" err="1">
                <a:solidFill>
                  <a:schemeClr val="bg1"/>
                </a:solidFill>
                <a:latin typeface="+mn-lt"/>
              </a:rPr>
              <a:t>Maazouz</a:t>
            </a:r>
            <a:endParaRPr lang="en-IN" sz="1500" dirty="0">
              <a:solidFill>
                <a:schemeClr val="bg1"/>
              </a:solidFill>
              <a:latin typeface="+mn-lt"/>
            </a:endParaRPr>
          </a:p>
        </p:txBody>
      </p:sp>
      <p:sp>
        <p:nvSpPr>
          <p:cNvPr id="8" name="Rectangle 7">
            <a:extLst>
              <a:ext uri="{FF2B5EF4-FFF2-40B4-BE49-F238E27FC236}">
                <a16:creationId xmlns:a16="http://schemas.microsoft.com/office/drawing/2014/main" id="{17A7AF6C-6A1D-C2D3-104D-86A762CACE8F}"/>
              </a:ext>
            </a:extLst>
          </p:cNvPr>
          <p:cNvSpPr/>
          <p:nvPr/>
        </p:nvSpPr>
        <p:spPr>
          <a:xfrm>
            <a:off x="6512379" y="140791"/>
            <a:ext cx="2549977" cy="1549967"/>
          </a:xfrm>
          <a:prstGeom prst="rect">
            <a:avLst/>
          </a:prstGeom>
          <a:solidFill>
            <a:schemeClr val="accent5">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9" name="TextBox 8">
            <a:extLst>
              <a:ext uri="{FF2B5EF4-FFF2-40B4-BE49-F238E27FC236}">
                <a16:creationId xmlns:a16="http://schemas.microsoft.com/office/drawing/2014/main" id="{646A9164-457A-19BD-DD87-91F02A89E1CD}"/>
              </a:ext>
            </a:extLst>
          </p:cNvPr>
          <p:cNvSpPr txBox="1"/>
          <p:nvPr/>
        </p:nvSpPr>
        <p:spPr>
          <a:xfrm>
            <a:off x="6678386" y="189784"/>
            <a:ext cx="2465614" cy="1434047"/>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r>
              <a:rPr lang="en-GB" sz="1500" b="1" dirty="0">
                <a:solidFill>
                  <a:schemeClr val="bg1"/>
                </a:solidFill>
                <a:latin typeface="+mn-lt"/>
              </a:rPr>
              <a:t>Klaudia Budzinska </a:t>
            </a:r>
            <a:r>
              <a:rPr lang="en-GB" sz="1500" dirty="0">
                <a:solidFill>
                  <a:schemeClr val="bg1"/>
                </a:solidFill>
                <a:latin typeface="+mn-lt"/>
              </a:rPr>
              <a:t>2323029</a:t>
            </a:r>
            <a:endParaRPr lang="en-GB" sz="1500" b="1" dirty="0">
              <a:solidFill>
                <a:schemeClr val="bg1"/>
              </a:solidFill>
              <a:latin typeface="+mn-lt"/>
            </a:endParaRPr>
          </a:p>
          <a:p>
            <a:r>
              <a:rPr lang="en-GB" sz="1500" b="1" dirty="0">
                <a:solidFill>
                  <a:schemeClr val="bg1"/>
                </a:solidFill>
                <a:latin typeface="+mn-lt"/>
              </a:rPr>
              <a:t>Bogdan Banu </a:t>
            </a:r>
            <a:r>
              <a:rPr lang="en-GB" sz="1500" dirty="0">
                <a:solidFill>
                  <a:schemeClr val="bg1"/>
                </a:solidFill>
                <a:latin typeface="+mn-lt"/>
              </a:rPr>
              <a:t>2327125 </a:t>
            </a:r>
            <a:endParaRPr lang="en-GB" sz="1500" b="1" dirty="0">
              <a:solidFill>
                <a:schemeClr val="bg1"/>
              </a:solidFill>
              <a:latin typeface="+mn-lt"/>
            </a:endParaRPr>
          </a:p>
          <a:p>
            <a:r>
              <a:rPr lang="en-GB" sz="1500" b="1" dirty="0">
                <a:solidFill>
                  <a:schemeClr val="bg1"/>
                </a:solidFill>
                <a:latin typeface="+mn-lt"/>
              </a:rPr>
              <a:t>Vlad </a:t>
            </a:r>
            <a:r>
              <a:rPr lang="en-GB" sz="1500" b="1" dirty="0" err="1">
                <a:solidFill>
                  <a:schemeClr val="bg1"/>
                </a:solidFill>
                <a:latin typeface="+mn-lt"/>
              </a:rPr>
              <a:t>Barsan</a:t>
            </a:r>
            <a:r>
              <a:rPr lang="en-GB" sz="1500" b="1" dirty="0">
                <a:solidFill>
                  <a:schemeClr val="bg1"/>
                </a:solidFill>
                <a:latin typeface="+mn-lt"/>
              </a:rPr>
              <a:t> </a:t>
            </a:r>
            <a:r>
              <a:rPr lang="en-GB" sz="1500" dirty="0">
                <a:solidFill>
                  <a:schemeClr val="bg1"/>
                </a:solidFill>
                <a:latin typeface="+mn-lt"/>
              </a:rPr>
              <a:t>2328064 </a:t>
            </a:r>
            <a:endParaRPr lang="en-GB" sz="1500" b="1" dirty="0">
              <a:solidFill>
                <a:schemeClr val="bg1"/>
              </a:solidFill>
              <a:latin typeface="+mn-lt"/>
            </a:endParaRPr>
          </a:p>
          <a:p>
            <a:r>
              <a:rPr lang="en-GB" sz="1500" b="1" dirty="0">
                <a:solidFill>
                  <a:schemeClr val="bg1"/>
                </a:solidFill>
                <a:latin typeface="+mn-lt"/>
              </a:rPr>
              <a:t>Andrzej Paw </a:t>
            </a:r>
            <a:r>
              <a:rPr lang="en-GB" sz="1500" dirty="0">
                <a:solidFill>
                  <a:schemeClr val="bg1"/>
                </a:solidFill>
                <a:latin typeface="+mn-lt"/>
              </a:rPr>
              <a:t>2323030 </a:t>
            </a:r>
            <a:endParaRPr lang="en-GB" sz="1500" b="1" dirty="0">
              <a:solidFill>
                <a:schemeClr val="bg1"/>
              </a:solidFill>
              <a:latin typeface="+mn-lt"/>
            </a:endParaRPr>
          </a:p>
        </p:txBody>
      </p:sp>
      <p:pic>
        <p:nvPicPr>
          <p:cNvPr id="11" name="Picture 10" descr="A black background with white text&#10;&#10;Description automatically generated">
            <a:extLst>
              <a:ext uri="{FF2B5EF4-FFF2-40B4-BE49-F238E27FC236}">
                <a16:creationId xmlns:a16="http://schemas.microsoft.com/office/drawing/2014/main" id="{8F7A10D9-0C29-4DD2-D77D-AFB1310915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7301" y="239372"/>
            <a:ext cx="1658586" cy="550098"/>
          </a:xfrm>
          <a:prstGeom prst="rect">
            <a:avLst/>
          </a:prstGeom>
        </p:spPr>
      </p:pic>
    </p:spTree>
    <p:extLst>
      <p:ext uri="{BB962C8B-B14F-4D97-AF65-F5344CB8AC3E}">
        <p14:creationId xmlns:p14="http://schemas.microsoft.com/office/powerpoint/2010/main" val="1775546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2879000" y="0"/>
            <a:ext cx="3385999" cy="6858000"/>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8" name="Rectangle 7">
            <a:extLst>
              <a:ext uri="{FF2B5EF4-FFF2-40B4-BE49-F238E27FC236}">
                <a16:creationId xmlns:a16="http://schemas.microsoft.com/office/drawing/2014/main" id="{B1E0C4F8-1A7B-7385-14C9-B5C27323B4A7}"/>
              </a:ext>
            </a:extLst>
          </p:cNvPr>
          <p:cNvSpPr/>
          <p:nvPr/>
        </p:nvSpPr>
        <p:spPr>
          <a:xfrm>
            <a:off x="638301" y="1385180"/>
            <a:ext cx="2240702" cy="1265203"/>
          </a:xfrm>
          <a:prstGeom prst="rect">
            <a:avLst/>
          </a:prstGeom>
          <a:solidFill>
            <a:schemeClr val="accent1">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1" name="Rectangle 10">
            <a:extLst>
              <a:ext uri="{FF2B5EF4-FFF2-40B4-BE49-F238E27FC236}">
                <a16:creationId xmlns:a16="http://schemas.microsoft.com/office/drawing/2014/main" id="{77C1F857-985F-4A8E-E835-C1575CC3EA51}"/>
              </a:ext>
            </a:extLst>
          </p:cNvPr>
          <p:cNvSpPr/>
          <p:nvPr/>
        </p:nvSpPr>
        <p:spPr>
          <a:xfrm>
            <a:off x="638301" y="2786215"/>
            <a:ext cx="2240702" cy="1265203"/>
          </a:xfrm>
          <a:prstGeom prst="rect">
            <a:avLst/>
          </a:prstGeom>
          <a:solidFill>
            <a:schemeClr val="accent2">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2" name="Rectangle 11">
            <a:extLst>
              <a:ext uri="{FF2B5EF4-FFF2-40B4-BE49-F238E27FC236}">
                <a16:creationId xmlns:a16="http://schemas.microsoft.com/office/drawing/2014/main" id="{629157F4-72D8-E6B7-CDF8-6CF0600C0CD4}"/>
              </a:ext>
            </a:extLst>
          </p:cNvPr>
          <p:cNvSpPr/>
          <p:nvPr/>
        </p:nvSpPr>
        <p:spPr>
          <a:xfrm>
            <a:off x="6265001" y="2786215"/>
            <a:ext cx="2254311" cy="1265203"/>
          </a:xfrm>
          <a:prstGeom prst="rect">
            <a:avLst/>
          </a:prstGeom>
          <a:solidFill>
            <a:schemeClr val="accent4">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3" name="Rectangle 12">
            <a:extLst>
              <a:ext uri="{FF2B5EF4-FFF2-40B4-BE49-F238E27FC236}">
                <a16:creationId xmlns:a16="http://schemas.microsoft.com/office/drawing/2014/main" id="{7F6C475A-5AEC-96EC-C167-3A6EB6B2C09E}"/>
              </a:ext>
            </a:extLst>
          </p:cNvPr>
          <p:cNvSpPr/>
          <p:nvPr/>
        </p:nvSpPr>
        <p:spPr>
          <a:xfrm>
            <a:off x="6265001" y="1385180"/>
            <a:ext cx="2254311" cy="1265203"/>
          </a:xfrm>
          <a:prstGeom prst="rect">
            <a:avLst/>
          </a:prstGeom>
          <a:solidFill>
            <a:schemeClr val="accent5">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2" name="Rectangle 1">
            <a:extLst>
              <a:ext uri="{FF2B5EF4-FFF2-40B4-BE49-F238E27FC236}">
                <a16:creationId xmlns:a16="http://schemas.microsoft.com/office/drawing/2014/main" id="{BDB7EC06-2473-1749-0C9A-00DBC8D5F62D}"/>
              </a:ext>
            </a:extLst>
          </p:cNvPr>
          <p:cNvSpPr/>
          <p:nvPr/>
        </p:nvSpPr>
        <p:spPr>
          <a:xfrm>
            <a:off x="638301" y="4207180"/>
            <a:ext cx="2240702" cy="1265203"/>
          </a:xfrm>
          <a:prstGeom prst="rect">
            <a:avLst/>
          </a:prstGeom>
          <a:solidFill>
            <a:schemeClr val="accent6">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7" name="Rectangle 6">
            <a:extLst>
              <a:ext uri="{FF2B5EF4-FFF2-40B4-BE49-F238E27FC236}">
                <a16:creationId xmlns:a16="http://schemas.microsoft.com/office/drawing/2014/main" id="{41A61901-BC92-1955-DCC3-5B8282A99A6B}"/>
              </a:ext>
            </a:extLst>
          </p:cNvPr>
          <p:cNvSpPr/>
          <p:nvPr/>
        </p:nvSpPr>
        <p:spPr>
          <a:xfrm>
            <a:off x="6265001" y="4207180"/>
            <a:ext cx="2254311" cy="1265203"/>
          </a:xfrm>
          <a:prstGeom prst="rect">
            <a:avLst/>
          </a:prstGeom>
          <a:solidFill>
            <a:schemeClr val="accent3">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20" name="Title 19">
            <a:extLst>
              <a:ext uri="{FF2B5EF4-FFF2-40B4-BE49-F238E27FC236}">
                <a16:creationId xmlns:a16="http://schemas.microsoft.com/office/drawing/2014/main" id="{FE20BE8A-8AEB-D482-44F7-0B4678D6A64F}"/>
              </a:ext>
            </a:extLst>
          </p:cNvPr>
          <p:cNvSpPr>
            <a:spLocks noGrp="1"/>
          </p:cNvSpPr>
          <p:nvPr>
            <p:ph type="title"/>
          </p:nvPr>
        </p:nvSpPr>
        <p:spPr>
          <a:xfrm>
            <a:off x="2950557" y="2561739"/>
            <a:ext cx="3249720" cy="1734522"/>
          </a:xfrm>
        </p:spPr>
        <p:txBody>
          <a:bodyPr>
            <a:normAutofit fontScale="90000"/>
          </a:bodyPr>
          <a:lstStyle/>
          <a:p>
            <a:r>
              <a:rPr lang="en-IN" dirty="0"/>
              <a:t>Table </a:t>
            </a:r>
            <a:br>
              <a:rPr lang="en-IN" dirty="0"/>
            </a:br>
            <a:r>
              <a:rPr lang="en-IN" dirty="0"/>
              <a:t>of </a:t>
            </a:r>
            <a:br>
              <a:rPr lang="en-IN" dirty="0"/>
            </a:br>
            <a:r>
              <a:rPr lang="en-IN" dirty="0"/>
              <a:t>Contents</a:t>
            </a:r>
          </a:p>
        </p:txBody>
      </p:sp>
      <p:sp>
        <p:nvSpPr>
          <p:cNvPr id="5" name="TextBox 4">
            <a:extLst>
              <a:ext uri="{FF2B5EF4-FFF2-40B4-BE49-F238E27FC236}">
                <a16:creationId xmlns:a16="http://schemas.microsoft.com/office/drawing/2014/main" id="{38B57BD8-2C17-C2D1-F784-737824B1A273}"/>
              </a:ext>
            </a:extLst>
          </p:cNvPr>
          <p:cNvSpPr txBox="1"/>
          <p:nvPr/>
        </p:nvSpPr>
        <p:spPr>
          <a:xfrm>
            <a:off x="720886" y="1725393"/>
            <a:ext cx="2062575" cy="584775"/>
          </a:xfrm>
          <a:prstGeom prst="rect">
            <a:avLst/>
          </a:prstGeom>
          <a:noFill/>
        </p:spPr>
        <p:txBody>
          <a:bodyPr wrap="square" rtlCol="0">
            <a:spAutoFit/>
          </a:bodyPr>
          <a:lstStyle/>
          <a:p>
            <a:pPr algn="ctr"/>
            <a:r>
              <a:rPr lang="en-IN" sz="1600" b="1" dirty="0">
                <a:solidFill>
                  <a:schemeClr val="accent1">
                    <a:lumMod val="20000"/>
                    <a:lumOff val="80000"/>
                  </a:schemeClr>
                </a:solidFill>
                <a:latin typeface="+mj-lt"/>
              </a:rPr>
              <a:t>1. Management Principles</a:t>
            </a:r>
          </a:p>
        </p:txBody>
      </p:sp>
      <p:sp>
        <p:nvSpPr>
          <p:cNvPr id="9" name="TextBox 8">
            <a:extLst>
              <a:ext uri="{FF2B5EF4-FFF2-40B4-BE49-F238E27FC236}">
                <a16:creationId xmlns:a16="http://schemas.microsoft.com/office/drawing/2014/main" id="{886347BB-0183-94EE-9DE9-0181F6051AD0}"/>
              </a:ext>
            </a:extLst>
          </p:cNvPr>
          <p:cNvSpPr txBox="1"/>
          <p:nvPr/>
        </p:nvSpPr>
        <p:spPr>
          <a:xfrm>
            <a:off x="720886" y="3136612"/>
            <a:ext cx="2062575" cy="584775"/>
          </a:xfrm>
          <a:prstGeom prst="rect">
            <a:avLst/>
          </a:prstGeom>
          <a:noFill/>
        </p:spPr>
        <p:txBody>
          <a:bodyPr wrap="square" rtlCol="0">
            <a:spAutoFit/>
          </a:bodyPr>
          <a:lstStyle/>
          <a:p>
            <a:pPr algn="ctr"/>
            <a:r>
              <a:rPr lang="en-IN" sz="1600" b="1" dirty="0">
                <a:solidFill>
                  <a:schemeClr val="accent2">
                    <a:lumMod val="60000"/>
                    <a:lumOff val="40000"/>
                  </a:schemeClr>
                </a:solidFill>
                <a:latin typeface="+mj-lt"/>
              </a:rPr>
              <a:t>2. Management Functions</a:t>
            </a:r>
          </a:p>
        </p:txBody>
      </p:sp>
      <p:sp>
        <p:nvSpPr>
          <p:cNvPr id="19" name="TextBox 18">
            <a:extLst>
              <a:ext uri="{FF2B5EF4-FFF2-40B4-BE49-F238E27FC236}">
                <a16:creationId xmlns:a16="http://schemas.microsoft.com/office/drawing/2014/main" id="{6205982E-C03C-7D11-71D7-05C8D7D6D6C2}"/>
              </a:ext>
            </a:extLst>
          </p:cNvPr>
          <p:cNvSpPr txBox="1"/>
          <p:nvPr/>
        </p:nvSpPr>
        <p:spPr>
          <a:xfrm>
            <a:off x="720886" y="4600828"/>
            <a:ext cx="2062575" cy="584775"/>
          </a:xfrm>
          <a:prstGeom prst="rect">
            <a:avLst/>
          </a:prstGeom>
          <a:noFill/>
        </p:spPr>
        <p:txBody>
          <a:bodyPr wrap="square" rtlCol="0">
            <a:spAutoFit/>
          </a:bodyPr>
          <a:lstStyle/>
          <a:p>
            <a:pPr algn="ctr"/>
            <a:r>
              <a:rPr lang="en-IN" sz="1600" b="1" dirty="0">
                <a:solidFill>
                  <a:schemeClr val="accent6">
                    <a:lumMod val="40000"/>
                    <a:lumOff val="60000"/>
                  </a:schemeClr>
                </a:solidFill>
                <a:latin typeface="+mj-lt"/>
              </a:rPr>
              <a:t>3. Management Roles</a:t>
            </a:r>
          </a:p>
        </p:txBody>
      </p:sp>
      <p:sp>
        <p:nvSpPr>
          <p:cNvPr id="22" name="TextBox 21">
            <a:extLst>
              <a:ext uri="{FF2B5EF4-FFF2-40B4-BE49-F238E27FC236}">
                <a16:creationId xmlns:a16="http://schemas.microsoft.com/office/drawing/2014/main" id="{86A4512A-9EEC-FAB2-81A8-F556A2E63214}"/>
              </a:ext>
            </a:extLst>
          </p:cNvPr>
          <p:cNvSpPr txBox="1"/>
          <p:nvPr/>
        </p:nvSpPr>
        <p:spPr>
          <a:xfrm>
            <a:off x="6360538" y="1725392"/>
            <a:ext cx="2062575" cy="584775"/>
          </a:xfrm>
          <a:prstGeom prst="rect">
            <a:avLst/>
          </a:prstGeom>
          <a:noFill/>
        </p:spPr>
        <p:txBody>
          <a:bodyPr wrap="square" rtlCol="0">
            <a:spAutoFit/>
          </a:bodyPr>
          <a:lstStyle/>
          <a:p>
            <a:pPr algn="ctr"/>
            <a:r>
              <a:rPr lang="en-IN" sz="1600" b="1" dirty="0">
                <a:solidFill>
                  <a:schemeClr val="accent3">
                    <a:lumMod val="40000"/>
                    <a:lumOff val="60000"/>
                  </a:schemeClr>
                </a:solidFill>
                <a:latin typeface="+mj-lt"/>
              </a:rPr>
              <a:t>4. Management Behaviours</a:t>
            </a:r>
          </a:p>
        </p:txBody>
      </p:sp>
      <p:sp>
        <p:nvSpPr>
          <p:cNvPr id="23" name="TextBox 22">
            <a:extLst>
              <a:ext uri="{FF2B5EF4-FFF2-40B4-BE49-F238E27FC236}">
                <a16:creationId xmlns:a16="http://schemas.microsoft.com/office/drawing/2014/main" id="{BB324972-31F2-6652-543C-40018AF8260F}"/>
              </a:ext>
            </a:extLst>
          </p:cNvPr>
          <p:cNvSpPr txBox="1"/>
          <p:nvPr/>
        </p:nvSpPr>
        <p:spPr>
          <a:xfrm>
            <a:off x="6443123" y="3249539"/>
            <a:ext cx="2062575" cy="338554"/>
          </a:xfrm>
          <a:prstGeom prst="rect">
            <a:avLst/>
          </a:prstGeom>
          <a:noFill/>
        </p:spPr>
        <p:txBody>
          <a:bodyPr wrap="square" rtlCol="0">
            <a:spAutoFit/>
          </a:bodyPr>
          <a:lstStyle/>
          <a:p>
            <a:pPr algn="ctr"/>
            <a:r>
              <a:rPr lang="en-IN" sz="1600" b="1" dirty="0">
                <a:solidFill>
                  <a:schemeClr val="accent4">
                    <a:lumMod val="40000"/>
                    <a:lumOff val="60000"/>
                  </a:schemeClr>
                </a:solidFill>
                <a:latin typeface="+mj-lt"/>
              </a:rPr>
              <a:t>5. Key Points</a:t>
            </a:r>
          </a:p>
        </p:txBody>
      </p:sp>
      <p:sp>
        <p:nvSpPr>
          <p:cNvPr id="24" name="TextBox 23">
            <a:extLst>
              <a:ext uri="{FF2B5EF4-FFF2-40B4-BE49-F238E27FC236}">
                <a16:creationId xmlns:a16="http://schemas.microsoft.com/office/drawing/2014/main" id="{DB8ADD77-322A-1F3A-4742-BCEC653C6AB9}"/>
              </a:ext>
            </a:extLst>
          </p:cNvPr>
          <p:cNvSpPr txBox="1"/>
          <p:nvPr/>
        </p:nvSpPr>
        <p:spPr>
          <a:xfrm>
            <a:off x="6456737" y="4723938"/>
            <a:ext cx="2062575" cy="338554"/>
          </a:xfrm>
          <a:prstGeom prst="rect">
            <a:avLst/>
          </a:prstGeom>
          <a:noFill/>
        </p:spPr>
        <p:txBody>
          <a:bodyPr wrap="square" rtlCol="0">
            <a:spAutoFit/>
          </a:bodyPr>
          <a:lstStyle/>
          <a:p>
            <a:pPr algn="ctr"/>
            <a:r>
              <a:rPr lang="en-IN" sz="1600" b="1" dirty="0">
                <a:solidFill>
                  <a:schemeClr val="accent2">
                    <a:lumMod val="60000"/>
                    <a:lumOff val="40000"/>
                  </a:schemeClr>
                </a:solidFill>
                <a:latin typeface="+mj-lt"/>
              </a:rPr>
              <a:t>6. References</a:t>
            </a:r>
          </a:p>
        </p:txBody>
      </p:sp>
    </p:spTree>
    <p:extLst>
      <p:ext uri="{BB962C8B-B14F-4D97-AF65-F5344CB8AC3E}">
        <p14:creationId xmlns:p14="http://schemas.microsoft.com/office/powerpoint/2010/main" val="804093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2039540" y="115735"/>
            <a:ext cx="7104460" cy="2305259"/>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14" name="Title 13">
            <a:extLst>
              <a:ext uri="{FF2B5EF4-FFF2-40B4-BE49-F238E27FC236}">
                <a16:creationId xmlns:a16="http://schemas.microsoft.com/office/drawing/2014/main" id="{F65F6D43-DB93-4FC6-3A90-9008BC42598D}"/>
              </a:ext>
            </a:extLst>
          </p:cNvPr>
          <p:cNvSpPr>
            <a:spLocks noGrp="1"/>
          </p:cNvSpPr>
          <p:nvPr>
            <p:ph type="title"/>
          </p:nvPr>
        </p:nvSpPr>
        <p:spPr>
          <a:xfrm>
            <a:off x="2386013" y="115735"/>
            <a:ext cx="6589258" cy="799220"/>
          </a:xfrm>
        </p:spPr>
        <p:txBody>
          <a:bodyPr>
            <a:normAutofit/>
          </a:bodyPr>
          <a:lstStyle/>
          <a:p>
            <a:r>
              <a:rPr lang="en-IN" dirty="0"/>
              <a:t>Management Principles</a:t>
            </a:r>
          </a:p>
        </p:txBody>
      </p:sp>
      <p:sp>
        <p:nvSpPr>
          <p:cNvPr id="15" name="Content Placeholder 14">
            <a:extLst>
              <a:ext uri="{FF2B5EF4-FFF2-40B4-BE49-F238E27FC236}">
                <a16:creationId xmlns:a16="http://schemas.microsoft.com/office/drawing/2014/main" id="{6ACA0819-171B-B1C4-4CFD-BAA0EBA8C5F1}"/>
              </a:ext>
            </a:extLst>
          </p:cNvPr>
          <p:cNvSpPr>
            <a:spLocks noGrp="1"/>
          </p:cNvSpPr>
          <p:nvPr>
            <p:ph sz="quarter" idx="11"/>
          </p:nvPr>
        </p:nvSpPr>
        <p:spPr>
          <a:xfrm>
            <a:off x="2386013" y="1003470"/>
            <a:ext cx="6540273" cy="1277649"/>
          </a:xfrm>
        </p:spPr>
        <p:txBody>
          <a:bodyPr/>
          <a:lstStyle/>
          <a:p>
            <a:r>
              <a:rPr lang="en-GB" sz="1800" dirty="0">
                <a:solidFill>
                  <a:schemeClr val="bg1"/>
                </a:solidFill>
              </a:rPr>
              <a:t>To drive organisational success in a rapidly changing environment the use </a:t>
            </a:r>
            <a:br>
              <a:rPr lang="en-GB" sz="1800" dirty="0">
                <a:solidFill>
                  <a:schemeClr val="bg1"/>
                </a:solidFill>
              </a:rPr>
            </a:br>
            <a:r>
              <a:rPr lang="en-GB" sz="1800" dirty="0">
                <a:solidFill>
                  <a:schemeClr val="bg1"/>
                </a:solidFill>
              </a:rPr>
              <a:t>of management principles is essential to develop a positive workplace culture that inspires and motivates employees in the organisation.</a:t>
            </a:r>
            <a:endParaRPr lang="en-GB" sz="1700" dirty="0"/>
          </a:p>
          <a:p>
            <a:r>
              <a:rPr lang="en-GB" sz="1300" dirty="0">
                <a:solidFill>
                  <a:schemeClr val="accent1">
                    <a:lumMod val="60000"/>
                    <a:lumOff val="40000"/>
                  </a:schemeClr>
                </a:solidFill>
              </a:rPr>
              <a:t>(Cole and Kelly, 2020)</a:t>
            </a:r>
            <a:endParaRPr lang="en-IN" sz="1300" dirty="0">
              <a:solidFill>
                <a:schemeClr val="accent1">
                  <a:lumMod val="60000"/>
                  <a:lumOff val="40000"/>
                </a:schemeClr>
              </a:solidFill>
            </a:endParaRPr>
          </a:p>
        </p:txBody>
      </p:sp>
      <p:sp>
        <p:nvSpPr>
          <p:cNvPr id="4" name="Rectangle 3">
            <a:extLst>
              <a:ext uri="{FF2B5EF4-FFF2-40B4-BE49-F238E27FC236}">
                <a16:creationId xmlns:a16="http://schemas.microsoft.com/office/drawing/2014/main" id="{A0978B0B-F420-EBCD-8300-4F387E37D194}"/>
              </a:ext>
            </a:extLst>
          </p:cNvPr>
          <p:cNvSpPr/>
          <p:nvPr/>
        </p:nvSpPr>
        <p:spPr>
          <a:xfrm flipH="1">
            <a:off x="0" y="2862943"/>
            <a:ext cx="3995057" cy="2226340"/>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sp>
        <p:nvSpPr>
          <p:cNvPr id="7" name="TextBox 6">
            <a:extLst>
              <a:ext uri="{FF2B5EF4-FFF2-40B4-BE49-F238E27FC236}">
                <a16:creationId xmlns:a16="http://schemas.microsoft.com/office/drawing/2014/main" id="{DDA7FD7F-F3EE-B72E-F466-9F0AB6ECEF36}"/>
              </a:ext>
            </a:extLst>
          </p:cNvPr>
          <p:cNvSpPr txBox="1"/>
          <p:nvPr/>
        </p:nvSpPr>
        <p:spPr>
          <a:xfrm>
            <a:off x="3943912" y="2483390"/>
            <a:ext cx="4787978" cy="3404009"/>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endParaRPr lang="en-GB" sz="1800" dirty="0">
              <a:solidFill>
                <a:schemeClr val="bg1"/>
              </a:solidFill>
              <a:effectLst/>
              <a:latin typeface="+mn-lt"/>
            </a:endParaRPr>
          </a:p>
          <a:p>
            <a:pPr lvl="2">
              <a:lnSpc>
                <a:spcPct val="107000"/>
              </a:lnSpc>
              <a:spcAft>
                <a:spcPts val="800"/>
              </a:spcAft>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8. Centralization</a:t>
            </a:r>
            <a:endParaRPr lang="en-GB" sz="2000" kern="100" dirty="0">
              <a:solidFill>
                <a:schemeClr val="bg1"/>
              </a:solidFill>
              <a:ea typeface="Aptos" panose="020B0004020202020204" pitchFamily="34" charset="0"/>
              <a:cs typeface="Times New Roman" panose="02020603050405020304" pitchFamily="18" charset="0"/>
            </a:endParaRPr>
          </a:p>
          <a:p>
            <a:pPr lvl="2">
              <a:lnSpc>
                <a:spcPct val="107000"/>
              </a:lnSpc>
              <a:spcAft>
                <a:spcPts val="800"/>
              </a:spcAft>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9. Scalar Chain</a:t>
            </a:r>
            <a:endParaRPr lang="en-GB" sz="2000" kern="100" dirty="0">
              <a:solidFill>
                <a:schemeClr val="bg1"/>
              </a:solidFill>
              <a:ea typeface="Aptos" panose="020B0004020202020204" pitchFamily="34" charset="0"/>
              <a:cs typeface="Times New Roman" panose="02020603050405020304" pitchFamily="18" charset="0"/>
            </a:endParaRPr>
          </a:p>
          <a:p>
            <a:pPr lvl="2">
              <a:lnSpc>
                <a:spcPct val="107000"/>
              </a:lnSpc>
              <a:spcAft>
                <a:spcPts val="800"/>
              </a:spcAft>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10. Order</a:t>
            </a:r>
            <a:endParaRPr lang="en-GB" sz="2000" kern="100" dirty="0">
              <a:solidFill>
                <a:schemeClr val="bg1"/>
              </a:solidFill>
              <a:ea typeface="Aptos" panose="020B0004020202020204" pitchFamily="34" charset="0"/>
              <a:cs typeface="Times New Roman" panose="02020603050405020304" pitchFamily="18" charset="0"/>
            </a:endParaRPr>
          </a:p>
          <a:p>
            <a:pPr lvl="2">
              <a:lnSpc>
                <a:spcPct val="107000"/>
              </a:lnSpc>
              <a:spcAft>
                <a:spcPts val="800"/>
              </a:spcAft>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11. Unity of Direction</a:t>
            </a:r>
          </a:p>
          <a:p>
            <a:pPr lvl="2">
              <a:lnSpc>
                <a:spcPct val="107000"/>
              </a:lnSpc>
              <a:spcAft>
                <a:spcPts val="800"/>
              </a:spcAft>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12. Stability of Tenure of Personnel</a:t>
            </a:r>
            <a:endParaRPr lang="en-GB" sz="2000" kern="100" dirty="0">
              <a:solidFill>
                <a:schemeClr val="bg1"/>
              </a:solidFill>
              <a:ea typeface="Aptos" panose="020B0004020202020204" pitchFamily="34" charset="0"/>
              <a:cs typeface="Times New Roman" panose="02020603050405020304" pitchFamily="18" charset="0"/>
            </a:endParaRPr>
          </a:p>
          <a:p>
            <a:pPr lvl="2">
              <a:lnSpc>
                <a:spcPct val="107000"/>
              </a:lnSpc>
              <a:spcAft>
                <a:spcPts val="800"/>
              </a:spcAft>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13.</a:t>
            </a:r>
            <a:r>
              <a:rPr lang="en-GB" sz="2000" kern="100" dirty="0">
                <a:solidFill>
                  <a:schemeClr val="bg1"/>
                </a:solidFill>
                <a:ea typeface="Aptos" panose="020B0004020202020204" pitchFamily="34" charset="0"/>
                <a:cs typeface="Times New Roman" panose="02020603050405020304" pitchFamily="18" charset="0"/>
              </a:rPr>
              <a:t> </a:t>
            </a:r>
            <a:r>
              <a:rPr lang="en-GB" sz="2000" kern="100" dirty="0">
                <a:solidFill>
                  <a:schemeClr val="bg1"/>
                </a:solidFill>
                <a:effectLst/>
                <a:ea typeface="Aptos" panose="020B0004020202020204" pitchFamily="34" charset="0"/>
                <a:cs typeface="Times New Roman" panose="02020603050405020304" pitchFamily="18" charset="0"/>
              </a:rPr>
              <a:t>Initiative</a:t>
            </a:r>
            <a:endParaRPr lang="en-GB" sz="2000" kern="100" dirty="0">
              <a:solidFill>
                <a:schemeClr val="bg1"/>
              </a:solidFill>
              <a:ea typeface="Aptos" panose="020B0004020202020204" pitchFamily="34" charset="0"/>
              <a:cs typeface="Times New Roman" panose="02020603050405020304" pitchFamily="18" charset="0"/>
            </a:endParaRPr>
          </a:p>
          <a:p>
            <a:pPr lvl="2">
              <a:lnSpc>
                <a:spcPct val="107000"/>
              </a:lnSpc>
              <a:spcAft>
                <a:spcPts val="800"/>
              </a:spcAft>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14. Esprit de Corps</a:t>
            </a:r>
          </a:p>
        </p:txBody>
      </p:sp>
      <p:sp>
        <p:nvSpPr>
          <p:cNvPr id="22" name="TextBox 21">
            <a:extLst>
              <a:ext uri="{FF2B5EF4-FFF2-40B4-BE49-F238E27FC236}">
                <a16:creationId xmlns:a16="http://schemas.microsoft.com/office/drawing/2014/main" id="{FA50FAD4-0A30-852B-5332-9398D3B1CBD0}"/>
              </a:ext>
            </a:extLst>
          </p:cNvPr>
          <p:cNvSpPr txBox="1"/>
          <p:nvPr/>
        </p:nvSpPr>
        <p:spPr>
          <a:xfrm>
            <a:off x="-283693" y="2639592"/>
            <a:ext cx="4787978" cy="3594830"/>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endParaRPr lang="en-GB" b="1" dirty="0">
              <a:solidFill>
                <a:schemeClr val="accent1">
                  <a:lumMod val="75000"/>
                </a:schemeClr>
              </a:solidFill>
              <a:effectLst/>
            </a:endParaRPr>
          </a:p>
          <a:p>
            <a:pPr marL="1143000" lvl="2" indent="-228600">
              <a:lnSpc>
                <a:spcPct val="107000"/>
              </a:lnSpc>
              <a:spcAft>
                <a:spcPts val="800"/>
              </a:spcAft>
              <a:buFont typeface="+mj-lt"/>
              <a:buAutoNum type="arabicPeriod"/>
              <a:tabLst>
                <a:tab pos="1371600" algn="l"/>
              </a:tabLst>
            </a:pPr>
            <a:r>
              <a:rPr lang="en-GB" sz="2000" u="sng" kern="100" dirty="0">
                <a:solidFill>
                  <a:schemeClr val="accent1">
                    <a:lumMod val="20000"/>
                    <a:lumOff val="80000"/>
                  </a:schemeClr>
                </a:solidFill>
                <a:effectLst/>
                <a:ea typeface="Aptos" panose="020B0004020202020204" pitchFamily="34" charset="0"/>
                <a:cs typeface="Times New Roman" panose="02020603050405020304" pitchFamily="18" charset="0"/>
              </a:rPr>
              <a:t>Division of Work</a:t>
            </a:r>
          </a:p>
          <a:p>
            <a:pPr marL="1143000" lvl="2" indent="-228600">
              <a:lnSpc>
                <a:spcPct val="107000"/>
              </a:lnSpc>
              <a:spcAft>
                <a:spcPts val="800"/>
              </a:spcAft>
              <a:buFont typeface="+mj-lt"/>
              <a:buAutoNum type="arabicPeriod"/>
              <a:tabLst>
                <a:tab pos="1371600" algn="l"/>
              </a:tabLst>
            </a:pPr>
            <a:r>
              <a:rPr lang="en-GB" sz="2000" u="sng" kern="100" dirty="0">
                <a:solidFill>
                  <a:schemeClr val="accent1">
                    <a:lumMod val="20000"/>
                    <a:lumOff val="80000"/>
                  </a:schemeClr>
                </a:solidFill>
                <a:effectLst/>
                <a:ea typeface="Aptos" panose="020B0004020202020204" pitchFamily="34" charset="0"/>
                <a:cs typeface="Times New Roman" panose="02020603050405020304" pitchFamily="18" charset="0"/>
              </a:rPr>
              <a:t>Authority and Responsibility</a:t>
            </a:r>
          </a:p>
          <a:p>
            <a:pPr marL="1143000" lvl="2" indent="-228600">
              <a:lnSpc>
                <a:spcPct val="107000"/>
              </a:lnSpc>
              <a:spcAft>
                <a:spcPts val="800"/>
              </a:spcAft>
              <a:buFont typeface="+mj-lt"/>
              <a:buAutoNum type="arabicPeriod"/>
              <a:tabLst>
                <a:tab pos="1371600" algn="l"/>
              </a:tabLst>
            </a:pPr>
            <a:r>
              <a:rPr lang="en-GB" sz="2000" u="sng" kern="100" dirty="0">
                <a:solidFill>
                  <a:schemeClr val="accent1">
                    <a:lumMod val="20000"/>
                    <a:lumOff val="80000"/>
                  </a:schemeClr>
                </a:solidFill>
                <a:effectLst/>
                <a:ea typeface="Aptos" panose="020B0004020202020204" pitchFamily="34" charset="0"/>
                <a:cs typeface="Times New Roman" panose="02020603050405020304" pitchFamily="18" charset="0"/>
              </a:rPr>
              <a:t>Discipline</a:t>
            </a:r>
          </a:p>
          <a:p>
            <a:pPr marL="1143000" lvl="2" indent="-228600">
              <a:lnSpc>
                <a:spcPct val="107000"/>
              </a:lnSpc>
              <a:spcAft>
                <a:spcPts val="800"/>
              </a:spcAft>
              <a:buFont typeface="+mj-lt"/>
              <a:buAutoNum type="arabicPeriod"/>
              <a:tabLst>
                <a:tab pos="1371600" algn="l"/>
              </a:tabLst>
            </a:pPr>
            <a:r>
              <a:rPr lang="en-GB" sz="2000" u="sng" kern="100" dirty="0">
                <a:solidFill>
                  <a:schemeClr val="accent1">
                    <a:lumMod val="20000"/>
                    <a:lumOff val="80000"/>
                  </a:schemeClr>
                </a:solidFill>
                <a:effectLst/>
                <a:ea typeface="Aptos" panose="020B0004020202020204" pitchFamily="34" charset="0"/>
                <a:cs typeface="Times New Roman" panose="02020603050405020304" pitchFamily="18" charset="0"/>
              </a:rPr>
              <a:t>Unity of Command</a:t>
            </a:r>
          </a:p>
          <a:p>
            <a:pPr marL="1143000" lvl="2" indent="-228600">
              <a:lnSpc>
                <a:spcPct val="107000"/>
              </a:lnSpc>
              <a:spcAft>
                <a:spcPts val="800"/>
              </a:spcAft>
              <a:buFont typeface="+mj-lt"/>
              <a:buAutoNum type="arabicPeriod"/>
              <a:tabLst>
                <a:tab pos="1371600" algn="l"/>
              </a:tabLst>
            </a:pPr>
            <a:r>
              <a:rPr lang="en-GB" sz="2000" u="sng" kern="100" dirty="0">
                <a:solidFill>
                  <a:schemeClr val="accent1">
                    <a:lumMod val="20000"/>
                    <a:lumOff val="80000"/>
                  </a:schemeClr>
                </a:solidFill>
                <a:effectLst/>
                <a:ea typeface="Aptos" panose="020B0004020202020204" pitchFamily="34" charset="0"/>
                <a:cs typeface="Times New Roman" panose="02020603050405020304" pitchFamily="18" charset="0"/>
              </a:rPr>
              <a:t>Equity</a:t>
            </a:r>
          </a:p>
          <a:p>
            <a:pPr marL="1143000" lvl="2" indent="-228600">
              <a:lnSpc>
                <a:spcPct val="107000"/>
              </a:lnSpc>
              <a:spcAft>
                <a:spcPts val="800"/>
              </a:spcAft>
              <a:buFont typeface="+mj-lt"/>
              <a:buAutoNum type="arabicPeriod"/>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Subordination of Individual </a:t>
            </a:r>
            <a:br>
              <a:rPr lang="en-GB" sz="2000" kern="100" dirty="0">
                <a:solidFill>
                  <a:schemeClr val="bg1"/>
                </a:solidFill>
                <a:effectLst/>
                <a:ea typeface="Aptos" panose="020B0004020202020204" pitchFamily="34" charset="0"/>
                <a:cs typeface="Times New Roman" panose="02020603050405020304" pitchFamily="18" charset="0"/>
              </a:rPr>
            </a:br>
            <a:r>
              <a:rPr lang="en-GB" sz="2000" kern="100" dirty="0">
                <a:solidFill>
                  <a:schemeClr val="bg1"/>
                </a:solidFill>
                <a:effectLst/>
                <a:ea typeface="Aptos" panose="020B0004020202020204" pitchFamily="34" charset="0"/>
                <a:cs typeface="Times New Roman" panose="02020603050405020304" pitchFamily="18" charset="0"/>
              </a:rPr>
              <a:t>Interests to the General Interest</a:t>
            </a:r>
          </a:p>
          <a:p>
            <a:pPr marL="1143000" lvl="2" indent="-228600">
              <a:lnSpc>
                <a:spcPct val="107000"/>
              </a:lnSpc>
              <a:spcAft>
                <a:spcPts val="800"/>
              </a:spcAft>
              <a:buFont typeface="+mj-lt"/>
              <a:buAutoNum type="arabicPeriod"/>
              <a:tabLst>
                <a:tab pos="1371600" algn="l"/>
              </a:tabLst>
            </a:pPr>
            <a:r>
              <a:rPr lang="en-GB" sz="2000" kern="100" dirty="0">
                <a:solidFill>
                  <a:schemeClr val="bg1"/>
                </a:solidFill>
                <a:effectLst/>
                <a:ea typeface="Aptos" panose="020B0004020202020204" pitchFamily="34" charset="0"/>
                <a:cs typeface="Times New Roman" panose="02020603050405020304" pitchFamily="18" charset="0"/>
              </a:rPr>
              <a:t>Remuneration</a:t>
            </a:r>
          </a:p>
        </p:txBody>
      </p:sp>
    </p:spTree>
    <p:extLst>
      <p:ext uri="{BB962C8B-B14F-4D97-AF65-F5344CB8AC3E}">
        <p14:creationId xmlns:p14="http://schemas.microsoft.com/office/powerpoint/2010/main" val="2468990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8774" y="543537"/>
            <a:ext cx="6747031" cy="1160501"/>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nvGrpSpPr>
          <p:cNvPr id="3" name="Group 2">
            <a:extLst>
              <a:ext uri="{FF2B5EF4-FFF2-40B4-BE49-F238E27FC236}">
                <a16:creationId xmlns:a16="http://schemas.microsoft.com/office/drawing/2014/main" id="{383F3932-1F27-FCFA-9135-8A0530AF4466}"/>
              </a:ext>
            </a:extLst>
          </p:cNvPr>
          <p:cNvGrpSpPr/>
          <p:nvPr/>
        </p:nvGrpSpPr>
        <p:grpSpPr>
          <a:xfrm>
            <a:off x="429986" y="4298974"/>
            <a:ext cx="8714014" cy="1842220"/>
            <a:chOff x="1163638" y="4201634"/>
            <a:chExt cx="4932362" cy="1798473"/>
          </a:xfrm>
        </p:grpSpPr>
        <p:sp>
          <p:nvSpPr>
            <p:cNvPr id="13" name="Rectangle 12">
              <a:extLst>
                <a:ext uri="{FF2B5EF4-FFF2-40B4-BE49-F238E27FC236}">
                  <a16:creationId xmlns:a16="http://schemas.microsoft.com/office/drawing/2014/main" id="{EFC23058-CAE1-F233-02B0-6B76F8175640}"/>
                </a:ext>
              </a:extLst>
            </p:cNvPr>
            <p:cNvSpPr/>
            <p:nvPr/>
          </p:nvSpPr>
          <p:spPr>
            <a:xfrm flipH="1">
              <a:off x="1163638" y="4201634"/>
              <a:ext cx="4932362" cy="1798473"/>
            </a:xfrm>
            <a:prstGeom prst="rect">
              <a:avLst/>
            </a:prstGeom>
            <a:solidFill>
              <a:schemeClr val="accent5">
                <a:lumMod val="75000"/>
                <a:alpha val="7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7" name="TextBox 6">
              <a:extLst>
                <a:ext uri="{FF2B5EF4-FFF2-40B4-BE49-F238E27FC236}">
                  <a16:creationId xmlns:a16="http://schemas.microsoft.com/office/drawing/2014/main" id="{DDA7FD7F-F3EE-B72E-F466-9F0AB6ECEF36}"/>
                </a:ext>
              </a:extLst>
            </p:cNvPr>
            <p:cNvSpPr txBox="1"/>
            <p:nvPr/>
          </p:nvSpPr>
          <p:spPr>
            <a:xfrm flipH="1">
              <a:off x="1388061" y="4386841"/>
              <a:ext cx="2665948" cy="296950"/>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r">
                <a:lnSpc>
                  <a:spcPts val="1400"/>
                </a:lnSpc>
              </a:pPr>
              <a:endParaRPr lang="en-IN" sz="1050" dirty="0">
                <a:solidFill>
                  <a:schemeClr val="bg1"/>
                </a:solidFill>
                <a:latin typeface="+mn-lt"/>
              </a:endParaRPr>
            </a:p>
          </p:txBody>
        </p:sp>
        <p:sp>
          <p:nvSpPr>
            <p:cNvPr id="12" name="Rectangle 11">
              <a:extLst>
                <a:ext uri="{FF2B5EF4-FFF2-40B4-BE49-F238E27FC236}">
                  <a16:creationId xmlns:a16="http://schemas.microsoft.com/office/drawing/2014/main" id="{BBEDD2AF-978E-7ADB-3DBC-2F30B748947D}"/>
                </a:ext>
              </a:extLst>
            </p:cNvPr>
            <p:cNvSpPr/>
            <p:nvPr/>
          </p:nvSpPr>
          <p:spPr>
            <a:xfrm flipH="1">
              <a:off x="3765179" y="5644081"/>
              <a:ext cx="2219126" cy="92464"/>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8" name="TextBox 7">
              <a:extLst>
                <a:ext uri="{FF2B5EF4-FFF2-40B4-BE49-F238E27FC236}">
                  <a16:creationId xmlns:a16="http://schemas.microsoft.com/office/drawing/2014/main" id="{48FDD499-34CA-8B70-1CC0-9929D1AA5623}"/>
                </a:ext>
              </a:extLst>
            </p:cNvPr>
            <p:cNvSpPr txBox="1"/>
            <p:nvPr/>
          </p:nvSpPr>
          <p:spPr>
            <a:xfrm>
              <a:off x="2058276" y="4387517"/>
              <a:ext cx="3991467" cy="1349702"/>
            </a:xfrm>
            <a:prstGeom prst="rect">
              <a:avLst/>
            </a:prstGeom>
            <a:noFill/>
          </p:spPr>
          <p:txBody>
            <a:bodyPr wrap="square" rtlCol="0">
              <a:spAutoFit/>
            </a:bodyPr>
            <a:lstStyle/>
            <a:p>
              <a:pPr algn="r"/>
              <a:r>
                <a:rPr lang="en-GB" sz="3500" b="1" dirty="0">
                  <a:solidFill>
                    <a:schemeClr val="bg1"/>
                  </a:solidFill>
                  <a:latin typeface="+mj-lt"/>
                </a:rPr>
                <a:t>Authority </a:t>
              </a:r>
            </a:p>
            <a:p>
              <a:pPr algn="r"/>
              <a:r>
                <a:rPr lang="en-GB" sz="3500" b="1" dirty="0">
                  <a:solidFill>
                    <a:schemeClr val="bg1"/>
                  </a:solidFill>
                  <a:latin typeface="+mj-lt"/>
                </a:rPr>
                <a:t>And Responsibility</a:t>
              </a:r>
              <a:endParaRPr lang="en-IN" sz="3500" b="1" dirty="0">
                <a:solidFill>
                  <a:schemeClr val="bg1"/>
                </a:solidFill>
                <a:latin typeface="+mj-lt"/>
              </a:endParaRPr>
            </a:p>
          </p:txBody>
        </p:sp>
      </p:grpSp>
      <p:grpSp>
        <p:nvGrpSpPr>
          <p:cNvPr id="4" name="Group 3">
            <a:extLst>
              <a:ext uri="{FF2B5EF4-FFF2-40B4-BE49-F238E27FC236}">
                <a16:creationId xmlns:a16="http://schemas.microsoft.com/office/drawing/2014/main" id="{6D76C530-7003-2B3F-8F40-B5D621B1312B}"/>
              </a:ext>
            </a:extLst>
          </p:cNvPr>
          <p:cNvGrpSpPr/>
          <p:nvPr/>
        </p:nvGrpSpPr>
        <p:grpSpPr>
          <a:xfrm>
            <a:off x="0" y="2015569"/>
            <a:ext cx="8286395" cy="1823167"/>
            <a:chOff x="417759" y="1823661"/>
            <a:chExt cx="4915900" cy="1798472"/>
          </a:xfrm>
        </p:grpSpPr>
        <p:sp>
          <p:nvSpPr>
            <p:cNvPr id="11" name="Rectangle 10">
              <a:extLst>
                <a:ext uri="{FF2B5EF4-FFF2-40B4-BE49-F238E27FC236}">
                  <a16:creationId xmlns:a16="http://schemas.microsoft.com/office/drawing/2014/main" id="{91FDC8B0-FC92-A2EB-48E2-7875E6138863}"/>
                </a:ext>
              </a:extLst>
            </p:cNvPr>
            <p:cNvSpPr/>
            <p:nvPr/>
          </p:nvSpPr>
          <p:spPr>
            <a:xfrm>
              <a:off x="417759" y="1823661"/>
              <a:ext cx="4915900" cy="1798472"/>
            </a:xfrm>
            <a:prstGeom prst="rect">
              <a:avLst/>
            </a:prstGeom>
            <a:solidFill>
              <a:schemeClr val="accent3">
                <a:lumMod val="75000"/>
                <a:alpha val="7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5" name="TextBox 4">
              <a:extLst>
                <a:ext uri="{FF2B5EF4-FFF2-40B4-BE49-F238E27FC236}">
                  <a16:creationId xmlns:a16="http://schemas.microsoft.com/office/drawing/2014/main" id="{D97F0117-1C2E-B4D6-54EA-1D91A285A2A1}"/>
                </a:ext>
              </a:extLst>
            </p:cNvPr>
            <p:cNvSpPr txBox="1"/>
            <p:nvPr/>
          </p:nvSpPr>
          <p:spPr>
            <a:xfrm>
              <a:off x="2378670" y="2031646"/>
              <a:ext cx="2648445" cy="1411776"/>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Order fulfilment can be completed more quickly and accurately when people with this specialisation complete duties with efficiency since they have developed specialised abilities.</a:t>
              </a:r>
            </a:p>
            <a:p>
              <a:pPr algn="l">
                <a:lnSpc>
                  <a:spcPct val="100000"/>
                </a:lnSpc>
              </a:pPr>
              <a:r>
                <a:rPr lang="en-GB" sz="1500" dirty="0">
                  <a:solidFill>
                    <a:schemeClr val="accent2">
                      <a:lumMod val="60000"/>
                      <a:lumOff val="40000"/>
                    </a:schemeClr>
                  </a:solidFill>
                  <a:latin typeface="+mn-lt"/>
                </a:rPr>
                <a:t>(Robbins, Coulter, &amp; Randel, 2020)</a:t>
              </a:r>
              <a:endParaRPr lang="en-IN" sz="1500" dirty="0">
                <a:solidFill>
                  <a:schemeClr val="accent2">
                    <a:lumMod val="60000"/>
                    <a:lumOff val="40000"/>
                  </a:schemeClr>
                </a:solidFill>
                <a:latin typeface="+mn-lt"/>
              </a:endParaRPr>
            </a:p>
          </p:txBody>
        </p:sp>
        <p:sp>
          <p:nvSpPr>
            <p:cNvPr id="9" name="Rectangle 8">
              <a:extLst>
                <a:ext uri="{FF2B5EF4-FFF2-40B4-BE49-F238E27FC236}">
                  <a16:creationId xmlns:a16="http://schemas.microsoft.com/office/drawing/2014/main" id="{1A7A5232-CCEE-45DA-5D25-A3AF35165E92}"/>
                </a:ext>
              </a:extLst>
            </p:cNvPr>
            <p:cNvSpPr/>
            <p:nvPr/>
          </p:nvSpPr>
          <p:spPr>
            <a:xfrm>
              <a:off x="592055" y="3203162"/>
              <a:ext cx="1329732" cy="79885"/>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14" name="TextBox 13">
              <a:extLst>
                <a:ext uri="{FF2B5EF4-FFF2-40B4-BE49-F238E27FC236}">
                  <a16:creationId xmlns:a16="http://schemas.microsoft.com/office/drawing/2014/main" id="{AFB87A27-578E-0849-5EE2-220860B00597}"/>
                </a:ext>
              </a:extLst>
            </p:cNvPr>
            <p:cNvSpPr txBox="1"/>
            <p:nvPr/>
          </p:nvSpPr>
          <p:spPr>
            <a:xfrm>
              <a:off x="544063" y="2028823"/>
              <a:ext cx="1528063" cy="1153709"/>
            </a:xfrm>
            <a:prstGeom prst="rect">
              <a:avLst/>
            </a:prstGeom>
            <a:noFill/>
          </p:spPr>
          <p:txBody>
            <a:bodyPr wrap="square" rtlCol="0">
              <a:spAutoFit/>
            </a:bodyPr>
            <a:lstStyle/>
            <a:p>
              <a:r>
                <a:rPr lang="en-IN" sz="3500" b="1" dirty="0">
                  <a:solidFill>
                    <a:schemeClr val="bg1"/>
                  </a:solidFill>
                  <a:latin typeface="+mj-lt"/>
                </a:rPr>
                <a:t>Division </a:t>
              </a:r>
              <a:br>
                <a:rPr lang="en-IN" sz="3500" b="1" dirty="0">
                  <a:solidFill>
                    <a:schemeClr val="bg1"/>
                  </a:solidFill>
                  <a:latin typeface="+mj-lt"/>
                </a:rPr>
              </a:br>
              <a:r>
                <a:rPr lang="en-IN" sz="3500" b="1" dirty="0">
                  <a:solidFill>
                    <a:schemeClr val="bg1"/>
                  </a:solidFill>
                  <a:latin typeface="+mj-lt"/>
                </a:rPr>
                <a:t>of work</a:t>
              </a:r>
            </a:p>
          </p:txBody>
        </p:sp>
      </p:grpSp>
      <p:sp>
        <p:nvSpPr>
          <p:cNvPr id="2" name="Title 1">
            <a:extLst>
              <a:ext uri="{FF2B5EF4-FFF2-40B4-BE49-F238E27FC236}">
                <a16:creationId xmlns:a16="http://schemas.microsoft.com/office/drawing/2014/main" id="{8BF2FC5C-AF51-C00E-6235-C88310854AA3}"/>
              </a:ext>
            </a:extLst>
          </p:cNvPr>
          <p:cNvSpPr>
            <a:spLocks noGrp="1"/>
          </p:cNvSpPr>
          <p:nvPr>
            <p:ph type="title"/>
          </p:nvPr>
        </p:nvSpPr>
        <p:spPr>
          <a:xfrm>
            <a:off x="134710" y="716806"/>
            <a:ext cx="6560003" cy="799220"/>
          </a:xfrm>
        </p:spPr>
        <p:txBody>
          <a:bodyPr/>
          <a:lstStyle/>
          <a:p>
            <a:r>
              <a:rPr lang="en-IN" dirty="0"/>
              <a:t>Management Principles</a:t>
            </a:r>
          </a:p>
        </p:txBody>
      </p:sp>
      <p:sp>
        <p:nvSpPr>
          <p:cNvPr id="17" name="TextBox 16">
            <a:extLst>
              <a:ext uri="{FF2B5EF4-FFF2-40B4-BE49-F238E27FC236}">
                <a16:creationId xmlns:a16="http://schemas.microsoft.com/office/drawing/2014/main" id="{BD8F5527-1DF6-3CBF-35CB-637C521636A6}"/>
              </a:ext>
            </a:extLst>
          </p:cNvPr>
          <p:cNvSpPr txBox="1"/>
          <p:nvPr/>
        </p:nvSpPr>
        <p:spPr>
          <a:xfrm>
            <a:off x="625929" y="4603564"/>
            <a:ext cx="4210050" cy="1154162"/>
          </a:xfrm>
          <a:prstGeom prst="rect">
            <a:avLst/>
          </a:prstGeom>
          <a:noFill/>
        </p:spPr>
        <p:txBody>
          <a:bodyPr wrap="square">
            <a:spAutoFit/>
          </a:bodyPr>
          <a:lstStyle/>
          <a:p>
            <a:pPr algn="r"/>
            <a:r>
              <a:rPr lang="en-GB" dirty="0">
                <a:solidFill>
                  <a:schemeClr val="bg1"/>
                </a:solidFill>
              </a:rPr>
              <a:t>Effective accountability and decision-making are ensured by the explicit delegation </a:t>
            </a:r>
          </a:p>
          <a:p>
            <a:pPr algn="r"/>
            <a:r>
              <a:rPr lang="en-GB" dirty="0">
                <a:solidFill>
                  <a:schemeClr val="bg1"/>
                </a:solidFill>
              </a:rPr>
              <a:t>of authority and responsibility.</a:t>
            </a:r>
          </a:p>
          <a:p>
            <a:pPr algn="r"/>
            <a:r>
              <a:rPr lang="en-GB" sz="1500" dirty="0">
                <a:solidFill>
                  <a:schemeClr val="accent3">
                    <a:lumMod val="60000"/>
                    <a:lumOff val="40000"/>
                  </a:schemeClr>
                </a:solidFill>
              </a:rPr>
              <a:t>(Cole &amp; Kelly, 2020)</a:t>
            </a:r>
          </a:p>
        </p:txBody>
      </p:sp>
    </p:spTree>
    <p:extLst>
      <p:ext uri="{BB962C8B-B14F-4D97-AF65-F5344CB8AC3E}">
        <p14:creationId xmlns:p14="http://schemas.microsoft.com/office/powerpoint/2010/main" val="273835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8774" y="543537"/>
            <a:ext cx="6747031" cy="1160501"/>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nvGrpSpPr>
          <p:cNvPr id="3" name="Group 2">
            <a:extLst>
              <a:ext uri="{FF2B5EF4-FFF2-40B4-BE49-F238E27FC236}">
                <a16:creationId xmlns:a16="http://schemas.microsoft.com/office/drawing/2014/main" id="{383F3932-1F27-FCFA-9135-8A0530AF4466}"/>
              </a:ext>
            </a:extLst>
          </p:cNvPr>
          <p:cNvGrpSpPr/>
          <p:nvPr/>
        </p:nvGrpSpPr>
        <p:grpSpPr>
          <a:xfrm>
            <a:off x="1754472" y="4298972"/>
            <a:ext cx="7389528" cy="1558422"/>
            <a:chOff x="1163638" y="4201634"/>
            <a:chExt cx="4932362" cy="1798473"/>
          </a:xfrm>
        </p:grpSpPr>
        <p:sp>
          <p:nvSpPr>
            <p:cNvPr id="13" name="Rectangle 12">
              <a:extLst>
                <a:ext uri="{FF2B5EF4-FFF2-40B4-BE49-F238E27FC236}">
                  <a16:creationId xmlns:a16="http://schemas.microsoft.com/office/drawing/2014/main" id="{EFC23058-CAE1-F233-02B0-6B76F8175640}"/>
                </a:ext>
              </a:extLst>
            </p:cNvPr>
            <p:cNvSpPr/>
            <p:nvPr/>
          </p:nvSpPr>
          <p:spPr>
            <a:xfrm flipH="1">
              <a:off x="1163638" y="4201634"/>
              <a:ext cx="4932362" cy="179847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sp>
          <p:nvSpPr>
            <p:cNvPr id="7" name="TextBox 6">
              <a:extLst>
                <a:ext uri="{FF2B5EF4-FFF2-40B4-BE49-F238E27FC236}">
                  <a16:creationId xmlns:a16="http://schemas.microsoft.com/office/drawing/2014/main" id="{DDA7FD7F-F3EE-B72E-F466-9F0AB6ECEF36}"/>
                </a:ext>
              </a:extLst>
            </p:cNvPr>
            <p:cNvSpPr txBox="1"/>
            <p:nvPr/>
          </p:nvSpPr>
          <p:spPr>
            <a:xfrm flipH="1">
              <a:off x="1256847" y="4434899"/>
              <a:ext cx="2797162" cy="1331943"/>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r">
                <a:lnSpc>
                  <a:spcPct val="100000"/>
                </a:lnSpc>
              </a:pPr>
              <a:r>
                <a:rPr lang="en-GB" sz="1800" dirty="0">
                  <a:solidFill>
                    <a:schemeClr val="bg1"/>
                  </a:solidFill>
                  <a:latin typeface="+mn-lt"/>
                </a:rPr>
                <a:t>Effective and efficient operation results from well-defined roles and instructions, which are ensured by a clear reporting system.</a:t>
              </a:r>
              <a:br>
                <a:rPr lang="en-GB" sz="1800" dirty="0">
                  <a:solidFill>
                    <a:schemeClr val="bg1"/>
                  </a:solidFill>
                  <a:latin typeface="+mn-lt"/>
                </a:rPr>
              </a:br>
              <a:r>
                <a:rPr lang="en-GB" sz="1500" dirty="0">
                  <a:solidFill>
                    <a:schemeClr val="accent1">
                      <a:lumMod val="40000"/>
                      <a:lumOff val="60000"/>
                    </a:schemeClr>
                  </a:solidFill>
                  <a:latin typeface="+mn-lt"/>
                </a:rPr>
                <a:t>(George, 2007)</a:t>
              </a:r>
              <a:endParaRPr lang="en-IN" sz="1500" dirty="0">
                <a:solidFill>
                  <a:schemeClr val="accent1">
                    <a:lumMod val="40000"/>
                    <a:lumOff val="60000"/>
                  </a:schemeClr>
                </a:solidFill>
                <a:latin typeface="+mn-lt"/>
              </a:endParaRPr>
            </a:p>
          </p:txBody>
        </p:sp>
        <p:sp>
          <p:nvSpPr>
            <p:cNvPr id="12" name="Rectangle 11">
              <a:extLst>
                <a:ext uri="{FF2B5EF4-FFF2-40B4-BE49-F238E27FC236}">
                  <a16:creationId xmlns:a16="http://schemas.microsoft.com/office/drawing/2014/main" id="{BBEDD2AF-978E-7ADB-3DBC-2F30B748947D}"/>
                </a:ext>
              </a:extLst>
            </p:cNvPr>
            <p:cNvSpPr/>
            <p:nvPr/>
          </p:nvSpPr>
          <p:spPr>
            <a:xfrm flipH="1">
              <a:off x="4054009" y="5723201"/>
              <a:ext cx="1882177" cy="9373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8" name="TextBox 7">
              <a:extLst>
                <a:ext uri="{FF2B5EF4-FFF2-40B4-BE49-F238E27FC236}">
                  <a16:creationId xmlns:a16="http://schemas.microsoft.com/office/drawing/2014/main" id="{48FDD499-34CA-8B70-1CC0-9929D1AA5623}"/>
                </a:ext>
              </a:extLst>
            </p:cNvPr>
            <p:cNvSpPr txBox="1"/>
            <p:nvPr/>
          </p:nvSpPr>
          <p:spPr>
            <a:xfrm>
              <a:off x="3698994" y="4253036"/>
              <a:ext cx="2288866" cy="1349702"/>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r"/>
              <a:r>
                <a:rPr lang="en-IN" sz="3500" b="1" dirty="0">
                  <a:solidFill>
                    <a:schemeClr val="bg1"/>
                  </a:solidFill>
                  <a:latin typeface="+mj-lt"/>
                </a:rPr>
                <a:t>Unity </a:t>
              </a:r>
            </a:p>
            <a:p>
              <a:pPr algn="r"/>
              <a:r>
                <a:rPr lang="en-IN" sz="3500" b="1" dirty="0">
                  <a:solidFill>
                    <a:schemeClr val="bg1"/>
                  </a:solidFill>
                  <a:latin typeface="+mj-lt"/>
                </a:rPr>
                <a:t>Of Command</a:t>
              </a:r>
            </a:p>
          </p:txBody>
        </p:sp>
      </p:grpSp>
      <p:grpSp>
        <p:nvGrpSpPr>
          <p:cNvPr id="4" name="Group 3">
            <a:extLst>
              <a:ext uri="{FF2B5EF4-FFF2-40B4-BE49-F238E27FC236}">
                <a16:creationId xmlns:a16="http://schemas.microsoft.com/office/drawing/2014/main" id="{6D76C530-7003-2B3F-8F40-B5D621B1312B}"/>
              </a:ext>
            </a:extLst>
          </p:cNvPr>
          <p:cNvGrpSpPr/>
          <p:nvPr/>
        </p:nvGrpSpPr>
        <p:grpSpPr>
          <a:xfrm>
            <a:off x="0" y="2051392"/>
            <a:ext cx="8286395" cy="1558422"/>
            <a:chOff x="417759" y="1700672"/>
            <a:chExt cx="4915900" cy="1798472"/>
          </a:xfrm>
          <a:solidFill>
            <a:schemeClr val="accent4">
              <a:lumMod val="40000"/>
              <a:lumOff val="60000"/>
            </a:schemeClr>
          </a:solidFill>
        </p:grpSpPr>
        <p:sp>
          <p:nvSpPr>
            <p:cNvPr id="11" name="Rectangle 10">
              <a:extLst>
                <a:ext uri="{FF2B5EF4-FFF2-40B4-BE49-F238E27FC236}">
                  <a16:creationId xmlns:a16="http://schemas.microsoft.com/office/drawing/2014/main" id="{91FDC8B0-FC92-A2EB-48E2-7875E6138863}"/>
                </a:ext>
              </a:extLst>
            </p:cNvPr>
            <p:cNvSpPr/>
            <p:nvPr/>
          </p:nvSpPr>
          <p:spPr>
            <a:xfrm>
              <a:off x="417759" y="1700672"/>
              <a:ext cx="4915900" cy="179847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9" name="Rectangle 8">
              <a:extLst>
                <a:ext uri="{FF2B5EF4-FFF2-40B4-BE49-F238E27FC236}">
                  <a16:creationId xmlns:a16="http://schemas.microsoft.com/office/drawing/2014/main" id="{1A7A5232-CCEE-45DA-5D25-A3AF35165E92}"/>
                </a:ext>
              </a:extLst>
            </p:cNvPr>
            <p:cNvSpPr/>
            <p:nvPr/>
          </p:nvSpPr>
          <p:spPr>
            <a:xfrm>
              <a:off x="635606" y="3018836"/>
              <a:ext cx="1329732" cy="7988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14" name="TextBox 13">
              <a:extLst>
                <a:ext uri="{FF2B5EF4-FFF2-40B4-BE49-F238E27FC236}">
                  <a16:creationId xmlns:a16="http://schemas.microsoft.com/office/drawing/2014/main" id="{AFB87A27-578E-0849-5EE2-220860B00597}"/>
                </a:ext>
              </a:extLst>
            </p:cNvPr>
            <p:cNvSpPr txBox="1"/>
            <p:nvPr/>
          </p:nvSpPr>
          <p:spPr>
            <a:xfrm>
              <a:off x="562274" y="2175412"/>
              <a:ext cx="1528063" cy="728129"/>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IN" sz="3500" b="1" dirty="0">
                  <a:solidFill>
                    <a:schemeClr val="bg1"/>
                  </a:solidFill>
                  <a:latin typeface="+mj-lt"/>
                </a:rPr>
                <a:t>Discipline</a:t>
              </a:r>
            </a:p>
          </p:txBody>
        </p:sp>
      </p:grpSp>
      <p:sp>
        <p:nvSpPr>
          <p:cNvPr id="2" name="Title 1">
            <a:extLst>
              <a:ext uri="{FF2B5EF4-FFF2-40B4-BE49-F238E27FC236}">
                <a16:creationId xmlns:a16="http://schemas.microsoft.com/office/drawing/2014/main" id="{8BF2FC5C-AF51-C00E-6235-C88310854AA3}"/>
              </a:ext>
            </a:extLst>
          </p:cNvPr>
          <p:cNvSpPr>
            <a:spLocks noGrp="1"/>
          </p:cNvSpPr>
          <p:nvPr>
            <p:ph type="title"/>
          </p:nvPr>
        </p:nvSpPr>
        <p:spPr>
          <a:xfrm>
            <a:off x="134710" y="716806"/>
            <a:ext cx="6560003" cy="799220"/>
          </a:xfrm>
        </p:spPr>
        <p:txBody>
          <a:bodyPr/>
          <a:lstStyle/>
          <a:p>
            <a:r>
              <a:rPr lang="en-IN" dirty="0"/>
              <a:t>Management Principles</a:t>
            </a:r>
          </a:p>
        </p:txBody>
      </p:sp>
      <p:sp>
        <p:nvSpPr>
          <p:cNvPr id="10" name="TextBox 9">
            <a:extLst>
              <a:ext uri="{FF2B5EF4-FFF2-40B4-BE49-F238E27FC236}">
                <a16:creationId xmlns:a16="http://schemas.microsoft.com/office/drawing/2014/main" id="{D9B51C49-5D8F-9964-AA26-36FB9556ADD5}"/>
              </a:ext>
            </a:extLst>
          </p:cNvPr>
          <p:cNvSpPr txBox="1"/>
          <p:nvPr/>
        </p:nvSpPr>
        <p:spPr>
          <a:xfrm flipH="1">
            <a:off x="2819350" y="2244060"/>
            <a:ext cx="5509557" cy="1154162"/>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High product quality and operational consistency </a:t>
            </a:r>
          </a:p>
          <a:p>
            <a:pPr algn="l">
              <a:lnSpc>
                <a:spcPct val="100000"/>
              </a:lnSpc>
            </a:pPr>
            <a:r>
              <a:rPr lang="en-GB" sz="1800" dirty="0">
                <a:solidFill>
                  <a:schemeClr val="bg1"/>
                </a:solidFill>
                <a:latin typeface="+mn-lt"/>
              </a:rPr>
              <a:t>are ensured by putting in place strict quality control procedures and standards that all personnel must adhere to.</a:t>
            </a:r>
            <a:br>
              <a:rPr lang="en-GB" sz="1800" dirty="0">
                <a:solidFill>
                  <a:schemeClr val="bg1"/>
                </a:solidFill>
                <a:latin typeface="+mn-lt"/>
              </a:rPr>
            </a:br>
            <a:r>
              <a:rPr lang="en-GB" sz="1500" dirty="0">
                <a:solidFill>
                  <a:schemeClr val="accent4">
                    <a:lumMod val="60000"/>
                    <a:lumOff val="40000"/>
                  </a:schemeClr>
                </a:solidFill>
                <a:latin typeface="+mn-lt"/>
              </a:rPr>
              <a:t>(Brown, 2018)</a:t>
            </a:r>
            <a:endParaRPr lang="en-IN" sz="1500" dirty="0">
              <a:solidFill>
                <a:schemeClr val="accent4">
                  <a:lumMod val="60000"/>
                  <a:lumOff val="40000"/>
                </a:schemeClr>
              </a:solidFill>
              <a:latin typeface="+mn-lt"/>
            </a:endParaRPr>
          </a:p>
        </p:txBody>
      </p:sp>
    </p:spTree>
    <p:extLst>
      <p:ext uri="{BB962C8B-B14F-4D97-AF65-F5344CB8AC3E}">
        <p14:creationId xmlns:p14="http://schemas.microsoft.com/office/powerpoint/2010/main" val="2573552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8774" y="543537"/>
            <a:ext cx="6747031" cy="1160501"/>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nvGrpSpPr>
          <p:cNvPr id="3" name="Group 2">
            <a:extLst>
              <a:ext uri="{FF2B5EF4-FFF2-40B4-BE49-F238E27FC236}">
                <a16:creationId xmlns:a16="http://schemas.microsoft.com/office/drawing/2014/main" id="{383F3932-1F27-FCFA-9135-8A0530AF4466}"/>
              </a:ext>
            </a:extLst>
          </p:cNvPr>
          <p:cNvGrpSpPr/>
          <p:nvPr/>
        </p:nvGrpSpPr>
        <p:grpSpPr>
          <a:xfrm>
            <a:off x="-81642" y="4240968"/>
            <a:ext cx="9453545" cy="2216113"/>
            <a:chOff x="1168415" y="4198715"/>
            <a:chExt cx="5068719" cy="2097993"/>
          </a:xfrm>
        </p:grpSpPr>
        <p:sp>
          <p:nvSpPr>
            <p:cNvPr id="13" name="Rectangle 12">
              <a:extLst>
                <a:ext uri="{FF2B5EF4-FFF2-40B4-BE49-F238E27FC236}">
                  <a16:creationId xmlns:a16="http://schemas.microsoft.com/office/drawing/2014/main" id="{EFC23058-CAE1-F233-02B0-6B76F8175640}"/>
                </a:ext>
              </a:extLst>
            </p:cNvPr>
            <p:cNvSpPr/>
            <p:nvPr/>
          </p:nvSpPr>
          <p:spPr>
            <a:xfrm flipH="1">
              <a:off x="1197384" y="4198715"/>
              <a:ext cx="4932362" cy="2097993"/>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sp>
          <p:nvSpPr>
            <p:cNvPr id="7" name="TextBox 6">
              <a:extLst>
                <a:ext uri="{FF2B5EF4-FFF2-40B4-BE49-F238E27FC236}">
                  <a16:creationId xmlns:a16="http://schemas.microsoft.com/office/drawing/2014/main" id="{DDA7FD7F-F3EE-B72E-F466-9F0AB6ECEF36}"/>
                </a:ext>
              </a:extLst>
            </p:cNvPr>
            <p:cNvSpPr txBox="1"/>
            <p:nvPr/>
          </p:nvSpPr>
          <p:spPr>
            <a:xfrm flipH="1">
              <a:off x="1168415" y="4276597"/>
              <a:ext cx="3576723" cy="1879349"/>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r">
                <a:lnSpc>
                  <a:spcPct val="100000"/>
                </a:lnSpc>
              </a:pPr>
              <a:r>
                <a:rPr lang="en-GB" sz="1800" dirty="0">
                  <a:solidFill>
                    <a:schemeClr val="bg1"/>
                  </a:solidFill>
                  <a:latin typeface="+mn-lt"/>
                </a:rPr>
                <a:t>In conclusion, the five main management concepts that were covered are essential for developing productive and driven employees.</a:t>
              </a:r>
            </a:p>
            <a:p>
              <a:pPr algn="r">
                <a:lnSpc>
                  <a:spcPct val="100000"/>
                </a:lnSpc>
              </a:pPr>
              <a:r>
                <a:rPr lang="en-GB" sz="1800" dirty="0">
                  <a:solidFill>
                    <a:schemeClr val="bg1"/>
                  </a:solidFill>
                  <a:latin typeface="+mn-lt"/>
                </a:rPr>
                <a:t> </a:t>
              </a:r>
            </a:p>
            <a:p>
              <a:pPr algn="r">
                <a:lnSpc>
                  <a:spcPct val="100000"/>
                </a:lnSpc>
              </a:pPr>
              <a:r>
                <a:rPr lang="en-GB" sz="1800" dirty="0">
                  <a:solidFill>
                    <a:schemeClr val="bg1"/>
                  </a:solidFill>
                  <a:latin typeface="+mn-lt"/>
                </a:rPr>
                <a:t>Large businesses can streamline their processes and accomplish their strategic objectives by putting these ideas into practice. </a:t>
              </a:r>
            </a:p>
            <a:p>
              <a:pPr algn="r">
                <a:lnSpc>
                  <a:spcPct val="100000"/>
                </a:lnSpc>
              </a:pPr>
              <a:r>
                <a:rPr lang="en-GB" sz="1800" dirty="0">
                  <a:solidFill>
                    <a:schemeClr val="bg1"/>
                  </a:solidFill>
                  <a:latin typeface="+mn-lt"/>
                </a:rPr>
                <a:t>These ideas are essential to efficient management.</a:t>
              </a:r>
            </a:p>
            <a:p>
              <a:pPr algn="r">
                <a:lnSpc>
                  <a:spcPct val="100000"/>
                </a:lnSpc>
              </a:pPr>
              <a:r>
                <a:rPr lang="en-GB" sz="1300" dirty="0">
                  <a:solidFill>
                    <a:schemeClr val="accent1">
                      <a:lumMod val="40000"/>
                      <a:lumOff val="60000"/>
                    </a:schemeClr>
                  </a:solidFill>
                  <a:latin typeface="+mn-lt"/>
                </a:rPr>
                <a:t>(Robbins, Coulter, and Randel, 2020)</a:t>
              </a:r>
              <a:endParaRPr lang="en-GB" sz="1300" dirty="0">
                <a:solidFill>
                  <a:schemeClr val="bg1"/>
                </a:solidFill>
                <a:latin typeface="+mn-lt"/>
              </a:endParaRPr>
            </a:p>
          </p:txBody>
        </p:sp>
        <p:sp>
          <p:nvSpPr>
            <p:cNvPr id="12" name="Rectangle 11">
              <a:extLst>
                <a:ext uri="{FF2B5EF4-FFF2-40B4-BE49-F238E27FC236}">
                  <a16:creationId xmlns:a16="http://schemas.microsoft.com/office/drawing/2014/main" id="{BBEDD2AF-978E-7ADB-3DBC-2F30B748947D}"/>
                </a:ext>
              </a:extLst>
            </p:cNvPr>
            <p:cNvSpPr/>
            <p:nvPr/>
          </p:nvSpPr>
          <p:spPr>
            <a:xfrm flipH="1">
              <a:off x="4865905" y="5728152"/>
              <a:ext cx="1143074" cy="79761"/>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8" name="TextBox 7">
              <a:extLst>
                <a:ext uri="{FF2B5EF4-FFF2-40B4-BE49-F238E27FC236}">
                  <a16:creationId xmlns:a16="http://schemas.microsoft.com/office/drawing/2014/main" id="{48FDD499-34CA-8B70-1CC0-9929D1AA5623}"/>
                </a:ext>
              </a:extLst>
            </p:cNvPr>
            <p:cNvSpPr txBox="1"/>
            <p:nvPr/>
          </p:nvSpPr>
          <p:spPr>
            <a:xfrm>
              <a:off x="4607745" y="4960117"/>
              <a:ext cx="1629389" cy="728129"/>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IN" sz="3500" b="1" dirty="0">
                  <a:solidFill>
                    <a:schemeClr val="bg1"/>
                  </a:solidFill>
                  <a:latin typeface="+mj-lt"/>
                </a:rPr>
                <a:t>Summary</a:t>
              </a:r>
            </a:p>
          </p:txBody>
        </p:sp>
      </p:grpSp>
      <p:grpSp>
        <p:nvGrpSpPr>
          <p:cNvPr id="4" name="Group 3">
            <a:extLst>
              <a:ext uri="{FF2B5EF4-FFF2-40B4-BE49-F238E27FC236}">
                <a16:creationId xmlns:a16="http://schemas.microsoft.com/office/drawing/2014/main" id="{6D76C530-7003-2B3F-8F40-B5D621B1312B}"/>
              </a:ext>
            </a:extLst>
          </p:cNvPr>
          <p:cNvGrpSpPr/>
          <p:nvPr/>
        </p:nvGrpSpPr>
        <p:grpSpPr>
          <a:xfrm>
            <a:off x="-368761" y="2157965"/>
            <a:ext cx="8655156" cy="1558422"/>
            <a:chOff x="198992" y="1823661"/>
            <a:chExt cx="5134667" cy="1798472"/>
          </a:xfrm>
          <a:solidFill>
            <a:schemeClr val="accent4">
              <a:lumMod val="40000"/>
              <a:lumOff val="60000"/>
            </a:schemeClr>
          </a:solidFill>
        </p:grpSpPr>
        <p:sp>
          <p:nvSpPr>
            <p:cNvPr id="11" name="Rectangle 10">
              <a:extLst>
                <a:ext uri="{FF2B5EF4-FFF2-40B4-BE49-F238E27FC236}">
                  <a16:creationId xmlns:a16="http://schemas.microsoft.com/office/drawing/2014/main" id="{91FDC8B0-FC92-A2EB-48E2-7875E6138863}"/>
                </a:ext>
              </a:extLst>
            </p:cNvPr>
            <p:cNvSpPr/>
            <p:nvPr/>
          </p:nvSpPr>
          <p:spPr>
            <a:xfrm>
              <a:off x="417759" y="1823661"/>
              <a:ext cx="4915900" cy="1798472"/>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9" name="Rectangle 8">
              <a:extLst>
                <a:ext uri="{FF2B5EF4-FFF2-40B4-BE49-F238E27FC236}">
                  <a16:creationId xmlns:a16="http://schemas.microsoft.com/office/drawing/2014/main" id="{1A7A5232-CCEE-45DA-5D25-A3AF35165E92}"/>
                </a:ext>
              </a:extLst>
            </p:cNvPr>
            <p:cNvSpPr/>
            <p:nvPr/>
          </p:nvSpPr>
          <p:spPr>
            <a:xfrm>
              <a:off x="554882" y="3124159"/>
              <a:ext cx="1005933" cy="72101"/>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14" name="TextBox 13">
              <a:extLst>
                <a:ext uri="{FF2B5EF4-FFF2-40B4-BE49-F238E27FC236}">
                  <a16:creationId xmlns:a16="http://schemas.microsoft.com/office/drawing/2014/main" id="{AFB87A27-578E-0849-5EE2-220860B00597}"/>
                </a:ext>
              </a:extLst>
            </p:cNvPr>
            <p:cNvSpPr txBox="1"/>
            <p:nvPr/>
          </p:nvSpPr>
          <p:spPr>
            <a:xfrm>
              <a:off x="198992" y="2235809"/>
              <a:ext cx="1528063" cy="728129"/>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IN" sz="3500" b="1" dirty="0">
                  <a:solidFill>
                    <a:schemeClr val="bg1"/>
                  </a:solidFill>
                  <a:latin typeface="+mj-lt"/>
                </a:rPr>
                <a:t>Equity</a:t>
              </a:r>
            </a:p>
          </p:txBody>
        </p:sp>
      </p:grpSp>
      <p:sp>
        <p:nvSpPr>
          <p:cNvPr id="2" name="Title 1">
            <a:extLst>
              <a:ext uri="{FF2B5EF4-FFF2-40B4-BE49-F238E27FC236}">
                <a16:creationId xmlns:a16="http://schemas.microsoft.com/office/drawing/2014/main" id="{8BF2FC5C-AF51-C00E-6235-C88310854AA3}"/>
              </a:ext>
            </a:extLst>
          </p:cNvPr>
          <p:cNvSpPr>
            <a:spLocks noGrp="1"/>
          </p:cNvSpPr>
          <p:nvPr>
            <p:ph type="title"/>
          </p:nvPr>
        </p:nvSpPr>
        <p:spPr>
          <a:xfrm>
            <a:off x="134710" y="716806"/>
            <a:ext cx="6560003" cy="799220"/>
          </a:xfrm>
        </p:spPr>
        <p:txBody>
          <a:bodyPr/>
          <a:lstStyle/>
          <a:p>
            <a:r>
              <a:rPr lang="en-IN" dirty="0"/>
              <a:t>Management Principles</a:t>
            </a:r>
          </a:p>
        </p:txBody>
      </p:sp>
      <p:sp>
        <p:nvSpPr>
          <p:cNvPr id="10" name="TextBox 9">
            <a:extLst>
              <a:ext uri="{FF2B5EF4-FFF2-40B4-BE49-F238E27FC236}">
                <a16:creationId xmlns:a16="http://schemas.microsoft.com/office/drawing/2014/main" id="{D9B51C49-5D8F-9964-AA26-36FB9556ADD5}"/>
              </a:ext>
            </a:extLst>
          </p:cNvPr>
          <p:cNvSpPr txBox="1"/>
          <p:nvPr/>
        </p:nvSpPr>
        <p:spPr>
          <a:xfrm flipH="1">
            <a:off x="2932075" y="2392040"/>
            <a:ext cx="3994049" cy="1154162"/>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Treating people fairly increases employee happiness, creates a great work atmosphere, and encourages loyalty.</a:t>
            </a:r>
            <a:br>
              <a:rPr lang="en-GB" sz="1800" dirty="0">
                <a:solidFill>
                  <a:schemeClr val="bg1"/>
                </a:solidFill>
                <a:latin typeface="+mn-lt"/>
              </a:rPr>
            </a:br>
            <a:r>
              <a:rPr lang="en-GB" sz="1500" dirty="0">
                <a:solidFill>
                  <a:schemeClr val="accent2">
                    <a:lumMod val="60000"/>
                    <a:lumOff val="40000"/>
                  </a:schemeClr>
                </a:solidFill>
                <a:latin typeface="+mn-lt"/>
              </a:rPr>
              <a:t>(Samad, 2023)</a:t>
            </a:r>
          </a:p>
        </p:txBody>
      </p:sp>
    </p:spTree>
    <p:extLst>
      <p:ext uri="{BB962C8B-B14F-4D97-AF65-F5344CB8AC3E}">
        <p14:creationId xmlns:p14="http://schemas.microsoft.com/office/powerpoint/2010/main" val="3636168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16523" y="437831"/>
            <a:ext cx="7206147" cy="1559617"/>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nvGrpSpPr>
          <p:cNvPr id="3" name="Group 2">
            <a:extLst>
              <a:ext uri="{FF2B5EF4-FFF2-40B4-BE49-F238E27FC236}">
                <a16:creationId xmlns:a16="http://schemas.microsoft.com/office/drawing/2014/main" id="{8533B77F-0808-03B6-7F85-F82964FDBC2E}"/>
              </a:ext>
            </a:extLst>
          </p:cNvPr>
          <p:cNvGrpSpPr/>
          <p:nvPr/>
        </p:nvGrpSpPr>
        <p:grpSpPr>
          <a:xfrm>
            <a:off x="119937" y="2409747"/>
            <a:ext cx="6346178" cy="4165225"/>
            <a:chOff x="2840716" y="3674723"/>
            <a:chExt cx="4734163" cy="5155983"/>
          </a:xfrm>
        </p:grpSpPr>
        <p:sp>
          <p:nvSpPr>
            <p:cNvPr id="11" name="Rectangle 10">
              <a:extLst>
                <a:ext uri="{FF2B5EF4-FFF2-40B4-BE49-F238E27FC236}">
                  <a16:creationId xmlns:a16="http://schemas.microsoft.com/office/drawing/2014/main" id="{91FDC8B0-FC92-A2EB-48E2-7875E6138863}"/>
                </a:ext>
              </a:extLst>
            </p:cNvPr>
            <p:cNvSpPr/>
            <p:nvPr/>
          </p:nvSpPr>
          <p:spPr>
            <a:xfrm rot="5400000">
              <a:off x="5201252" y="6457079"/>
              <a:ext cx="1277803" cy="3469451"/>
            </a:xfrm>
            <a:prstGeom prst="rect">
              <a:avLst/>
            </a:prstGeom>
            <a:solidFill>
              <a:schemeClr val="accent3">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13" name="Rectangle 12">
              <a:extLst>
                <a:ext uri="{FF2B5EF4-FFF2-40B4-BE49-F238E27FC236}">
                  <a16:creationId xmlns:a16="http://schemas.microsoft.com/office/drawing/2014/main" id="{EFC23058-CAE1-F233-02B0-6B76F8175640}"/>
                </a:ext>
              </a:extLst>
            </p:cNvPr>
            <p:cNvSpPr/>
            <p:nvPr/>
          </p:nvSpPr>
          <p:spPr>
            <a:xfrm rot="5400000">
              <a:off x="4651095" y="5177220"/>
              <a:ext cx="1279176" cy="3472190"/>
            </a:xfrm>
            <a:prstGeom prst="rect">
              <a:avLst/>
            </a:prstGeom>
            <a:solidFill>
              <a:schemeClr val="accent5">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9" name="Rectangle 8">
              <a:extLst>
                <a:ext uri="{FF2B5EF4-FFF2-40B4-BE49-F238E27FC236}">
                  <a16:creationId xmlns:a16="http://schemas.microsoft.com/office/drawing/2014/main" id="{1A7A5232-CCEE-45DA-5D25-A3AF35165E92}"/>
                </a:ext>
              </a:extLst>
            </p:cNvPr>
            <p:cNvSpPr/>
            <p:nvPr/>
          </p:nvSpPr>
          <p:spPr>
            <a:xfrm rot="5400000">
              <a:off x="3837043" y="2678396"/>
              <a:ext cx="1281752" cy="3274406"/>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2" name="Rectangle 11">
              <a:extLst>
                <a:ext uri="{FF2B5EF4-FFF2-40B4-BE49-F238E27FC236}">
                  <a16:creationId xmlns:a16="http://schemas.microsoft.com/office/drawing/2014/main" id="{BBEDD2AF-978E-7ADB-3DBC-2F30B748947D}"/>
                </a:ext>
              </a:extLst>
            </p:cNvPr>
            <p:cNvSpPr/>
            <p:nvPr/>
          </p:nvSpPr>
          <p:spPr>
            <a:xfrm rot="5400000">
              <a:off x="4153640" y="3844401"/>
              <a:ext cx="1281752" cy="3504647"/>
            </a:xfrm>
            <a:prstGeom prst="rect">
              <a:avLst/>
            </a:prstGeom>
            <a:solidFill>
              <a:schemeClr val="accent4">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sp>
        <p:nvSpPr>
          <p:cNvPr id="2" name="TextBox 1">
            <a:extLst>
              <a:ext uri="{FF2B5EF4-FFF2-40B4-BE49-F238E27FC236}">
                <a16:creationId xmlns:a16="http://schemas.microsoft.com/office/drawing/2014/main" id="{20967743-1756-06FE-87D0-769E0226E54A}"/>
              </a:ext>
            </a:extLst>
          </p:cNvPr>
          <p:cNvSpPr txBox="1"/>
          <p:nvPr/>
        </p:nvSpPr>
        <p:spPr>
          <a:xfrm>
            <a:off x="734562" y="2362042"/>
            <a:ext cx="4800957" cy="1015663"/>
          </a:xfrm>
          <a:prstGeom prst="rect">
            <a:avLst/>
          </a:prstGeom>
          <a:noFill/>
        </p:spPr>
        <p:txBody>
          <a:bodyPr wrap="square" rtlCol="0">
            <a:spAutoFit/>
          </a:bodyPr>
          <a:lstStyle/>
          <a:p>
            <a:r>
              <a:rPr lang="en-IN" sz="6000" b="1" dirty="0">
                <a:solidFill>
                  <a:schemeClr val="bg1"/>
                </a:solidFill>
                <a:latin typeface="+mj-lt"/>
              </a:rPr>
              <a:t>01 </a:t>
            </a:r>
            <a:r>
              <a:rPr lang="en-IN" sz="3000" b="1" dirty="0">
                <a:solidFill>
                  <a:schemeClr val="bg1"/>
                </a:solidFill>
                <a:latin typeface="+mj-lt"/>
              </a:rPr>
              <a:t>Planning</a:t>
            </a:r>
          </a:p>
        </p:txBody>
      </p:sp>
      <p:sp>
        <p:nvSpPr>
          <p:cNvPr id="8" name="TextBox 7">
            <a:extLst>
              <a:ext uri="{FF2B5EF4-FFF2-40B4-BE49-F238E27FC236}">
                <a16:creationId xmlns:a16="http://schemas.microsoft.com/office/drawing/2014/main" id="{49139E54-99C2-D5E7-8885-FC8610E7F2D4}"/>
              </a:ext>
            </a:extLst>
          </p:cNvPr>
          <p:cNvSpPr txBox="1"/>
          <p:nvPr/>
        </p:nvSpPr>
        <p:spPr>
          <a:xfrm>
            <a:off x="1062628" y="3245717"/>
            <a:ext cx="3732530" cy="1015663"/>
          </a:xfrm>
          <a:prstGeom prst="rect">
            <a:avLst/>
          </a:prstGeom>
          <a:noFill/>
        </p:spPr>
        <p:txBody>
          <a:bodyPr wrap="square" rtlCol="0">
            <a:spAutoFit/>
          </a:bodyPr>
          <a:lstStyle/>
          <a:p>
            <a:r>
              <a:rPr lang="en-IN" sz="6000" b="1" dirty="0">
                <a:solidFill>
                  <a:schemeClr val="bg1"/>
                </a:solidFill>
                <a:latin typeface="+mj-lt"/>
              </a:rPr>
              <a:t>02 </a:t>
            </a:r>
            <a:r>
              <a:rPr lang="en-IN" sz="3000" b="1" dirty="0">
                <a:solidFill>
                  <a:schemeClr val="bg1"/>
                </a:solidFill>
                <a:latin typeface="+mj-lt"/>
              </a:rPr>
              <a:t>Organising</a:t>
            </a:r>
          </a:p>
        </p:txBody>
      </p:sp>
      <p:sp>
        <p:nvSpPr>
          <p:cNvPr id="16" name="TextBox 15">
            <a:extLst>
              <a:ext uri="{FF2B5EF4-FFF2-40B4-BE49-F238E27FC236}">
                <a16:creationId xmlns:a16="http://schemas.microsoft.com/office/drawing/2014/main" id="{F23B9E0F-43B2-00EA-CB29-64395783813F}"/>
              </a:ext>
            </a:extLst>
          </p:cNvPr>
          <p:cNvSpPr txBox="1"/>
          <p:nvPr/>
        </p:nvSpPr>
        <p:spPr>
          <a:xfrm>
            <a:off x="1535903" y="4331346"/>
            <a:ext cx="4560097" cy="1015663"/>
          </a:xfrm>
          <a:prstGeom prst="rect">
            <a:avLst/>
          </a:prstGeom>
          <a:noFill/>
        </p:spPr>
        <p:txBody>
          <a:bodyPr wrap="square" rtlCol="0">
            <a:spAutoFit/>
          </a:bodyPr>
          <a:lstStyle/>
          <a:p>
            <a:r>
              <a:rPr lang="en-IN" sz="6000" b="1" dirty="0">
                <a:solidFill>
                  <a:schemeClr val="bg1"/>
                </a:solidFill>
                <a:latin typeface="+mj-lt"/>
              </a:rPr>
              <a:t>03 </a:t>
            </a:r>
            <a:r>
              <a:rPr lang="en-IN" sz="3000" b="1" dirty="0">
                <a:solidFill>
                  <a:schemeClr val="bg1"/>
                </a:solidFill>
                <a:latin typeface="+mj-lt"/>
              </a:rPr>
              <a:t>Leading</a:t>
            </a:r>
          </a:p>
        </p:txBody>
      </p:sp>
      <p:sp>
        <p:nvSpPr>
          <p:cNvPr id="17" name="TextBox 16">
            <a:extLst>
              <a:ext uri="{FF2B5EF4-FFF2-40B4-BE49-F238E27FC236}">
                <a16:creationId xmlns:a16="http://schemas.microsoft.com/office/drawing/2014/main" id="{092DDA22-E8C3-5B24-FEB2-21E82875D9CF}"/>
              </a:ext>
            </a:extLst>
          </p:cNvPr>
          <p:cNvSpPr txBox="1"/>
          <p:nvPr/>
        </p:nvSpPr>
        <p:spPr>
          <a:xfrm>
            <a:off x="2033621" y="5486941"/>
            <a:ext cx="5781384" cy="1015663"/>
          </a:xfrm>
          <a:prstGeom prst="rect">
            <a:avLst/>
          </a:prstGeom>
          <a:noFill/>
        </p:spPr>
        <p:txBody>
          <a:bodyPr wrap="square" rtlCol="0">
            <a:spAutoFit/>
          </a:bodyPr>
          <a:lstStyle/>
          <a:p>
            <a:r>
              <a:rPr lang="en-IN" sz="6000" b="1" dirty="0">
                <a:solidFill>
                  <a:schemeClr val="bg1"/>
                </a:solidFill>
                <a:latin typeface="+mj-lt"/>
              </a:rPr>
              <a:t>04 </a:t>
            </a:r>
            <a:r>
              <a:rPr lang="en-IN" sz="3000" b="1" dirty="0">
                <a:solidFill>
                  <a:schemeClr val="bg1"/>
                </a:solidFill>
                <a:latin typeface="+mj-lt"/>
              </a:rPr>
              <a:t>Controlling</a:t>
            </a:r>
          </a:p>
        </p:txBody>
      </p:sp>
      <p:sp>
        <p:nvSpPr>
          <p:cNvPr id="19" name="Title 18">
            <a:extLst>
              <a:ext uri="{FF2B5EF4-FFF2-40B4-BE49-F238E27FC236}">
                <a16:creationId xmlns:a16="http://schemas.microsoft.com/office/drawing/2014/main" id="{07606CB7-5150-6202-12A8-6A7C16E7E0C6}"/>
              </a:ext>
            </a:extLst>
          </p:cNvPr>
          <p:cNvSpPr>
            <a:spLocks noGrp="1"/>
          </p:cNvSpPr>
          <p:nvPr>
            <p:ph type="title"/>
          </p:nvPr>
        </p:nvSpPr>
        <p:spPr>
          <a:xfrm>
            <a:off x="261471" y="322800"/>
            <a:ext cx="6716250" cy="769441"/>
          </a:xfrm>
        </p:spPr>
        <p:txBody>
          <a:bodyPr>
            <a:normAutofit/>
          </a:bodyPr>
          <a:lstStyle/>
          <a:p>
            <a:r>
              <a:rPr lang="en-IN" dirty="0"/>
              <a:t>Management Functions</a:t>
            </a:r>
          </a:p>
        </p:txBody>
      </p:sp>
      <p:sp>
        <p:nvSpPr>
          <p:cNvPr id="4" name="TextBox 3">
            <a:extLst>
              <a:ext uri="{FF2B5EF4-FFF2-40B4-BE49-F238E27FC236}">
                <a16:creationId xmlns:a16="http://schemas.microsoft.com/office/drawing/2014/main" id="{3A140483-0CE4-7118-058E-26BE52D3376B}"/>
              </a:ext>
            </a:extLst>
          </p:cNvPr>
          <p:cNvSpPr txBox="1"/>
          <p:nvPr/>
        </p:nvSpPr>
        <p:spPr>
          <a:xfrm flipH="1">
            <a:off x="261471" y="1106263"/>
            <a:ext cx="8866006" cy="877163"/>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Setting goals, allocating resources, inspiring staff, and keeping an eye on performance are all part of management duties, which guarantee that corporate objectives are met successfully and efficiently.</a:t>
            </a:r>
            <a:br>
              <a:rPr lang="en-GB" sz="1800" dirty="0">
                <a:solidFill>
                  <a:schemeClr val="bg1"/>
                </a:solidFill>
                <a:latin typeface="+mn-lt"/>
              </a:rPr>
            </a:br>
            <a:r>
              <a:rPr lang="en-GB" sz="1300" dirty="0">
                <a:solidFill>
                  <a:schemeClr val="accent1">
                    <a:lumMod val="60000"/>
                    <a:lumOff val="40000"/>
                  </a:schemeClr>
                </a:solidFill>
                <a:latin typeface="+mn-lt"/>
              </a:rPr>
              <a:t>(Cole and Kelly, 2020)</a:t>
            </a:r>
          </a:p>
        </p:txBody>
      </p:sp>
    </p:spTree>
    <p:extLst>
      <p:ext uri="{BB962C8B-B14F-4D97-AF65-F5344CB8AC3E}">
        <p14:creationId xmlns:p14="http://schemas.microsoft.com/office/powerpoint/2010/main" val="1993413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0" y="2520043"/>
            <a:ext cx="9089571" cy="3570514"/>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20" name="Rectangle 19">
            <a:extLst>
              <a:ext uri="{FF2B5EF4-FFF2-40B4-BE49-F238E27FC236}">
                <a16:creationId xmlns:a16="http://schemas.microsoft.com/office/drawing/2014/main" id="{41FCDBB0-5367-8B84-1FA8-F892D186A3A1}"/>
              </a:ext>
            </a:extLst>
          </p:cNvPr>
          <p:cNvSpPr/>
          <p:nvPr/>
        </p:nvSpPr>
        <p:spPr>
          <a:xfrm>
            <a:off x="389950" y="2625776"/>
            <a:ext cx="1648325" cy="150847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19" name="Rectangle 18">
            <a:extLst>
              <a:ext uri="{FF2B5EF4-FFF2-40B4-BE49-F238E27FC236}">
                <a16:creationId xmlns:a16="http://schemas.microsoft.com/office/drawing/2014/main" id="{AFA315AC-D730-20A6-7008-B780B82E077E}"/>
              </a:ext>
            </a:extLst>
          </p:cNvPr>
          <p:cNvSpPr/>
          <p:nvPr/>
        </p:nvSpPr>
        <p:spPr>
          <a:xfrm>
            <a:off x="407037" y="4270129"/>
            <a:ext cx="1638118" cy="1681636"/>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7" name="Rectangle 6">
            <a:extLst>
              <a:ext uri="{FF2B5EF4-FFF2-40B4-BE49-F238E27FC236}">
                <a16:creationId xmlns:a16="http://schemas.microsoft.com/office/drawing/2014/main" id="{96CE09BA-E993-AE5D-9DB1-8F2393E05DFF}"/>
              </a:ext>
            </a:extLst>
          </p:cNvPr>
          <p:cNvSpPr/>
          <p:nvPr/>
        </p:nvSpPr>
        <p:spPr>
          <a:xfrm>
            <a:off x="2525486" y="430882"/>
            <a:ext cx="6618514" cy="1034962"/>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15" name="Title 14">
            <a:extLst>
              <a:ext uri="{FF2B5EF4-FFF2-40B4-BE49-F238E27FC236}">
                <a16:creationId xmlns:a16="http://schemas.microsoft.com/office/drawing/2014/main" id="{FEDF694B-CE77-54A4-7BBD-64158B81B415}"/>
              </a:ext>
            </a:extLst>
          </p:cNvPr>
          <p:cNvSpPr>
            <a:spLocks noGrp="1"/>
          </p:cNvSpPr>
          <p:nvPr>
            <p:ph type="title"/>
          </p:nvPr>
        </p:nvSpPr>
        <p:spPr>
          <a:xfrm>
            <a:off x="3329550" y="-16659"/>
            <a:ext cx="6107896" cy="1295400"/>
          </a:xfrm>
        </p:spPr>
        <p:txBody>
          <a:bodyPr>
            <a:normAutofit fontScale="90000"/>
          </a:bodyPr>
          <a:lstStyle/>
          <a:p>
            <a:r>
              <a:rPr lang="en-IN" dirty="0"/>
              <a:t>Management Functions</a:t>
            </a:r>
          </a:p>
        </p:txBody>
      </p:sp>
      <p:sp>
        <p:nvSpPr>
          <p:cNvPr id="14" name="TextBox 13">
            <a:extLst>
              <a:ext uri="{FF2B5EF4-FFF2-40B4-BE49-F238E27FC236}">
                <a16:creationId xmlns:a16="http://schemas.microsoft.com/office/drawing/2014/main" id="{9D3606A5-ABE0-F1A0-96B2-5D251F02C2EA}"/>
              </a:ext>
            </a:extLst>
          </p:cNvPr>
          <p:cNvSpPr txBox="1"/>
          <p:nvPr/>
        </p:nvSpPr>
        <p:spPr>
          <a:xfrm>
            <a:off x="4231946" y="4519935"/>
            <a:ext cx="4912842" cy="1154162"/>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Changing roles, combining departments, and reallocating resources are necessary to improve operations and spur growth.</a:t>
            </a:r>
            <a:br>
              <a:rPr lang="en-GB" sz="1800" dirty="0">
                <a:solidFill>
                  <a:schemeClr val="bg1"/>
                </a:solidFill>
                <a:latin typeface="+mn-lt"/>
              </a:rPr>
            </a:br>
            <a:r>
              <a:rPr lang="en-GB" sz="1500" dirty="0">
                <a:solidFill>
                  <a:schemeClr val="accent4">
                    <a:lumMod val="40000"/>
                    <a:lumOff val="60000"/>
                  </a:schemeClr>
                </a:solidFill>
                <a:latin typeface="+mn-lt"/>
              </a:rPr>
              <a:t>(</a:t>
            </a:r>
            <a:r>
              <a:rPr lang="en-GB" sz="1500" dirty="0" err="1">
                <a:solidFill>
                  <a:schemeClr val="accent4">
                    <a:lumMod val="40000"/>
                    <a:lumOff val="60000"/>
                  </a:schemeClr>
                </a:solidFill>
                <a:latin typeface="+mn-lt"/>
              </a:rPr>
              <a:t>Catmull</a:t>
            </a:r>
            <a:r>
              <a:rPr lang="en-GB" sz="1500" dirty="0">
                <a:solidFill>
                  <a:schemeClr val="accent4">
                    <a:lumMod val="40000"/>
                    <a:lumOff val="60000"/>
                  </a:schemeClr>
                </a:solidFill>
                <a:latin typeface="+mn-lt"/>
              </a:rPr>
              <a:t>, 2014)</a:t>
            </a:r>
            <a:endParaRPr lang="en-IN" sz="1500" dirty="0">
              <a:solidFill>
                <a:schemeClr val="accent4">
                  <a:lumMod val="40000"/>
                  <a:lumOff val="60000"/>
                </a:schemeClr>
              </a:solidFill>
              <a:latin typeface="+mn-lt"/>
            </a:endParaRPr>
          </a:p>
        </p:txBody>
      </p:sp>
      <p:sp>
        <p:nvSpPr>
          <p:cNvPr id="21" name="TextBox 20">
            <a:extLst>
              <a:ext uri="{FF2B5EF4-FFF2-40B4-BE49-F238E27FC236}">
                <a16:creationId xmlns:a16="http://schemas.microsoft.com/office/drawing/2014/main" id="{604DD343-3B5E-155A-0FDA-E1E47DD523EF}"/>
              </a:ext>
            </a:extLst>
          </p:cNvPr>
          <p:cNvSpPr txBox="1"/>
          <p:nvPr/>
        </p:nvSpPr>
        <p:spPr>
          <a:xfrm>
            <a:off x="3880634" y="2957650"/>
            <a:ext cx="4278208" cy="1386918"/>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An organised approach to planning aids</a:t>
            </a:r>
          </a:p>
          <a:p>
            <a:pPr algn="l">
              <a:lnSpc>
                <a:spcPct val="100000"/>
              </a:lnSpc>
            </a:pPr>
            <a:r>
              <a:rPr lang="en-GB" sz="1800" dirty="0">
                <a:solidFill>
                  <a:schemeClr val="bg1"/>
                </a:solidFill>
                <a:latin typeface="+mn-lt"/>
              </a:rPr>
              <a:t>the company in meeting expectations </a:t>
            </a:r>
          </a:p>
          <a:p>
            <a:pPr algn="l">
              <a:lnSpc>
                <a:spcPct val="100000"/>
              </a:lnSpc>
            </a:pPr>
            <a:r>
              <a:rPr lang="en-GB" sz="1800" dirty="0">
                <a:solidFill>
                  <a:schemeClr val="bg1"/>
                </a:solidFill>
                <a:latin typeface="+mn-lt"/>
              </a:rPr>
              <a:t>and staying one step ahead of the competition.</a:t>
            </a:r>
            <a:br>
              <a:rPr lang="en-GB" sz="1800" dirty="0">
                <a:solidFill>
                  <a:schemeClr val="bg1"/>
                </a:solidFill>
                <a:latin typeface="+mn-lt"/>
              </a:rPr>
            </a:br>
            <a:r>
              <a:rPr lang="en-GB" sz="1500" dirty="0">
                <a:solidFill>
                  <a:schemeClr val="accent1">
                    <a:lumMod val="40000"/>
                    <a:lumOff val="60000"/>
                  </a:schemeClr>
                </a:solidFill>
                <a:latin typeface="+mn-lt"/>
              </a:rPr>
              <a:t>(Kotter, 1990)</a:t>
            </a:r>
          </a:p>
          <a:p>
            <a:pPr algn="l">
              <a:lnSpc>
                <a:spcPts val="1400"/>
              </a:lnSpc>
            </a:pPr>
            <a:endParaRPr lang="en-IN" sz="1800" dirty="0">
              <a:solidFill>
                <a:schemeClr val="bg1"/>
              </a:solidFill>
              <a:latin typeface="+mn-lt"/>
            </a:endParaRPr>
          </a:p>
        </p:txBody>
      </p:sp>
      <p:sp>
        <p:nvSpPr>
          <p:cNvPr id="2" name="TextBox 1">
            <a:extLst>
              <a:ext uri="{FF2B5EF4-FFF2-40B4-BE49-F238E27FC236}">
                <a16:creationId xmlns:a16="http://schemas.microsoft.com/office/drawing/2014/main" id="{69E64674-46FB-88E1-570E-DA81DE02812D}"/>
              </a:ext>
            </a:extLst>
          </p:cNvPr>
          <p:cNvSpPr txBox="1"/>
          <p:nvPr/>
        </p:nvSpPr>
        <p:spPr>
          <a:xfrm>
            <a:off x="745774" y="2797398"/>
            <a:ext cx="5167551" cy="1015663"/>
          </a:xfrm>
          <a:prstGeom prst="rect">
            <a:avLst/>
          </a:prstGeom>
          <a:noFill/>
        </p:spPr>
        <p:txBody>
          <a:bodyPr wrap="square" rtlCol="0">
            <a:spAutoFit/>
          </a:bodyPr>
          <a:lstStyle/>
          <a:p>
            <a:r>
              <a:rPr lang="en-IN" sz="6000" b="1" dirty="0">
                <a:solidFill>
                  <a:schemeClr val="bg1"/>
                </a:solidFill>
                <a:latin typeface="+mj-lt"/>
              </a:rPr>
              <a:t>01 </a:t>
            </a:r>
            <a:r>
              <a:rPr lang="en-IN" sz="3000" b="1" dirty="0">
                <a:solidFill>
                  <a:schemeClr val="bg1"/>
                </a:solidFill>
                <a:latin typeface="+mj-lt"/>
              </a:rPr>
              <a:t>Planning</a:t>
            </a:r>
          </a:p>
        </p:txBody>
      </p:sp>
      <p:sp>
        <p:nvSpPr>
          <p:cNvPr id="4" name="TextBox 3">
            <a:extLst>
              <a:ext uri="{FF2B5EF4-FFF2-40B4-BE49-F238E27FC236}">
                <a16:creationId xmlns:a16="http://schemas.microsoft.com/office/drawing/2014/main" id="{A3A93320-67F4-87EC-147D-BF302DF680CE}"/>
              </a:ext>
            </a:extLst>
          </p:cNvPr>
          <p:cNvSpPr txBox="1"/>
          <p:nvPr/>
        </p:nvSpPr>
        <p:spPr>
          <a:xfrm>
            <a:off x="741831" y="4562517"/>
            <a:ext cx="3732530" cy="1015663"/>
          </a:xfrm>
          <a:prstGeom prst="rect">
            <a:avLst/>
          </a:prstGeom>
          <a:noFill/>
        </p:spPr>
        <p:txBody>
          <a:bodyPr wrap="square" rtlCol="0">
            <a:spAutoFit/>
          </a:bodyPr>
          <a:lstStyle/>
          <a:p>
            <a:r>
              <a:rPr lang="en-IN" sz="6000" b="1" dirty="0">
                <a:solidFill>
                  <a:schemeClr val="bg1"/>
                </a:solidFill>
                <a:latin typeface="+mj-lt"/>
              </a:rPr>
              <a:t>02 </a:t>
            </a:r>
            <a:r>
              <a:rPr lang="en-IN" sz="3000" b="1" dirty="0">
                <a:solidFill>
                  <a:schemeClr val="bg1"/>
                </a:solidFill>
                <a:latin typeface="+mj-lt"/>
              </a:rPr>
              <a:t>Organising</a:t>
            </a:r>
          </a:p>
        </p:txBody>
      </p:sp>
    </p:spTree>
    <p:extLst>
      <p:ext uri="{BB962C8B-B14F-4D97-AF65-F5344CB8AC3E}">
        <p14:creationId xmlns:p14="http://schemas.microsoft.com/office/powerpoint/2010/main" val="822184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54429" y="1573252"/>
            <a:ext cx="9089571" cy="5167792"/>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20" name="Rectangle 19">
            <a:extLst>
              <a:ext uri="{FF2B5EF4-FFF2-40B4-BE49-F238E27FC236}">
                <a16:creationId xmlns:a16="http://schemas.microsoft.com/office/drawing/2014/main" id="{41FCDBB0-5367-8B84-1FA8-F892D186A3A1}"/>
              </a:ext>
            </a:extLst>
          </p:cNvPr>
          <p:cNvSpPr/>
          <p:nvPr/>
        </p:nvSpPr>
        <p:spPr>
          <a:xfrm>
            <a:off x="7102339" y="3459765"/>
            <a:ext cx="1648325" cy="1508478"/>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7" name="Rectangle 6">
            <a:extLst>
              <a:ext uri="{FF2B5EF4-FFF2-40B4-BE49-F238E27FC236}">
                <a16:creationId xmlns:a16="http://schemas.microsoft.com/office/drawing/2014/main" id="{96CE09BA-E993-AE5D-9DB1-8F2393E05DFF}"/>
              </a:ext>
            </a:extLst>
          </p:cNvPr>
          <p:cNvSpPr/>
          <p:nvPr/>
        </p:nvSpPr>
        <p:spPr>
          <a:xfrm>
            <a:off x="2525486" y="430882"/>
            <a:ext cx="6618514" cy="1034962"/>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15" name="Title 14">
            <a:extLst>
              <a:ext uri="{FF2B5EF4-FFF2-40B4-BE49-F238E27FC236}">
                <a16:creationId xmlns:a16="http://schemas.microsoft.com/office/drawing/2014/main" id="{FEDF694B-CE77-54A4-7BBD-64158B81B415}"/>
              </a:ext>
            </a:extLst>
          </p:cNvPr>
          <p:cNvSpPr>
            <a:spLocks noGrp="1"/>
          </p:cNvSpPr>
          <p:nvPr>
            <p:ph type="title"/>
          </p:nvPr>
        </p:nvSpPr>
        <p:spPr>
          <a:xfrm>
            <a:off x="3329550" y="-16659"/>
            <a:ext cx="6107896" cy="1295400"/>
          </a:xfrm>
        </p:spPr>
        <p:txBody>
          <a:bodyPr>
            <a:normAutofit fontScale="90000"/>
          </a:bodyPr>
          <a:lstStyle/>
          <a:p>
            <a:r>
              <a:rPr lang="en-IN" dirty="0"/>
              <a:t>Management Functions</a:t>
            </a:r>
          </a:p>
        </p:txBody>
      </p:sp>
      <p:sp>
        <p:nvSpPr>
          <p:cNvPr id="14" name="TextBox 13">
            <a:extLst>
              <a:ext uri="{FF2B5EF4-FFF2-40B4-BE49-F238E27FC236}">
                <a16:creationId xmlns:a16="http://schemas.microsoft.com/office/drawing/2014/main" id="{9D3606A5-ABE0-F1A0-96B2-5D251F02C2EA}"/>
              </a:ext>
            </a:extLst>
          </p:cNvPr>
          <p:cNvSpPr txBox="1"/>
          <p:nvPr/>
        </p:nvSpPr>
        <p:spPr>
          <a:xfrm>
            <a:off x="231239" y="3494563"/>
            <a:ext cx="5125113" cy="1154162"/>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Strict quality controls at every turn guarantee superior products and services. This preserves quality and improves customer happiness and brand reputation.</a:t>
            </a:r>
            <a:br>
              <a:rPr lang="en-GB" sz="1800" dirty="0">
                <a:solidFill>
                  <a:schemeClr val="bg1"/>
                </a:solidFill>
                <a:latin typeface="+mn-lt"/>
              </a:rPr>
            </a:br>
            <a:r>
              <a:rPr lang="en-GB" sz="1500" dirty="0">
                <a:solidFill>
                  <a:schemeClr val="accent2">
                    <a:lumMod val="60000"/>
                    <a:lumOff val="40000"/>
                  </a:schemeClr>
                </a:solidFill>
                <a:latin typeface="+mn-lt"/>
              </a:rPr>
              <a:t>(</a:t>
            </a:r>
            <a:r>
              <a:rPr lang="en-GB" sz="1500" dirty="0" err="1">
                <a:solidFill>
                  <a:schemeClr val="accent2">
                    <a:lumMod val="60000"/>
                    <a:lumOff val="40000"/>
                  </a:schemeClr>
                </a:solidFill>
                <a:latin typeface="+mn-lt"/>
              </a:rPr>
              <a:t>Lecioni</a:t>
            </a:r>
            <a:r>
              <a:rPr lang="en-GB" sz="1500" dirty="0">
                <a:solidFill>
                  <a:schemeClr val="accent2">
                    <a:lumMod val="60000"/>
                    <a:lumOff val="40000"/>
                  </a:schemeClr>
                </a:solidFill>
                <a:latin typeface="+mn-lt"/>
              </a:rPr>
              <a:t>, 2002)</a:t>
            </a:r>
            <a:endParaRPr lang="en-IN" sz="1500" dirty="0">
              <a:solidFill>
                <a:schemeClr val="accent2">
                  <a:lumMod val="60000"/>
                  <a:lumOff val="40000"/>
                </a:schemeClr>
              </a:solidFill>
              <a:latin typeface="+mn-lt"/>
            </a:endParaRPr>
          </a:p>
        </p:txBody>
      </p:sp>
      <p:sp>
        <p:nvSpPr>
          <p:cNvPr id="21" name="TextBox 20">
            <a:extLst>
              <a:ext uri="{FF2B5EF4-FFF2-40B4-BE49-F238E27FC236}">
                <a16:creationId xmlns:a16="http://schemas.microsoft.com/office/drawing/2014/main" id="{604DD343-3B5E-155A-0FDA-E1E47DD523EF}"/>
              </a:ext>
            </a:extLst>
          </p:cNvPr>
          <p:cNvSpPr txBox="1"/>
          <p:nvPr/>
        </p:nvSpPr>
        <p:spPr>
          <a:xfrm>
            <a:off x="231239" y="1859111"/>
            <a:ext cx="4789951" cy="1154162"/>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In an economically challenging environment, recovery and success are aided by clear</a:t>
            </a:r>
          </a:p>
          <a:p>
            <a:pPr algn="l">
              <a:lnSpc>
                <a:spcPct val="100000"/>
              </a:lnSpc>
            </a:pPr>
            <a:r>
              <a:rPr lang="en-GB" sz="1800" dirty="0">
                <a:solidFill>
                  <a:schemeClr val="bg1"/>
                </a:solidFill>
                <a:latin typeface="+mn-lt"/>
              </a:rPr>
              <a:t>and strong leadership. </a:t>
            </a:r>
            <a:br>
              <a:rPr lang="en-GB" sz="1800" dirty="0">
                <a:solidFill>
                  <a:schemeClr val="bg1"/>
                </a:solidFill>
                <a:latin typeface="+mn-lt"/>
              </a:rPr>
            </a:br>
            <a:r>
              <a:rPr lang="en-GB" sz="1500" dirty="0">
                <a:solidFill>
                  <a:schemeClr val="accent2">
                    <a:lumMod val="60000"/>
                    <a:lumOff val="40000"/>
                  </a:schemeClr>
                </a:solidFill>
                <a:latin typeface="+mn-lt"/>
              </a:rPr>
              <a:t>(Brown, 2018)</a:t>
            </a:r>
            <a:endParaRPr lang="en-IN" sz="1500" dirty="0">
              <a:solidFill>
                <a:schemeClr val="accent2">
                  <a:lumMod val="60000"/>
                  <a:lumOff val="40000"/>
                </a:schemeClr>
              </a:solidFill>
              <a:latin typeface="+mn-lt"/>
            </a:endParaRPr>
          </a:p>
        </p:txBody>
      </p:sp>
      <p:sp>
        <p:nvSpPr>
          <p:cNvPr id="2" name="Rectangle 1">
            <a:extLst>
              <a:ext uri="{FF2B5EF4-FFF2-40B4-BE49-F238E27FC236}">
                <a16:creationId xmlns:a16="http://schemas.microsoft.com/office/drawing/2014/main" id="{0CABD63C-CFBD-C888-6BE9-FD7200C8D538}"/>
              </a:ext>
            </a:extLst>
          </p:cNvPr>
          <p:cNvSpPr/>
          <p:nvPr/>
        </p:nvSpPr>
        <p:spPr>
          <a:xfrm>
            <a:off x="231239" y="5262397"/>
            <a:ext cx="8526555" cy="1501609"/>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4" name="Title 14">
            <a:extLst>
              <a:ext uri="{FF2B5EF4-FFF2-40B4-BE49-F238E27FC236}">
                <a16:creationId xmlns:a16="http://schemas.microsoft.com/office/drawing/2014/main" id="{445445AF-58B5-B302-25DF-CA88AEC6B341}"/>
              </a:ext>
            </a:extLst>
          </p:cNvPr>
          <p:cNvSpPr txBox="1">
            <a:spLocks/>
          </p:cNvSpPr>
          <p:nvPr/>
        </p:nvSpPr>
        <p:spPr>
          <a:xfrm>
            <a:off x="6759695" y="4978188"/>
            <a:ext cx="1842016" cy="1295400"/>
          </a:xfrm>
          <a:prstGeom prst="rect">
            <a:avLst/>
          </a:prstGeom>
        </p:spPr>
        <p:txBody>
          <a:bodyPr anchor="b">
            <a:normAutofit fontScale="97500"/>
          </a:bodyPr>
          <a:lst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a:lstStyle>
          <a:p>
            <a:r>
              <a:rPr lang="en-IN" sz="3000" dirty="0"/>
              <a:t>Summary</a:t>
            </a:r>
          </a:p>
        </p:txBody>
      </p:sp>
      <p:sp>
        <p:nvSpPr>
          <p:cNvPr id="5" name="TextBox 4">
            <a:extLst>
              <a:ext uri="{FF2B5EF4-FFF2-40B4-BE49-F238E27FC236}">
                <a16:creationId xmlns:a16="http://schemas.microsoft.com/office/drawing/2014/main" id="{0F0D354C-2D90-38D9-6AB8-EC8996292B86}"/>
              </a:ext>
            </a:extLst>
          </p:cNvPr>
          <p:cNvSpPr txBox="1"/>
          <p:nvPr/>
        </p:nvSpPr>
        <p:spPr>
          <a:xfrm>
            <a:off x="386206" y="5345734"/>
            <a:ext cx="6311075" cy="1369606"/>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700" dirty="0">
                <a:solidFill>
                  <a:schemeClr val="bg1"/>
                </a:solidFill>
                <a:latin typeface="+mn-lt"/>
              </a:rPr>
              <a:t>In conclusion, the four management functions discussed are essential for the success of any business. Strategic planning and efficient organization provide the foundation for effective management, enabling organizations to navigate complex market dynamics.</a:t>
            </a:r>
          </a:p>
          <a:p>
            <a:pPr algn="l">
              <a:lnSpc>
                <a:spcPct val="100000"/>
              </a:lnSpc>
            </a:pPr>
            <a:r>
              <a:rPr lang="en-GB" sz="1500" dirty="0">
                <a:solidFill>
                  <a:schemeClr val="accent4">
                    <a:lumMod val="40000"/>
                    <a:lumOff val="60000"/>
                  </a:schemeClr>
                </a:solidFill>
                <a:latin typeface="+mn-lt"/>
              </a:rPr>
              <a:t>(Gardner and Yukl, 2020)</a:t>
            </a:r>
            <a:endParaRPr lang="en-IN" sz="1500" dirty="0">
              <a:solidFill>
                <a:schemeClr val="accent4">
                  <a:lumMod val="40000"/>
                  <a:lumOff val="60000"/>
                </a:schemeClr>
              </a:solidFill>
              <a:latin typeface="+mn-lt"/>
            </a:endParaRPr>
          </a:p>
        </p:txBody>
      </p:sp>
      <p:sp>
        <p:nvSpPr>
          <p:cNvPr id="3" name="Rectangle 2">
            <a:extLst>
              <a:ext uri="{FF2B5EF4-FFF2-40B4-BE49-F238E27FC236}">
                <a16:creationId xmlns:a16="http://schemas.microsoft.com/office/drawing/2014/main" id="{B2407D78-33E2-43D3-B878-D8B0B09F89C4}"/>
              </a:ext>
            </a:extLst>
          </p:cNvPr>
          <p:cNvSpPr/>
          <p:nvPr/>
        </p:nvSpPr>
        <p:spPr>
          <a:xfrm rot="5400000">
            <a:off x="7175698" y="1735539"/>
            <a:ext cx="1501609" cy="1662582"/>
          </a:xfrm>
          <a:prstGeom prst="rect">
            <a:avLst/>
          </a:prstGeom>
          <a:solidFill>
            <a:schemeClr val="accent5">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8" name="TextBox 7">
            <a:extLst>
              <a:ext uri="{FF2B5EF4-FFF2-40B4-BE49-F238E27FC236}">
                <a16:creationId xmlns:a16="http://schemas.microsoft.com/office/drawing/2014/main" id="{AC91E178-4A7D-6AB8-5DC0-13A40E0D31F3}"/>
              </a:ext>
            </a:extLst>
          </p:cNvPr>
          <p:cNvSpPr txBox="1"/>
          <p:nvPr/>
        </p:nvSpPr>
        <p:spPr>
          <a:xfrm>
            <a:off x="3832789" y="1922133"/>
            <a:ext cx="4560097" cy="1015663"/>
          </a:xfrm>
          <a:prstGeom prst="rect">
            <a:avLst/>
          </a:prstGeom>
          <a:noFill/>
        </p:spPr>
        <p:txBody>
          <a:bodyPr wrap="square" rtlCol="0">
            <a:spAutoFit/>
          </a:bodyPr>
          <a:lstStyle/>
          <a:p>
            <a:pPr algn="r"/>
            <a:r>
              <a:rPr lang="en-IN" sz="3000" b="1" dirty="0">
                <a:solidFill>
                  <a:schemeClr val="bg1"/>
                </a:solidFill>
                <a:latin typeface="+mj-lt"/>
              </a:rPr>
              <a:t>Leading</a:t>
            </a:r>
            <a:r>
              <a:rPr lang="en-IN" sz="6000" b="1" dirty="0">
                <a:solidFill>
                  <a:schemeClr val="bg1"/>
                </a:solidFill>
                <a:latin typeface="+mj-lt"/>
              </a:rPr>
              <a:t> 03</a:t>
            </a:r>
            <a:endParaRPr lang="en-IN" sz="3000" b="1" dirty="0">
              <a:solidFill>
                <a:schemeClr val="bg1"/>
              </a:solidFill>
              <a:latin typeface="+mj-lt"/>
            </a:endParaRPr>
          </a:p>
        </p:txBody>
      </p:sp>
      <p:sp>
        <p:nvSpPr>
          <p:cNvPr id="9" name="TextBox 8">
            <a:extLst>
              <a:ext uri="{FF2B5EF4-FFF2-40B4-BE49-F238E27FC236}">
                <a16:creationId xmlns:a16="http://schemas.microsoft.com/office/drawing/2014/main" id="{0375046B-ADE0-E314-3515-7224430E05B7}"/>
              </a:ext>
            </a:extLst>
          </p:cNvPr>
          <p:cNvSpPr txBox="1"/>
          <p:nvPr/>
        </p:nvSpPr>
        <p:spPr>
          <a:xfrm>
            <a:off x="3892660" y="3668371"/>
            <a:ext cx="4560097" cy="1015663"/>
          </a:xfrm>
          <a:prstGeom prst="rect">
            <a:avLst/>
          </a:prstGeom>
          <a:noFill/>
        </p:spPr>
        <p:txBody>
          <a:bodyPr wrap="square" rtlCol="0">
            <a:spAutoFit/>
          </a:bodyPr>
          <a:lstStyle/>
          <a:p>
            <a:pPr algn="r"/>
            <a:r>
              <a:rPr lang="en-IN" sz="3000" b="1" dirty="0">
                <a:solidFill>
                  <a:schemeClr val="bg1"/>
                </a:solidFill>
                <a:latin typeface="+mj-lt"/>
              </a:rPr>
              <a:t>Controlling</a:t>
            </a:r>
            <a:r>
              <a:rPr lang="en-IN" sz="6000" b="1" dirty="0">
                <a:solidFill>
                  <a:schemeClr val="bg1"/>
                </a:solidFill>
                <a:latin typeface="+mj-lt"/>
              </a:rPr>
              <a:t> 04</a:t>
            </a:r>
            <a:endParaRPr lang="en-IN" sz="3000" b="1" dirty="0">
              <a:solidFill>
                <a:schemeClr val="bg1"/>
              </a:solidFill>
              <a:latin typeface="+mj-lt"/>
            </a:endParaRPr>
          </a:p>
        </p:txBody>
      </p:sp>
    </p:spTree>
    <p:extLst>
      <p:ext uri="{BB962C8B-B14F-4D97-AF65-F5344CB8AC3E}">
        <p14:creationId xmlns:p14="http://schemas.microsoft.com/office/powerpoint/2010/main" val="1734494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0" y="734788"/>
            <a:ext cx="5535386" cy="3435290"/>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nvGrpSpPr>
          <p:cNvPr id="2" name="Group 1">
            <a:extLst>
              <a:ext uri="{FF2B5EF4-FFF2-40B4-BE49-F238E27FC236}">
                <a16:creationId xmlns:a16="http://schemas.microsoft.com/office/drawing/2014/main" id="{62735FE3-0B98-229A-2405-541651FCA6CA}"/>
              </a:ext>
            </a:extLst>
          </p:cNvPr>
          <p:cNvGrpSpPr/>
          <p:nvPr/>
        </p:nvGrpSpPr>
        <p:grpSpPr>
          <a:xfrm>
            <a:off x="408214" y="4707607"/>
            <a:ext cx="8544562" cy="1326481"/>
            <a:chOff x="4628318" y="4798101"/>
            <a:chExt cx="7195381" cy="1568500"/>
          </a:xfrm>
        </p:grpSpPr>
        <p:sp>
          <p:nvSpPr>
            <p:cNvPr id="13" name="Rectangle 12">
              <a:extLst>
                <a:ext uri="{FF2B5EF4-FFF2-40B4-BE49-F238E27FC236}">
                  <a16:creationId xmlns:a16="http://schemas.microsoft.com/office/drawing/2014/main" id="{EFC23058-CAE1-F233-02B0-6B76F8175640}"/>
                </a:ext>
              </a:extLst>
            </p:cNvPr>
            <p:cNvSpPr/>
            <p:nvPr/>
          </p:nvSpPr>
          <p:spPr>
            <a:xfrm>
              <a:off x="9430503" y="4798101"/>
              <a:ext cx="2393196" cy="1568500"/>
            </a:xfrm>
            <a:prstGeom prst="rect">
              <a:avLst/>
            </a:prstGeom>
            <a:solidFill>
              <a:schemeClr val="accent5">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9" name="Rectangle 8">
              <a:extLst>
                <a:ext uri="{FF2B5EF4-FFF2-40B4-BE49-F238E27FC236}">
                  <a16:creationId xmlns:a16="http://schemas.microsoft.com/office/drawing/2014/main" id="{1A7A5232-CCEE-45DA-5D25-A3AF35165E92}"/>
                </a:ext>
              </a:extLst>
            </p:cNvPr>
            <p:cNvSpPr/>
            <p:nvPr/>
          </p:nvSpPr>
          <p:spPr>
            <a:xfrm>
              <a:off x="4628318" y="4800600"/>
              <a:ext cx="2393196" cy="1562493"/>
            </a:xfrm>
            <a:prstGeom prst="rect">
              <a:avLst/>
            </a:prstGeom>
            <a:solidFill>
              <a:schemeClr val="accent1">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2" name="Rectangle 11">
              <a:extLst>
                <a:ext uri="{FF2B5EF4-FFF2-40B4-BE49-F238E27FC236}">
                  <a16:creationId xmlns:a16="http://schemas.microsoft.com/office/drawing/2014/main" id="{BBEDD2AF-978E-7ADB-3DBC-2F30B748947D}"/>
                </a:ext>
              </a:extLst>
            </p:cNvPr>
            <p:cNvSpPr/>
            <p:nvPr/>
          </p:nvSpPr>
          <p:spPr>
            <a:xfrm>
              <a:off x="7018190" y="4800600"/>
              <a:ext cx="2405204" cy="1562493"/>
            </a:xfrm>
            <a:prstGeom prst="rect">
              <a:avLst/>
            </a:prstGeom>
            <a:solidFill>
              <a:schemeClr val="accent4">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pic>
        <p:nvPicPr>
          <p:cNvPr id="10" name="Picture Placeholder 9" descr="Low angle view of a skyscraper&#10;&#10;Description automatically generated">
            <a:extLst>
              <a:ext uri="{FF2B5EF4-FFF2-40B4-BE49-F238E27FC236}">
                <a16:creationId xmlns:a16="http://schemas.microsoft.com/office/drawing/2014/main" id="{7B74FCC6-8C72-7929-B24C-E705F543F495}"/>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5551" b="5551"/>
          <a:stretch/>
        </p:blipFill>
        <p:spPr>
          <a:xfrm>
            <a:off x="4505610" y="46050"/>
            <a:ext cx="4638390" cy="4124028"/>
          </a:xfrm>
        </p:spPr>
      </p:pic>
      <p:sp>
        <p:nvSpPr>
          <p:cNvPr id="7" name="Title 6">
            <a:extLst>
              <a:ext uri="{FF2B5EF4-FFF2-40B4-BE49-F238E27FC236}">
                <a16:creationId xmlns:a16="http://schemas.microsoft.com/office/drawing/2014/main" id="{F638075F-E8ED-95E4-52EF-7C740513F670}"/>
              </a:ext>
            </a:extLst>
          </p:cNvPr>
          <p:cNvSpPr>
            <a:spLocks noGrp="1"/>
          </p:cNvSpPr>
          <p:nvPr>
            <p:ph type="title"/>
          </p:nvPr>
        </p:nvSpPr>
        <p:spPr>
          <a:xfrm>
            <a:off x="92529" y="1294600"/>
            <a:ext cx="3374572" cy="769441"/>
          </a:xfrm>
        </p:spPr>
        <p:txBody>
          <a:bodyPr>
            <a:normAutofit fontScale="90000"/>
          </a:bodyPr>
          <a:lstStyle/>
          <a:p>
            <a:r>
              <a:rPr lang="en-IN" dirty="0"/>
              <a:t>Management</a:t>
            </a:r>
            <a:br>
              <a:rPr lang="en-IN" dirty="0"/>
            </a:br>
            <a:r>
              <a:rPr lang="en-IN" dirty="0"/>
              <a:t>Roles</a:t>
            </a:r>
          </a:p>
        </p:txBody>
      </p:sp>
      <p:sp>
        <p:nvSpPr>
          <p:cNvPr id="8" name="Content Placeholder 7">
            <a:extLst>
              <a:ext uri="{FF2B5EF4-FFF2-40B4-BE49-F238E27FC236}">
                <a16:creationId xmlns:a16="http://schemas.microsoft.com/office/drawing/2014/main" id="{EB89ACE2-305E-B3E9-7AB0-C5E8ED8A3242}"/>
              </a:ext>
            </a:extLst>
          </p:cNvPr>
          <p:cNvSpPr>
            <a:spLocks noGrp="1"/>
          </p:cNvSpPr>
          <p:nvPr>
            <p:ph sz="quarter" idx="11"/>
          </p:nvPr>
        </p:nvSpPr>
        <p:spPr>
          <a:xfrm>
            <a:off x="353347" y="2195714"/>
            <a:ext cx="4152263" cy="1646475"/>
          </a:xfrm>
        </p:spPr>
        <p:txBody>
          <a:bodyPr/>
          <a:lstStyle/>
          <a:p>
            <a:pPr>
              <a:lnSpc>
                <a:spcPct val="100000"/>
              </a:lnSpc>
            </a:pPr>
            <a:r>
              <a:rPr lang="en-GB" sz="1800" dirty="0"/>
              <a:t>Businesses</a:t>
            </a:r>
            <a:r>
              <a:rPr lang="en-GB" sz="1800" dirty="0">
                <a:solidFill>
                  <a:schemeClr val="bg1"/>
                </a:solidFill>
                <a:latin typeface="+mn-lt"/>
              </a:rPr>
              <a:t> to effectively lead their teams, control information flow, and make choices that will propel their success must have established and balanced management roles.</a:t>
            </a:r>
          </a:p>
          <a:p>
            <a:pPr>
              <a:lnSpc>
                <a:spcPct val="100000"/>
              </a:lnSpc>
            </a:pPr>
            <a:r>
              <a:rPr lang="en-GB" sz="1500" dirty="0">
                <a:solidFill>
                  <a:schemeClr val="accent4">
                    <a:lumMod val="40000"/>
                    <a:lumOff val="60000"/>
                  </a:schemeClr>
                </a:solidFill>
              </a:rPr>
              <a:t>(Robbins, Coulter, and Randel, 2020)</a:t>
            </a:r>
            <a:endParaRPr lang="en-IN" sz="1500" dirty="0">
              <a:solidFill>
                <a:schemeClr val="accent4">
                  <a:lumMod val="40000"/>
                  <a:lumOff val="60000"/>
                </a:schemeClr>
              </a:solidFill>
              <a:latin typeface="+mn-lt"/>
            </a:endParaRPr>
          </a:p>
        </p:txBody>
      </p:sp>
      <p:sp>
        <p:nvSpPr>
          <p:cNvPr id="3" name="Title 6">
            <a:extLst>
              <a:ext uri="{FF2B5EF4-FFF2-40B4-BE49-F238E27FC236}">
                <a16:creationId xmlns:a16="http://schemas.microsoft.com/office/drawing/2014/main" id="{AF86CC28-468F-2B5D-AB15-E571A797C1FD}"/>
              </a:ext>
            </a:extLst>
          </p:cNvPr>
          <p:cNvSpPr txBox="1">
            <a:spLocks/>
          </p:cNvSpPr>
          <p:nvPr/>
        </p:nvSpPr>
        <p:spPr>
          <a:xfrm>
            <a:off x="598586" y="4841393"/>
            <a:ext cx="3374572" cy="769441"/>
          </a:xfrm>
          <a:prstGeom prst="rect">
            <a:avLst/>
          </a:prstGeom>
        </p:spPr>
        <p:txBody>
          <a:bodyPr anchor="b">
            <a:normAutofit fontScale="97500"/>
          </a:bodyPr>
          <a:lst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a:lstStyle>
          <a:p>
            <a:r>
              <a:rPr lang="en-IN" sz="3000" dirty="0"/>
              <a:t>Interpersonal</a:t>
            </a:r>
          </a:p>
        </p:txBody>
      </p:sp>
      <p:sp>
        <p:nvSpPr>
          <p:cNvPr id="4" name="Title 6">
            <a:extLst>
              <a:ext uri="{FF2B5EF4-FFF2-40B4-BE49-F238E27FC236}">
                <a16:creationId xmlns:a16="http://schemas.microsoft.com/office/drawing/2014/main" id="{9CC3776A-1E65-CD54-A38B-764488FF8CFB}"/>
              </a:ext>
            </a:extLst>
          </p:cNvPr>
          <p:cNvSpPr txBox="1">
            <a:spLocks/>
          </p:cNvSpPr>
          <p:nvPr/>
        </p:nvSpPr>
        <p:spPr>
          <a:xfrm>
            <a:off x="3440522" y="4841393"/>
            <a:ext cx="3374572" cy="769441"/>
          </a:xfrm>
          <a:prstGeom prst="rect">
            <a:avLst/>
          </a:prstGeom>
        </p:spPr>
        <p:txBody>
          <a:bodyPr anchor="b">
            <a:normAutofit fontScale="97500"/>
          </a:bodyPr>
          <a:lst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a:lstStyle>
          <a:p>
            <a:r>
              <a:rPr lang="en-IN" sz="3000" dirty="0"/>
              <a:t>Informational</a:t>
            </a:r>
          </a:p>
        </p:txBody>
      </p:sp>
      <p:sp>
        <p:nvSpPr>
          <p:cNvPr id="11" name="Title 6">
            <a:extLst>
              <a:ext uri="{FF2B5EF4-FFF2-40B4-BE49-F238E27FC236}">
                <a16:creationId xmlns:a16="http://schemas.microsoft.com/office/drawing/2014/main" id="{3C30B720-F169-951C-CC37-75B32C22DCBC}"/>
              </a:ext>
            </a:extLst>
          </p:cNvPr>
          <p:cNvSpPr txBox="1">
            <a:spLocks/>
          </p:cNvSpPr>
          <p:nvPr/>
        </p:nvSpPr>
        <p:spPr>
          <a:xfrm>
            <a:off x="6577641" y="4829951"/>
            <a:ext cx="3374572" cy="769441"/>
          </a:xfrm>
          <a:prstGeom prst="rect">
            <a:avLst/>
          </a:prstGeom>
        </p:spPr>
        <p:txBody>
          <a:bodyPr anchor="b">
            <a:normAutofit fontScale="97500"/>
          </a:bodyPr>
          <a:lst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a:lstStyle>
          <a:p>
            <a:r>
              <a:rPr lang="en-IN" sz="3000" dirty="0"/>
              <a:t>Decisional</a:t>
            </a:r>
          </a:p>
        </p:txBody>
      </p:sp>
    </p:spTree>
    <p:extLst>
      <p:ext uri="{BB962C8B-B14F-4D97-AF65-F5344CB8AC3E}">
        <p14:creationId xmlns:p14="http://schemas.microsoft.com/office/powerpoint/2010/main" val="164037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FC77F1-51FF-8F50-1490-968A8F599672}"/>
              </a:ext>
            </a:extLst>
          </p:cNvPr>
          <p:cNvSpPr/>
          <p:nvPr/>
        </p:nvSpPr>
        <p:spPr>
          <a:xfrm>
            <a:off x="974110" y="3909523"/>
            <a:ext cx="8169890" cy="2790069"/>
          </a:xfrm>
          <a:prstGeom prst="rect">
            <a:avLst/>
          </a:prstGeom>
          <a:solidFill>
            <a:schemeClr val="accent4">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6" name="Rectangle 5">
            <a:extLst>
              <a:ext uri="{FF2B5EF4-FFF2-40B4-BE49-F238E27FC236}">
                <a16:creationId xmlns:a16="http://schemas.microsoft.com/office/drawing/2014/main" id="{70DF6C1A-FF1D-8CA4-AFB4-9DCADDB773D4}"/>
              </a:ext>
            </a:extLst>
          </p:cNvPr>
          <p:cNvSpPr/>
          <p:nvPr/>
        </p:nvSpPr>
        <p:spPr>
          <a:xfrm>
            <a:off x="0" y="30647"/>
            <a:ext cx="8311243" cy="1332341"/>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nvGrpSpPr>
          <p:cNvPr id="4" name="Group 3">
            <a:extLst>
              <a:ext uri="{FF2B5EF4-FFF2-40B4-BE49-F238E27FC236}">
                <a16:creationId xmlns:a16="http://schemas.microsoft.com/office/drawing/2014/main" id="{8C3F382C-61E3-FE1D-B57E-25AB04FDBBE3}"/>
              </a:ext>
            </a:extLst>
          </p:cNvPr>
          <p:cNvGrpSpPr/>
          <p:nvPr/>
        </p:nvGrpSpPr>
        <p:grpSpPr>
          <a:xfrm>
            <a:off x="444954" y="1164941"/>
            <a:ext cx="8699046" cy="2794408"/>
            <a:chOff x="1337747" y="3295314"/>
            <a:chExt cx="8699046" cy="992981"/>
          </a:xfrm>
        </p:grpSpPr>
        <p:sp>
          <p:nvSpPr>
            <p:cNvPr id="5" name="Rectangle 4">
              <a:extLst>
                <a:ext uri="{FF2B5EF4-FFF2-40B4-BE49-F238E27FC236}">
                  <a16:creationId xmlns:a16="http://schemas.microsoft.com/office/drawing/2014/main" id="{F4984E85-566A-ABA6-FF04-0115143FA53A}"/>
                </a:ext>
              </a:extLst>
            </p:cNvPr>
            <p:cNvSpPr/>
            <p:nvPr/>
          </p:nvSpPr>
          <p:spPr>
            <a:xfrm>
              <a:off x="1337747" y="3295314"/>
              <a:ext cx="8699046" cy="992981"/>
            </a:xfrm>
            <a:prstGeom prst="rect">
              <a:avLst/>
            </a:prstGeom>
            <a:solidFill>
              <a:schemeClr val="accent1">
                <a:lumMod val="75000"/>
                <a:alpha val="7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00"/>
            </a:p>
          </p:txBody>
        </p:sp>
        <p:sp>
          <p:nvSpPr>
            <p:cNvPr id="2" name="TextBox 1">
              <a:extLst>
                <a:ext uri="{FF2B5EF4-FFF2-40B4-BE49-F238E27FC236}">
                  <a16:creationId xmlns:a16="http://schemas.microsoft.com/office/drawing/2014/main" id="{8EE3C793-1B05-9706-2C67-F2B10D073E46}"/>
                </a:ext>
              </a:extLst>
            </p:cNvPr>
            <p:cNvSpPr txBox="1"/>
            <p:nvPr/>
          </p:nvSpPr>
          <p:spPr>
            <a:xfrm>
              <a:off x="1366161" y="3322891"/>
              <a:ext cx="5317833" cy="394044"/>
            </a:xfrm>
            <a:prstGeom prst="rect">
              <a:avLst/>
            </a:prstGeom>
            <a:noFill/>
          </p:spPr>
          <p:txBody>
            <a:bodyPr wrap="square" rtlCol="0">
              <a:spAutoFit/>
            </a:bodyPr>
            <a:lstStyle/>
            <a:p>
              <a:r>
                <a:rPr lang="en-IN" sz="2500" b="1" dirty="0">
                  <a:solidFill>
                    <a:schemeClr val="bg1"/>
                  </a:solidFill>
                  <a:latin typeface="+mj-lt"/>
                </a:rPr>
                <a:t>Interpersonal Roles</a:t>
              </a:r>
            </a:p>
          </p:txBody>
        </p:sp>
      </p:grpSp>
      <p:sp>
        <p:nvSpPr>
          <p:cNvPr id="7" name="Title 6">
            <a:extLst>
              <a:ext uri="{FF2B5EF4-FFF2-40B4-BE49-F238E27FC236}">
                <a16:creationId xmlns:a16="http://schemas.microsoft.com/office/drawing/2014/main" id="{AF0F74E8-B0E0-C948-C1F5-23BD645B593E}"/>
              </a:ext>
            </a:extLst>
          </p:cNvPr>
          <p:cNvSpPr>
            <a:spLocks noGrp="1"/>
          </p:cNvSpPr>
          <p:nvPr>
            <p:ph type="title"/>
          </p:nvPr>
        </p:nvSpPr>
        <p:spPr>
          <a:xfrm>
            <a:off x="261096" y="252128"/>
            <a:ext cx="5059755" cy="769441"/>
          </a:xfrm>
        </p:spPr>
        <p:txBody>
          <a:bodyPr>
            <a:normAutofit fontScale="90000"/>
          </a:bodyPr>
          <a:lstStyle/>
          <a:p>
            <a:r>
              <a:rPr lang="en-IN" dirty="0"/>
              <a:t>Management Roles</a:t>
            </a:r>
          </a:p>
        </p:txBody>
      </p:sp>
      <p:sp>
        <p:nvSpPr>
          <p:cNvPr id="8" name="TextBox 7">
            <a:extLst>
              <a:ext uri="{FF2B5EF4-FFF2-40B4-BE49-F238E27FC236}">
                <a16:creationId xmlns:a16="http://schemas.microsoft.com/office/drawing/2014/main" id="{C8CAFD70-5278-0066-B3DE-7E00C90CE27E}"/>
              </a:ext>
            </a:extLst>
          </p:cNvPr>
          <p:cNvSpPr txBox="1"/>
          <p:nvPr/>
        </p:nvSpPr>
        <p:spPr>
          <a:xfrm>
            <a:off x="669144" y="1874397"/>
            <a:ext cx="2329704" cy="477054"/>
          </a:xfrm>
          <a:prstGeom prst="rect">
            <a:avLst/>
          </a:prstGeom>
          <a:noFill/>
        </p:spPr>
        <p:txBody>
          <a:bodyPr wrap="square" rtlCol="0">
            <a:spAutoFit/>
          </a:bodyPr>
          <a:lstStyle/>
          <a:p>
            <a:r>
              <a:rPr lang="en-IN" sz="2500" b="1" dirty="0">
                <a:solidFill>
                  <a:schemeClr val="accent1">
                    <a:lumMod val="40000"/>
                    <a:lumOff val="60000"/>
                  </a:schemeClr>
                </a:solidFill>
                <a:latin typeface="+mj-lt"/>
              </a:rPr>
              <a:t>Figurehead</a:t>
            </a:r>
          </a:p>
        </p:txBody>
      </p:sp>
      <p:sp>
        <p:nvSpPr>
          <p:cNvPr id="10" name="TextBox 9">
            <a:extLst>
              <a:ext uri="{FF2B5EF4-FFF2-40B4-BE49-F238E27FC236}">
                <a16:creationId xmlns:a16="http://schemas.microsoft.com/office/drawing/2014/main" id="{C982B4C0-DB6B-4C80-E656-E11AD4D810D5}"/>
              </a:ext>
            </a:extLst>
          </p:cNvPr>
          <p:cNvSpPr txBox="1"/>
          <p:nvPr/>
        </p:nvSpPr>
        <p:spPr>
          <a:xfrm>
            <a:off x="669144" y="2547278"/>
            <a:ext cx="2329704" cy="477054"/>
          </a:xfrm>
          <a:prstGeom prst="rect">
            <a:avLst/>
          </a:prstGeom>
          <a:noFill/>
        </p:spPr>
        <p:txBody>
          <a:bodyPr wrap="square" rtlCol="0">
            <a:spAutoFit/>
          </a:bodyPr>
          <a:lstStyle/>
          <a:p>
            <a:r>
              <a:rPr lang="en-IN" sz="2500" b="1" dirty="0">
                <a:solidFill>
                  <a:schemeClr val="accent1">
                    <a:lumMod val="40000"/>
                    <a:lumOff val="60000"/>
                  </a:schemeClr>
                </a:solidFill>
                <a:latin typeface="+mj-lt"/>
              </a:rPr>
              <a:t>Leader</a:t>
            </a:r>
          </a:p>
        </p:txBody>
      </p:sp>
      <p:sp>
        <p:nvSpPr>
          <p:cNvPr id="14" name="TextBox 13">
            <a:extLst>
              <a:ext uri="{FF2B5EF4-FFF2-40B4-BE49-F238E27FC236}">
                <a16:creationId xmlns:a16="http://schemas.microsoft.com/office/drawing/2014/main" id="{12D9822D-A4DD-FAD9-81AF-E8DDD6483212}"/>
              </a:ext>
            </a:extLst>
          </p:cNvPr>
          <p:cNvSpPr txBox="1"/>
          <p:nvPr/>
        </p:nvSpPr>
        <p:spPr>
          <a:xfrm>
            <a:off x="669144" y="3218524"/>
            <a:ext cx="2329704" cy="477054"/>
          </a:xfrm>
          <a:prstGeom prst="rect">
            <a:avLst/>
          </a:prstGeom>
          <a:noFill/>
        </p:spPr>
        <p:txBody>
          <a:bodyPr wrap="square" rtlCol="0">
            <a:spAutoFit/>
          </a:bodyPr>
          <a:lstStyle/>
          <a:p>
            <a:r>
              <a:rPr lang="en-IN" sz="2500" b="1" dirty="0">
                <a:solidFill>
                  <a:schemeClr val="accent1">
                    <a:lumMod val="40000"/>
                    <a:lumOff val="60000"/>
                  </a:schemeClr>
                </a:solidFill>
                <a:latin typeface="+mj-lt"/>
              </a:rPr>
              <a:t>Liaison</a:t>
            </a:r>
          </a:p>
        </p:txBody>
      </p:sp>
      <p:sp>
        <p:nvSpPr>
          <p:cNvPr id="15" name="TextBox 14">
            <a:extLst>
              <a:ext uri="{FF2B5EF4-FFF2-40B4-BE49-F238E27FC236}">
                <a16:creationId xmlns:a16="http://schemas.microsoft.com/office/drawing/2014/main" id="{E535231E-2DAA-18D3-FD12-9D40F57FDE45}"/>
              </a:ext>
            </a:extLst>
          </p:cNvPr>
          <p:cNvSpPr txBox="1"/>
          <p:nvPr/>
        </p:nvSpPr>
        <p:spPr>
          <a:xfrm>
            <a:off x="1036703" y="4045798"/>
            <a:ext cx="5317833" cy="477054"/>
          </a:xfrm>
          <a:prstGeom prst="rect">
            <a:avLst/>
          </a:prstGeom>
          <a:noFill/>
        </p:spPr>
        <p:txBody>
          <a:bodyPr wrap="square" rtlCol="0">
            <a:spAutoFit/>
          </a:bodyPr>
          <a:lstStyle/>
          <a:p>
            <a:r>
              <a:rPr lang="en-IN" sz="2500" b="1" dirty="0">
                <a:solidFill>
                  <a:schemeClr val="bg1"/>
                </a:solidFill>
                <a:latin typeface="+mj-lt"/>
              </a:rPr>
              <a:t>Informational Roles</a:t>
            </a:r>
          </a:p>
        </p:txBody>
      </p:sp>
      <p:sp>
        <p:nvSpPr>
          <p:cNvPr id="17" name="TextBox 16">
            <a:extLst>
              <a:ext uri="{FF2B5EF4-FFF2-40B4-BE49-F238E27FC236}">
                <a16:creationId xmlns:a16="http://schemas.microsoft.com/office/drawing/2014/main" id="{82796E31-0F39-7854-84FD-1C3EFDF824E2}"/>
              </a:ext>
            </a:extLst>
          </p:cNvPr>
          <p:cNvSpPr txBox="1"/>
          <p:nvPr/>
        </p:nvSpPr>
        <p:spPr>
          <a:xfrm>
            <a:off x="1279153" y="4498270"/>
            <a:ext cx="2329704" cy="477054"/>
          </a:xfrm>
          <a:prstGeom prst="rect">
            <a:avLst/>
          </a:prstGeom>
          <a:noFill/>
        </p:spPr>
        <p:txBody>
          <a:bodyPr wrap="square" rtlCol="0">
            <a:spAutoFit/>
          </a:bodyPr>
          <a:lstStyle/>
          <a:p>
            <a:r>
              <a:rPr lang="en-IN" sz="2500" b="1" dirty="0">
                <a:solidFill>
                  <a:schemeClr val="accent4">
                    <a:lumMod val="40000"/>
                    <a:lumOff val="60000"/>
                  </a:schemeClr>
                </a:solidFill>
                <a:latin typeface="+mj-lt"/>
              </a:rPr>
              <a:t>Monitor</a:t>
            </a:r>
          </a:p>
        </p:txBody>
      </p:sp>
      <p:sp>
        <p:nvSpPr>
          <p:cNvPr id="18" name="TextBox 17">
            <a:extLst>
              <a:ext uri="{FF2B5EF4-FFF2-40B4-BE49-F238E27FC236}">
                <a16:creationId xmlns:a16="http://schemas.microsoft.com/office/drawing/2014/main" id="{34979624-3E77-584F-72E6-291E6A1E4730}"/>
              </a:ext>
            </a:extLst>
          </p:cNvPr>
          <p:cNvSpPr txBox="1"/>
          <p:nvPr/>
        </p:nvSpPr>
        <p:spPr>
          <a:xfrm>
            <a:off x="1279153" y="5912872"/>
            <a:ext cx="2329704" cy="477054"/>
          </a:xfrm>
          <a:prstGeom prst="rect">
            <a:avLst/>
          </a:prstGeom>
          <a:noFill/>
        </p:spPr>
        <p:txBody>
          <a:bodyPr wrap="square" rtlCol="0">
            <a:spAutoFit/>
          </a:bodyPr>
          <a:lstStyle/>
          <a:p>
            <a:r>
              <a:rPr lang="en-IN" sz="2500" b="1" dirty="0">
                <a:solidFill>
                  <a:schemeClr val="accent4">
                    <a:lumMod val="40000"/>
                    <a:lumOff val="60000"/>
                  </a:schemeClr>
                </a:solidFill>
                <a:latin typeface="+mj-lt"/>
              </a:rPr>
              <a:t>Spokesperson</a:t>
            </a:r>
          </a:p>
        </p:txBody>
      </p:sp>
      <p:sp>
        <p:nvSpPr>
          <p:cNvPr id="19" name="TextBox 18">
            <a:extLst>
              <a:ext uri="{FF2B5EF4-FFF2-40B4-BE49-F238E27FC236}">
                <a16:creationId xmlns:a16="http://schemas.microsoft.com/office/drawing/2014/main" id="{2E4AFD50-CBDF-B9F9-29E5-08CAE0AD1CBA}"/>
              </a:ext>
            </a:extLst>
          </p:cNvPr>
          <p:cNvSpPr txBox="1"/>
          <p:nvPr/>
        </p:nvSpPr>
        <p:spPr>
          <a:xfrm>
            <a:off x="1279153" y="5205571"/>
            <a:ext cx="2329704" cy="477054"/>
          </a:xfrm>
          <a:prstGeom prst="rect">
            <a:avLst/>
          </a:prstGeom>
          <a:noFill/>
        </p:spPr>
        <p:txBody>
          <a:bodyPr wrap="square" rtlCol="0">
            <a:spAutoFit/>
          </a:bodyPr>
          <a:lstStyle/>
          <a:p>
            <a:r>
              <a:rPr lang="en-IN" sz="2500" b="1" dirty="0">
                <a:solidFill>
                  <a:schemeClr val="accent4">
                    <a:lumMod val="40000"/>
                    <a:lumOff val="60000"/>
                  </a:schemeClr>
                </a:solidFill>
                <a:latin typeface="+mj-lt"/>
              </a:rPr>
              <a:t>Disseminator</a:t>
            </a:r>
          </a:p>
        </p:txBody>
      </p:sp>
      <p:sp>
        <p:nvSpPr>
          <p:cNvPr id="20" name="Content Placeholder 7">
            <a:extLst>
              <a:ext uri="{FF2B5EF4-FFF2-40B4-BE49-F238E27FC236}">
                <a16:creationId xmlns:a16="http://schemas.microsoft.com/office/drawing/2014/main" id="{54DF3E90-4700-D9F3-D650-F4EE920FDEFF}"/>
              </a:ext>
            </a:extLst>
          </p:cNvPr>
          <p:cNvSpPr>
            <a:spLocks noGrp="1"/>
          </p:cNvSpPr>
          <p:nvPr>
            <p:ph sz="quarter" idx="11"/>
          </p:nvPr>
        </p:nvSpPr>
        <p:spPr>
          <a:xfrm>
            <a:off x="2487387" y="1872227"/>
            <a:ext cx="6607628" cy="1135714"/>
          </a:xfrm>
        </p:spPr>
        <p:txBody>
          <a:bodyPr/>
          <a:lstStyle/>
          <a:p>
            <a:r>
              <a:rPr lang="en-GB" sz="1700" dirty="0">
                <a:solidFill>
                  <a:schemeClr val="bg1"/>
                </a:solidFill>
                <a:latin typeface="+mn-lt"/>
              </a:rPr>
              <a:t>As a representative of the company attending social events </a:t>
            </a:r>
            <a:br>
              <a:rPr lang="en-GB" sz="1700" dirty="0">
                <a:solidFill>
                  <a:schemeClr val="bg1"/>
                </a:solidFill>
                <a:latin typeface="+mn-lt"/>
              </a:rPr>
            </a:br>
            <a:r>
              <a:rPr lang="en-GB" sz="1700" dirty="0">
                <a:solidFill>
                  <a:schemeClr val="bg1"/>
                </a:solidFill>
                <a:latin typeface="+mn-lt"/>
              </a:rPr>
              <a:t>and ceremonies </a:t>
            </a:r>
            <a:r>
              <a:rPr lang="en-GB" sz="1700" dirty="0">
                <a:effectLst/>
                <a:latin typeface="Aptos" panose="020B0004020202020204" pitchFamily="34" charset="0"/>
                <a:ea typeface="Aptos" panose="020B0004020202020204" pitchFamily="34" charset="0"/>
                <a:cs typeface="Times New Roman" panose="02020603050405020304" pitchFamily="18" charset="0"/>
              </a:rPr>
              <a:t>enhancing the company’s public image. </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300" dirty="0">
                <a:solidFill>
                  <a:schemeClr val="accent1">
                    <a:lumMod val="20000"/>
                    <a:lumOff val="80000"/>
                  </a:schemeClr>
                </a:solidFill>
                <a:effectLst/>
                <a:latin typeface="Aptos" panose="020B0004020202020204" pitchFamily="34" charset="0"/>
                <a:ea typeface="Aptos" panose="020B0004020202020204" pitchFamily="34" charset="0"/>
                <a:cs typeface="Times New Roman" panose="02020603050405020304" pitchFamily="18" charset="0"/>
              </a:rPr>
              <a:t>(Gardner &amp; Yukl, 2020)</a:t>
            </a:r>
            <a:endParaRPr lang="en-IN" sz="1300" dirty="0">
              <a:solidFill>
                <a:schemeClr val="accent1">
                  <a:lumMod val="20000"/>
                  <a:lumOff val="80000"/>
                </a:schemeClr>
              </a:solidFill>
              <a:latin typeface="+mn-lt"/>
            </a:endParaRPr>
          </a:p>
        </p:txBody>
      </p:sp>
      <p:sp>
        <p:nvSpPr>
          <p:cNvPr id="21" name="Content Placeholder 7">
            <a:extLst>
              <a:ext uri="{FF2B5EF4-FFF2-40B4-BE49-F238E27FC236}">
                <a16:creationId xmlns:a16="http://schemas.microsoft.com/office/drawing/2014/main" id="{0E589EC3-D9A0-8D74-DBAC-5AB9114AB424}"/>
              </a:ext>
            </a:extLst>
          </p:cNvPr>
          <p:cNvSpPr txBox="1">
            <a:spLocks/>
          </p:cNvSpPr>
          <p:nvPr/>
        </p:nvSpPr>
        <p:spPr>
          <a:xfrm>
            <a:off x="2487387" y="2617399"/>
            <a:ext cx="7734299" cy="1135714"/>
          </a:xfrm>
          <a:prstGeom prst="rect">
            <a:avLst/>
          </a:prstGeom>
        </p:spPr>
        <p:txBody>
          <a:bodyPr anchor="t"/>
          <a:lstStyle>
            <a:lvl1pPr marL="0" indent="0" algn="l" defTabSz="914400" rtl="0" eaLnBrk="1" latinLnBrk="0" hangingPunct="1">
              <a:lnSpc>
                <a:spcPts val="1400"/>
              </a:lnSpc>
              <a:spcBef>
                <a:spcPts val="1000"/>
              </a:spcBef>
              <a:buFont typeface="Arial" panose="020B0604020202020204" pitchFamily="34" charset="0"/>
              <a:buNone/>
              <a:defRPr sz="1050" kern="1200">
                <a:solidFill>
                  <a:schemeClr val="bg1"/>
                </a:solidFill>
                <a:latin typeface="+mn-lt"/>
                <a:ea typeface="+mn-ea"/>
                <a:cs typeface="+mn-cs"/>
              </a:defRPr>
            </a:lvl1pPr>
            <a:lvl2pPr marL="342892"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685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02867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371566"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t>Inspiring staff members with the company's goal to lead and encourage them.</a:t>
            </a:r>
            <a:br>
              <a:rPr lang="en-GB" sz="1700" dirty="0">
                <a:latin typeface="Aptos" panose="020B0004020202020204" pitchFamily="34" charset="0"/>
                <a:ea typeface="Aptos" panose="020B0004020202020204" pitchFamily="34" charset="0"/>
                <a:cs typeface="Times New Roman" panose="02020603050405020304" pitchFamily="18" charset="0"/>
              </a:rPr>
            </a:br>
            <a:r>
              <a:rPr lang="en-GB" sz="1300" dirty="0">
                <a:solidFill>
                  <a:schemeClr val="accent1">
                    <a:lumMod val="20000"/>
                    <a:lumOff val="80000"/>
                  </a:schemeClr>
                </a:solidFill>
                <a:latin typeface="Aptos" panose="020B0004020202020204" pitchFamily="34" charset="0"/>
                <a:ea typeface="Aptos" panose="020B0004020202020204" pitchFamily="34" charset="0"/>
                <a:cs typeface="Times New Roman" panose="02020603050405020304" pitchFamily="18" charset="0"/>
              </a:rPr>
              <a:t>(George, 2007)</a:t>
            </a:r>
            <a:endParaRPr lang="en-IN" sz="1300" dirty="0">
              <a:solidFill>
                <a:schemeClr val="accent1">
                  <a:lumMod val="20000"/>
                  <a:lumOff val="80000"/>
                </a:schemeClr>
              </a:solidFill>
            </a:endParaRPr>
          </a:p>
        </p:txBody>
      </p:sp>
      <p:sp>
        <p:nvSpPr>
          <p:cNvPr id="23" name="Content Placeholder 7">
            <a:extLst>
              <a:ext uri="{FF2B5EF4-FFF2-40B4-BE49-F238E27FC236}">
                <a16:creationId xmlns:a16="http://schemas.microsoft.com/office/drawing/2014/main" id="{23141CEA-1392-662F-11E9-211F24ADF62C}"/>
              </a:ext>
            </a:extLst>
          </p:cNvPr>
          <p:cNvSpPr txBox="1">
            <a:spLocks/>
          </p:cNvSpPr>
          <p:nvPr/>
        </p:nvSpPr>
        <p:spPr>
          <a:xfrm>
            <a:off x="2487387" y="3230728"/>
            <a:ext cx="6607628" cy="1135714"/>
          </a:xfrm>
          <a:prstGeom prst="rect">
            <a:avLst/>
          </a:prstGeom>
        </p:spPr>
        <p:txBody>
          <a:bodyPr anchor="t"/>
          <a:lstStyle>
            <a:lvl1pPr marL="0" indent="0" algn="l" defTabSz="914400" rtl="0" eaLnBrk="1" latinLnBrk="0" hangingPunct="1">
              <a:lnSpc>
                <a:spcPts val="1400"/>
              </a:lnSpc>
              <a:spcBef>
                <a:spcPts val="1000"/>
              </a:spcBef>
              <a:buFont typeface="Arial" panose="020B0604020202020204" pitchFamily="34" charset="0"/>
              <a:buNone/>
              <a:defRPr sz="1050" kern="1200">
                <a:solidFill>
                  <a:schemeClr val="bg1"/>
                </a:solidFill>
                <a:latin typeface="+mn-lt"/>
                <a:ea typeface="+mn-ea"/>
                <a:cs typeface="+mn-cs"/>
              </a:defRPr>
            </a:lvl1pPr>
            <a:lvl2pPr marL="342892"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685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02867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371566"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ea typeface="Aptos" panose="020B0004020202020204" pitchFamily="34" charset="0"/>
                <a:cs typeface="Times New Roman" panose="02020603050405020304" pitchFamily="18" charset="0"/>
              </a:rPr>
              <a:t>B</a:t>
            </a:r>
            <a:r>
              <a:rPr lang="en-GB" sz="1700" dirty="0">
                <a:effectLst/>
                <a:ea typeface="Aptos" panose="020B0004020202020204" pitchFamily="34" charset="0"/>
                <a:cs typeface="Times New Roman" panose="02020603050405020304" pitchFamily="18" charset="0"/>
              </a:rPr>
              <a:t>uilding and maintaining a network of internal and external contacts </a:t>
            </a:r>
            <a:br>
              <a:rPr lang="en-GB" sz="1700" dirty="0">
                <a:effectLst/>
                <a:ea typeface="Aptos" panose="020B0004020202020204" pitchFamily="34" charset="0"/>
                <a:cs typeface="Times New Roman" panose="02020603050405020304" pitchFamily="18" charset="0"/>
              </a:rPr>
            </a:br>
            <a:r>
              <a:rPr lang="en-GB" sz="1700" dirty="0">
                <a:effectLst/>
                <a:ea typeface="Aptos" panose="020B0004020202020204" pitchFamily="34" charset="0"/>
                <a:cs typeface="Times New Roman" panose="02020603050405020304" pitchFamily="18" charset="0"/>
              </a:rPr>
              <a:t>to help the organization achieve its goals.</a:t>
            </a:r>
            <a:br>
              <a:rPr lang="en-GB" sz="1700" dirty="0">
                <a:latin typeface="Aptos" panose="020B0004020202020204" pitchFamily="34" charset="0"/>
                <a:ea typeface="Aptos" panose="020B0004020202020204" pitchFamily="34" charset="0"/>
                <a:cs typeface="Times New Roman" panose="02020603050405020304" pitchFamily="18" charset="0"/>
              </a:rPr>
            </a:br>
            <a:r>
              <a:rPr lang="en-GB" sz="1300" dirty="0">
                <a:solidFill>
                  <a:schemeClr val="accent1">
                    <a:lumMod val="20000"/>
                    <a:lumOff val="80000"/>
                  </a:schemeClr>
                </a:solidFill>
                <a:latin typeface="Aptos" panose="020B0004020202020204" pitchFamily="34" charset="0"/>
                <a:ea typeface="Aptos" panose="020B0004020202020204" pitchFamily="34" charset="0"/>
                <a:cs typeface="Times New Roman" panose="02020603050405020304" pitchFamily="18" charset="0"/>
              </a:rPr>
              <a:t>(Samad, 2023)</a:t>
            </a:r>
            <a:endParaRPr lang="en-IN" sz="1300" dirty="0">
              <a:solidFill>
                <a:schemeClr val="accent1">
                  <a:lumMod val="20000"/>
                  <a:lumOff val="80000"/>
                </a:schemeClr>
              </a:solidFill>
            </a:endParaRPr>
          </a:p>
        </p:txBody>
      </p:sp>
      <p:sp>
        <p:nvSpPr>
          <p:cNvPr id="24" name="Content Placeholder 7">
            <a:extLst>
              <a:ext uri="{FF2B5EF4-FFF2-40B4-BE49-F238E27FC236}">
                <a16:creationId xmlns:a16="http://schemas.microsoft.com/office/drawing/2014/main" id="{1514485B-2545-0627-3982-07A64B1B9F78}"/>
              </a:ext>
            </a:extLst>
          </p:cNvPr>
          <p:cNvSpPr txBox="1">
            <a:spLocks/>
          </p:cNvSpPr>
          <p:nvPr/>
        </p:nvSpPr>
        <p:spPr>
          <a:xfrm>
            <a:off x="3597608" y="4553817"/>
            <a:ext cx="5535143" cy="1135714"/>
          </a:xfrm>
          <a:prstGeom prst="rect">
            <a:avLst/>
          </a:prstGeom>
        </p:spPr>
        <p:txBody>
          <a:bodyPr anchor="t"/>
          <a:lstStyle>
            <a:lvl1pPr marL="0" indent="0" algn="l" defTabSz="914400" rtl="0" eaLnBrk="1" latinLnBrk="0" hangingPunct="1">
              <a:lnSpc>
                <a:spcPts val="1400"/>
              </a:lnSpc>
              <a:spcBef>
                <a:spcPts val="1000"/>
              </a:spcBef>
              <a:buFont typeface="Arial" panose="020B0604020202020204" pitchFamily="34" charset="0"/>
              <a:buNone/>
              <a:defRPr sz="1050" kern="1200">
                <a:solidFill>
                  <a:schemeClr val="bg1"/>
                </a:solidFill>
                <a:latin typeface="+mn-lt"/>
                <a:ea typeface="+mn-ea"/>
                <a:cs typeface="+mn-cs"/>
              </a:defRPr>
            </a:lvl1pPr>
            <a:lvl2pPr marL="342892"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685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02867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371566"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t>Always staying vigilant of the surroundings to stay updated </a:t>
            </a:r>
            <a:br>
              <a:rPr lang="en-GB" sz="1700" dirty="0"/>
            </a:br>
            <a:r>
              <a:rPr lang="en-GB" sz="1700" dirty="0"/>
              <a:t>on market trends and competitors. </a:t>
            </a:r>
            <a:br>
              <a:rPr lang="en-GB" sz="1700" dirty="0"/>
            </a:br>
            <a:r>
              <a:rPr lang="en-GB" sz="1300" dirty="0">
                <a:solidFill>
                  <a:schemeClr val="accent4">
                    <a:lumMod val="40000"/>
                    <a:lumOff val="60000"/>
                  </a:schemeClr>
                </a:solidFill>
              </a:rPr>
              <a:t>(Kotter, 1990)</a:t>
            </a:r>
            <a:endParaRPr lang="en-IN" sz="1300" dirty="0">
              <a:solidFill>
                <a:schemeClr val="accent4">
                  <a:lumMod val="40000"/>
                  <a:lumOff val="60000"/>
                </a:schemeClr>
              </a:solidFill>
            </a:endParaRPr>
          </a:p>
        </p:txBody>
      </p:sp>
      <p:sp>
        <p:nvSpPr>
          <p:cNvPr id="25" name="Content Placeholder 7">
            <a:extLst>
              <a:ext uri="{FF2B5EF4-FFF2-40B4-BE49-F238E27FC236}">
                <a16:creationId xmlns:a16="http://schemas.microsoft.com/office/drawing/2014/main" id="{60373E05-9ABD-4E0A-8FCC-D957C68F5061}"/>
              </a:ext>
            </a:extLst>
          </p:cNvPr>
          <p:cNvSpPr txBox="1">
            <a:spLocks/>
          </p:cNvSpPr>
          <p:nvPr/>
        </p:nvSpPr>
        <p:spPr>
          <a:xfrm>
            <a:off x="3586963" y="6038015"/>
            <a:ext cx="5535143" cy="1135714"/>
          </a:xfrm>
          <a:prstGeom prst="rect">
            <a:avLst/>
          </a:prstGeom>
        </p:spPr>
        <p:txBody>
          <a:bodyPr anchor="t"/>
          <a:lstStyle>
            <a:lvl1pPr marL="0" indent="0" algn="l" defTabSz="914400" rtl="0" eaLnBrk="1" latinLnBrk="0" hangingPunct="1">
              <a:lnSpc>
                <a:spcPts val="1400"/>
              </a:lnSpc>
              <a:spcBef>
                <a:spcPts val="1000"/>
              </a:spcBef>
              <a:buFont typeface="Arial" panose="020B0604020202020204" pitchFamily="34" charset="0"/>
              <a:buNone/>
              <a:defRPr sz="1050" kern="1200">
                <a:solidFill>
                  <a:schemeClr val="bg1"/>
                </a:solidFill>
                <a:latin typeface="+mn-lt"/>
                <a:ea typeface="+mn-ea"/>
                <a:cs typeface="+mn-cs"/>
              </a:defRPr>
            </a:lvl1pPr>
            <a:lvl2pPr marL="342892"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685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02867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371566"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t>Presenting the vision and plans to all relevant parties, </a:t>
            </a:r>
            <a:br>
              <a:rPr lang="en-GB" sz="1700" dirty="0"/>
            </a:br>
            <a:r>
              <a:rPr lang="en-GB" sz="1700" dirty="0"/>
              <a:t>such as the public and investors.</a:t>
            </a:r>
            <a:br>
              <a:rPr lang="en-GB" sz="1700" dirty="0"/>
            </a:br>
            <a:r>
              <a:rPr lang="en-GB" sz="1300" dirty="0">
                <a:solidFill>
                  <a:schemeClr val="accent4">
                    <a:lumMod val="40000"/>
                    <a:lumOff val="60000"/>
                  </a:schemeClr>
                </a:solidFill>
                <a:cs typeface="Times New Roman" panose="02020603050405020304" pitchFamily="18" charset="0"/>
              </a:rPr>
              <a:t>(G</a:t>
            </a:r>
            <a:r>
              <a:rPr lang="en-GB" sz="1300" dirty="0">
                <a:solidFill>
                  <a:schemeClr val="accent4">
                    <a:lumMod val="40000"/>
                    <a:lumOff val="60000"/>
                  </a:schemeClr>
                </a:solidFill>
                <a:effectLst/>
                <a:ea typeface="Aptos" panose="020B0004020202020204" pitchFamily="34" charset="0"/>
                <a:cs typeface="Times New Roman" panose="02020603050405020304" pitchFamily="18" charset="0"/>
              </a:rPr>
              <a:t>ardner &amp; Yukl, 2020)</a:t>
            </a:r>
            <a:endParaRPr lang="en-IN" sz="1300" dirty="0">
              <a:solidFill>
                <a:schemeClr val="accent4">
                  <a:lumMod val="40000"/>
                  <a:lumOff val="60000"/>
                </a:schemeClr>
              </a:solidFill>
            </a:endParaRPr>
          </a:p>
        </p:txBody>
      </p:sp>
      <p:sp>
        <p:nvSpPr>
          <p:cNvPr id="26" name="Content Placeholder 7">
            <a:extLst>
              <a:ext uri="{FF2B5EF4-FFF2-40B4-BE49-F238E27FC236}">
                <a16:creationId xmlns:a16="http://schemas.microsoft.com/office/drawing/2014/main" id="{B885FFD3-FF49-DEDE-3E3B-6C7352F10F3B}"/>
              </a:ext>
            </a:extLst>
          </p:cNvPr>
          <p:cNvSpPr txBox="1">
            <a:spLocks/>
          </p:cNvSpPr>
          <p:nvPr/>
        </p:nvSpPr>
        <p:spPr>
          <a:xfrm>
            <a:off x="3586964" y="5271178"/>
            <a:ext cx="5535143" cy="1135714"/>
          </a:xfrm>
          <a:prstGeom prst="rect">
            <a:avLst/>
          </a:prstGeom>
        </p:spPr>
        <p:txBody>
          <a:bodyPr anchor="t"/>
          <a:lstStyle>
            <a:lvl1pPr marL="0" indent="0" algn="l" defTabSz="914400" rtl="0" eaLnBrk="1" latinLnBrk="0" hangingPunct="1">
              <a:lnSpc>
                <a:spcPts val="1400"/>
              </a:lnSpc>
              <a:spcBef>
                <a:spcPts val="1000"/>
              </a:spcBef>
              <a:buFont typeface="Arial" panose="020B0604020202020204" pitchFamily="34" charset="0"/>
              <a:buNone/>
              <a:defRPr sz="1050" kern="1200">
                <a:solidFill>
                  <a:schemeClr val="bg1"/>
                </a:solidFill>
                <a:latin typeface="+mn-lt"/>
                <a:ea typeface="+mn-ea"/>
                <a:cs typeface="+mn-cs"/>
              </a:defRPr>
            </a:lvl1pPr>
            <a:lvl2pPr marL="342892"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685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02867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371566"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t>Providing the senior team with vital information and ensuring everyone agrees with the company's strategic objectives.</a:t>
            </a:r>
            <a:br>
              <a:rPr lang="en-GB" sz="1700" dirty="0"/>
            </a:br>
            <a:r>
              <a:rPr lang="en-GB" sz="1300" dirty="0">
                <a:solidFill>
                  <a:schemeClr val="accent4">
                    <a:lumMod val="40000"/>
                    <a:lumOff val="60000"/>
                  </a:schemeClr>
                </a:solidFill>
              </a:rPr>
              <a:t>(Drucker, 1967)</a:t>
            </a:r>
            <a:endParaRPr lang="en-IN" sz="1300" dirty="0">
              <a:solidFill>
                <a:schemeClr val="accent4">
                  <a:lumMod val="40000"/>
                  <a:lumOff val="60000"/>
                </a:schemeClr>
              </a:solidFill>
            </a:endParaRPr>
          </a:p>
        </p:txBody>
      </p:sp>
    </p:spTree>
    <p:extLst>
      <p:ext uri="{BB962C8B-B14F-4D97-AF65-F5344CB8AC3E}">
        <p14:creationId xmlns:p14="http://schemas.microsoft.com/office/powerpoint/2010/main" val="1196124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C3F382C-61E3-FE1D-B57E-25AB04FDBBE3}"/>
              </a:ext>
            </a:extLst>
          </p:cNvPr>
          <p:cNvGrpSpPr/>
          <p:nvPr/>
        </p:nvGrpSpPr>
        <p:grpSpPr>
          <a:xfrm>
            <a:off x="-1" y="1420586"/>
            <a:ext cx="9144001" cy="5434037"/>
            <a:chOff x="898070" y="3338445"/>
            <a:chExt cx="9144001" cy="2081814"/>
          </a:xfrm>
        </p:grpSpPr>
        <p:sp>
          <p:nvSpPr>
            <p:cNvPr id="5" name="Rectangle 4">
              <a:extLst>
                <a:ext uri="{FF2B5EF4-FFF2-40B4-BE49-F238E27FC236}">
                  <a16:creationId xmlns:a16="http://schemas.microsoft.com/office/drawing/2014/main" id="{F4984E85-566A-ABA6-FF04-0115143FA53A}"/>
                </a:ext>
              </a:extLst>
            </p:cNvPr>
            <p:cNvSpPr/>
            <p:nvPr/>
          </p:nvSpPr>
          <p:spPr>
            <a:xfrm>
              <a:off x="898071" y="3338445"/>
              <a:ext cx="9144000" cy="1385940"/>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600"/>
            </a:p>
          </p:txBody>
        </p:sp>
        <p:sp>
          <p:nvSpPr>
            <p:cNvPr id="9" name="TextBox 8">
              <a:extLst>
                <a:ext uri="{FF2B5EF4-FFF2-40B4-BE49-F238E27FC236}">
                  <a16:creationId xmlns:a16="http://schemas.microsoft.com/office/drawing/2014/main" id="{1A204815-A683-0CDB-4144-692B8706CCBD}"/>
                </a:ext>
              </a:extLst>
            </p:cNvPr>
            <p:cNvSpPr txBox="1"/>
            <p:nvPr/>
          </p:nvSpPr>
          <p:spPr>
            <a:xfrm>
              <a:off x="4512639" y="3627602"/>
              <a:ext cx="5084478" cy="243315"/>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ts val="1400"/>
                </a:lnSpc>
              </a:pPr>
              <a:r>
                <a:rPr lang="en-GB" sz="1700" dirty="0">
                  <a:solidFill>
                    <a:schemeClr val="bg1"/>
                  </a:solidFill>
                  <a:latin typeface="+mn-lt"/>
                </a:rPr>
                <a:t>Launching and managing fresh initiatives that raise </a:t>
              </a:r>
              <a:br>
                <a:rPr lang="en-GB" sz="1700" dirty="0">
                  <a:solidFill>
                    <a:schemeClr val="bg1"/>
                  </a:solidFill>
                  <a:latin typeface="+mn-lt"/>
                </a:rPr>
              </a:br>
              <a:r>
                <a:rPr lang="en-GB" sz="1700" dirty="0">
                  <a:solidFill>
                    <a:schemeClr val="bg1"/>
                  </a:solidFill>
                  <a:latin typeface="+mn-lt"/>
                </a:rPr>
                <a:t>the performance of the company.</a:t>
              </a:r>
              <a:br>
                <a:rPr lang="en-GB" sz="1700" dirty="0">
                  <a:solidFill>
                    <a:schemeClr val="bg1"/>
                  </a:solidFill>
                  <a:latin typeface="+mn-lt"/>
                </a:rPr>
              </a:br>
              <a:r>
                <a:rPr lang="en-GB" sz="1300" dirty="0">
                  <a:solidFill>
                    <a:schemeClr val="accent4">
                      <a:lumMod val="40000"/>
                      <a:lumOff val="60000"/>
                    </a:schemeClr>
                  </a:solidFill>
                  <a:effectLst/>
                  <a:latin typeface="+mn-lt"/>
                  <a:ea typeface="Aptos" panose="020B0004020202020204" pitchFamily="34" charset="0"/>
                  <a:cs typeface="Times New Roman" panose="02020603050405020304" pitchFamily="18" charset="0"/>
                </a:rPr>
                <a:t>(</a:t>
              </a:r>
              <a:r>
                <a:rPr lang="en-GB" sz="1300" dirty="0">
                  <a:solidFill>
                    <a:schemeClr val="accent4">
                      <a:lumMod val="40000"/>
                      <a:lumOff val="60000"/>
                    </a:schemeClr>
                  </a:solidFill>
                  <a:latin typeface="+mn-lt"/>
                  <a:ea typeface="Aptos" panose="020B0004020202020204" pitchFamily="34" charset="0"/>
                  <a:cs typeface="Times New Roman" panose="02020603050405020304" pitchFamily="18" charset="0"/>
                </a:rPr>
                <a:t>Ro</a:t>
              </a:r>
              <a:r>
                <a:rPr lang="en-GB" sz="1300" dirty="0">
                  <a:solidFill>
                    <a:schemeClr val="accent4">
                      <a:lumMod val="40000"/>
                      <a:lumOff val="60000"/>
                    </a:schemeClr>
                  </a:solidFill>
                  <a:effectLst/>
                  <a:latin typeface="+mn-lt"/>
                  <a:ea typeface="Aptos" panose="020B0004020202020204" pitchFamily="34" charset="0"/>
                  <a:cs typeface="Times New Roman" panose="02020603050405020304" pitchFamily="18" charset="0"/>
                </a:rPr>
                <a:t>bbins, Coulter, &amp; Randel, 2020)</a:t>
              </a:r>
              <a:endParaRPr lang="en-IN" sz="1300" dirty="0">
                <a:solidFill>
                  <a:schemeClr val="accent4">
                    <a:lumMod val="40000"/>
                    <a:lumOff val="60000"/>
                  </a:schemeClr>
                </a:solidFill>
                <a:latin typeface="+mn-lt"/>
              </a:endParaRPr>
            </a:p>
          </p:txBody>
        </p:sp>
        <p:sp>
          <p:nvSpPr>
            <p:cNvPr id="11" name="Rectangle 10">
              <a:extLst>
                <a:ext uri="{FF2B5EF4-FFF2-40B4-BE49-F238E27FC236}">
                  <a16:creationId xmlns:a16="http://schemas.microsoft.com/office/drawing/2014/main" id="{DC516D1C-8F15-CAEA-D8AC-6FD5991EE8E2}"/>
                </a:ext>
              </a:extLst>
            </p:cNvPr>
            <p:cNvSpPr/>
            <p:nvPr/>
          </p:nvSpPr>
          <p:spPr>
            <a:xfrm>
              <a:off x="898070" y="4724385"/>
              <a:ext cx="8512629" cy="694056"/>
            </a:xfrm>
            <a:prstGeom prst="rect">
              <a:avLst/>
            </a:prstGeom>
            <a:solidFill>
              <a:srgbClr val="85D6E3">
                <a:alpha val="74902"/>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600"/>
            </a:p>
          </p:txBody>
        </p:sp>
        <p:sp>
          <p:nvSpPr>
            <p:cNvPr id="12" name="TextBox 11">
              <a:extLst>
                <a:ext uri="{FF2B5EF4-FFF2-40B4-BE49-F238E27FC236}">
                  <a16:creationId xmlns:a16="http://schemas.microsoft.com/office/drawing/2014/main" id="{65D56F44-8AD9-F484-AD67-B3AD9492B20F}"/>
                </a:ext>
              </a:extLst>
            </p:cNvPr>
            <p:cNvSpPr txBox="1"/>
            <p:nvPr/>
          </p:nvSpPr>
          <p:spPr>
            <a:xfrm>
              <a:off x="955057" y="4965958"/>
              <a:ext cx="1771815" cy="182762"/>
            </a:xfrm>
            <a:prstGeom prst="rect">
              <a:avLst/>
            </a:prstGeom>
            <a:noFill/>
          </p:spPr>
          <p:txBody>
            <a:bodyPr wrap="square" rtlCol="0">
              <a:spAutoFit/>
            </a:bodyPr>
            <a:lstStyle/>
            <a:p>
              <a:r>
                <a:rPr lang="en-IN" sz="2500" b="1" dirty="0">
                  <a:solidFill>
                    <a:schemeClr val="bg1"/>
                  </a:solidFill>
                  <a:latin typeface="+mj-lt"/>
                </a:rPr>
                <a:t>Summary</a:t>
              </a:r>
            </a:p>
          </p:txBody>
        </p:sp>
        <p:sp>
          <p:nvSpPr>
            <p:cNvPr id="13" name="TextBox 12">
              <a:extLst>
                <a:ext uri="{FF2B5EF4-FFF2-40B4-BE49-F238E27FC236}">
                  <a16:creationId xmlns:a16="http://schemas.microsoft.com/office/drawing/2014/main" id="{BA56674C-63CD-B2E5-7896-A791A220FCAF}"/>
                </a:ext>
              </a:extLst>
            </p:cNvPr>
            <p:cNvSpPr txBox="1"/>
            <p:nvPr/>
          </p:nvSpPr>
          <p:spPr>
            <a:xfrm>
              <a:off x="2726872" y="4854285"/>
              <a:ext cx="6983185" cy="565974"/>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latin typeface="+mn-lt"/>
                </a:rPr>
                <a:t>To summarise, successful leadership requires an understanding of the ten major management functions. Managers may satisfy a variety of demands </a:t>
              </a:r>
              <a:br>
                <a:rPr lang="en-GB" sz="1800" dirty="0">
                  <a:solidFill>
                    <a:schemeClr val="bg1"/>
                  </a:solidFill>
                  <a:latin typeface="+mn-lt"/>
                </a:rPr>
              </a:br>
              <a:r>
                <a:rPr lang="en-GB" sz="1800" dirty="0">
                  <a:solidFill>
                    <a:schemeClr val="bg1"/>
                  </a:solidFill>
                  <a:latin typeface="+mn-lt"/>
                </a:rPr>
                <a:t>and support the expansion and innovation of their organisation by striking </a:t>
              </a:r>
              <a:br>
                <a:rPr lang="en-GB" sz="1800" dirty="0">
                  <a:solidFill>
                    <a:schemeClr val="bg1"/>
                  </a:solidFill>
                  <a:latin typeface="+mn-lt"/>
                </a:rPr>
              </a:br>
              <a:r>
                <a:rPr lang="en-GB" sz="1800" dirty="0">
                  <a:solidFill>
                    <a:schemeClr val="bg1"/>
                  </a:solidFill>
                  <a:latin typeface="+mn-lt"/>
                </a:rPr>
                <a:t>a balance between these functions. </a:t>
              </a:r>
            </a:p>
            <a:p>
              <a:pPr algn="l">
                <a:lnSpc>
                  <a:spcPct val="100000"/>
                </a:lnSpc>
              </a:pPr>
              <a:r>
                <a:rPr lang="en-GB" sz="1500" dirty="0">
                  <a:solidFill>
                    <a:schemeClr val="accent4">
                      <a:lumMod val="40000"/>
                      <a:lumOff val="60000"/>
                    </a:schemeClr>
                  </a:solidFill>
                  <a:latin typeface="+mn-lt"/>
                </a:rPr>
                <a:t>(Gardner and Yukl, 2020)</a:t>
              </a:r>
              <a:endParaRPr lang="en-IN" sz="1500" dirty="0">
                <a:solidFill>
                  <a:schemeClr val="accent4">
                    <a:lumMod val="40000"/>
                    <a:lumOff val="60000"/>
                  </a:schemeClr>
                </a:solidFill>
                <a:latin typeface="+mn-lt"/>
              </a:endParaRPr>
            </a:p>
          </p:txBody>
        </p:sp>
      </p:grpSp>
      <p:sp>
        <p:nvSpPr>
          <p:cNvPr id="16" name="Rectangle 15">
            <a:extLst>
              <a:ext uri="{FF2B5EF4-FFF2-40B4-BE49-F238E27FC236}">
                <a16:creationId xmlns:a16="http://schemas.microsoft.com/office/drawing/2014/main" id="{943B4C38-B92D-A11F-6989-1D7B7408D970}"/>
              </a:ext>
            </a:extLst>
          </p:cNvPr>
          <p:cNvSpPr/>
          <p:nvPr/>
        </p:nvSpPr>
        <p:spPr>
          <a:xfrm>
            <a:off x="832757" y="260574"/>
            <a:ext cx="8311243" cy="934944"/>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17" name="Title 6">
            <a:extLst>
              <a:ext uri="{FF2B5EF4-FFF2-40B4-BE49-F238E27FC236}">
                <a16:creationId xmlns:a16="http://schemas.microsoft.com/office/drawing/2014/main" id="{1238228C-FF94-7C1F-2839-99D3A2515549}"/>
              </a:ext>
            </a:extLst>
          </p:cNvPr>
          <p:cNvSpPr>
            <a:spLocks noGrp="1"/>
          </p:cNvSpPr>
          <p:nvPr>
            <p:ph type="title"/>
          </p:nvPr>
        </p:nvSpPr>
        <p:spPr>
          <a:xfrm>
            <a:off x="4437323" y="307603"/>
            <a:ext cx="5059755" cy="769441"/>
          </a:xfrm>
        </p:spPr>
        <p:txBody>
          <a:bodyPr>
            <a:normAutofit fontScale="90000"/>
          </a:bodyPr>
          <a:lstStyle/>
          <a:p>
            <a:r>
              <a:rPr lang="en-IN" dirty="0"/>
              <a:t>Management Roles</a:t>
            </a:r>
          </a:p>
        </p:txBody>
      </p:sp>
      <p:sp>
        <p:nvSpPr>
          <p:cNvPr id="3" name="TextBox 2">
            <a:extLst>
              <a:ext uri="{FF2B5EF4-FFF2-40B4-BE49-F238E27FC236}">
                <a16:creationId xmlns:a16="http://schemas.microsoft.com/office/drawing/2014/main" id="{202E0DC4-652E-620F-6BBC-78E9C71A9D03}"/>
              </a:ext>
            </a:extLst>
          </p:cNvPr>
          <p:cNvSpPr txBox="1"/>
          <p:nvPr/>
        </p:nvSpPr>
        <p:spPr>
          <a:xfrm>
            <a:off x="223155" y="2113736"/>
            <a:ext cx="5317833" cy="477054"/>
          </a:xfrm>
          <a:prstGeom prst="rect">
            <a:avLst/>
          </a:prstGeom>
          <a:noFill/>
        </p:spPr>
        <p:txBody>
          <a:bodyPr wrap="square" rtlCol="0">
            <a:spAutoFit/>
          </a:bodyPr>
          <a:lstStyle/>
          <a:p>
            <a:r>
              <a:rPr lang="en-IN" sz="2500" b="1" dirty="0">
                <a:solidFill>
                  <a:schemeClr val="accent4">
                    <a:lumMod val="60000"/>
                    <a:lumOff val="40000"/>
                  </a:schemeClr>
                </a:solidFill>
                <a:latin typeface="+mj-lt"/>
              </a:rPr>
              <a:t>Entrepreneur</a:t>
            </a:r>
          </a:p>
        </p:txBody>
      </p:sp>
      <p:sp>
        <p:nvSpPr>
          <p:cNvPr id="6" name="TextBox 5">
            <a:extLst>
              <a:ext uri="{FF2B5EF4-FFF2-40B4-BE49-F238E27FC236}">
                <a16:creationId xmlns:a16="http://schemas.microsoft.com/office/drawing/2014/main" id="{DABBDE52-B115-53C5-7FCF-20F60421D61B}"/>
              </a:ext>
            </a:extLst>
          </p:cNvPr>
          <p:cNvSpPr txBox="1"/>
          <p:nvPr/>
        </p:nvSpPr>
        <p:spPr>
          <a:xfrm>
            <a:off x="223155" y="4296712"/>
            <a:ext cx="5317833" cy="477054"/>
          </a:xfrm>
          <a:prstGeom prst="rect">
            <a:avLst/>
          </a:prstGeom>
          <a:noFill/>
        </p:spPr>
        <p:txBody>
          <a:bodyPr wrap="square" rtlCol="0">
            <a:spAutoFit/>
          </a:bodyPr>
          <a:lstStyle/>
          <a:p>
            <a:r>
              <a:rPr lang="en-IN" sz="2500" b="1" dirty="0">
                <a:solidFill>
                  <a:schemeClr val="accent4">
                    <a:lumMod val="60000"/>
                    <a:lumOff val="40000"/>
                  </a:schemeClr>
                </a:solidFill>
                <a:latin typeface="+mj-lt"/>
              </a:rPr>
              <a:t>Negotiator</a:t>
            </a:r>
          </a:p>
        </p:txBody>
      </p:sp>
      <p:sp>
        <p:nvSpPr>
          <p:cNvPr id="7" name="TextBox 6">
            <a:extLst>
              <a:ext uri="{FF2B5EF4-FFF2-40B4-BE49-F238E27FC236}">
                <a16:creationId xmlns:a16="http://schemas.microsoft.com/office/drawing/2014/main" id="{2817DB0A-1EEF-C92A-1884-D26EBBEF5A8B}"/>
              </a:ext>
            </a:extLst>
          </p:cNvPr>
          <p:cNvSpPr txBox="1"/>
          <p:nvPr/>
        </p:nvSpPr>
        <p:spPr>
          <a:xfrm>
            <a:off x="223153" y="2803734"/>
            <a:ext cx="5317833" cy="477054"/>
          </a:xfrm>
          <a:prstGeom prst="rect">
            <a:avLst/>
          </a:prstGeom>
          <a:noFill/>
        </p:spPr>
        <p:txBody>
          <a:bodyPr wrap="square" rtlCol="0">
            <a:spAutoFit/>
          </a:bodyPr>
          <a:lstStyle/>
          <a:p>
            <a:r>
              <a:rPr lang="en-IN" sz="2500" b="1" dirty="0">
                <a:solidFill>
                  <a:schemeClr val="accent4">
                    <a:lumMod val="60000"/>
                    <a:lumOff val="40000"/>
                  </a:schemeClr>
                </a:solidFill>
                <a:latin typeface="+mj-lt"/>
              </a:rPr>
              <a:t>Disturbance Handler</a:t>
            </a:r>
          </a:p>
        </p:txBody>
      </p:sp>
      <p:sp>
        <p:nvSpPr>
          <p:cNvPr id="8" name="TextBox 7">
            <a:extLst>
              <a:ext uri="{FF2B5EF4-FFF2-40B4-BE49-F238E27FC236}">
                <a16:creationId xmlns:a16="http://schemas.microsoft.com/office/drawing/2014/main" id="{DF72ABEC-7EB1-6450-15D1-0040A6EE1106}"/>
              </a:ext>
            </a:extLst>
          </p:cNvPr>
          <p:cNvSpPr txBox="1"/>
          <p:nvPr/>
        </p:nvSpPr>
        <p:spPr>
          <a:xfrm>
            <a:off x="223154" y="3545246"/>
            <a:ext cx="5317833" cy="477054"/>
          </a:xfrm>
          <a:prstGeom prst="rect">
            <a:avLst/>
          </a:prstGeom>
          <a:noFill/>
        </p:spPr>
        <p:txBody>
          <a:bodyPr wrap="square" rtlCol="0">
            <a:spAutoFit/>
          </a:bodyPr>
          <a:lstStyle/>
          <a:p>
            <a:r>
              <a:rPr lang="en-IN" sz="2500" b="1" dirty="0">
                <a:solidFill>
                  <a:schemeClr val="accent4">
                    <a:lumMod val="60000"/>
                    <a:lumOff val="40000"/>
                  </a:schemeClr>
                </a:solidFill>
                <a:latin typeface="+mj-lt"/>
              </a:rPr>
              <a:t>Resource Allocator</a:t>
            </a:r>
          </a:p>
        </p:txBody>
      </p:sp>
      <p:sp>
        <p:nvSpPr>
          <p:cNvPr id="10" name="TextBox 9">
            <a:extLst>
              <a:ext uri="{FF2B5EF4-FFF2-40B4-BE49-F238E27FC236}">
                <a16:creationId xmlns:a16="http://schemas.microsoft.com/office/drawing/2014/main" id="{6DE59E11-BA06-AF0F-F5BE-CB17EC78CA3E}"/>
              </a:ext>
            </a:extLst>
          </p:cNvPr>
          <p:cNvSpPr txBox="1"/>
          <p:nvPr/>
        </p:nvSpPr>
        <p:spPr>
          <a:xfrm>
            <a:off x="100921" y="1604424"/>
            <a:ext cx="5317833" cy="477054"/>
          </a:xfrm>
          <a:prstGeom prst="rect">
            <a:avLst/>
          </a:prstGeom>
          <a:noFill/>
        </p:spPr>
        <p:txBody>
          <a:bodyPr wrap="square" rtlCol="0">
            <a:spAutoFit/>
          </a:bodyPr>
          <a:lstStyle/>
          <a:p>
            <a:r>
              <a:rPr lang="en-IN" sz="2500" b="1" dirty="0">
                <a:solidFill>
                  <a:schemeClr val="bg1"/>
                </a:solidFill>
                <a:latin typeface="+mj-lt"/>
              </a:rPr>
              <a:t>Decisional Roles</a:t>
            </a:r>
          </a:p>
        </p:txBody>
      </p:sp>
      <p:sp>
        <p:nvSpPr>
          <p:cNvPr id="19" name="TextBox 18">
            <a:extLst>
              <a:ext uri="{FF2B5EF4-FFF2-40B4-BE49-F238E27FC236}">
                <a16:creationId xmlns:a16="http://schemas.microsoft.com/office/drawing/2014/main" id="{A95C54A1-3A99-8E74-7A4B-F995375E4C6C}"/>
              </a:ext>
            </a:extLst>
          </p:cNvPr>
          <p:cNvSpPr txBox="1"/>
          <p:nvPr/>
        </p:nvSpPr>
        <p:spPr>
          <a:xfrm>
            <a:off x="3614568" y="2897890"/>
            <a:ext cx="5084478" cy="647356"/>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ts val="1400"/>
              </a:lnSpc>
            </a:pPr>
            <a:r>
              <a:rPr lang="en-GB" sz="1700" dirty="0">
                <a:solidFill>
                  <a:schemeClr val="bg1"/>
                </a:solidFill>
                <a:latin typeface="+mn-lt"/>
              </a:rPr>
              <a:t>Successfully handling crises, making sure that disturbances are kept to a minimum, and maintaining stability.</a:t>
            </a:r>
            <a:br>
              <a:rPr lang="en-GB" sz="1700" dirty="0">
                <a:solidFill>
                  <a:schemeClr val="bg1"/>
                </a:solidFill>
                <a:latin typeface="+mn-lt"/>
              </a:rPr>
            </a:br>
            <a:r>
              <a:rPr lang="en-GB" sz="1300" dirty="0">
                <a:solidFill>
                  <a:schemeClr val="accent4">
                    <a:lumMod val="40000"/>
                    <a:lumOff val="60000"/>
                  </a:schemeClr>
                </a:solidFill>
                <a:effectLst/>
                <a:latin typeface="+mn-lt"/>
                <a:ea typeface="Aptos" panose="020B0004020202020204" pitchFamily="34" charset="0"/>
                <a:cs typeface="Times New Roman" panose="02020603050405020304" pitchFamily="18" charset="0"/>
              </a:rPr>
              <a:t>(Goleman, 2000)</a:t>
            </a:r>
            <a:endParaRPr lang="en-IN" sz="1300" dirty="0">
              <a:solidFill>
                <a:schemeClr val="accent4">
                  <a:lumMod val="40000"/>
                  <a:lumOff val="60000"/>
                </a:schemeClr>
              </a:solidFill>
              <a:latin typeface="+mn-lt"/>
            </a:endParaRPr>
          </a:p>
        </p:txBody>
      </p:sp>
      <p:sp>
        <p:nvSpPr>
          <p:cNvPr id="20" name="TextBox 19">
            <a:extLst>
              <a:ext uri="{FF2B5EF4-FFF2-40B4-BE49-F238E27FC236}">
                <a16:creationId xmlns:a16="http://schemas.microsoft.com/office/drawing/2014/main" id="{6E94D090-95CB-670E-FCAD-4DD7F202B8F0}"/>
              </a:ext>
            </a:extLst>
          </p:cNvPr>
          <p:cNvSpPr txBox="1"/>
          <p:nvPr/>
        </p:nvSpPr>
        <p:spPr>
          <a:xfrm>
            <a:off x="3614568" y="3606714"/>
            <a:ext cx="5084478" cy="647356"/>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ts val="1400"/>
              </a:lnSpc>
            </a:pPr>
            <a:r>
              <a:rPr lang="en-GB" sz="1700" dirty="0">
                <a:solidFill>
                  <a:schemeClr val="bg1"/>
                </a:solidFill>
                <a:latin typeface="+mn-lt"/>
              </a:rPr>
              <a:t>Distributing resources to different projects in a smart way </a:t>
            </a:r>
            <a:br>
              <a:rPr lang="en-GB" sz="1700" dirty="0">
                <a:solidFill>
                  <a:schemeClr val="bg1"/>
                </a:solidFill>
                <a:latin typeface="+mn-lt"/>
              </a:rPr>
            </a:br>
            <a:r>
              <a:rPr lang="en-GB" sz="1700" dirty="0">
                <a:solidFill>
                  <a:schemeClr val="bg1"/>
                </a:solidFill>
                <a:latin typeface="+mn-lt"/>
              </a:rPr>
              <a:t>to maximise an organization's operational efficiency.</a:t>
            </a:r>
            <a:br>
              <a:rPr lang="en-GB" sz="1700" dirty="0">
                <a:solidFill>
                  <a:schemeClr val="bg1"/>
                </a:solidFill>
                <a:latin typeface="+mn-lt"/>
              </a:rPr>
            </a:br>
            <a:r>
              <a:rPr lang="en-GB" sz="1300" dirty="0">
                <a:solidFill>
                  <a:schemeClr val="accent4">
                    <a:lumMod val="40000"/>
                    <a:lumOff val="60000"/>
                  </a:schemeClr>
                </a:solidFill>
                <a:latin typeface="+mn-lt"/>
              </a:rPr>
              <a:t>(Brown</a:t>
            </a:r>
            <a:r>
              <a:rPr lang="en-GB" sz="1300" dirty="0">
                <a:solidFill>
                  <a:schemeClr val="accent4">
                    <a:lumMod val="40000"/>
                    <a:lumOff val="60000"/>
                  </a:schemeClr>
                </a:solidFill>
                <a:effectLst/>
                <a:latin typeface="+mn-lt"/>
                <a:ea typeface="Aptos" panose="020B0004020202020204" pitchFamily="34" charset="0"/>
                <a:cs typeface="Times New Roman" panose="02020603050405020304" pitchFamily="18" charset="0"/>
              </a:rPr>
              <a:t>, 2018)</a:t>
            </a:r>
            <a:endParaRPr lang="en-IN" sz="1300" dirty="0">
              <a:solidFill>
                <a:schemeClr val="accent4">
                  <a:lumMod val="40000"/>
                  <a:lumOff val="60000"/>
                </a:schemeClr>
              </a:solidFill>
              <a:latin typeface="+mn-lt"/>
            </a:endParaRPr>
          </a:p>
        </p:txBody>
      </p:sp>
      <p:sp>
        <p:nvSpPr>
          <p:cNvPr id="21" name="TextBox 20">
            <a:extLst>
              <a:ext uri="{FF2B5EF4-FFF2-40B4-BE49-F238E27FC236}">
                <a16:creationId xmlns:a16="http://schemas.microsoft.com/office/drawing/2014/main" id="{438B82D1-6890-D7AA-F34C-799810A8ADB9}"/>
              </a:ext>
            </a:extLst>
          </p:cNvPr>
          <p:cNvSpPr txBox="1"/>
          <p:nvPr/>
        </p:nvSpPr>
        <p:spPr>
          <a:xfrm>
            <a:off x="3614568" y="4367893"/>
            <a:ext cx="5084478" cy="630942"/>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ts val="1400"/>
              </a:lnSpc>
            </a:pPr>
            <a:r>
              <a:rPr lang="en-GB" sz="1700" dirty="0">
                <a:solidFill>
                  <a:schemeClr val="bg1"/>
                </a:solidFill>
                <a:latin typeface="+mn-lt"/>
              </a:rPr>
              <a:t>Directing important negotiations with partners and suppliers and securing advantageous arrangements.</a:t>
            </a:r>
            <a:br>
              <a:rPr lang="en-GB" sz="1700" dirty="0">
                <a:solidFill>
                  <a:schemeClr val="bg1"/>
                </a:solidFill>
                <a:latin typeface="+mn-lt"/>
              </a:rPr>
            </a:br>
            <a:r>
              <a:rPr lang="en-GB" sz="1300" dirty="0">
                <a:solidFill>
                  <a:schemeClr val="accent4">
                    <a:lumMod val="40000"/>
                    <a:lumOff val="60000"/>
                  </a:schemeClr>
                </a:solidFill>
                <a:effectLst/>
                <a:latin typeface="+mn-lt"/>
                <a:ea typeface="Aptos" panose="020B0004020202020204" pitchFamily="34" charset="0"/>
                <a:cs typeface="Times New Roman" panose="02020603050405020304" pitchFamily="18" charset="0"/>
              </a:rPr>
              <a:t>(Sinek, 2014)</a:t>
            </a:r>
            <a:endParaRPr lang="en-IN" sz="1300" dirty="0">
              <a:solidFill>
                <a:schemeClr val="accent4">
                  <a:lumMod val="40000"/>
                  <a:lumOff val="60000"/>
                </a:schemeClr>
              </a:solidFill>
              <a:latin typeface="+mn-lt"/>
            </a:endParaRPr>
          </a:p>
        </p:txBody>
      </p:sp>
    </p:spTree>
    <p:extLst>
      <p:ext uri="{BB962C8B-B14F-4D97-AF65-F5344CB8AC3E}">
        <p14:creationId xmlns:p14="http://schemas.microsoft.com/office/powerpoint/2010/main" val="1952751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1065240" y="1581150"/>
            <a:ext cx="7034801" cy="1559485"/>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nvGrpSpPr>
          <p:cNvPr id="8" name="Group 7">
            <a:extLst>
              <a:ext uri="{FF2B5EF4-FFF2-40B4-BE49-F238E27FC236}">
                <a16:creationId xmlns:a16="http://schemas.microsoft.com/office/drawing/2014/main" id="{F1163716-CFFD-6386-578E-F0473B69E14A}"/>
              </a:ext>
            </a:extLst>
          </p:cNvPr>
          <p:cNvGrpSpPr/>
          <p:nvPr/>
        </p:nvGrpSpPr>
        <p:grpSpPr>
          <a:xfrm>
            <a:off x="408366" y="3506350"/>
            <a:ext cx="8310500" cy="2079066"/>
            <a:chOff x="810720" y="2949658"/>
            <a:chExt cx="11080666" cy="2240279"/>
          </a:xfrm>
        </p:grpSpPr>
        <p:sp>
          <p:nvSpPr>
            <p:cNvPr id="9" name="Rectangle 8">
              <a:extLst>
                <a:ext uri="{FF2B5EF4-FFF2-40B4-BE49-F238E27FC236}">
                  <a16:creationId xmlns:a16="http://schemas.microsoft.com/office/drawing/2014/main" id="{1A7A5232-CCEE-45DA-5D25-A3AF35165E92}"/>
                </a:ext>
              </a:extLst>
            </p:cNvPr>
            <p:cNvSpPr/>
            <p:nvPr/>
          </p:nvSpPr>
          <p:spPr>
            <a:xfrm>
              <a:off x="810720" y="2949659"/>
              <a:ext cx="4676799" cy="2240278"/>
            </a:xfrm>
            <a:prstGeom prst="rect">
              <a:avLst/>
            </a:prstGeom>
            <a:solidFill>
              <a:schemeClr val="accent1">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2" name="Rectangle 11">
              <a:extLst>
                <a:ext uri="{FF2B5EF4-FFF2-40B4-BE49-F238E27FC236}">
                  <a16:creationId xmlns:a16="http://schemas.microsoft.com/office/drawing/2014/main" id="{BBEDD2AF-978E-7ADB-3DBC-2F30B748947D}"/>
                </a:ext>
              </a:extLst>
            </p:cNvPr>
            <p:cNvSpPr/>
            <p:nvPr/>
          </p:nvSpPr>
          <p:spPr>
            <a:xfrm>
              <a:off x="7184753" y="2949658"/>
              <a:ext cx="4706633" cy="2240279"/>
            </a:xfrm>
            <a:prstGeom prst="rect">
              <a:avLst/>
            </a:prstGeom>
            <a:solidFill>
              <a:schemeClr val="accent4">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sp>
        <p:nvSpPr>
          <p:cNvPr id="2" name="TextBox 1">
            <a:extLst>
              <a:ext uri="{FF2B5EF4-FFF2-40B4-BE49-F238E27FC236}">
                <a16:creationId xmlns:a16="http://schemas.microsoft.com/office/drawing/2014/main" id="{D9EF2C58-7A00-8F00-D0ED-7E9EB3FC6216}"/>
              </a:ext>
            </a:extLst>
          </p:cNvPr>
          <p:cNvSpPr txBox="1"/>
          <p:nvPr/>
        </p:nvSpPr>
        <p:spPr>
          <a:xfrm>
            <a:off x="664373" y="4084814"/>
            <a:ext cx="3051498" cy="1015663"/>
          </a:xfrm>
          <a:prstGeom prst="rect">
            <a:avLst/>
          </a:prstGeom>
          <a:noFill/>
        </p:spPr>
        <p:txBody>
          <a:bodyPr wrap="square" rtlCol="0">
            <a:spAutoFit/>
          </a:bodyPr>
          <a:lstStyle/>
          <a:p>
            <a:pPr algn="ctr"/>
            <a:r>
              <a:rPr lang="en-IN" sz="2000" dirty="0">
                <a:solidFill>
                  <a:schemeClr val="bg1"/>
                </a:solidFill>
              </a:rPr>
              <a:t>Skills to Support </a:t>
            </a:r>
            <a:br>
              <a:rPr lang="en-IN" sz="2000" dirty="0">
                <a:solidFill>
                  <a:schemeClr val="bg1"/>
                </a:solidFill>
              </a:rPr>
            </a:br>
            <a:r>
              <a:rPr lang="en-IN" sz="2000" dirty="0">
                <a:solidFill>
                  <a:schemeClr val="bg1"/>
                </a:solidFill>
              </a:rPr>
              <a:t>Employees Development </a:t>
            </a:r>
            <a:br>
              <a:rPr lang="en-IN" sz="2000" dirty="0">
                <a:solidFill>
                  <a:schemeClr val="bg1"/>
                </a:solidFill>
              </a:rPr>
            </a:br>
            <a:r>
              <a:rPr lang="en-IN" sz="2000" dirty="0">
                <a:solidFill>
                  <a:schemeClr val="bg1"/>
                </a:solidFill>
              </a:rPr>
              <a:t>and Progress</a:t>
            </a:r>
          </a:p>
        </p:txBody>
      </p:sp>
      <p:sp>
        <p:nvSpPr>
          <p:cNvPr id="17" name="Title 16">
            <a:extLst>
              <a:ext uri="{FF2B5EF4-FFF2-40B4-BE49-F238E27FC236}">
                <a16:creationId xmlns:a16="http://schemas.microsoft.com/office/drawing/2014/main" id="{F0DC8A1A-3CD9-F207-4A15-6FBF1A122AD9}"/>
              </a:ext>
            </a:extLst>
          </p:cNvPr>
          <p:cNvSpPr>
            <a:spLocks noGrp="1"/>
          </p:cNvSpPr>
          <p:nvPr>
            <p:ph type="title"/>
          </p:nvPr>
        </p:nvSpPr>
        <p:spPr>
          <a:xfrm>
            <a:off x="908958" y="2124662"/>
            <a:ext cx="7075715" cy="799220"/>
          </a:xfrm>
        </p:spPr>
        <p:txBody>
          <a:bodyPr/>
          <a:lstStyle/>
          <a:p>
            <a:r>
              <a:rPr lang="en-GB" sz="4000" b="1" i="0" u="none" strike="noStrike" baseline="0" dirty="0">
                <a:cs typeface="Arial" panose="020B0604020202020204" pitchFamily="34" charset="0"/>
              </a:rPr>
              <a:t>Managers Behaviours </a:t>
            </a:r>
            <a:br>
              <a:rPr lang="en-GB" sz="4000" b="1" i="0" u="none" strike="noStrike" baseline="0" dirty="0">
                <a:cs typeface="Arial" panose="020B0604020202020204" pitchFamily="34" charset="0"/>
              </a:rPr>
            </a:br>
            <a:r>
              <a:rPr lang="en-GB" sz="4000" b="1" i="0" u="none" strike="noStrike" baseline="0" dirty="0">
                <a:cs typeface="Arial" panose="020B0604020202020204" pitchFamily="34" charset="0"/>
              </a:rPr>
              <a:t>Towards </a:t>
            </a:r>
            <a:r>
              <a:rPr lang="en-GB" sz="4000" dirty="0">
                <a:cs typeface="Arial" panose="020B0604020202020204" pitchFamily="34" charset="0"/>
              </a:rPr>
              <a:t>E</a:t>
            </a:r>
            <a:r>
              <a:rPr lang="en-GB" sz="4000" b="1" i="0" u="none" strike="noStrike" baseline="0" dirty="0">
                <a:cs typeface="Arial" panose="020B0604020202020204" pitchFamily="34" charset="0"/>
              </a:rPr>
              <a:t>mployees </a:t>
            </a:r>
            <a:endParaRPr lang="en-IN" sz="4000" dirty="0">
              <a:cs typeface="Arial" panose="020B0604020202020204" pitchFamily="34" charset="0"/>
            </a:endParaRPr>
          </a:p>
        </p:txBody>
      </p:sp>
      <p:sp>
        <p:nvSpPr>
          <p:cNvPr id="11" name="TextBox 10">
            <a:extLst>
              <a:ext uri="{FF2B5EF4-FFF2-40B4-BE49-F238E27FC236}">
                <a16:creationId xmlns:a16="http://schemas.microsoft.com/office/drawing/2014/main" id="{579AA2E7-E9A8-E3DB-32AF-0F438FB335AE}"/>
              </a:ext>
            </a:extLst>
          </p:cNvPr>
          <p:cNvSpPr txBox="1"/>
          <p:nvPr/>
        </p:nvSpPr>
        <p:spPr>
          <a:xfrm>
            <a:off x="5428129" y="4191940"/>
            <a:ext cx="3051498" cy="707886"/>
          </a:xfrm>
          <a:prstGeom prst="rect">
            <a:avLst/>
          </a:prstGeom>
          <a:noFill/>
        </p:spPr>
        <p:txBody>
          <a:bodyPr wrap="square" rtlCol="0">
            <a:spAutoFit/>
          </a:bodyPr>
          <a:lstStyle/>
          <a:p>
            <a:pPr algn="ctr"/>
            <a:r>
              <a:rPr lang="en-GB" sz="2000" dirty="0">
                <a:solidFill>
                  <a:schemeClr val="bg1"/>
                </a:solidFill>
                <a:effectLst/>
                <a:ea typeface="Aptos" panose="020B0004020202020204" pitchFamily="34" charset="0"/>
                <a:cs typeface="Times New Roman" panose="02020603050405020304" pitchFamily="18" charset="0"/>
              </a:rPr>
              <a:t>Importance of Treating Employees Decently </a:t>
            </a:r>
            <a:endParaRPr lang="en-IN" sz="2000" dirty="0">
              <a:solidFill>
                <a:schemeClr val="bg1"/>
              </a:solidFill>
            </a:endParaRPr>
          </a:p>
        </p:txBody>
      </p:sp>
    </p:spTree>
    <p:extLst>
      <p:ext uri="{BB962C8B-B14F-4D97-AF65-F5344CB8AC3E}">
        <p14:creationId xmlns:p14="http://schemas.microsoft.com/office/powerpoint/2010/main" val="1817463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0" y="790575"/>
            <a:ext cx="9144000" cy="5144633"/>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grpSp>
        <p:nvGrpSpPr>
          <p:cNvPr id="74" name="Group 73">
            <a:extLst>
              <a:ext uri="{FF2B5EF4-FFF2-40B4-BE49-F238E27FC236}">
                <a16:creationId xmlns:a16="http://schemas.microsoft.com/office/drawing/2014/main" id="{4AB56003-E102-3A93-0E6E-5483FC7EFD4B}"/>
              </a:ext>
            </a:extLst>
          </p:cNvPr>
          <p:cNvGrpSpPr/>
          <p:nvPr/>
        </p:nvGrpSpPr>
        <p:grpSpPr>
          <a:xfrm>
            <a:off x="107256" y="2478859"/>
            <a:ext cx="5459954" cy="4177755"/>
            <a:chOff x="-685090" y="2947020"/>
            <a:chExt cx="7279308" cy="2196994"/>
          </a:xfrm>
        </p:grpSpPr>
        <p:sp>
          <p:nvSpPr>
            <p:cNvPr id="72" name="Rectangle 71">
              <a:extLst>
                <a:ext uri="{FF2B5EF4-FFF2-40B4-BE49-F238E27FC236}">
                  <a16:creationId xmlns:a16="http://schemas.microsoft.com/office/drawing/2014/main" id="{6241B37A-9AD9-0B27-F89C-EFD5161D3357}"/>
                </a:ext>
              </a:extLst>
            </p:cNvPr>
            <p:cNvSpPr/>
            <p:nvPr/>
          </p:nvSpPr>
          <p:spPr>
            <a:xfrm>
              <a:off x="2870587" y="2947020"/>
              <a:ext cx="217578" cy="695031"/>
            </a:xfrm>
            <a:prstGeom prst="rect">
              <a:avLst/>
            </a:prstGeom>
            <a:solidFill>
              <a:schemeClr val="accent2">
                <a:lumMod val="75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69" name="Rectangle 68">
              <a:extLst>
                <a:ext uri="{FF2B5EF4-FFF2-40B4-BE49-F238E27FC236}">
                  <a16:creationId xmlns:a16="http://schemas.microsoft.com/office/drawing/2014/main" id="{5BB26912-C6D6-5DB6-C516-2C477A12530D}"/>
                </a:ext>
              </a:extLst>
            </p:cNvPr>
            <p:cNvSpPr/>
            <p:nvPr/>
          </p:nvSpPr>
          <p:spPr>
            <a:xfrm>
              <a:off x="-685090" y="4499081"/>
              <a:ext cx="164448" cy="457780"/>
            </a:xfrm>
            <a:prstGeom prst="rect">
              <a:avLst/>
            </a:prstGeom>
            <a:solidFill>
              <a:schemeClr val="accent1">
                <a:lumMod val="75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70" name="Rectangle 69">
              <a:extLst>
                <a:ext uri="{FF2B5EF4-FFF2-40B4-BE49-F238E27FC236}">
                  <a16:creationId xmlns:a16="http://schemas.microsoft.com/office/drawing/2014/main" id="{34E04CCE-4C73-C237-3A92-7127902F8619}"/>
                </a:ext>
              </a:extLst>
            </p:cNvPr>
            <p:cNvSpPr/>
            <p:nvPr/>
          </p:nvSpPr>
          <p:spPr>
            <a:xfrm>
              <a:off x="6432680" y="4502156"/>
              <a:ext cx="161538" cy="641858"/>
            </a:xfrm>
            <a:prstGeom prst="rect">
              <a:avLst/>
            </a:prstGeom>
            <a:solidFill>
              <a:schemeClr val="accent4">
                <a:lumMod val="75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grpSp>
      <p:grpSp>
        <p:nvGrpSpPr>
          <p:cNvPr id="62" name="Group 61">
            <a:extLst>
              <a:ext uri="{FF2B5EF4-FFF2-40B4-BE49-F238E27FC236}">
                <a16:creationId xmlns:a16="http://schemas.microsoft.com/office/drawing/2014/main" id="{76F206B6-5613-E229-2501-5E42F6C2C177}"/>
              </a:ext>
            </a:extLst>
          </p:cNvPr>
          <p:cNvGrpSpPr/>
          <p:nvPr/>
        </p:nvGrpSpPr>
        <p:grpSpPr>
          <a:xfrm>
            <a:off x="318098" y="4159634"/>
            <a:ext cx="8411313" cy="1065521"/>
            <a:chOff x="-909715" y="2591420"/>
            <a:chExt cx="9333238" cy="1420694"/>
          </a:xfrm>
        </p:grpSpPr>
        <p:sp>
          <p:nvSpPr>
            <p:cNvPr id="51" name="Arrow: Chevron 50">
              <a:extLst>
                <a:ext uri="{FF2B5EF4-FFF2-40B4-BE49-F238E27FC236}">
                  <a16:creationId xmlns:a16="http://schemas.microsoft.com/office/drawing/2014/main" id="{B22FA681-D3F0-8231-45C5-BEC3A49AFF33}"/>
                </a:ext>
              </a:extLst>
            </p:cNvPr>
            <p:cNvSpPr/>
            <p:nvPr/>
          </p:nvSpPr>
          <p:spPr>
            <a:xfrm>
              <a:off x="5152432" y="2622293"/>
              <a:ext cx="3271091" cy="1389821"/>
            </a:xfrm>
            <a:prstGeom prst="chevron">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52" name="Arrow: Chevron 51">
              <a:extLst>
                <a:ext uri="{FF2B5EF4-FFF2-40B4-BE49-F238E27FC236}">
                  <a16:creationId xmlns:a16="http://schemas.microsoft.com/office/drawing/2014/main" id="{0DCEBAA8-B445-91A4-A3BF-2645221009B6}"/>
                </a:ext>
              </a:extLst>
            </p:cNvPr>
            <p:cNvSpPr/>
            <p:nvPr/>
          </p:nvSpPr>
          <p:spPr>
            <a:xfrm>
              <a:off x="2103023" y="2591420"/>
              <a:ext cx="3276491" cy="1389821"/>
            </a:xfrm>
            <a:prstGeom prst="chevron">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a:p>
          </p:txBody>
        </p:sp>
        <p:sp>
          <p:nvSpPr>
            <p:cNvPr id="53" name="Arrow: Chevron 52">
              <a:extLst>
                <a:ext uri="{FF2B5EF4-FFF2-40B4-BE49-F238E27FC236}">
                  <a16:creationId xmlns:a16="http://schemas.microsoft.com/office/drawing/2014/main" id="{2A1BFC84-1917-FF6F-0E4E-BA0EBD69DB82}"/>
                </a:ext>
              </a:extLst>
            </p:cNvPr>
            <p:cNvSpPr/>
            <p:nvPr/>
          </p:nvSpPr>
          <p:spPr>
            <a:xfrm>
              <a:off x="-909715" y="2610680"/>
              <a:ext cx="3274362" cy="1380739"/>
            </a:xfrm>
            <a:prstGeom prst="chevron">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sp>
          <p:nvSpPr>
            <p:cNvPr id="55" name="TextBox 54">
              <a:extLst>
                <a:ext uri="{FF2B5EF4-FFF2-40B4-BE49-F238E27FC236}">
                  <a16:creationId xmlns:a16="http://schemas.microsoft.com/office/drawing/2014/main" id="{7E3338C0-D703-AEEF-6440-B0206B2F96FC}"/>
                </a:ext>
              </a:extLst>
            </p:cNvPr>
            <p:cNvSpPr txBox="1"/>
            <p:nvPr/>
          </p:nvSpPr>
          <p:spPr>
            <a:xfrm>
              <a:off x="-291920" y="3047138"/>
              <a:ext cx="2288644" cy="533480"/>
            </a:xfrm>
            <a:prstGeom prst="rect">
              <a:avLst/>
            </a:prstGeom>
            <a:noFill/>
          </p:spPr>
          <p:txBody>
            <a:bodyPr wrap="square" rtlCol="0">
              <a:spAutoFit/>
            </a:bodyPr>
            <a:lstStyle/>
            <a:p>
              <a:pPr algn="ctr"/>
              <a:r>
                <a:rPr lang="en-IN" sz="2000" b="1" dirty="0">
                  <a:solidFill>
                    <a:schemeClr val="bg1"/>
                  </a:solidFill>
                  <a:latin typeface="+mj-lt"/>
                </a:rPr>
                <a:t>Empathy</a:t>
              </a:r>
            </a:p>
          </p:txBody>
        </p:sp>
        <p:sp>
          <p:nvSpPr>
            <p:cNvPr id="56" name="TextBox 55">
              <a:extLst>
                <a:ext uri="{FF2B5EF4-FFF2-40B4-BE49-F238E27FC236}">
                  <a16:creationId xmlns:a16="http://schemas.microsoft.com/office/drawing/2014/main" id="{EE6A58E7-5F41-8927-8DEE-A0417DB8DA8C}"/>
                </a:ext>
              </a:extLst>
            </p:cNvPr>
            <p:cNvSpPr txBox="1"/>
            <p:nvPr/>
          </p:nvSpPr>
          <p:spPr>
            <a:xfrm>
              <a:off x="2459898" y="2824832"/>
              <a:ext cx="2639384" cy="943848"/>
            </a:xfrm>
            <a:prstGeom prst="rect">
              <a:avLst/>
            </a:prstGeom>
            <a:noFill/>
          </p:spPr>
          <p:txBody>
            <a:bodyPr wrap="square" rtlCol="0">
              <a:spAutoFit/>
            </a:bodyPr>
            <a:lstStyle/>
            <a:p>
              <a:pPr algn="ctr"/>
              <a:r>
                <a:rPr lang="en-IN" sz="2000" b="1" dirty="0">
                  <a:solidFill>
                    <a:schemeClr val="bg1"/>
                  </a:solidFill>
                  <a:latin typeface="+mj-lt"/>
                </a:rPr>
                <a:t>Strong Communication</a:t>
              </a:r>
            </a:p>
          </p:txBody>
        </p:sp>
        <p:sp>
          <p:nvSpPr>
            <p:cNvPr id="57" name="TextBox 56">
              <a:extLst>
                <a:ext uri="{FF2B5EF4-FFF2-40B4-BE49-F238E27FC236}">
                  <a16:creationId xmlns:a16="http://schemas.microsoft.com/office/drawing/2014/main" id="{AEB85655-FCF1-03BC-4295-635EE4AE646E}"/>
                </a:ext>
              </a:extLst>
            </p:cNvPr>
            <p:cNvSpPr txBox="1"/>
            <p:nvPr/>
          </p:nvSpPr>
          <p:spPr>
            <a:xfrm>
              <a:off x="5639060" y="3045924"/>
              <a:ext cx="1847663" cy="533480"/>
            </a:xfrm>
            <a:prstGeom prst="rect">
              <a:avLst/>
            </a:prstGeom>
            <a:noFill/>
          </p:spPr>
          <p:txBody>
            <a:bodyPr wrap="square" rtlCol="0">
              <a:spAutoFit/>
            </a:bodyPr>
            <a:lstStyle/>
            <a:p>
              <a:pPr algn="ctr"/>
              <a:r>
                <a:rPr lang="en-IN" sz="2000" b="1" dirty="0">
                  <a:solidFill>
                    <a:schemeClr val="bg1"/>
                  </a:solidFill>
                  <a:latin typeface="+mj-lt"/>
                </a:rPr>
                <a:t>Motivation</a:t>
              </a:r>
            </a:p>
          </p:txBody>
        </p:sp>
      </p:grpSp>
      <p:sp>
        <p:nvSpPr>
          <p:cNvPr id="64" name="TextBox 63">
            <a:extLst>
              <a:ext uri="{FF2B5EF4-FFF2-40B4-BE49-F238E27FC236}">
                <a16:creationId xmlns:a16="http://schemas.microsoft.com/office/drawing/2014/main" id="{BAB0C53D-1713-A47B-13FB-D80FEB4ECBD6}"/>
              </a:ext>
            </a:extLst>
          </p:cNvPr>
          <p:cNvSpPr txBox="1"/>
          <p:nvPr/>
        </p:nvSpPr>
        <p:spPr>
          <a:xfrm>
            <a:off x="318098" y="5259345"/>
            <a:ext cx="4086121" cy="1338828"/>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700" dirty="0">
                <a:solidFill>
                  <a:schemeClr val="bg1">
                    <a:lumMod val="75000"/>
                  </a:schemeClr>
                </a:solidFill>
                <a:latin typeface="+mn-lt"/>
              </a:rPr>
              <a:t>Recognising the needs of workers and creating a positive work atmosphere promotes the development of strong bonds within the team, which raises engagement and productivity. </a:t>
            </a:r>
          </a:p>
          <a:p>
            <a:pPr algn="l">
              <a:lnSpc>
                <a:spcPct val="100000"/>
              </a:lnSpc>
            </a:pPr>
            <a:r>
              <a:rPr lang="en-GB" sz="1300" dirty="0">
                <a:solidFill>
                  <a:schemeClr val="accent1">
                    <a:lumMod val="60000"/>
                    <a:lumOff val="40000"/>
                  </a:schemeClr>
                </a:solidFill>
                <a:latin typeface="+mn-lt"/>
              </a:rPr>
              <a:t>(Sandberg, 2013)</a:t>
            </a:r>
            <a:endParaRPr lang="en-IN" sz="1300" dirty="0">
              <a:solidFill>
                <a:schemeClr val="accent1">
                  <a:lumMod val="60000"/>
                  <a:lumOff val="40000"/>
                </a:schemeClr>
              </a:solidFill>
              <a:latin typeface="+mn-lt"/>
            </a:endParaRPr>
          </a:p>
        </p:txBody>
      </p:sp>
      <p:sp>
        <p:nvSpPr>
          <p:cNvPr id="65" name="TextBox 64">
            <a:extLst>
              <a:ext uri="{FF2B5EF4-FFF2-40B4-BE49-F238E27FC236}">
                <a16:creationId xmlns:a16="http://schemas.microsoft.com/office/drawing/2014/main" id="{EB876300-D21F-A2AD-2B51-8EC893910AE1}"/>
              </a:ext>
            </a:extLst>
          </p:cNvPr>
          <p:cNvSpPr txBox="1"/>
          <p:nvPr/>
        </p:nvSpPr>
        <p:spPr>
          <a:xfrm>
            <a:off x="3033242" y="2563420"/>
            <a:ext cx="4673844" cy="1318310"/>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700" dirty="0">
                <a:solidFill>
                  <a:schemeClr val="bg1">
                    <a:lumMod val="75000"/>
                  </a:schemeClr>
                </a:solidFill>
                <a:latin typeface="+mn-lt"/>
              </a:rPr>
              <a:t>Professional development and ensuring that staff members understand their duties and responsibilities depend on managers being able to communicate expectations clearly and give constructive feedback. </a:t>
            </a:r>
          </a:p>
          <a:p>
            <a:pPr algn="l">
              <a:lnSpc>
                <a:spcPts val="1400"/>
              </a:lnSpc>
            </a:pPr>
            <a:r>
              <a:rPr lang="en-GB" sz="1300" dirty="0">
                <a:solidFill>
                  <a:schemeClr val="accent2">
                    <a:lumMod val="60000"/>
                    <a:lumOff val="40000"/>
                  </a:schemeClr>
                </a:solidFill>
                <a:latin typeface="+mn-lt"/>
              </a:rPr>
              <a:t>(Brown, 2018)</a:t>
            </a:r>
            <a:endParaRPr lang="en-IN" sz="1300" dirty="0">
              <a:solidFill>
                <a:schemeClr val="accent2">
                  <a:lumMod val="60000"/>
                  <a:lumOff val="40000"/>
                </a:schemeClr>
              </a:solidFill>
              <a:latin typeface="+mn-lt"/>
            </a:endParaRPr>
          </a:p>
        </p:txBody>
      </p:sp>
      <p:sp>
        <p:nvSpPr>
          <p:cNvPr id="66" name="TextBox 65">
            <a:extLst>
              <a:ext uri="{FF2B5EF4-FFF2-40B4-BE49-F238E27FC236}">
                <a16:creationId xmlns:a16="http://schemas.microsoft.com/office/drawing/2014/main" id="{26EAC7B2-52C2-C34A-27A7-0E5D44CA7172}"/>
              </a:ext>
            </a:extLst>
          </p:cNvPr>
          <p:cNvSpPr txBox="1"/>
          <p:nvPr/>
        </p:nvSpPr>
        <p:spPr>
          <a:xfrm>
            <a:off x="5654705" y="5296089"/>
            <a:ext cx="3576790" cy="1338828"/>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700" dirty="0">
                <a:solidFill>
                  <a:schemeClr val="bg1">
                    <a:lumMod val="75000"/>
                  </a:schemeClr>
                </a:solidFill>
                <a:latin typeface="+mn-lt"/>
              </a:rPr>
              <a:t>Promoting creativity and individual growth while instilling a sense of value in workers within the company encourages their participation and contribution.</a:t>
            </a:r>
            <a:r>
              <a:rPr lang="en-IN" sz="1700" dirty="0">
                <a:solidFill>
                  <a:schemeClr val="bg1">
                    <a:lumMod val="75000"/>
                  </a:schemeClr>
                </a:solidFill>
                <a:latin typeface="+mn-lt"/>
              </a:rPr>
              <a:t> </a:t>
            </a:r>
            <a:r>
              <a:rPr lang="en-GB" sz="1300" dirty="0">
                <a:solidFill>
                  <a:schemeClr val="accent4">
                    <a:lumMod val="40000"/>
                    <a:lumOff val="60000"/>
                  </a:schemeClr>
                </a:solidFill>
                <a:effectLst/>
                <a:latin typeface="+mn-lt"/>
                <a:ea typeface="Aptos" panose="020B0004020202020204" pitchFamily="34" charset="0"/>
                <a:cs typeface="Times New Roman" panose="02020603050405020304" pitchFamily="18" charset="0"/>
              </a:rPr>
              <a:t>(</a:t>
            </a:r>
            <a:r>
              <a:rPr lang="en-GB" sz="1300" dirty="0">
                <a:solidFill>
                  <a:schemeClr val="accent4">
                    <a:lumMod val="40000"/>
                    <a:lumOff val="60000"/>
                  </a:schemeClr>
                </a:solidFill>
                <a:latin typeface="+mn-lt"/>
                <a:ea typeface="Aptos" panose="020B0004020202020204" pitchFamily="34" charset="0"/>
                <a:cs typeface="Times New Roman" panose="02020603050405020304" pitchFamily="18" charset="0"/>
              </a:rPr>
              <a:t>Ro</a:t>
            </a:r>
            <a:r>
              <a:rPr lang="en-GB" sz="1300" dirty="0">
                <a:solidFill>
                  <a:schemeClr val="accent4">
                    <a:lumMod val="40000"/>
                    <a:lumOff val="60000"/>
                  </a:schemeClr>
                </a:solidFill>
                <a:effectLst/>
                <a:latin typeface="+mn-lt"/>
                <a:ea typeface="Aptos" panose="020B0004020202020204" pitchFamily="34" charset="0"/>
                <a:cs typeface="Times New Roman" panose="02020603050405020304" pitchFamily="18" charset="0"/>
              </a:rPr>
              <a:t>bbins, Coulter, &amp; Randel, 2020)</a:t>
            </a:r>
            <a:endParaRPr lang="en-GB" sz="1300" dirty="0">
              <a:solidFill>
                <a:schemeClr val="accent4">
                  <a:lumMod val="40000"/>
                  <a:lumOff val="60000"/>
                </a:schemeClr>
              </a:solidFill>
              <a:latin typeface="+mn-lt"/>
            </a:endParaRPr>
          </a:p>
        </p:txBody>
      </p:sp>
      <p:sp>
        <p:nvSpPr>
          <p:cNvPr id="2" name="Title 1">
            <a:extLst>
              <a:ext uri="{FF2B5EF4-FFF2-40B4-BE49-F238E27FC236}">
                <a16:creationId xmlns:a16="http://schemas.microsoft.com/office/drawing/2014/main" id="{BBD6E1E4-2D17-C0FC-4B98-007CEFFE7F8E}"/>
              </a:ext>
            </a:extLst>
          </p:cNvPr>
          <p:cNvSpPr>
            <a:spLocks noGrp="1"/>
          </p:cNvSpPr>
          <p:nvPr>
            <p:ph type="title"/>
          </p:nvPr>
        </p:nvSpPr>
        <p:spPr>
          <a:xfrm>
            <a:off x="-805542" y="474552"/>
            <a:ext cx="10896600" cy="1559151"/>
          </a:xfrm>
        </p:spPr>
        <p:txBody>
          <a:bodyPr/>
          <a:lstStyle/>
          <a:p>
            <a:pPr algn="ctr"/>
            <a:r>
              <a:rPr lang="en-IN" sz="4400" dirty="0">
                <a:solidFill>
                  <a:schemeClr val="bg1"/>
                </a:solidFill>
              </a:rPr>
              <a:t>Skills to Support Employees Development and Progress</a:t>
            </a:r>
          </a:p>
        </p:txBody>
      </p:sp>
    </p:spTree>
    <p:extLst>
      <p:ext uri="{BB962C8B-B14F-4D97-AF65-F5344CB8AC3E}">
        <p14:creationId xmlns:p14="http://schemas.microsoft.com/office/powerpoint/2010/main" val="3912162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DF6C1A-FF1D-8CA4-AFB4-9DCADDB773D4}"/>
              </a:ext>
            </a:extLst>
          </p:cNvPr>
          <p:cNvSpPr/>
          <p:nvPr/>
        </p:nvSpPr>
        <p:spPr>
          <a:xfrm>
            <a:off x="609278" y="0"/>
            <a:ext cx="7767874" cy="6106535"/>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grpSp>
        <p:nvGrpSpPr>
          <p:cNvPr id="3" name="Group 2">
            <a:extLst>
              <a:ext uri="{FF2B5EF4-FFF2-40B4-BE49-F238E27FC236}">
                <a16:creationId xmlns:a16="http://schemas.microsoft.com/office/drawing/2014/main" id="{DF0630F5-5985-9D0F-3386-8EF59FC16CD1}"/>
              </a:ext>
            </a:extLst>
          </p:cNvPr>
          <p:cNvGrpSpPr/>
          <p:nvPr/>
        </p:nvGrpSpPr>
        <p:grpSpPr>
          <a:xfrm>
            <a:off x="3193247" y="1866391"/>
            <a:ext cx="2967205" cy="2849977"/>
            <a:chOff x="4322975" y="2057105"/>
            <a:chExt cx="3956273" cy="3799969"/>
          </a:xfrm>
        </p:grpSpPr>
        <p:sp>
          <p:nvSpPr>
            <p:cNvPr id="13" name="Rectangle 12">
              <a:extLst>
                <a:ext uri="{FF2B5EF4-FFF2-40B4-BE49-F238E27FC236}">
                  <a16:creationId xmlns:a16="http://schemas.microsoft.com/office/drawing/2014/main" id="{EFC23058-CAE1-F233-02B0-6B76F8175640}"/>
                </a:ext>
              </a:extLst>
            </p:cNvPr>
            <p:cNvSpPr/>
            <p:nvPr/>
          </p:nvSpPr>
          <p:spPr>
            <a:xfrm>
              <a:off x="4322975" y="3956629"/>
              <a:ext cx="2081200" cy="1900445"/>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sp>
          <p:nvSpPr>
            <p:cNvPr id="9" name="Rectangle 8">
              <a:extLst>
                <a:ext uri="{FF2B5EF4-FFF2-40B4-BE49-F238E27FC236}">
                  <a16:creationId xmlns:a16="http://schemas.microsoft.com/office/drawing/2014/main" id="{1A7A5232-CCEE-45DA-5D25-A3AF35165E92}"/>
                </a:ext>
              </a:extLst>
            </p:cNvPr>
            <p:cNvSpPr/>
            <p:nvPr/>
          </p:nvSpPr>
          <p:spPr>
            <a:xfrm>
              <a:off x="4682256" y="2311400"/>
              <a:ext cx="1721919" cy="164615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sp>
          <p:nvSpPr>
            <p:cNvPr id="11" name="Rectangle 10">
              <a:extLst>
                <a:ext uri="{FF2B5EF4-FFF2-40B4-BE49-F238E27FC236}">
                  <a16:creationId xmlns:a16="http://schemas.microsoft.com/office/drawing/2014/main" id="{91FDC8B0-FC92-A2EB-48E2-7875E6138863}"/>
                </a:ext>
              </a:extLst>
            </p:cNvPr>
            <p:cNvSpPr/>
            <p:nvPr/>
          </p:nvSpPr>
          <p:spPr>
            <a:xfrm>
              <a:off x="6401248" y="2057105"/>
              <a:ext cx="1878000" cy="1900445"/>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sp>
          <p:nvSpPr>
            <p:cNvPr id="12" name="Rectangle 11">
              <a:extLst>
                <a:ext uri="{FF2B5EF4-FFF2-40B4-BE49-F238E27FC236}">
                  <a16:creationId xmlns:a16="http://schemas.microsoft.com/office/drawing/2014/main" id="{BBEDD2AF-978E-7ADB-3DBC-2F30B748947D}"/>
                </a:ext>
              </a:extLst>
            </p:cNvPr>
            <p:cNvSpPr/>
            <p:nvPr/>
          </p:nvSpPr>
          <p:spPr>
            <a:xfrm>
              <a:off x="6401248" y="3956629"/>
              <a:ext cx="1568751" cy="1587500"/>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grpSp>
      <p:sp>
        <p:nvSpPr>
          <p:cNvPr id="5" name="TextBox 4">
            <a:extLst>
              <a:ext uri="{FF2B5EF4-FFF2-40B4-BE49-F238E27FC236}">
                <a16:creationId xmlns:a16="http://schemas.microsoft.com/office/drawing/2014/main" id="{D97F0117-1C2E-B4D6-54EA-1D91A285A2A1}"/>
              </a:ext>
            </a:extLst>
          </p:cNvPr>
          <p:cNvSpPr txBox="1"/>
          <p:nvPr/>
        </p:nvSpPr>
        <p:spPr>
          <a:xfrm>
            <a:off x="5417643" y="3578986"/>
            <a:ext cx="2625997" cy="1154162"/>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effectLst/>
                <a:latin typeface="+mn-lt"/>
                <a:ea typeface="Aptos" panose="020B0004020202020204" pitchFamily="34" charset="0"/>
                <a:cs typeface="Times New Roman" panose="02020603050405020304" pitchFamily="18" charset="0"/>
              </a:rPr>
              <a:t>Employee loyalty and trust are growing as a result of satisfying benefits</a:t>
            </a:r>
            <a:br>
              <a:rPr lang="en-GB" sz="1800" dirty="0">
                <a:solidFill>
                  <a:schemeClr val="bg1"/>
                </a:solidFill>
                <a:effectLst/>
                <a:latin typeface="+mn-lt"/>
                <a:ea typeface="Aptos" panose="020B0004020202020204" pitchFamily="34" charset="0"/>
                <a:cs typeface="Times New Roman" panose="02020603050405020304" pitchFamily="18" charset="0"/>
              </a:rPr>
            </a:br>
            <a:r>
              <a:rPr lang="en-GB" sz="1500" dirty="0">
                <a:solidFill>
                  <a:schemeClr val="accent4">
                    <a:lumMod val="60000"/>
                    <a:lumOff val="40000"/>
                  </a:schemeClr>
                </a:solidFill>
                <a:effectLst/>
                <a:latin typeface="+mn-lt"/>
                <a:ea typeface="Aptos" panose="020B0004020202020204" pitchFamily="34" charset="0"/>
                <a:cs typeface="Times New Roman" panose="02020603050405020304" pitchFamily="18" charset="0"/>
              </a:rPr>
              <a:t>(Chouinard, 2016)</a:t>
            </a:r>
            <a:endParaRPr lang="en-IN" sz="1500" dirty="0">
              <a:solidFill>
                <a:schemeClr val="accent4">
                  <a:lumMod val="60000"/>
                  <a:lumOff val="40000"/>
                </a:schemeClr>
              </a:solidFill>
              <a:latin typeface="+mn-lt"/>
            </a:endParaRPr>
          </a:p>
        </p:txBody>
      </p:sp>
      <p:sp>
        <p:nvSpPr>
          <p:cNvPr id="7" name="TextBox 6">
            <a:extLst>
              <a:ext uri="{FF2B5EF4-FFF2-40B4-BE49-F238E27FC236}">
                <a16:creationId xmlns:a16="http://schemas.microsoft.com/office/drawing/2014/main" id="{DDA7FD7F-F3EE-B72E-F466-9F0AB6ECEF36}"/>
              </a:ext>
            </a:extLst>
          </p:cNvPr>
          <p:cNvSpPr txBox="1"/>
          <p:nvPr/>
        </p:nvSpPr>
        <p:spPr>
          <a:xfrm>
            <a:off x="520891" y="3835908"/>
            <a:ext cx="3576796" cy="1154162"/>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r">
              <a:lnSpc>
                <a:spcPct val="100000"/>
              </a:lnSpc>
            </a:pPr>
            <a:r>
              <a:rPr lang="en-GB" sz="1800" dirty="0">
                <a:solidFill>
                  <a:schemeClr val="bg1"/>
                </a:solidFill>
                <a:effectLst/>
                <a:latin typeface="+mn-lt"/>
                <a:ea typeface="Aptos" panose="020B0004020202020204" pitchFamily="34" charset="0"/>
                <a:cs typeface="Times New Roman" panose="02020603050405020304" pitchFamily="18" charset="0"/>
              </a:rPr>
              <a:t>Encouraging a culture of justice </a:t>
            </a:r>
          </a:p>
          <a:p>
            <a:pPr algn="r">
              <a:lnSpc>
                <a:spcPct val="100000"/>
              </a:lnSpc>
            </a:pPr>
            <a:r>
              <a:rPr lang="en-GB" sz="1800" dirty="0">
                <a:solidFill>
                  <a:schemeClr val="bg1"/>
                </a:solidFill>
                <a:effectLst/>
                <a:latin typeface="+mn-lt"/>
                <a:ea typeface="Aptos" panose="020B0004020202020204" pitchFamily="34" charset="0"/>
                <a:cs typeface="Times New Roman" panose="02020603050405020304" pitchFamily="18" charset="0"/>
              </a:rPr>
              <a:t>and respect for all workers is achieved via parity and equal chances.</a:t>
            </a:r>
            <a:br>
              <a:rPr lang="en-GB" sz="1800" dirty="0">
                <a:solidFill>
                  <a:schemeClr val="bg1"/>
                </a:solidFill>
                <a:effectLst/>
                <a:latin typeface="+mn-lt"/>
                <a:ea typeface="Aptos" panose="020B0004020202020204" pitchFamily="34" charset="0"/>
                <a:cs typeface="Times New Roman" panose="02020603050405020304" pitchFamily="18" charset="0"/>
              </a:rPr>
            </a:br>
            <a:r>
              <a:rPr lang="en-GB" sz="1500" dirty="0">
                <a:solidFill>
                  <a:schemeClr val="accent2">
                    <a:lumMod val="60000"/>
                    <a:lumOff val="40000"/>
                  </a:schemeClr>
                </a:solidFill>
                <a:effectLst/>
                <a:latin typeface="+mn-lt"/>
                <a:ea typeface="Aptos" panose="020B0004020202020204" pitchFamily="34" charset="0"/>
                <a:cs typeface="Times New Roman" panose="02020603050405020304" pitchFamily="18" charset="0"/>
              </a:rPr>
              <a:t>(Benioff, 2019)</a:t>
            </a:r>
            <a:endParaRPr lang="en-IN" sz="1500" dirty="0">
              <a:solidFill>
                <a:schemeClr val="accent2">
                  <a:lumMod val="60000"/>
                  <a:lumOff val="40000"/>
                </a:schemeClr>
              </a:solidFill>
              <a:latin typeface="+mn-lt"/>
            </a:endParaRPr>
          </a:p>
        </p:txBody>
      </p:sp>
      <p:sp>
        <p:nvSpPr>
          <p:cNvPr id="14" name="TextBox 13">
            <a:extLst>
              <a:ext uri="{FF2B5EF4-FFF2-40B4-BE49-F238E27FC236}">
                <a16:creationId xmlns:a16="http://schemas.microsoft.com/office/drawing/2014/main" id="{82037E68-66DC-285A-38FD-954C84C1D5C5}"/>
              </a:ext>
            </a:extLst>
          </p:cNvPr>
          <p:cNvSpPr txBox="1"/>
          <p:nvPr/>
        </p:nvSpPr>
        <p:spPr>
          <a:xfrm>
            <a:off x="726833" y="1717130"/>
            <a:ext cx="3381594" cy="1431161"/>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r">
              <a:lnSpc>
                <a:spcPct val="100000"/>
              </a:lnSpc>
            </a:pPr>
            <a:r>
              <a:rPr lang="en-GB" sz="1800" dirty="0">
                <a:solidFill>
                  <a:schemeClr val="bg1"/>
                </a:solidFill>
                <a:effectLst/>
                <a:latin typeface="+mn-lt"/>
                <a:ea typeface="Aptos" panose="020B0004020202020204" pitchFamily="34" charset="0"/>
                <a:cs typeface="Times New Roman" panose="02020603050405020304" pitchFamily="18" charset="0"/>
              </a:rPr>
              <a:t>Treating workers fairly encourages them to trust and be loyal to the company, which motivates </a:t>
            </a:r>
            <a:br>
              <a:rPr lang="en-GB" sz="1800" dirty="0">
                <a:solidFill>
                  <a:schemeClr val="bg1"/>
                </a:solidFill>
                <a:effectLst/>
                <a:latin typeface="+mn-lt"/>
                <a:ea typeface="Aptos" panose="020B0004020202020204" pitchFamily="34" charset="0"/>
                <a:cs typeface="Times New Roman" panose="02020603050405020304" pitchFamily="18" charset="0"/>
              </a:rPr>
            </a:br>
            <a:r>
              <a:rPr lang="en-GB" sz="1800" dirty="0">
                <a:solidFill>
                  <a:schemeClr val="bg1"/>
                </a:solidFill>
                <a:effectLst/>
                <a:latin typeface="+mn-lt"/>
                <a:ea typeface="Aptos" panose="020B0004020202020204" pitchFamily="34" charset="0"/>
                <a:cs typeface="Times New Roman" panose="02020603050405020304" pitchFamily="18" charset="0"/>
              </a:rPr>
              <a:t>them to give it their all. </a:t>
            </a:r>
            <a:br>
              <a:rPr lang="en-GB" sz="1800" dirty="0">
                <a:solidFill>
                  <a:schemeClr val="bg1"/>
                </a:solidFill>
                <a:effectLst/>
                <a:latin typeface="+mn-lt"/>
                <a:ea typeface="Aptos" panose="020B0004020202020204" pitchFamily="34" charset="0"/>
                <a:cs typeface="Times New Roman" panose="02020603050405020304" pitchFamily="18" charset="0"/>
              </a:rPr>
            </a:br>
            <a:r>
              <a:rPr lang="en-GB" sz="1500" dirty="0">
                <a:solidFill>
                  <a:schemeClr val="accent1">
                    <a:lumMod val="60000"/>
                    <a:lumOff val="40000"/>
                  </a:schemeClr>
                </a:solidFill>
                <a:effectLst/>
                <a:latin typeface="+mn-lt"/>
                <a:ea typeface="Aptos" panose="020B0004020202020204" pitchFamily="34" charset="0"/>
                <a:cs typeface="Times New Roman" panose="02020603050405020304" pitchFamily="18" charset="0"/>
              </a:rPr>
              <a:t>(Robbins, Coulter, &amp; Randel, 2020</a:t>
            </a:r>
            <a:r>
              <a:rPr lang="en-GB" sz="15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t>
            </a:r>
            <a:endParaRPr lang="en-IN" sz="1500" dirty="0">
              <a:solidFill>
                <a:schemeClr val="accent1">
                  <a:lumMod val="60000"/>
                  <a:lumOff val="40000"/>
                </a:schemeClr>
              </a:solidFill>
              <a:latin typeface="+mn-lt"/>
            </a:endParaRPr>
          </a:p>
        </p:txBody>
      </p:sp>
      <p:sp>
        <p:nvSpPr>
          <p:cNvPr id="15" name="TextBox 14">
            <a:extLst>
              <a:ext uri="{FF2B5EF4-FFF2-40B4-BE49-F238E27FC236}">
                <a16:creationId xmlns:a16="http://schemas.microsoft.com/office/drawing/2014/main" id="{14736088-2B75-029A-B343-F6D36CE1FB39}"/>
              </a:ext>
            </a:extLst>
          </p:cNvPr>
          <p:cNvSpPr txBox="1"/>
          <p:nvPr/>
        </p:nvSpPr>
        <p:spPr>
          <a:xfrm>
            <a:off x="5380346" y="1514989"/>
            <a:ext cx="2847261" cy="1431161"/>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effectLst/>
                <a:latin typeface="+mn-lt"/>
                <a:ea typeface="Aptos" panose="020B0004020202020204" pitchFamily="34" charset="0"/>
                <a:cs typeface="Times New Roman" panose="02020603050405020304" pitchFamily="18" charset="0"/>
              </a:rPr>
              <a:t>Fair treatment </a:t>
            </a:r>
            <a:br>
              <a:rPr lang="en-GB" sz="1800" dirty="0">
                <a:solidFill>
                  <a:schemeClr val="bg1"/>
                </a:solidFill>
                <a:effectLst/>
                <a:latin typeface="+mn-lt"/>
                <a:ea typeface="Aptos" panose="020B0004020202020204" pitchFamily="34" charset="0"/>
                <a:cs typeface="Times New Roman" panose="02020603050405020304" pitchFamily="18" charset="0"/>
              </a:rPr>
            </a:br>
            <a:r>
              <a:rPr lang="en-GB" sz="1800" dirty="0">
                <a:solidFill>
                  <a:schemeClr val="bg1"/>
                </a:solidFill>
                <a:effectLst/>
                <a:latin typeface="+mn-lt"/>
                <a:ea typeface="Aptos" panose="020B0004020202020204" pitchFamily="34" charset="0"/>
                <a:cs typeface="Times New Roman" panose="02020603050405020304" pitchFamily="18" charset="0"/>
              </a:rPr>
              <a:t>of employees increases their likelihood of job satisfaction and loyalty to the organisation.</a:t>
            </a:r>
          </a:p>
          <a:p>
            <a:pPr algn="l">
              <a:lnSpc>
                <a:spcPct val="100000"/>
              </a:lnSpc>
            </a:pPr>
            <a:r>
              <a:rPr lang="en-GB" sz="1500" dirty="0">
                <a:solidFill>
                  <a:schemeClr val="accent2">
                    <a:lumMod val="60000"/>
                    <a:lumOff val="40000"/>
                  </a:schemeClr>
                </a:solidFill>
                <a:effectLst/>
                <a:latin typeface="+mn-lt"/>
                <a:ea typeface="Aptos" panose="020B0004020202020204" pitchFamily="34" charset="0"/>
                <a:cs typeface="Times New Roman" panose="02020603050405020304" pitchFamily="18" charset="0"/>
              </a:rPr>
              <a:t>(Sandberg, 2013)</a:t>
            </a:r>
            <a:endParaRPr lang="en-IN" sz="1500" dirty="0">
              <a:solidFill>
                <a:schemeClr val="accent2">
                  <a:lumMod val="60000"/>
                  <a:lumOff val="40000"/>
                </a:schemeClr>
              </a:solidFill>
              <a:latin typeface="+mn-lt"/>
            </a:endParaRPr>
          </a:p>
        </p:txBody>
      </p:sp>
      <p:sp>
        <p:nvSpPr>
          <p:cNvPr id="2" name="Title 1">
            <a:extLst>
              <a:ext uri="{FF2B5EF4-FFF2-40B4-BE49-F238E27FC236}">
                <a16:creationId xmlns:a16="http://schemas.microsoft.com/office/drawing/2014/main" id="{2F03A443-F5C6-67DB-F58A-A74CA5B2D1A1}"/>
              </a:ext>
            </a:extLst>
          </p:cNvPr>
          <p:cNvSpPr>
            <a:spLocks noGrp="1"/>
          </p:cNvSpPr>
          <p:nvPr>
            <p:ph type="title"/>
          </p:nvPr>
        </p:nvSpPr>
        <p:spPr>
          <a:xfrm>
            <a:off x="1148716" y="277555"/>
            <a:ext cx="6688998" cy="769441"/>
          </a:xfrm>
        </p:spPr>
        <p:txBody>
          <a:bodyPr>
            <a:noAutofit/>
          </a:bodyPr>
          <a:lstStyle/>
          <a:p>
            <a:pPr algn="ctr"/>
            <a:r>
              <a:rPr lang="en-GB" sz="3500" b="1" dirty="0">
                <a:effectLst/>
                <a:ea typeface="Aptos" panose="020B0004020202020204" pitchFamily="34" charset="0"/>
                <a:cs typeface="Times New Roman" panose="02020603050405020304" pitchFamily="18" charset="0"/>
              </a:rPr>
              <a:t>Importance of Treating Employees Decently</a:t>
            </a:r>
            <a:endParaRPr lang="en-IN" sz="3500" dirty="0"/>
          </a:p>
        </p:txBody>
      </p:sp>
      <p:sp>
        <p:nvSpPr>
          <p:cNvPr id="10" name="Rectangle 9">
            <a:extLst>
              <a:ext uri="{FF2B5EF4-FFF2-40B4-BE49-F238E27FC236}">
                <a16:creationId xmlns:a16="http://schemas.microsoft.com/office/drawing/2014/main" id="{5409F837-6945-BA38-5B34-21C9DAC1A4F7}"/>
              </a:ext>
            </a:extLst>
          </p:cNvPr>
          <p:cNvSpPr/>
          <p:nvPr/>
        </p:nvSpPr>
        <p:spPr>
          <a:xfrm>
            <a:off x="178566" y="5702965"/>
            <a:ext cx="8758605" cy="1006456"/>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IN" sz="1350" dirty="0"/>
          </a:p>
        </p:txBody>
      </p:sp>
      <p:sp>
        <p:nvSpPr>
          <p:cNvPr id="20" name="TextBox 19">
            <a:extLst>
              <a:ext uri="{FF2B5EF4-FFF2-40B4-BE49-F238E27FC236}">
                <a16:creationId xmlns:a16="http://schemas.microsoft.com/office/drawing/2014/main" id="{C5464430-5699-165E-084E-A171931037EC}"/>
              </a:ext>
            </a:extLst>
          </p:cNvPr>
          <p:cNvSpPr txBox="1"/>
          <p:nvPr/>
        </p:nvSpPr>
        <p:spPr>
          <a:xfrm>
            <a:off x="273382" y="5980543"/>
            <a:ext cx="5167551" cy="553998"/>
          </a:xfrm>
          <a:prstGeom prst="rect">
            <a:avLst/>
          </a:prstGeom>
          <a:noFill/>
        </p:spPr>
        <p:txBody>
          <a:bodyPr wrap="square" rtlCol="0">
            <a:spAutoFit/>
          </a:bodyPr>
          <a:lstStyle/>
          <a:p>
            <a:r>
              <a:rPr lang="en-IN" sz="3000" b="1" dirty="0">
                <a:solidFill>
                  <a:schemeClr val="bg1"/>
                </a:solidFill>
                <a:latin typeface="+mj-lt"/>
              </a:rPr>
              <a:t>Summary</a:t>
            </a:r>
          </a:p>
        </p:txBody>
      </p:sp>
      <p:sp>
        <p:nvSpPr>
          <p:cNvPr id="21" name="TextBox 20">
            <a:extLst>
              <a:ext uri="{FF2B5EF4-FFF2-40B4-BE49-F238E27FC236}">
                <a16:creationId xmlns:a16="http://schemas.microsoft.com/office/drawing/2014/main" id="{78E7D27B-2F82-6F55-F721-24F2CCA56DF6}"/>
              </a:ext>
            </a:extLst>
          </p:cNvPr>
          <p:cNvSpPr txBox="1"/>
          <p:nvPr/>
        </p:nvSpPr>
        <p:spPr>
          <a:xfrm>
            <a:off x="2397696" y="5802970"/>
            <a:ext cx="6410168" cy="923330"/>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l">
              <a:lnSpc>
                <a:spcPct val="100000"/>
              </a:lnSpc>
            </a:pPr>
            <a:r>
              <a:rPr lang="en-GB" sz="1800" dirty="0">
                <a:solidFill>
                  <a:schemeClr val="bg1"/>
                </a:solidFill>
                <a:effectLst/>
                <a:latin typeface="+mn-lt"/>
                <a:ea typeface="Aptos" panose="020B0004020202020204" pitchFamily="34" charset="0"/>
                <a:cs typeface="Times New Roman" panose="02020603050405020304" pitchFamily="18" charset="0"/>
              </a:rPr>
              <a:t>Helpful and productive work environments are fostered by good management behaviour. A pleasant work environment fosters creativity and productivity in addition to raising employee morale.  </a:t>
            </a:r>
            <a:r>
              <a:rPr lang="en-GB" sz="1300" dirty="0">
                <a:solidFill>
                  <a:schemeClr val="accent4">
                    <a:lumMod val="20000"/>
                    <a:lumOff val="80000"/>
                  </a:schemeClr>
                </a:solidFill>
                <a:effectLst/>
                <a:latin typeface="+mn-lt"/>
                <a:ea typeface="Aptos" panose="020B0004020202020204" pitchFamily="34" charset="0"/>
                <a:cs typeface="Times New Roman" panose="02020603050405020304" pitchFamily="18" charset="0"/>
              </a:rPr>
              <a:t>(Sandberg, 2013)</a:t>
            </a:r>
            <a:endParaRPr lang="en-IN" sz="1300" dirty="0">
              <a:solidFill>
                <a:schemeClr val="accent4">
                  <a:lumMod val="20000"/>
                  <a:lumOff val="80000"/>
                </a:schemeClr>
              </a:solidFill>
              <a:latin typeface="+mn-lt"/>
            </a:endParaRPr>
          </a:p>
        </p:txBody>
      </p:sp>
    </p:spTree>
    <p:extLst>
      <p:ext uri="{BB962C8B-B14F-4D97-AF65-F5344CB8AC3E}">
        <p14:creationId xmlns:p14="http://schemas.microsoft.com/office/powerpoint/2010/main" val="4279901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A61901-BC92-1955-DCC3-5B8282A99A6B}"/>
              </a:ext>
            </a:extLst>
          </p:cNvPr>
          <p:cNvSpPr/>
          <p:nvPr/>
        </p:nvSpPr>
        <p:spPr>
          <a:xfrm>
            <a:off x="6256537" y="2526724"/>
            <a:ext cx="2742932" cy="1854395"/>
          </a:xfrm>
          <a:prstGeom prst="rect">
            <a:avLst/>
          </a:prstGeom>
          <a:solidFill>
            <a:schemeClr val="accent3">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6" name="Rectangle 5">
            <a:extLst>
              <a:ext uri="{FF2B5EF4-FFF2-40B4-BE49-F238E27FC236}">
                <a16:creationId xmlns:a16="http://schemas.microsoft.com/office/drawing/2014/main" id="{70DF6C1A-FF1D-8CA4-AFB4-9DCADDB773D4}"/>
              </a:ext>
            </a:extLst>
          </p:cNvPr>
          <p:cNvSpPr/>
          <p:nvPr/>
        </p:nvSpPr>
        <p:spPr>
          <a:xfrm>
            <a:off x="2879000" y="0"/>
            <a:ext cx="3385999" cy="6858000"/>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8" name="Rectangle 7">
            <a:extLst>
              <a:ext uri="{FF2B5EF4-FFF2-40B4-BE49-F238E27FC236}">
                <a16:creationId xmlns:a16="http://schemas.microsoft.com/office/drawing/2014/main" id="{B1E0C4F8-1A7B-7385-14C9-B5C27323B4A7}"/>
              </a:ext>
            </a:extLst>
          </p:cNvPr>
          <p:cNvSpPr/>
          <p:nvPr/>
        </p:nvSpPr>
        <p:spPr>
          <a:xfrm>
            <a:off x="132772" y="352201"/>
            <a:ext cx="2742932" cy="1821075"/>
          </a:xfrm>
          <a:prstGeom prst="rect">
            <a:avLst/>
          </a:prstGeom>
          <a:solidFill>
            <a:schemeClr val="accent1">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1" name="Rectangle 10">
            <a:extLst>
              <a:ext uri="{FF2B5EF4-FFF2-40B4-BE49-F238E27FC236}">
                <a16:creationId xmlns:a16="http://schemas.microsoft.com/office/drawing/2014/main" id="{77C1F857-985F-4A8E-E835-C1575CC3EA51}"/>
              </a:ext>
            </a:extLst>
          </p:cNvPr>
          <p:cNvSpPr/>
          <p:nvPr/>
        </p:nvSpPr>
        <p:spPr>
          <a:xfrm>
            <a:off x="136069" y="2522603"/>
            <a:ext cx="2742932" cy="1821075"/>
          </a:xfrm>
          <a:prstGeom prst="rect">
            <a:avLst/>
          </a:prstGeom>
          <a:solidFill>
            <a:schemeClr val="accent2">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2" name="Rectangle 11">
            <a:extLst>
              <a:ext uri="{FF2B5EF4-FFF2-40B4-BE49-F238E27FC236}">
                <a16:creationId xmlns:a16="http://schemas.microsoft.com/office/drawing/2014/main" id="{629157F4-72D8-E6B7-CDF8-6CF0600C0CD4}"/>
              </a:ext>
            </a:extLst>
          </p:cNvPr>
          <p:cNvSpPr/>
          <p:nvPr/>
        </p:nvSpPr>
        <p:spPr>
          <a:xfrm>
            <a:off x="6260768" y="4710409"/>
            <a:ext cx="2742932" cy="1854395"/>
          </a:xfrm>
          <a:prstGeom prst="rect">
            <a:avLst/>
          </a:prstGeom>
          <a:solidFill>
            <a:schemeClr val="accent4">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3" name="Rectangle 12">
            <a:extLst>
              <a:ext uri="{FF2B5EF4-FFF2-40B4-BE49-F238E27FC236}">
                <a16:creationId xmlns:a16="http://schemas.microsoft.com/office/drawing/2014/main" id="{7F6C475A-5AEC-96EC-C167-3A6EB6B2C09E}"/>
              </a:ext>
            </a:extLst>
          </p:cNvPr>
          <p:cNvSpPr/>
          <p:nvPr/>
        </p:nvSpPr>
        <p:spPr>
          <a:xfrm>
            <a:off x="6237882" y="352201"/>
            <a:ext cx="2742932" cy="1854395"/>
          </a:xfrm>
          <a:prstGeom prst="rect">
            <a:avLst/>
          </a:prstGeom>
          <a:solidFill>
            <a:schemeClr val="accent5">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0" name="TextBox 9">
            <a:extLst>
              <a:ext uri="{FF2B5EF4-FFF2-40B4-BE49-F238E27FC236}">
                <a16:creationId xmlns:a16="http://schemas.microsoft.com/office/drawing/2014/main" id="{7BE49E08-BA3A-15F6-F821-02664903D849}"/>
              </a:ext>
            </a:extLst>
          </p:cNvPr>
          <p:cNvSpPr txBox="1"/>
          <p:nvPr/>
        </p:nvSpPr>
        <p:spPr>
          <a:xfrm>
            <a:off x="6361429" y="1277464"/>
            <a:ext cx="2600479" cy="632224"/>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ctr">
              <a:lnSpc>
                <a:spcPts val="1400"/>
              </a:lnSpc>
            </a:pPr>
            <a:r>
              <a:rPr lang="en-GB" sz="1600" dirty="0">
                <a:solidFill>
                  <a:schemeClr val="bg1"/>
                </a:solidFill>
                <a:latin typeface="+mn-lt"/>
              </a:rPr>
              <a:t>Developed by matching management techniques with strategic objectives.</a:t>
            </a:r>
            <a:endParaRPr lang="en-IN" sz="1600" dirty="0">
              <a:solidFill>
                <a:schemeClr val="bg1"/>
              </a:solidFill>
              <a:latin typeface="+mn-lt"/>
            </a:endParaRPr>
          </a:p>
        </p:txBody>
      </p:sp>
      <p:sp>
        <p:nvSpPr>
          <p:cNvPr id="14" name="TextBox 13">
            <a:extLst>
              <a:ext uri="{FF2B5EF4-FFF2-40B4-BE49-F238E27FC236}">
                <a16:creationId xmlns:a16="http://schemas.microsoft.com/office/drawing/2014/main" id="{8EDBDA5C-6953-E4AD-F573-C32068A81835}"/>
              </a:ext>
            </a:extLst>
          </p:cNvPr>
          <p:cNvSpPr txBox="1"/>
          <p:nvPr/>
        </p:nvSpPr>
        <p:spPr>
          <a:xfrm>
            <a:off x="6283975" y="3504223"/>
            <a:ext cx="2779855" cy="632224"/>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ctr">
              <a:lnSpc>
                <a:spcPts val="1400"/>
              </a:lnSpc>
            </a:pPr>
            <a:r>
              <a:rPr lang="en-GB" sz="1600" dirty="0">
                <a:solidFill>
                  <a:schemeClr val="bg1"/>
                </a:solidFill>
                <a:latin typeface="+mn-lt"/>
              </a:rPr>
              <a:t>Ensured by a comprehensive approach to management </a:t>
            </a:r>
            <a:br>
              <a:rPr lang="en-GB" sz="1600" dirty="0">
                <a:solidFill>
                  <a:schemeClr val="bg1"/>
                </a:solidFill>
                <a:latin typeface="+mn-lt"/>
              </a:rPr>
            </a:br>
            <a:r>
              <a:rPr lang="en-GB" sz="1600" dirty="0">
                <a:solidFill>
                  <a:schemeClr val="bg1"/>
                </a:solidFill>
                <a:latin typeface="+mn-lt"/>
              </a:rPr>
              <a:t>and leadership.</a:t>
            </a:r>
            <a:endParaRPr lang="en-IN" sz="1600" dirty="0">
              <a:solidFill>
                <a:schemeClr val="bg1"/>
              </a:solidFill>
              <a:latin typeface="+mn-lt"/>
            </a:endParaRPr>
          </a:p>
        </p:txBody>
      </p:sp>
      <p:sp>
        <p:nvSpPr>
          <p:cNvPr id="15" name="TextBox 14">
            <a:extLst>
              <a:ext uri="{FF2B5EF4-FFF2-40B4-BE49-F238E27FC236}">
                <a16:creationId xmlns:a16="http://schemas.microsoft.com/office/drawing/2014/main" id="{5218C478-DE2A-ABEB-CAA1-D5C73485B65F}"/>
              </a:ext>
            </a:extLst>
          </p:cNvPr>
          <p:cNvSpPr txBox="1"/>
          <p:nvPr/>
        </p:nvSpPr>
        <p:spPr>
          <a:xfrm>
            <a:off x="151989" y="1367232"/>
            <a:ext cx="2696062" cy="452688"/>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ctr">
              <a:lnSpc>
                <a:spcPts val="1400"/>
              </a:lnSpc>
            </a:pPr>
            <a:r>
              <a:rPr lang="en-GB" sz="1600" dirty="0">
                <a:solidFill>
                  <a:schemeClr val="bg1"/>
                </a:solidFill>
                <a:latin typeface="+mn-lt"/>
              </a:rPr>
              <a:t>Vital to accomplishing the objectives of the company.</a:t>
            </a:r>
            <a:endParaRPr lang="en-IN" sz="1600" dirty="0">
              <a:solidFill>
                <a:schemeClr val="bg1"/>
              </a:solidFill>
              <a:latin typeface="+mn-lt"/>
            </a:endParaRPr>
          </a:p>
        </p:txBody>
      </p:sp>
      <p:sp>
        <p:nvSpPr>
          <p:cNvPr id="16" name="TextBox 15">
            <a:extLst>
              <a:ext uri="{FF2B5EF4-FFF2-40B4-BE49-F238E27FC236}">
                <a16:creationId xmlns:a16="http://schemas.microsoft.com/office/drawing/2014/main" id="{8C025D35-3AD0-F016-2A4C-33A48F31E556}"/>
              </a:ext>
            </a:extLst>
          </p:cNvPr>
          <p:cNvSpPr txBox="1"/>
          <p:nvPr/>
        </p:nvSpPr>
        <p:spPr>
          <a:xfrm>
            <a:off x="224030" y="3401674"/>
            <a:ext cx="2575499" cy="811761"/>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ctr">
              <a:lnSpc>
                <a:spcPts val="1400"/>
              </a:lnSpc>
            </a:pPr>
            <a:r>
              <a:rPr lang="en-GB" sz="1600" dirty="0">
                <a:solidFill>
                  <a:schemeClr val="bg1"/>
                </a:solidFill>
                <a:latin typeface="+mn-lt"/>
              </a:rPr>
              <a:t>Achieved by good managerial behaviours and rigorous performance of management responsibilities.</a:t>
            </a:r>
            <a:endParaRPr lang="en-IN" sz="1600" dirty="0">
              <a:solidFill>
                <a:schemeClr val="bg1"/>
              </a:solidFill>
              <a:latin typeface="+mn-lt"/>
            </a:endParaRPr>
          </a:p>
        </p:txBody>
      </p:sp>
      <p:sp>
        <p:nvSpPr>
          <p:cNvPr id="2" name="Rectangle 1">
            <a:extLst>
              <a:ext uri="{FF2B5EF4-FFF2-40B4-BE49-F238E27FC236}">
                <a16:creationId xmlns:a16="http://schemas.microsoft.com/office/drawing/2014/main" id="{BDB7EC06-2473-1749-0C9A-00DBC8D5F62D}"/>
              </a:ext>
            </a:extLst>
          </p:cNvPr>
          <p:cNvSpPr/>
          <p:nvPr/>
        </p:nvSpPr>
        <p:spPr>
          <a:xfrm>
            <a:off x="182091" y="4707688"/>
            <a:ext cx="2742932" cy="1821075"/>
          </a:xfrm>
          <a:prstGeom prst="rect">
            <a:avLst/>
          </a:prstGeom>
          <a:solidFill>
            <a:schemeClr val="accent6">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17" name="TextBox 16">
            <a:extLst>
              <a:ext uri="{FF2B5EF4-FFF2-40B4-BE49-F238E27FC236}">
                <a16:creationId xmlns:a16="http://schemas.microsoft.com/office/drawing/2014/main" id="{7B7C0467-2977-2F40-1174-6708A8ABFBBB}"/>
              </a:ext>
            </a:extLst>
          </p:cNvPr>
          <p:cNvSpPr txBox="1"/>
          <p:nvPr/>
        </p:nvSpPr>
        <p:spPr>
          <a:xfrm>
            <a:off x="6573362" y="5740533"/>
            <a:ext cx="2208293" cy="632224"/>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ctr">
              <a:lnSpc>
                <a:spcPts val="1400"/>
              </a:lnSpc>
            </a:pPr>
            <a:r>
              <a:rPr lang="en-GB" sz="1600" dirty="0">
                <a:solidFill>
                  <a:schemeClr val="bg1"/>
                </a:solidFill>
                <a:latin typeface="+mn-lt"/>
              </a:rPr>
              <a:t>Encouraged and enabled, resulting in organisational greatness.</a:t>
            </a:r>
            <a:endParaRPr lang="en-IN" sz="1600" dirty="0">
              <a:solidFill>
                <a:schemeClr val="bg1"/>
              </a:solidFill>
              <a:latin typeface="+mn-lt"/>
            </a:endParaRPr>
          </a:p>
        </p:txBody>
      </p:sp>
      <p:sp>
        <p:nvSpPr>
          <p:cNvPr id="18" name="TextBox 17">
            <a:extLst>
              <a:ext uri="{FF2B5EF4-FFF2-40B4-BE49-F238E27FC236}">
                <a16:creationId xmlns:a16="http://schemas.microsoft.com/office/drawing/2014/main" id="{B6B5A5C8-A080-95C6-6467-BF1A58A4BEAC}"/>
              </a:ext>
            </a:extLst>
          </p:cNvPr>
          <p:cNvSpPr txBox="1"/>
          <p:nvPr/>
        </p:nvSpPr>
        <p:spPr>
          <a:xfrm>
            <a:off x="228961" y="5560996"/>
            <a:ext cx="2696062" cy="811761"/>
          </a:xfrm>
          <a:prstGeom prst="rect">
            <a:avLst/>
          </a:prstGeom>
          <a:noFill/>
        </p:spPr>
        <p:txBody>
          <a:bodyPr wrap="square" rtlCol="0">
            <a:spAutoFit/>
          </a:bodyPr>
          <a:lstStyle>
            <a:defPPr>
              <a:defRPr lang="en-US"/>
            </a:defPPr>
            <a:lvl1pPr algn="just">
              <a:lnSpc>
                <a:spcPct val="150000"/>
              </a:lnSpc>
              <a:defRPr sz="1200" spc="0">
                <a:solidFill>
                  <a:srgbClr val="632813"/>
                </a:solidFill>
                <a:latin typeface="Gadugi" panose="020B0502040204020203" pitchFamily="34" charset="0"/>
                <a:ea typeface="Gadugi" panose="020B0502040204020203" pitchFamily="34" charset="0"/>
              </a:defRPr>
            </a:lvl1pPr>
          </a:lstStyle>
          <a:p>
            <a:pPr algn="ctr">
              <a:lnSpc>
                <a:spcPts val="1400"/>
              </a:lnSpc>
            </a:pPr>
            <a:r>
              <a:rPr lang="en-GB" sz="1600" dirty="0">
                <a:solidFill>
                  <a:schemeClr val="bg1"/>
                </a:solidFill>
                <a:latin typeface="+mn-lt"/>
              </a:rPr>
              <a:t>Management practices are strengthened by embracing principles, functions, roles, </a:t>
            </a:r>
            <a:br>
              <a:rPr lang="en-GB" sz="1600" dirty="0">
                <a:solidFill>
                  <a:schemeClr val="bg1"/>
                </a:solidFill>
                <a:latin typeface="+mn-lt"/>
              </a:rPr>
            </a:br>
            <a:r>
              <a:rPr lang="en-GB" sz="1600" dirty="0">
                <a:solidFill>
                  <a:schemeClr val="bg1"/>
                </a:solidFill>
                <a:latin typeface="+mn-lt"/>
              </a:rPr>
              <a:t>and behaviours.</a:t>
            </a:r>
            <a:endParaRPr lang="en-IN" sz="1600" dirty="0">
              <a:solidFill>
                <a:schemeClr val="bg1"/>
              </a:solidFill>
              <a:latin typeface="+mn-lt"/>
            </a:endParaRPr>
          </a:p>
        </p:txBody>
      </p:sp>
      <p:sp>
        <p:nvSpPr>
          <p:cNvPr id="20" name="Title 19">
            <a:extLst>
              <a:ext uri="{FF2B5EF4-FFF2-40B4-BE49-F238E27FC236}">
                <a16:creationId xmlns:a16="http://schemas.microsoft.com/office/drawing/2014/main" id="{FE20BE8A-8AEB-D482-44F7-0B4678D6A64F}"/>
              </a:ext>
            </a:extLst>
          </p:cNvPr>
          <p:cNvSpPr>
            <a:spLocks noGrp="1"/>
          </p:cNvSpPr>
          <p:nvPr>
            <p:ph type="title"/>
          </p:nvPr>
        </p:nvSpPr>
        <p:spPr>
          <a:xfrm>
            <a:off x="2947139" y="1626358"/>
            <a:ext cx="3249720" cy="1734522"/>
          </a:xfrm>
        </p:spPr>
        <p:txBody>
          <a:bodyPr>
            <a:noAutofit/>
          </a:bodyPr>
          <a:lstStyle/>
          <a:p>
            <a:r>
              <a:rPr lang="en-IN" sz="6000" dirty="0"/>
              <a:t>Key </a:t>
            </a:r>
            <a:br>
              <a:rPr lang="en-IN" sz="6000" dirty="0"/>
            </a:br>
            <a:r>
              <a:rPr lang="en-IN" sz="6000" dirty="0"/>
              <a:t>Points</a:t>
            </a:r>
          </a:p>
        </p:txBody>
      </p:sp>
      <p:sp>
        <p:nvSpPr>
          <p:cNvPr id="21" name="Content Placeholder 20">
            <a:extLst>
              <a:ext uri="{FF2B5EF4-FFF2-40B4-BE49-F238E27FC236}">
                <a16:creationId xmlns:a16="http://schemas.microsoft.com/office/drawing/2014/main" id="{55D66BCA-EA02-C6FE-4004-96601781A3A6}"/>
              </a:ext>
            </a:extLst>
          </p:cNvPr>
          <p:cNvSpPr>
            <a:spLocks noGrp="1"/>
          </p:cNvSpPr>
          <p:nvPr>
            <p:ph sz="quarter" idx="11"/>
          </p:nvPr>
        </p:nvSpPr>
        <p:spPr/>
        <p:txBody>
          <a:bodyPr/>
          <a:lstStyle/>
          <a:p>
            <a:pPr>
              <a:lnSpc>
                <a:spcPct val="100000"/>
              </a:lnSpc>
            </a:pPr>
            <a:r>
              <a:rPr lang="en-GB" sz="1800" dirty="0"/>
              <a:t>Effective management </a:t>
            </a:r>
            <a:br>
              <a:rPr lang="en-GB" sz="1800" dirty="0"/>
            </a:br>
            <a:r>
              <a:rPr lang="en-GB" sz="1800" dirty="0"/>
              <a:t>and leadership goes beyond control and direction, focusing </a:t>
            </a:r>
            <a:br>
              <a:rPr lang="en-GB" sz="1800" dirty="0"/>
            </a:br>
            <a:r>
              <a:rPr lang="en-GB" sz="1800" dirty="0"/>
              <a:t>on empowering employees to realise their potential and generate organisational success.</a:t>
            </a:r>
            <a:endParaRPr lang="en-IN" sz="1800" dirty="0"/>
          </a:p>
        </p:txBody>
      </p:sp>
      <p:sp>
        <p:nvSpPr>
          <p:cNvPr id="3" name="TextBox 2">
            <a:extLst>
              <a:ext uri="{FF2B5EF4-FFF2-40B4-BE49-F238E27FC236}">
                <a16:creationId xmlns:a16="http://schemas.microsoft.com/office/drawing/2014/main" id="{B0DA46A3-0088-B1A3-DA8A-926EBBAA0366}"/>
              </a:ext>
            </a:extLst>
          </p:cNvPr>
          <p:cNvSpPr txBox="1"/>
          <p:nvPr/>
        </p:nvSpPr>
        <p:spPr>
          <a:xfrm>
            <a:off x="472950" y="485243"/>
            <a:ext cx="2062575" cy="584775"/>
          </a:xfrm>
          <a:prstGeom prst="rect">
            <a:avLst/>
          </a:prstGeom>
          <a:noFill/>
        </p:spPr>
        <p:txBody>
          <a:bodyPr wrap="square" rtlCol="0">
            <a:spAutoFit/>
          </a:bodyPr>
          <a:lstStyle/>
          <a:p>
            <a:pPr algn="ctr"/>
            <a:r>
              <a:rPr lang="en-IN" sz="1600" b="1" dirty="0">
                <a:solidFill>
                  <a:schemeClr val="accent1">
                    <a:lumMod val="20000"/>
                    <a:lumOff val="80000"/>
                  </a:schemeClr>
                </a:solidFill>
                <a:latin typeface="+mj-lt"/>
              </a:rPr>
              <a:t>Strong Leadership and Management:</a:t>
            </a:r>
          </a:p>
        </p:txBody>
      </p:sp>
      <p:sp>
        <p:nvSpPr>
          <p:cNvPr id="4" name="TextBox 3">
            <a:extLst>
              <a:ext uri="{FF2B5EF4-FFF2-40B4-BE49-F238E27FC236}">
                <a16:creationId xmlns:a16="http://schemas.microsoft.com/office/drawing/2014/main" id="{D47189D4-0AA8-9663-7705-60B04DDD6312}"/>
              </a:ext>
            </a:extLst>
          </p:cNvPr>
          <p:cNvSpPr txBox="1"/>
          <p:nvPr/>
        </p:nvSpPr>
        <p:spPr>
          <a:xfrm>
            <a:off x="438810" y="2686657"/>
            <a:ext cx="2062575" cy="584775"/>
          </a:xfrm>
          <a:prstGeom prst="rect">
            <a:avLst/>
          </a:prstGeom>
          <a:noFill/>
        </p:spPr>
        <p:txBody>
          <a:bodyPr wrap="square" rtlCol="0">
            <a:spAutoFit/>
          </a:bodyPr>
          <a:lstStyle/>
          <a:p>
            <a:pPr algn="ctr"/>
            <a:r>
              <a:rPr lang="en-IN" sz="1600" b="1" dirty="0">
                <a:solidFill>
                  <a:schemeClr val="accent2">
                    <a:lumMod val="40000"/>
                    <a:lumOff val="60000"/>
                  </a:schemeClr>
                </a:solidFill>
                <a:latin typeface="+mj-lt"/>
              </a:rPr>
              <a:t>Strategic Objectives:</a:t>
            </a:r>
          </a:p>
        </p:txBody>
      </p:sp>
      <p:sp>
        <p:nvSpPr>
          <p:cNvPr id="5" name="TextBox 4">
            <a:extLst>
              <a:ext uri="{FF2B5EF4-FFF2-40B4-BE49-F238E27FC236}">
                <a16:creationId xmlns:a16="http://schemas.microsoft.com/office/drawing/2014/main" id="{359EEA53-BFBA-847E-2098-2C364BE03356}"/>
              </a:ext>
            </a:extLst>
          </p:cNvPr>
          <p:cNvSpPr txBox="1"/>
          <p:nvPr/>
        </p:nvSpPr>
        <p:spPr>
          <a:xfrm>
            <a:off x="499258" y="4904598"/>
            <a:ext cx="2062575" cy="584775"/>
          </a:xfrm>
          <a:prstGeom prst="rect">
            <a:avLst/>
          </a:prstGeom>
          <a:noFill/>
        </p:spPr>
        <p:txBody>
          <a:bodyPr wrap="square" rtlCol="0">
            <a:spAutoFit/>
          </a:bodyPr>
          <a:lstStyle/>
          <a:p>
            <a:pPr algn="ctr"/>
            <a:r>
              <a:rPr lang="en-IN" sz="1600" b="1" dirty="0">
                <a:solidFill>
                  <a:schemeClr val="accent6">
                    <a:lumMod val="40000"/>
                    <a:lumOff val="60000"/>
                  </a:schemeClr>
                </a:solidFill>
                <a:latin typeface="+mj-lt"/>
              </a:rPr>
              <a:t>Motivated and Productive Staff:</a:t>
            </a:r>
          </a:p>
        </p:txBody>
      </p:sp>
      <p:sp>
        <p:nvSpPr>
          <p:cNvPr id="9" name="TextBox 8">
            <a:extLst>
              <a:ext uri="{FF2B5EF4-FFF2-40B4-BE49-F238E27FC236}">
                <a16:creationId xmlns:a16="http://schemas.microsoft.com/office/drawing/2014/main" id="{0F679A5D-7062-C3F1-7643-6EB0573A1125}"/>
              </a:ext>
            </a:extLst>
          </p:cNvPr>
          <p:cNvSpPr txBox="1"/>
          <p:nvPr/>
        </p:nvSpPr>
        <p:spPr>
          <a:xfrm>
            <a:off x="6213790" y="530532"/>
            <a:ext cx="2783035" cy="584775"/>
          </a:xfrm>
          <a:prstGeom prst="rect">
            <a:avLst/>
          </a:prstGeom>
          <a:noFill/>
        </p:spPr>
        <p:txBody>
          <a:bodyPr wrap="square" rtlCol="0">
            <a:spAutoFit/>
          </a:bodyPr>
          <a:lstStyle/>
          <a:p>
            <a:pPr algn="ctr"/>
            <a:r>
              <a:rPr lang="en-IN" sz="1600" b="1" dirty="0">
                <a:solidFill>
                  <a:schemeClr val="accent5">
                    <a:lumMod val="40000"/>
                    <a:lumOff val="60000"/>
                  </a:schemeClr>
                </a:solidFill>
                <a:latin typeface="+mj-lt"/>
              </a:rPr>
              <a:t>Resilient and Effective Workforce:</a:t>
            </a:r>
          </a:p>
        </p:txBody>
      </p:sp>
      <p:sp>
        <p:nvSpPr>
          <p:cNvPr id="19" name="TextBox 18">
            <a:extLst>
              <a:ext uri="{FF2B5EF4-FFF2-40B4-BE49-F238E27FC236}">
                <a16:creationId xmlns:a16="http://schemas.microsoft.com/office/drawing/2014/main" id="{5D5DE6D0-A0E2-9C44-1AB5-EFC2E8045CB1}"/>
              </a:ext>
            </a:extLst>
          </p:cNvPr>
          <p:cNvSpPr txBox="1"/>
          <p:nvPr/>
        </p:nvSpPr>
        <p:spPr>
          <a:xfrm>
            <a:off x="6295948" y="5065561"/>
            <a:ext cx="2700877" cy="369332"/>
          </a:xfrm>
          <a:prstGeom prst="rect">
            <a:avLst/>
          </a:prstGeom>
          <a:noFill/>
        </p:spPr>
        <p:txBody>
          <a:bodyPr wrap="square" rtlCol="0">
            <a:spAutoFit/>
          </a:bodyPr>
          <a:lstStyle/>
          <a:p>
            <a:pPr algn="ctr"/>
            <a:r>
              <a:rPr lang="en-IN" b="1" dirty="0">
                <a:solidFill>
                  <a:schemeClr val="accent4">
                    <a:lumMod val="40000"/>
                    <a:lumOff val="60000"/>
                  </a:schemeClr>
                </a:solidFill>
                <a:latin typeface="+mj-lt"/>
              </a:rPr>
              <a:t>Employee Potential:</a:t>
            </a:r>
          </a:p>
        </p:txBody>
      </p:sp>
      <p:sp>
        <p:nvSpPr>
          <p:cNvPr id="22" name="TextBox 21">
            <a:extLst>
              <a:ext uri="{FF2B5EF4-FFF2-40B4-BE49-F238E27FC236}">
                <a16:creationId xmlns:a16="http://schemas.microsoft.com/office/drawing/2014/main" id="{3D8A06D6-6509-E1AE-3263-09EC81319343}"/>
              </a:ext>
            </a:extLst>
          </p:cNvPr>
          <p:cNvSpPr txBox="1"/>
          <p:nvPr/>
        </p:nvSpPr>
        <p:spPr>
          <a:xfrm>
            <a:off x="6642614" y="2714549"/>
            <a:ext cx="2062575" cy="646331"/>
          </a:xfrm>
          <a:prstGeom prst="rect">
            <a:avLst/>
          </a:prstGeom>
          <a:noFill/>
        </p:spPr>
        <p:txBody>
          <a:bodyPr wrap="square" rtlCol="0">
            <a:spAutoFit/>
          </a:bodyPr>
          <a:lstStyle/>
          <a:p>
            <a:pPr algn="ctr"/>
            <a:r>
              <a:rPr lang="en-IN" b="1" dirty="0">
                <a:solidFill>
                  <a:schemeClr val="accent3">
                    <a:lumMod val="40000"/>
                    <a:lumOff val="60000"/>
                  </a:schemeClr>
                </a:solidFill>
                <a:latin typeface="+mj-lt"/>
              </a:rPr>
              <a:t>Sustainable Success:</a:t>
            </a:r>
          </a:p>
        </p:txBody>
      </p:sp>
    </p:spTree>
    <p:extLst>
      <p:ext uri="{BB962C8B-B14F-4D97-AF65-F5344CB8AC3E}">
        <p14:creationId xmlns:p14="http://schemas.microsoft.com/office/powerpoint/2010/main" val="71319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9C4D3F-D1B7-461B-2EA2-8E245C1D16ED}"/>
              </a:ext>
            </a:extLst>
          </p:cNvPr>
          <p:cNvSpPr/>
          <p:nvPr/>
        </p:nvSpPr>
        <p:spPr>
          <a:xfrm>
            <a:off x="181819" y="1571961"/>
            <a:ext cx="8766238" cy="5286039"/>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6" name="Rectangle 5">
            <a:extLst>
              <a:ext uri="{FF2B5EF4-FFF2-40B4-BE49-F238E27FC236}">
                <a16:creationId xmlns:a16="http://schemas.microsoft.com/office/drawing/2014/main" id="{70DF6C1A-FF1D-8CA4-AFB4-9DCADDB773D4}"/>
              </a:ext>
            </a:extLst>
          </p:cNvPr>
          <p:cNvSpPr/>
          <p:nvPr/>
        </p:nvSpPr>
        <p:spPr>
          <a:xfrm>
            <a:off x="181819" y="88411"/>
            <a:ext cx="3289023" cy="1350853"/>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5" name="Title 4">
            <a:extLst>
              <a:ext uri="{FF2B5EF4-FFF2-40B4-BE49-F238E27FC236}">
                <a16:creationId xmlns:a16="http://schemas.microsoft.com/office/drawing/2014/main" id="{4F069E51-5378-4B30-E1A7-310D8B030381}"/>
              </a:ext>
            </a:extLst>
          </p:cNvPr>
          <p:cNvSpPr>
            <a:spLocks noGrp="1"/>
          </p:cNvSpPr>
          <p:nvPr>
            <p:ph type="title"/>
          </p:nvPr>
        </p:nvSpPr>
        <p:spPr>
          <a:xfrm>
            <a:off x="96271" y="643583"/>
            <a:ext cx="3058885" cy="1006186"/>
          </a:xfrm>
        </p:spPr>
        <p:txBody>
          <a:bodyPr/>
          <a:lstStyle/>
          <a:p>
            <a:r>
              <a:rPr lang="en-IN" dirty="0"/>
              <a:t>References</a:t>
            </a:r>
          </a:p>
        </p:txBody>
      </p:sp>
      <p:sp>
        <p:nvSpPr>
          <p:cNvPr id="19" name="TextBox 18">
            <a:extLst>
              <a:ext uri="{FF2B5EF4-FFF2-40B4-BE49-F238E27FC236}">
                <a16:creationId xmlns:a16="http://schemas.microsoft.com/office/drawing/2014/main" id="{54D828FA-1B0E-4D14-2C41-F2E15B433619}"/>
              </a:ext>
            </a:extLst>
          </p:cNvPr>
          <p:cNvSpPr txBox="1"/>
          <p:nvPr/>
        </p:nvSpPr>
        <p:spPr>
          <a:xfrm>
            <a:off x="195943" y="1649769"/>
            <a:ext cx="8851786" cy="4576253"/>
          </a:xfrm>
          <a:prstGeom prst="rect">
            <a:avLst/>
          </a:prstGeom>
          <a:noFill/>
        </p:spPr>
        <p:txBody>
          <a:bodyPr wrap="square" rtlCol="0">
            <a:spAutoFit/>
          </a:bodyPr>
          <a:lstStyle>
            <a:defPPr>
              <a:defRPr lang="en-US"/>
            </a:defPPr>
            <a:lvl1pPr algn="r">
              <a:lnSpc>
                <a:spcPts val="1700"/>
              </a:lnSpc>
              <a:defRPr sz="1200" spc="0">
                <a:solidFill>
                  <a:schemeClr val="bg1"/>
                </a:solidFill>
                <a:ea typeface="Gadugi" panose="020B0502040204020203" pitchFamily="34" charset="0"/>
              </a:defRPr>
            </a:lvl1pPr>
          </a:lstStyle>
          <a:p>
            <a:pPr marL="285750" indent="-285750" algn="l">
              <a:lnSpc>
                <a:spcPct val="150000"/>
              </a:lnSpc>
              <a:buFont typeface="Arial" panose="020B0604020202020204" pitchFamily="34" charset="0"/>
              <a:buChar char="•"/>
            </a:pPr>
            <a:r>
              <a:rPr lang="en-GB" sz="1400" dirty="0"/>
              <a:t>Abrams, S., 2018. </a:t>
            </a:r>
            <a:r>
              <a:rPr lang="en-GB" sz="1400" i="1" dirty="0"/>
              <a:t>Minority Leader: How to Build Your Future and Make Real Change</a:t>
            </a:r>
            <a:r>
              <a:rPr lang="en-GB" sz="1400" dirty="0"/>
              <a:t>. New York: Henry Holt and Co.</a:t>
            </a:r>
          </a:p>
          <a:p>
            <a:pPr marL="285750" indent="-285750" algn="l">
              <a:lnSpc>
                <a:spcPct val="150000"/>
              </a:lnSpc>
              <a:buFont typeface="Arial" panose="020B0604020202020204" pitchFamily="34" charset="0"/>
              <a:buChar char="•"/>
            </a:pPr>
            <a:r>
              <a:rPr lang="en-GB" sz="1400" dirty="0" err="1"/>
              <a:t>AbiEdu</a:t>
            </a:r>
            <a:r>
              <a:rPr lang="en-GB" sz="1400" dirty="0"/>
              <a:t>, 2017. Case Study: Transformational Leadership of Howard Schultz at Starbucks. [online] Available at: </a:t>
            </a:r>
            <a:r>
              <a:rPr lang="en-GB" sz="1400" dirty="0">
                <a:hlinkClick r:id="rId2"/>
              </a:rPr>
              <a:t>https://abiedu.com/case-study-transformational-leadership-of-howard-schultz-at-starbucks/</a:t>
            </a:r>
            <a:r>
              <a:rPr lang="en-GB" sz="1400" dirty="0"/>
              <a:t> </a:t>
            </a:r>
            <a:r>
              <a:rPr lang="en-GB" sz="1000" dirty="0"/>
              <a:t>[Accessed 26 July 2024].</a:t>
            </a:r>
          </a:p>
          <a:p>
            <a:pPr marL="285750" indent="-285750" algn="l">
              <a:lnSpc>
                <a:spcPct val="150000"/>
              </a:lnSpc>
              <a:buFont typeface="Arial" panose="020B0604020202020204" pitchFamily="34" charset="0"/>
              <a:buChar char="•"/>
            </a:pPr>
            <a:r>
              <a:rPr lang="en-GB" sz="1400" dirty="0"/>
              <a:t>Benioff, M., 2019. </a:t>
            </a:r>
            <a:r>
              <a:rPr lang="en-GB" sz="1400" i="1" dirty="0"/>
              <a:t>Trailblazer: The Power of Business as the Greatest Platform for Change</a:t>
            </a:r>
            <a:r>
              <a:rPr lang="en-GB" sz="1400" dirty="0"/>
              <a:t>. New York: Currency.</a:t>
            </a:r>
          </a:p>
          <a:p>
            <a:pPr marL="285750" indent="-285750" algn="l">
              <a:lnSpc>
                <a:spcPct val="150000"/>
              </a:lnSpc>
              <a:buFont typeface="Arial" panose="020B0604020202020204" pitchFamily="34" charset="0"/>
              <a:buChar char="•"/>
            </a:pPr>
            <a:r>
              <a:rPr lang="en-GB" sz="1400" dirty="0"/>
              <a:t>Brown, B., 2018. </a:t>
            </a:r>
            <a:r>
              <a:rPr lang="en-GB" sz="1400" i="1" dirty="0"/>
              <a:t>Dare to Lead: Brave Work. Tough Conversations. Whole Hearts</a:t>
            </a:r>
            <a:r>
              <a:rPr lang="en-GB" sz="1400" dirty="0"/>
              <a:t>. New York: Random House.</a:t>
            </a:r>
          </a:p>
          <a:p>
            <a:pPr marL="285750" indent="-285750" algn="l">
              <a:lnSpc>
                <a:spcPct val="150000"/>
              </a:lnSpc>
              <a:buFont typeface="Arial" panose="020B0604020202020204" pitchFamily="34" charset="0"/>
              <a:buChar char="•"/>
            </a:pPr>
            <a:r>
              <a:rPr lang="en-GB" sz="1400" dirty="0" err="1"/>
              <a:t>Cakirel</a:t>
            </a:r>
            <a:r>
              <a:rPr lang="en-GB" sz="1400" dirty="0"/>
              <a:t>, Y., 2019. </a:t>
            </a:r>
            <a:r>
              <a:rPr lang="en-GB" sz="1400" i="1" dirty="0"/>
              <a:t>Management and Organization: Various Approaches</a:t>
            </a:r>
            <a:r>
              <a:rPr lang="en-GB" sz="1400" dirty="0"/>
              <a:t>. Berlin: Peter Lang.</a:t>
            </a:r>
          </a:p>
          <a:p>
            <a:pPr marL="285750" indent="-285750" algn="l">
              <a:lnSpc>
                <a:spcPct val="150000"/>
              </a:lnSpc>
              <a:buFont typeface="Arial" panose="020B0604020202020204" pitchFamily="34" charset="0"/>
              <a:buChar char="•"/>
            </a:pPr>
            <a:r>
              <a:rPr lang="en-GB" sz="1400" dirty="0" err="1"/>
              <a:t>Catmull</a:t>
            </a:r>
            <a:r>
              <a:rPr lang="en-GB" sz="1400" dirty="0"/>
              <a:t>, E., 2014. </a:t>
            </a:r>
            <a:r>
              <a:rPr lang="en-GB" sz="1400" i="1" dirty="0"/>
              <a:t>Creativity, Inc.: Overcoming the Unseen Forces That Stand in the Way of True Inspiration</a:t>
            </a:r>
            <a:r>
              <a:rPr lang="en-GB" sz="1400" dirty="0"/>
              <a:t>. NY: Random House.</a:t>
            </a:r>
          </a:p>
          <a:p>
            <a:pPr marL="285750" indent="-285750" algn="l">
              <a:lnSpc>
                <a:spcPct val="150000"/>
              </a:lnSpc>
              <a:buFont typeface="Arial" panose="020B0604020202020204" pitchFamily="34" charset="0"/>
              <a:buChar char="•"/>
            </a:pPr>
            <a:r>
              <a:rPr lang="en-GB" sz="1400" dirty="0"/>
              <a:t>Chief Learning Officer, 2015. Follow Empathy to Great Leadership. [online] Available at: </a:t>
            </a:r>
            <a:r>
              <a:rPr lang="en-GB" sz="1400" dirty="0">
                <a:hlinkClick r:id="rId3"/>
              </a:rPr>
              <a:t>https://www.chieflearningofficer.com/follow-empathy-to-great-leadership</a:t>
            </a:r>
            <a:r>
              <a:rPr lang="en-GB" sz="1000" dirty="0">
                <a:hlinkClick r:id="rId3"/>
              </a:rPr>
              <a:t>/</a:t>
            </a:r>
            <a:r>
              <a:rPr lang="en-GB" sz="1000" dirty="0"/>
              <a:t> [Accessed 26 July 2024].</a:t>
            </a:r>
          </a:p>
          <a:p>
            <a:pPr marL="285750" indent="-285750" algn="l">
              <a:lnSpc>
                <a:spcPct val="150000"/>
              </a:lnSpc>
              <a:buFont typeface="Arial" panose="020B0604020202020204" pitchFamily="34" charset="0"/>
              <a:buChar char="•"/>
            </a:pPr>
            <a:r>
              <a:rPr lang="en-GB" sz="1400" dirty="0"/>
              <a:t>Chouinard, Y., 2016. </a:t>
            </a:r>
            <a:r>
              <a:rPr lang="en-GB" sz="1400" i="1" dirty="0"/>
              <a:t>Let My People Go Surfing: The Education of a Reluctant Businessman</a:t>
            </a:r>
            <a:r>
              <a:rPr lang="en-GB" sz="1400" dirty="0"/>
              <a:t>. New York: Penguin.</a:t>
            </a:r>
          </a:p>
          <a:p>
            <a:pPr marL="285750" indent="-285750" algn="l">
              <a:lnSpc>
                <a:spcPct val="150000"/>
              </a:lnSpc>
              <a:buFont typeface="Arial" panose="020B0604020202020204" pitchFamily="34" charset="0"/>
              <a:buChar char="•"/>
            </a:pPr>
            <a:r>
              <a:rPr lang="en-GB" sz="1400" dirty="0"/>
              <a:t>Cole, G.A. &amp; Kelly, P., 2020. </a:t>
            </a:r>
            <a:r>
              <a:rPr lang="en-GB" sz="1400" i="1" dirty="0"/>
              <a:t>Management Theory and Practice</a:t>
            </a:r>
            <a:r>
              <a:rPr lang="en-GB" sz="1400" dirty="0"/>
              <a:t>. 9th ed. Andover: Cengage Learning.</a:t>
            </a:r>
          </a:p>
          <a:p>
            <a:pPr marL="285750" indent="-285750" algn="l">
              <a:lnSpc>
                <a:spcPct val="150000"/>
              </a:lnSpc>
              <a:buFont typeface="Arial" panose="020B0604020202020204" pitchFamily="34" charset="0"/>
              <a:buChar char="•"/>
            </a:pPr>
            <a:r>
              <a:rPr lang="en-GB" sz="1400" dirty="0"/>
              <a:t>Covey, S.R., 2013. </a:t>
            </a:r>
            <a:r>
              <a:rPr lang="en-GB" sz="1400" i="1" dirty="0"/>
              <a:t>The 7 Habits of Highly Effective People: Powerful Lessons in Personal Change</a:t>
            </a:r>
            <a:r>
              <a:rPr lang="en-GB" sz="1400" dirty="0"/>
              <a:t>. New York: Simon &amp; Schuster.</a:t>
            </a:r>
          </a:p>
          <a:p>
            <a:pPr marL="285750" indent="-285750" algn="l">
              <a:lnSpc>
                <a:spcPct val="150000"/>
              </a:lnSpc>
              <a:buFont typeface="Arial" panose="020B0604020202020204" pitchFamily="34" charset="0"/>
              <a:buChar char="•"/>
            </a:pPr>
            <a:r>
              <a:rPr lang="en-GB" sz="1400" dirty="0"/>
              <a:t>Drucker, P.F., 1967. </a:t>
            </a:r>
            <a:r>
              <a:rPr lang="en-GB" sz="1400" i="1" dirty="0"/>
              <a:t>The Effective Executive</a:t>
            </a:r>
            <a:r>
              <a:rPr lang="en-GB" sz="1400" dirty="0"/>
              <a:t>. New York: Harper &amp; Row.</a:t>
            </a:r>
          </a:p>
          <a:p>
            <a:pPr marL="285750" indent="-285750" algn="l">
              <a:lnSpc>
                <a:spcPct val="150000"/>
              </a:lnSpc>
              <a:buFont typeface="Arial" panose="020B0604020202020204" pitchFamily="34" charset="0"/>
              <a:buChar char="•"/>
            </a:pPr>
            <a:r>
              <a:rPr lang="en-GB" sz="1400" dirty="0" err="1"/>
              <a:t>Eyal</a:t>
            </a:r>
            <a:r>
              <a:rPr lang="en-GB" sz="1400" dirty="0"/>
              <a:t>, N., 2019. </a:t>
            </a:r>
            <a:r>
              <a:rPr lang="en-GB" sz="1400" i="1" dirty="0" err="1"/>
              <a:t>Indistractable</a:t>
            </a:r>
            <a:r>
              <a:rPr lang="en-GB" sz="1400" i="1" dirty="0"/>
              <a:t>: How to Control Your Attention and Choose Your Life</a:t>
            </a:r>
            <a:r>
              <a:rPr lang="en-GB" sz="1400" dirty="0"/>
              <a:t>. Dallas: </a:t>
            </a:r>
            <a:r>
              <a:rPr lang="en-GB" sz="1400" dirty="0" err="1"/>
              <a:t>BenBella</a:t>
            </a:r>
            <a:r>
              <a:rPr lang="en-GB" sz="1400" dirty="0"/>
              <a:t> Books.</a:t>
            </a:r>
          </a:p>
        </p:txBody>
      </p:sp>
    </p:spTree>
    <p:extLst>
      <p:ext uri="{BB962C8B-B14F-4D97-AF65-F5344CB8AC3E}">
        <p14:creationId xmlns:p14="http://schemas.microsoft.com/office/powerpoint/2010/main" val="1434795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9C4D3F-D1B7-461B-2EA2-8E245C1D16ED}"/>
              </a:ext>
            </a:extLst>
          </p:cNvPr>
          <p:cNvSpPr/>
          <p:nvPr/>
        </p:nvSpPr>
        <p:spPr>
          <a:xfrm>
            <a:off x="181819" y="1149027"/>
            <a:ext cx="8766238" cy="5708974"/>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l">
              <a:lnSpc>
                <a:spcPct val="150000"/>
              </a:lnSpc>
              <a:buFont typeface="Arial" panose="020B0604020202020204" pitchFamily="34" charset="0"/>
              <a:buChar char="•"/>
            </a:pPr>
            <a:r>
              <a:rPr lang="en-GB" sz="1200" dirty="0"/>
              <a:t>Gardner III, W.M. &amp; Yukl, G.A., 2020. </a:t>
            </a:r>
            <a:r>
              <a:rPr lang="en-GB" sz="1200" i="1" dirty="0"/>
              <a:t>Leadership in Organizations</a:t>
            </a:r>
            <a:r>
              <a:rPr lang="en-GB" sz="1200" dirty="0"/>
              <a:t>. 9th ed. Global edition. Harlow: Pearson.</a:t>
            </a:r>
          </a:p>
          <a:p>
            <a:pPr marL="285750" indent="-285750" algn="l">
              <a:lnSpc>
                <a:spcPct val="150000"/>
              </a:lnSpc>
              <a:buFont typeface="Arial" panose="020B0604020202020204" pitchFamily="34" charset="0"/>
              <a:buChar char="•"/>
            </a:pPr>
            <a:r>
              <a:rPr lang="en-GB" sz="1200" dirty="0"/>
              <a:t>George, B., 2007. </a:t>
            </a:r>
            <a:r>
              <a:rPr lang="en-GB" sz="1200" i="1" dirty="0"/>
              <a:t>True North: Discover Your Authentic Leadership</a:t>
            </a:r>
            <a:r>
              <a:rPr lang="en-GB" sz="1200" dirty="0"/>
              <a:t>. San Francisco: Jossey-Bass.</a:t>
            </a:r>
          </a:p>
          <a:p>
            <a:pPr marL="285750" indent="-285750" algn="l">
              <a:lnSpc>
                <a:spcPct val="150000"/>
              </a:lnSpc>
              <a:buFont typeface="Arial" panose="020B0604020202020204" pitchFamily="34" charset="0"/>
              <a:buChar char="•"/>
            </a:pPr>
            <a:r>
              <a:rPr lang="en-GB" sz="1200" dirty="0"/>
              <a:t>Goleman, D., 2000. Leadership That Gets Results. </a:t>
            </a:r>
            <a:r>
              <a:rPr lang="en-GB" sz="1200" i="1" dirty="0"/>
              <a:t>Harvard Business Review</a:t>
            </a:r>
            <a:r>
              <a:rPr lang="en-GB" sz="1200" dirty="0"/>
              <a:t>, March-April.</a:t>
            </a:r>
          </a:p>
          <a:p>
            <a:pPr marL="285750" indent="-285750" algn="l">
              <a:lnSpc>
                <a:spcPct val="150000"/>
              </a:lnSpc>
              <a:buFont typeface="Arial" panose="020B0604020202020204" pitchFamily="34" charset="0"/>
              <a:buChar char="•"/>
            </a:pPr>
            <a:r>
              <a:rPr lang="en-GB" sz="1200" dirty="0" err="1"/>
              <a:t>iManage</a:t>
            </a:r>
            <a:r>
              <a:rPr lang="en-GB" sz="1200" dirty="0"/>
              <a:t> Performance, 2024. Leadership Lessons from Howard Schultz the Manager Who Built Starbucks. [online] Available at: </a:t>
            </a:r>
            <a:r>
              <a:rPr lang="en-GB" sz="1200" dirty="0">
                <a:hlinkClick r:id="rId2"/>
              </a:rPr>
              <a:t>https://imanageperformance.com/blog/leadership-lessons-from-howard-schultz-the-manager-who-built-starbucks/</a:t>
            </a:r>
            <a:r>
              <a:rPr lang="en-GB" sz="1200" dirty="0"/>
              <a:t> </a:t>
            </a:r>
            <a:r>
              <a:rPr lang="en-GB" sz="1000" dirty="0"/>
              <a:t>[Accessed 26 July 2024].</a:t>
            </a:r>
          </a:p>
          <a:p>
            <a:pPr marL="285750" indent="-285750" algn="l">
              <a:lnSpc>
                <a:spcPct val="150000"/>
              </a:lnSpc>
              <a:buFont typeface="Arial" panose="020B0604020202020204" pitchFamily="34" charset="0"/>
              <a:buChar char="•"/>
            </a:pPr>
            <a:r>
              <a:rPr lang="en-GB" sz="1200" dirty="0"/>
              <a:t>Kotter, J.P., 1990. "What Leaders Really Do." </a:t>
            </a:r>
            <a:r>
              <a:rPr lang="en-GB" sz="1200" i="1" dirty="0"/>
              <a:t>Harvard Business Review</a:t>
            </a:r>
            <a:r>
              <a:rPr lang="en-GB" sz="1200" dirty="0"/>
              <a:t>, 68(3), pp.103-111.</a:t>
            </a:r>
          </a:p>
          <a:p>
            <a:pPr marL="285750" indent="-285750" algn="l">
              <a:lnSpc>
                <a:spcPct val="150000"/>
              </a:lnSpc>
              <a:buFont typeface="Arial" panose="020B0604020202020204" pitchFamily="34" charset="0"/>
              <a:buChar char="•"/>
            </a:pPr>
            <a:r>
              <a:rPr lang="en-GB" sz="1200" dirty="0"/>
              <a:t>Lencioni, P., 2002. </a:t>
            </a:r>
            <a:r>
              <a:rPr lang="en-GB" sz="1200" i="1" dirty="0"/>
              <a:t>The Five Dysfunctions of a Team: A Leadership Fable</a:t>
            </a:r>
            <a:r>
              <a:rPr lang="en-GB" sz="1200" dirty="0"/>
              <a:t>. San Francisco: Jossey-Bass.</a:t>
            </a:r>
          </a:p>
          <a:p>
            <a:pPr marL="285750" indent="-285750" algn="l">
              <a:lnSpc>
                <a:spcPct val="150000"/>
              </a:lnSpc>
              <a:buFont typeface="Arial" panose="020B0604020202020204" pitchFamily="34" charset="0"/>
              <a:buChar char="•"/>
            </a:pPr>
            <a:r>
              <a:rPr lang="en-GB" sz="1200" dirty="0"/>
              <a:t>Leadership Geeks, 2024. Howard Schultz Leadership Style and Traits: How He Grew Starbucks. [online] Available at: </a:t>
            </a:r>
            <a:r>
              <a:rPr lang="en-GB" sz="1200" dirty="0">
                <a:hlinkClick r:id="rId3"/>
              </a:rPr>
              <a:t>https://www.leadershipgeeks.com/howard-schultz-leadership-style/</a:t>
            </a:r>
            <a:r>
              <a:rPr lang="en-GB" sz="1200" dirty="0"/>
              <a:t> </a:t>
            </a:r>
            <a:r>
              <a:rPr lang="en-GB" sz="1000" dirty="0"/>
              <a:t>[Accessed 26 July 2024].</a:t>
            </a:r>
          </a:p>
          <a:p>
            <a:pPr marL="285750" indent="-285750" algn="l">
              <a:lnSpc>
                <a:spcPct val="150000"/>
              </a:lnSpc>
              <a:buFont typeface="Arial" panose="020B0604020202020204" pitchFamily="34" charset="0"/>
              <a:buChar char="•"/>
            </a:pPr>
            <a:r>
              <a:rPr lang="en-GB" sz="1200" dirty="0"/>
              <a:t>Needle, D. &amp; Burns, J., 2019. </a:t>
            </a:r>
            <a:r>
              <a:rPr lang="en-GB" sz="1200" i="1" dirty="0"/>
              <a:t>Business in Context: An Introduction to Business and its Environment</a:t>
            </a:r>
            <a:r>
              <a:rPr lang="en-GB" sz="1200" dirty="0"/>
              <a:t>. 7th ed. Andover: Cengage Learning.</a:t>
            </a:r>
          </a:p>
          <a:p>
            <a:pPr marL="285750" indent="-285750" algn="l">
              <a:lnSpc>
                <a:spcPct val="150000"/>
              </a:lnSpc>
              <a:buFont typeface="Arial" panose="020B0604020202020204" pitchFamily="34" charset="0"/>
              <a:buChar char="•"/>
            </a:pPr>
            <a:r>
              <a:rPr lang="en-GB" sz="1200" dirty="0"/>
              <a:t>North Shore Tribe, 2024. Exploring Howard Schultz's Leadership Style. [online] Available at: </a:t>
            </a:r>
            <a:r>
              <a:rPr lang="en-GB" sz="1200" dirty="0">
                <a:hlinkClick r:id="rId4"/>
              </a:rPr>
              <a:t>https://northshoretribe.com/2023/09/20/mastering-leadership-the-howard-schultz-way</a:t>
            </a:r>
            <a:r>
              <a:rPr lang="en-GB" sz="1200" dirty="0"/>
              <a:t> </a:t>
            </a:r>
            <a:r>
              <a:rPr lang="en-GB" sz="1000" dirty="0"/>
              <a:t>[Accessed 26 July 2024].</a:t>
            </a:r>
          </a:p>
          <a:p>
            <a:pPr marL="285750" indent="-285750" algn="l">
              <a:lnSpc>
                <a:spcPct val="150000"/>
              </a:lnSpc>
              <a:buFont typeface="Arial" panose="020B0604020202020204" pitchFamily="34" charset="0"/>
              <a:buChar char="•"/>
            </a:pPr>
            <a:r>
              <a:rPr lang="en-GB" sz="1200" dirty="0"/>
              <a:t>Robbins, S.P., Coulter, M.K. &amp; Randel, A., 2020. </a:t>
            </a:r>
            <a:r>
              <a:rPr lang="en-GB" sz="1200" i="1" dirty="0"/>
              <a:t>Management</a:t>
            </a:r>
            <a:r>
              <a:rPr lang="en-GB" sz="1200" dirty="0"/>
              <a:t>. Global edition. Harlow: Pearson Education.</a:t>
            </a:r>
          </a:p>
          <a:p>
            <a:pPr marL="285750" indent="-285750" algn="l">
              <a:lnSpc>
                <a:spcPct val="150000"/>
              </a:lnSpc>
              <a:buFont typeface="Arial" panose="020B0604020202020204" pitchFamily="34" charset="0"/>
              <a:buChar char="•"/>
            </a:pPr>
            <a:r>
              <a:rPr lang="en-GB" sz="1200" dirty="0"/>
              <a:t>Samad, A., 2023. </a:t>
            </a:r>
            <a:r>
              <a:rPr lang="en-GB" sz="1200" i="1" dirty="0"/>
              <a:t>Global Leadership Perspectives on Industry, Society, and Government in an Era of Uncertainty</a:t>
            </a:r>
            <a:r>
              <a:rPr lang="en-GB" sz="1200" dirty="0"/>
              <a:t>. 1st ed. Hershey, PA: IGI Global Business Science Reference.</a:t>
            </a:r>
          </a:p>
          <a:p>
            <a:pPr marL="285750" indent="-285750" algn="l">
              <a:lnSpc>
                <a:spcPct val="150000"/>
              </a:lnSpc>
              <a:buFont typeface="Arial" panose="020B0604020202020204" pitchFamily="34" charset="0"/>
              <a:buChar char="•"/>
            </a:pPr>
            <a:r>
              <a:rPr lang="en-GB" sz="1200" dirty="0"/>
              <a:t>Sandberg, S., 2013. </a:t>
            </a:r>
            <a:r>
              <a:rPr lang="en-GB" sz="1200" i="1" dirty="0"/>
              <a:t>Lean In: Women, Work, and the Will to Lead</a:t>
            </a:r>
            <a:r>
              <a:rPr lang="en-GB" sz="1200" dirty="0"/>
              <a:t>. New York: Knopf.</a:t>
            </a:r>
          </a:p>
          <a:p>
            <a:pPr marL="285750" indent="-285750" algn="l">
              <a:lnSpc>
                <a:spcPct val="150000"/>
              </a:lnSpc>
              <a:buFont typeface="Arial" panose="020B0604020202020204" pitchFamily="34" charset="0"/>
              <a:buChar char="•"/>
            </a:pPr>
            <a:r>
              <a:rPr lang="en-GB" sz="1200" dirty="0"/>
              <a:t>Sinek, S., 2014. </a:t>
            </a:r>
            <a:r>
              <a:rPr lang="en-GB" sz="1200" i="1" dirty="0"/>
              <a:t>Leaders Eat Last: Why Some Teams Pull Together and Others Don’t</a:t>
            </a:r>
            <a:r>
              <a:rPr lang="en-GB" sz="1200" dirty="0"/>
              <a:t>. New York: Portfolio.</a:t>
            </a:r>
          </a:p>
          <a:p>
            <a:pPr marL="285750" indent="-285750" algn="l">
              <a:lnSpc>
                <a:spcPct val="150000"/>
              </a:lnSpc>
              <a:buFont typeface="Arial" panose="020B0604020202020204" pitchFamily="34" charset="0"/>
              <a:buChar char="•"/>
            </a:pPr>
            <a:r>
              <a:rPr lang="en-GB" sz="1200" dirty="0" err="1"/>
              <a:t>Tenney</a:t>
            </a:r>
            <a:r>
              <a:rPr lang="en-GB" sz="1200" dirty="0"/>
              <a:t>, M., 2024. </a:t>
            </a:r>
            <a:r>
              <a:rPr lang="en-GB" sz="1200" i="1" dirty="0"/>
              <a:t>Inspire Greatness: How to Motivate Employees with a Simple, Repeatable, Scalable Process</a:t>
            </a:r>
            <a:r>
              <a:rPr lang="en-GB" sz="1200" dirty="0"/>
              <a:t>. New York: McGraw-Hill Education.</a:t>
            </a:r>
          </a:p>
        </p:txBody>
      </p:sp>
      <p:sp>
        <p:nvSpPr>
          <p:cNvPr id="6" name="Rectangle 5">
            <a:extLst>
              <a:ext uri="{FF2B5EF4-FFF2-40B4-BE49-F238E27FC236}">
                <a16:creationId xmlns:a16="http://schemas.microsoft.com/office/drawing/2014/main" id="{70DF6C1A-FF1D-8CA4-AFB4-9DCADDB773D4}"/>
              </a:ext>
            </a:extLst>
          </p:cNvPr>
          <p:cNvSpPr/>
          <p:nvPr/>
        </p:nvSpPr>
        <p:spPr>
          <a:xfrm>
            <a:off x="96271" y="142840"/>
            <a:ext cx="3289023" cy="1350853"/>
          </a:xfrm>
          <a:prstGeom prst="rect">
            <a:avLst/>
          </a:prstGeom>
          <a:solidFill>
            <a:schemeClr val="tx1">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5" name="Title 4">
            <a:extLst>
              <a:ext uri="{FF2B5EF4-FFF2-40B4-BE49-F238E27FC236}">
                <a16:creationId xmlns:a16="http://schemas.microsoft.com/office/drawing/2014/main" id="{4F069E51-5378-4B30-E1A7-310D8B030381}"/>
              </a:ext>
            </a:extLst>
          </p:cNvPr>
          <p:cNvSpPr>
            <a:spLocks noGrp="1"/>
          </p:cNvSpPr>
          <p:nvPr>
            <p:ph type="title"/>
          </p:nvPr>
        </p:nvSpPr>
        <p:spPr>
          <a:xfrm>
            <a:off x="181819" y="64572"/>
            <a:ext cx="3058885" cy="1006186"/>
          </a:xfrm>
        </p:spPr>
        <p:txBody>
          <a:bodyPr/>
          <a:lstStyle/>
          <a:p>
            <a:r>
              <a:rPr lang="en-IN" dirty="0"/>
              <a:t>References</a:t>
            </a:r>
          </a:p>
        </p:txBody>
      </p:sp>
    </p:spTree>
    <p:extLst>
      <p:ext uri="{BB962C8B-B14F-4D97-AF65-F5344CB8AC3E}">
        <p14:creationId xmlns:p14="http://schemas.microsoft.com/office/powerpoint/2010/main" val="17241199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C99AC1-70B9-68FE-2219-513EF67EC65F}"/>
              </a:ext>
            </a:extLst>
          </p:cNvPr>
          <p:cNvSpPr/>
          <p:nvPr/>
        </p:nvSpPr>
        <p:spPr>
          <a:xfrm>
            <a:off x="1187164" y="2636044"/>
            <a:ext cx="4921934" cy="4221956"/>
          </a:xfrm>
          <a:prstGeom prst="rect">
            <a:avLst/>
          </a:prstGeom>
          <a:solidFill>
            <a:schemeClr val="tx1">
              <a:lumMod val="95000"/>
              <a:lumOff val="5000"/>
              <a:alpha val="7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a:p>
        </p:txBody>
      </p:sp>
      <p:sp>
        <p:nvSpPr>
          <p:cNvPr id="7" name="Rectangle 6">
            <a:extLst>
              <a:ext uri="{FF2B5EF4-FFF2-40B4-BE49-F238E27FC236}">
                <a16:creationId xmlns:a16="http://schemas.microsoft.com/office/drawing/2014/main" id="{C88E635F-1042-6410-1664-968B57520CB7}"/>
              </a:ext>
            </a:extLst>
          </p:cNvPr>
          <p:cNvSpPr/>
          <p:nvPr/>
        </p:nvSpPr>
        <p:spPr>
          <a:xfrm>
            <a:off x="4095054" y="4384430"/>
            <a:ext cx="4028087" cy="884914"/>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350" dirty="0"/>
          </a:p>
        </p:txBody>
      </p:sp>
      <p:sp>
        <p:nvSpPr>
          <p:cNvPr id="3" name="Title 2">
            <a:extLst>
              <a:ext uri="{FF2B5EF4-FFF2-40B4-BE49-F238E27FC236}">
                <a16:creationId xmlns:a16="http://schemas.microsoft.com/office/drawing/2014/main" id="{DCFDE3F7-C00E-AE70-3F39-E3A1058326D4}"/>
              </a:ext>
            </a:extLst>
          </p:cNvPr>
          <p:cNvSpPr>
            <a:spLocks noGrp="1"/>
          </p:cNvSpPr>
          <p:nvPr>
            <p:ph type="title"/>
          </p:nvPr>
        </p:nvSpPr>
        <p:spPr/>
        <p:txBody>
          <a:bodyPr/>
          <a:lstStyle/>
          <a:p>
            <a:r>
              <a:rPr lang="en-IN" dirty="0"/>
              <a:t>THANK YOU</a:t>
            </a:r>
          </a:p>
        </p:txBody>
      </p:sp>
      <p:sp>
        <p:nvSpPr>
          <p:cNvPr id="5" name="Content Placeholder 4">
            <a:extLst>
              <a:ext uri="{FF2B5EF4-FFF2-40B4-BE49-F238E27FC236}">
                <a16:creationId xmlns:a16="http://schemas.microsoft.com/office/drawing/2014/main" id="{F0F0E61B-BBB5-21BE-6042-FC716C7864F3}"/>
              </a:ext>
            </a:extLst>
          </p:cNvPr>
          <p:cNvSpPr>
            <a:spLocks noGrp="1"/>
          </p:cNvSpPr>
          <p:nvPr>
            <p:ph sz="quarter" idx="10"/>
          </p:nvPr>
        </p:nvSpPr>
        <p:spPr>
          <a:xfrm>
            <a:off x="4291110" y="4618096"/>
            <a:ext cx="3635973" cy="698500"/>
          </a:xfrm>
        </p:spPr>
        <p:txBody>
          <a:bodyPr/>
          <a:lstStyle/>
          <a:p>
            <a:r>
              <a:rPr lang="en-IN" sz="4000" dirty="0">
                <a:solidFill>
                  <a:schemeClr val="bg1"/>
                </a:solidFill>
                <a:latin typeface="+mn-lt"/>
              </a:rPr>
              <a:t>Q &amp; A</a:t>
            </a:r>
          </a:p>
        </p:txBody>
      </p:sp>
    </p:spTree>
    <p:extLst>
      <p:ext uri="{BB962C8B-B14F-4D97-AF65-F5344CB8AC3E}">
        <p14:creationId xmlns:p14="http://schemas.microsoft.com/office/powerpoint/2010/main" val="36325400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mg2">
      <a:dk1>
        <a:sysClr val="windowText" lastClr="000000"/>
      </a:dk1>
      <a:lt1>
        <a:sysClr val="window" lastClr="FFFFFF"/>
      </a:lt1>
      <a:dk2>
        <a:srgbClr val="2D3847"/>
      </a:dk2>
      <a:lt2>
        <a:srgbClr val="E7E6E6"/>
      </a:lt2>
      <a:accent1>
        <a:srgbClr val="EC2B8C"/>
      </a:accent1>
      <a:accent2>
        <a:srgbClr val="9477E2"/>
      </a:accent2>
      <a:accent3>
        <a:srgbClr val="6A37C7"/>
      </a:accent3>
      <a:accent4>
        <a:srgbClr val="19C8EB"/>
      </a:accent4>
      <a:accent5>
        <a:srgbClr val="892293"/>
      </a:accent5>
      <a:accent6>
        <a:srgbClr val="CB0FB0"/>
      </a:accent6>
      <a:hlink>
        <a:srgbClr val="0563C1"/>
      </a:hlink>
      <a:folHlink>
        <a:srgbClr val="954F72"/>
      </a:folHlink>
    </a:clrScheme>
    <a:fontScheme name="ab01">
      <a:majorFont>
        <a:latin typeface="Playfair Display"/>
        <a:ea typeface=""/>
        <a:cs typeface=""/>
      </a:majorFont>
      <a:minorFont>
        <a:latin typeface="Dosis"/>
        <a:ea typeface=""/>
        <a:cs typeface=""/>
      </a:minorFont>
    </a:fontScheme>
    <a:fmtScheme name="Grunge Texture">
      <a:fillStyleLst>
        <a:solidFill>
          <a:schemeClr val="phClr"/>
        </a:solidFill>
        <a:blipFill rotWithShape="1">
          <a:blip xmlns:r="http://schemas.openxmlformats.org/officeDocument/2006/relationships" r:embed="rId1">
            <a:duotone>
              <a:schemeClr val="phClr">
                <a:tint val="67000"/>
                <a:shade val="65000"/>
              </a:schemeClr>
              <a:schemeClr val="phClr">
                <a:tint val="10000"/>
                <a:satMod val="130000"/>
              </a:schemeClr>
            </a:duotone>
          </a:blip>
          <a:tile tx="0" ty="0" sx="60000" sy="59000" flip="none" algn="b"/>
        </a:blipFill>
        <a:blipFill rotWithShape="1">
          <a:blip xmlns:r="http://schemas.openxmlformats.org/officeDocument/2006/relationships" r:embed="rId1">
            <a:duotone>
              <a:schemeClr val="phClr">
                <a:shade val="30000"/>
                <a:satMod val="115000"/>
              </a:schemeClr>
              <a:schemeClr val="phClr">
                <a:tint val="34000"/>
              </a:schemeClr>
            </a:duotone>
          </a:blip>
          <a:tile tx="0" ty="0" sx="60000" sy="59000" flip="none" algn="b"/>
        </a:blipFill>
      </a:fillStyleLst>
      <a:lnStyleLst>
        <a:ln w="6350" cap="flat" cmpd="sng" algn="ctr">
          <a:solidFill>
            <a:schemeClr val="phClr">
              <a:tint val="70000"/>
            </a:scheme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1755</TotalTime>
  <Words>2030</Words>
  <Application>Microsoft Office PowerPoint</Application>
  <PresentationFormat>On-screen Show (4:3)</PresentationFormat>
  <Paragraphs>181</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Times New Roman</vt:lpstr>
      <vt:lpstr>Arial</vt:lpstr>
      <vt:lpstr>Aptos</vt:lpstr>
      <vt:lpstr>Office Theme</vt:lpstr>
      <vt:lpstr>Essential Leadership  and Management Practices</vt:lpstr>
      <vt:lpstr>Table  of  Contents</vt:lpstr>
      <vt:lpstr>Management Principles</vt:lpstr>
      <vt:lpstr>Management Principles</vt:lpstr>
      <vt:lpstr>Management Principles</vt:lpstr>
      <vt:lpstr>Management Principles</vt:lpstr>
      <vt:lpstr>Management Functions</vt:lpstr>
      <vt:lpstr>Management Functions</vt:lpstr>
      <vt:lpstr>Management Functions</vt:lpstr>
      <vt:lpstr>Management Roles</vt:lpstr>
      <vt:lpstr>Management Roles</vt:lpstr>
      <vt:lpstr>Management Roles</vt:lpstr>
      <vt:lpstr>Managers Behaviours  Towards Employees </vt:lpstr>
      <vt:lpstr>Skills to Support Employees Development and Progress</vt:lpstr>
      <vt:lpstr>Importance of Treating Employees Decently</vt:lpstr>
      <vt:lpstr>Key  Points</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Anila</dc:creator>
  <cp:lastModifiedBy>Klaudia Budzinska</cp:lastModifiedBy>
  <cp:revision>6</cp:revision>
  <dcterms:created xsi:type="dcterms:W3CDTF">2023-11-10T11:50:53Z</dcterms:created>
  <dcterms:modified xsi:type="dcterms:W3CDTF">2024-07-26T12:27:46Z</dcterms:modified>
</cp:coreProperties>
</file>