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9"/>
  </p:notesMasterIdLst>
  <p:handoutMasterIdLst>
    <p:handoutMasterId r:id="rId90"/>
  </p:handoutMasterIdLst>
  <p:sldIdLst>
    <p:sldId id="256" r:id="rId5"/>
    <p:sldId id="299" r:id="rId6"/>
    <p:sldId id="358" r:id="rId7"/>
    <p:sldId id="286" r:id="rId8"/>
    <p:sldId id="300" r:id="rId9"/>
    <p:sldId id="314" r:id="rId10"/>
    <p:sldId id="339" r:id="rId11"/>
    <p:sldId id="340" r:id="rId12"/>
    <p:sldId id="341" r:id="rId13"/>
    <p:sldId id="342" r:id="rId14"/>
    <p:sldId id="343" r:id="rId15"/>
    <p:sldId id="315" r:id="rId16"/>
    <p:sldId id="316" r:id="rId17"/>
    <p:sldId id="301" r:id="rId18"/>
    <p:sldId id="344" r:id="rId19"/>
    <p:sldId id="352" r:id="rId20"/>
    <p:sldId id="353" r:id="rId21"/>
    <p:sldId id="354" r:id="rId22"/>
    <p:sldId id="319" r:id="rId23"/>
    <p:sldId id="304" r:id="rId24"/>
    <p:sldId id="305" r:id="rId25"/>
    <p:sldId id="320" r:id="rId26"/>
    <p:sldId id="345" r:id="rId27"/>
    <p:sldId id="346" r:id="rId28"/>
    <p:sldId id="321" r:id="rId29"/>
    <p:sldId id="306" r:id="rId30"/>
    <p:sldId id="324" r:id="rId31"/>
    <p:sldId id="347" r:id="rId32"/>
    <p:sldId id="348" r:id="rId33"/>
    <p:sldId id="349" r:id="rId34"/>
    <p:sldId id="350" r:id="rId35"/>
    <p:sldId id="351" r:id="rId36"/>
    <p:sldId id="325" r:id="rId37"/>
    <p:sldId id="326" r:id="rId38"/>
    <p:sldId id="327" r:id="rId39"/>
    <p:sldId id="310" r:id="rId40"/>
    <p:sldId id="295" r:id="rId41"/>
    <p:sldId id="355" r:id="rId42"/>
    <p:sldId id="296" r:id="rId43"/>
    <p:sldId id="311" r:id="rId44"/>
    <p:sldId id="307" r:id="rId45"/>
    <p:sldId id="359" r:id="rId46"/>
    <p:sldId id="328" r:id="rId47"/>
    <p:sldId id="329" r:id="rId48"/>
    <p:sldId id="330" r:id="rId49"/>
    <p:sldId id="331" r:id="rId50"/>
    <p:sldId id="332" r:id="rId51"/>
    <p:sldId id="333" r:id="rId52"/>
    <p:sldId id="334" r:id="rId53"/>
    <p:sldId id="335" r:id="rId54"/>
    <p:sldId id="337" r:id="rId55"/>
    <p:sldId id="338" r:id="rId56"/>
    <p:sldId id="360" r:id="rId57"/>
    <p:sldId id="361" r:id="rId58"/>
    <p:sldId id="362" r:id="rId59"/>
    <p:sldId id="363" r:id="rId60"/>
    <p:sldId id="364" r:id="rId61"/>
    <p:sldId id="365" r:id="rId62"/>
    <p:sldId id="366" r:id="rId63"/>
    <p:sldId id="367" r:id="rId64"/>
    <p:sldId id="368" r:id="rId65"/>
    <p:sldId id="369" r:id="rId66"/>
    <p:sldId id="370" r:id="rId67"/>
    <p:sldId id="371" r:id="rId68"/>
    <p:sldId id="372" r:id="rId69"/>
    <p:sldId id="373" r:id="rId70"/>
    <p:sldId id="374" r:id="rId71"/>
    <p:sldId id="375" r:id="rId72"/>
    <p:sldId id="376" r:id="rId73"/>
    <p:sldId id="377" r:id="rId74"/>
    <p:sldId id="378" r:id="rId75"/>
    <p:sldId id="379" r:id="rId76"/>
    <p:sldId id="380" r:id="rId77"/>
    <p:sldId id="381" r:id="rId78"/>
    <p:sldId id="382" r:id="rId79"/>
    <p:sldId id="383" r:id="rId80"/>
    <p:sldId id="384" r:id="rId81"/>
    <p:sldId id="385" r:id="rId82"/>
    <p:sldId id="386" r:id="rId83"/>
    <p:sldId id="387" r:id="rId84"/>
    <p:sldId id="388" r:id="rId85"/>
    <p:sldId id="390" r:id="rId86"/>
    <p:sldId id="312" r:id="rId87"/>
    <p:sldId id="357" r:id="rId8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41" autoAdjust="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handoutMaster" Target="handoutMasters/handoutMaster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93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viewProps" Target="viewProps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Else and Finally</a:t>
            </a:r>
          </a:p>
          <a:p>
            <a:r>
              <a:rPr lang="en-GB" b="1" dirty="0"/>
              <a:t>Else and Finally Blocks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Else Block</a:t>
            </a:r>
            <a:r>
              <a:rPr lang="en-GB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err="1"/>
              <a:t>pythonCopy</a:t>
            </a:r>
            <a:r>
              <a:rPr lang="en-GB" dirty="0"/>
              <a:t> code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GB" dirty="0"/>
              <a:t>try: result = 10 / 2 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GB" dirty="0"/>
              <a:t>except </a:t>
            </a:r>
            <a:r>
              <a:rPr lang="en-GB" dirty="0" err="1"/>
              <a:t>ZeroDivisionError</a:t>
            </a:r>
            <a:r>
              <a:rPr lang="en-GB" dirty="0"/>
              <a:t>: print("Cannot divide by zero") 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GB" dirty="0"/>
              <a:t>else: print("Result is", result) </a:t>
            </a:r>
          </a:p>
          <a:p>
            <a:pPr rtl="0"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Finally Block</a:t>
            </a:r>
            <a:r>
              <a:rPr lang="en-GB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err="1"/>
              <a:t>pythonCopy</a:t>
            </a:r>
            <a:r>
              <a:rPr lang="en-GB" dirty="0"/>
              <a:t> code</a:t>
            </a:r>
          </a:p>
          <a:p>
            <a:pPr rtl="0">
              <a:buFont typeface="Arial" panose="020B0604020202020204" pitchFamily="34" charset="0"/>
              <a:buChar char="•"/>
            </a:pPr>
            <a:r>
              <a:rPr lang="en-GB" dirty="0"/>
              <a:t>try: file = open('file.txt', 'r') except </a:t>
            </a:r>
            <a:r>
              <a:rPr lang="en-GB" dirty="0" err="1"/>
              <a:t>FileNotFoundError</a:t>
            </a:r>
            <a:r>
              <a:rPr lang="en-GB" dirty="0"/>
              <a:t>: print("File not found") finally: </a:t>
            </a:r>
            <a:r>
              <a:rPr lang="en-GB" dirty="0" err="1"/>
              <a:t>file.close</a:t>
            </a:r>
            <a:r>
              <a:rPr lang="en-GB" dirty="0"/>
              <a:t>()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017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x &lt; 0: raise </a:t>
            </a:r>
            <a:r>
              <a:rPr lang="en-GB" dirty="0" err="1"/>
              <a:t>ValueError</a:t>
            </a:r>
            <a:r>
              <a:rPr lang="en-GB" dirty="0"/>
              <a:t>("Negative values are not allowed")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11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20B8B-6688-BAF0-6580-CC628C070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271110-354E-11E7-7DCD-DC242E2FD1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0329D1-9CED-FED4-4D79-6B725FD475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x &lt; 0: raise </a:t>
            </a:r>
            <a:r>
              <a:rPr lang="en-GB" dirty="0" err="1"/>
              <a:t>ValueError</a:t>
            </a:r>
            <a:r>
              <a:rPr lang="en-GB" dirty="0"/>
              <a:t>("Negative values are not allowed")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C009E-DDE4-4837-6B92-B650B4AC28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435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27/08/2025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quiz/view.php?id=581397" TargetMode="External"/><Relationship Id="rId2" Type="http://schemas.openxmlformats.org/officeDocument/2006/relationships/hyperlink" Target="https://moodle.uwtsd.ac.uk/mod/quiz/view.php?id=582955" TargetMode="Externa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0E4549-578D-6C17-B779-259F0040F7A5}"/>
              </a:ext>
            </a:extLst>
          </p:cNvPr>
          <p:cNvSpPr txBox="1"/>
          <p:nvPr/>
        </p:nvSpPr>
        <p:spPr>
          <a:xfrm>
            <a:off x="745631" y="910599"/>
            <a:ext cx="83634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i="0" u="none" strike="noStrike" dirty="0"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BSc (Hons) Cloud Computing</a:t>
            </a:r>
            <a:endParaRPr lang="en-GB" sz="4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D81AE70-36BE-0945-C002-165FF0047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520" y="2132856"/>
            <a:ext cx="9001000" cy="1470025"/>
          </a:xfrm>
        </p:spPr>
        <p:txBody>
          <a:bodyPr>
            <a:normAutofit/>
          </a:bodyPr>
          <a:lstStyle/>
          <a:p>
            <a:pPr algn="ctr"/>
            <a:r>
              <a:rPr lang="en-US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 Code : ACCA5036 – Scripting and Programming Concept</a:t>
            </a:r>
            <a:endParaRPr lang="en-GB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B91DE10-7B26-ABC1-CD0B-6C788C81BCBD}"/>
              </a:ext>
            </a:extLst>
          </p:cNvPr>
          <p:cNvSpPr txBox="1">
            <a:spLocks/>
          </p:cNvSpPr>
          <p:nvPr/>
        </p:nvSpPr>
        <p:spPr>
          <a:xfrm>
            <a:off x="1007604" y="3209977"/>
            <a:ext cx="7488832" cy="2448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</a:rPr>
              <a:t>Week 09 </a:t>
            </a:r>
            <a:r>
              <a:rPr lang="en-GB" sz="3600" b="1" dirty="0">
                <a:solidFill>
                  <a:srgbClr val="FFFF00"/>
                </a:solidFill>
              </a:rPr>
              <a:t>– Error Handling &amp; Program Testing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69511D-92A6-1494-0326-19CFCAFF552A}"/>
              </a:ext>
            </a:extLst>
          </p:cNvPr>
          <p:cNvSpPr txBox="1"/>
          <p:nvPr/>
        </p:nvSpPr>
        <p:spPr>
          <a:xfrm>
            <a:off x="1115616" y="5335083"/>
            <a:ext cx="7889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FF00"/>
                </a:solidFill>
              </a:rPr>
              <a:t>Dr Mobolanle Bello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B47BD-E2F3-A4A6-C768-A78C466FC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99392"/>
            <a:ext cx="8229600" cy="1143000"/>
          </a:xfrm>
        </p:spPr>
        <p:txBody>
          <a:bodyPr/>
          <a:lstStyle/>
          <a:p>
            <a:r>
              <a:rPr lang="en-GB" dirty="0"/>
              <a:t>Lesson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97BCA-CE11-E3B4-A782-AC90C0E4F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836712"/>
            <a:ext cx="8229600" cy="3917032"/>
          </a:xfrm>
        </p:spPr>
        <p:txBody>
          <a:bodyPr/>
          <a:lstStyle/>
          <a:p>
            <a:r>
              <a:rPr lang="en-GB" dirty="0"/>
              <a:t>Error Handling</a:t>
            </a:r>
          </a:p>
          <a:p>
            <a:r>
              <a:rPr lang="en-GB" dirty="0"/>
              <a:t>Common Python Errors</a:t>
            </a:r>
          </a:p>
          <a:p>
            <a:r>
              <a:rPr lang="en-GB" dirty="0"/>
              <a:t>Basic Error Handling</a:t>
            </a:r>
          </a:p>
          <a:p>
            <a:r>
              <a:rPr lang="en-GB" dirty="0"/>
              <a:t>Debugging Technique</a:t>
            </a:r>
          </a:p>
          <a:p>
            <a:r>
              <a:rPr lang="en-GB"/>
              <a:t>Program Testing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5345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29C576-5BFB-2F77-B043-76D1A6328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B5E79-1069-799A-532D-4167E09DC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99392"/>
            <a:ext cx="8229600" cy="1143000"/>
          </a:xfrm>
        </p:spPr>
        <p:txBody>
          <a:bodyPr/>
          <a:lstStyle/>
          <a:p>
            <a:r>
              <a:rPr lang="en-GB" dirty="0"/>
              <a:t>ERROR HANDLING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9938-C9C3-09CF-A428-EECE09CF1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836712"/>
            <a:ext cx="8229600" cy="391703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process of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anticipating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detecting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resolving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programming, application, or communication errors.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Prevents the program from crashing by gracefully handling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runtime errors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831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7B11A-ED6E-4CA4-9D80-2D42E1D63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243408"/>
            <a:ext cx="8229600" cy="1143000"/>
          </a:xfrm>
        </p:spPr>
        <p:txBody>
          <a:bodyPr/>
          <a:lstStyle/>
          <a:p>
            <a:r>
              <a:rPr lang="en-GB" dirty="0"/>
              <a:t>Types of Errors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FBDC38D-35A9-C5AB-3BDC-89E13F45A10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79512" y="548680"/>
            <a:ext cx="7931224" cy="2597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Common Types of Errors in Python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Syntax Errors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Runtime Errors 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Logical Errors</a:t>
            </a:r>
          </a:p>
        </p:txBody>
      </p:sp>
    </p:spTree>
    <p:extLst>
      <p:ext uri="{BB962C8B-B14F-4D97-AF65-F5344CB8AC3E}">
        <p14:creationId xmlns:p14="http://schemas.microsoft.com/office/powerpoint/2010/main" val="2767378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5FFB9-F7AA-DFC8-28FA-70F05D0D2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CFE26-CECA-D3CB-DF8E-1500773F6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836712"/>
            <a:ext cx="8229600" cy="39170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syntax error in Python occurs when the interpreter encounters code that doesn't conform to the language's syntax rules.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These errors prevent the code from being executed and must be corrected before the program can run. </a:t>
            </a:r>
          </a:p>
        </p:txBody>
      </p:sp>
    </p:spTree>
    <p:extLst>
      <p:ext uri="{BB962C8B-B14F-4D97-AF65-F5344CB8AC3E}">
        <p14:creationId xmlns:p14="http://schemas.microsoft.com/office/powerpoint/2010/main" val="3492430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22B1F-2A9C-2329-F9E8-079230765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9AA5A-AD02-7093-07FC-E1DC955B1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E12893-4CE0-E2F1-2EAA-2D1A5BF50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1125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Common Causes of Syntax Errors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Here are some common causes of syntax errors in Python: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Missing or Misplaced Punctuation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Incorrect Indentation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Mismatched Parentheses or Brackets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Invalid Variable Names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Incorrect Use of Keywords</a:t>
            </a:r>
          </a:p>
        </p:txBody>
      </p:sp>
    </p:spTree>
    <p:extLst>
      <p:ext uri="{BB962C8B-B14F-4D97-AF65-F5344CB8AC3E}">
        <p14:creationId xmlns:p14="http://schemas.microsoft.com/office/powerpoint/2010/main" val="317325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388B1-E655-6C75-820C-5D168E33F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54F29-B96E-FABE-FE67-1AC757AA1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96444-BF82-73ED-733F-8E181F5C2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11256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1) Missing or Misplaced Punctuation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Forgetting to include colons, commas, or parentheses.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if x &gt; 10  # Missing colon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print("x is greater than 10")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1144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A18BC-C650-CC6F-C9EE-885F6CEDE9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CC8A9-9B21-6066-F471-9CB463BDC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4C808-ECEC-E3D5-14D1-A72D2EC52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1125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2) Incorrect Indentation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Python relies on indentation to define code blocks.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greet(name):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f"Hello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{name}!")  # Incorrect indentation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036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2033E-5145-CA2C-AD1C-171E5FD32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D4E56-36F2-12B3-BCCD-D0C833CE3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69DDB-6ADA-A575-3933-805F13C59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1125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3) Mismatched Parentheses or Brackets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Not closing parentheses, brackets, or braces.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print("Hello, World!"  # Missing closing parenthesis</a:t>
            </a:r>
          </a:p>
        </p:txBody>
      </p:sp>
    </p:spTree>
    <p:extLst>
      <p:ext uri="{BB962C8B-B14F-4D97-AF65-F5344CB8AC3E}">
        <p14:creationId xmlns:p14="http://schemas.microsoft.com/office/powerpoint/2010/main" val="94156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8EA76-3D2F-717E-1C1A-261206EDA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37DEC-A012-9365-730D-2D23E0F4C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C4E2F-ECE8-455E-91A1-1F0424798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11256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4) Invalid Variable Names: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Using reserved keywords or invalid characters in variable names.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1st_name = "Alice"  # Variable name cannot start with a number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2798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47400-4BF5-9F77-29FF-BC621D4E2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7D582-C36F-5989-03DD-766F27FE6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/>
              <a:t>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AC9EE-F57D-52F9-322F-82F1FBF1EB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1125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5) Incorrect Use of Keywords: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Misusing Python keywords or functions.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for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range(5)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 # Missing colon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103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520F7-CF8E-A260-54E3-D489EEF06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A1A68-2E60-A4F7-A6E5-82F814DBA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082" y="-243408"/>
            <a:ext cx="8229600" cy="1143000"/>
          </a:xfrm>
        </p:spPr>
        <p:txBody>
          <a:bodyPr/>
          <a:lstStyle/>
          <a:p>
            <a:r>
              <a:rPr lang="en-GB" dirty="0"/>
              <a:t>Identifying 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4A6F0-13CC-ED1D-F889-E9B2A1C30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883222"/>
            <a:ext cx="8640960" cy="4778025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When a syntax error occurs, Python provides an error message that includes the type of error and the line number where it was detected. This helps in identifying and fixing the issue.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Example: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print("Hello, World!"  #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SyntaxError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unexpected EOF while parsing</a:t>
            </a:r>
          </a:p>
        </p:txBody>
      </p:sp>
    </p:spTree>
    <p:extLst>
      <p:ext uri="{BB962C8B-B14F-4D97-AF65-F5344CB8AC3E}">
        <p14:creationId xmlns:p14="http://schemas.microsoft.com/office/powerpoint/2010/main" val="1685465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95583-34D8-2641-9AA0-674FAE34A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7E1DB-A476-EA69-B064-23DD1573D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/>
          <a:lstStyle/>
          <a:p>
            <a:r>
              <a:rPr lang="en-GB" dirty="0"/>
              <a:t>Fixing Syntax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18928-5822-C7FF-D085-CC95E30E81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568952" cy="489654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fix syntax errors, carefully read the error message and review the code around the indicated line. Here are some steps to follow: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Check for Typos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Look for any typos or missing punctuation.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Verify Indentation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Ensure that all code blocks are properly indented.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Match Parentheses and Brackets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Make sure all opening parentheses, brackets, and braces have corresponding closing ones.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Use Valid Variable Names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Ensure variable names follow Python's naming conventions.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Correct Keyword Usage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Verify that all keywords and functions are used correctly.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5144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55A2A-63F2-6639-A90A-EF66925E7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639" y="-315416"/>
            <a:ext cx="8229600" cy="1143000"/>
          </a:xfrm>
        </p:spPr>
        <p:txBody>
          <a:bodyPr/>
          <a:lstStyle/>
          <a:p>
            <a:r>
              <a:rPr lang="en-GB" dirty="0"/>
              <a:t>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A43A9-B5A1-3034-CAE8-430046FB0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638" y="692696"/>
            <a:ext cx="8527849" cy="46805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logical error in programming occurs when the code runs without crashing but produces incorrect or unintended results.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These errors are often more challenging to detect and fix because the program doesn't provide explicit error messages.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457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A3F20-17AD-6D11-A693-9DF2161D5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D895C-A289-3D23-F14D-D6F5B5BB8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56" y="-993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BEDEF-3F0F-1D5B-72BA-9247E45C6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836712"/>
            <a:ext cx="8856984" cy="5040560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Logical errors can arise from various sources, including: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1) Incorrect Algorithm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Using the wrong algorithm or an incorrect implementation of an algorithm.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# Incorrect algorithm for finding the maximum value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find_max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(numbers):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for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numbers: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if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&gt;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return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find_max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([1, 2, 3, 4, 5]))  # Incorrect result: 5 (correct), but fails for negative numbers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662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3A30C-BD97-2AFF-567A-D191B4914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0C284-3E19-D2DF-BDF0-D15FBDCAD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9462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E7FC1-94C9-E57E-2F71-2B1D59328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548680"/>
            <a:ext cx="8784976" cy="5040560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2) Faulty Logic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Errors in the logical flow of the program, such as incorrect conditions in `if` statements or loops.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# Incorrect condition in an if statement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is_even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(number):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if number % 2 = 0:  # Should be '=='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return True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else: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return False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is_even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(4))  #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SyntaxError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but if it were '==', it would be correct</a:t>
            </a:r>
          </a:p>
        </p:txBody>
      </p:sp>
    </p:spTree>
    <p:extLst>
      <p:ext uri="{BB962C8B-B14F-4D97-AF65-F5344CB8AC3E}">
        <p14:creationId xmlns:p14="http://schemas.microsoft.com/office/powerpoint/2010/main" val="3274044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81D24-7CB5-E4EA-FB9C-2E6A968C4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A0346-F71B-653B-6E63-C4B4D2A24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56" y="-993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07DF0-071E-5125-AD2D-A345B6C44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4608512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3) Incorrect Use of Operators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Using the wrong operators or incorrect precedence of operators.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# Incorrect use of operators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calculate_area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(length, width):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return length + width * 2  # Should be (length + width) * 2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calculate_area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(5, 3))  # Incorrect result: 11 (should be 16)</a:t>
            </a:r>
          </a:p>
        </p:txBody>
      </p:sp>
    </p:spTree>
    <p:extLst>
      <p:ext uri="{BB962C8B-B14F-4D97-AF65-F5344CB8AC3E}">
        <p14:creationId xmlns:p14="http://schemas.microsoft.com/office/powerpoint/2010/main" val="352547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B6C33-92F3-700E-7D93-467D370AD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18A10-0B8A-5EE9-4F24-F4114D159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56" y="-993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9B914-6FAD-4294-54FD-28CA40268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92696"/>
            <a:ext cx="8677432" cy="5184576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4) Off-by-One Errors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Errors that occur when a loop iterates one time too many or too few.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# Off-by-one error in a loop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sum_numbers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(n):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total = 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for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range(1, n):  # Should be range(1, n+1)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total +=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return total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sum_numbers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(5))  # Incorrect result: 10 (should be 15)</a:t>
            </a:r>
          </a:p>
        </p:txBody>
      </p:sp>
    </p:spTree>
    <p:extLst>
      <p:ext uri="{BB962C8B-B14F-4D97-AF65-F5344CB8AC3E}">
        <p14:creationId xmlns:p14="http://schemas.microsoft.com/office/powerpoint/2010/main" val="5100768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255A28-EC6E-A173-3797-BE6EBE3AD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F4AFD-1B6D-EA7C-E03B-61FDB9DEA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56" y="-993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Common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9817A-1841-3819-72C7-20517AF07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836712"/>
            <a:ext cx="8229600" cy="391703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Zero Division Error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Index Error</a:t>
            </a:r>
          </a:p>
        </p:txBody>
      </p:sp>
    </p:spTree>
    <p:extLst>
      <p:ext uri="{BB962C8B-B14F-4D97-AF65-F5344CB8AC3E}">
        <p14:creationId xmlns:p14="http://schemas.microsoft.com/office/powerpoint/2010/main" val="9502225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3089B-62B9-412B-A36E-D774473D5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171400"/>
            <a:ext cx="8229600" cy="1143000"/>
          </a:xfrm>
        </p:spPr>
        <p:txBody>
          <a:bodyPr/>
          <a:lstStyle/>
          <a:p>
            <a:r>
              <a:rPr lang="en-GB" dirty="0"/>
              <a:t>Logical Error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3DF0C-8BD6-89B3-8B5D-B2ADFC09F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8229600" cy="72008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Zero Division Error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444B181-D5A6-3F65-2AB6-540100E08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4081" y="1900582"/>
            <a:ext cx="2524477" cy="752580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94CBD2B-1FA6-0DF2-AD7B-F43E2D714A5C}"/>
              </a:ext>
            </a:extLst>
          </p:cNvPr>
          <p:cNvCxnSpPr>
            <a:cxnSpLocks/>
          </p:cNvCxnSpPr>
          <p:nvPr/>
        </p:nvCxnSpPr>
        <p:spPr>
          <a:xfrm flipH="1">
            <a:off x="3951630" y="2276872"/>
            <a:ext cx="1584176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5858069-4562-5C3A-36FD-B5C6D8155AFC}"/>
              </a:ext>
            </a:extLst>
          </p:cNvPr>
          <p:cNvSpPr txBox="1"/>
          <p:nvPr/>
        </p:nvSpPr>
        <p:spPr>
          <a:xfrm>
            <a:off x="5391790" y="1676707"/>
            <a:ext cx="3161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Dividing a number by zero, which is mathematically undefined and not allowed in programming.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4802AD-706E-E7F4-B7BB-0D418F72F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27494" y="3868005"/>
            <a:ext cx="2252144" cy="9772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B5DF4E-0FC9-4637-0830-D158501333F8}"/>
              </a:ext>
            </a:extLst>
          </p:cNvPr>
          <p:cNvSpPr txBox="1"/>
          <p:nvPr/>
        </p:nvSpPr>
        <p:spPr>
          <a:xfrm>
            <a:off x="3113205" y="3491716"/>
            <a:ext cx="1486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Correct code</a:t>
            </a:r>
          </a:p>
        </p:txBody>
      </p:sp>
    </p:spTree>
    <p:extLst>
      <p:ext uri="{BB962C8B-B14F-4D97-AF65-F5344CB8AC3E}">
        <p14:creationId xmlns:p14="http://schemas.microsoft.com/office/powerpoint/2010/main" val="93397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087B7-99BE-DDD2-7187-2EEB7724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171400"/>
            <a:ext cx="8229600" cy="1143000"/>
          </a:xfrm>
        </p:spPr>
        <p:txBody>
          <a:bodyPr/>
          <a:lstStyle/>
          <a:p>
            <a:r>
              <a:rPr lang="en-GB" dirty="0"/>
              <a:t>Logical Error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A01AC-E52D-F63C-B930-E6FA2AE11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836712"/>
            <a:ext cx="8229600" cy="6046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Index Error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1AD4A74-EC96-04E0-0B7E-514B11616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3307" y="2188614"/>
            <a:ext cx="2524477" cy="752580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B1F2B4-B15D-7E7A-816A-81E9B122F713}"/>
              </a:ext>
            </a:extLst>
          </p:cNvPr>
          <p:cNvCxnSpPr>
            <a:cxnSpLocks/>
          </p:cNvCxnSpPr>
          <p:nvPr/>
        </p:nvCxnSpPr>
        <p:spPr>
          <a:xfrm flipH="1">
            <a:off x="3910856" y="2564904"/>
            <a:ext cx="1584176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46FE738-11B0-C282-A64B-D1083DCC1580}"/>
              </a:ext>
            </a:extLst>
          </p:cNvPr>
          <p:cNvSpPr txBox="1"/>
          <p:nvPr/>
        </p:nvSpPr>
        <p:spPr>
          <a:xfrm>
            <a:off x="5508104" y="2060848"/>
            <a:ext cx="3161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Attempting to access an index that is out of range (index 3 where the last index is 2 in a list of three elements)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060D3E-F4A7-E626-B405-C09C0CF90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26680" y="4116576"/>
            <a:ext cx="3501740" cy="5309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E01121-D74B-09E7-5FC6-3A45CB90E1AD}"/>
              </a:ext>
            </a:extLst>
          </p:cNvPr>
          <p:cNvSpPr txBox="1"/>
          <p:nvPr/>
        </p:nvSpPr>
        <p:spPr>
          <a:xfrm>
            <a:off x="3072431" y="3779748"/>
            <a:ext cx="1486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Correct code</a:t>
            </a:r>
          </a:p>
        </p:txBody>
      </p:sp>
    </p:spTree>
    <p:extLst>
      <p:ext uri="{BB962C8B-B14F-4D97-AF65-F5344CB8AC3E}">
        <p14:creationId xmlns:p14="http://schemas.microsoft.com/office/powerpoint/2010/main" val="293520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A35C6C-1A06-C6AC-3B7D-A82879D1D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C59FF-6110-6CB2-6D44-D57C5876D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43408"/>
            <a:ext cx="8229600" cy="1143000"/>
          </a:xfrm>
        </p:spPr>
        <p:txBody>
          <a:bodyPr/>
          <a:lstStyle/>
          <a:p>
            <a:r>
              <a:rPr lang="en-GB" dirty="0"/>
              <a:t>Identifying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88006-1396-2F08-2B60-F40D48C25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476672"/>
            <a:ext cx="8784976" cy="5256584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Logical errors can be identified through careful testing and debugging. Here are some techniques: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1) Print Statements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Insert print statements to check the values of variables at different points in the code.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find_max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(numbers):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0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for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numbers: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f"Checking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number: {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}, current max: {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}")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if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&gt;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num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return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max_value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find_max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([1, 2, 3, 4, 5]))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4499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DB36E-8DF1-4B8E-1E34-16E058D14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FA84D-7117-B8B0-BC53-A3DBE43B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43408"/>
            <a:ext cx="8229600" cy="1143000"/>
          </a:xfrm>
        </p:spPr>
        <p:txBody>
          <a:bodyPr/>
          <a:lstStyle/>
          <a:p>
            <a:r>
              <a:rPr lang="en-GB" dirty="0"/>
              <a:t>Identifying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D6B91-D878-DF22-CBDC-ACD9F01D6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764704"/>
            <a:ext cx="8640960" cy="4968552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2) Unit Testing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Write unit tests to verify that individual parts of the code work as expected.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import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unittest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add(a, b):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return a + b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class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TestMathFunctions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unittest.TestCase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test_add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(self):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self.assertEqual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(add(2, 3), 5)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self.assertEqual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(add(-1, 1), 0)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if __name__ == "__main__":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unittest.main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370115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90AF5-CAC6-5E0E-95CE-A8B45BBFD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F6FB3-6C7A-32DA-77A1-2B6846EEE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43408"/>
            <a:ext cx="8229600" cy="1143000"/>
          </a:xfrm>
        </p:spPr>
        <p:txBody>
          <a:bodyPr/>
          <a:lstStyle/>
          <a:p>
            <a:r>
              <a:rPr lang="en-GB" dirty="0"/>
              <a:t>Identifying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4DF45-2EC4-7B29-6599-97A45BC6B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504056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3) Debugging Tools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Use debugging tools available in IDEs to step through the code and inspect variable values.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# Example using a debugger in an IDE like PyCharm or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VSCode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def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calculate_area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(length, width):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area = (length + width) * 2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return area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calculate_area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(5, 3))</a:t>
            </a:r>
          </a:p>
        </p:txBody>
      </p:sp>
    </p:spTree>
    <p:extLst>
      <p:ext uri="{BB962C8B-B14F-4D97-AF65-F5344CB8AC3E}">
        <p14:creationId xmlns:p14="http://schemas.microsoft.com/office/powerpoint/2010/main" val="880968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38482-B20B-2034-33FA-99E58AFC3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678D3-D8E6-2CE2-2FF1-2970140EF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43408"/>
            <a:ext cx="8229600" cy="1143000"/>
          </a:xfrm>
        </p:spPr>
        <p:txBody>
          <a:bodyPr/>
          <a:lstStyle/>
          <a:p>
            <a:r>
              <a:rPr lang="en-GB" dirty="0"/>
              <a:t>Fixing Logical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BAD83-EC7A-791F-8193-ED23E2855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92696"/>
            <a:ext cx="8229600" cy="5184576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fix logical errors, follow these steps: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Understand the Problem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Clearly understand the expected behaviour and the actual behaviour of the code.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Isolate the Error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Narrow down the part of the code where the error occurs.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Analyse the Logic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Review the logic and ensure it aligns with the intended algorithm or process.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Test Thoroughly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After making changes, test the code thoroughly to ensure the error is fixed and no new errors are introduced.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5057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BD549-735A-3BB4-EA22-5A944616E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315416"/>
            <a:ext cx="8229600" cy="1143000"/>
          </a:xfrm>
        </p:spPr>
        <p:txBody>
          <a:bodyPr/>
          <a:lstStyle/>
          <a:p>
            <a:r>
              <a:rPr lang="en-GB" dirty="0"/>
              <a:t>Run Time Error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5260E-B2BF-6D7B-E59F-EAC775FEC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261" y="692696"/>
            <a:ext cx="8229600" cy="391703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run-time error in Python occurs while the program is running, causing it to terminate unexpectedly. </a:t>
            </a:r>
          </a:p>
          <a:p>
            <a:pPr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errors are different from syntax errors, which are detected before the program runs, and logical errors, which produce incorrect results without stopping the program. </a:t>
            </a:r>
          </a:p>
        </p:txBody>
      </p:sp>
    </p:spTree>
    <p:extLst>
      <p:ext uri="{BB962C8B-B14F-4D97-AF65-F5344CB8AC3E}">
        <p14:creationId xmlns:p14="http://schemas.microsoft.com/office/powerpoint/2010/main" val="37134616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49DB15-3278-834D-FF83-3E62CB3D7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E2C57-67D9-C339-90E9-E4BFDE1CC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Run-Time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F19B24-7AAF-F4CC-1521-46B43776B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24744"/>
            <a:ext cx="8892480" cy="496855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Here are some common causes of run-time errors in Python: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Division by Zero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Invalid Operations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Accessing Non-Existent Elements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File Not Found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Out of Memory</a:t>
            </a:r>
          </a:p>
        </p:txBody>
      </p:sp>
    </p:spTree>
    <p:extLst>
      <p:ext uri="{BB962C8B-B14F-4D97-AF65-F5344CB8AC3E}">
        <p14:creationId xmlns:p14="http://schemas.microsoft.com/office/powerpoint/2010/main" val="24661076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279A8-E1E4-9E5E-BE05-3E5BD5CB7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F2E10-A4C8-0873-E70F-75247D8D7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-857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Run-Time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949B5-0ECD-8248-F0DA-60BA75A0C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86" y="1101857"/>
            <a:ext cx="8229600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1) Division by Zero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Attempting to divide a number by zero.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x = 10 / 0  #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ZeroDivisionError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division by zero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69230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F4261-F3AD-CDDF-FDFB-CFF403653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AB311-3B03-3474-8F38-BA71DBCEA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-857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Run-Time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385E4E-D2F8-4A10-385D-B51A7A8EA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86" y="1101857"/>
            <a:ext cx="8229600" cy="391703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2) Invalid Operations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Performing operations on incompatible types.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result = "hello" + 5  #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TypeError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can only concatenate str (not "int") to str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35679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0AD75-0571-B86D-7245-F99CA6173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6A2ED-EEC0-B8F1-5716-98B39924C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-857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Run-Time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A3923-A0DE-03DA-2618-0251CD410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86" y="1101856"/>
            <a:ext cx="8705786" cy="43433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3) Accessing Non-Existent Elements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Trying to access elements in a list or dictionary that don't exist.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= [1, 2, 3]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print(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[5])  #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IndexError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list index out of range</a:t>
            </a:r>
          </a:p>
        </p:txBody>
      </p:sp>
    </p:spTree>
    <p:extLst>
      <p:ext uri="{BB962C8B-B14F-4D97-AF65-F5344CB8AC3E}">
        <p14:creationId xmlns:p14="http://schemas.microsoft.com/office/powerpoint/2010/main" val="4301659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9704F3-3BB0-5289-2769-9C13A53DA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1718C-0215-B170-0D6B-A65BA1EF4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-857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Run-Time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F96B1-9987-FED3-D525-67D75796F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86" y="1101856"/>
            <a:ext cx="8777794" cy="4487383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/>
              <a:t>4) File Not Found</a:t>
            </a:r>
            <a:r>
              <a:rPr lang="en-GB" dirty="0"/>
              <a:t>: Attempting to open a file that doesn't exist.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endParaRPr lang="en-GB" dirty="0"/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/>
              <a:t>Python Example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dirty="0"/>
              <a:t>  with open("non_existent_file.txt", "r") as file: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dirty="0"/>
              <a:t>      content = </a:t>
            </a:r>
            <a:r>
              <a:rPr lang="en-GB" dirty="0" err="1"/>
              <a:t>file.read</a:t>
            </a:r>
            <a:r>
              <a:rPr lang="en-GB" dirty="0"/>
              <a:t>()  # </a:t>
            </a:r>
            <a:r>
              <a:rPr lang="en-GB" dirty="0" err="1"/>
              <a:t>FileNotFoundError</a:t>
            </a:r>
            <a:r>
              <a:rPr lang="en-GB" dirty="0"/>
              <a:t>: [</a:t>
            </a:r>
            <a:r>
              <a:rPr lang="en-GB" dirty="0" err="1"/>
              <a:t>Errno</a:t>
            </a:r>
            <a:r>
              <a:rPr lang="en-GB" dirty="0"/>
              <a:t> 2] No such file or directory: 'non_existent_file.txt'</a:t>
            </a:r>
          </a:p>
        </p:txBody>
      </p:sp>
    </p:spTree>
    <p:extLst>
      <p:ext uri="{BB962C8B-B14F-4D97-AF65-F5344CB8AC3E}">
        <p14:creationId xmlns:p14="http://schemas.microsoft.com/office/powerpoint/2010/main" val="35226688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7E12B-E309-DD7F-791F-07266942D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8B2FD-EE83-DDB9-06D6-79F64CC82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-857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Common Causes of Run-Time Errors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49CD4-03B4-3AC2-3BD3-981936818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86" y="1101857"/>
            <a:ext cx="8229600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5) Out of Memory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Running out of memory due to excessive resource usage.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large_list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= [0] * (10**10)  #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MemoryError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979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FD776E-CC8D-FCF3-6E27-8A738DC58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FF37E-DAF7-CBC4-60F2-09BF5759B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3142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Handling Run-Time Error with Exceptions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B76AE-6FBE-B7FE-9947-FADF0B566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876" y="1099858"/>
            <a:ext cx="8784976" cy="508743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Python provides a way to handle run-time errors using exceptions. By using `try` and `except` blocks, you can catch and handle exceptions gracefully, preventing the program from crashing.</a:t>
            </a:r>
          </a:p>
          <a:p>
            <a:pPr marL="0" indent="0">
              <a:buNone/>
            </a:pPr>
            <a:endParaRPr lang="en-GB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7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x = 10 / 0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ZeroDivisionError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print("Cannot divide by zero!")</a:t>
            </a:r>
          </a:p>
          <a:p>
            <a:pPr marL="0" indent="0">
              <a:buNone/>
            </a:pPr>
            <a:endParaRPr lang="en-GB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result = "hello" + 5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TypeError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print("Cannot concatenate a string and an integer!")</a:t>
            </a:r>
          </a:p>
          <a:p>
            <a:pPr marL="0" indent="0">
              <a:buNone/>
            </a:pPr>
            <a:endParaRPr lang="en-GB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= [1, 2, 3]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print(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my_list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[5])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IndexError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print("List index out of range!")</a:t>
            </a:r>
          </a:p>
          <a:p>
            <a:pPr marL="0" indent="0">
              <a:buNone/>
            </a:pPr>
            <a:endParaRPr lang="en-GB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with open("non_existent_file.txt", "r") as file: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    content = 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file.read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()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sz="3700" dirty="0" err="1">
                <a:latin typeface="Arial" panose="020B0604020202020204" pitchFamily="34" charset="0"/>
                <a:cs typeface="Arial" panose="020B0604020202020204" pitchFamily="34" charset="0"/>
              </a:rPr>
              <a:t>FileNotFoundError</a:t>
            </a: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    print("File not found!")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8267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4731C9-53D7-3B90-54B9-83DB2ADA2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2849C-D172-9447-B3EF-F9683C07D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Handling Run-Time Error with Exceptions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DCEEDB-FB96-84A1-2A41-66409B7F4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72610"/>
            <a:ext cx="8784976" cy="44886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Using Multiple Except Blocks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can handle different types of exceptions separately by using multiple `except` blocks.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Python Example: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# Some code that may raise multiple exceptions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x = 10 / 0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result = "hello" + 5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ZeroDivisionError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print("Cannot divide by zero!")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TypeError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print("Cannot concatenate a string and an integer!")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7398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F3847-EA06-E2EC-A72A-291E5BBB8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54E94-9591-DC62-2519-D74124089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Handling Run-Time Error using Else and Finally Clauses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1EAB7-626D-A1BF-5C2B-C93D8A2F1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24744"/>
            <a:ext cx="8640960" cy="3917032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`else` clause can be used to specify code that should run if no exceptions are raised. The `finally` clause can be used to specify code that should run regardless of whether an exception is raised or not.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   x = 10 / 2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ZeroDivisionError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   print("Cannot divide by zero!")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else: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   print("Division successful!")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finally: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   print("This will always be executed.")</a:t>
            </a:r>
          </a:p>
        </p:txBody>
      </p:sp>
    </p:spTree>
    <p:extLst>
      <p:ext uri="{BB962C8B-B14F-4D97-AF65-F5344CB8AC3E}">
        <p14:creationId xmlns:p14="http://schemas.microsoft.com/office/powerpoint/2010/main" val="3363552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A7595-80E7-A004-C997-5B21DFEC4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else </a:t>
            </a:r>
            <a:r>
              <a:rPr lang="en-GB" dirty="0"/>
              <a:t>and</a:t>
            </a:r>
            <a:r>
              <a:rPr lang="en-GB" dirty="0">
                <a:solidFill>
                  <a:srgbClr val="FF0000"/>
                </a:solidFill>
              </a:rPr>
              <a:t> finally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8FC9-FEE0-A236-F9C6-4DD394C7C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229600" cy="3917032"/>
          </a:xfrm>
        </p:spPr>
        <p:txBody>
          <a:bodyPr/>
          <a:lstStyle/>
          <a:p>
            <a:r>
              <a:rPr lang="en-US" b="1" dirty="0"/>
              <a:t>else Block: </a:t>
            </a:r>
            <a:r>
              <a:rPr lang="en-US" dirty="0"/>
              <a:t>Runs if the try block does not raise an exception.</a:t>
            </a:r>
          </a:p>
          <a:p>
            <a:r>
              <a:rPr lang="en-US" b="1" dirty="0"/>
              <a:t>finally Block: </a:t>
            </a:r>
            <a:r>
              <a:rPr lang="en-US" dirty="0"/>
              <a:t>Executes after all other blocks, always runs, used for clean-up activities.</a:t>
            </a:r>
            <a:endParaRPr lang="en-GB" dirty="0"/>
          </a:p>
          <a:p>
            <a:r>
              <a:rPr lang="en-GB" dirty="0"/>
              <a:t>Example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1A3B20-2A9E-98CE-FF73-CD2E7C7B3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536" y="3905029"/>
            <a:ext cx="3289648" cy="164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2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7B11A-ED6E-4CA4-9D80-2D42E1D63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Else and Finally Blocks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4D777-3399-4188-8178-F4FD4622A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579296" cy="3917032"/>
          </a:xfrm>
        </p:spPr>
        <p:txBody>
          <a:bodyPr/>
          <a:lstStyle/>
          <a:p>
            <a:r>
              <a:rPr lang="en-GB" dirty="0"/>
              <a:t>Else and Finally Blocks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27966D-24E8-A621-3E68-6EF93627B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13" y="2708919"/>
            <a:ext cx="4169287" cy="21891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14FB4D-556A-E69B-D108-62D71A2BF6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3881" y="2708921"/>
            <a:ext cx="3898776" cy="2189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7933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E38F5-ADC8-2DAC-47DB-9EB28F147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B0917-CE5B-2F3F-FA51-3576CBF55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Handling Run-Time Error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E9430-59A6-6690-EEFD-43A1358EF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476672"/>
            <a:ext cx="8712968" cy="391703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6) Raising Exceptions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You can also raise exceptions manually using the `raise` statement. This is useful for enforcing certain conditions in your code.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Python Example: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def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check_positive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(number):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if number &lt; 0: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   raise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ValueError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("Number must be positive!")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return number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try: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check_positive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(-5)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except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ValueError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as e: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print(e)</a:t>
            </a:r>
          </a:p>
        </p:txBody>
      </p:sp>
    </p:spTree>
    <p:extLst>
      <p:ext uri="{BB962C8B-B14F-4D97-AF65-F5344CB8AC3E}">
        <p14:creationId xmlns:p14="http://schemas.microsoft.com/office/powerpoint/2010/main" val="18769831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7B11A-ED6E-4CA4-9D80-2D42E1D63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/>
          <a:lstStyle/>
          <a:p>
            <a:r>
              <a:rPr lang="en-GB" dirty="0"/>
              <a:t>Raising Exceptions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4D777-3399-4188-8178-F4FD4622A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052736"/>
            <a:ext cx="8579296" cy="3917032"/>
          </a:xfrm>
        </p:spPr>
        <p:txBody>
          <a:bodyPr/>
          <a:lstStyle/>
          <a:p>
            <a:r>
              <a:rPr lang="en-US" dirty="0"/>
              <a:t>Deliberately trigger an exception when a certain condition is met. </a:t>
            </a:r>
          </a:p>
          <a:p>
            <a:r>
              <a:rPr lang="en-US" b="1" dirty="0"/>
              <a:t>Syntax: </a:t>
            </a:r>
            <a:r>
              <a:rPr lang="en-US" dirty="0"/>
              <a:t>raise </a:t>
            </a:r>
            <a:r>
              <a:rPr lang="en-US" dirty="0" err="1"/>
              <a:t>ExceptionType</a:t>
            </a:r>
            <a:r>
              <a:rPr lang="en-US" dirty="0"/>
              <a:t>("Message")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Example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3A2172-9765-8ED5-D472-722A69A9B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536" y="3573016"/>
            <a:ext cx="3289648" cy="67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61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06CED-C828-DF7D-2AC8-9A6CCA4CA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BB0C-7A33-E0B7-F307-24AD12E67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Raising Exceptions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83603-9510-527E-44EC-936E757CC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579296" cy="3917032"/>
          </a:xfrm>
        </p:spPr>
        <p:txBody>
          <a:bodyPr/>
          <a:lstStyle/>
          <a:p>
            <a:r>
              <a:rPr lang="en-GB" dirty="0"/>
              <a:t>You can trigger an Exceptions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77C679-5BA5-6912-654E-4E00D673D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507" y="2537388"/>
            <a:ext cx="7932681" cy="101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863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F3FD8-8EF9-4191-3F8D-BD4D62148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8ABF1-5115-0F2B-3232-D10B4ABB3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Debugging is a crucial part of the software development process, helping developers identify and fix errors in their code. </a:t>
            </a:r>
          </a:p>
        </p:txBody>
      </p:sp>
    </p:spTree>
    <p:extLst>
      <p:ext uri="{BB962C8B-B14F-4D97-AF65-F5344CB8AC3E}">
        <p14:creationId xmlns:p14="http://schemas.microsoft.com/office/powerpoint/2010/main" val="5474826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68B70B4-171B-3E8F-687C-C52D384564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32653"/>
            <a:ext cx="8208000" cy="501205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348426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F554C-9AF3-2081-3E46-DC7F4812C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63459-5F88-894F-5264-A027E871F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1EC6C-574B-413E-2940-0E01B49D1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8496944" cy="475252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1)Understanding the Problem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Before diving into debugging, it's essential to understand the problem.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Identifying symptoms of an issue, such as crashes or unexpected behaviour, and gathering relevant information like error messages, logs, and context is crucial for resolving the problem.</a:t>
            </a:r>
          </a:p>
        </p:txBody>
      </p:sp>
    </p:spTree>
    <p:extLst>
      <p:ext uri="{BB962C8B-B14F-4D97-AF65-F5344CB8AC3E}">
        <p14:creationId xmlns:p14="http://schemas.microsoft.com/office/powerpoint/2010/main" val="38954091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5271A-B6E7-AC40-476B-3CF44029C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69892-4FBB-751F-4268-528A70E41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14" y="-2434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B5866-5220-DAD4-876D-56299F13BA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548680"/>
            <a:ext cx="8229600" cy="391703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2) Interpreting Error Messages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Error messages and stack traces provide valuable clues about the source of the problem.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Key steps include analysing error messages carefully to understand the issue and following the stack trace to pinpoint the code location where the error occurred.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1977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3EDD7-1982-8CFE-C14A-B34412330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169DB-E189-B1C8-9D30-3947F9267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24FEE-680A-F8E3-3084-352866DB9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28" y="620688"/>
            <a:ext cx="8746544" cy="5256584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3) Using Debugging Tools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/>
              <a:t>Debugging tools are essential for inspecting and controlling the execution of your code. Common tools and techniques include: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Setting Breakpoints</a:t>
            </a:r>
            <a:r>
              <a:rPr lang="en-GB" dirty="0"/>
              <a:t>: Pause the execution of your program at specific points to inspect the state of variables and the flow of execution.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Stepping Through Code</a:t>
            </a:r>
            <a:r>
              <a:rPr lang="en-GB" dirty="0"/>
              <a:t>: Execute your code line by line to observe its behaviour and identify where things go wrong.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Analysing Program Flow</a:t>
            </a:r>
            <a:r>
              <a:rPr lang="en-GB" dirty="0"/>
              <a:t>: Use the debugger to follow the program's flow and understand how data is being manipulated.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5473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EDBAC-B334-B5FB-1844-2B6055388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8BE7E-1FD7-E751-F78F-0B00F0538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88C84-2344-C9D1-5E87-B45AA332F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20688"/>
            <a:ext cx="8640960" cy="518457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4) Implementing Logging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dirty="0"/>
              <a:t>Logging is a powerful technique for tracking the execution of your code and identifying issues. Key practices include: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Inserting Log Statements</a:t>
            </a:r>
            <a:r>
              <a:rPr lang="en-GB" dirty="0"/>
              <a:t>: Add log statements at critical points in your code to record the state of variables and the flow of execution.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b="1" dirty="0"/>
              <a:t>Analysing Logs</a:t>
            </a:r>
            <a:r>
              <a:rPr lang="en-GB" dirty="0"/>
              <a:t>: Review log files to identify patterns and anomalies that may indicate the source of the problem.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3558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C812B-3EB5-AD06-ED23-6B42C7F3C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9DBD0-F308-7BCD-41E6-8509F7C20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867AF6-FE8E-3C6B-B260-2E6A6D546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20688"/>
            <a:ext cx="8712968" cy="518457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5) Localising the Issue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Narrowing down the scope of the problem helps in isolating the root cause. Techniques include: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Isolating Components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Focus on specific modules or components that are likely to be causing the issue.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Binary Search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Use a divide-and-conquer approach to systematically narrow down the location of the problem.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6736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BBBD3-6D4E-A041-D9F0-BEE575393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8E673-B92F-DD29-4595-8D3C81C27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3154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5A42B-7DA8-BF85-645C-F9F68EB85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391703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6) Replicating the Problem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Reproducing the issue consistently is crucial for effective debugging.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Steps include identifying the problem's trigger conditions and creating test cases to consistently reproduce the issue are crucial steps in problem-solving.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7431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D2E5D-B4D2-65CC-A64F-DC942FD79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E555E-330B-DFE4-85AC-D13E52D0C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B0558-F9DB-B034-B57C-D3C53EAAA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4824536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7) Seeking Community Support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Sometimes, seeking help from the community can provide valuable insights. This involves: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Using Online Forums</a:t>
            </a: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: Post questions on forums like Stack Overflow to get help from other developers.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Collaborating with Peers</a:t>
            </a: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: Discuss the problem with colleagues or peers who might have encountered similar issues.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2283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85BB8-402A-CBA8-3674-81FED690E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1932B-FEC4-B1D4-B6F8-215F6C7E3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Debugging Techniques and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E8806-997B-8A88-1350-0BF08356F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553" y="692696"/>
            <a:ext cx="8229600" cy="489654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8) Testing Again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After making changes to fix the issue, it's important to test thoroughly to ensure the problem is resolved and no new issues are introduced. This includes: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Regression Testing</a:t>
            </a: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: Run tests to ensure that recent changes haven't broken existing functionality.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Continuous Testing</a:t>
            </a: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: Integrate automated tests into your development workflow to catch issues early.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80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FC915-05A9-CDD7-4A2B-9FA656D4F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A8677-DC6C-0EB0-20B5-366BFBCA1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Popular Python Debugging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8E47C-1178-6372-1AB5-92619D5059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899592"/>
            <a:ext cx="8795320" cy="44930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Python has several great debugging tools that help developers identify and fix issues efficiently. </a:t>
            </a:r>
          </a:p>
        </p:txBody>
      </p:sp>
    </p:spTree>
    <p:extLst>
      <p:ext uri="{BB962C8B-B14F-4D97-AF65-F5344CB8AC3E}">
        <p14:creationId xmlns:p14="http://schemas.microsoft.com/office/powerpoint/2010/main" val="245307512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4BF64-E170-5482-B60F-58BFDB88C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CD111-3B6B-2249-6314-892C223E4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182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Popular Debugging Tools for 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0FD84-BAF9-7D59-BFF7-737B673D8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05273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pdb (Python Debugger)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– Python's built-in debugging tool that allows step-by-step execution, breakpoints, and variable inspection.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faulthandler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– Helps debug crashes by displaying a traceback of where the error occurred.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PyCharm Debugger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– Comes with PyCharm, providing an intuitive interface for breakpoints, stepping, and variable evaluation.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Visual Studio Code Debugger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– Integrated debugger in VS Code, supporting breakpoints and step execution.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pyrasite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– Injects debugging code into running Python processes, useful for debugging live applications.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PySnooper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– An easy-to-use debugging tool that logs variable changes and execution flow automatically.</a:t>
            </a:r>
          </a:p>
        </p:txBody>
      </p:sp>
    </p:spTree>
    <p:extLst>
      <p:ext uri="{BB962C8B-B14F-4D97-AF65-F5344CB8AC3E}">
        <p14:creationId xmlns:p14="http://schemas.microsoft.com/office/powerpoint/2010/main" val="426451908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8BDCE-214C-5B9D-AF84-F0854F2DF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7FFED-3170-B926-A5D7-5797210B7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18256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WHY TEST YOUR CODE?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36277-BD5F-9633-4BAC-C68734347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05273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The Importance of Testing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Catch Bugs Early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Prevent errors from going live.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Save Time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Reduces debugging and maintenance time.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Improve Code Quality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Ensures each part of your code does what it should.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Enhance Readability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Tests serve as documentation of intended behaviour.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3876210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9129F-32C5-9E1F-C9DF-81CCEF7F91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7EF4D-5DAF-EAED-0933-E46DB2FF5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18256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PROGRAM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2A05D-D439-DB6A-E3B3-82D04F2E7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052736"/>
            <a:ext cx="8795320" cy="5040560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Program testing is a critical process in software development that ensures the code behaves as expected and meets the requirements.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17494174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F2E43-6FE2-98C3-6935-CA8E8B94C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4DC25-4D8C-9173-E7C9-1CD456F04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TYPES OF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85B33-CC87-253D-78FF-184CD9490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Unit Testing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Testing individual components or functions of the program in isolation.</a:t>
            </a:r>
          </a:p>
          <a:p>
            <a:pPr>
              <a:lnSpc>
                <a:spcPct val="17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Integration Testing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Testing how different components interact with each other.</a:t>
            </a:r>
          </a:p>
          <a:p>
            <a:pPr>
              <a:lnSpc>
                <a:spcPct val="17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Functional Testing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Ensuring that the program functions according to specified requirements.</a:t>
            </a:r>
          </a:p>
          <a:p>
            <a:pPr>
              <a:lnSpc>
                <a:spcPct val="17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Regression Testing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Verifying that new changes haven’t adversely affected existing functionalities.</a:t>
            </a:r>
          </a:p>
          <a:p>
            <a:pPr>
              <a:lnSpc>
                <a:spcPct val="17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System Testing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Testing the entire system as a whole.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99822829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FE492-B7AC-0804-F8E3-5CDB088DC9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88797-4789-25D6-8BEC-79DEEE7FB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Unit Tests vs. Integration 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2F039-9A84-08DA-60F7-7CEE51439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b="1" i="1" dirty="0"/>
              <a:t>Unit Testing</a:t>
            </a:r>
            <a:endParaRPr lang="en-GB" sz="2800" b="1" dirty="0"/>
          </a:p>
          <a:p>
            <a:r>
              <a:rPr lang="en-GB" sz="2800" dirty="0"/>
              <a:t>Tests </a:t>
            </a:r>
            <a:r>
              <a:rPr lang="en-GB" sz="2800" b="1" dirty="0"/>
              <a:t>individual functions</a:t>
            </a:r>
            <a:r>
              <a:rPr lang="en-GB" sz="2800" dirty="0"/>
              <a:t> or methods in isolation.</a:t>
            </a:r>
          </a:p>
          <a:p>
            <a:r>
              <a:rPr lang="en-GB" sz="2800" dirty="0"/>
              <a:t>Verifies that each piece of the code works independently.</a:t>
            </a:r>
          </a:p>
          <a:p>
            <a:endParaRPr lang="en-GB" sz="2800" dirty="0"/>
          </a:p>
          <a:p>
            <a:pPr marL="0" indent="0">
              <a:buNone/>
            </a:pPr>
            <a:r>
              <a:rPr lang="en-GB" sz="2800" b="1" i="1" dirty="0"/>
              <a:t>Integration Testing</a:t>
            </a:r>
            <a:endParaRPr lang="en-GB" sz="2800" b="1" dirty="0"/>
          </a:p>
          <a:p>
            <a:r>
              <a:rPr lang="en-GB" sz="2800" dirty="0"/>
              <a:t>Tests </a:t>
            </a:r>
            <a:r>
              <a:rPr lang="en-GB" sz="2800" b="1" dirty="0"/>
              <a:t>multiple components</a:t>
            </a:r>
            <a:r>
              <a:rPr lang="en-GB" sz="2800" dirty="0"/>
              <a:t> working together.</a:t>
            </a:r>
          </a:p>
          <a:p>
            <a:r>
              <a:rPr lang="en-GB" sz="2800" dirty="0"/>
              <a:t>Ensures that individual units interact correctly within the system.</a:t>
            </a:r>
          </a:p>
          <a:p>
            <a:endParaRPr lang="en-GB" sz="2800" dirty="0"/>
          </a:p>
          <a:p>
            <a:pPr marL="0" indent="0">
              <a:buNone/>
            </a:pPr>
            <a:r>
              <a:rPr lang="en-GB" sz="2800" b="1" i="1" dirty="0"/>
              <a:t>Use Cases</a:t>
            </a:r>
            <a:endParaRPr lang="en-GB" sz="2800" b="1" dirty="0"/>
          </a:p>
          <a:p>
            <a:r>
              <a:rPr lang="en-GB" sz="2800" b="1" dirty="0"/>
              <a:t>Unit Tests</a:t>
            </a:r>
            <a:r>
              <a:rPr lang="en-GB" sz="2800" dirty="0"/>
              <a:t>: Ideal for validating specific functions.</a:t>
            </a:r>
          </a:p>
          <a:p>
            <a:r>
              <a:rPr lang="en-GB" sz="2800" b="1" dirty="0"/>
              <a:t>Integration Tests</a:t>
            </a:r>
            <a:r>
              <a:rPr lang="en-GB" sz="2800" dirty="0"/>
              <a:t>: Useful for ensuring components work together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9850245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C2DFE-0384-7DBF-16C9-401D54D5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0922C-5372-9882-6442-B86A0632E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D6256-7BC6-A1A0-7182-BE7E12363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The test planning process is a crucial phase in software testing that involves defining the scope, approach, resources, and schedule of testing activities.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It ensures that testing is well-organized and effective.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40853612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BA282-DD11-ADC1-1E9B-47243DD0C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DFC34-6715-335A-FEF3-6C861FE0F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19BFC-8399-FCE6-DD1C-36880A242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The test planning process is essential for ensuring that testing is well-organised, efficient, and effective.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By defining the scope, objectives, approach, resources, schedule, and deliverables, you can ensure that testing activities are aligned with project goals and requirements.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99371118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24F4A-A525-88DC-3FAA-17B50B24A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0BC98-E06E-0831-C7B2-75DDA38A4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B3CC4-EC50-C68E-D106-916809850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The test planning process is essential for ensuring that testing is well-organised, efficient, and effective.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By defining the scope, objectives, approach, resources, schedule, and deliverables, you can ensure that testing activities are aligned with project goals and requirements.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3944041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7850F-11D3-3662-BC42-13EC5D53C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1F7E932-4246-38E6-9FE5-7193D3CF2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04664"/>
            <a:ext cx="7920000" cy="489074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5739938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2DFC0-5F1D-58CA-DAE5-9DA201C0C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5105D-4984-1891-9872-2D326F370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5A655-BFDD-E22A-DCE9-AD4AD73F5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1) Define the Scope and Objectives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Scope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Determine what will be tested and what will not be tested. This includes identifying the features, functionalities, and components to be tested.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Objectives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Define the goals of testing, such as finding defects, ensuring quality, and verifying that the software meets requirements.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6579073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1BDB5-8EB5-14B4-E086-03CAE8F30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0A77A-A22B-DABC-D320-4F0B81969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53ED6-FA03-1BAD-E655-A93E1B157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2) Identify Test Items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Items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List the items to be tested, including software modules, interfaces, and data flows.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Dependencies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Identify any dependencies between test items and other components or systems.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4132016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F09A58-E0D0-51F2-8A3B-F1F479C96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DBA8F-F164-7743-F6B3-D7B1ECCE8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040CA-951B-20F8-7C64-5014B7B93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3) Determine Test Approach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Testing Levels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Decide on the levels of testing to be performed, such as unit testing, integration testing, system testing, and acceptance testing.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Testing Types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Choose the types of testing to be conducted, such as functional testing, performance testing, security testing, and usability testing.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Testing Techniques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Select the testing techniques to be used, such as black-box testing, white-box testing, and exploratory testing.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67305012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6A536-A1C5-3DD6-BDDC-91D234BB3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F0F92-9278-B9F2-7B3E-31879ECE0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A4E29-6A0A-968E-3DE8-7C5D3990D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4) Identify Test Deliverables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Plan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A document outlining the test strategy, objectives, scope, resources, schedule, and deliverables.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Cases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Detailed test cases that specify the inputs, actions, and expected results for each test.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Scripts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Automated test scripts for executing tests.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Data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Data required for executing test cases.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Reports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Reports summarising the test results, defects found, and overall quality of the software.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22632482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04E1E-49DA-1684-990C-BD70703C0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CF773-F62B-8B54-D4CA-5B9EB79E9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C77F8-B3EE-888E-9E24-322B9A25B0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5) Allocate Resources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Team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Identify the team members responsible for testing, including their roles and responsibilities.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Tools and Environment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Determine the tools and environment needed for testing, such as test management tools, automation tools, and test environments.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28046770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F2CA4-C213-C182-B271-B55CE9BFA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8ADD6-0CC4-3E42-96BD-2BA8C8961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959C64-1336-4D69-5058-E04015C15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6) Define Test Schedule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Timeline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Create a timeline for testing activities, including start and end dates for each phase of testing.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Milestones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Identify key milestones and deliverables, such as the completion of test case design, test execution, and test reporting.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2468822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56FB2-0E62-5BA9-B4D0-F4FDD3E8A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6EDCE-34DD-4314-B659-A1BFB53F3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6F0045-47DB-4EDC-8FD7-629819B1B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7) Risk Management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Identify Risks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Identify potential risks that could impact testing, such as resource constraints, technical challenges, and schedule delays.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Mitigation Strategies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Develop strategies to mitigate identified risks, such as contingency plans and risk-based testing approaches.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66324317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F24C0-1C25-8A40-F16D-253E3FFC7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2D410-A7B6-663A-F745-5BBAD4544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AC3E1-2E18-E5FD-79C4-46FAE8150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8) Establish Entry and Exit Criteria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Entry Criteria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Define the conditions that must be met before testing can begin, such as the availability of test environments and test data.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Exit Criteria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Define the conditions that must be met before testing can be considered complete, such as the completion of all test cases and the resolution of critical defects.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66768124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A98F9-2FFB-193A-6B8D-92E4EB3CB6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F6314-EEE1-E6D1-6CE7-44142284F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58BB2B-5ADF-6953-6652-29EA995F6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9) Review and Approve the Test Plan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Conduct a review of the test plan with stakeholders, including project managers, developers, and business analysts.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Approval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Obtain approval for the test plan from relevant stakeholders to ensure alignment and commitment.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68862379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A89F5-AF77-1687-09D4-5F4298EC4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2DED1-F541-C1A9-04AF-C0A4125E5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The Test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2536B-AEA6-81F0-A0E0-9CB1EE1F6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10) Monitor and Control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Progress Tracking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Monitor the progress of testing activities against the test plan.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Adjustments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Make adjustments to the test plan as needed based on changes in scope, schedule, or resources.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70244669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DFE43-A72A-53A6-8D22-3B93C0C15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3CB20-3E3C-B4C6-8DB6-023C91D02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D8088-76D8-8435-9C8A-4964BF706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Test case development is a crucial part of the software testing process.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It involves creating detailed test cases that specify the inputs, actions, and expected results for each test.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18083284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E1DF4-C592-F473-953F-58F6A7C29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DD2E8-8B25-9529-C706-0A345B481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034D9-935C-7AF3-0233-F54995EF9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Test case development is a systematic process that involves understanding requirements, defining test objectives, designing detailed test cases, creating test data, and reviewing and maintaining the test cases.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Well-developed test cases ensure thorough testing and help in identifying defects early in the development process.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85116639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D722C-823B-3EE8-F9A9-FCE8DA49B9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CF107-657F-9DBD-7841-F836F84E6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59347-6BFD-0E9D-24AE-73C2B6384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Test case development is a systematic process that involves understanding requirements, defining test objectives, designing detailed test cases, creating test data, and reviewing and maintaining the test cases. 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GB" sz="2800" dirty="0"/>
              <a:t>Well-developed test cases ensure thorough testing and help in identifying defects early in the development process.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97817559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139F3-47AF-40E1-C3C5-053B25CDC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1047309-9728-8B73-857C-78800EC92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000" y="260648"/>
            <a:ext cx="8352000" cy="516853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9603157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E2FBA-9CE2-4A0B-5DCE-1C86B6250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85771-CDF7-588C-25AA-884DAD393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A3786-0B6F-242F-83DC-038B7F535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1) Understand Requirements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Gather Requirements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Review the software requirements specification (SRS) and other relevant documents to understand the functionality and behaviour of the system.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Identify Test Scenarios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Identify high-level test scenarios that cover the different functionalities and use cases of the system.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272997232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018EB-D7BB-5340-83BE-6E4B654BB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85B73-BC64-5EB0-5B99-34CB08D1A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FEA10-0143-81F3-7F87-9F6C602DE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2) Define Test Objectives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Purpose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Determine the purpose of each test case, such as verifying a specific functionality, validating a business rule, or checking for boundary conditions.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Scope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Define the scope of the test case, including what will be tested and what will not be tested.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54625990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22F6B-47F4-6E2C-4114-7E6D549E1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880EF-82D1-9019-757E-AD3A4AB02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374AB-26BF-5C5B-5912-FF1F01C14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3) Design Test Cases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Case ID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Assign a unique identifier to each test case for easy reference.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Case Description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Provide a brief description of the test case, including its purpose and scope.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Preconditions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Specify any preconditions that must be met before executing the test case, such as the state of the system or the availability of test data.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Steps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List the detailed steps to be followed during the test, including the inputs to be provided and the actions to be performed.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Expected Results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Define the expected results for each step, including the expected output, system behaviour, and any changes to the system state.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Postconditions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Specify any postconditions that should be verified after executing the test case, such as the state of the system or the availability of test data.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104416240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BAE6E-3BF0-712D-B86C-95D499477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F3BF6-775F-D65C-FBB2-BB671380A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97D67-7E93-EA65-BE1B-D60C8D688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4) Create Test Data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Identify Test Data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Identify the data required for executing the test cases, including input values, expected output values, and any other relevant data.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Prepare Test Data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Prepare the test data, ensuring it covers different scenarios, including valid, invalid, boundary, and edge cases.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364477291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9351D-07E8-7140-7DED-878F2F5EE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EA87-1C7A-C828-6560-3D2EFE270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7DB5-80EE-93AA-4791-EBABB857D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5) Review and Validate Test Cases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Peer Review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Conduct a peer review of the test cases to ensure they are complete, accurate, and clear.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Validation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Validate the test cases against the requirements to ensure they cover all the necessary scenarios and meet the test objectives.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77481272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16E60-534D-C04B-6640-14F74DBC4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8AB90-E5B9-1A09-7939-497ADF0BE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17874-20F4-F581-D9B2-7952B5960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6) Organise Test Cases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Test Case Repository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Organise the test cases in a test case repository, such as a test management tool or a spreadsheet, for easy access and management.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Categorisation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Categorise the test cases based on different criteria, such as functionality, module, or priority, to facilitate test execution and reporting.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86307109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9906E-07A1-8307-2490-94AB87E3D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21EB4-FFC3-3892-3E83-ED3EF8AC0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1C519-B565-15C9-3E22-C4B4DAE3D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5040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7) Maintain Test Cases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Update Test Cases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Update the test cases as needed to reflect changes in the requirements, design, or implementation of the system.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Version Control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: Use version control to manage changes to the test cases and maintain a history of revisions.</a:t>
            </a:r>
          </a:p>
          <a:p>
            <a:pPr marL="0" indent="0">
              <a:buNone/>
            </a:pPr>
            <a:endParaRPr lang="en-GB" sz="1600" b="1" i="1" dirty="0"/>
          </a:p>
        </p:txBody>
      </p:sp>
    </p:spTree>
    <p:extLst>
      <p:ext uri="{BB962C8B-B14F-4D97-AF65-F5344CB8AC3E}">
        <p14:creationId xmlns:p14="http://schemas.microsoft.com/office/powerpoint/2010/main" val="64804642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1080B-5FCF-56EB-BC2F-247F0478F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AE8C5-AC7A-82EF-A063-D4834C3B1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258767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Test Case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53BD6-4C82-FCFE-FDCE-2E3FFEA3A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692696"/>
            <a:ext cx="8795320" cy="4320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Example of a Test Case Template</a:t>
            </a:r>
          </a:p>
          <a:p>
            <a:pPr marL="0" indent="0">
              <a:buNone/>
            </a:pPr>
            <a:endParaRPr lang="en-GB" sz="1600" b="1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C27D3-32BA-E426-A37B-3F6E50D11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20" y="1124744"/>
            <a:ext cx="8100000" cy="4554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5732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62E2E-9796-7D03-3D0E-DD618112B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61" y="-243408"/>
            <a:ext cx="8229600" cy="1143000"/>
          </a:xfrm>
        </p:spPr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735C2-F1AD-0DDD-CF52-7511E8E66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3917032"/>
          </a:xfrm>
        </p:spPr>
        <p:txBody>
          <a:bodyPr>
            <a:normAutofit/>
          </a:bodyPr>
          <a:lstStyle/>
          <a:p>
            <a:r>
              <a:rPr lang="en-GB" dirty="0"/>
              <a:t>Do the following quiz on Moodle: </a:t>
            </a:r>
            <a:r>
              <a:rPr lang="en-GB" dirty="0">
                <a:hlinkClick r:id="rId2"/>
              </a:rPr>
              <a:t>Quiz - Error Handling</a:t>
            </a: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dirty="0"/>
              <a:t>Do the following quiz on Moodle: </a:t>
            </a:r>
            <a:r>
              <a:rPr lang="en-GB" dirty="0">
                <a:hlinkClick r:id="rId3"/>
              </a:rPr>
              <a:t>Quiz - Error Handling II</a:t>
            </a:r>
            <a:endParaRPr lang="en-GB" dirty="0"/>
          </a:p>
          <a:p>
            <a:endParaRPr lang="en-GB" dirty="0">
              <a:hlinkClick r:id="rId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9016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394C1-D00A-02C1-F6BB-BCA49512F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204864"/>
            <a:ext cx="8229600" cy="1143000"/>
          </a:xfrm>
        </p:spPr>
        <p:txBody>
          <a:bodyPr>
            <a:normAutofit/>
          </a:bodyPr>
          <a:lstStyle/>
          <a:p>
            <a:r>
              <a:rPr lang="en-GB" sz="4800" b="1" dirty="0"/>
              <a:t>Questions and Answers</a:t>
            </a:r>
          </a:p>
        </p:txBody>
      </p:sp>
    </p:spTree>
    <p:extLst>
      <p:ext uri="{BB962C8B-B14F-4D97-AF65-F5344CB8AC3E}">
        <p14:creationId xmlns:p14="http://schemas.microsoft.com/office/powerpoint/2010/main" val="191087643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303dbf9b-b85b-46a0-94f1-894078c07ecd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4532</Words>
  <Application>Microsoft Office PowerPoint</Application>
  <PresentationFormat>On-screen Show (4:3)</PresentationFormat>
  <Paragraphs>488</Paragraphs>
  <Slides>84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84</vt:i4>
      </vt:variant>
    </vt:vector>
  </HeadingPairs>
  <TitlesOfParts>
    <vt:vector size="90" baseType="lpstr">
      <vt:lpstr>Arial</vt:lpstr>
      <vt:lpstr>Calibri</vt:lpstr>
      <vt:lpstr>Lato</vt:lpstr>
      <vt:lpstr>Myriad Pro</vt:lpstr>
      <vt:lpstr>Wingdings</vt:lpstr>
      <vt:lpstr>20140311PresentationUWTSDTemplate</vt:lpstr>
      <vt:lpstr>Module Code : ACCA5036 – Scripting and Programming Concept</vt:lpstr>
      <vt:lpstr>Lesson Objectives</vt:lpstr>
      <vt:lpstr>ERROR HANDLING</vt:lpstr>
      <vt:lpstr>Types of Errors</vt:lpstr>
      <vt:lpstr>SYNTAX ERRORS</vt:lpstr>
      <vt:lpstr>Syntax Errors</vt:lpstr>
      <vt:lpstr>Syntax Errors</vt:lpstr>
      <vt:lpstr>Syntax Errors</vt:lpstr>
      <vt:lpstr>Syntax Errors</vt:lpstr>
      <vt:lpstr>Syntax Errors</vt:lpstr>
      <vt:lpstr>Syntax Errors</vt:lpstr>
      <vt:lpstr>Identifying Syntax Errors</vt:lpstr>
      <vt:lpstr>Fixing Syntax Errors</vt:lpstr>
      <vt:lpstr>LOGICAL ERRORS</vt:lpstr>
      <vt:lpstr>Common Causes of Logical Errors</vt:lpstr>
      <vt:lpstr>Common Causes of Logical Errors</vt:lpstr>
      <vt:lpstr>Common Causes of Logical Errors</vt:lpstr>
      <vt:lpstr>Common Causes of Logical Errors</vt:lpstr>
      <vt:lpstr>Common Logical Errors</vt:lpstr>
      <vt:lpstr>Logical Error</vt:lpstr>
      <vt:lpstr>Logical Error</vt:lpstr>
      <vt:lpstr>Identifying Logical Errors</vt:lpstr>
      <vt:lpstr>Identifying Logical Errors</vt:lpstr>
      <vt:lpstr>Identifying Logical Errors</vt:lpstr>
      <vt:lpstr>Fixing Logical Errors</vt:lpstr>
      <vt:lpstr>Run Time Error</vt:lpstr>
      <vt:lpstr>Common Causes of Run-Time Errors</vt:lpstr>
      <vt:lpstr>Common Causes of Run-Time Errors</vt:lpstr>
      <vt:lpstr>Common Causes of Run-Time Errors</vt:lpstr>
      <vt:lpstr>Common Causes of Run-Time Errors</vt:lpstr>
      <vt:lpstr>Common Causes of Run-Time Errors</vt:lpstr>
      <vt:lpstr>Common Causes of Run-Time Errors</vt:lpstr>
      <vt:lpstr>Handling Run-Time Error with Exceptions</vt:lpstr>
      <vt:lpstr>Handling Run-Time Error with Exceptions</vt:lpstr>
      <vt:lpstr>Handling Run-Time Error using Else and Finally Clauses</vt:lpstr>
      <vt:lpstr>else and finally</vt:lpstr>
      <vt:lpstr>Else and Finally Blocks</vt:lpstr>
      <vt:lpstr>Handling Run-Time Error</vt:lpstr>
      <vt:lpstr>Raising Exceptions</vt:lpstr>
      <vt:lpstr>Raising Exceptions</vt:lpstr>
      <vt:lpstr>DEBUGGING TECHNIQUES AND TOOLS</vt:lpstr>
      <vt:lpstr>PowerPoint Presentation</vt:lpstr>
      <vt:lpstr>Debugging Techniques and Tools</vt:lpstr>
      <vt:lpstr>Debugging Techniques and Tools</vt:lpstr>
      <vt:lpstr>Debugging Techniques and Tools</vt:lpstr>
      <vt:lpstr>Debugging Techniques and Tools</vt:lpstr>
      <vt:lpstr>Debugging Techniques and Tools</vt:lpstr>
      <vt:lpstr>Debugging Techniques and Tools</vt:lpstr>
      <vt:lpstr>Debugging Techniques and Tools</vt:lpstr>
      <vt:lpstr>Debugging Techniques and Tools</vt:lpstr>
      <vt:lpstr>Popular Python Debugging Tools</vt:lpstr>
      <vt:lpstr>Popular Debugging Tools for Python</vt:lpstr>
      <vt:lpstr>WHY TEST YOUR CODE?</vt:lpstr>
      <vt:lpstr>PROGRAM TESTING</vt:lpstr>
      <vt:lpstr>TYPES OF TESTING</vt:lpstr>
      <vt:lpstr>Unit Tests vs. Integration Tests</vt:lpstr>
      <vt:lpstr>THE TEST PLANNING PROCESS</vt:lpstr>
      <vt:lpstr>The Test Planning Process</vt:lpstr>
      <vt:lpstr>The Test Planning Process</vt:lpstr>
      <vt:lpstr>PowerPoint Presentation</vt:lpstr>
      <vt:lpstr>The Test Planning Process</vt:lpstr>
      <vt:lpstr>The Test Planning Process</vt:lpstr>
      <vt:lpstr>The Test Planning Process</vt:lpstr>
      <vt:lpstr>The Test Planning Process</vt:lpstr>
      <vt:lpstr>The Test Planning Process</vt:lpstr>
      <vt:lpstr>The Test Planning Process</vt:lpstr>
      <vt:lpstr>The Test Planning Process</vt:lpstr>
      <vt:lpstr>The Test Planning Process</vt:lpstr>
      <vt:lpstr>The Test Planning Process</vt:lpstr>
      <vt:lpstr>The Test Planning Process</vt:lpstr>
      <vt:lpstr>TEST CASE DEVELOPMENT</vt:lpstr>
      <vt:lpstr>Test Case Development</vt:lpstr>
      <vt:lpstr>Test Case Development</vt:lpstr>
      <vt:lpstr>PowerPoint Presentation</vt:lpstr>
      <vt:lpstr>Test Case Development</vt:lpstr>
      <vt:lpstr>Test Case Development</vt:lpstr>
      <vt:lpstr>Test Case Development</vt:lpstr>
      <vt:lpstr>Test Case Development</vt:lpstr>
      <vt:lpstr>Test Case Development</vt:lpstr>
      <vt:lpstr>Test Case Development</vt:lpstr>
      <vt:lpstr>Test Case Development</vt:lpstr>
      <vt:lpstr>Test Case Development</vt:lpstr>
      <vt:lpstr>Exercise</vt:lpstr>
      <vt:lpstr>Questions and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Mobolanle Bello</cp:lastModifiedBy>
  <cp:revision>156</cp:revision>
  <dcterms:created xsi:type="dcterms:W3CDTF">2015-04-14T15:21:28Z</dcterms:created>
  <dcterms:modified xsi:type="dcterms:W3CDTF">2025-08-27T14:58:18Z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