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92" d="100"/>
          <a:sy n="92" d="100"/>
        </p:scale>
        <p:origin x="88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08494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68069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6554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66524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54473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48570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4658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26426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32363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68761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54635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5F5978B-4F9B-4BAC-A104-F94AD6724B62}" type="slidenum">
              <a:rPr lang="en-GB" altLang="en-US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08783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>
  <p:cSld name="Title and Content ov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87E7C8-9889-47EA-829E-5BCDC1457FB6}" type="slidenum">
              <a:rPr lang="en-GB" alt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2193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>
  <p:cSld name="Title and Tex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1A5C76-19B2-481E-96A7-8852DFEE2C78}" type="slidenum">
              <a:rPr lang="en-GB" alt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21142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6DA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6883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476672"/>
            <a:ext cx="8655627" cy="4608512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</a:pPr>
            <a:r>
              <a:rPr lang="en-US" b="1" dirty="0">
                <a:ea typeface="Times New Roman"/>
                <a:cs typeface="Calibri"/>
              </a:rPr>
              <a:t>West meets East: At the Borders of the </a:t>
            </a:r>
            <a:r>
              <a:rPr lang="en-US" b="1" i="1" dirty="0">
                <a:ea typeface="Times New Roman"/>
                <a:cs typeface="Calibri"/>
              </a:rPr>
              <a:t>Oikoumen</a:t>
            </a:r>
            <a:r>
              <a:rPr lang="en-US" b="1" i="1" dirty="0">
                <a:ea typeface="Times New Roman"/>
                <a:cs typeface="Times New Roman"/>
              </a:rPr>
              <a:t>ē </a:t>
            </a:r>
            <a:r>
              <a:rPr lang="en-US" b="1" dirty="0" smtClean="0">
                <a:ea typeface="Times New Roman"/>
                <a:cs typeface="Calibri"/>
              </a:rPr>
              <a:t>and </a:t>
            </a:r>
            <a:r>
              <a:rPr lang="en-US" b="1" dirty="0">
                <a:ea typeface="Times New Roman"/>
                <a:cs typeface="Calibri"/>
              </a:rPr>
              <a:t>Beyond </a:t>
            </a:r>
            <a:r>
              <a:rPr lang="en-US" sz="2000" b="1" dirty="0">
                <a:ea typeface="Times New Roman"/>
                <a:cs typeface="Calibri"/>
              </a:rPr>
              <a:t/>
            </a:r>
            <a:br>
              <a:rPr lang="en-US" sz="2000" b="1" dirty="0">
                <a:ea typeface="Times New Roman"/>
                <a:cs typeface="Calibri"/>
              </a:rPr>
            </a:br>
            <a:r>
              <a:rPr lang="en-US" sz="2000" b="1" dirty="0" smtClean="0">
                <a:ea typeface="Times New Roman"/>
                <a:cs typeface="Calibri"/>
              </a:rPr>
              <a:t/>
            </a:r>
            <a:br>
              <a:rPr lang="en-US" sz="2000" b="1" dirty="0" smtClean="0">
                <a:ea typeface="Times New Roman"/>
                <a:cs typeface="Calibri"/>
              </a:rPr>
            </a:br>
            <a:r>
              <a:rPr lang="en-US" sz="2800" b="1" dirty="0" smtClean="0">
                <a:ea typeface="Times New Roman"/>
                <a:cs typeface="Calibri"/>
              </a:rPr>
              <a:t>Lecture 12 – </a:t>
            </a:r>
            <a:r>
              <a:rPr lang="en-GB" sz="2800" b="1" dirty="0">
                <a:ea typeface="Times New Roman"/>
                <a:cs typeface="Calibri"/>
              </a:rPr>
              <a:t>Fantasy </a:t>
            </a:r>
            <a:r>
              <a:rPr lang="en-GB" sz="2800" b="1" dirty="0" smtClean="0">
                <a:ea typeface="Times New Roman"/>
                <a:cs typeface="Calibri"/>
              </a:rPr>
              <a:t>Islands: </a:t>
            </a:r>
            <a:r>
              <a:rPr lang="en-GB" sz="2800" b="1" dirty="0">
                <a:ea typeface="Times New Roman"/>
                <a:cs typeface="Calibri"/>
              </a:rPr>
              <a:t>Utopias in the Indian Ocean</a:t>
            </a:r>
            <a:r>
              <a:rPr lang="en-US" sz="2800" b="1" dirty="0" smtClean="0">
                <a:ea typeface="Times New Roman"/>
                <a:cs typeface="Calibri"/>
              </a:rPr>
              <a:t/>
            </a:r>
            <a:br>
              <a:rPr lang="en-US" sz="2800" b="1" dirty="0" smtClean="0">
                <a:ea typeface="Times New Roman"/>
                <a:cs typeface="Calibri"/>
              </a:rPr>
            </a:br>
            <a:r>
              <a:rPr lang="en-GB" sz="2000" dirty="0">
                <a:ea typeface="Times New Roman"/>
                <a:cs typeface="Times New Roman"/>
              </a:rPr>
              <a:t/>
            </a:r>
            <a:br>
              <a:rPr lang="en-GB" sz="2000" dirty="0">
                <a:ea typeface="Times New Roman"/>
                <a:cs typeface="Times New Roman"/>
              </a:rPr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3647" y="5964381"/>
            <a:ext cx="6400800" cy="814699"/>
          </a:xfrm>
        </p:spPr>
        <p:txBody>
          <a:bodyPr/>
          <a:lstStyle/>
          <a:p>
            <a:pPr>
              <a:lnSpc>
                <a:spcPct val="115000"/>
              </a:lnSpc>
            </a:pPr>
            <a:r>
              <a:rPr lang="en-GB" b="1" dirty="0" smtClean="0">
                <a:solidFill>
                  <a:schemeClr val="tx1"/>
                </a:solidFill>
                <a:ea typeface="Times New Roman"/>
                <a:cs typeface="Calibri"/>
              </a:rPr>
              <a:t>CLAH6007</a:t>
            </a:r>
            <a:endParaRPr lang="en-GB" sz="1400" dirty="0">
              <a:solidFill>
                <a:schemeClr val="tx1"/>
              </a:solidFill>
              <a:ea typeface="Times New Roman"/>
              <a:cs typeface="Times New Roman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314" y="3705904"/>
            <a:ext cx="2871465" cy="2133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7065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7288"/>
            <a:ext cx="8229600" cy="1143000"/>
          </a:xfrm>
        </p:spPr>
        <p:txBody>
          <a:bodyPr/>
          <a:lstStyle/>
          <a:p>
            <a:r>
              <a:rPr lang="en-GB" b="1" dirty="0" smtClean="0"/>
              <a:t>Paradoxography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27212"/>
            <a:ext cx="9144000" cy="4277072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During the fourth and third centuries BC emerges the phenomena of collections of marvellous stories excerpted from works of history, geography and science.</a:t>
            </a:r>
          </a:p>
          <a:p>
            <a:pPr lvl="1"/>
            <a:r>
              <a:rPr lang="en-GB" dirty="0" smtClean="0"/>
              <a:t>Wonder tales – </a:t>
            </a:r>
            <a:r>
              <a:rPr lang="en-GB" i="1" dirty="0" err="1" smtClean="0"/>
              <a:t>thaumata</a:t>
            </a:r>
            <a:r>
              <a:rPr lang="en-GB" dirty="0"/>
              <a:t> </a:t>
            </a:r>
            <a:r>
              <a:rPr lang="en-GB" dirty="0" smtClean="0"/>
              <a:t>Gk., </a:t>
            </a:r>
            <a:r>
              <a:rPr lang="en-GB" i="1" dirty="0" err="1" smtClean="0"/>
              <a:t>mirabilia</a:t>
            </a:r>
            <a:r>
              <a:rPr lang="en-GB" i="1" dirty="0" smtClean="0"/>
              <a:t> </a:t>
            </a:r>
            <a:r>
              <a:rPr lang="en-GB" dirty="0" smtClean="0"/>
              <a:t>Lt.; </a:t>
            </a:r>
            <a:r>
              <a:rPr lang="en-GB" i="1" dirty="0" err="1" smtClean="0"/>
              <a:t>paradoxa</a:t>
            </a:r>
            <a:r>
              <a:rPr lang="en-GB" i="1" dirty="0" smtClean="0"/>
              <a:t> Gk. </a:t>
            </a:r>
            <a:r>
              <a:rPr lang="en-GB" dirty="0" smtClean="0"/>
              <a:t>– contrary to human expectation (</a:t>
            </a:r>
            <a:r>
              <a:rPr lang="en-GB" i="1" dirty="0" err="1" smtClean="0"/>
              <a:t>doxa</a:t>
            </a:r>
            <a:r>
              <a:rPr lang="en-GB" dirty="0" smtClean="0"/>
              <a:t>). </a:t>
            </a:r>
          </a:p>
          <a:p>
            <a:pPr lvl="1"/>
            <a:endParaRPr lang="en-GB" sz="500" dirty="0"/>
          </a:p>
          <a:p>
            <a:r>
              <a:rPr lang="en-GB" dirty="0" smtClean="0"/>
              <a:t>Features of paradoxography:</a:t>
            </a:r>
          </a:p>
          <a:p>
            <a:pPr lvl="1"/>
            <a:r>
              <a:rPr lang="en-GB" dirty="0" smtClean="0"/>
              <a:t>Strange animals</a:t>
            </a:r>
          </a:p>
          <a:p>
            <a:pPr lvl="1"/>
            <a:r>
              <a:rPr lang="en-GB" dirty="0" smtClean="0"/>
              <a:t>Extraordinary plants</a:t>
            </a:r>
          </a:p>
          <a:p>
            <a:pPr lvl="1"/>
            <a:r>
              <a:rPr lang="en-GB" dirty="0" smtClean="0"/>
              <a:t>Unusual nature features, e.g. springs and rivers with odd features. </a:t>
            </a:r>
          </a:p>
          <a:p>
            <a:pPr lvl="1"/>
            <a:r>
              <a:rPr lang="en-GB" dirty="0" smtClean="0"/>
              <a:t>Strange peoples – physically and in terms of social customs.</a:t>
            </a:r>
          </a:p>
          <a:p>
            <a:pPr lvl="1"/>
            <a:endParaRPr lang="en-GB" sz="500" dirty="0"/>
          </a:p>
          <a:p>
            <a:r>
              <a:rPr lang="en-GB" dirty="0" smtClean="0"/>
              <a:t>They are concerned with the </a:t>
            </a:r>
            <a:r>
              <a:rPr lang="en-GB" u="sng" dirty="0" smtClean="0"/>
              <a:t>REAL WORLD</a:t>
            </a:r>
            <a:r>
              <a:rPr lang="en-GB" dirty="0" smtClean="0"/>
              <a:t>. </a:t>
            </a:r>
          </a:p>
          <a:p>
            <a:pPr lvl="1"/>
            <a:r>
              <a:rPr lang="en-GB" dirty="0" smtClean="0"/>
              <a:t>Observed and reported phenomena. </a:t>
            </a:r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0" y="5301208"/>
            <a:ext cx="9144000" cy="1570112"/>
          </a:xfrm>
          <a:prstGeom prst="rect">
            <a:avLst/>
          </a:prstGeom>
        </p:spPr>
        <p:txBody>
          <a:bodyPr vert="horz">
            <a:normAutofit fontScale="85000" lnSpcReduction="200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>
              <a:buFont typeface="Wingdings 2"/>
              <a:buNone/>
            </a:pPr>
            <a:r>
              <a:rPr lang="en-GB" dirty="0" smtClean="0"/>
              <a:t>“I hear that another 3,000 elephants of exceeding size and strength follow trained to attack and tear down the enemy walls on the [Indian] king’s order… according to Ctesias who claims that he wrote this after hearing it, and also that he had personally seen date-palms in Babylon uprooted…” – </a:t>
            </a:r>
            <a:r>
              <a:rPr lang="en-GB" b="1" dirty="0" smtClean="0"/>
              <a:t>Ctesias Frag. F45b</a:t>
            </a:r>
            <a:r>
              <a:rPr lang="el-GR" b="1" dirty="0" smtClean="0"/>
              <a:t>α</a:t>
            </a:r>
            <a:r>
              <a:rPr lang="en-GB" b="1" dirty="0" smtClean="0"/>
              <a:t> = </a:t>
            </a:r>
            <a:r>
              <a:rPr lang="en-GB" b="1" dirty="0" err="1" smtClean="0"/>
              <a:t>Aelian</a:t>
            </a:r>
            <a:r>
              <a:rPr lang="en-GB" b="1" dirty="0" smtClean="0"/>
              <a:t> </a:t>
            </a:r>
            <a:r>
              <a:rPr lang="en-GB" b="1" i="1" dirty="0" smtClean="0"/>
              <a:t>NA </a:t>
            </a:r>
            <a:r>
              <a:rPr lang="en-GB" b="1" dirty="0" smtClean="0"/>
              <a:t>17.29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4053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06690"/>
          </a:xfrm>
        </p:spPr>
        <p:txBody>
          <a:bodyPr>
            <a:normAutofit/>
          </a:bodyPr>
          <a:lstStyle/>
          <a:p>
            <a:r>
              <a:rPr lang="en-GB" sz="6000" b="1" dirty="0" smtClean="0"/>
              <a:t>Utopian Literature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702760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3" y="332656"/>
            <a:ext cx="8932587" cy="652534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Political context of the early Hellenistic period – decline of the </a:t>
            </a:r>
            <a:r>
              <a:rPr lang="en-GB" i="1" dirty="0" smtClean="0"/>
              <a:t>poleis </a:t>
            </a:r>
            <a:r>
              <a:rPr lang="en-GB" dirty="0" smtClean="0"/>
              <a:t>and rise of major Hellenistic monarchic dynasties.</a:t>
            </a:r>
          </a:p>
          <a:p>
            <a:endParaRPr lang="en-GB" sz="800" dirty="0" smtClean="0"/>
          </a:p>
          <a:p>
            <a:r>
              <a:rPr lang="en-GB" dirty="0" smtClean="0"/>
              <a:t>Escapist </a:t>
            </a:r>
            <a:r>
              <a:rPr lang="en-GB" dirty="0"/>
              <a:t>-</a:t>
            </a:r>
            <a:r>
              <a:rPr lang="en-GB" dirty="0" smtClean="0"/>
              <a:t> providing a remote but plausible location in time and space.</a:t>
            </a:r>
          </a:p>
          <a:p>
            <a:endParaRPr lang="en-GB" sz="800" dirty="0"/>
          </a:p>
          <a:p>
            <a:r>
              <a:rPr lang="en-GB" dirty="0" smtClean="0"/>
              <a:t>Utilisation of new geographic knowledge.</a:t>
            </a:r>
          </a:p>
          <a:p>
            <a:endParaRPr lang="en-GB" sz="800" dirty="0"/>
          </a:p>
          <a:p>
            <a:r>
              <a:rPr lang="en-GB" dirty="0" smtClean="0"/>
              <a:t>Ideal societies </a:t>
            </a:r>
            <a:r>
              <a:rPr lang="en-GB" dirty="0"/>
              <a:t>set outside the </a:t>
            </a:r>
            <a:r>
              <a:rPr lang="en-GB" dirty="0" smtClean="0"/>
              <a:t>bounds of normal difficulties of human existence. Consequently inability for political ideals to be achieved.</a:t>
            </a:r>
          </a:p>
          <a:p>
            <a:endParaRPr lang="en-GB" sz="800" dirty="0"/>
          </a:p>
          <a:p>
            <a:r>
              <a:rPr lang="en-GB" dirty="0" smtClean="0"/>
              <a:t>These works tend not to survive in their own right but as fragments in other works – notably </a:t>
            </a:r>
            <a:r>
              <a:rPr lang="en-GB" dirty="0" err="1" smtClean="0"/>
              <a:t>Euhemeros</a:t>
            </a:r>
            <a:r>
              <a:rPr lang="en-GB" dirty="0" smtClean="0"/>
              <a:t> and </a:t>
            </a:r>
            <a:r>
              <a:rPr lang="en-GB" dirty="0" err="1" smtClean="0"/>
              <a:t>Iambulos</a:t>
            </a:r>
            <a:r>
              <a:rPr lang="en-GB" dirty="0" smtClean="0"/>
              <a:t> in </a:t>
            </a:r>
            <a:r>
              <a:rPr lang="en-GB" dirty="0" err="1" smtClean="0"/>
              <a:t>Diodorus</a:t>
            </a:r>
            <a:r>
              <a:rPr lang="en-GB" dirty="0" smtClean="0"/>
              <a:t> </a:t>
            </a:r>
            <a:r>
              <a:rPr lang="en-GB" dirty="0" err="1" smtClean="0"/>
              <a:t>Siculus</a:t>
            </a:r>
            <a:r>
              <a:rPr lang="en-GB" dirty="0"/>
              <a:t>!</a:t>
            </a:r>
            <a:endParaRPr lang="en-GB" dirty="0" smtClean="0"/>
          </a:p>
          <a:p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57796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0"/>
            <a:ext cx="8856984" cy="1412776"/>
          </a:xfrm>
        </p:spPr>
        <p:txBody>
          <a:bodyPr/>
          <a:lstStyle/>
          <a:p>
            <a:r>
              <a:rPr lang="en-GB" b="1" dirty="0" smtClean="0"/>
              <a:t>The Island of the </a:t>
            </a:r>
            <a:r>
              <a:rPr lang="en-GB" b="1" dirty="0" err="1" smtClean="0"/>
              <a:t>Panchaeans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Euhemeros of Messene </a:t>
            </a:r>
            <a:r>
              <a:rPr lang="en-GB" i="1" dirty="0"/>
              <a:t>The Sacred Inscription </a:t>
            </a:r>
            <a:r>
              <a:rPr lang="en-GB" dirty="0"/>
              <a:t>– part of </a:t>
            </a:r>
            <a:r>
              <a:rPr lang="en-GB" dirty="0" err="1"/>
              <a:t>K</a:t>
            </a:r>
            <a:r>
              <a:rPr lang="en-GB" dirty="0" err="1" smtClean="0"/>
              <a:t>assander’s</a:t>
            </a:r>
            <a:r>
              <a:rPr lang="en-GB" dirty="0" smtClean="0"/>
              <a:t> </a:t>
            </a:r>
            <a:r>
              <a:rPr lang="en-GB" dirty="0"/>
              <a:t>circle. </a:t>
            </a:r>
          </a:p>
          <a:p>
            <a:endParaRPr lang="en-GB" sz="600" dirty="0" smtClean="0"/>
          </a:p>
          <a:p>
            <a:r>
              <a:rPr lang="en-GB" dirty="0" err="1" smtClean="0"/>
              <a:t>Euhemeros</a:t>
            </a:r>
            <a:r>
              <a:rPr lang="en-GB" dirty="0" smtClean="0"/>
              <a:t> writer of the first Utopia? </a:t>
            </a:r>
            <a:endParaRPr lang="en-GB" sz="800" dirty="0"/>
          </a:p>
          <a:p>
            <a:endParaRPr lang="en-GB" sz="600" dirty="0" smtClean="0"/>
          </a:p>
          <a:p>
            <a:r>
              <a:rPr lang="en-GB" dirty="0" smtClean="0"/>
              <a:t>Origins of the gods from deified men.</a:t>
            </a:r>
          </a:p>
          <a:p>
            <a:endParaRPr lang="en-GB" sz="600" dirty="0"/>
          </a:p>
          <a:p>
            <a:r>
              <a:rPr lang="en-GB" dirty="0" smtClean="0"/>
              <a:t>“Discovery” of the Sacred Island – after sailing several days from Fortunate Arabia.</a:t>
            </a:r>
          </a:p>
          <a:p>
            <a:endParaRPr lang="en-GB" sz="600" dirty="0"/>
          </a:p>
          <a:p>
            <a:r>
              <a:rPr lang="en-GB" dirty="0" smtClean="0"/>
              <a:t>Abundant flora, fauna and mineral wealth.</a:t>
            </a:r>
          </a:p>
          <a:p>
            <a:endParaRPr lang="en-GB" sz="600" dirty="0"/>
          </a:p>
          <a:p>
            <a:r>
              <a:rPr lang="en-GB" dirty="0" smtClean="0"/>
              <a:t>Class/caste structure of three divisions:</a:t>
            </a:r>
          </a:p>
          <a:p>
            <a:pPr lvl="1"/>
            <a:r>
              <a:rPr lang="en-GB" dirty="0" smtClean="0"/>
              <a:t>Priests</a:t>
            </a:r>
          </a:p>
          <a:p>
            <a:pPr lvl="1"/>
            <a:r>
              <a:rPr lang="en-GB" dirty="0" smtClean="0"/>
              <a:t>Farmers </a:t>
            </a:r>
          </a:p>
          <a:p>
            <a:pPr lvl="1"/>
            <a:r>
              <a:rPr lang="en-GB" dirty="0" smtClean="0"/>
              <a:t>Soldiers and herdsmen.</a:t>
            </a:r>
          </a:p>
          <a:p>
            <a:pPr lvl="1"/>
            <a:endParaRPr lang="en-GB" sz="600" dirty="0"/>
          </a:p>
          <a:p>
            <a:endParaRPr lang="en-GB" sz="300" dirty="0"/>
          </a:p>
          <a:p>
            <a:r>
              <a:rPr lang="en-GB" dirty="0" smtClean="0"/>
              <a:t>Gold ornaments are common to everyone – only private property is houses and gardens.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6727" y="3689331"/>
            <a:ext cx="2873951" cy="2129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012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88640"/>
            <a:ext cx="8856984" cy="655272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No distinction between citizens and non-citizens, lack of reference to slavery.  </a:t>
            </a:r>
          </a:p>
          <a:p>
            <a:endParaRPr lang="en-GB" sz="1000" dirty="0"/>
          </a:p>
          <a:p>
            <a:r>
              <a:rPr lang="en-GB" dirty="0"/>
              <a:t>Place is not isolated from the rest of the world – influence of foreign fashion, contact with Arabia, cosmopolitan population. </a:t>
            </a:r>
            <a:endParaRPr lang="en-GB" dirty="0" smtClean="0"/>
          </a:p>
          <a:p>
            <a:endParaRPr lang="en-GB" sz="1000" dirty="0"/>
          </a:p>
          <a:p>
            <a:r>
              <a:rPr lang="en-GB" dirty="0" smtClean="0"/>
              <a:t>Political leadership based on kingship, except in the city of </a:t>
            </a:r>
            <a:r>
              <a:rPr lang="en-GB" dirty="0" err="1" smtClean="0"/>
              <a:t>Panara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People of </a:t>
            </a:r>
            <a:r>
              <a:rPr lang="en-GB" dirty="0" err="1" smtClean="0"/>
              <a:t>Panara</a:t>
            </a:r>
            <a:r>
              <a:rPr lang="en-GB" dirty="0" smtClean="0"/>
              <a:t> elect three magistrates annually.</a:t>
            </a:r>
          </a:p>
          <a:p>
            <a:pPr lvl="1"/>
            <a:r>
              <a:rPr lang="en-GB" dirty="0" smtClean="0"/>
              <a:t>Abolition of capital punishment.</a:t>
            </a:r>
          </a:p>
          <a:p>
            <a:pPr lvl="1"/>
            <a:r>
              <a:rPr lang="en-GB" dirty="0" smtClean="0"/>
              <a:t>Mixed constitution? </a:t>
            </a:r>
          </a:p>
          <a:p>
            <a:pPr lvl="1"/>
            <a:endParaRPr lang="en-GB" sz="1000" dirty="0"/>
          </a:p>
          <a:p>
            <a:r>
              <a:rPr lang="en-GB" dirty="0" smtClean="0"/>
              <a:t>No obvious practical influence of this work – possibility of influence on </a:t>
            </a:r>
            <a:r>
              <a:rPr lang="en-GB" dirty="0" err="1" smtClean="0"/>
              <a:t>Alexarchos</a:t>
            </a:r>
            <a:r>
              <a:rPr lang="en-GB" dirty="0" smtClean="0"/>
              <a:t>, brother of Cassander, and </a:t>
            </a:r>
            <a:r>
              <a:rPr lang="en-GB" dirty="0" err="1" smtClean="0"/>
              <a:t>Uranopolis</a:t>
            </a:r>
            <a:r>
              <a:rPr lang="en-GB" dirty="0" smtClean="0"/>
              <a:t>.   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1663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Island of the Sun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5863" y="1484784"/>
            <a:ext cx="8821881" cy="5373216"/>
          </a:xfrm>
        </p:spPr>
        <p:txBody>
          <a:bodyPr>
            <a:normAutofit fontScale="70000" lnSpcReduction="20000"/>
          </a:bodyPr>
          <a:lstStyle/>
          <a:p>
            <a:r>
              <a:rPr lang="en-GB" sz="3400" dirty="0" smtClean="0"/>
              <a:t>A “first-hand” account of </a:t>
            </a:r>
            <a:r>
              <a:rPr lang="en-GB" sz="3400" dirty="0" err="1" smtClean="0"/>
              <a:t>Iambulos</a:t>
            </a:r>
            <a:r>
              <a:rPr lang="en-GB" sz="3400" dirty="0" smtClean="0"/>
              <a:t>.</a:t>
            </a:r>
          </a:p>
          <a:p>
            <a:endParaRPr lang="en-GB" sz="500" dirty="0"/>
          </a:p>
          <a:p>
            <a:r>
              <a:rPr lang="en-GB" sz="3400" dirty="0" smtClean="0"/>
              <a:t>Capture by pirates and then by Ethiopians – enforced voyage for ritual purification.  </a:t>
            </a:r>
          </a:p>
          <a:p>
            <a:endParaRPr lang="en-GB" sz="500" dirty="0"/>
          </a:p>
          <a:p>
            <a:r>
              <a:rPr lang="en-GB" sz="3400" dirty="0" smtClean="0"/>
              <a:t>Inhabitants with unusual physicality and double tongues – great beauty.</a:t>
            </a:r>
          </a:p>
          <a:p>
            <a:endParaRPr lang="en-GB" sz="500" dirty="0"/>
          </a:p>
          <a:p>
            <a:r>
              <a:rPr lang="en-GB" sz="3400" dirty="0" smtClean="0"/>
              <a:t>Island of mild climate and abundance – but practice of moderation.</a:t>
            </a:r>
          </a:p>
          <a:p>
            <a:endParaRPr lang="en-GB" sz="500" dirty="0"/>
          </a:p>
          <a:p>
            <a:r>
              <a:rPr lang="en-GB" sz="3400" dirty="0" err="1" smtClean="0"/>
              <a:t>Gerarchy</a:t>
            </a:r>
            <a:r>
              <a:rPr lang="en-GB" sz="3400" dirty="0" smtClean="0"/>
              <a:t> – kinship groups of 400.</a:t>
            </a:r>
          </a:p>
          <a:p>
            <a:endParaRPr lang="en-GB" sz="500" dirty="0"/>
          </a:p>
          <a:p>
            <a:r>
              <a:rPr lang="en-GB" sz="3400" dirty="0" smtClean="0"/>
              <a:t>Interested in education, especially astronomy.</a:t>
            </a:r>
          </a:p>
          <a:p>
            <a:endParaRPr lang="en-GB" sz="500" dirty="0"/>
          </a:p>
          <a:p>
            <a:r>
              <a:rPr lang="en-GB" sz="3400" dirty="0" smtClean="0"/>
              <a:t>Little disease, very long-lived, euthanasia. </a:t>
            </a:r>
          </a:p>
          <a:p>
            <a:endParaRPr lang="en-GB" sz="500" dirty="0"/>
          </a:p>
          <a:p>
            <a:r>
              <a:rPr lang="en-GB" sz="3400" dirty="0" smtClean="0"/>
              <a:t>Wives and children in common (simplicity rather than a negative trope).</a:t>
            </a:r>
          </a:p>
          <a:p>
            <a:endParaRPr lang="en-GB" sz="500" dirty="0"/>
          </a:p>
          <a:p>
            <a:r>
              <a:rPr lang="en-GB" sz="3400" dirty="0" smtClean="0"/>
              <a:t>All work shared in a cycle, senior citizens exempt (no reference to slavery).   </a:t>
            </a:r>
            <a:endParaRPr lang="en-GB" sz="3400" dirty="0"/>
          </a:p>
        </p:txBody>
      </p:sp>
    </p:spTree>
    <p:extLst>
      <p:ext uri="{BB962C8B-B14F-4D97-AF65-F5344CB8AC3E}">
        <p14:creationId xmlns:p14="http://schemas.microsoft.com/office/powerpoint/2010/main" val="948760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0"/>
            <a:ext cx="8856984" cy="1331640"/>
          </a:xfrm>
        </p:spPr>
        <p:txBody>
          <a:bodyPr>
            <a:normAutofit/>
          </a:bodyPr>
          <a:lstStyle/>
          <a:p>
            <a:r>
              <a:rPr lang="en-GB" sz="4000" b="1" dirty="0" smtClean="0"/>
              <a:t>Compare to Pliny’s Account of Taproban</a:t>
            </a:r>
            <a:r>
              <a:rPr lang="en-GB" sz="4000" b="1" dirty="0" smtClean="0">
                <a:cs typeface="Times New Roman" panose="02020603050405020304" pitchFamily="18" charset="0"/>
              </a:rPr>
              <a:t>ē</a:t>
            </a:r>
            <a:endParaRPr lang="en-GB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24744"/>
            <a:ext cx="8856984" cy="5733256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Pliny </a:t>
            </a:r>
            <a:r>
              <a:rPr lang="en-GB" i="1" dirty="0" smtClean="0"/>
              <a:t>Natural History </a:t>
            </a:r>
            <a:r>
              <a:rPr lang="en-GB" dirty="0" smtClean="0"/>
              <a:t>6.24.85-91:</a:t>
            </a:r>
          </a:p>
          <a:p>
            <a:pPr lvl="1"/>
            <a:r>
              <a:rPr lang="en-GB" dirty="0"/>
              <a:t>settlement </a:t>
            </a:r>
            <a:r>
              <a:rPr lang="en-GB" dirty="0" smtClean="0"/>
              <a:t>patterns,</a:t>
            </a:r>
          </a:p>
          <a:p>
            <a:pPr lvl="1"/>
            <a:r>
              <a:rPr lang="en-GB" dirty="0"/>
              <a:t>topography and </a:t>
            </a:r>
            <a:r>
              <a:rPr lang="en-GB" dirty="0" smtClean="0"/>
              <a:t>geography,</a:t>
            </a:r>
          </a:p>
          <a:p>
            <a:pPr lvl="1"/>
            <a:r>
              <a:rPr lang="en-GB" dirty="0"/>
              <a:t>m</a:t>
            </a:r>
            <a:r>
              <a:rPr lang="en-GB" dirty="0" smtClean="0"/>
              <a:t>arine flora,</a:t>
            </a:r>
          </a:p>
          <a:p>
            <a:pPr lvl="1"/>
            <a:r>
              <a:rPr lang="en-GB" dirty="0"/>
              <a:t>astronomical </a:t>
            </a:r>
            <a:r>
              <a:rPr lang="en-GB" dirty="0" smtClean="0"/>
              <a:t>features, Taproban</a:t>
            </a:r>
            <a:r>
              <a:rPr lang="en-GB" dirty="0" smtClean="0">
                <a:cs typeface="Times New Roman"/>
              </a:rPr>
              <a:t>ē vs. Rome,</a:t>
            </a:r>
          </a:p>
          <a:p>
            <a:pPr lvl="1"/>
            <a:r>
              <a:rPr lang="en-GB" dirty="0"/>
              <a:t>digression onto contact with the Seres (Silk People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luxury, Rome </a:t>
            </a:r>
            <a:r>
              <a:rPr lang="en-GB" dirty="0"/>
              <a:t>and </a:t>
            </a:r>
            <a:r>
              <a:rPr lang="en-GB" dirty="0" smtClean="0"/>
              <a:t>Taprobanē compared,</a:t>
            </a:r>
          </a:p>
          <a:p>
            <a:pPr lvl="1"/>
            <a:r>
              <a:rPr lang="en-GB" dirty="0"/>
              <a:t>aspects of society and </a:t>
            </a:r>
            <a:r>
              <a:rPr lang="en-GB" dirty="0" smtClean="0"/>
              <a:t>politics:</a:t>
            </a:r>
          </a:p>
          <a:p>
            <a:pPr lvl="2"/>
            <a:r>
              <a:rPr lang="en-GB" dirty="0" smtClean="0"/>
              <a:t>kingship,</a:t>
            </a:r>
          </a:p>
          <a:p>
            <a:pPr lvl="2"/>
            <a:r>
              <a:rPr lang="en-GB" dirty="0"/>
              <a:t>r</a:t>
            </a:r>
            <a:r>
              <a:rPr lang="en-GB" dirty="0" smtClean="0"/>
              <a:t>eligion,</a:t>
            </a:r>
          </a:p>
          <a:p>
            <a:pPr lvl="2"/>
            <a:r>
              <a:rPr lang="en-GB" dirty="0"/>
              <a:t>a</a:t>
            </a:r>
            <a:r>
              <a:rPr lang="en-GB" dirty="0" smtClean="0"/>
              <a:t>dvisors selected by the people,</a:t>
            </a:r>
          </a:p>
          <a:p>
            <a:pPr lvl="2"/>
            <a:r>
              <a:rPr lang="en-GB" dirty="0" smtClean="0"/>
              <a:t>justice (especially the death penalty), </a:t>
            </a:r>
          </a:p>
          <a:p>
            <a:pPr lvl="2"/>
            <a:r>
              <a:rPr lang="en-GB" dirty="0"/>
              <a:t>d</a:t>
            </a:r>
            <a:r>
              <a:rPr lang="en-GB" dirty="0" smtClean="0"/>
              <a:t>ress,</a:t>
            </a:r>
          </a:p>
          <a:p>
            <a:pPr lvl="2"/>
            <a:r>
              <a:rPr lang="en-GB" dirty="0" smtClean="0"/>
              <a:t>hunting, agriculture and fishing,</a:t>
            </a:r>
          </a:p>
          <a:p>
            <a:pPr lvl="2"/>
            <a:r>
              <a:rPr lang="en-GB" dirty="0"/>
              <a:t>l</a:t>
            </a:r>
            <a:r>
              <a:rPr lang="en-GB" dirty="0" smtClean="0"/>
              <a:t>ongevity. </a:t>
            </a:r>
          </a:p>
          <a:p>
            <a:pPr lvl="2"/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6948264" y="6452469"/>
            <a:ext cx="1708633" cy="4055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1400" dirty="0" smtClean="0"/>
              <a:t>King </a:t>
            </a:r>
            <a:r>
              <a:rPr lang="en-GB" sz="1400" dirty="0" err="1"/>
              <a:t>Bhâtikabhaya</a:t>
            </a:r>
            <a:r>
              <a:rPr lang="en-GB" sz="1400" dirty="0"/>
              <a:t> 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76" t="26738" r="19886" b="4526"/>
          <a:stretch/>
        </p:blipFill>
        <p:spPr bwMode="auto">
          <a:xfrm>
            <a:off x="6948264" y="3557002"/>
            <a:ext cx="1708633" cy="28920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80688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Euhemeros, Iambulos and Pliny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340768"/>
            <a:ext cx="8928992" cy="5517232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Different structure, but not of significance.</a:t>
            </a:r>
          </a:p>
          <a:p>
            <a:endParaRPr lang="en-GB" sz="500" dirty="0"/>
          </a:p>
          <a:p>
            <a:r>
              <a:rPr lang="en-GB" dirty="0" smtClean="0"/>
              <a:t>High number of thematic parallels – 22 thematic categories identified – overlap in the three accounts within 16 of these themes, and 2 covered by Pliny and another author.</a:t>
            </a:r>
          </a:p>
          <a:p>
            <a:endParaRPr lang="en-GB" sz="500" dirty="0"/>
          </a:p>
          <a:p>
            <a:r>
              <a:rPr lang="en-GB" dirty="0" smtClean="0"/>
              <a:t>Similar themes:</a:t>
            </a:r>
          </a:p>
          <a:p>
            <a:pPr lvl="1"/>
            <a:r>
              <a:rPr lang="en-GB" dirty="0"/>
              <a:t>f</a:t>
            </a:r>
            <a:r>
              <a:rPr lang="en-GB" dirty="0" smtClean="0"/>
              <a:t>raming narrative,</a:t>
            </a:r>
          </a:p>
          <a:p>
            <a:pPr lvl="1"/>
            <a:r>
              <a:rPr lang="en-GB" dirty="0"/>
              <a:t>i</a:t>
            </a:r>
            <a:r>
              <a:rPr lang="en-GB" dirty="0" smtClean="0"/>
              <a:t>dealised societies (though not free of corruption),</a:t>
            </a:r>
          </a:p>
          <a:p>
            <a:pPr lvl="1"/>
            <a:r>
              <a:rPr lang="en-GB" dirty="0"/>
              <a:t>m</a:t>
            </a:r>
            <a:r>
              <a:rPr lang="en-GB" dirty="0" smtClean="0"/>
              <a:t>ore freedom from the problems of food supply,</a:t>
            </a:r>
          </a:p>
          <a:p>
            <a:pPr lvl="1"/>
            <a:r>
              <a:rPr lang="en-GB" dirty="0" smtClean="0"/>
              <a:t>absence of slavery,</a:t>
            </a:r>
          </a:p>
          <a:p>
            <a:pPr lvl="1"/>
            <a:r>
              <a:rPr lang="en-GB" dirty="0"/>
              <a:t>f</a:t>
            </a:r>
            <a:r>
              <a:rPr lang="en-GB" dirty="0" smtClean="0"/>
              <a:t>air administration of justice, greater care over sentencing of people to death,</a:t>
            </a:r>
          </a:p>
          <a:p>
            <a:pPr lvl="1"/>
            <a:r>
              <a:rPr lang="en-GB" dirty="0"/>
              <a:t>m</a:t>
            </a:r>
            <a:r>
              <a:rPr lang="en-GB" dirty="0" smtClean="0"/>
              <a:t>ixed constitutions,</a:t>
            </a:r>
          </a:p>
          <a:p>
            <a:pPr lvl="1"/>
            <a:r>
              <a:rPr lang="en-GB" dirty="0"/>
              <a:t>s</a:t>
            </a:r>
            <a:r>
              <a:rPr lang="en-GB" dirty="0" smtClean="0"/>
              <a:t>ee also, issues of astronomy, luxury, worship of the gods.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11083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Bibliography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7036" y="1600200"/>
            <a:ext cx="8769928" cy="5112327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Brown, W. E. 1955. ‘Hellenistic Utopias’, </a:t>
            </a:r>
            <a:r>
              <a:rPr lang="en-GB" i="1" dirty="0" smtClean="0"/>
              <a:t>The Classical Weekly </a:t>
            </a:r>
            <a:r>
              <a:rPr lang="en-GB" dirty="0" smtClean="0"/>
              <a:t>48 (5): 57-62.</a:t>
            </a:r>
          </a:p>
          <a:p>
            <a:endParaRPr lang="en-GB" sz="900" dirty="0" smtClean="0"/>
          </a:p>
          <a:p>
            <a:r>
              <a:rPr lang="en-GB" dirty="0" smtClean="0"/>
              <a:t>Dubois, P. 2006. ‘The History of the Impossible: Ancient Utopias’, </a:t>
            </a:r>
            <a:r>
              <a:rPr lang="en-GB" i="1" dirty="0" smtClean="0"/>
              <a:t>Classical Philology </a:t>
            </a:r>
            <a:r>
              <a:rPr lang="en-GB" dirty="0" smtClean="0"/>
              <a:t>101 (1): 1-14.</a:t>
            </a:r>
          </a:p>
          <a:p>
            <a:endParaRPr lang="en-GB" sz="900" dirty="0" smtClean="0"/>
          </a:p>
          <a:p>
            <a:r>
              <a:rPr lang="en-GB" dirty="0" smtClean="0"/>
              <a:t>Ferguson, J. 1975. </a:t>
            </a:r>
            <a:r>
              <a:rPr lang="en-GB" i="1" dirty="0" smtClean="0"/>
              <a:t>Utopias of the Classical World</a:t>
            </a:r>
            <a:r>
              <a:rPr lang="en-GB" dirty="0" smtClean="0"/>
              <a:t>. London: Thames &amp; Hudson.</a:t>
            </a:r>
          </a:p>
          <a:p>
            <a:endParaRPr lang="en-GB" sz="800" dirty="0"/>
          </a:p>
          <a:p>
            <a:r>
              <a:rPr lang="en-GB" dirty="0" smtClean="0"/>
              <a:t>Winston, D. 1976. ‘</a:t>
            </a:r>
            <a:r>
              <a:rPr lang="en-GB" dirty="0" err="1" smtClean="0"/>
              <a:t>Iambulus</a:t>
            </a:r>
            <a:r>
              <a:rPr lang="en-GB" dirty="0" smtClean="0"/>
              <a:t>’ “Island of the Sun” and Hellenistic Utopian Literature’, </a:t>
            </a:r>
            <a:r>
              <a:rPr lang="en-GB" i="1" dirty="0" smtClean="0"/>
              <a:t>Science Fiction Studies </a:t>
            </a:r>
            <a:r>
              <a:rPr lang="en-GB" dirty="0" smtClean="0"/>
              <a:t>3 (3): 219-227.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4722815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53</TotalTime>
  <Words>804</Words>
  <Application>Microsoft Office PowerPoint</Application>
  <PresentationFormat>On-screen Show (4:3)</PresentationFormat>
  <Paragraphs>109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Times New Roman</vt:lpstr>
      <vt:lpstr>Wingdings 2</vt:lpstr>
      <vt:lpstr>1_Office Theme</vt:lpstr>
      <vt:lpstr>West meets East: At the Borders of the Oikoumenē and Beyond   Lecture 12 – Fantasy Islands: Utopias in the Indian Ocean  </vt:lpstr>
      <vt:lpstr>Paradoxography</vt:lpstr>
      <vt:lpstr>Utopian Literature</vt:lpstr>
      <vt:lpstr>PowerPoint Presentation</vt:lpstr>
      <vt:lpstr>The Island of the Panchaeans</vt:lpstr>
      <vt:lpstr>PowerPoint Presentation</vt:lpstr>
      <vt:lpstr>Island of the Sun</vt:lpstr>
      <vt:lpstr>Compare to Pliny’s Account of Taprobanē</vt:lpstr>
      <vt:lpstr>Euhemeros, Iambulos and Pliny</vt:lpstr>
      <vt:lpstr>Bibliography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West meets East: At the Borders of the Oikoumenē and Beyond   Lecture 12 – Fantasy Islands: Utopias in the Indian Ocean  </dc:title>
  <dc:creator>Matt</dc:creator>
  <cp:lastModifiedBy>Matt</cp:lastModifiedBy>
  <cp:revision>23</cp:revision>
  <dcterms:created xsi:type="dcterms:W3CDTF">2015-11-07T22:07:24Z</dcterms:created>
  <dcterms:modified xsi:type="dcterms:W3CDTF">2016-11-11T21:03:47Z</dcterms:modified>
</cp:coreProperties>
</file>