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30"/>
  </p:notesMasterIdLst>
  <p:handoutMasterIdLst>
    <p:handoutMasterId r:id="rId31"/>
  </p:handoutMasterIdLst>
  <p:sldIdLst>
    <p:sldId id="256" r:id="rId2"/>
    <p:sldId id="258" r:id="rId3"/>
    <p:sldId id="259" r:id="rId4"/>
    <p:sldId id="260" r:id="rId5"/>
    <p:sldId id="262" r:id="rId6"/>
    <p:sldId id="265" r:id="rId7"/>
    <p:sldId id="269" r:id="rId8"/>
    <p:sldId id="284" r:id="rId9"/>
    <p:sldId id="279" r:id="rId10"/>
    <p:sldId id="285" r:id="rId11"/>
    <p:sldId id="268" r:id="rId12"/>
    <p:sldId id="267" r:id="rId13"/>
    <p:sldId id="272" r:id="rId14"/>
    <p:sldId id="273" r:id="rId15"/>
    <p:sldId id="274" r:id="rId16"/>
    <p:sldId id="275" r:id="rId17"/>
    <p:sldId id="276" r:id="rId18"/>
    <p:sldId id="278" r:id="rId19"/>
    <p:sldId id="280" r:id="rId20"/>
    <p:sldId id="281" r:id="rId21"/>
    <p:sldId id="282" r:id="rId22"/>
    <p:sldId id="288" r:id="rId23"/>
    <p:sldId id="283" r:id="rId24"/>
    <p:sldId id="264" r:id="rId25"/>
    <p:sldId id="261" r:id="rId26"/>
    <p:sldId id="263" r:id="rId27"/>
    <p:sldId id="287" r:id="rId28"/>
    <p:sldId id="28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8EDB76E-884B-4AD6-B869-8C6B6DB68178}">
          <p14:sldIdLst>
            <p14:sldId id="256"/>
            <p14:sldId id="258"/>
            <p14:sldId id="259"/>
            <p14:sldId id="260"/>
            <p14:sldId id="262"/>
            <p14:sldId id="265"/>
            <p14:sldId id="269"/>
            <p14:sldId id="284"/>
          </p14:sldIdLst>
        </p14:section>
        <p14:section name="Untitled Section" id="{2A3BBB0E-14C2-4765-A614-6AFF18819C6B}">
          <p14:sldIdLst>
            <p14:sldId id="279"/>
            <p14:sldId id="285"/>
            <p14:sldId id="268"/>
            <p14:sldId id="267"/>
            <p14:sldId id="272"/>
            <p14:sldId id="273"/>
            <p14:sldId id="274"/>
            <p14:sldId id="275"/>
            <p14:sldId id="276"/>
            <p14:sldId id="278"/>
            <p14:sldId id="280"/>
            <p14:sldId id="281"/>
            <p14:sldId id="282"/>
            <p14:sldId id="288"/>
            <p14:sldId id="283"/>
            <p14:sldId id="264"/>
            <p14:sldId id="261"/>
            <p14:sldId id="263"/>
            <p14:sldId id="287"/>
            <p14:sldId id="286"/>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778CD"/>
    <a:srgbClr val="8497B0"/>
    <a:srgbClr val="82A1D8"/>
    <a:srgbClr val="FFCCFF"/>
    <a:srgbClr val="FFCCCC"/>
    <a:srgbClr val="FF6600"/>
    <a:srgbClr val="4DBB91"/>
    <a:srgbClr val="3399FF"/>
    <a:srgbClr val="FF9966"/>
    <a:srgbClr val="FF99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85" d="100"/>
          <a:sy n="85" d="100"/>
        </p:scale>
        <p:origin x="174" y="60"/>
      </p:cViewPr>
      <p:guideLst/>
    </p:cSldViewPr>
  </p:slideViewPr>
  <p:notesTextViewPr>
    <p:cViewPr>
      <p:scale>
        <a:sx n="1" d="1"/>
        <a:sy n="1" d="1"/>
      </p:scale>
      <p:origin x="0" y="0"/>
    </p:cViewPr>
  </p:notesText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4F10206-D930-4D49-9022-51BD6A8BF97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F2A20F4-2FC1-41FE-B47A-6E18402A290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4E3A243-21D3-45AA-B914-1E711E848C39}" type="datetimeFigureOut">
              <a:rPr lang="en-GB" smtClean="0"/>
              <a:t>04/06/2019</a:t>
            </a:fld>
            <a:endParaRPr lang="en-GB"/>
          </a:p>
        </p:txBody>
      </p:sp>
      <p:sp>
        <p:nvSpPr>
          <p:cNvPr id="4" name="Footer Placeholder 3">
            <a:extLst>
              <a:ext uri="{FF2B5EF4-FFF2-40B4-BE49-F238E27FC236}">
                <a16:creationId xmlns:a16="http://schemas.microsoft.com/office/drawing/2014/main" id="{187AD64F-8841-4393-B21D-CBEBB203597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8D85E32-E965-4F91-A26B-59C9F74062F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A92D4CF-E057-4C26-AFC7-EFAF15F9EF34}" type="slidenum">
              <a:rPr lang="en-GB" smtClean="0"/>
              <a:t>‹#›</a:t>
            </a:fld>
            <a:endParaRPr lang="en-GB"/>
          </a:p>
        </p:txBody>
      </p:sp>
    </p:spTree>
    <p:extLst>
      <p:ext uri="{BB962C8B-B14F-4D97-AF65-F5344CB8AC3E}">
        <p14:creationId xmlns:p14="http://schemas.microsoft.com/office/powerpoint/2010/main" val="21048641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AD854C-04F0-49FF-8859-E568DF3C7F55}" type="datetimeFigureOut">
              <a:rPr lang="en-GB" smtClean="0"/>
              <a:t>04/06/2019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ED39CC-BB3A-4ADB-A70C-B405248BF236}" type="slidenum">
              <a:rPr lang="en-GB" smtClean="0"/>
              <a:t>‹#›</a:t>
            </a:fld>
            <a:endParaRPr lang="en-GB"/>
          </a:p>
        </p:txBody>
      </p:sp>
    </p:spTree>
    <p:extLst>
      <p:ext uri="{BB962C8B-B14F-4D97-AF65-F5344CB8AC3E}">
        <p14:creationId xmlns:p14="http://schemas.microsoft.com/office/powerpoint/2010/main" val="3327161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81360-68AC-4E33-8DE7-39A01059FA8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20D1E6-D797-4D4A-A3AE-8798F71FDA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2F242A-8E00-497F-8F27-0BA0FEF1337A}"/>
              </a:ext>
            </a:extLst>
          </p:cNvPr>
          <p:cNvSpPr>
            <a:spLocks noGrp="1"/>
          </p:cNvSpPr>
          <p:nvPr>
            <p:ph type="dt" sz="half" idx="10"/>
          </p:nvPr>
        </p:nvSpPr>
        <p:spPr/>
        <p:txBody>
          <a:bodyPr/>
          <a:lstStyle/>
          <a:p>
            <a:fld id="{BF77106E-FB58-4411-909B-122CA738E250}" type="datetime1">
              <a:rPr lang="en-GB" smtClean="0"/>
              <a:t>04/06/2019</a:t>
            </a:fld>
            <a:endParaRPr lang="en-GB"/>
          </a:p>
        </p:txBody>
      </p:sp>
      <p:sp>
        <p:nvSpPr>
          <p:cNvPr id="5" name="Footer Placeholder 4">
            <a:extLst>
              <a:ext uri="{FF2B5EF4-FFF2-40B4-BE49-F238E27FC236}">
                <a16:creationId xmlns:a16="http://schemas.microsoft.com/office/drawing/2014/main" id="{34969EB2-1ABE-4754-8B80-074C10606E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34D122-FBCE-417B-B98E-D99D716300D6}"/>
              </a:ext>
            </a:extLst>
          </p:cNvPr>
          <p:cNvSpPr>
            <a:spLocks noGrp="1"/>
          </p:cNvSpPr>
          <p:nvPr>
            <p:ph type="sldNum" sz="quarter" idx="12"/>
          </p:nvPr>
        </p:nvSpPr>
        <p:spPr/>
        <p:txBody>
          <a:bodyPr/>
          <a:lstStyle/>
          <a:p>
            <a:fld id="{C3CD4859-5C2D-43D1-8A6F-42065D83A2F9}" type="slidenum">
              <a:rPr lang="en-GB" smtClean="0"/>
              <a:t>‹#›</a:t>
            </a:fld>
            <a:endParaRPr lang="en-GB"/>
          </a:p>
        </p:txBody>
      </p:sp>
    </p:spTree>
    <p:extLst>
      <p:ext uri="{BB962C8B-B14F-4D97-AF65-F5344CB8AC3E}">
        <p14:creationId xmlns:p14="http://schemas.microsoft.com/office/powerpoint/2010/main" val="152354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600DF-6BFA-4771-8604-76797D8BA6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48BFA7-A643-424B-9CE1-67FD236247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948469-16B3-4B7D-B440-1D5319DD85AB}"/>
              </a:ext>
            </a:extLst>
          </p:cNvPr>
          <p:cNvSpPr>
            <a:spLocks noGrp="1"/>
          </p:cNvSpPr>
          <p:nvPr>
            <p:ph type="dt" sz="half" idx="10"/>
          </p:nvPr>
        </p:nvSpPr>
        <p:spPr/>
        <p:txBody>
          <a:bodyPr/>
          <a:lstStyle/>
          <a:p>
            <a:fld id="{3CA9C047-2268-4A9B-9B41-6291934F826D}" type="datetime1">
              <a:rPr lang="en-GB" smtClean="0"/>
              <a:t>04/06/2019</a:t>
            </a:fld>
            <a:endParaRPr lang="en-GB"/>
          </a:p>
        </p:txBody>
      </p:sp>
      <p:sp>
        <p:nvSpPr>
          <p:cNvPr id="5" name="Footer Placeholder 4">
            <a:extLst>
              <a:ext uri="{FF2B5EF4-FFF2-40B4-BE49-F238E27FC236}">
                <a16:creationId xmlns:a16="http://schemas.microsoft.com/office/drawing/2014/main" id="{CFE41C9D-6BDE-41BD-9F48-D96A15841E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E586F-5362-4B68-BEC6-E3FA50F9161D}"/>
              </a:ext>
            </a:extLst>
          </p:cNvPr>
          <p:cNvSpPr>
            <a:spLocks noGrp="1"/>
          </p:cNvSpPr>
          <p:nvPr>
            <p:ph type="sldNum" sz="quarter" idx="12"/>
          </p:nvPr>
        </p:nvSpPr>
        <p:spPr/>
        <p:txBody>
          <a:bodyPr/>
          <a:lstStyle/>
          <a:p>
            <a:fld id="{C3CD4859-5C2D-43D1-8A6F-42065D83A2F9}" type="slidenum">
              <a:rPr lang="en-GB" smtClean="0"/>
              <a:t>‹#›</a:t>
            </a:fld>
            <a:endParaRPr lang="en-GB"/>
          </a:p>
        </p:txBody>
      </p:sp>
    </p:spTree>
    <p:extLst>
      <p:ext uri="{BB962C8B-B14F-4D97-AF65-F5344CB8AC3E}">
        <p14:creationId xmlns:p14="http://schemas.microsoft.com/office/powerpoint/2010/main" val="476767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333A5-D2B6-44D8-BA1B-006EBDA03E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F470BB-359F-4CD4-8260-2FA3A823A4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F715E3-C520-4E81-BD64-1B2E3746AE3F}"/>
              </a:ext>
            </a:extLst>
          </p:cNvPr>
          <p:cNvSpPr>
            <a:spLocks noGrp="1"/>
          </p:cNvSpPr>
          <p:nvPr>
            <p:ph type="dt" sz="half" idx="10"/>
          </p:nvPr>
        </p:nvSpPr>
        <p:spPr/>
        <p:txBody>
          <a:bodyPr/>
          <a:lstStyle/>
          <a:p>
            <a:fld id="{64C2C73F-5181-4475-958B-211D221DC7AA}" type="datetime1">
              <a:rPr lang="en-GB" smtClean="0"/>
              <a:t>04/06/2019</a:t>
            </a:fld>
            <a:endParaRPr lang="en-GB"/>
          </a:p>
        </p:txBody>
      </p:sp>
      <p:sp>
        <p:nvSpPr>
          <p:cNvPr id="5" name="Footer Placeholder 4">
            <a:extLst>
              <a:ext uri="{FF2B5EF4-FFF2-40B4-BE49-F238E27FC236}">
                <a16:creationId xmlns:a16="http://schemas.microsoft.com/office/drawing/2014/main" id="{C2964971-1800-4CE7-9BA5-53AD7DDA13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6A0D3F-EA02-42AD-AFB6-E5EF91E64563}"/>
              </a:ext>
            </a:extLst>
          </p:cNvPr>
          <p:cNvSpPr>
            <a:spLocks noGrp="1"/>
          </p:cNvSpPr>
          <p:nvPr>
            <p:ph type="sldNum" sz="quarter" idx="12"/>
          </p:nvPr>
        </p:nvSpPr>
        <p:spPr/>
        <p:txBody>
          <a:bodyPr/>
          <a:lstStyle/>
          <a:p>
            <a:fld id="{C3CD4859-5C2D-43D1-8A6F-42065D83A2F9}" type="slidenum">
              <a:rPr lang="en-GB" smtClean="0"/>
              <a:t>‹#›</a:t>
            </a:fld>
            <a:endParaRPr lang="en-GB"/>
          </a:p>
        </p:txBody>
      </p:sp>
    </p:spTree>
    <p:extLst>
      <p:ext uri="{BB962C8B-B14F-4D97-AF65-F5344CB8AC3E}">
        <p14:creationId xmlns:p14="http://schemas.microsoft.com/office/powerpoint/2010/main" val="2842745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61875-5C89-4489-8BC5-946931E5E3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2BFA50-C120-45FC-90FD-9C2557545BE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E47FA1-7A16-4039-B187-057D15C6D7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8C41C2-183D-46DD-984A-190EE4E290DC}"/>
              </a:ext>
            </a:extLst>
          </p:cNvPr>
          <p:cNvSpPr>
            <a:spLocks noGrp="1"/>
          </p:cNvSpPr>
          <p:nvPr>
            <p:ph type="dt" sz="half" idx="10"/>
          </p:nvPr>
        </p:nvSpPr>
        <p:spPr/>
        <p:txBody>
          <a:bodyPr/>
          <a:lstStyle/>
          <a:p>
            <a:fld id="{CE40AB92-228D-4C67-B013-9791EF7D05AD}" type="datetime1">
              <a:rPr lang="en-GB" smtClean="0"/>
              <a:t>04/06/2019</a:t>
            </a:fld>
            <a:endParaRPr lang="en-GB"/>
          </a:p>
        </p:txBody>
      </p:sp>
      <p:sp>
        <p:nvSpPr>
          <p:cNvPr id="6" name="Footer Placeholder 5">
            <a:extLst>
              <a:ext uri="{FF2B5EF4-FFF2-40B4-BE49-F238E27FC236}">
                <a16:creationId xmlns:a16="http://schemas.microsoft.com/office/drawing/2014/main" id="{201A5862-8F5D-452A-AE03-07ABBD6C52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6A5955-D809-45D8-84D8-9D454BFC3B88}"/>
              </a:ext>
            </a:extLst>
          </p:cNvPr>
          <p:cNvSpPr>
            <a:spLocks noGrp="1"/>
          </p:cNvSpPr>
          <p:nvPr>
            <p:ph type="sldNum" sz="quarter" idx="12"/>
          </p:nvPr>
        </p:nvSpPr>
        <p:spPr/>
        <p:txBody>
          <a:bodyPr/>
          <a:lstStyle/>
          <a:p>
            <a:fld id="{C3CD4859-5C2D-43D1-8A6F-42065D83A2F9}" type="slidenum">
              <a:rPr lang="en-GB" smtClean="0"/>
              <a:t>‹#›</a:t>
            </a:fld>
            <a:endParaRPr lang="en-GB"/>
          </a:p>
        </p:txBody>
      </p:sp>
    </p:spTree>
    <p:extLst>
      <p:ext uri="{BB962C8B-B14F-4D97-AF65-F5344CB8AC3E}">
        <p14:creationId xmlns:p14="http://schemas.microsoft.com/office/powerpoint/2010/main" val="1465685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3167A-5490-488D-84FF-A14423AE31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CFD41F-4DF0-4220-A446-1F29C03CE1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252E0D-0733-4A8F-ADBB-85DF69B0AB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71274E9-D0A2-4CDD-B18D-C461B45DFF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8CF40F3-8D28-4C91-82AC-8B43570ED9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531BF1D-7534-46FF-8AEC-68C6F989C824}"/>
              </a:ext>
            </a:extLst>
          </p:cNvPr>
          <p:cNvSpPr>
            <a:spLocks noGrp="1"/>
          </p:cNvSpPr>
          <p:nvPr>
            <p:ph type="dt" sz="half" idx="10"/>
          </p:nvPr>
        </p:nvSpPr>
        <p:spPr/>
        <p:txBody>
          <a:bodyPr/>
          <a:lstStyle/>
          <a:p>
            <a:fld id="{BBBE4998-3557-49B0-8061-F92C6368F0D8}" type="datetime1">
              <a:rPr lang="en-GB" smtClean="0"/>
              <a:t>04/06/2019</a:t>
            </a:fld>
            <a:endParaRPr lang="en-GB"/>
          </a:p>
        </p:txBody>
      </p:sp>
      <p:sp>
        <p:nvSpPr>
          <p:cNvPr id="8" name="Footer Placeholder 7">
            <a:extLst>
              <a:ext uri="{FF2B5EF4-FFF2-40B4-BE49-F238E27FC236}">
                <a16:creationId xmlns:a16="http://schemas.microsoft.com/office/drawing/2014/main" id="{7ACCCC99-E92E-4E69-B4F3-2F1F28A1F5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87B2985-17BE-4D95-BE42-091E9589D6AB}"/>
              </a:ext>
            </a:extLst>
          </p:cNvPr>
          <p:cNvSpPr>
            <a:spLocks noGrp="1"/>
          </p:cNvSpPr>
          <p:nvPr>
            <p:ph type="sldNum" sz="quarter" idx="12"/>
          </p:nvPr>
        </p:nvSpPr>
        <p:spPr/>
        <p:txBody>
          <a:bodyPr/>
          <a:lstStyle/>
          <a:p>
            <a:fld id="{C3CD4859-5C2D-43D1-8A6F-42065D83A2F9}" type="slidenum">
              <a:rPr lang="en-GB" smtClean="0"/>
              <a:t>‹#›</a:t>
            </a:fld>
            <a:endParaRPr lang="en-GB"/>
          </a:p>
        </p:txBody>
      </p:sp>
    </p:spTree>
    <p:extLst>
      <p:ext uri="{BB962C8B-B14F-4D97-AF65-F5344CB8AC3E}">
        <p14:creationId xmlns:p14="http://schemas.microsoft.com/office/powerpoint/2010/main" val="1035196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8D9FD-68CE-4CE0-ACD9-57E4CA5D70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4205ED6-B670-425C-B15A-C20A647AA2A6}"/>
              </a:ext>
            </a:extLst>
          </p:cNvPr>
          <p:cNvSpPr>
            <a:spLocks noGrp="1"/>
          </p:cNvSpPr>
          <p:nvPr>
            <p:ph type="dt" sz="half" idx="10"/>
          </p:nvPr>
        </p:nvSpPr>
        <p:spPr/>
        <p:txBody>
          <a:bodyPr/>
          <a:lstStyle/>
          <a:p>
            <a:fld id="{D7DAE162-22D6-4CC3-B548-AA5597A973C8}" type="datetime1">
              <a:rPr lang="en-GB" smtClean="0"/>
              <a:t>04/06/2019</a:t>
            </a:fld>
            <a:endParaRPr lang="en-GB"/>
          </a:p>
        </p:txBody>
      </p:sp>
      <p:sp>
        <p:nvSpPr>
          <p:cNvPr id="4" name="Footer Placeholder 3">
            <a:extLst>
              <a:ext uri="{FF2B5EF4-FFF2-40B4-BE49-F238E27FC236}">
                <a16:creationId xmlns:a16="http://schemas.microsoft.com/office/drawing/2014/main" id="{BBD9667D-C455-4829-AE5D-B1B3A5A2B0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07009D-684C-40E0-BC22-4AE95AFAA324}"/>
              </a:ext>
            </a:extLst>
          </p:cNvPr>
          <p:cNvSpPr>
            <a:spLocks noGrp="1"/>
          </p:cNvSpPr>
          <p:nvPr>
            <p:ph type="sldNum" sz="quarter" idx="12"/>
          </p:nvPr>
        </p:nvSpPr>
        <p:spPr/>
        <p:txBody>
          <a:bodyPr/>
          <a:lstStyle/>
          <a:p>
            <a:fld id="{C3CD4859-5C2D-43D1-8A6F-42065D83A2F9}" type="slidenum">
              <a:rPr lang="en-GB" smtClean="0"/>
              <a:t>‹#›</a:t>
            </a:fld>
            <a:endParaRPr lang="en-GB"/>
          </a:p>
        </p:txBody>
      </p:sp>
    </p:spTree>
    <p:extLst>
      <p:ext uri="{BB962C8B-B14F-4D97-AF65-F5344CB8AC3E}">
        <p14:creationId xmlns:p14="http://schemas.microsoft.com/office/powerpoint/2010/main" val="2347685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A06973-3CE4-49AC-A62D-DBCCE202C2BC}"/>
              </a:ext>
            </a:extLst>
          </p:cNvPr>
          <p:cNvSpPr>
            <a:spLocks noGrp="1"/>
          </p:cNvSpPr>
          <p:nvPr>
            <p:ph type="dt" sz="half" idx="10"/>
          </p:nvPr>
        </p:nvSpPr>
        <p:spPr/>
        <p:txBody>
          <a:bodyPr/>
          <a:lstStyle/>
          <a:p>
            <a:fld id="{D72B6628-4A92-40AA-93AE-04D3623DD77F}" type="datetime1">
              <a:rPr lang="en-GB" smtClean="0"/>
              <a:t>04/06/2019</a:t>
            </a:fld>
            <a:endParaRPr lang="en-GB"/>
          </a:p>
        </p:txBody>
      </p:sp>
      <p:sp>
        <p:nvSpPr>
          <p:cNvPr id="3" name="Footer Placeholder 2">
            <a:extLst>
              <a:ext uri="{FF2B5EF4-FFF2-40B4-BE49-F238E27FC236}">
                <a16:creationId xmlns:a16="http://schemas.microsoft.com/office/drawing/2014/main" id="{92280049-685D-4B18-AF69-67F85FDB454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3E2CB9-60D1-4B15-863D-51CA674C50B8}"/>
              </a:ext>
            </a:extLst>
          </p:cNvPr>
          <p:cNvSpPr>
            <a:spLocks noGrp="1"/>
          </p:cNvSpPr>
          <p:nvPr>
            <p:ph type="sldNum" sz="quarter" idx="12"/>
          </p:nvPr>
        </p:nvSpPr>
        <p:spPr/>
        <p:txBody>
          <a:bodyPr/>
          <a:lstStyle/>
          <a:p>
            <a:fld id="{C3CD4859-5C2D-43D1-8A6F-42065D83A2F9}" type="slidenum">
              <a:rPr lang="en-GB" smtClean="0"/>
              <a:t>‹#›</a:t>
            </a:fld>
            <a:endParaRPr lang="en-GB"/>
          </a:p>
        </p:txBody>
      </p:sp>
    </p:spTree>
    <p:extLst>
      <p:ext uri="{BB962C8B-B14F-4D97-AF65-F5344CB8AC3E}">
        <p14:creationId xmlns:p14="http://schemas.microsoft.com/office/powerpoint/2010/main" val="4045161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06D50-7F4E-4A4B-8A9E-F1B0CBCCB9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B4CBED-E7EF-45DE-B7A4-55F0B3B50B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1F76C6-35D6-43C9-B0D2-F907F3EAC0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6DA485-FBE9-4473-AC2C-7597DC57A4B3}"/>
              </a:ext>
            </a:extLst>
          </p:cNvPr>
          <p:cNvSpPr>
            <a:spLocks noGrp="1"/>
          </p:cNvSpPr>
          <p:nvPr>
            <p:ph type="dt" sz="half" idx="10"/>
          </p:nvPr>
        </p:nvSpPr>
        <p:spPr/>
        <p:txBody>
          <a:bodyPr/>
          <a:lstStyle/>
          <a:p>
            <a:fld id="{7368187F-72E4-4D5D-89F0-32CE367E0D16}" type="datetime1">
              <a:rPr lang="en-GB" smtClean="0"/>
              <a:t>04/06/2019</a:t>
            </a:fld>
            <a:endParaRPr lang="en-GB"/>
          </a:p>
        </p:txBody>
      </p:sp>
      <p:sp>
        <p:nvSpPr>
          <p:cNvPr id="6" name="Footer Placeholder 5">
            <a:extLst>
              <a:ext uri="{FF2B5EF4-FFF2-40B4-BE49-F238E27FC236}">
                <a16:creationId xmlns:a16="http://schemas.microsoft.com/office/drawing/2014/main" id="{60CDA69A-FB3E-43C6-A394-BA371374F7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0AD771-3542-492E-8EA5-4E4F592F81F9}"/>
              </a:ext>
            </a:extLst>
          </p:cNvPr>
          <p:cNvSpPr>
            <a:spLocks noGrp="1"/>
          </p:cNvSpPr>
          <p:nvPr>
            <p:ph type="sldNum" sz="quarter" idx="12"/>
          </p:nvPr>
        </p:nvSpPr>
        <p:spPr/>
        <p:txBody>
          <a:bodyPr/>
          <a:lstStyle/>
          <a:p>
            <a:fld id="{C3CD4859-5C2D-43D1-8A6F-42065D83A2F9}" type="slidenum">
              <a:rPr lang="en-GB" smtClean="0"/>
              <a:t>‹#›</a:t>
            </a:fld>
            <a:endParaRPr lang="en-GB"/>
          </a:p>
        </p:txBody>
      </p:sp>
    </p:spTree>
    <p:extLst>
      <p:ext uri="{BB962C8B-B14F-4D97-AF65-F5344CB8AC3E}">
        <p14:creationId xmlns:p14="http://schemas.microsoft.com/office/powerpoint/2010/main" val="2281015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2B19D-D1E7-4692-875F-3A8017BD21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FB69E1-4B4C-49AA-9C5E-E7C321F503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45EE4F-05D1-485A-9067-060FCADC07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35AB84-4E99-4EB7-A828-72229E705CDE}"/>
              </a:ext>
            </a:extLst>
          </p:cNvPr>
          <p:cNvSpPr>
            <a:spLocks noGrp="1"/>
          </p:cNvSpPr>
          <p:nvPr>
            <p:ph type="dt" sz="half" idx="10"/>
          </p:nvPr>
        </p:nvSpPr>
        <p:spPr/>
        <p:txBody>
          <a:bodyPr/>
          <a:lstStyle/>
          <a:p>
            <a:fld id="{2A524B9B-9808-4AF0-AFC6-740111F41A94}" type="datetime1">
              <a:rPr lang="en-GB" smtClean="0"/>
              <a:t>04/06/2019</a:t>
            </a:fld>
            <a:endParaRPr lang="en-GB"/>
          </a:p>
        </p:txBody>
      </p:sp>
      <p:sp>
        <p:nvSpPr>
          <p:cNvPr id="6" name="Footer Placeholder 5">
            <a:extLst>
              <a:ext uri="{FF2B5EF4-FFF2-40B4-BE49-F238E27FC236}">
                <a16:creationId xmlns:a16="http://schemas.microsoft.com/office/drawing/2014/main" id="{613F94C5-D56D-4C60-A919-866ACDF3E5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F4B084-6A78-4E29-AF69-D76F0420A530}"/>
              </a:ext>
            </a:extLst>
          </p:cNvPr>
          <p:cNvSpPr>
            <a:spLocks noGrp="1"/>
          </p:cNvSpPr>
          <p:nvPr>
            <p:ph type="sldNum" sz="quarter" idx="12"/>
          </p:nvPr>
        </p:nvSpPr>
        <p:spPr/>
        <p:txBody>
          <a:bodyPr/>
          <a:lstStyle/>
          <a:p>
            <a:fld id="{C3CD4859-5C2D-43D1-8A6F-42065D83A2F9}" type="slidenum">
              <a:rPr lang="en-GB" smtClean="0"/>
              <a:t>‹#›</a:t>
            </a:fld>
            <a:endParaRPr lang="en-GB"/>
          </a:p>
        </p:txBody>
      </p:sp>
    </p:spTree>
    <p:extLst>
      <p:ext uri="{BB962C8B-B14F-4D97-AF65-F5344CB8AC3E}">
        <p14:creationId xmlns:p14="http://schemas.microsoft.com/office/powerpoint/2010/main" val="1526441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C1410-6CA4-4024-8F23-A0CABF37291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026F92-15AD-407A-9060-71CEFEB08AD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3EB707-96C9-4E55-8583-F2FE6A8E456B}"/>
              </a:ext>
            </a:extLst>
          </p:cNvPr>
          <p:cNvSpPr>
            <a:spLocks noGrp="1"/>
          </p:cNvSpPr>
          <p:nvPr>
            <p:ph type="dt" sz="half" idx="10"/>
          </p:nvPr>
        </p:nvSpPr>
        <p:spPr/>
        <p:txBody>
          <a:bodyPr/>
          <a:lstStyle/>
          <a:p>
            <a:fld id="{64CB938B-B319-48F0-A092-0A1F54790249}" type="datetime1">
              <a:rPr lang="en-GB" smtClean="0"/>
              <a:t>04/06/2019</a:t>
            </a:fld>
            <a:endParaRPr lang="en-GB"/>
          </a:p>
        </p:txBody>
      </p:sp>
      <p:sp>
        <p:nvSpPr>
          <p:cNvPr id="5" name="Footer Placeholder 4">
            <a:extLst>
              <a:ext uri="{FF2B5EF4-FFF2-40B4-BE49-F238E27FC236}">
                <a16:creationId xmlns:a16="http://schemas.microsoft.com/office/drawing/2014/main" id="{1FC9CCC6-E1E3-488B-9522-B63ED7C239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FF7984-1224-4A3F-A1B6-5B704BA8438C}"/>
              </a:ext>
            </a:extLst>
          </p:cNvPr>
          <p:cNvSpPr>
            <a:spLocks noGrp="1"/>
          </p:cNvSpPr>
          <p:nvPr>
            <p:ph type="sldNum" sz="quarter" idx="12"/>
          </p:nvPr>
        </p:nvSpPr>
        <p:spPr/>
        <p:txBody>
          <a:bodyPr/>
          <a:lstStyle/>
          <a:p>
            <a:fld id="{C3CD4859-5C2D-43D1-8A6F-42065D83A2F9}" type="slidenum">
              <a:rPr lang="en-GB" smtClean="0"/>
              <a:t>‹#›</a:t>
            </a:fld>
            <a:endParaRPr lang="en-GB"/>
          </a:p>
        </p:txBody>
      </p:sp>
    </p:spTree>
    <p:extLst>
      <p:ext uri="{BB962C8B-B14F-4D97-AF65-F5344CB8AC3E}">
        <p14:creationId xmlns:p14="http://schemas.microsoft.com/office/powerpoint/2010/main" val="2703891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49AE19-E6CF-4B49-8E3E-D68687ECB4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D3B880-90BB-402C-80C5-6152D8FE1A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000F53-BF00-4744-8871-29BFAEAB829B}"/>
              </a:ext>
            </a:extLst>
          </p:cNvPr>
          <p:cNvSpPr>
            <a:spLocks noGrp="1"/>
          </p:cNvSpPr>
          <p:nvPr>
            <p:ph type="dt" sz="half" idx="10"/>
          </p:nvPr>
        </p:nvSpPr>
        <p:spPr/>
        <p:txBody>
          <a:bodyPr/>
          <a:lstStyle/>
          <a:p>
            <a:fld id="{CD5BDB9A-2B02-4EBB-BA53-F69AB453A25C}" type="datetime1">
              <a:rPr lang="en-GB" smtClean="0"/>
              <a:t>04/06/2019</a:t>
            </a:fld>
            <a:endParaRPr lang="en-GB"/>
          </a:p>
        </p:txBody>
      </p:sp>
      <p:sp>
        <p:nvSpPr>
          <p:cNvPr id="5" name="Footer Placeholder 4">
            <a:extLst>
              <a:ext uri="{FF2B5EF4-FFF2-40B4-BE49-F238E27FC236}">
                <a16:creationId xmlns:a16="http://schemas.microsoft.com/office/drawing/2014/main" id="{F86C5B67-323C-455A-9296-15638599E7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F57F87-36C2-4B33-BDE8-D21F6ED9028F}"/>
              </a:ext>
            </a:extLst>
          </p:cNvPr>
          <p:cNvSpPr>
            <a:spLocks noGrp="1"/>
          </p:cNvSpPr>
          <p:nvPr>
            <p:ph type="sldNum" sz="quarter" idx="12"/>
          </p:nvPr>
        </p:nvSpPr>
        <p:spPr/>
        <p:txBody>
          <a:bodyPr/>
          <a:lstStyle/>
          <a:p>
            <a:fld id="{C3CD4859-5C2D-43D1-8A6F-42065D83A2F9}" type="slidenum">
              <a:rPr lang="en-GB" smtClean="0"/>
              <a:t>‹#›</a:t>
            </a:fld>
            <a:endParaRPr lang="en-GB"/>
          </a:p>
        </p:txBody>
      </p:sp>
    </p:spTree>
    <p:extLst>
      <p:ext uri="{BB962C8B-B14F-4D97-AF65-F5344CB8AC3E}">
        <p14:creationId xmlns:p14="http://schemas.microsoft.com/office/powerpoint/2010/main" val="1674702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CAD656-390E-41D9-A435-6EBBA30077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BD5623-4756-4423-8034-765109865B2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363A4F-493F-46F7-AF97-78F34E3A82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8E131E-0F66-4E4D-8BD6-96F77E1F20FD}" type="datetime1">
              <a:rPr lang="en-GB" smtClean="0"/>
              <a:t>04/06/2019</a:t>
            </a:fld>
            <a:endParaRPr lang="en-GB"/>
          </a:p>
        </p:txBody>
      </p:sp>
      <p:sp>
        <p:nvSpPr>
          <p:cNvPr id="5" name="Footer Placeholder 4">
            <a:extLst>
              <a:ext uri="{FF2B5EF4-FFF2-40B4-BE49-F238E27FC236}">
                <a16:creationId xmlns:a16="http://schemas.microsoft.com/office/drawing/2014/main" id="{7AD8A14C-0967-4F55-AC10-F8DA73DDBEE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90DB96-0320-477F-AF3A-23F9716D9E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CD4859-5C2D-43D1-8A6F-42065D83A2F9}" type="slidenum">
              <a:rPr lang="en-GB" smtClean="0"/>
              <a:t>‹#›</a:t>
            </a:fld>
            <a:endParaRPr lang="en-GB"/>
          </a:p>
        </p:txBody>
      </p:sp>
    </p:spTree>
    <p:extLst>
      <p:ext uri="{BB962C8B-B14F-4D97-AF65-F5344CB8AC3E}">
        <p14:creationId xmlns:p14="http://schemas.microsoft.com/office/powerpoint/2010/main" val="34411527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hyperlink" Target="https://dictionary.cambridge.org/dictionary/english/great" TargetMode="External"/><Relationship Id="rId13" Type="http://schemas.openxmlformats.org/officeDocument/2006/relationships/hyperlink" Target="https://dictionary.cambridge.org/dictionary/english/rather" TargetMode="External"/><Relationship Id="rId3" Type="http://schemas.openxmlformats.org/officeDocument/2006/relationships/hyperlink" Target="https://dictionary.cambridge.org/dictionary/english/find" TargetMode="External"/><Relationship Id="rId7" Type="http://schemas.openxmlformats.org/officeDocument/2006/relationships/hyperlink" Target="https://dictionary.cambridge.org/dictionary/english/quality" TargetMode="External"/><Relationship Id="rId12" Type="http://schemas.openxmlformats.org/officeDocument/2006/relationships/hyperlink" Target="https://dictionary.cambridge.org/dictionary/english/childish" TargetMode="External"/><Relationship Id="rId17" Type="http://schemas.openxmlformats.org/officeDocument/2006/relationships/image" Target="../media/image5.jpg"/><Relationship Id="rId2" Type="http://schemas.openxmlformats.org/officeDocument/2006/relationships/hyperlink" Target="https://dictionary.cambridge.org/dictionary/english/ability" TargetMode="External"/><Relationship Id="rId16" Type="http://schemas.openxmlformats.org/officeDocument/2006/relationships/hyperlink" Target="https://creativecommons.org/licenses/by-nc-nd/3.0/" TargetMode="External"/><Relationship Id="rId1" Type="http://schemas.openxmlformats.org/officeDocument/2006/relationships/slideLayout" Target="../slideLayouts/slideLayout8.xml"/><Relationship Id="rId6" Type="http://schemas.openxmlformats.org/officeDocument/2006/relationships/hyperlink" Target="https://dictionary.cambridge.org/dictionary/english/see" TargetMode="External"/><Relationship Id="rId11" Type="http://schemas.openxmlformats.org/officeDocument/2006/relationships/hyperlink" Target="https://dictionary.cambridge.org/dictionary/english/schoolboy" TargetMode="External"/><Relationship Id="rId5" Type="http://schemas.openxmlformats.org/officeDocument/2006/relationships/hyperlink" Target="https://dictionary.cambridge.org/dictionary/english/people" TargetMode="External"/><Relationship Id="rId15" Type="http://schemas.openxmlformats.org/officeDocument/2006/relationships/hyperlink" Target="https://www.greenhumour.com/2010/10/pronounced-guilty.html" TargetMode="External"/><Relationship Id="rId10" Type="http://schemas.openxmlformats.org/officeDocument/2006/relationships/hyperlink" Target="https://dictionary.cambridge.org/dictionary/english/able" TargetMode="External"/><Relationship Id="rId4" Type="http://schemas.openxmlformats.org/officeDocument/2006/relationships/hyperlink" Target="https://dictionary.cambridge.org/dictionary/english/funny" TargetMode="External"/><Relationship Id="rId9" Type="http://schemas.openxmlformats.org/officeDocument/2006/relationships/hyperlink" Target="https://dictionary.cambridge.org/dictionary/english/sense" TargetMode="External"/><Relationship Id="rId14" Type="http://schemas.openxmlformats.org/officeDocument/2006/relationships/hyperlink" Target="https://dictionary.cambridge.org/dictionary/english/tiresome"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https://www.dailymotion.com/video/xehdtq"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dictionary.cambridge.org/dictionary/english/humour" TargetMode="External"/><Relationship Id="rId7" Type="http://schemas.openxmlformats.org/officeDocument/2006/relationships/hyperlink" Target="https://www.rte.ie/entertainment/2019/0328/1039276-good-omens-for-father-ted-musical-says-graham-linehan/" TargetMode="External"/><Relationship Id="rId2" Type="http://schemas.openxmlformats.org/officeDocument/2006/relationships/hyperlink" Target="https://www.oxfordbibliographies.com/view/document/obo-9780199756384/obo-9780199756384-0193.xml" TargetMode="External"/><Relationship Id="rId1" Type="http://schemas.openxmlformats.org/officeDocument/2006/relationships/slideLayout" Target="../slideLayouts/slideLayout7.xml"/><Relationship Id="rId6" Type="http://schemas.openxmlformats.org/officeDocument/2006/relationships/hyperlink" Target="https://philosophynow.org/issues/64/Pop_Culture_An_Overview" TargetMode="External"/><Relationship Id="rId5" Type="http://schemas.openxmlformats.org/officeDocument/2006/relationships/hyperlink" Target="https://www.irishcatholic.com/harmless-fun-or-mocking-scorn/" TargetMode="External"/><Relationship Id="rId4" Type="http://schemas.openxmlformats.org/officeDocument/2006/relationships/hyperlink" Target="https://biblereasons.com/laughter-and-humor/" TargetMode="External"/></Relationships>
</file>

<file path=ppt/slides/_rels/slide26.xml.rels><?xml version="1.0" encoding="UTF-8" standalone="yes"?>
<Relationships xmlns="http://schemas.openxmlformats.org/package/2006/relationships"><Relationship Id="rId2" Type="http://schemas.openxmlformats.org/officeDocument/2006/relationships/hyperlink" Target="https://philosophynow.org/issues/64/Pop_Culture_An_Overview"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84867EAF-AE1D-4322-9DE8-383AE3F7B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 y="-4691"/>
            <a:ext cx="544692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40676238-7F95-4EEB-836A-7D23927873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4DF246E-1A65-44B9-80D9-1AFA443A5AEB}"/>
              </a:ext>
            </a:extLst>
          </p:cNvPr>
          <p:cNvSpPr>
            <a:spLocks noGrp="1"/>
          </p:cNvSpPr>
          <p:nvPr>
            <p:ph type="ctrTitle"/>
          </p:nvPr>
        </p:nvSpPr>
        <p:spPr>
          <a:xfrm>
            <a:off x="654757" y="3121701"/>
            <a:ext cx="3729354" cy="2251810"/>
          </a:xfrm>
        </p:spPr>
        <p:txBody>
          <a:bodyPr anchor="t">
            <a:normAutofit fontScale="90000"/>
          </a:bodyPr>
          <a:lstStyle/>
          <a:p>
            <a:r>
              <a:rPr lang="en-GB" sz="3100" dirty="0">
                <a:solidFill>
                  <a:srgbClr val="FFFFFF"/>
                </a:solidFill>
                <a:latin typeface="Gill Sans Nova" panose="020B0602020104020203" pitchFamily="34" charset="0"/>
              </a:rPr>
              <a:t>Religion Media and Popular Culture: from manuscripts to Disney</a:t>
            </a:r>
            <a:br>
              <a:rPr lang="en-GB" sz="3100" dirty="0">
                <a:solidFill>
                  <a:srgbClr val="FFFFFF"/>
                </a:solidFill>
                <a:latin typeface="Gill Sans Nova" panose="020B0602020104020203" pitchFamily="34" charset="0"/>
              </a:rPr>
            </a:br>
            <a:br>
              <a:rPr lang="en-GB" sz="3100" dirty="0">
                <a:solidFill>
                  <a:srgbClr val="FFFFFF"/>
                </a:solidFill>
                <a:latin typeface="Gill Sans Nova" panose="020B0602020104020203" pitchFamily="34" charset="0"/>
              </a:rPr>
            </a:br>
            <a:br>
              <a:rPr lang="en-GB" sz="3100" dirty="0">
                <a:solidFill>
                  <a:srgbClr val="FFFFFF"/>
                </a:solidFill>
                <a:latin typeface="Gill Sans Nova" panose="020B0602020104020203" pitchFamily="34" charset="0"/>
              </a:rPr>
            </a:br>
            <a:r>
              <a:rPr lang="en-GB" sz="3100" dirty="0">
                <a:solidFill>
                  <a:srgbClr val="FFFFFF"/>
                </a:solidFill>
                <a:latin typeface="Gill Sans Nova" panose="020B0602020104020203" pitchFamily="34" charset="0"/>
              </a:rPr>
              <a:t>HPRS5040</a:t>
            </a:r>
            <a:br>
              <a:rPr lang="en-GB" sz="3100" dirty="0">
                <a:solidFill>
                  <a:srgbClr val="FFFFFF"/>
                </a:solidFill>
                <a:latin typeface="Gill Sans Nova" panose="020B0602020104020203" pitchFamily="34" charset="0"/>
              </a:rPr>
            </a:br>
            <a:br>
              <a:rPr lang="en-GB" sz="2800" dirty="0">
                <a:solidFill>
                  <a:srgbClr val="FFFFFF"/>
                </a:solidFill>
                <a:latin typeface="Gill Sans Nova" panose="020B0602020104020203" pitchFamily="34" charset="0"/>
              </a:rPr>
            </a:br>
            <a:endParaRPr lang="en-GB" sz="2800" dirty="0">
              <a:solidFill>
                <a:srgbClr val="FFFFFF"/>
              </a:solidFill>
              <a:latin typeface="Gill Sans Nova" panose="020B0602020104020203" pitchFamily="34" charset="0"/>
            </a:endParaRPr>
          </a:p>
        </p:txBody>
      </p:sp>
      <p:sp>
        <p:nvSpPr>
          <p:cNvPr id="3" name="Subtitle 2">
            <a:extLst>
              <a:ext uri="{FF2B5EF4-FFF2-40B4-BE49-F238E27FC236}">
                <a16:creationId xmlns:a16="http://schemas.microsoft.com/office/drawing/2014/main" id="{605256E7-9A10-4B1B-ACA9-15DC5FA0A4AF}"/>
              </a:ext>
            </a:extLst>
          </p:cNvPr>
          <p:cNvSpPr>
            <a:spLocks noGrp="1"/>
          </p:cNvSpPr>
          <p:nvPr>
            <p:ph type="subTitle" idx="1"/>
          </p:nvPr>
        </p:nvSpPr>
        <p:spPr>
          <a:xfrm>
            <a:off x="795341" y="2032348"/>
            <a:ext cx="3588769" cy="597964"/>
          </a:xfrm>
        </p:spPr>
        <p:txBody>
          <a:bodyPr anchor="b">
            <a:noAutofit/>
          </a:bodyPr>
          <a:lstStyle/>
          <a:p>
            <a:r>
              <a:rPr lang="en-GB" dirty="0">
                <a:solidFill>
                  <a:srgbClr val="FFFFFF"/>
                </a:solidFill>
                <a:latin typeface="Gill Sans Nova" panose="020B0602020104020203" pitchFamily="34" charset="0"/>
              </a:rPr>
              <a:t>Jane Manley                                       0202616</a:t>
            </a:r>
          </a:p>
        </p:txBody>
      </p:sp>
      <p:pic>
        <p:nvPicPr>
          <p:cNvPr id="7" name="Graphic 6" descr="Media">
            <a:extLst>
              <a:ext uri="{FF2B5EF4-FFF2-40B4-BE49-F238E27FC236}">
                <a16:creationId xmlns:a16="http://schemas.microsoft.com/office/drawing/2014/main" id="{6BAD87B9-DF2F-4D83-AC42-6E93A386D71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79341" y="916459"/>
            <a:ext cx="5017318" cy="5017318"/>
          </a:xfrm>
          <a:prstGeom prst="rect">
            <a:avLst/>
          </a:prstGeom>
          <a:ln w="9525">
            <a:noFill/>
          </a:ln>
        </p:spPr>
      </p:pic>
    </p:spTree>
    <p:extLst>
      <p:ext uri="{BB962C8B-B14F-4D97-AF65-F5344CB8AC3E}">
        <p14:creationId xmlns:p14="http://schemas.microsoft.com/office/powerpoint/2010/main" val="1942008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https://www.ancient-code.com/wp-content/uploads/2017/07/Draft-Bible-1024x744.jpg">
            <a:extLst>
              <a:ext uri="{FF2B5EF4-FFF2-40B4-BE49-F238E27FC236}">
                <a16:creationId xmlns:a16="http://schemas.microsoft.com/office/drawing/2014/main" id="{3BDF685D-0878-4633-8830-75BE6293DD2C}"/>
              </a:ext>
            </a:extLst>
          </p:cNvPr>
          <p:cNvPicPr/>
          <p:nvPr/>
        </p:nvPicPr>
        <p:blipFill rotWithShape="1">
          <a:blip r:embed="rId2">
            <a:extLst>
              <a:ext uri="{28A0092B-C50C-407E-A947-70E740481C1C}">
                <a14:useLocalDpi xmlns:a14="http://schemas.microsoft.com/office/drawing/2010/main" val="0"/>
              </a:ext>
            </a:extLst>
          </a:blip>
          <a:srcRect t="616" b="22064"/>
          <a:stretch/>
        </p:blipFill>
        <p:spPr bwMode="auto">
          <a:xfrm>
            <a:off x="20" y="10"/>
            <a:ext cx="12191980" cy="6857990"/>
          </a:xfrm>
          <a:prstGeom prst="rect">
            <a:avLst/>
          </a:prstGeom>
          <a:noFill/>
        </p:spPr>
      </p:pic>
      <p:sp>
        <p:nvSpPr>
          <p:cNvPr id="6" name="Plus Sign 5">
            <a:extLst>
              <a:ext uri="{FF2B5EF4-FFF2-40B4-BE49-F238E27FC236}">
                <a16:creationId xmlns:a16="http://schemas.microsoft.com/office/drawing/2014/main" id="{48717515-FDD3-4588-99D8-D742F00E13AF}"/>
              </a:ext>
            </a:extLst>
          </p:cNvPr>
          <p:cNvSpPr/>
          <p:nvPr/>
        </p:nvSpPr>
        <p:spPr>
          <a:xfrm>
            <a:off x="172278" y="178915"/>
            <a:ext cx="5830957" cy="6857989"/>
          </a:xfrm>
          <a:prstGeom prst="mathPlus">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u="sng" dirty="0">
                <a:solidFill>
                  <a:srgbClr val="FF0000"/>
                </a:solidFill>
                <a:latin typeface="Gill Sans Nova" panose="020B0602020104020203" pitchFamily="34" charset="0"/>
              </a:rPr>
              <a:t>Religion in Popular Culture:</a:t>
            </a:r>
          </a:p>
          <a:p>
            <a:pPr algn="ctr"/>
            <a:r>
              <a:rPr lang="en-GB" sz="2800" u="sng" dirty="0">
                <a:solidFill>
                  <a:srgbClr val="FF0000"/>
                </a:solidFill>
                <a:latin typeface="Gill Sans Nova" panose="020B0602020104020203" pitchFamily="34" charset="0"/>
              </a:rPr>
              <a:t>Television Comedy</a:t>
            </a:r>
          </a:p>
        </p:txBody>
      </p:sp>
      <p:sp>
        <p:nvSpPr>
          <p:cNvPr id="3" name="Slide Number Placeholder 2">
            <a:extLst>
              <a:ext uri="{FF2B5EF4-FFF2-40B4-BE49-F238E27FC236}">
                <a16:creationId xmlns:a16="http://schemas.microsoft.com/office/drawing/2014/main" id="{81DF63A1-4E85-4CEA-AECA-E66BD00B9B0C}"/>
              </a:ext>
            </a:extLst>
          </p:cNvPr>
          <p:cNvSpPr>
            <a:spLocks noGrp="1"/>
          </p:cNvSpPr>
          <p:nvPr>
            <p:ph type="sldNum" sz="quarter" idx="12"/>
          </p:nvPr>
        </p:nvSpPr>
        <p:spPr/>
        <p:txBody>
          <a:bodyPr/>
          <a:lstStyle/>
          <a:p>
            <a:fld id="{C3CD4859-5C2D-43D1-8A6F-42065D83A2F9}" type="slidenum">
              <a:rPr lang="en-GB" smtClean="0"/>
              <a:t>2</a:t>
            </a:fld>
            <a:endParaRPr lang="en-GB"/>
          </a:p>
        </p:txBody>
      </p:sp>
    </p:spTree>
    <p:extLst>
      <p:ext uri="{BB962C8B-B14F-4D97-AF65-F5344CB8AC3E}">
        <p14:creationId xmlns:p14="http://schemas.microsoft.com/office/powerpoint/2010/main" val="613573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C3750-878E-49FD-A788-A96CD30FFD1A}"/>
              </a:ext>
            </a:extLst>
          </p:cNvPr>
          <p:cNvSpPr>
            <a:spLocks noGrp="1"/>
          </p:cNvSpPr>
          <p:nvPr>
            <p:ph type="title"/>
          </p:nvPr>
        </p:nvSpPr>
        <p:spPr>
          <a:xfrm>
            <a:off x="838200" y="365125"/>
            <a:ext cx="10333383" cy="854075"/>
          </a:xfrm>
        </p:spPr>
        <p:txBody>
          <a:bodyPr>
            <a:normAutofit/>
          </a:bodyPr>
          <a:lstStyle/>
          <a:p>
            <a:pPr algn="ctr"/>
            <a:r>
              <a:rPr lang="en-GB" u="sng" dirty="0">
                <a:latin typeface="Gill Sans Nova" panose="020B0602020104020203" pitchFamily="34" charset="0"/>
              </a:rPr>
              <a:t>Religion</a:t>
            </a:r>
          </a:p>
        </p:txBody>
      </p:sp>
      <p:sp>
        <p:nvSpPr>
          <p:cNvPr id="5" name="TextBox 4">
            <a:extLst>
              <a:ext uri="{FF2B5EF4-FFF2-40B4-BE49-F238E27FC236}">
                <a16:creationId xmlns:a16="http://schemas.microsoft.com/office/drawing/2014/main" id="{191069CD-76C0-4F98-A844-ADCDDA445B41}"/>
              </a:ext>
            </a:extLst>
          </p:cNvPr>
          <p:cNvSpPr txBox="1"/>
          <p:nvPr/>
        </p:nvSpPr>
        <p:spPr>
          <a:xfrm>
            <a:off x="1245704" y="1351723"/>
            <a:ext cx="10108096" cy="5910401"/>
          </a:xfrm>
          <a:prstGeom prst="rect">
            <a:avLst/>
          </a:prstGeom>
          <a:noFill/>
        </p:spPr>
        <p:txBody>
          <a:bodyPr wrap="square" rtlCol="0">
            <a:spAutoFit/>
          </a:bodyPr>
          <a:lstStyle/>
          <a:p>
            <a:pPr algn="just">
              <a:lnSpc>
                <a:spcPct val="150000"/>
              </a:lnSpc>
            </a:pPr>
            <a:r>
              <a:rPr lang="en-GB" sz="3200" dirty="0">
                <a:latin typeface="Gill Sans Nova" panose="020B0602020104020203" pitchFamily="34" charset="0"/>
              </a:rPr>
              <a:t>To quote David Chidester</a:t>
            </a:r>
            <a:r>
              <a:rPr lang="en-GB" sz="3200" baseline="30000" dirty="0">
                <a:latin typeface="Gill Sans Nova" panose="020B0602020104020203" pitchFamily="34" charset="0"/>
              </a:rPr>
              <a:t>1</a:t>
            </a:r>
            <a:r>
              <a:rPr lang="en-GB" sz="3200" dirty="0">
                <a:latin typeface="Gill Sans Nova" panose="020B0602020104020203" pitchFamily="34" charset="0"/>
              </a:rPr>
              <a:t>:</a:t>
            </a:r>
          </a:p>
          <a:p>
            <a:pPr marL="457200" indent="-457200" algn="just">
              <a:lnSpc>
                <a:spcPct val="150000"/>
              </a:lnSpc>
              <a:buFont typeface="Arial" panose="020B0604020202020204" pitchFamily="34" charset="0"/>
              <a:buChar char="•"/>
            </a:pPr>
            <a:r>
              <a:rPr lang="en-GB" sz="3200" i="1" dirty="0">
                <a:solidFill>
                  <a:srgbClr val="FF0000"/>
                </a:solidFill>
                <a:latin typeface="Gill Sans Nova" panose="020B0602020104020203" pitchFamily="34" charset="0"/>
              </a:rPr>
              <a:t>Religion</a:t>
            </a:r>
            <a:r>
              <a:rPr lang="en-GB" sz="3200" i="1" dirty="0">
                <a:latin typeface="Gill Sans Nova" panose="020B0602020104020203" pitchFamily="34" charset="0"/>
              </a:rPr>
              <a:t> </a:t>
            </a:r>
            <a:r>
              <a:rPr lang="en-GB" sz="3200" dirty="0">
                <a:latin typeface="Gill Sans Nova" panose="020B0602020104020203" pitchFamily="34" charset="0"/>
              </a:rPr>
              <a:t>is a generic term for “ways of being a human person in a human place”.</a:t>
            </a:r>
          </a:p>
          <a:p>
            <a:pPr marL="457200" indent="-457200" algn="just">
              <a:lnSpc>
                <a:spcPct val="150000"/>
              </a:lnSpc>
              <a:buFont typeface="Arial" panose="020B0604020202020204" pitchFamily="34" charset="0"/>
              <a:buChar char="•"/>
            </a:pPr>
            <a:r>
              <a:rPr lang="en-GB" sz="3200" i="1" dirty="0">
                <a:solidFill>
                  <a:srgbClr val="FF0000"/>
                </a:solidFill>
                <a:latin typeface="Gill Sans Nova" panose="020B0602020104020203" pitchFamily="34" charset="0"/>
              </a:rPr>
              <a:t>Religion</a:t>
            </a:r>
            <a:r>
              <a:rPr lang="en-GB" sz="3200" i="1" dirty="0">
                <a:latin typeface="Gill Sans Nova" panose="020B0602020104020203" pitchFamily="34" charset="0"/>
              </a:rPr>
              <a:t> </a:t>
            </a:r>
            <a:r>
              <a:rPr lang="en-GB" sz="3200" dirty="0">
                <a:latin typeface="Gill Sans Nova" panose="020B0602020104020203" pitchFamily="34" charset="0"/>
              </a:rPr>
              <a:t>is the activity of being human in relation to superhuman transcendence and sacred inclusion (every time we define religion we draw boundaries and distinctions</a:t>
            </a:r>
            <a:r>
              <a:rPr lang="en-GB" sz="3200" baseline="30000" dirty="0">
                <a:latin typeface="Gill Sans Nova" panose="020B0602020104020203" pitchFamily="34" charset="0"/>
              </a:rPr>
              <a:t>2</a:t>
            </a:r>
            <a:r>
              <a:rPr lang="en-GB" sz="3200" dirty="0">
                <a:latin typeface="Gill Sans Nova" panose="020B0602020104020203" pitchFamily="34" charset="0"/>
              </a:rPr>
              <a:t>). </a:t>
            </a:r>
          </a:p>
          <a:p>
            <a:pPr algn="just">
              <a:lnSpc>
                <a:spcPct val="150000"/>
              </a:lnSpc>
            </a:pPr>
            <a:endParaRPr lang="en-GB" sz="3200" i="1" dirty="0">
              <a:latin typeface="Gill Sans Nova" panose="020B0602020104020203" pitchFamily="34" charset="0"/>
            </a:endParaRPr>
          </a:p>
        </p:txBody>
      </p:sp>
      <p:sp>
        <p:nvSpPr>
          <p:cNvPr id="3" name="Slide Number Placeholder 2">
            <a:extLst>
              <a:ext uri="{FF2B5EF4-FFF2-40B4-BE49-F238E27FC236}">
                <a16:creationId xmlns:a16="http://schemas.microsoft.com/office/drawing/2014/main" id="{231D9494-7317-4C56-A220-71F676CC6EE2}"/>
              </a:ext>
            </a:extLst>
          </p:cNvPr>
          <p:cNvSpPr>
            <a:spLocks noGrp="1"/>
          </p:cNvSpPr>
          <p:nvPr>
            <p:ph type="sldNum" sz="quarter" idx="12"/>
          </p:nvPr>
        </p:nvSpPr>
        <p:spPr/>
        <p:txBody>
          <a:bodyPr/>
          <a:lstStyle/>
          <a:p>
            <a:fld id="{C3CD4859-5C2D-43D1-8A6F-42065D83A2F9}" type="slidenum">
              <a:rPr lang="en-GB" smtClean="0"/>
              <a:t>3</a:t>
            </a:fld>
            <a:endParaRPr lang="en-GB"/>
          </a:p>
        </p:txBody>
      </p:sp>
    </p:spTree>
    <p:extLst>
      <p:ext uri="{BB962C8B-B14F-4D97-AF65-F5344CB8AC3E}">
        <p14:creationId xmlns:p14="http://schemas.microsoft.com/office/powerpoint/2010/main" val="6436187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1EA529-9733-4FA3-BD9B-5673A6A777FD}"/>
              </a:ext>
            </a:extLst>
          </p:cNvPr>
          <p:cNvSpPr txBox="1"/>
          <p:nvPr/>
        </p:nvSpPr>
        <p:spPr>
          <a:xfrm flipH="1">
            <a:off x="1861930" y="437322"/>
            <a:ext cx="8468139" cy="769441"/>
          </a:xfrm>
          <a:prstGeom prst="rect">
            <a:avLst/>
          </a:prstGeom>
          <a:noFill/>
        </p:spPr>
        <p:txBody>
          <a:bodyPr wrap="square" rtlCol="0">
            <a:spAutoFit/>
          </a:bodyPr>
          <a:lstStyle/>
          <a:p>
            <a:pPr algn="ctr"/>
            <a:r>
              <a:rPr lang="en-GB" sz="4400" u="sng" dirty="0">
                <a:latin typeface="Gill Sans Nova" panose="020B0602020104020203" pitchFamily="34" charset="0"/>
              </a:rPr>
              <a:t>Popular Culture </a:t>
            </a:r>
          </a:p>
        </p:txBody>
      </p:sp>
      <p:sp>
        <p:nvSpPr>
          <p:cNvPr id="8" name="TextBox 7">
            <a:extLst>
              <a:ext uri="{FF2B5EF4-FFF2-40B4-BE49-F238E27FC236}">
                <a16:creationId xmlns:a16="http://schemas.microsoft.com/office/drawing/2014/main" id="{0864CADD-AA4E-4D43-B155-2786BDF03731}"/>
              </a:ext>
            </a:extLst>
          </p:cNvPr>
          <p:cNvSpPr txBox="1"/>
          <p:nvPr/>
        </p:nvSpPr>
        <p:spPr>
          <a:xfrm>
            <a:off x="769361" y="1760987"/>
            <a:ext cx="10933044" cy="4524315"/>
          </a:xfrm>
          <a:prstGeom prst="rect">
            <a:avLst/>
          </a:prstGeom>
          <a:noFill/>
        </p:spPr>
        <p:txBody>
          <a:bodyPr wrap="square" rtlCol="0">
            <a:spAutoFit/>
          </a:bodyPr>
          <a:lstStyle/>
          <a:p>
            <a:pPr marL="342900" indent="-342900" algn="just">
              <a:buFont typeface="Arial" panose="020B0604020202020204" pitchFamily="34" charset="0"/>
              <a:buChar char="•"/>
            </a:pPr>
            <a:r>
              <a:rPr lang="en-GB" sz="2400" dirty="0">
                <a:solidFill>
                  <a:srgbClr val="FF0000"/>
                </a:solidFill>
                <a:latin typeface="Gill Sans Nova" panose="020B0602020104020203" pitchFamily="34" charset="0"/>
              </a:rPr>
              <a:t>Popular culture </a:t>
            </a:r>
            <a:r>
              <a:rPr lang="en-GB" sz="2400" dirty="0">
                <a:latin typeface="Gill Sans Nova" panose="020B0602020104020203" pitchFamily="34" charset="0"/>
              </a:rPr>
              <a:t>is the set of practices, beliefs, and objects that embody the most broadly shared meanings of a social system.</a:t>
            </a:r>
          </a:p>
          <a:p>
            <a:pPr marL="342900" indent="-342900" algn="just">
              <a:buFont typeface="Arial" panose="020B0604020202020204" pitchFamily="34" charset="0"/>
              <a:buChar char="•"/>
            </a:pPr>
            <a:endParaRPr lang="en-GB" sz="2400" dirty="0">
              <a:latin typeface="Gill Sans Nova" panose="020B0602020104020203" pitchFamily="34" charset="0"/>
            </a:endParaRPr>
          </a:p>
          <a:p>
            <a:pPr marL="342900" indent="-342900" algn="just">
              <a:buFont typeface="Arial" panose="020B0604020202020204" pitchFamily="34" charset="0"/>
              <a:buChar char="•"/>
            </a:pPr>
            <a:r>
              <a:rPr lang="en-GB" sz="2400" dirty="0">
                <a:latin typeface="Gill Sans Nova" panose="020B0602020104020203" pitchFamily="34" charset="0"/>
              </a:rPr>
              <a:t>It includes media objects, entertainment and leisure, fashion and trends, and linguistic conventions, among other things.</a:t>
            </a:r>
          </a:p>
          <a:p>
            <a:pPr marL="342900" indent="-342900" algn="just">
              <a:buFont typeface="Arial" panose="020B0604020202020204" pitchFamily="34" charset="0"/>
              <a:buChar char="•"/>
            </a:pPr>
            <a:endParaRPr lang="en-GB" sz="2400" dirty="0">
              <a:latin typeface="Gill Sans Nova" panose="020B0602020104020203" pitchFamily="34" charset="0"/>
            </a:endParaRPr>
          </a:p>
          <a:p>
            <a:pPr marL="342900" indent="-342900" algn="just">
              <a:buFont typeface="Arial" panose="020B0604020202020204" pitchFamily="34" charset="0"/>
              <a:buChar char="•"/>
            </a:pPr>
            <a:r>
              <a:rPr lang="en-GB" sz="2400" dirty="0">
                <a:solidFill>
                  <a:srgbClr val="FF0000"/>
                </a:solidFill>
                <a:latin typeface="Gill Sans Nova" panose="020B0602020104020203" pitchFamily="34" charset="0"/>
              </a:rPr>
              <a:t>Popular culture </a:t>
            </a:r>
            <a:r>
              <a:rPr lang="en-GB" sz="2400" dirty="0">
                <a:latin typeface="Gill Sans Nova" panose="020B0602020104020203" pitchFamily="34" charset="0"/>
              </a:rPr>
              <a:t>is usually associated with either mass culture or folk culture, and differentiated from high culture and various institutional cultures (political culture, educational culture, legal culture, etc.).</a:t>
            </a:r>
          </a:p>
          <a:p>
            <a:pPr marL="342900" indent="-342900" algn="just">
              <a:buFont typeface="Arial" panose="020B0604020202020204" pitchFamily="34" charset="0"/>
              <a:buChar char="•"/>
            </a:pPr>
            <a:endParaRPr lang="en-GB" sz="2400" dirty="0">
              <a:latin typeface="Gill Sans Nova" panose="020B0602020104020203" pitchFamily="34" charset="0"/>
            </a:endParaRPr>
          </a:p>
          <a:p>
            <a:pPr marL="342900" indent="-342900" algn="just">
              <a:buFont typeface="Arial" panose="020B0604020202020204" pitchFamily="34" charset="0"/>
              <a:buChar char="•"/>
            </a:pPr>
            <a:r>
              <a:rPr lang="en-GB" sz="2400" dirty="0">
                <a:latin typeface="Gill Sans Nova" panose="020B0602020104020203" pitchFamily="34" charset="0"/>
              </a:rPr>
              <a:t>The association of </a:t>
            </a:r>
            <a:r>
              <a:rPr lang="en-GB" sz="2400" dirty="0">
                <a:solidFill>
                  <a:srgbClr val="FF0000"/>
                </a:solidFill>
                <a:latin typeface="Gill Sans Nova" panose="020B0602020104020203" pitchFamily="34" charset="0"/>
              </a:rPr>
              <a:t>popular culture </a:t>
            </a:r>
            <a:r>
              <a:rPr lang="en-GB" sz="2400" dirty="0">
                <a:latin typeface="Gill Sans Nova" panose="020B0602020104020203" pitchFamily="34" charset="0"/>
              </a:rPr>
              <a:t>with mass culture can lead to a focus on the position of popular culture within a capitalist mode of economic production</a:t>
            </a:r>
            <a:r>
              <a:rPr lang="en-GB" sz="2400" baseline="30000" dirty="0">
                <a:latin typeface="Gill Sans Nova" panose="020B0602020104020203" pitchFamily="34" charset="0"/>
              </a:rPr>
              <a:t>3.</a:t>
            </a:r>
          </a:p>
        </p:txBody>
      </p:sp>
      <p:sp>
        <p:nvSpPr>
          <p:cNvPr id="2" name="Slide Number Placeholder 1">
            <a:extLst>
              <a:ext uri="{FF2B5EF4-FFF2-40B4-BE49-F238E27FC236}">
                <a16:creationId xmlns:a16="http://schemas.microsoft.com/office/drawing/2014/main" id="{E1F761BC-166F-42B4-BD97-BD0B39FC5BA5}"/>
              </a:ext>
            </a:extLst>
          </p:cNvPr>
          <p:cNvSpPr>
            <a:spLocks noGrp="1"/>
          </p:cNvSpPr>
          <p:nvPr>
            <p:ph type="sldNum" sz="quarter" idx="12"/>
          </p:nvPr>
        </p:nvSpPr>
        <p:spPr/>
        <p:txBody>
          <a:bodyPr/>
          <a:lstStyle/>
          <a:p>
            <a:fld id="{C3CD4859-5C2D-43D1-8A6F-42065D83A2F9}" type="slidenum">
              <a:rPr lang="en-GB" smtClean="0"/>
              <a:t>4</a:t>
            </a:fld>
            <a:endParaRPr lang="en-GB"/>
          </a:p>
        </p:txBody>
      </p:sp>
    </p:spTree>
    <p:extLst>
      <p:ext uri="{BB962C8B-B14F-4D97-AF65-F5344CB8AC3E}">
        <p14:creationId xmlns:p14="http://schemas.microsoft.com/office/powerpoint/2010/main" val="3668602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5B4CD-3B74-4E28-8866-34746BD22E1A}"/>
              </a:ext>
            </a:extLst>
          </p:cNvPr>
          <p:cNvSpPr>
            <a:spLocks noGrp="1"/>
          </p:cNvSpPr>
          <p:nvPr>
            <p:ph type="title"/>
          </p:nvPr>
        </p:nvSpPr>
        <p:spPr>
          <a:xfrm>
            <a:off x="970844" y="457200"/>
            <a:ext cx="3801181" cy="1055511"/>
          </a:xfrm>
        </p:spPr>
        <p:txBody>
          <a:bodyPr>
            <a:normAutofit/>
          </a:bodyPr>
          <a:lstStyle/>
          <a:p>
            <a:pPr algn="ctr"/>
            <a:r>
              <a:rPr lang="en-GB" sz="4400" u="sng" dirty="0">
                <a:latin typeface="Gill Sans Nova" panose="020B0602020104020203" pitchFamily="34" charset="0"/>
              </a:rPr>
              <a:t>Humour</a:t>
            </a:r>
          </a:p>
        </p:txBody>
      </p:sp>
      <p:sp>
        <p:nvSpPr>
          <p:cNvPr id="4" name="Text Placeholder 3">
            <a:extLst>
              <a:ext uri="{FF2B5EF4-FFF2-40B4-BE49-F238E27FC236}">
                <a16:creationId xmlns:a16="http://schemas.microsoft.com/office/drawing/2014/main" id="{F39FE84B-CBEA-4080-8DCF-2C5416C52079}"/>
              </a:ext>
            </a:extLst>
          </p:cNvPr>
          <p:cNvSpPr>
            <a:spLocks noGrp="1"/>
          </p:cNvSpPr>
          <p:nvPr>
            <p:ph type="body" sz="half" idx="2"/>
          </p:nvPr>
        </p:nvSpPr>
        <p:spPr>
          <a:xfrm>
            <a:off x="857956" y="1851378"/>
            <a:ext cx="4234549" cy="4549422"/>
          </a:xfrm>
        </p:spPr>
        <p:txBody>
          <a:bodyPr/>
          <a:lstStyle/>
          <a:p>
            <a:pPr algn="just"/>
            <a:r>
              <a:rPr lang="en-GB" sz="1800" i="1" dirty="0">
                <a:solidFill>
                  <a:srgbClr val="444444"/>
                </a:solidFill>
                <a:latin typeface="Gill Sans Nova" panose="020B0602020104020203" pitchFamily="34" charset="0"/>
              </a:rPr>
              <a:t>noun</a:t>
            </a:r>
            <a:endParaRPr lang="en-GB" sz="1800" dirty="0">
              <a:solidFill>
                <a:srgbClr val="292929"/>
              </a:solidFill>
              <a:latin typeface="Gill Sans Nova" panose="020B0602020104020203" pitchFamily="34" charset="0"/>
            </a:endParaRPr>
          </a:p>
          <a:p>
            <a:pPr algn="just"/>
            <a:r>
              <a:rPr lang="en-GB" sz="1800" cap="small" dirty="0">
                <a:latin typeface="Gill Sans Nova" panose="020B0602020104020203" pitchFamily="34" charset="0"/>
              </a:rPr>
              <a:t>UK</a:t>
            </a:r>
            <a:r>
              <a:rPr lang="en-GB" sz="1800" dirty="0">
                <a:latin typeface="Gill Sans Nova" panose="020B0602020104020203" pitchFamily="34" charset="0"/>
              </a:rPr>
              <a:t> </a:t>
            </a:r>
            <a:r>
              <a:rPr lang="en-GB" sz="1800" cap="small" dirty="0">
                <a:latin typeface="Gill Sans Nova" panose="020B0602020104020203" pitchFamily="34" charset="0"/>
              </a:rPr>
              <a:t>US</a:t>
            </a:r>
            <a:r>
              <a:rPr lang="en-GB" sz="1800" dirty="0">
                <a:latin typeface="Gill Sans Nova" panose="020B0602020104020203" pitchFamily="34" charset="0"/>
              </a:rPr>
              <a:t> </a:t>
            </a:r>
            <a:r>
              <a:rPr lang="en-GB" sz="1800" b="1" dirty="0" err="1">
                <a:latin typeface="Gill Sans Nova" panose="020B0602020104020203" pitchFamily="34" charset="0"/>
              </a:rPr>
              <a:t>humor</a:t>
            </a:r>
            <a:r>
              <a:rPr lang="en-GB" sz="1800" dirty="0">
                <a:latin typeface="Gill Sans Nova" panose="020B0602020104020203" pitchFamily="34" charset="0"/>
              </a:rPr>
              <a:t> </a:t>
            </a:r>
            <a:r>
              <a:rPr lang="en-GB" sz="1800" b="1" cap="all" dirty="0" err="1">
                <a:solidFill>
                  <a:srgbClr val="E84427"/>
                </a:solidFill>
                <a:latin typeface="Gill Sans Nova" panose="020B0602020104020203" pitchFamily="34" charset="0"/>
              </a:rPr>
              <a:t>uk</a:t>
            </a:r>
            <a:r>
              <a:rPr lang="en-GB" sz="1800" dirty="0">
                <a:latin typeface="Gill Sans Nova" panose="020B0602020104020203" pitchFamily="34" charset="0"/>
              </a:rPr>
              <a:t> </a:t>
            </a:r>
            <a:r>
              <a:rPr lang="en-GB" sz="1800" dirty="0">
                <a:solidFill>
                  <a:srgbClr val="FFFFFF"/>
                </a:solidFill>
                <a:latin typeface="Gill Sans Nova" panose="020B0602020104020203" pitchFamily="34" charset="0"/>
              </a:rPr>
              <a:t>​ </a:t>
            </a:r>
            <a:r>
              <a:rPr lang="en-GB" sz="1800" dirty="0">
                <a:latin typeface="Gill Sans Nova" panose="020B0602020104020203" pitchFamily="34" charset="0"/>
              </a:rPr>
              <a:t>/ˈ</a:t>
            </a:r>
            <a:r>
              <a:rPr lang="en-GB" sz="1800" dirty="0" err="1">
                <a:latin typeface="Gill Sans Nova" panose="020B0602020104020203" pitchFamily="34" charset="0"/>
              </a:rPr>
              <a:t>hju</a:t>
            </a:r>
            <a:r>
              <a:rPr lang="en-GB" sz="1800" dirty="0">
                <a:latin typeface="Gill Sans Nova" panose="020B0602020104020203" pitchFamily="34" charset="0"/>
              </a:rPr>
              <a:t>ː.</a:t>
            </a:r>
            <a:r>
              <a:rPr lang="en-GB" sz="1800" dirty="0" err="1">
                <a:latin typeface="Gill Sans Nova" panose="020B0602020104020203" pitchFamily="34" charset="0"/>
              </a:rPr>
              <a:t>mə</a:t>
            </a:r>
            <a:r>
              <a:rPr lang="en-GB" sz="1800" baseline="30000" dirty="0" err="1">
                <a:latin typeface="Gill Sans Nova" panose="020B0602020104020203" pitchFamily="34" charset="0"/>
              </a:rPr>
              <a:t>r</a:t>
            </a:r>
            <a:r>
              <a:rPr lang="en-GB" sz="1800" dirty="0">
                <a:latin typeface="Gill Sans Nova" panose="020B0602020104020203" pitchFamily="34" charset="0"/>
              </a:rPr>
              <a:t>/ </a:t>
            </a:r>
            <a:r>
              <a:rPr lang="en-GB" sz="1800" b="1" cap="all" dirty="0">
                <a:solidFill>
                  <a:srgbClr val="E84427"/>
                </a:solidFill>
                <a:latin typeface="Gill Sans Nova" panose="020B0602020104020203" pitchFamily="34" charset="0"/>
              </a:rPr>
              <a:t>us</a:t>
            </a:r>
            <a:r>
              <a:rPr lang="en-GB" sz="1800" dirty="0">
                <a:latin typeface="Gill Sans Nova" panose="020B0602020104020203" pitchFamily="34" charset="0"/>
              </a:rPr>
              <a:t> </a:t>
            </a:r>
            <a:r>
              <a:rPr lang="en-GB" sz="1800" dirty="0">
                <a:solidFill>
                  <a:srgbClr val="FFFFFF"/>
                </a:solidFill>
                <a:latin typeface="Gill Sans Nova" panose="020B0602020104020203" pitchFamily="34" charset="0"/>
              </a:rPr>
              <a:t>​ </a:t>
            </a:r>
            <a:r>
              <a:rPr lang="en-GB" sz="1800" dirty="0">
                <a:latin typeface="Gill Sans Nova" panose="020B0602020104020203" pitchFamily="34" charset="0"/>
              </a:rPr>
              <a:t>/ˈ</a:t>
            </a:r>
            <a:r>
              <a:rPr lang="en-GB" sz="1800" dirty="0" err="1">
                <a:latin typeface="Gill Sans Nova" panose="020B0602020104020203" pitchFamily="34" charset="0"/>
              </a:rPr>
              <a:t>hju</a:t>
            </a:r>
            <a:r>
              <a:rPr lang="en-GB" sz="1800" dirty="0">
                <a:latin typeface="Gill Sans Nova" panose="020B0602020104020203" pitchFamily="34" charset="0"/>
              </a:rPr>
              <a:t>ː.</a:t>
            </a:r>
            <a:r>
              <a:rPr lang="en-GB" sz="1800" dirty="0" err="1">
                <a:latin typeface="Gill Sans Nova" panose="020B0602020104020203" pitchFamily="34" charset="0"/>
              </a:rPr>
              <a:t>mɚ</a:t>
            </a:r>
            <a:r>
              <a:rPr lang="en-GB" sz="1800" dirty="0">
                <a:latin typeface="Gill Sans Nova" panose="020B0602020104020203" pitchFamily="34" charset="0"/>
              </a:rPr>
              <a:t>/ </a:t>
            </a:r>
          </a:p>
          <a:p>
            <a:pPr algn="just"/>
            <a:r>
              <a:rPr lang="en-GB" sz="1800" b="1" dirty="0">
                <a:solidFill>
                  <a:srgbClr val="FFFFFF"/>
                </a:solidFill>
                <a:latin typeface="Gill Sans Nova" panose="020B0602020104020203" pitchFamily="34" charset="0"/>
              </a:rPr>
              <a:t>humour</a:t>
            </a:r>
            <a:r>
              <a:rPr lang="en-GB" sz="1800" dirty="0">
                <a:solidFill>
                  <a:srgbClr val="FFFFFF"/>
                </a:solidFill>
                <a:latin typeface="Gill Sans Nova" panose="020B0602020104020203" pitchFamily="34" charset="0"/>
              </a:rPr>
              <a:t> </a:t>
            </a:r>
            <a:r>
              <a:rPr lang="en-GB" sz="1800" i="1" dirty="0">
                <a:solidFill>
                  <a:srgbClr val="FFFFFF"/>
                </a:solidFill>
                <a:latin typeface="Gill Sans Nova" panose="020B0602020104020203" pitchFamily="34" charset="0"/>
              </a:rPr>
              <a:t>noun</a:t>
            </a:r>
            <a:r>
              <a:rPr lang="en-GB" sz="1800" dirty="0">
                <a:solidFill>
                  <a:srgbClr val="FFFFFF"/>
                </a:solidFill>
                <a:latin typeface="Gill Sans Nova" panose="020B0602020104020203" pitchFamily="34" charset="0"/>
              </a:rPr>
              <a:t> </a:t>
            </a:r>
            <a:r>
              <a:rPr lang="en-GB" sz="1800" b="1" dirty="0">
                <a:solidFill>
                  <a:srgbClr val="FFFFFF"/>
                </a:solidFill>
                <a:latin typeface="Gill Sans Nova" panose="020B0602020104020203" pitchFamily="34" charset="0"/>
              </a:rPr>
              <a:t>(AMUSEMENT) </a:t>
            </a:r>
            <a:endParaRPr lang="en-GB" sz="1800" dirty="0">
              <a:solidFill>
                <a:srgbClr val="FFFFFF"/>
              </a:solidFill>
              <a:latin typeface="Gill Sans Nova" panose="020B0602020104020203" pitchFamily="34" charset="0"/>
            </a:endParaRPr>
          </a:p>
          <a:p>
            <a:pPr algn="just"/>
            <a:r>
              <a:rPr lang="en-GB" sz="1800" dirty="0">
                <a:solidFill>
                  <a:srgbClr val="FFFFFF"/>
                </a:solidFill>
                <a:latin typeface="Gill Sans Nova" panose="020B0602020104020203" pitchFamily="34" charset="0"/>
              </a:rPr>
              <a:t>​</a:t>
            </a:r>
            <a:r>
              <a:rPr lang="en-GB" sz="1800" b="1" dirty="0">
                <a:solidFill>
                  <a:srgbClr val="292929"/>
                </a:solidFill>
                <a:latin typeface="Gill Sans Nova" panose="020B0602020104020203" pitchFamily="34" charset="0"/>
              </a:rPr>
              <a:t>the </a:t>
            </a:r>
            <a:r>
              <a:rPr lang="en-GB" sz="1800" b="1" dirty="0">
                <a:solidFill>
                  <a:srgbClr val="292929"/>
                </a:solidFill>
                <a:latin typeface="Gill Sans Nova" panose="020B0602020104020203" pitchFamily="34" charset="0"/>
                <a:hlinkClick r:id="rId2" tooltip="ability">
                  <a:extLst>
                    <a:ext uri="{A12FA001-AC4F-418D-AE19-62706E023703}">
                      <ahyp:hlinkClr xmlns:ahyp="http://schemas.microsoft.com/office/drawing/2018/hyperlinkcolor" val="tx"/>
                    </a:ext>
                  </a:extLst>
                </a:hlinkClick>
              </a:rPr>
              <a:t>ability</a:t>
            </a:r>
            <a:r>
              <a:rPr lang="en-GB" sz="1800" b="1" dirty="0">
                <a:solidFill>
                  <a:srgbClr val="292929"/>
                </a:solidFill>
                <a:latin typeface="Gill Sans Nova" panose="020B0602020104020203" pitchFamily="34" charset="0"/>
              </a:rPr>
              <a:t> to </a:t>
            </a:r>
            <a:r>
              <a:rPr lang="en-GB" sz="1800" b="1" dirty="0">
                <a:solidFill>
                  <a:srgbClr val="292929"/>
                </a:solidFill>
                <a:latin typeface="Gill Sans Nova" panose="020B0602020104020203" pitchFamily="34" charset="0"/>
                <a:hlinkClick r:id="rId3" tooltip="find">
                  <a:extLst>
                    <a:ext uri="{A12FA001-AC4F-418D-AE19-62706E023703}">
                      <ahyp:hlinkClr xmlns:ahyp="http://schemas.microsoft.com/office/drawing/2018/hyperlinkcolor" val="tx"/>
                    </a:ext>
                  </a:extLst>
                </a:hlinkClick>
              </a:rPr>
              <a:t>find</a:t>
            </a:r>
            <a:r>
              <a:rPr lang="en-GB" sz="1800" b="1" dirty="0">
                <a:solidFill>
                  <a:srgbClr val="292929"/>
                </a:solidFill>
                <a:latin typeface="Gill Sans Nova" panose="020B0602020104020203" pitchFamily="34" charset="0"/>
              </a:rPr>
              <a:t> things </a:t>
            </a:r>
            <a:r>
              <a:rPr lang="en-GB" sz="1800" b="1" dirty="0">
                <a:solidFill>
                  <a:srgbClr val="292929"/>
                </a:solidFill>
                <a:latin typeface="Gill Sans Nova" panose="020B0602020104020203" pitchFamily="34" charset="0"/>
                <a:hlinkClick r:id="rId4" tooltip="funny">
                  <a:extLst>
                    <a:ext uri="{A12FA001-AC4F-418D-AE19-62706E023703}">
                      <ahyp:hlinkClr xmlns:ahyp="http://schemas.microsoft.com/office/drawing/2018/hyperlinkcolor" val="tx"/>
                    </a:ext>
                  </a:extLst>
                </a:hlinkClick>
              </a:rPr>
              <a:t>funny</a:t>
            </a:r>
            <a:r>
              <a:rPr lang="en-GB" sz="1800" b="1" dirty="0">
                <a:solidFill>
                  <a:srgbClr val="292929"/>
                </a:solidFill>
                <a:latin typeface="Gill Sans Nova" panose="020B0602020104020203" pitchFamily="34" charset="0"/>
              </a:rPr>
              <a:t>, the way in which </a:t>
            </a:r>
            <a:r>
              <a:rPr lang="en-GB" sz="1800" b="1" dirty="0">
                <a:solidFill>
                  <a:srgbClr val="292929"/>
                </a:solidFill>
                <a:latin typeface="Gill Sans Nova" panose="020B0602020104020203" pitchFamily="34" charset="0"/>
                <a:hlinkClick r:id="rId5" tooltip="people">
                  <a:extLst>
                    <a:ext uri="{A12FA001-AC4F-418D-AE19-62706E023703}">
                      <ahyp:hlinkClr xmlns:ahyp="http://schemas.microsoft.com/office/drawing/2018/hyperlinkcolor" val="tx"/>
                    </a:ext>
                  </a:extLst>
                </a:hlinkClick>
              </a:rPr>
              <a:t>people</a:t>
            </a:r>
            <a:r>
              <a:rPr lang="en-GB" sz="1800" b="1" dirty="0">
                <a:solidFill>
                  <a:srgbClr val="292929"/>
                </a:solidFill>
                <a:latin typeface="Gill Sans Nova" panose="020B0602020104020203" pitchFamily="34" charset="0"/>
              </a:rPr>
              <a:t> </a:t>
            </a:r>
            <a:r>
              <a:rPr lang="en-GB" sz="1800" b="1" dirty="0">
                <a:solidFill>
                  <a:srgbClr val="292929"/>
                </a:solidFill>
                <a:latin typeface="Gill Sans Nova" panose="020B0602020104020203" pitchFamily="34" charset="0"/>
                <a:hlinkClick r:id="rId6" tooltip="see">
                  <a:extLst>
                    <a:ext uri="{A12FA001-AC4F-418D-AE19-62706E023703}">
                      <ahyp:hlinkClr xmlns:ahyp="http://schemas.microsoft.com/office/drawing/2018/hyperlinkcolor" val="tx"/>
                    </a:ext>
                  </a:extLst>
                </a:hlinkClick>
              </a:rPr>
              <a:t>see</a:t>
            </a:r>
            <a:r>
              <a:rPr lang="en-GB" sz="1800" b="1" dirty="0">
                <a:solidFill>
                  <a:srgbClr val="292929"/>
                </a:solidFill>
                <a:latin typeface="Gill Sans Nova" panose="020B0602020104020203" pitchFamily="34" charset="0"/>
              </a:rPr>
              <a:t> that some things are </a:t>
            </a:r>
            <a:r>
              <a:rPr lang="en-GB" sz="1800" b="1" dirty="0">
                <a:solidFill>
                  <a:srgbClr val="292929"/>
                </a:solidFill>
                <a:latin typeface="Gill Sans Nova" panose="020B0602020104020203" pitchFamily="34" charset="0"/>
                <a:hlinkClick r:id="rId4" tooltip="funny">
                  <a:extLst>
                    <a:ext uri="{A12FA001-AC4F-418D-AE19-62706E023703}">
                      <ahyp:hlinkClr xmlns:ahyp="http://schemas.microsoft.com/office/drawing/2018/hyperlinkcolor" val="tx"/>
                    </a:ext>
                  </a:extLst>
                </a:hlinkClick>
              </a:rPr>
              <a:t>funny</a:t>
            </a:r>
            <a:r>
              <a:rPr lang="en-GB" sz="1800" b="1" dirty="0">
                <a:solidFill>
                  <a:srgbClr val="292929"/>
                </a:solidFill>
                <a:latin typeface="Gill Sans Nova" panose="020B0602020104020203" pitchFamily="34" charset="0"/>
              </a:rPr>
              <a:t>, or the </a:t>
            </a:r>
            <a:r>
              <a:rPr lang="en-GB" sz="1800" b="1" dirty="0">
                <a:solidFill>
                  <a:srgbClr val="292929"/>
                </a:solidFill>
                <a:latin typeface="Gill Sans Nova" panose="020B0602020104020203" pitchFamily="34" charset="0"/>
                <a:hlinkClick r:id="rId7" tooltip="quality">
                  <a:extLst>
                    <a:ext uri="{A12FA001-AC4F-418D-AE19-62706E023703}">
                      <ahyp:hlinkClr xmlns:ahyp="http://schemas.microsoft.com/office/drawing/2018/hyperlinkcolor" val="tx"/>
                    </a:ext>
                  </a:extLst>
                </a:hlinkClick>
              </a:rPr>
              <a:t>quality</a:t>
            </a:r>
            <a:r>
              <a:rPr lang="en-GB" sz="1800" b="1" dirty="0">
                <a:solidFill>
                  <a:srgbClr val="292929"/>
                </a:solidFill>
                <a:latin typeface="Gill Sans Nova" panose="020B0602020104020203" pitchFamily="34" charset="0"/>
              </a:rPr>
              <a:t> of being </a:t>
            </a:r>
            <a:r>
              <a:rPr lang="en-GB" sz="1800" b="1" dirty="0">
                <a:solidFill>
                  <a:srgbClr val="292929"/>
                </a:solidFill>
                <a:latin typeface="Gill Sans Nova" panose="020B0602020104020203" pitchFamily="34" charset="0"/>
                <a:hlinkClick r:id="rId4" tooltip="funny">
                  <a:extLst>
                    <a:ext uri="{A12FA001-AC4F-418D-AE19-62706E023703}">
                      <ahyp:hlinkClr xmlns:ahyp="http://schemas.microsoft.com/office/drawing/2018/hyperlinkcolor" val="tx"/>
                    </a:ext>
                  </a:extLst>
                </a:hlinkClick>
              </a:rPr>
              <a:t>funny</a:t>
            </a:r>
            <a:r>
              <a:rPr lang="en-GB" sz="1800" b="1" dirty="0">
                <a:solidFill>
                  <a:srgbClr val="292929"/>
                </a:solidFill>
                <a:latin typeface="Gill Sans Nova" panose="020B0602020104020203" pitchFamily="34" charset="0"/>
              </a:rPr>
              <a:t>: </a:t>
            </a:r>
            <a:endParaRPr lang="en-GB" sz="1800" dirty="0">
              <a:solidFill>
                <a:srgbClr val="292929"/>
              </a:solidFill>
              <a:latin typeface="Gill Sans Nova" panose="020B0602020104020203" pitchFamily="34" charset="0"/>
            </a:endParaRPr>
          </a:p>
          <a:p>
            <a:pPr algn="just"/>
            <a:r>
              <a:rPr lang="en-GB" sz="1800" dirty="0">
                <a:solidFill>
                  <a:srgbClr val="292929"/>
                </a:solidFill>
                <a:latin typeface="Gill Sans Nova" panose="020B0602020104020203" pitchFamily="34" charset="0"/>
              </a:rPr>
              <a:t>He's got a </a:t>
            </a:r>
            <a:r>
              <a:rPr lang="en-GB" sz="1800" dirty="0">
                <a:solidFill>
                  <a:srgbClr val="292929"/>
                </a:solidFill>
                <a:latin typeface="Gill Sans Nova" panose="020B0602020104020203" pitchFamily="34" charset="0"/>
                <a:hlinkClick r:id="rId8" tooltip="great">
                  <a:extLst>
                    <a:ext uri="{A12FA001-AC4F-418D-AE19-62706E023703}">
                      <ahyp:hlinkClr xmlns:ahyp="http://schemas.microsoft.com/office/drawing/2018/hyperlinkcolor" val="tx"/>
                    </a:ext>
                  </a:extLst>
                </a:hlinkClick>
              </a:rPr>
              <a:t>great</a:t>
            </a:r>
            <a:r>
              <a:rPr lang="en-GB" sz="1800" dirty="0">
                <a:solidFill>
                  <a:srgbClr val="292929"/>
                </a:solidFill>
                <a:latin typeface="Gill Sans Nova" panose="020B0602020104020203" pitchFamily="34" charset="0"/>
              </a:rPr>
              <a:t> </a:t>
            </a:r>
            <a:r>
              <a:rPr lang="en-GB" sz="1800" b="1" dirty="0">
                <a:solidFill>
                  <a:srgbClr val="292929"/>
                </a:solidFill>
                <a:latin typeface="Gill Sans Nova" panose="020B0602020104020203" pitchFamily="34" charset="0"/>
                <a:hlinkClick r:id="rId9" tooltip="sense">
                  <a:extLst>
                    <a:ext uri="{A12FA001-AC4F-418D-AE19-62706E023703}">
                      <ahyp:hlinkClr xmlns:ahyp="http://schemas.microsoft.com/office/drawing/2018/hyperlinkcolor" val="tx"/>
                    </a:ext>
                  </a:extLst>
                </a:hlinkClick>
              </a:rPr>
              <a:t>sense</a:t>
            </a:r>
            <a:r>
              <a:rPr lang="en-GB" sz="1800" b="1" dirty="0">
                <a:solidFill>
                  <a:srgbClr val="292929"/>
                </a:solidFill>
                <a:latin typeface="Gill Sans Nova" panose="020B0602020104020203" pitchFamily="34" charset="0"/>
              </a:rPr>
              <a:t> of</a:t>
            </a:r>
            <a:r>
              <a:rPr lang="en-GB" sz="1800" dirty="0">
                <a:solidFill>
                  <a:srgbClr val="292929"/>
                </a:solidFill>
                <a:latin typeface="Gill Sans Nova" panose="020B0602020104020203" pitchFamily="34" charset="0"/>
              </a:rPr>
              <a:t> humour (= he is very </a:t>
            </a:r>
            <a:r>
              <a:rPr lang="en-GB" sz="1800" dirty="0">
                <a:solidFill>
                  <a:srgbClr val="292929"/>
                </a:solidFill>
                <a:latin typeface="Gill Sans Nova" panose="020B0602020104020203" pitchFamily="34" charset="0"/>
                <a:hlinkClick r:id="rId10" tooltip="able">
                  <a:extLst>
                    <a:ext uri="{A12FA001-AC4F-418D-AE19-62706E023703}">
                      <ahyp:hlinkClr xmlns:ahyp="http://schemas.microsoft.com/office/drawing/2018/hyperlinkcolor" val="tx"/>
                    </a:ext>
                  </a:extLst>
                </a:hlinkClick>
              </a:rPr>
              <a:t>able</a:t>
            </a:r>
            <a:r>
              <a:rPr lang="en-GB" sz="1800" dirty="0">
                <a:solidFill>
                  <a:srgbClr val="292929"/>
                </a:solidFill>
                <a:latin typeface="Gill Sans Nova" panose="020B0602020104020203" pitchFamily="34" charset="0"/>
              </a:rPr>
              <a:t> to </a:t>
            </a:r>
            <a:r>
              <a:rPr lang="en-GB" sz="1800" dirty="0">
                <a:solidFill>
                  <a:srgbClr val="292929"/>
                </a:solidFill>
                <a:latin typeface="Gill Sans Nova" panose="020B0602020104020203" pitchFamily="34" charset="0"/>
                <a:hlinkClick r:id="rId6" tooltip="see">
                  <a:extLst>
                    <a:ext uri="{A12FA001-AC4F-418D-AE19-62706E023703}">
                      <ahyp:hlinkClr xmlns:ahyp="http://schemas.microsoft.com/office/drawing/2018/hyperlinkcolor" val="tx"/>
                    </a:ext>
                  </a:extLst>
                </a:hlinkClick>
              </a:rPr>
              <a:t>see</a:t>
            </a:r>
            <a:r>
              <a:rPr lang="en-GB" sz="1800" dirty="0">
                <a:solidFill>
                  <a:srgbClr val="292929"/>
                </a:solidFill>
                <a:latin typeface="Gill Sans Nova" panose="020B0602020104020203" pitchFamily="34" charset="0"/>
              </a:rPr>
              <a:t> things as </a:t>
            </a:r>
            <a:r>
              <a:rPr lang="en-GB" sz="1800" dirty="0">
                <a:solidFill>
                  <a:srgbClr val="292929"/>
                </a:solidFill>
                <a:latin typeface="Gill Sans Nova" panose="020B0602020104020203" pitchFamily="34" charset="0"/>
                <a:hlinkClick r:id="rId4" tooltip="funny">
                  <a:extLst>
                    <a:ext uri="{A12FA001-AC4F-418D-AE19-62706E023703}">
                      <ahyp:hlinkClr xmlns:ahyp="http://schemas.microsoft.com/office/drawing/2018/hyperlinkcolor" val="tx"/>
                    </a:ext>
                  </a:extLst>
                </a:hlinkClick>
              </a:rPr>
              <a:t>funny</a:t>
            </a:r>
            <a:r>
              <a:rPr lang="en-GB" sz="1800" dirty="0">
                <a:solidFill>
                  <a:srgbClr val="292929"/>
                </a:solidFill>
                <a:latin typeface="Gill Sans Nova" panose="020B0602020104020203" pitchFamily="34" charset="0"/>
              </a:rPr>
              <a:t>).</a:t>
            </a:r>
          </a:p>
          <a:p>
            <a:pPr algn="just"/>
            <a:r>
              <a:rPr lang="en-GB" sz="1800" dirty="0">
                <a:solidFill>
                  <a:srgbClr val="292929"/>
                </a:solidFill>
                <a:latin typeface="Gill Sans Nova" panose="020B0602020104020203" pitchFamily="34" charset="0"/>
              </a:rPr>
              <a:t>I must say I </a:t>
            </a:r>
            <a:r>
              <a:rPr lang="en-GB" sz="1800" dirty="0">
                <a:solidFill>
                  <a:srgbClr val="292929"/>
                </a:solidFill>
                <a:latin typeface="Gill Sans Nova" panose="020B0602020104020203" pitchFamily="34" charset="0"/>
                <a:hlinkClick r:id="rId3" tooltip="find">
                  <a:extLst>
                    <a:ext uri="{A12FA001-AC4F-418D-AE19-62706E023703}">
                      <ahyp:hlinkClr xmlns:ahyp="http://schemas.microsoft.com/office/drawing/2018/hyperlinkcolor" val="tx"/>
                    </a:ext>
                  </a:extLst>
                </a:hlinkClick>
              </a:rPr>
              <a:t>find</a:t>
            </a:r>
            <a:r>
              <a:rPr lang="en-GB" sz="1800" dirty="0">
                <a:solidFill>
                  <a:srgbClr val="292929"/>
                </a:solidFill>
                <a:latin typeface="Gill Sans Nova" panose="020B0602020104020203" pitchFamily="34" charset="0"/>
              </a:rPr>
              <a:t> his </a:t>
            </a:r>
            <a:r>
              <a:rPr lang="en-GB" sz="1800" b="1" dirty="0">
                <a:solidFill>
                  <a:srgbClr val="292929"/>
                </a:solidFill>
                <a:latin typeface="Gill Sans Nova" panose="020B0602020104020203" pitchFamily="34" charset="0"/>
                <a:hlinkClick r:id="rId11" tooltip="schoolboy">
                  <a:extLst>
                    <a:ext uri="{A12FA001-AC4F-418D-AE19-62706E023703}">
                      <ahyp:hlinkClr xmlns:ahyp="http://schemas.microsoft.com/office/drawing/2018/hyperlinkcolor" val="tx"/>
                    </a:ext>
                  </a:extLst>
                </a:hlinkClick>
              </a:rPr>
              <a:t>schoolboy</a:t>
            </a:r>
            <a:r>
              <a:rPr lang="en-GB" sz="1800" dirty="0">
                <a:solidFill>
                  <a:srgbClr val="292929"/>
                </a:solidFill>
                <a:latin typeface="Gill Sans Nova" panose="020B0602020104020203" pitchFamily="34" charset="0"/>
              </a:rPr>
              <a:t> (= </a:t>
            </a:r>
            <a:r>
              <a:rPr lang="en-GB" sz="1800" dirty="0">
                <a:solidFill>
                  <a:srgbClr val="292929"/>
                </a:solidFill>
                <a:latin typeface="Gill Sans Nova" panose="020B0602020104020203" pitchFamily="34" charset="0"/>
                <a:hlinkClick r:id="rId12" tooltip="childish">
                  <a:extLst>
                    <a:ext uri="{A12FA001-AC4F-418D-AE19-62706E023703}">
                      <ahyp:hlinkClr xmlns:ahyp="http://schemas.microsoft.com/office/drawing/2018/hyperlinkcolor" val="tx"/>
                    </a:ext>
                  </a:extLst>
                </a:hlinkClick>
              </a:rPr>
              <a:t>childish</a:t>
            </a:r>
            <a:r>
              <a:rPr lang="en-GB" sz="1800" dirty="0">
                <a:solidFill>
                  <a:srgbClr val="292929"/>
                </a:solidFill>
                <a:latin typeface="Gill Sans Nova" panose="020B0602020104020203" pitchFamily="34" charset="0"/>
              </a:rPr>
              <a:t>) humour </a:t>
            </a:r>
            <a:r>
              <a:rPr lang="en-GB" sz="1800" dirty="0">
                <a:solidFill>
                  <a:srgbClr val="292929"/>
                </a:solidFill>
                <a:latin typeface="Gill Sans Nova" panose="020B0602020104020203" pitchFamily="34" charset="0"/>
                <a:hlinkClick r:id="rId13" tooltip="rather">
                  <a:extLst>
                    <a:ext uri="{A12FA001-AC4F-418D-AE19-62706E023703}">
                      <ahyp:hlinkClr xmlns:ahyp="http://schemas.microsoft.com/office/drawing/2018/hyperlinkcolor" val="tx"/>
                    </a:ext>
                  </a:extLst>
                </a:hlinkClick>
              </a:rPr>
              <a:t>rather</a:t>
            </a:r>
            <a:r>
              <a:rPr lang="en-GB" sz="1800" dirty="0">
                <a:solidFill>
                  <a:srgbClr val="292929"/>
                </a:solidFill>
                <a:latin typeface="Gill Sans Nova" panose="020B0602020104020203" pitchFamily="34" charset="0"/>
              </a:rPr>
              <a:t> </a:t>
            </a:r>
            <a:r>
              <a:rPr lang="en-GB" sz="1800" dirty="0">
                <a:solidFill>
                  <a:srgbClr val="292929"/>
                </a:solidFill>
                <a:latin typeface="Gill Sans Nova" panose="020B0602020104020203" pitchFamily="34" charset="0"/>
                <a:hlinkClick r:id="rId14" tooltip="tiresome">
                  <a:extLst>
                    <a:ext uri="{A12FA001-AC4F-418D-AE19-62706E023703}">
                      <ahyp:hlinkClr xmlns:ahyp="http://schemas.microsoft.com/office/drawing/2018/hyperlinkcolor" val="tx"/>
                    </a:ext>
                  </a:extLst>
                </a:hlinkClick>
              </a:rPr>
              <a:t>tiresome</a:t>
            </a:r>
            <a:r>
              <a:rPr lang="en-GB" sz="1800" dirty="0">
                <a:solidFill>
                  <a:srgbClr val="292929"/>
                </a:solidFill>
                <a:latin typeface="Gill Sans Nova" panose="020B0602020104020203" pitchFamily="34" charset="0"/>
              </a:rPr>
              <a:t> </a:t>
            </a:r>
            <a:r>
              <a:rPr lang="en-GB" sz="1800" baseline="30000" dirty="0">
                <a:solidFill>
                  <a:srgbClr val="292929"/>
                </a:solidFill>
                <a:latin typeface="Gill Sans Nova" panose="020B0602020104020203" pitchFamily="34" charset="0"/>
              </a:rPr>
              <a:t>4.</a:t>
            </a:r>
          </a:p>
          <a:p>
            <a:endParaRPr lang="en-GB" dirty="0"/>
          </a:p>
        </p:txBody>
      </p:sp>
      <p:sp>
        <p:nvSpPr>
          <p:cNvPr id="7" name="TextBox 6">
            <a:extLst>
              <a:ext uri="{FF2B5EF4-FFF2-40B4-BE49-F238E27FC236}">
                <a16:creationId xmlns:a16="http://schemas.microsoft.com/office/drawing/2014/main" id="{F3FD4874-B66D-4A33-9C2D-9681BA84354B}"/>
              </a:ext>
            </a:extLst>
          </p:cNvPr>
          <p:cNvSpPr txBox="1"/>
          <p:nvPr/>
        </p:nvSpPr>
        <p:spPr>
          <a:xfrm>
            <a:off x="5888038" y="5419725"/>
            <a:ext cx="4762500" cy="230832"/>
          </a:xfrm>
          <a:prstGeom prst="rect">
            <a:avLst/>
          </a:prstGeom>
          <a:noFill/>
        </p:spPr>
        <p:txBody>
          <a:bodyPr wrap="square" rtlCol="0">
            <a:spAutoFit/>
          </a:bodyPr>
          <a:lstStyle/>
          <a:p>
            <a:r>
              <a:rPr lang="en-GB" sz="900">
                <a:hlinkClick r:id="rId15" tooltip="https://www.greenhumour.com/2010/10/pronounced-guilty.html"/>
              </a:rPr>
              <a:t>This Photo</a:t>
            </a:r>
            <a:r>
              <a:rPr lang="en-GB" sz="900"/>
              <a:t> by Unknown Author is licensed under </a:t>
            </a:r>
            <a:r>
              <a:rPr lang="en-GB" sz="900">
                <a:hlinkClick r:id="rId16" tooltip="https://creativecommons.org/licenses/by-nc-nd/3.0/"/>
              </a:rPr>
              <a:t>CC BY-NC-ND</a:t>
            </a:r>
            <a:endParaRPr lang="en-GB" sz="900"/>
          </a:p>
        </p:txBody>
      </p:sp>
      <p:pic>
        <p:nvPicPr>
          <p:cNvPr id="19" name="Content Placeholder 18">
            <a:extLst>
              <a:ext uri="{FF2B5EF4-FFF2-40B4-BE49-F238E27FC236}">
                <a16:creationId xmlns:a16="http://schemas.microsoft.com/office/drawing/2014/main" id="{0388298E-08E5-45EF-9EE5-5B2934393208}"/>
              </a:ext>
            </a:extLst>
          </p:cNvPr>
          <p:cNvPicPr>
            <a:picLocks noGrp="1" noChangeAspect="1"/>
          </p:cNvPicPr>
          <p:nvPr>
            <p:ph idx="1"/>
          </p:nvPr>
        </p:nvPicPr>
        <p:blipFill>
          <a:blip r:embed="rId17">
            <a:extLst>
              <a:ext uri="{28A0092B-C50C-407E-A947-70E740481C1C}">
                <a14:useLocalDpi xmlns:a14="http://schemas.microsoft.com/office/drawing/2010/main" val="0"/>
              </a:ext>
              <a:ext uri="{837473B0-CC2E-450A-ABE3-18F120FF3D39}">
                <a1611:picAttrSrcUrl xmlns:a1611="http://schemas.microsoft.com/office/drawing/2016/11/main" r:id="rId15"/>
              </a:ext>
            </a:extLst>
          </a:blip>
          <a:stretch>
            <a:fillRect/>
          </a:stretch>
        </p:blipFill>
        <p:spPr>
          <a:xfrm>
            <a:off x="6185095" y="1428750"/>
            <a:ext cx="4762500" cy="3990975"/>
          </a:xfrm>
        </p:spPr>
      </p:pic>
      <p:sp>
        <p:nvSpPr>
          <p:cNvPr id="21" name="TextBox 20">
            <a:extLst>
              <a:ext uri="{FF2B5EF4-FFF2-40B4-BE49-F238E27FC236}">
                <a16:creationId xmlns:a16="http://schemas.microsoft.com/office/drawing/2014/main" id="{4BE7743E-593E-430F-9E7E-19ED2062DF57}"/>
              </a:ext>
            </a:extLst>
          </p:cNvPr>
          <p:cNvSpPr txBox="1"/>
          <p:nvPr/>
        </p:nvSpPr>
        <p:spPr>
          <a:xfrm>
            <a:off x="5888038" y="5419725"/>
            <a:ext cx="4762500" cy="230832"/>
          </a:xfrm>
          <a:prstGeom prst="rect">
            <a:avLst/>
          </a:prstGeom>
          <a:noFill/>
        </p:spPr>
        <p:txBody>
          <a:bodyPr wrap="square" rtlCol="0">
            <a:spAutoFit/>
          </a:bodyPr>
          <a:lstStyle/>
          <a:p>
            <a:r>
              <a:rPr lang="en-GB" sz="900">
                <a:hlinkClick r:id="rId15" tooltip="https://www.greenhumour.com/2010/10/pronounced-guilty.html"/>
              </a:rPr>
              <a:t>This Photo</a:t>
            </a:r>
            <a:r>
              <a:rPr lang="en-GB" sz="900"/>
              <a:t> by Unknown Author is licensed under </a:t>
            </a:r>
            <a:r>
              <a:rPr lang="en-GB" sz="900">
                <a:hlinkClick r:id="rId16" tooltip="https://creativecommons.org/licenses/by-nc-nd/3.0/"/>
              </a:rPr>
              <a:t>CC BY-NC-ND</a:t>
            </a:r>
            <a:endParaRPr lang="en-GB" sz="900"/>
          </a:p>
        </p:txBody>
      </p:sp>
      <p:sp>
        <p:nvSpPr>
          <p:cNvPr id="3" name="Slide Number Placeholder 2">
            <a:extLst>
              <a:ext uri="{FF2B5EF4-FFF2-40B4-BE49-F238E27FC236}">
                <a16:creationId xmlns:a16="http://schemas.microsoft.com/office/drawing/2014/main" id="{6B3E698F-88E9-4421-8B2D-B98EE7834E7D}"/>
              </a:ext>
            </a:extLst>
          </p:cNvPr>
          <p:cNvSpPr>
            <a:spLocks noGrp="1"/>
          </p:cNvSpPr>
          <p:nvPr>
            <p:ph type="sldNum" sz="quarter" idx="12"/>
          </p:nvPr>
        </p:nvSpPr>
        <p:spPr/>
        <p:txBody>
          <a:bodyPr/>
          <a:lstStyle/>
          <a:p>
            <a:fld id="{C3CD4859-5C2D-43D1-8A6F-42065D83A2F9}" type="slidenum">
              <a:rPr lang="en-GB" smtClean="0"/>
              <a:t>5</a:t>
            </a:fld>
            <a:endParaRPr lang="en-GB"/>
          </a:p>
        </p:txBody>
      </p:sp>
    </p:spTree>
    <p:extLst>
      <p:ext uri="{BB962C8B-B14F-4D97-AF65-F5344CB8AC3E}">
        <p14:creationId xmlns:p14="http://schemas.microsoft.com/office/powerpoint/2010/main" val="2223389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77364-1EDE-46E3-9F64-5A9B7727B010}"/>
              </a:ext>
            </a:extLst>
          </p:cNvPr>
          <p:cNvSpPr>
            <a:spLocks noGrp="1"/>
          </p:cNvSpPr>
          <p:nvPr>
            <p:ph type="title"/>
          </p:nvPr>
        </p:nvSpPr>
        <p:spPr>
          <a:xfrm>
            <a:off x="1241778" y="681036"/>
            <a:ext cx="10112021" cy="641327"/>
          </a:xfrm>
        </p:spPr>
        <p:txBody>
          <a:bodyPr>
            <a:normAutofit fontScale="90000"/>
          </a:bodyPr>
          <a:lstStyle/>
          <a:p>
            <a:pPr algn="ctr"/>
            <a:r>
              <a:rPr lang="en-GB" sz="4900" u="sng" dirty="0">
                <a:latin typeface="Gill Sans Nova" panose="020B0602020104020203" pitchFamily="34" charset="0"/>
              </a:rPr>
              <a:t>Biblical References to Laughter</a:t>
            </a:r>
            <a:br>
              <a:rPr lang="en-GB" dirty="0"/>
            </a:br>
            <a:endParaRPr lang="en-GB" sz="5400" u="sng" dirty="0">
              <a:latin typeface="Gill Sans Nova" panose="020B0602020104020203" pitchFamily="34" charset="0"/>
            </a:endParaRPr>
          </a:p>
        </p:txBody>
      </p:sp>
      <p:sp>
        <p:nvSpPr>
          <p:cNvPr id="3" name="Content Placeholder 2">
            <a:extLst>
              <a:ext uri="{FF2B5EF4-FFF2-40B4-BE49-F238E27FC236}">
                <a16:creationId xmlns:a16="http://schemas.microsoft.com/office/drawing/2014/main" id="{ACF33A7C-2F5D-4891-94EC-415FAC843D8A}"/>
              </a:ext>
            </a:extLst>
          </p:cNvPr>
          <p:cNvSpPr>
            <a:spLocks noGrp="1"/>
          </p:cNvSpPr>
          <p:nvPr>
            <p:ph idx="1"/>
          </p:nvPr>
        </p:nvSpPr>
        <p:spPr>
          <a:xfrm>
            <a:off x="1026942" y="1097280"/>
            <a:ext cx="10326858" cy="5079683"/>
          </a:xfrm>
        </p:spPr>
        <p:txBody>
          <a:bodyPr>
            <a:normAutofit/>
          </a:bodyPr>
          <a:lstStyle/>
          <a:p>
            <a:pPr marL="0" indent="0">
              <a:buNone/>
            </a:pPr>
            <a:r>
              <a:rPr lang="en-GB" dirty="0"/>
              <a:t> </a:t>
            </a:r>
          </a:p>
          <a:p>
            <a:pPr marL="0" indent="0" algn="just">
              <a:buNone/>
            </a:pPr>
            <a:r>
              <a:rPr lang="en-GB" sz="3200" dirty="0">
                <a:solidFill>
                  <a:srgbClr val="FF0000"/>
                </a:solidFill>
                <a:latin typeface="Gill Sans Nova" panose="020B0602020104020203" pitchFamily="34" charset="0"/>
              </a:rPr>
              <a:t>Luke 6:21 </a:t>
            </a:r>
            <a:r>
              <a:rPr lang="en-GB" sz="3200" dirty="0">
                <a:latin typeface="Gill Sans Nova" panose="020B0602020104020203" pitchFamily="34" charset="0"/>
              </a:rPr>
              <a:t>Blessed are ye that are hungry now, for you will be filled. Blessed are ye that weep now: </a:t>
            </a:r>
            <a:r>
              <a:rPr lang="en-GB" sz="3200" u="sng" dirty="0">
                <a:latin typeface="Gill Sans Nova" panose="020B0602020104020203" pitchFamily="34" charset="0"/>
              </a:rPr>
              <a:t>for you will laugh.</a:t>
            </a:r>
          </a:p>
          <a:p>
            <a:pPr marL="0" indent="0" algn="just">
              <a:buNone/>
            </a:pPr>
            <a:endParaRPr lang="en-GB" sz="3200" dirty="0">
              <a:latin typeface="Gill Sans Nova" panose="020B0602020104020203" pitchFamily="34" charset="0"/>
            </a:endParaRPr>
          </a:p>
          <a:p>
            <a:pPr marL="0" indent="0" algn="just">
              <a:buNone/>
            </a:pPr>
            <a:r>
              <a:rPr lang="en-GB" sz="3200" dirty="0">
                <a:solidFill>
                  <a:srgbClr val="FF0000"/>
                </a:solidFill>
                <a:latin typeface="Gill Sans Nova" panose="020B0602020104020203" pitchFamily="34" charset="0"/>
              </a:rPr>
              <a:t>Psalms 126:2 </a:t>
            </a:r>
            <a:r>
              <a:rPr lang="en-GB" sz="3200" dirty="0">
                <a:latin typeface="Gill Sans Nova" panose="020B0602020104020203" pitchFamily="34" charset="0"/>
              </a:rPr>
              <a:t>Then our mouth was filled with </a:t>
            </a:r>
            <a:r>
              <a:rPr lang="en-GB" sz="3200" u="sng" dirty="0">
                <a:latin typeface="Gill Sans Nova" panose="020B0602020104020203" pitchFamily="34" charset="0"/>
              </a:rPr>
              <a:t>laughter</a:t>
            </a:r>
            <a:r>
              <a:rPr lang="en-GB" sz="3200" dirty="0">
                <a:latin typeface="Gill Sans Nova" panose="020B0602020104020203" pitchFamily="34" charset="0"/>
              </a:rPr>
              <a:t>, and our tongue with </a:t>
            </a:r>
            <a:r>
              <a:rPr lang="en-GB" sz="3200" u="sng" dirty="0">
                <a:latin typeface="Gill Sans Nova" panose="020B0602020104020203" pitchFamily="34" charset="0"/>
              </a:rPr>
              <a:t>shouts of joy; </a:t>
            </a:r>
          </a:p>
          <a:p>
            <a:pPr marL="0" indent="0" algn="just">
              <a:buNone/>
            </a:pPr>
            <a:endParaRPr lang="en-GB" sz="3200" dirty="0">
              <a:latin typeface="Gill Sans Nova" panose="020B0602020104020203" pitchFamily="34" charset="0"/>
            </a:endParaRPr>
          </a:p>
          <a:p>
            <a:pPr marL="0" indent="0" algn="just">
              <a:buNone/>
            </a:pPr>
            <a:r>
              <a:rPr lang="en-GB" sz="3200" dirty="0">
                <a:solidFill>
                  <a:srgbClr val="FF0000"/>
                </a:solidFill>
                <a:latin typeface="Gill Sans Nova" panose="020B0602020104020203" pitchFamily="34" charset="0"/>
              </a:rPr>
              <a:t>Job 8:21 </a:t>
            </a:r>
            <a:r>
              <a:rPr lang="en-GB" sz="3200" dirty="0">
                <a:latin typeface="Gill Sans Nova" panose="020B0602020104020203" pitchFamily="34" charset="0"/>
              </a:rPr>
              <a:t>He will yet fill your mouth with </a:t>
            </a:r>
            <a:r>
              <a:rPr lang="en-GB" sz="3200" u="sng" dirty="0">
                <a:latin typeface="Gill Sans Nova" panose="020B0602020104020203" pitchFamily="34" charset="0"/>
              </a:rPr>
              <a:t>laughter</a:t>
            </a:r>
            <a:r>
              <a:rPr lang="en-GB" sz="3200" i="1" dirty="0">
                <a:latin typeface="Gill Sans Nova" panose="020B0602020104020203" pitchFamily="34" charset="0"/>
              </a:rPr>
              <a:t>,</a:t>
            </a:r>
            <a:r>
              <a:rPr lang="en-GB" sz="3200" dirty="0">
                <a:latin typeface="Gill Sans Nova" panose="020B0602020104020203" pitchFamily="34" charset="0"/>
              </a:rPr>
              <a:t> and your lips with </a:t>
            </a:r>
            <a:r>
              <a:rPr lang="en-GB" sz="3200" u="sng" dirty="0">
                <a:latin typeface="Gill Sans Nova" panose="020B0602020104020203" pitchFamily="34" charset="0"/>
              </a:rPr>
              <a:t>shouts of joy</a:t>
            </a:r>
            <a:r>
              <a:rPr lang="en-GB" sz="3200" u="sng" baseline="30000" dirty="0">
                <a:latin typeface="Gill Sans Nova" panose="020B0602020104020203" pitchFamily="34" charset="0"/>
              </a:rPr>
              <a:t>5</a:t>
            </a:r>
            <a:r>
              <a:rPr lang="en-GB" sz="3200" i="1" dirty="0">
                <a:latin typeface="Gill Sans Nova" panose="020B0602020104020203" pitchFamily="34" charset="0"/>
              </a:rPr>
              <a:t>.</a:t>
            </a:r>
          </a:p>
          <a:p>
            <a:endParaRPr lang="en-GB" dirty="0"/>
          </a:p>
        </p:txBody>
      </p:sp>
      <p:sp>
        <p:nvSpPr>
          <p:cNvPr id="4" name="Slide Number Placeholder 3">
            <a:extLst>
              <a:ext uri="{FF2B5EF4-FFF2-40B4-BE49-F238E27FC236}">
                <a16:creationId xmlns:a16="http://schemas.microsoft.com/office/drawing/2014/main" id="{77625470-4ACE-40B1-B0D5-B2FF53D39670}"/>
              </a:ext>
            </a:extLst>
          </p:cNvPr>
          <p:cNvSpPr>
            <a:spLocks noGrp="1"/>
          </p:cNvSpPr>
          <p:nvPr>
            <p:ph type="sldNum" sz="quarter" idx="12"/>
          </p:nvPr>
        </p:nvSpPr>
        <p:spPr/>
        <p:txBody>
          <a:bodyPr/>
          <a:lstStyle/>
          <a:p>
            <a:fld id="{C3CD4859-5C2D-43D1-8A6F-42065D83A2F9}" type="slidenum">
              <a:rPr lang="en-GB" smtClean="0"/>
              <a:t>6</a:t>
            </a:fld>
            <a:endParaRPr lang="en-GB"/>
          </a:p>
        </p:txBody>
      </p:sp>
    </p:spTree>
    <p:extLst>
      <p:ext uri="{BB962C8B-B14F-4D97-AF65-F5344CB8AC3E}">
        <p14:creationId xmlns:p14="http://schemas.microsoft.com/office/powerpoint/2010/main" val="927023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67A694B-0BE3-41BF-A559-5F09F4522AA5}"/>
              </a:ext>
            </a:extLst>
          </p:cNvPr>
          <p:cNvPicPr>
            <a:picLocks noChangeAspect="1"/>
          </p:cNvPicPr>
          <p:nvPr/>
        </p:nvPicPr>
        <p:blipFill>
          <a:blip r:embed="rId2"/>
          <a:stretch>
            <a:fillRect/>
          </a:stretch>
        </p:blipFill>
        <p:spPr>
          <a:xfrm>
            <a:off x="1" y="0"/>
            <a:ext cx="12191999" cy="6950170"/>
          </a:xfrm>
          <a:prstGeom prst="rect">
            <a:avLst/>
          </a:prstGeom>
        </p:spPr>
      </p:pic>
      <p:sp>
        <p:nvSpPr>
          <p:cNvPr id="3" name="Slide Number Placeholder 2">
            <a:extLst>
              <a:ext uri="{FF2B5EF4-FFF2-40B4-BE49-F238E27FC236}">
                <a16:creationId xmlns:a16="http://schemas.microsoft.com/office/drawing/2014/main" id="{F110A679-3D56-4050-8017-AE06E479785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CD4859-5C2D-43D1-8A6F-42065D83A2F9}"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8512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F5523CA-EC20-4F4D-98E8-31FB4631789C}"/>
              </a:ext>
            </a:extLst>
          </p:cNvPr>
          <p:cNvSpPr>
            <a:spLocks noGrp="1"/>
          </p:cNvSpPr>
          <p:nvPr>
            <p:ph type="sldNum" sz="quarter" idx="12"/>
          </p:nvPr>
        </p:nvSpPr>
        <p:spPr/>
        <p:txBody>
          <a:bodyPr/>
          <a:lstStyle/>
          <a:p>
            <a:fld id="{C3CD4859-5C2D-43D1-8A6F-42065D83A2F9}" type="slidenum">
              <a:rPr lang="en-GB" smtClean="0"/>
              <a:t>8</a:t>
            </a:fld>
            <a:endParaRPr lang="en-GB"/>
          </a:p>
        </p:txBody>
      </p:sp>
      <p:sp>
        <p:nvSpPr>
          <p:cNvPr id="3" name="TextBox 2">
            <a:extLst>
              <a:ext uri="{FF2B5EF4-FFF2-40B4-BE49-F238E27FC236}">
                <a16:creationId xmlns:a16="http://schemas.microsoft.com/office/drawing/2014/main" id="{B4E83B6A-2A6C-46E4-8BBA-845EA6EC7621}"/>
              </a:ext>
            </a:extLst>
          </p:cNvPr>
          <p:cNvSpPr txBox="1"/>
          <p:nvPr/>
        </p:nvSpPr>
        <p:spPr>
          <a:xfrm>
            <a:off x="936978" y="361244"/>
            <a:ext cx="10416822" cy="9284593"/>
          </a:xfrm>
          <a:prstGeom prst="rect">
            <a:avLst/>
          </a:prstGeom>
          <a:noFill/>
        </p:spPr>
        <p:txBody>
          <a:bodyPr wrap="square" rtlCol="0">
            <a:spAutoFit/>
          </a:bodyPr>
          <a:lstStyle/>
          <a:p>
            <a:pPr marL="457200" indent="-457200" algn="just">
              <a:buFont typeface="Arial" panose="020B0604020202020204" pitchFamily="34" charset="0"/>
              <a:buChar char="•"/>
            </a:pPr>
            <a:r>
              <a:rPr lang="en-GB" sz="3200" dirty="0">
                <a:latin typeface="Gill Sans Nova" panose="020B0602020104020203" pitchFamily="34" charset="0"/>
              </a:rPr>
              <a:t>From the middle of last century religion, media, and popular culture, began to be studied by academics. Hoover states, ‘religion and media were seen as separate, autonomous, independent realms’</a:t>
            </a:r>
            <a:r>
              <a:rPr lang="en-GB" sz="3200" baseline="30000" dirty="0">
                <a:latin typeface="Gill Sans Nova" panose="020B0602020104020203" pitchFamily="34" charset="0"/>
              </a:rPr>
              <a:t>6.</a:t>
            </a:r>
          </a:p>
          <a:p>
            <a:pPr marL="457200" indent="-457200" algn="just">
              <a:buFont typeface="Arial" panose="020B0604020202020204" pitchFamily="34" charset="0"/>
              <a:buChar char="•"/>
            </a:pPr>
            <a:endParaRPr lang="en-GB" sz="3200" baseline="30000" dirty="0">
              <a:latin typeface="Gill Sans Nova" panose="020B0602020104020203" pitchFamily="34" charset="0"/>
            </a:endParaRPr>
          </a:p>
          <a:p>
            <a:pPr marL="457200" indent="-457200" algn="just">
              <a:buFont typeface="Arial" panose="020B0604020202020204" pitchFamily="34" charset="0"/>
              <a:buChar char="•"/>
            </a:pPr>
            <a:r>
              <a:rPr lang="en-GB" sz="3200" dirty="0">
                <a:latin typeface="Gill Sans Nova" panose="020B0602020104020203" pitchFamily="34" charset="0"/>
              </a:rPr>
              <a:t>Today is very different. Religion and media appear commodified; more ‘a spend your money with us world’.</a:t>
            </a:r>
          </a:p>
          <a:p>
            <a:pPr marL="457200" indent="-457200" algn="just">
              <a:buFont typeface="Arial" panose="020B0604020202020204" pitchFamily="34" charset="0"/>
              <a:buChar char="•"/>
            </a:pPr>
            <a:endParaRPr lang="en-GB" sz="3200" dirty="0">
              <a:latin typeface="Gill Sans Nova" panose="020B0602020104020203" pitchFamily="34" charset="0"/>
            </a:endParaRPr>
          </a:p>
          <a:p>
            <a:pPr marL="457200" indent="-457200" algn="just">
              <a:buFont typeface="Arial" panose="020B0604020202020204" pitchFamily="34" charset="0"/>
              <a:buChar char="•"/>
            </a:pPr>
            <a:r>
              <a:rPr lang="en-GB" sz="3200" dirty="0">
                <a:latin typeface="Gill Sans Nova" panose="020B0602020104020203" pitchFamily="34" charset="0"/>
              </a:rPr>
              <a:t>Religions are many, established and new; as a country the U.K. is more secular than ever. </a:t>
            </a:r>
          </a:p>
          <a:p>
            <a:pPr marL="457200" indent="-457200" algn="just">
              <a:buFont typeface="Arial" panose="020B0604020202020204" pitchFamily="34" charset="0"/>
              <a:buChar char="•"/>
            </a:pPr>
            <a:endParaRPr lang="en-GB" sz="3200" dirty="0">
              <a:latin typeface="Gill Sans Nova" panose="020B0602020104020203" pitchFamily="34" charset="0"/>
            </a:endParaRPr>
          </a:p>
          <a:p>
            <a:pPr marL="457200" indent="-457200" algn="just">
              <a:buFont typeface="Arial" panose="020B0604020202020204" pitchFamily="34" charset="0"/>
              <a:buChar char="•"/>
            </a:pPr>
            <a:r>
              <a:rPr lang="en-GB" sz="3200" dirty="0">
                <a:latin typeface="Gill Sans Nova" panose="020B0602020104020203" pitchFamily="34" charset="0"/>
              </a:rPr>
              <a:t>Some of us laugh at comedic religious shows, others are horrified by them.</a:t>
            </a:r>
          </a:p>
          <a:p>
            <a:pPr marL="457200" indent="-457200" algn="just">
              <a:buFont typeface="Arial" panose="020B0604020202020204" pitchFamily="34" charset="0"/>
              <a:buChar char="•"/>
            </a:pPr>
            <a:endParaRPr lang="en-GB" sz="3200" dirty="0">
              <a:latin typeface="Gill Sans Nova" panose="020B0602020104020203" pitchFamily="34" charset="0"/>
            </a:endParaRPr>
          </a:p>
          <a:p>
            <a:pPr marL="457200" indent="-457200" algn="just">
              <a:buFont typeface="Arial" panose="020B0604020202020204" pitchFamily="34" charset="0"/>
              <a:buChar char="•"/>
            </a:pPr>
            <a:endParaRPr lang="en-GB" sz="3200" dirty="0">
              <a:latin typeface="Gill Sans Nova" panose="020B0602020104020203" pitchFamily="34" charset="0"/>
            </a:endParaRPr>
          </a:p>
          <a:p>
            <a:pPr marL="457200" indent="-457200" algn="just">
              <a:buFont typeface="Arial" panose="020B0604020202020204" pitchFamily="34" charset="0"/>
              <a:buChar char="•"/>
            </a:pPr>
            <a:endParaRPr lang="en-GB" sz="3200" dirty="0">
              <a:latin typeface="Gill Sans Nova" panose="020B0602020104020203" pitchFamily="34" charset="0"/>
            </a:endParaRPr>
          </a:p>
          <a:p>
            <a:pPr marL="457200" indent="-457200" algn="just">
              <a:buFont typeface="Arial" panose="020B0604020202020204" pitchFamily="34" charset="0"/>
              <a:buChar char="•"/>
            </a:pPr>
            <a:endParaRPr lang="en-GB" sz="3200" dirty="0">
              <a:latin typeface="Gill Sans Nova" panose="020B0602020104020203" pitchFamily="34" charset="0"/>
            </a:endParaRPr>
          </a:p>
          <a:p>
            <a:pPr marL="457200" indent="-457200" algn="just">
              <a:buFont typeface="Arial" panose="020B0604020202020204" pitchFamily="34" charset="0"/>
              <a:buChar char="•"/>
            </a:pPr>
            <a:endParaRPr lang="en-GB" sz="3200" dirty="0">
              <a:latin typeface="Gill Sans Nova" panose="020B0602020104020203" pitchFamily="34" charset="0"/>
            </a:endParaRPr>
          </a:p>
          <a:p>
            <a:pPr marL="457200" indent="-457200" algn="just">
              <a:buFont typeface="Arial" panose="020B0604020202020204" pitchFamily="34" charset="0"/>
              <a:buChar char="•"/>
            </a:pPr>
            <a:endParaRPr lang="en-GB" sz="3200" dirty="0">
              <a:latin typeface="Gill Sans Nova" panose="020B0602020104020203" pitchFamily="34" charset="0"/>
            </a:endParaRPr>
          </a:p>
        </p:txBody>
      </p:sp>
    </p:spTree>
    <p:extLst>
      <p:ext uri="{BB962C8B-B14F-4D97-AF65-F5344CB8AC3E}">
        <p14:creationId xmlns:p14="http://schemas.microsoft.com/office/powerpoint/2010/main" val="3259214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934C215-6DB9-4F3A-94DB-C25DB49C81A3}"/>
              </a:ext>
            </a:extLst>
          </p:cNvPr>
          <p:cNvSpPr>
            <a:spLocks noGrp="1"/>
          </p:cNvSpPr>
          <p:nvPr>
            <p:ph type="sldNum" sz="quarter" idx="12"/>
          </p:nvPr>
        </p:nvSpPr>
        <p:spPr/>
        <p:txBody>
          <a:bodyPr/>
          <a:lstStyle/>
          <a:p>
            <a:fld id="{C3CD4859-5C2D-43D1-8A6F-42065D83A2F9}" type="slidenum">
              <a:rPr lang="en-GB" smtClean="0"/>
              <a:t>9</a:t>
            </a:fld>
            <a:endParaRPr lang="en-GB"/>
          </a:p>
        </p:txBody>
      </p:sp>
      <p:sp>
        <p:nvSpPr>
          <p:cNvPr id="3" name="TextBox 2">
            <a:extLst>
              <a:ext uri="{FF2B5EF4-FFF2-40B4-BE49-F238E27FC236}">
                <a16:creationId xmlns:a16="http://schemas.microsoft.com/office/drawing/2014/main" id="{9400F18E-EECB-4EF2-9423-A1656BBD57FD}"/>
              </a:ext>
            </a:extLst>
          </p:cNvPr>
          <p:cNvSpPr txBox="1"/>
          <p:nvPr/>
        </p:nvSpPr>
        <p:spPr>
          <a:xfrm>
            <a:off x="835377" y="462845"/>
            <a:ext cx="10518423" cy="769441"/>
          </a:xfrm>
          <a:prstGeom prst="rect">
            <a:avLst/>
          </a:prstGeom>
          <a:noFill/>
        </p:spPr>
        <p:txBody>
          <a:bodyPr wrap="square" rtlCol="0">
            <a:spAutoFit/>
          </a:bodyPr>
          <a:lstStyle/>
          <a:p>
            <a:pPr algn="ctr"/>
            <a:r>
              <a:rPr lang="en-GB" sz="4400" dirty="0">
                <a:latin typeface="Gill Sans Nova" panose="020B0602020104020203" pitchFamily="34" charset="0"/>
              </a:rPr>
              <a:t>What is television?</a:t>
            </a:r>
          </a:p>
        </p:txBody>
      </p:sp>
      <p:sp>
        <p:nvSpPr>
          <p:cNvPr id="4" name="TextBox 3">
            <a:extLst>
              <a:ext uri="{FF2B5EF4-FFF2-40B4-BE49-F238E27FC236}">
                <a16:creationId xmlns:a16="http://schemas.microsoft.com/office/drawing/2014/main" id="{992F97D6-72BC-4F42-8276-DEB3ABB201E6}"/>
              </a:ext>
            </a:extLst>
          </p:cNvPr>
          <p:cNvSpPr txBox="1"/>
          <p:nvPr/>
        </p:nvSpPr>
        <p:spPr>
          <a:xfrm>
            <a:off x="835376" y="1346693"/>
            <a:ext cx="10518424" cy="830997"/>
          </a:xfrm>
          <a:prstGeom prst="rect">
            <a:avLst/>
          </a:prstGeom>
          <a:noFill/>
        </p:spPr>
        <p:txBody>
          <a:bodyPr wrap="square" rtlCol="0">
            <a:spAutoFit/>
          </a:bodyPr>
          <a:lstStyle/>
          <a:p>
            <a:pPr algn="just"/>
            <a:r>
              <a:rPr lang="en-GB" sz="2400" dirty="0">
                <a:latin typeface="Gill Sans Nova" panose="020B0602020104020203" pitchFamily="34" charset="0"/>
              </a:rPr>
              <a:t>These quotes are all taken from Neil Postman’s 1985 book ‘Amusing Ourselves to Death’</a:t>
            </a:r>
            <a:r>
              <a:rPr lang="en-GB" sz="2400" baseline="30000" dirty="0">
                <a:latin typeface="Gill Sans Nova" panose="020B0602020104020203" pitchFamily="34" charset="0"/>
              </a:rPr>
              <a:t>7  </a:t>
            </a:r>
          </a:p>
        </p:txBody>
      </p:sp>
      <p:sp>
        <p:nvSpPr>
          <p:cNvPr id="5" name="TextBox 4">
            <a:extLst>
              <a:ext uri="{FF2B5EF4-FFF2-40B4-BE49-F238E27FC236}">
                <a16:creationId xmlns:a16="http://schemas.microsoft.com/office/drawing/2014/main" id="{72B63B9A-40A8-40AC-A430-C1DE40B864BE}"/>
              </a:ext>
            </a:extLst>
          </p:cNvPr>
          <p:cNvSpPr txBox="1"/>
          <p:nvPr/>
        </p:nvSpPr>
        <p:spPr>
          <a:xfrm>
            <a:off x="835377" y="2427111"/>
            <a:ext cx="10306756" cy="4154984"/>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Gill Sans Nova" panose="020B0602020104020203" pitchFamily="34" charset="0"/>
              </a:rPr>
              <a:t>‘Our politics, religion, news, athletics, education and commerce have been transformed into congenial adjuncts of show business, largely without protest or even much popular notice. </a:t>
            </a:r>
            <a:r>
              <a:rPr lang="en-GB" sz="2400" dirty="0">
                <a:solidFill>
                  <a:srgbClr val="FF0000"/>
                </a:solidFill>
                <a:latin typeface="Gill Sans Nova" panose="020B0602020104020203" pitchFamily="34" charset="0"/>
              </a:rPr>
              <a:t>The result is that we are a people on the verge of amusing ourselves to death’ </a:t>
            </a:r>
            <a:r>
              <a:rPr lang="en-GB" sz="2400" dirty="0">
                <a:latin typeface="Gill Sans Nova" panose="020B0602020104020203" pitchFamily="34" charset="0"/>
              </a:rPr>
              <a:t>p4.</a:t>
            </a:r>
          </a:p>
          <a:p>
            <a:pPr marL="285750" indent="-285750">
              <a:buFont typeface="Arial" panose="020B0604020202020204" pitchFamily="34" charset="0"/>
              <a:buChar char="•"/>
            </a:pPr>
            <a:r>
              <a:rPr lang="en-GB" sz="2400" dirty="0">
                <a:latin typeface="Gill Sans Nova" panose="020B0602020104020203" pitchFamily="34" charset="0"/>
              </a:rPr>
              <a:t>‘Only those who know nothing of technology believe that a technology is entirely neutral’ p99.</a:t>
            </a:r>
          </a:p>
          <a:p>
            <a:pPr marL="285750" indent="-285750">
              <a:buFont typeface="Arial" panose="020B0604020202020204" pitchFamily="34" charset="0"/>
              <a:buChar char="•"/>
            </a:pPr>
            <a:r>
              <a:rPr lang="en-GB" sz="2400" dirty="0">
                <a:latin typeface="Gill Sans Nova" panose="020B0602020104020203" pitchFamily="34" charset="0"/>
              </a:rPr>
              <a:t>‘Moreover, the television screen itself has a strong bias toward a psychology of secularism’ p138.</a:t>
            </a:r>
          </a:p>
          <a:p>
            <a:pPr marL="285750" indent="-285750">
              <a:buFont typeface="Arial" panose="020B0604020202020204" pitchFamily="34" charset="0"/>
              <a:buChar char="•"/>
            </a:pPr>
            <a:r>
              <a:rPr lang="en-GB" sz="2400" dirty="0">
                <a:latin typeface="Gill Sans Nova" panose="020B0602020104020203" pitchFamily="34" charset="0"/>
              </a:rPr>
              <a:t>‘The question has largely disappeared </a:t>
            </a:r>
            <a:r>
              <a:rPr lang="en-GB" sz="2400" dirty="0">
                <a:solidFill>
                  <a:srgbClr val="FF0000"/>
                </a:solidFill>
                <a:latin typeface="Gill Sans Nova" panose="020B0602020104020203" pitchFamily="34" charset="0"/>
              </a:rPr>
              <a:t>as television has gradually </a:t>
            </a:r>
            <a:r>
              <a:rPr lang="en-GB" sz="2400" i="1" dirty="0">
                <a:solidFill>
                  <a:srgbClr val="FF0000"/>
                </a:solidFill>
                <a:latin typeface="Gill Sans Nova" panose="020B0602020104020203" pitchFamily="34" charset="0"/>
              </a:rPr>
              <a:t>become </a:t>
            </a:r>
            <a:r>
              <a:rPr lang="en-GB" sz="2400" dirty="0">
                <a:solidFill>
                  <a:srgbClr val="FF0000"/>
                </a:solidFill>
                <a:latin typeface="Gill Sans Nova" panose="020B0602020104020203" pitchFamily="34" charset="0"/>
              </a:rPr>
              <a:t>our culture’ </a:t>
            </a:r>
            <a:r>
              <a:rPr lang="en-GB" sz="2400" dirty="0">
                <a:latin typeface="Gill Sans Nova" panose="020B0602020104020203" pitchFamily="34" charset="0"/>
              </a:rPr>
              <a:t>p91. (This was in answer to the 1940’s question ‘does television shape culture or merely reflect it?).</a:t>
            </a:r>
          </a:p>
        </p:txBody>
      </p:sp>
    </p:spTree>
    <p:extLst>
      <p:ext uri="{BB962C8B-B14F-4D97-AF65-F5344CB8AC3E}">
        <p14:creationId xmlns:p14="http://schemas.microsoft.com/office/powerpoint/2010/main" val="2096696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ED9CFD6-DED1-4708-8427-A132B30ABE08}"/>
              </a:ext>
            </a:extLst>
          </p:cNvPr>
          <p:cNvPicPr>
            <a:picLocks noChangeAspect="1"/>
          </p:cNvPicPr>
          <p:nvPr/>
        </p:nvPicPr>
        <p:blipFill>
          <a:blip r:embed="rId2"/>
          <a:stretch>
            <a:fillRect/>
          </a:stretch>
        </p:blipFill>
        <p:spPr>
          <a:xfrm>
            <a:off x="-309489" y="126609"/>
            <a:ext cx="12501489" cy="7032088"/>
          </a:xfrm>
          <a:prstGeom prst="rect">
            <a:avLst/>
          </a:prstGeom>
        </p:spPr>
      </p:pic>
      <p:sp>
        <p:nvSpPr>
          <p:cNvPr id="3" name="Slide Number Placeholder 2">
            <a:extLst>
              <a:ext uri="{FF2B5EF4-FFF2-40B4-BE49-F238E27FC236}">
                <a16:creationId xmlns:a16="http://schemas.microsoft.com/office/drawing/2014/main" id="{769FA40C-A422-4DD3-BCF3-A651E9E6E30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3CD4859-5C2D-43D1-8A6F-42065D83A2F9}"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7862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9B2D48-D372-44DA-8D12-FCEB34FF9530}"/>
              </a:ext>
            </a:extLst>
          </p:cNvPr>
          <p:cNvSpPr txBox="1"/>
          <p:nvPr/>
        </p:nvSpPr>
        <p:spPr>
          <a:xfrm>
            <a:off x="1083733" y="406401"/>
            <a:ext cx="10351911" cy="707886"/>
          </a:xfrm>
          <a:prstGeom prst="rect">
            <a:avLst/>
          </a:prstGeom>
          <a:noFill/>
        </p:spPr>
        <p:txBody>
          <a:bodyPr wrap="square" rtlCol="0">
            <a:spAutoFit/>
          </a:bodyPr>
          <a:lstStyle/>
          <a:p>
            <a:pPr algn="just"/>
            <a:r>
              <a:rPr lang="en-GB" sz="4000" u="sng" dirty="0">
                <a:latin typeface="Gill Sans Nova" panose="020B0602020104020203" pitchFamily="34" charset="0"/>
              </a:rPr>
              <a:t>T.V. as popular culture – religion and comedy</a:t>
            </a:r>
          </a:p>
        </p:txBody>
      </p:sp>
      <p:sp>
        <p:nvSpPr>
          <p:cNvPr id="8" name="TextBox 7">
            <a:extLst>
              <a:ext uri="{FF2B5EF4-FFF2-40B4-BE49-F238E27FC236}">
                <a16:creationId xmlns:a16="http://schemas.microsoft.com/office/drawing/2014/main" id="{ADC703A9-E998-493A-B366-EB9246B22718}"/>
              </a:ext>
            </a:extLst>
          </p:cNvPr>
          <p:cNvSpPr txBox="1"/>
          <p:nvPr/>
        </p:nvSpPr>
        <p:spPr>
          <a:xfrm>
            <a:off x="1083733" y="1175842"/>
            <a:ext cx="9945859" cy="6494085"/>
          </a:xfrm>
          <a:prstGeom prst="rect">
            <a:avLst/>
          </a:prstGeom>
          <a:noFill/>
        </p:spPr>
        <p:txBody>
          <a:bodyPr wrap="square" rtlCol="0">
            <a:spAutoFit/>
          </a:bodyPr>
          <a:lstStyle/>
          <a:p>
            <a:pPr marL="457200" indent="-457200">
              <a:buFont typeface="Arial" panose="020B0604020202020204" pitchFamily="34" charset="0"/>
              <a:buChar char="•"/>
            </a:pPr>
            <a:r>
              <a:rPr lang="en-GB" sz="3200" dirty="0">
                <a:latin typeface="Gill Sans Nova" panose="020B0602020104020203" pitchFamily="34" charset="0"/>
              </a:rPr>
              <a:t>All Gas and Gaiters</a:t>
            </a:r>
          </a:p>
          <a:p>
            <a:pPr marL="457200" indent="-457200">
              <a:buFont typeface="Arial" panose="020B0604020202020204" pitchFamily="34" charset="0"/>
              <a:buChar char="•"/>
            </a:pPr>
            <a:r>
              <a:rPr lang="en-GB" sz="3200" dirty="0">
                <a:latin typeface="Gill Sans Nova" panose="020B0602020104020203" pitchFamily="34" charset="0"/>
              </a:rPr>
              <a:t>Dave Allen</a:t>
            </a:r>
          </a:p>
          <a:p>
            <a:pPr marL="457200" indent="-457200">
              <a:buFont typeface="Arial" panose="020B0604020202020204" pitchFamily="34" charset="0"/>
              <a:buChar char="•"/>
            </a:pPr>
            <a:r>
              <a:rPr lang="en-GB" sz="3200" dirty="0">
                <a:solidFill>
                  <a:srgbClr val="FF0000"/>
                </a:solidFill>
                <a:latin typeface="Gill Sans Nova" panose="020B0602020104020203" pitchFamily="34" charset="0"/>
              </a:rPr>
              <a:t>Father Ted</a:t>
            </a:r>
          </a:p>
          <a:p>
            <a:pPr marL="457200" indent="-457200">
              <a:buFont typeface="Arial" panose="020B0604020202020204" pitchFamily="34" charset="0"/>
              <a:buChar char="•"/>
            </a:pPr>
            <a:r>
              <a:rPr lang="en-GB" sz="3200" dirty="0">
                <a:latin typeface="Gill Sans Nova" panose="020B0602020104020203" pitchFamily="34" charset="0"/>
              </a:rPr>
              <a:t>Vicar of Dibley</a:t>
            </a:r>
          </a:p>
          <a:p>
            <a:pPr marL="457200" indent="-457200">
              <a:buFont typeface="Arial" panose="020B0604020202020204" pitchFamily="34" charset="0"/>
              <a:buChar char="•"/>
            </a:pPr>
            <a:r>
              <a:rPr lang="en-GB" sz="3200" dirty="0">
                <a:latin typeface="Gill Sans Nova" panose="020B0602020104020203" pitchFamily="34" charset="0"/>
              </a:rPr>
              <a:t>Derry Girls</a:t>
            </a:r>
          </a:p>
          <a:p>
            <a:pPr marL="457200" indent="-457200">
              <a:buFont typeface="Arial" panose="020B0604020202020204" pitchFamily="34" charset="0"/>
              <a:buChar char="•"/>
            </a:pPr>
            <a:r>
              <a:rPr lang="en-GB" sz="3200" dirty="0">
                <a:latin typeface="Gill Sans Nova" panose="020B0602020104020203" pitchFamily="34" charset="0"/>
              </a:rPr>
              <a:t>Rev</a:t>
            </a:r>
          </a:p>
          <a:p>
            <a:pPr marL="457200" indent="-457200">
              <a:buFont typeface="Arial" panose="020B0604020202020204" pitchFamily="34" charset="0"/>
              <a:buChar char="•"/>
            </a:pPr>
            <a:r>
              <a:rPr lang="en-GB" sz="3200" dirty="0">
                <a:latin typeface="Gill Sans Nova" panose="020B0602020104020203" pitchFamily="34" charset="0"/>
              </a:rPr>
              <a:t>Good Omens</a:t>
            </a:r>
          </a:p>
          <a:p>
            <a:pPr marL="457200" indent="-457200">
              <a:buFont typeface="Arial" panose="020B0604020202020204" pitchFamily="34" charset="0"/>
              <a:buChar char="•"/>
            </a:pPr>
            <a:r>
              <a:rPr lang="en-GB" sz="3200" dirty="0">
                <a:latin typeface="Gill Sans Nova" panose="020B0602020104020203" pitchFamily="34" charset="0"/>
              </a:rPr>
              <a:t>Citizen Khan</a:t>
            </a:r>
          </a:p>
          <a:p>
            <a:pPr marL="457200" indent="-457200">
              <a:buFont typeface="Arial" panose="020B0604020202020204" pitchFamily="34" charset="0"/>
              <a:buChar char="•"/>
            </a:pPr>
            <a:r>
              <a:rPr lang="en-GB" sz="3200" dirty="0">
                <a:latin typeface="Gill Sans Nova" panose="020B0602020104020203" pitchFamily="34" charset="0"/>
              </a:rPr>
              <a:t>The Young Pope</a:t>
            </a:r>
          </a:p>
          <a:p>
            <a:pPr marL="457200" indent="-457200">
              <a:buFont typeface="Arial" panose="020B0604020202020204" pitchFamily="34" charset="0"/>
              <a:buChar char="•"/>
            </a:pPr>
            <a:r>
              <a:rPr lang="en-GB" sz="3200" dirty="0">
                <a:latin typeface="Gill Sans Nova" panose="020B0602020104020203" pitchFamily="34" charset="0"/>
              </a:rPr>
              <a:t>Fleabag</a:t>
            </a:r>
          </a:p>
          <a:p>
            <a:pPr marL="457200" indent="-457200">
              <a:buFont typeface="Arial" panose="020B0604020202020204" pitchFamily="34" charset="0"/>
              <a:buChar char="•"/>
            </a:pPr>
            <a:r>
              <a:rPr lang="en-GB" sz="3200" dirty="0">
                <a:latin typeface="Gill Sans Nova" panose="020B0602020104020203" pitchFamily="34" charset="0"/>
              </a:rPr>
              <a:t>Living Biblically (U.S.A)</a:t>
            </a:r>
            <a:r>
              <a:rPr lang="en-GB" sz="3200" baseline="30000" dirty="0">
                <a:latin typeface="Gill Sans Nova" panose="020B0602020104020203" pitchFamily="34" charset="0"/>
              </a:rPr>
              <a:t>8</a:t>
            </a:r>
          </a:p>
          <a:p>
            <a:endParaRPr lang="en-GB" sz="3200" dirty="0">
              <a:latin typeface="Gill Sans Nova" panose="020B0602020104020203" pitchFamily="34" charset="0"/>
            </a:endParaRPr>
          </a:p>
          <a:p>
            <a:r>
              <a:rPr lang="en-GB" sz="3200" dirty="0">
                <a:latin typeface="Gill Sans Nova" panose="020B0602020104020203" pitchFamily="34" charset="0"/>
              </a:rPr>
              <a:t> </a:t>
            </a:r>
          </a:p>
        </p:txBody>
      </p:sp>
      <p:sp>
        <p:nvSpPr>
          <p:cNvPr id="3" name="Slide Number Placeholder 2">
            <a:extLst>
              <a:ext uri="{FF2B5EF4-FFF2-40B4-BE49-F238E27FC236}">
                <a16:creationId xmlns:a16="http://schemas.microsoft.com/office/drawing/2014/main" id="{125F39C1-F0E2-4C95-BC57-C328A6FB0195}"/>
              </a:ext>
            </a:extLst>
          </p:cNvPr>
          <p:cNvSpPr>
            <a:spLocks noGrp="1"/>
          </p:cNvSpPr>
          <p:nvPr>
            <p:ph type="sldNum" sz="quarter" idx="12"/>
          </p:nvPr>
        </p:nvSpPr>
        <p:spPr/>
        <p:txBody>
          <a:bodyPr/>
          <a:lstStyle/>
          <a:p>
            <a:fld id="{C3CD4859-5C2D-43D1-8A6F-42065D83A2F9}" type="slidenum">
              <a:rPr lang="en-GB" smtClean="0"/>
              <a:t>11</a:t>
            </a:fld>
            <a:endParaRPr lang="en-GB"/>
          </a:p>
        </p:txBody>
      </p:sp>
    </p:spTree>
    <p:extLst>
      <p:ext uri="{BB962C8B-B14F-4D97-AF65-F5344CB8AC3E}">
        <p14:creationId xmlns:p14="http://schemas.microsoft.com/office/powerpoint/2010/main" val="10821880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CA33791-7DFC-4117-9DC8-E57304F29651}"/>
              </a:ext>
            </a:extLst>
          </p:cNvPr>
          <p:cNvSpPr txBox="1"/>
          <p:nvPr/>
        </p:nvSpPr>
        <p:spPr>
          <a:xfrm>
            <a:off x="5965356" y="337408"/>
            <a:ext cx="6002734" cy="6535122"/>
          </a:xfrm>
          <a:prstGeom prst="rect">
            <a:avLst/>
          </a:prstGeom>
          <a:noFill/>
        </p:spPr>
        <p:txBody>
          <a:bodyPr wrap="square" rtlCol="0">
            <a:spAutoFit/>
          </a:bodyPr>
          <a:lstStyle/>
          <a:p>
            <a:pPr algn="ctr"/>
            <a:r>
              <a:rPr lang="en-GB" sz="3200" u="sng" dirty="0">
                <a:latin typeface="Gill Sans Nova" panose="020B0602020104020203" pitchFamily="34" charset="0"/>
              </a:rPr>
              <a:t>Father Ted</a:t>
            </a:r>
          </a:p>
          <a:p>
            <a:pPr algn="ctr"/>
            <a:endParaRPr lang="en-GB" sz="3200" u="sng" dirty="0">
              <a:latin typeface="Gill Sans Nova" panose="020B0602020104020203" pitchFamily="34" charset="0"/>
            </a:endParaRPr>
          </a:p>
          <a:p>
            <a:pPr algn="just"/>
            <a:r>
              <a:rPr lang="en-GB" sz="2800" dirty="0">
                <a:latin typeface="Gill Sans Nova" panose="020B0602020104020203" pitchFamily="34" charset="0"/>
              </a:rPr>
              <a:t>Father Ted has made me laugh since April 1995 when it first aired on British T.V. It has been shown on Channel 4 and still runs on Gold, RTĒ2 in Ireland, and 9Network in Australia. Every show can be seen on YouTube and most digital channels across the world.</a:t>
            </a:r>
          </a:p>
          <a:p>
            <a:pPr algn="just"/>
            <a:r>
              <a:rPr lang="en-GB" sz="2800" dirty="0">
                <a:latin typeface="Gill Sans Nova" panose="020B0602020104020203" pitchFamily="34" charset="0"/>
              </a:rPr>
              <a:t>Written by Graham Linehan and Arthur Mathews, only twenty five episodes were ever written</a:t>
            </a:r>
            <a:r>
              <a:rPr lang="en-GB" sz="2800" baseline="30000" dirty="0">
                <a:latin typeface="Gill Sans Nova" panose="020B0602020104020203" pitchFamily="34" charset="0"/>
              </a:rPr>
              <a:t>9</a:t>
            </a:r>
          </a:p>
          <a:p>
            <a:pPr algn="just"/>
            <a:endParaRPr lang="en-GB" sz="2800" baseline="30000" dirty="0">
              <a:latin typeface="Gill Sans Nova" panose="020B0602020104020203" pitchFamily="34" charset="0"/>
            </a:endParaRPr>
          </a:p>
          <a:p>
            <a:pPr algn="just"/>
            <a:r>
              <a:rPr lang="en-GB" sz="2800" baseline="30000" dirty="0">
                <a:latin typeface="Gill Sans Nova" panose="020B0602020104020203" pitchFamily="34" charset="0"/>
                <a:hlinkClick r:id="rId2"/>
              </a:rPr>
              <a:t>https://www.dailymotion.com/video/xehdtq</a:t>
            </a:r>
            <a:r>
              <a:rPr lang="en-GB" sz="2800" baseline="30000" dirty="0">
                <a:latin typeface="Gill Sans Nova" panose="020B0602020104020203" pitchFamily="34" charset="0"/>
              </a:rPr>
              <a:t> is one of many </a:t>
            </a:r>
          </a:p>
          <a:p>
            <a:pPr algn="just"/>
            <a:r>
              <a:rPr lang="en-GB" sz="2800" baseline="30000" dirty="0">
                <a:latin typeface="Gill Sans Nova" panose="020B0602020104020203" pitchFamily="34" charset="0"/>
              </a:rPr>
              <a:t>links available to watch Father Ted, there are thousands on YouTube.</a:t>
            </a:r>
          </a:p>
        </p:txBody>
      </p:sp>
      <p:pic>
        <p:nvPicPr>
          <p:cNvPr id="8" name="Picture 7" descr="A group of people posing for the camera&#10;&#10;Description automatically generated">
            <a:extLst>
              <a:ext uri="{FF2B5EF4-FFF2-40B4-BE49-F238E27FC236}">
                <a16:creationId xmlns:a16="http://schemas.microsoft.com/office/drawing/2014/main" id="{0AA29804-F84A-4785-99E1-09AA374F30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3910" y="484163"/>
            <a:ext cx="5480539" cy="5480539"/>
          </a:xfrm>
          <a:prstGeom prst="rect">
            <a:avLst/>
          </a:prstGeom>
        </p:spPr>
      </p:pic>
      <p:sp>
        <p:nvSpPr>
          <p:cNvPr id="2" name="Slide Number Placeholder 1">
            <a:extLst>
              <a:ext uri="{FF2B5EF4-FFF2-40B4-BE49-F238E27FC236}">
                <a16:creationId xmlns:a16="http://schemas.microsoft.com/office/drawing/2014/main" id="{41E36CEB-A48D-4FCE-90AC-C94AB369BBC8}"/>
              </a:ext>
            </a:extLst>
          </p:cNvPr>
          <p:cNvSpPr>
            <a:spLocks noGrp="1"/>
          </p:cNvSpPr>
          <p:nvPr>
            <p:ph type="sldNum" sz="quarter" idx="12"/>
          </p:nvPr>
        </p:nvSpPr>
        <p:spPr/>
        <p:txBody>
          <a:bodyPr/>
          <a:lstStyle/>
          <a:p>
            <a:fld id="{C3CD4859-5C2D-43D1-8A6F-42065D83A2F9}" type="slidenum">
              <a:rPr lang="en-GB" smtClean="0"/>
              <a:t>12</a:t>
            </a:fld>
            <a:endParaRPr lang="en-GB"/>
          </a:p>
        </p:txBody>
      </p:sp>
    </p:spTree>
    <p:extLst>
      <p:ext uri="{BB962C8B-B14F-4D97-AF65-F5344CB8AC3E}">
        <p14:creationId xmlns:p14="http://schemas.microsoft.com/office/powerpoint/2010/main" val="5768197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6E9113-B6C5-43F8-BBC9-687A0B5892EB}"/>
              </a:ext>
            </a:extLst>
          </p:cNvPr>
          <p:cNvSpPr txBox="1"/>
          <p:nvPr/>
        </p:nvSpPr>
        <p:spPr>
          <a:xfrm>
            <a:off x="1095022" y="282224"/>
            <a:ext cx="10329334" cy="769441"/>
          </a:xfrm>
          <a:prstGeom prst="rect">
            <a:avLst/>
          </a:prstGeom>
          <a:noFill/>
        </p:spPr>
        <p:txBody>
          <a:bodyPr wrap="square" rtlCol="0">
            <a:spAutoFit/>
          </a:bodyPr>
          <a:lstStyle/>
          <a:p>
            <a:pPr algn="ctr"/>
            <a:r>
              <a:rPr lang="en-GB" sz="4400" u="sng" dirty="0">
                <a:latin typeface="Gill Sans Nova" panose="020B0602020104020203" pitchFamily="34" charset="0"/>
              </a:rPr>
              <a:t>Mocking religion or just fun?</a:t>
            </a:r>
            <a:r>
              <a:rPr lang="en-GB" sz="4400" dirty="0">
                <a:latin typeface="Gill Sans Nova" panose="020B0602020104020203" pitchFamily="34" charset="0"/>
              </a:rPr>
              <a:t>               </a:t>
            </a:r>
          </a:p>
        </p:txBody>
      </p:sp>
      <p:sp>
        <p:nvSpPr>
          <p:cNvPr id="4" name="TextBox 3">
            <a:extLst>
              <a:ext uri="{FF2B5EF4-FFF2-40B4-BE49-F238E27FC236}">
                <a16:creationId xmlns:a16="http://schemas.microsoft.com/office/drawing/2014/main" id="{8AE6327B-F0EA-406E-AC61-8A853576DF96}"/>
              </a:ext>
            </a:extLst>
          </p:cNvPr>
          <p:cNvSpPr txBox="1"/>
          <p:nvPr/>
        </p:nvSpPr>
        <p:spPr>
          <a:xfrm>
            <a:off x="496711" y="1253066"/>
            <a:ext cx="10905068" cy="4852610"/>
          </a:xfrm>
          <a:prstGeom prst="rect">
            <a:avLst/>
          </a:prstGeom>
          <a:noFill/>
        </p:spPr>
        <p:txBody>
          <a:bodyPr wrap="square" rtlCol="0">
            <a:spAutoFit/>
          </a:bodyPr>
          <a:lstStyle/>
          <a:p>
            <a:pPr algn="just"/>
            <a:r>
              <a:rPr lang="en-GB" sz="3200" dirty="0">
                <a:latin typeface="Gill Sans Nova" panose="020B0602020104020203" pitchFamily="34" charset="0"/>
              </a:rPr>
              <a:t>In 2013 one of the show’s writers, Graham Linehan said he couldn’t have written the series today</a:t>
            </a:r>
            <a:r>
              <a:rPr lang="en-GB" sz="3200" baseline="30000" dirty="0">
                <a:latin typeface="Gill Sans Nova" panose="020B0602020104020203" pitchFamily="34" charset="0"/>
              </a:rPr>
              <a:t> _ </a:t>
            </a:r>
            <a:r>
              <a:rPr lang="en-GB" sz="3200" dirty="0">
                <a:latin typeface="Gill Sans Nova" panose="020B0602020104020203" pitchFamily="34" charset="0"/>
              </a:rPr>
              <a:t>why?</a:t>
            </a:r>
          </a:p>
          <a:p>
            <a:pPr algn="just"/>
            <a:r>
              <a:rPr lang="en-GB" sz="3200" dirty="0">
                <a:latin typeface="Gill Sans Nova" panose="020B0602020104020203" pitchFamily="34" charset="0"/>
              </a:rPr>
              <a:t>The priests who taught him at school were “a bit eccentric but harmless enough” </a:t>
            </a:r>
          </a:p>
          <a:p>
            <a:pPr algn="ctr"/>
            <a:r>
              <a:rPr lang="en-GB" sz="3200" u="sng" dirty="0">
                <a:solidFill>
                  <a:srgbClr val="FF0000"/>
                </a:solidFill>
                <a:latin typeface="Gill Sans Nova" panose="020B0602020104020203" pitchFamily="34" charset="0"/>
              </a:rPr>
              <a:t>BUT</a:t>
            </a:r>
          </a:p>
          <a:p>
            <a:pPr algn="ctr"/>
            <a:endParaRPr lang="en-GB" sz="3200" dirty="0">
              <a:solidFill>
                <a:srgbClr val="FF0000"/>
              </a:solidFill>
              <a:latin typeface="Gill Sans Nova" panose="020B0602020104020203" pitchFamily="34" charset="0"/>
            </a:endParaRPr>
          </a:p>
          <a:p>
            <a:pPr algn="just"/>
            <a:r>
              <a:rPr lang="en-GB" sz="3200" dirty="0">
                <a:latin typeface="Gill Sans Nova" panose="020B0602020104020203" pitchFamily="34" charset="0"/>
              </a:rPr>
              <a:t>“Since Ted and everything that’s come out, I’ve just come to really hate the Church. I could never write Ted now because I’d be so angry my fingers would go through the keyboard”</a:t>
            </a:r>
            <a:r>
              <a:rPr lang="en-GB" sz="3200" baseline="30000" dirty="0">
                <a:latin typeface="Gill Sans Nova" panose="020B0602020104020203" pitchFamily="34" charset="0"/>
              </a:rPr>
              <a:t>10    </a:t>
            </a:r>
          </a:p>
          <a:p>
            <a:pPr algn="just"/>
            <a:endParaRPr lang="en-GB" sz="3200" baseline="30000" dirty="0">
              <a:latin typeface="Gill Sans Nova" panose="020B0602020104020203" pitchFamily="34" charset="0"/>
            </a:endParaRPr>
          </a:p>
        </p:txBody>
      </p:sp>
      <p:sp>
        <p:nvSpPr>
          <p:cNvPr id="5" name="Slide Number Placeholder 4">
            <a:extLst>
              <a:ext uri="{FF2B5EF4-FFF2-40B4-BE49-F238E27FC236}">
                <a16:creationId xmlns:a16="http://schemas.microsoft.com/office/drawing/2014/main" id="{89AB7F88-1FB5-4232-ADA1-AFA1281EE8D4}"/>
              </a:ext>
            </a:extLst>
          </p:cNvPr>
          <p:cNvSpPr>
            <a:spLocks noGrp="1"/>
          </p:cNvSpPr>
          <p:nvPr>
            <p:ph type="sldNum" sz="quarter" idx="12"/>
          </p:nvPr>
        </p:nvSpPr>
        <p:spPr/>
        <p:txBody>
          <a:bodyPr/>
          <a:lstStyle/>
          <a:p>
            <a:fld id="{C3CD4859-5C2D-43D1-8A6F-42065D83A2F9}" type="slidenum">
              <a:rPr lang="en-GB" smtClean="0"/>
              <a:t>13</a:t>
            </a:fld>
            <a:endParaRPr lang="en-GB"/>
          </a:p>
        </p:txBody>
      </p:sp>
    </p:spTree>
    <p:extLst>
      <p:ext uri="{BB962C8B-B14F-4D97-AF65-F5344CB8AC3E}">
        <p14:creationId xmlns:p14="http://schemas.microsoft.com/office/powerpoint/2010/main" val="34398336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0CAA51-130D-4315-B32F-D4CFD3EAE5A6}"/>
              </a:ext>
            </a:extLst>
          </p:cNvPr>
          <p:cNvSpPr txBox="1"/>
          <p:nvPr/>
        </p:nvSpPr>
        <p:spPr>
          <a:xfrm>
            <a:off x="688622" y="699912"/>
            <a:ext cx="10814756" cy="6001643"/>
          </a:xfrm>
          <a:prstGeom prst="rect">
            <a:avLst/>
          </a:prstGeom>
          <a:noFill/>
        </p:spPr>
        <p:txBody>
          <a:bodyPr wrap="square" rtlCol="0">
            <a:spAutoFit/>
          </a:bodyPr>
          <a:lstStyle/>
          <a:p>
            <a:pPr algn="just"/>
            <a:r>
              <a:rPr lang="en-GB" sz="3200" dirty="0">
                <a:latin typeface="Gill Sans Nova" panose="020B0602020104020203" pitchFamily="34" charset="0"/>
              </a:rPr>
              <a:t>Going back to the list of comedies, Father Ted </a:t>
            </a:r>
            <a:r>
              <a:rPr lang="en-GB" sz="3200" u="sng" dirty="0">
                <a:latin typeface="Gill Sans Nova" panose="020B0602020104020203" pitchFamily="34" charset="0"/>
              </a:rPr>
              <a:t>appears</a:t>
            </a:r>
            <a:r>
              <a:rPr lang="en-GB" sz="3200" dirty="0">
                <a:latin typeface="Gill Sans Nova" panose="020B0602020104020203" pitchFamily="34" charset="0"/>
              </a:rPr>
              <a:t> to  belong to the world of ‘</a:t>
            </a:r>
            <a:r>
              <a:rPr lang="en-GB" sz="3200" i="1" dirty="0">
                <a:latin typeface="Gill Sans Nova" panose="020B0602020104020203" pitchFamily="34" charset="0"/>
              </a:rPr>
              <a:t>All Gas and Gaiters</a:t>
            </a:r>
            <a:r>
              <a:rPr lang="en-GB" sz="3200" dirty="0">
                <a:latin typeface="Gill Sans Nova" panose="020B0602020104020203" pitchFamily="34" charset="0"/>
              </a:rPr>
              <a:t>’ which was aired in the late 60’s to early 70’s in the U.K. A true ecclesiastical comedy, it gently mocked the ineptitude of three C of E vicars, all upper middle class, R.P. speaking, privately educated white men. It was a show of its time with gentle humour, provoking smirks rather than laugh out loud comedy.</a:t>
            </a:r>
          </a:p>
          <a:p>
            <a:pPr algn="just"/>
            <a:endParaRPr lang="en-GB" sz="3200" dirty="0">
              <a:latin typeface="Gill Sans Nova" panose="020B0602020104020203" pitchFamily="34" charset="0"/>
            </a:endParaRPr>
          </a:p>
          <a:p>
            <a:pPr algn="just"/>
            <a:r>
              <a:rPr lang="en-GB" sz="3200" dirty="0">
                <a:latin typeface="Gill Sans Nova" panose="020B0602020104020203" pitchFamily="34" charset="0"/>
              </a:rPr>
              <a:t>Fathers Ted Crilly, Jack Hackett, and Dougal McGuire with their housekeeper Mrs Doyle are in a different league. This dystopian Catholic group, exiled to Craggy Island for various misdemeanours, provoke gasps and true belly laughs. </a:t>
            </a:r>
          </a:p>
        </p:txBody>
      </p:sp>
      <p:sp>
        <p:nvSpPr>
          <p:cNvPr id="3" name="Slide Number Placeholder 2">
            <a:extLst>
              <a:ext uri="{FF2B5EF4-FFF2-40B4-BE49-F238E27FC236}">
                <a16:creationId xmlns:a16="http://schemas.microsoft.com/office/drawing/2014/main" id="{CBF542D3-C881-4293-B197-77ADB126DB0E}"/>
              </a:ext>
            </a:extLst>
          </p:cNvPr>
          <p:cNvSpPr>
            <a:spLocks noGrp="1"/>
          </p:cNvSpPr>
          <p:nvPr>
            <p:ph type="sldNum" sz="quarter" idx="12"/>
          </p:nvPr>
        </p:nvSpPr>
        <p:spPr/>
        <p:txBody>
          <a:bodyPr/>
          <a:lstStyle/>
          <a:p>
            <a:fld id="{C3CD4859-5C2D-43D1-8A6F-42065D83A2F9}" type="slidenum">
              <a:rPr lang="en-GB" smtClean="0"/>
              <a:t>14</a:t>
            </a:fld>
            <a:endParaRPr lang="en-GB"/>
          </a:p>
        </p:txBody>
      </p:sp>
    </p:spTree>
    <p:extLst>
      <p:ext uri="{BB962C8B-B14F-4D97-AF65-F5344CB8AC3E}">
        <p14:creationId xmlns:p14="http://schemas.microsoft.com/office/powerpoint/2010/main" val="402712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E28C4A-38D5-443F-AF33-1CDA58C7CD34}"/>
              </a:ext>
            </a:extLst>
          </p:cNvPr>
          <p:cNvSpPr txBox="1"/>
          <p:nvPr/>
        </p:nvSpPr>
        <p:spPr>
          <a:xfrm>
            <a:off x="406401" y="406400"/>
            <a:ext cx="11232444" cy="9818072"/>
          </a:xfrm>
          <a:prstGeom prst="rect">
            <a:avLst/>
          </a:prstGeom>
          <a:noFill/>
        </p:spPr>
        <p:txBody>
          <a:bodyPr wrap="square" rtlCol="0">
            <a:spAutoFit/>
          </a:bodyPr>
          <a:lstStyle/>
          <a:p>
            <a:pPr algn="just">
              <a:lnSpc>
                <a:spcPct val="200000"/>
              </a:lnSpc>
            </a:pPr>
            <a:r>
              <a:rPr lang="en-GB" sz="3200" dirty="0">
                <a:solidFill>
                  <a:srgbClr val="FF0000"/>
                </a:solidFill>
                <a:latin typeface="Gill Sans Nova" panose="020B0602020104020203" pitchFamily="34" charset="0"/>
              </a:rPr>
              <a:t>“So they are without excuse” St. Paul writes, “For although they knew God they did not honour him as God or give thanks to him, but they became vain in their thinking and their senseless heart was darkened. </a:t>
            </a:r>
            <a:r>
              <a:rPr lang="en-GB" sz="3200" u="sng" dirty="0">
                <a:solidFill>
                  <a:srgbClr val="FF0000"/>
                </a:solidFill>
                <a:latin typeface="Gill Sans Nova" panose="020B0602020104020203" pitchFamily="34" charset="0"/>
              </a:rPr>
              <a:t>Claiming to be wise, they became witless” </a:t>
            </a:r>
          </a:p>
          <a:p>
            <a:pPr algn="ctr">
              <a:lnSpc>
                <a:spcPct val="200000"/>
              </a:lnSpc>
            </a:pPr>
            <a:r>
              <a:rPr lang="en-GB" sz="3200" dirty="0">
                <a:solidFill>
                  <a:srgbClr val="FF0000"/>
                </a:solidFill>
                <a:latin typeface="Gill Sans Nova" panose="020B0602020104020203" pitchFamily="34" charset="0"/>
              </a:rPr>
              <a:t>(Rom. 1:20-21)</a:t>
            </a:r>
            <a:r>
              <a:rPr lang="en-GB" sz="3200" baseline="30000" dirty="0">
                <a:solidFill>
                  <a:srgbClr val="FF0000"/>
                </a:solidFill>
                <a:latin typeface="Gill Sans Nova" panose="020B0602020104020203" pitchFamily="34" charset="0"/>
              </a:rPr>
              <a:t>11</a:t>
            </a:r>
          </a:p>
          <a:p>
            <a:pPr algn="ctr">
              <a:lnSpc>
                <a:spcPct val="200000"/>
              </a:lnSpc>
            </a:pPr>
            <a:r>
              <a:rPr lang="en-GB" sz="3200" dirty="0">
                <a:solidFill>
                  <a:srgbClr val="FF0000"/>
                </a:solidFill>
                <a:latin typeface="Gill Sans Nova" panose="020B0602020104020203" pitchFamily="34" charset="0"/>
              </a:rPr>
              <a:t>The writers or the portrayed priests?</a:t>
            </a:r>
          </a:p>
          <a:p>
            <a:pPr algn="ctr">
              <a:lnSpc>
                <a:spcPct val="200000"/>
              </a:lnSpc>
            </a:pPr>
            <a:endParaRPr lang="en-GB" sz="3200" baseline="30000" dirty="0">
              <a:solidFill>
                <a:srgbClr val="FF0000"/>
              </a:solidFill>
              <a:latin typeface="Gill Sans Nova" panose="020B0602020104020203" pitchFamily="34" charset="0"/>
            </a:endParaRPr>
          </a:p>
          <a:p>
            <a:pPr algn="ctr">
              <a:lnSpc>
                <a:spcPct val="200000"/>
              </a:lnSpc>
            </a:pPr>
            <a:endParaRPr lang="en-GB" sz="3200" baseline="30000" dirty="0">
              <a:solidFill>
                <a:srgbClr val="FF0000"/>
              </a:solidFill>
              <a:latin typeface="Gill Sans Nova" panose="020B0602020104020203" pitchFamily="34" charset="0"/>
            </a:endParaRPr>
          </a:p>
          <a:p>
            <a:pPr algn="ctr">
              <a:lnSpc>
                <a:spcPct val="200000"/>
              </a:lnSpc>
            </a:pPr>
            <a:endParaRPr lang="en-GB" sz="3200" baseline="30000" dirty="0">
              <a:solidFill>
                <a:srgbClr val="FF0000"/>
              </a:solidFill>
              <a:latin typeface="Gill Sans Nova" panose="020B0602020104020203" pitchFamily="34" charset="0"/>
            </a:endParaRPr>
          </a:p>
          <a:p>
            <a:pPr algn="ctr"/>
            <a:endParaRPr lang="en-GB" sz="3200" dirty="0">
              <a:solidFill>
                <a:srgbClr val="FF0000"/>
              </a:solidFill>
              <a:latin typeface="Gill Sans Nova" panose="020B0602020104020203" pitchFamily="34" charset="0"/>
            </a:endParaRPr>
          </a:p>
          <a:p>
            <a:pPr algn="just"/>
            <a:endParaRPr lang="en-GB" sz="3200" dirty="0">
              <a:solidFill>
                <a:srgbClr val="FF0000"/>
              </a:solidFill>
              <a:latin typeface="Gill Sans Nova" panose="020B0602020104020203" pitchFamily="34" charset="0"/>
            </a:endParaRPr>
          </a:p>
          <a:p>
            <a:pPr algn="ctr"/>
            <a:r>
              <a:rPr lang="en-GB" sz="3200" dirty="0">
                <a:solidFill>
                  <a:srgbClr val="FF0000"/>
                </a:solidFill>
                <a:latin typeface="Gill Sans Nova" panose="020B0602020104020203" pitchFamily="34" charset="0"/>
              </a:rPr>
              <a:t> </a:t>
            </a:r>
          </a:p>
        </p:txBody>
      </p:sp>
      <p:sp>
        <p:nvSpPr>
          <p:cNvPr id="4" name="Slide Number Placeholder 3">
            <a:extLst>
              <a:ext uri="{FF2B5EF4-FFF2-40B4-BE49-F238E27FC236}">
                <a16:creationId xmlns:a16="http://schemas.microsoft.com/office/drawing/2014/main" id="{795C1F73-CE44-401C-9B66-BAB3FAC80D6F}"/>
              </a:ext>
            </a:extLst>
          </p:cNvPr>
          <p:cNvSpPr>
            <a:spLocks noGrp="1"/>
          </p:cNvSpPr>
          <p:nvPr>
            <p:ph type="sldNum" sz="quarter" idx="12"/>
          </p:nvPr>
        </p:nvSpPr>
        <p:spPr/>
        <p:txBody>
          <a:bodyPr/>
          <a:lstStyle/>
          <a:p>
            <a:fld id="{C3CD4859-5C2D-43D1-8A6F-42065D83A2F9}" type="slidenum">
              <a:rPr lang="en-GB" smtClean="0"/>
              <a:t>15</a:t>
            </a:fld>
            <a:endParaRPr lang="en-GB"/>
          </a:p>
        </p:txBody>
      </p:sp>
    </p:spTree>
    <p:extLst>
      <p:ext uri="{BB962C8B-B14F-4D97-AF65-F5344CB8AC3E}">
        <p14:creationId xmlns:p14="http://schemas.microsoft.com/office/powerpoint/2010/main" val="508593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70A6476-20B2-4545-9ABD-6ABAF07EA896}"/>
              </a:ext>
            </a:extLst>
          </p:cNvPr>
          <p:cNvPicPr>
            <a:picLocks noChangeAspect="1"/>
          </p:cNvPicPr>
          <p:nvPr/>
        </p:nvPicPr>
        <p:blipFill>
          <a:blip r:embed="rId2"/>
          <a:stretch>
            <a:fillRect/>
          </a:stretch>
        </p:blipFill>
        <p:spPr>
          <a:xfrm>
            <a:off x="7483971" y="494001"/>
            <a:ext cx="4098427" cy="5714887"/>
          </a:xfrm>
          <a:prstGeom prst="rect">
            <a:avLst/>
          </a:prstGeom>
        </p:spPr>
      </p:pic>
      <p:sp>
        <p:nvSpPr>
          <p:cNvPr id="5" name="TextBox 4">
            <a:extLst>
              <a:ext uri="{FF2B5EF4-FFF2-40B4-BE49-F238E27FC236}">
                <a16:creationId xmlns:a16="http://schemas.microsoft.com/office/drawing/2014/main" id="{2AF8363D-04A0-413A-94B9-F8BA7E2B3CF8}"/>
              </a:ext>
            </a:extLst>
          </p:cNvPr>
          <p:cNvSpPr txBox="1"/>
          <p:nvPr/>
        </p:nvSpPr>
        <p:spPr>
          <a:xfrm>
            <a:off x="609602" y="494002"/>
            <a:ext cx="6694309" cy="6001643"/>
          </a:xfrm>
          <a:prstGeom prst="rect">
            <a:avLst/>
          </a:prstGeom>
          <a:noFill/>
        </p:spPr>
        <p:txBody>
          <a:bodyPr wrap="square" rtlCol="0">
            <a:spAutoFit/>
          </a:bodyPr>
          <a:lstStyle/>
          <a:p>
            <a:pPr marL="457200" indent="-457200">
              <a:buFont typeface="Arial" panose="020B0604020202020204" pitchFamily="34" charset="0"/>
              <a:buChar char="•"/>
            </a:pPr>
            <a:r>
              <a:rPr lang="en-GB" sz="3200" dirty="0">
                <a:latin typeface="Gill Sans Nova" panose="020B0602020104020203" pitchFamily="34" charset="0"/>
              </a:rPr>
              <a:t>Is Romans 1 the reason why the Church was quoted as being so offended by the series? </a:t>
            </a:r>
          </a:p>
          <a:p>
            <a:pPr marL="457200" indent="-457200">
              <a:buFont typeface="Arial" panose="020B0604020202020204" pitchFamily="34" charset="0"/>
              <a:buChar char="•"/>
            </a:pPr>
            <a:endParaRPr lang="en-GB" sz="3200" dirty="0">
              <a:latin typeface="Gill Sans Nova" panose="020B0602020104020203" pitchFamily="34" charset="0"/>
            </a:endParaRPr>
          </a:p>
          <a:p>
            <a:pPr marL="457200" indent="-457200">
              <a:buFont typeface="Arial" panose="020B0604020202020204" pitchFamily="34" charset="0"/>
              <a:buChar char="•"/>
            </a:pPr>
            <a:r>
              <a:rPr lang="en-GB" sz="3200" dirty="0">
                <a:latin typeface="Gill Sans Nova" panose="020B0602020104020203" pitchFamily="34" charset="0"/>
              </a:rPr>
              <a:t>Or is that a misconception?</a:t>
            </a:r>
          </a:p>
          <a:p>
            <a:pPr marL="457200" indent="-457200">
              <a:buFont typeface="Arial" panose="020B0604020202020204" pitchFamily="34" charset="0"/>
              <a:buChar char="•"/>
            </a:pPr>
            <a:endParaRPr lang="en-GB" sz="3200" dirty="0">
              <a:latin typeface="Gill Sans Nova" panose="020B0602020104020203" pitchFamily="34" charset="0"/>
            </a:endParaRPr>
          </a:p>
          <a:p>
            <a:pPr marL="457200" indent="-457200">
              <a:buFont typeface="Arial" panose="020B0604020202020204" pitchFamily="34" charset="0"/>
              <a:buChar char="•"/>
            </a:pPr>
            <a:r>
              <a:rPr lang="en-GB" sz="3200" dirty="0">
                <a:latin typeface="Gill Sans Nova" panose="020B0602020104020203" pitchFamily="34" charset="0"/>
              </a:rPr>
              <a:t>The Press playing Devil’s advocate?</a:t>
            </a:r>
          </a:p>
          <a:p>
            <a:pPr marL="457200" indent="-457200">
              <a:buFont typeface="Arial" panose="020B0604020202020204" pitchFamily="34" charset="0"/>
              <a:buChar char="•"/>
            </a:pPr>
            <a:endParaRPr lang="en-GB" sz="3200" dirty="0">
              <a:latin typeface="Gill Sans Nova" panose="020B0602020104020203" pitchFamily="34" charset="0"/>
            </a:endParaRPr>
          </a:p>
          <a:p>
            <a:pPr marL="457200" indent="-457200">
              <a:buFont typeface="Arial" panose="020B0604020202020204" pitchFamily="34" charset="0"/>
              <a:buChar char="•"/>
            </a:pPr>
            <a:r>
              <a:rPr lang="en-GB" sz="3200" dirty="0">
                <a:latin typeface="Gill Sans Nova" panose="020B0602020104020203" pitchFamily="34" charset="0"/>
              </a:rPr>
              <a:t>Clergy ingratiating themselves with the Bishops?</a:t>
            </a:r>
          </a:p>
          <a:p>
            <a:pPr marL="457200" indent="-457200">
              <a:buFont typeface="Arial" panose="020B0604020202020204" pitchFamily="34" charset="0"/>
              <a:buChar char="•"/>
            </a:pPr>
            <a:endParaRPr lang="en-GB" sz="3200" dirty="0">
              <a:latin typeface="Gill Sans Nova" panose="020B0602020104020203" pitchFamily="34" charset="0"/>
            </a:endParaRPr>
          </a:p>
          <a:p>
            <a:pPr marL="457200" indent="-457200">
              <a:buFont typeface="Arial" panose="020B0604020202020204" pitchFamily="34" charset="0"/>
              <a:buChar char="•"/>
            </a:pPr>
            <a:r>
              <a:rPr lang="en-GB" sz="3200" dirty="0">
                <a:latin typeface="Gill Sans Nova" panose="020B0602020104020203" pitchFamily="34" charset="0"/>
              </a:rPr>
              <a:t>None of the above?</a:t>
            </a:r>
          </a:p>
        </p:txBody>
      </p:sp>
      <p:sp>
        <p:nvSpPr>
          <p:cNvPr id="6" name="TextBox 5">
            <a:extLst>
              <a:ext uri="{FF2B5EF4-FFF2-40B4-BE49-F238E27FC236}">
                <a16:creationId xmlns:a16="http://schemas.microsoft.com/office/drawing/2014/main" id="{7DA40AA5-7B1E-448D-9DEB-256156968B7D}"/>
              </a:ext>
            </a:extLst>
          </p:cNvPr>
          <p:cNvSpPr txBox="1"/>
          <p:nvPr/>
        </p:nvSpPr>
        <p:spPr>
          <a:xfrm>
            <a:off x="6976533" y="6129866"/>
            <a:ext cx="5508978" cy="338554"/>
          </a:xfrm>
          <a:prstGeom prst="rect">
            <a:avLst/>
          </a:prstGeom>
          <a:noFill/>
        </p:spPr>
        <p:txBody>
          <a:bodyPr wrap="square" rtlCol="0">
            <a:spAutoFit/>
          </a:bodyPr>
          <a:lstStyle/>
          <a:p>
            <a:pPr algn="ctr"/>
            <a:r>
              <a:rPr lang="en-GB" sz="1600" dirty="0">
                <a:latin typeface="Gill Sans Nova" panose="020B0602020104020203" pitchFamily="34" charset="0"/>
              </a:rPr>
              <a:t>Pope Benedict XVI</a:t>
            </a:r>
          </a:p>
        </p:txBody>
      </p:sp>
      <p:sp>
        <p:nvSpPr>
          <p:cNvPr id="7" name="Slide Number Placeholder 6">
            <a:extLst>
              <a:ext uri="{FF2B5EF4-FFF2-40B4-BE49-F238E27FC236}">
                <a16:creationId xmlns:a16="http://schemas.microsoft.com/office/drawing/2014/main" id="{019B295A-744A-47A3-A860-0A0E15D8F877}"/>
              </a:ext>
            </a:extLst>
          </p:cNvPr>
          <p:cNvSpPr>
            <a:spLocks noGrp="1"/>
          </p:cNvSpPr>
          <p:nvPr>
            <p:ph type="sldNum" sz="quarter" idx="12"/>
          </p:nvPr>
        </p:nvSpPr>
        <p:spPr/>
        <p:txBody>
          <a:bodyPr/>
          <a:lstStyle/>
          <a:p>
            <a:fld id="{C3CD4859-5C2D-43D1-8A6F-42065D83A2F9}" type="slidenum">
              <a:rPr lang="en-GB" smtClean="0"/>
              <a:t>16</a:t>
            </a:fld>
            <a:endParaRPr lang="en-GB"/>
          </a:p>
        </p:txBody>
      </p:sp>
    </p:spTree>
    <p:extLst>
      <p:ext uri="{BB962C8B-B14F-4D97-AF65-F5344CB8AC3E}">
        <p14:creationId xmlns:p14="http://schemas.microsoft.com/office/powerpoint/2010/main" val="33609934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929C3B-4147-4192-A7A3-01367F226E8A}"/>
              </a:ext>
            </a:extLst>
          </p:cNvPr>
          <p:cNvSpPr txBox="1"/>
          <p:nvPr/>
        </p:nvSpPr>
        <p:spPr>
          <a:xfrm>
            <a:off x="474132" y="1117600"/>
            <a:ext cx="11461045" cy="8956298"/>
          </a:xfrm>
          <a:prstGeom prst="rect">
            <a:avLst/>
          </a:prstGeom>
          <a:noFill/>
        </p:spPr>
        <p:txBody>
          <a:bodyPr wrap="square" rtlCol="0">
            <a:spAutoFit/>
          </a:bodyPr>
          <a:lstStyle/>
          <a:p>
            <a:pPr algn="just">
              <a:lnSpc>
                <a:spcPct val="200000"/>
              </a:lnSpc>
            </a:pPr>
            <a:r>
              <a:rPr lang="en-GB" sz="3200" dirty="0">
                <a:latin typeface="Gill Sans Nova" panose="020B0602020104020203" pitchFamily="34" charset="0"/>
              </a:rPr>
              <a:t>Colleen </a:t>
            </a:r>
            <a:r>
              <a:rPr lang="en-GB" sz="3200" dirty="0" err="1">
                <a:latin typeface="Gill Sans Nova" panose="020B0602020104020203" pitchFamily="34" charset="0"/>
              </a:rPr>
              <a:t>McDannell’s</a:t>
            </a:r>
            <a:r>
              <a:rPr lang="en-GB" sz="3200" dirty="0">
                <a:latin typeface="Gill Sans Nova" panose="020B0602020104020203" pitchFamily="34" charset="0"/>
              </a:rPr>
              <a:t> essay ‘</a:t>
            </a:r>
            <a:r>
              <a:rPr lang="en-GB" sz="3200" i="1" dirty="0">
                <a:latin typeface="Gill Sans Nova" panose="020B0602020104020203" pitchFamily="34" charset="0"/>
              </a:rPr>
              <a:t>Scrambling the Profane</a:t>
            </a:r>
            <a:r>
              <a:rPr lang="en-GB" sz="3200" dirty="0">
                <a:latin typeface="Gill Sans Nova" panose="020B0602020104020203" pitchFamily="34" charset="0"/>
              </a:rPr>
              <a:t>’, tells us that Durkheim in 1912 wrote; ‘all religions classify things, both real and unreal, into two opposing and distinctive categories of the sacred and profane……</a:t>
            </a:r>
            <a:r>
              <a:rPr lang="en-GB" sz="3200" dirty="0">
                <a:solidFill>
                  <a:srgbClr val="FF0000"/>
                </a:solidFill>
                <a:latin typeface="Gill Sans Nova" panose="020B0602020104020203" pitchFamily="34" charset="0"/>
              </a:rPr>
              <a:t>the profane is the everyday and the utilitarian</a:t>
            </a:r>
            <a:r>
              <a:rPr lang="en-GB" sz="3200" dirty="0">
                <a:latin typeface="Gill Sans Nova" panose="020B0602020104020203" pitchFamily="34" charset="0"/>
              </a:rPr>
              <a:t>’</a:t>
            </a:r>
            <a:r>
              <a:rPr lang="en-GB" sz="3200" baseline="30000" dirty="0">
                <a:latin typeface="Gill Sans Nova" panose="020B0602020104020203" pitchFamily="34" charset="0"/>
              </a:rPr>
              <a:t>12 </a:t>
            </a:r>
            <a:r>
              <a:rPr lang="en-GB" sz="3200" baseline="30000" dirty="0">
                <a:solidFill>
                  <a:srgbClr val="FF0000"/>
                </a:solidFill>
                <a:latin typeface="Gill Sans Nova" panose="020B0602020104020203" pitchFamily="34" charset="0"/>
              </a:rPr>
              <a:t> </a:t>
            </a:r>
          </a:p>
          <a:p>
            <a:pPr algn="just">
              <a:lnSpc>
                <a:spcPct val="150000"/>
              </a:lnSpc>
            </a:pPr>
            <a:endParaRPr lang="en-GB" sz="3200" baseline="30000" dirty="0">
              <a:latin typeface="Gill Sans Nova" panose="020B0602020104020203" pitchFamily="34" charset="0"/>
            </a:endParaRPr>
          </a:p>
          <a:p>
            <a:pPr algn="just">
              <a:lnSpc>
                <a:spcPct val="150000"/>
              </a:lnSpc>
            </a:pPr>
            <a:endParaRPr lang="en-GB" sz="3200" baseline="30000" dirty="0">
              <a:latin typeface="Gill Sans Nova" panose="020B0602020104020203" pitchFamily="34" charset="0"/>
            </a:endParaRPr>
          </a:p>
          <a:p>
            <a:pPr algn="just">
              <a:lnSpc>
                <a:spcPct val="150000"/>
              </a:lnSpc>
            </a:pPr>
            <a:endParaRPr lang="en-GB" sz="3200" baseline="30000" dirty="0">
              <a:latin typeface="Gill Sans Nova" panose="020B0602020104020203" pitchFamily="34" charset="0"/>
            </a:endParaRPr>
          </a:p>
          <a:p>
            <a:pPr algn="just">
              <a:lnSpc>
                <a:spcPct val="150000"/>
              </a:lnSpc>
            </a:pPr>
            <a:endParaRPr lang="en-GB" sz="3200" baseline="30000" dirty="0">
              <a:latin typeface="Gill Sans Nova" panose="020B0602020104020203" pitchFamily="34" charset="0"/>
            </a:endParaRPr>
          </a:p>
          <a:p>
            <a:pPr algn="just">
              <a:lnSpc>
                <a:spcPct val="150000"/>
              </a:lnSpc>
            </a:pPr>
            <a:endParaRPr lang="en-GB" sz="3200" baseline="30000" dirty="0">
              <a:latin typeface="Gill Sans Nova" panose="020B0602020104020203" pitchFamily="34" charset="0"/>
            </a:endParaRPr>
          </a:p>
          <a:p>
            <a:pPr algn="just">
              <a:lnSpc>
                <a:spcPct val="150000"/>
              </a:lnSpc>
            </a:pPr>
            <a:endParaRPr lang="en-GB" sz="3200" baseline="30000" dirty="0">
              <a:latin typeface="Gill Sans Nova" panose="020B0602020104020203" pitchFamily="34" charset="0"/>
            </a:endParaRPr>
          </a:p>
          <a:p>
            <a:pPr algn="just">
              <a:lnSpc>
                <a:spcPct val="150000"/>
              </a:lnSpc>
            </a:pPr>
            <a:endParaRPr lang="en-GB" sz="3200" baseline="30000" dirty="0">
              <a:latin typeface="Gill Sans Nova" panose="020B0602020104020203" pitchFamily="34" charset="0"/>
            </a:endParaRPr>
          </a:p>
          <a:p>
            <a:pPr algn="just"/>
            <a:endParaRPr lang="en-GB" sz="3200" baseline="30000" dirty="0">
              <a:latin typeface="Gill Sans Nova" panose="020B0602020104020203" pitchFamily="34" charset="0"/>
            </a:endParaRPr>
          </a:p>
          <a:p>
            <a:pPr algn="just"/>
            <a:endParaRPr lang="en-GB" sz="3200" baseline="30000" dirty="0">
              <a:latin typeface="Gill Sans Nova" panose="020B0602020104020203" pitchFamily="34" charset="0"/>
            </a:endParaRPr>
          </a:p>
          <a:p>
            <a:pPr algn="just"/>
            <a:endParaRPr lang="en-GB" sz="3200" baseline="30000" dirty="0">
              <a:latin typeface="Gill Sans Nova" panose="020B0602020104020203" pitchFamily="34" charset="0"/>
            </a:endParaRPr>
          </a:p>
          <a:p>
            <a:pPr algn="just"/>
            <a:endParaRPr lang="en-GB" sz="3200" dirty="0">
              <a:latin typeface="Gill Sans Nova" panose="020B0602020104020203" pitchFamily="34" charset="0"/>
            </a:endParaRPr>
          </a:p>
        </p:txBody>
      </p:sp>
      <p:sp>
        <p:nvSpPr>
          <p:cNvPr id="3" name="Slide Number Placeholder 2">
            <a:extLst>
              <a:ext uri="{FF2B5EF4-FFF2-40B4-BE49-F238E27FC236}">
                <a16:creationId xmlns:a16="http://schemas.microsoft.com/office/drawing/2014/main" id="{5944DED1-F595-4499-93E8-A888C0E99E10}"/>
              </a:ext>
            </a:extLst>
          </p:cNvPr>
          <p:cNvSpPr>
            <a:spLocks noGrp="1"/>
          </p:cNvSpPr>
          <p:nvPr>
            <p:ph type="sldNum" sz="quarter" idx="12"/>
          </p:nvPr>
        </p:nvSpPr>
        <p:spPr/>
        <p:txBody>
          <a:bodyPr/>
          <a:lstStyle/>
          <a:p>
            <a:fld id="{C3CD4859-5C2D-43D1-8A6F-42065D83A2F9}" type="slidenum">
              <a:rPr lang="en-GB" smtClean="0"/>
              <a:t>17</a:t>
            </a:fld>
            <a:endParaRPr lang="en-GB"/>
          </a:p>
        </p:txBody>
      </p:sp>
    </p:spTree>
    <p:extLst>
      <p:ext uri="{BB962C8B-B14F-4D97-AF65-F5344CB8AC3E}">
        <p14:creationId xmlns:p14="http://schemas.microsoft.com/office/powerpoint/2010/main" val="600651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A picture containing toy, LEGO&#10;&#10;Description automatically generated">
            <a:extLst>
              <a:ext uri="{FF2B5EF4-FFF2-40B4-BE49-F238E27FC236}">
                <a16:creationId xmlns:a16="http://schemas.microsoft.com/office/drawing/2014/main" id="{99A4FD16-6088-48DA-B430-60AE947D3DCC}"/>
              </a:ext>
            </a:extLst>
          </p:cNvPr>
          <p:cNvPicPr>
            <a:picLocks noChangeAspect="1"/>
          </p:cNvPicPr>
          <p:nvPr/>
        </p:nvPicPr>
        <p:blipFill rotWithShape="1">
          <a:blip r:embed="rId2"/>
          <a:srcRect t="5953" b="9461"/>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D950F55E-9C7C-42BA-9E06-2460E6FC490A}"/>
              </a:ext>
            </a:extLst>
          </p:cNvPr>
          <p:cNvSpPr txBox="1"/>
          <p:nvPr/>
        </p:nvSpPr>
        <p:spPr>
          <a:xfrm>
            <a:off x="523875" y="5317240"/>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u="sng">
                <a:solidFill>
                  <a:schemeClr val="tx1">
                    <a:lumMod val="85000"/>
                    <a:lumOff val="15000"/>
                  </a:schemeClr>
                </a:solidFill>
                <a:latin typeface="+mj-lt"/>
                <a:ea typeface="+mj-ea"/>
                <a:cs typeface="+mj-cs"/>
              </a:rPr>
              <a:t>Ted and crew: Everyday and Utilitarian</a:t>
            </a:r>
          </a:p>
        </p:txBody>
      </p:sp>
      <p:cxnSp>
        <p:nvCxnSpPr>
          <p:cNvPr id="18" name="Straight Connector 17">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2" name="Slide Number Placeholder 1">
            <a:extLst>
              <a:ext uri="{FF2B5EF4-FFF2-40B4-BE49-F238E27FC236}">
                <a16:creationId xmlns:a16="http://schemas.microsoft.com/office/drawing/2014/main" id="{B2A4695C-0E87-4714-A6CB-E22A779B770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457200">
              <a:spcAft>
                <a:spcPts val="600"/>
              </a:spcAft>
            </a:pPr>
            <a:fld id="{C3CD4859-5C2D-43D1-8A6F-42065D83A2F9}" type="slidenum">
              <a:rPr lang="en-US">
                <a:solidFill>
                  <a:srgbClr val="FFFFFF"/>
                </a:solidFill>
              </a:rPr>
              <a:pPr defTabSz="457200">
                <a:spcAft>
                  <a:spcPts val="600"/>
                </a:spcAft>
              </a:pPr>
              <a:t>18</a:t>
            </a:fld>
            <a:endParaRPr lang="en-US">
              <a:solidFill>
                <a:srgbClr val="FFFFFF"/>
              </a:solidFill>
            </a:endParaRPr>
          </a:p>
        </p:txBody>
      </p:sp>
      <p:sp>
        <p:nvSpPr>
          <p:cNvPr id="9" name="TextBox 8">
            <a:extLst>
              <a:ext uri="{FF2B5EF4-FFF2-40B4-BE49-F238E27FC236}">
                <a16:creationId xmlns:a16="http://schemas.microsoft.com/office/drawing/2014/main" id="{3275A59F-B2C8-4A1E-BE53-04CF1AB88B0D}"/>
              </a:ext>
            </a:extLst>
          </p:cNvPr>
          <p:cNvSpPr txBox="1"/>
          <p:nvPr/>
        </p:nvSpPr>
        <p:spPr>
          <a:xfrm>
            <a:off x="948267" y="1715911"/>
            <a:ext cx="10405533" cy="1565954"/>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1333004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52E5249-43FA-4667-8DB1-EFCE55462706}"/>
              </a:ext>
            </a:extLst>
          </p:cNvPr>
          <p:cNvSpPr>
            <a:spLocks noGrp="1"/>
          </p:cNvSpPr>
          <p:nvPr>
            <p:ph type="sldNum" sz="quarter" idx="12"/>
          </p:nvPr>
        </p:nvSpPr>
        <p:spPr/>
        <p:txBody>
          <a:bodyPr/>
          <a:lstStyle/>
          <a:p>
            <a:fld id="{C3CD4859-5C2D-43D1-8A6F-42065D83A2F9}" type="slidenum">
              <a:rPr lang="en-GB" smtClean="0"/>
              <a:t>19</a:t>
            </a:fld>
            <a:endParaRPr lang="en-GB"/>
          </a:p>
        </p:txBody>
      </p:sp>
      <p:sp>
        <p:nvSpPr>
          <p:cNvPr id="3" name="TextBox 2">
            <a:extLst>
              <a:ext uri="{FF2B5EF4-FFF2-40B4-BE49-F238E27FC236}">
                <a16:creationId xmlns:a16="http://schemas.microsoft.com/office/drawing/2014/main" id="{1829BD03-69BF-4638-ADBF-60384756DADC}"/>
              </a:ext>
            </a:extLst>
          </p:cNvPr>
          <p:cNvSpPr txBox="1"/>
          <p:nvPr/>
        </p:nvSpPr>
        <p:spPr>
          <a:xfrm>
            <a:off x="243069" y="231494"/>
            <a:ext cx="11632556" cy="769441"/>
          </a:xfrm>
          <a:prstGeom prst="rect">
            <a:avLst/>
          </a:prstGeom>
          <a:noFill/>
        </p:spPr>
        <p:txBody>
          <a:bodyPr wrap="square" rtlCol="0">
            <a:spAutoFit/>
          </a:bodyPr>
          <a:lstStyle/>
          <a:p>
            <a:pPr algn="ctr"/>
            <a:r>
              <a:rPr lang="en-GB" sz="4400" u="sng" dirty="0">
                <a:latin typeface="Gill Sans Nova" panose="020B0602020104020203" pitchFamily="34" charset="0"/>
              </a:rPr>
              <a:t>Blasphemy v Bollocks</a:t>
            </a:r>
          </a:p>
        </p:txBody>
      </p:sp>
      <p:sp>
        <p:nvSpPr>
          <p:cNvPr id="4" name="TextBox 3">
            <a:extLst>
              <a:ext uri="{FF2B5EF4-FFF2-40B4-BE49-F238E27FC236}">
                <a16:creationId xmlns:a16="http://schemas.microsoft.com/office/drawing/2014/main" id="{1B37342B-DCBB-41D9-AD87-D3B2E6653244}"/>
              </a:ext>
            </a:extLst>
          </p:cNvPr>
          <p:cNvSpPr txBox="1"/>
          <p:nvPr/>
        </p:nvSpPr>
        <p:spPr>
          <a:xfrm>
            <a:off x="567159" y="1261642"/>
            <a:ext cx="11181145" cy="5386090"/>
          </a:xfrm>
          <a:prstGeom prst="rect">
            <a:avLst/>
          </a:prstGeom>
          <a:noFill/>
        </p:spPr>
        <p:txBody>
          <a:bodyPr wrap="square" rtlCol="0">
            <a:spAutoFit/>
          </a:bodyPr>
          <a:lstStyle/>
          <a:p>
            <a:pPr algn="ctr"/>
            <a:r>
              <a:rPr lang="en-GB" sz="3200" dirty="0">
                <a:latin typeface="Gill Sans Nova" panose="020B0602020104020203" pitchFamily="34" charset="0"/>
              </a:rPr>
              <a:t>Bollocks as in fun, laughter, humour, harmless.</a:t>
            </a:r>
          </a:p>
          <a:p>
            <a:pPr marL="457200" indent="-457200" algn="just">
              <a:buFont typeface="Arial" panose="020B0604020202020204" pitchFamily="34" charset="0"/>
              <a:buChar char="•"/>
            </a:pPr>
            <a:endParaRPr lang="en-GB" sz="3200" dirty="0">
              <a:latin typeface="Gill Sans Nova" panose="020B0602020104020203" pitchFamily="34" charset="0"/>
            </a:endParaRPr>
          </a:p>
          <a:p>
            <a:pPr marL="457200" indent="-457200" algn="just">
              <a:buFont typeface="Arial" panose="020B0604020202020204" pitchFamily="34" charset="0"/>
              <a:buChar char="•"/>
            </a:pPr>
            <a:r>
              <a:rPr lang="en-GB" sz="2800" b="1" dirty="0">
                <a:latin typeface="Gill Sans Nova" panose="020B0602020104020203" pitchFamily="34" charset="0"/>
              </a:rPr>
              <a:t>Fr. </a:t>
            </a:r>
            <a:r>
              <a:rPr lang="en-GB" sz="2800" b="1" dirty="0" err="1">
                <a:latin typeface="Gill Sans Nova" panose="020B0602020104020203" pitchFamily="34" charset="0"/>
              </a:rPr>
              <a:t>Kemmy</a:t>
            </a:r>
            <a:r>
              <a:rPr lang="en-GB" sz="2800" dirty="0">
                <a:latin typeface="Gill Sans Nova" panose="020B0602020104020203" pitchFamily="34" charset="0"/>
              </a:rPr>
              <a:t>: ‘it follows on in a great absurdist tradition of comedy’, and far from being an “anti-Church vehicle” </a:t>
            </a:r>
            <a:r>
              <a:rPr lang="en-GB" sz="2800" dirty="0">
                <a:highlight>
                  <a:srgbClr val="FFFF00"/>
                </a:highlight>
                <a:latin typeface="Gill Sans Nova" panose="020B0602020104020203" pitchFamily="34" charset="0"/>
              </a:rPr>
              <a:t>was more a reflection on our flawed humanity and how all too often our dreams and ambitions go far beyond our abilities and commitments’. Almost Beckett Territory where people are dislocated and cut off,…..people relate to that, they relate to the fact that it doesn’t all make sense and that they’re just trying to keep the show going’.</a:t>
            </a:r>
          </a:p>
          <a:p>
            <a:pPr marL="457200" indent="-457200" algn="just">
              <a:buFont typeface="Arial" panose="020B0604020202020204" pitchFamily="34" charset="0"/>
              <a:buChar char="•"/>
            </a:pPr>
            <a:endParaRPr lang="en-GB" sz="2800" dirty="0">
              <a:latin typeface="Gill Sans Nova" panose="020B0602020104020203" pitchFamily="34" charset="0"/>
            </a:endParaRPr>
          </a:p>
          <a:p>
            <a:pPr marL="457200" indent="-457200" algn="just">
              <a:buFont typeface="Arial" panose="020B0604020202020204" pitchFamily="34" charset="0"/>
              <a:buChar char="•"/>
            </a:pPr>
            <a:r>
              <a:rPr lang="en-GB" sz="2800" b="1" dirty="0">
                <a:latin typeface="Gill Sans Nova" panose="020B0602020104020203" pitchFamily="34" charset="0"/>
              </a:rPr>
              <a:t>Prof. Tom Inglis</a:t>
            </a:r>
            <a:r>
              <a:rPr lang="en-GB" sz="2800" dirty="0">
                <a:latin typeface="Gill Sans Nova" panose="020B0602020104020203" pitchFamily="34" charset="0"/>
              </a:rPr>
              <a:t>: ‘</a:t>
            </a:r>
            <a:r>
              <a:rPr lang="en-GB" sz="2800" dirty="0">
                <a:highlight>
                  <a:srgbClr val="00FFFF"/>
                </a:highlight>
                <a:latin typeface="Gill Sans Nova" panose="020B0602020104020203" pitchFamily="34" charset="0"/>
              </a:rPr>
              <a:t>Craggy Island is a Catholic dystopia, an abandoned landscape’. </a:t>
            </a:r>
          </a:p>
        </p:txBody>
      </p:sp>
    </p:spTree>
    <p:extLst>
      <p:ext uri="{BB962C8B-B14F-4D97-AF65-F5344CB8AC3E}">
        <p14:creationId xmlns:p14="http://schemas.microsoft.com/office/powerpoint/2010/main" val="2190908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4CE7D8C-2628-421A-A4EF-F43B156FDA1F}"/>
              </a:ext>
            </a:extLst>
          </p:cNvPr>
          <p:cNvSpPr>
            <a:spLocks noGrp="1"/>
          </p:cNvSpPr>
          <p:nvPr>
            <p:ph type="sldNum" sz="quarter" idx="12"/>
          </p:nvPr>
        </p:nvSpPr>
        <p:spPr/>
        <p:txBody>
          <a:bodyPr/>
          <a:lstStyle/>
          <a:p>
            <a:fld id="{C3CD4859-5C2D-43D1-8A6F-42065D83A2F9}" type="slidenum">
              <a:rPr lang="en-GB" smtClean="0"/>
              <a:t>20</a:t>
            </a:fld>
            <a:endParaRPr lang="en-GB"/>
          </a:p>
        </p:txBody>
      </p:sp>
      <p:sp>
        <p:nvSpPr>
          <p:cNvPr id="3" name="TextBox 2">
            <a:extLst>
              <a:ext uri="{FF2B5EF4-FFF2-40B4-BE49-F238E27FC236}">
                <a16:creationId xmlns:a16="http://schemas.microsoft.com/office/drawing/2014/main" id="{0A160D99-2441-42A9-ACC0-30C052AB3890}"/>
              </a:ext>
            </a:extLst>
          </p:cNvPr>
          <p:cNvSpPr txBox="1"/>
          <p:nvPr/>
        </p:nvSpPr>
        <p:spPr>
          <a:xfrm>
            <a:off x="729205" y="428263"/>
            <a:ext cx="10706582" cy="461665"/>
          </a:xfrm>
          <a:prstGeom prst="rect">
            <a:avLst/>
          </a:prstGeom>
          <a:noFill/>
        </p:spPr>
        <p:txBody>
          <a:bodyPr wrap="square" rtlCol="0">
            <a:spAutoFit/>
          </a:bodyPr>
          <a:lstStyle/>
          <a:p>
            <a:pPr algn="just"/>
            <a:endParaRPr lang="en-GB" sz="2400" dirty="0">
              <a:latin typeface="Gill Sans Nova" panose="020B0602020104020203" pitchFamily="34" charset="0"/>
            </a:endParaRPr>
          </a:p>
        </p:txBody>
      </p:sp>
      <p:sp>
        <p:nvSpPr>
          <p:cNvPr id="4" name="TextBox 3">
            <a:extLst>
              <a:ext uri="{FF2B5EF4-FFF2-40B4-BE49-F238E27FC236}">
                <a16:creationId xmlns:a16="http://schemas.microsoft.com/office/drawing/2014/main" id="{6D8A151B-EAB3-43E3-B2F1-95FDC71B42FB}"/>
              </a:ext>
            </a:extLst>
          </p:cNvPr>
          <p:cNvSpPr txBox="1"/>
          <p:nvPr/>
        </p:nvSpPr>
        <p:spPr>
          <a:xfrm>
            <a:off x="756213" y="775504"/>
            <a:ext cx="10597587" cy="6555641"/>
          </a:xfrm>
          <a:prstGeom prst="rect">
            <a:avLst/>
          </a:prstGeom>
          <a:noFill/>
        </p:spPr>
        <p:txBody>
          <a:bodyPr wrap="square" rtlCol="0">
            <a:spAutoFit/>
          </a:bodyPr>
          <a:lstStyle/>
          <a:p>
            <a:pPr algn="just"/>
            <a:r>
              <a:rPr lang="en-GB" sz="2800" b="1" dirty="0">
                <a:latin typeface="Gill Sans Nova" panose="020B0602020104020203" pitchFamily="34" charset="0"/>
              </a:rPr>
              <a:t>Fr. Shortall</a:t>
            </a:r>
            <a:r>
              <a:rPr lang="en-GB" sz="2800" dirty="0">
                <a:latin typeface="Gill Sans Nova" panose="020B0602020104020203" pitchFamily="34" charset="0"/>
              </a:rPr>
              <a:t>, Capuchin priest</a:t>
            </a:r>
            <a:r>
              <a:rPr lang="en-GB" sz="2800" dirty="0">
                <a:highlight>
                  <a:srgbClr val="00FFFF"/>
                </a:highlight>
                <a:latin typeface="Gill Sans Nova" panose="020B0602020104020203" pitchFamily="34" charset="0"/>
              </a:rPr>
              <a:t>: ‘he initially disliked the series as he wondered if it was too cruel in its image of the clergy’. </a:t>
            </a:r>
            <a:r>
              <a:rPr lang="en-GB" sz="2800" dirty="0">
                <a:highlight>
                  <a:srgbClr val="FFFF00"/>
                </a:highlight>
                <a:latin typeface="Gill Sans Nova" panose="020B0602020104020203" pitchFamily="34" charset="0"/>
              </a:rPr>
              <a:t>However, he now believes it was inoffensive. </a:t>
            </a:r>
            <a:r>
              <a:rPr lang="en-GB" sz="2800" dirty="0">
                <a:latin typeface="Gill Sans Nova" panose="020B0602020104020203" pitchFamily="34" charset="0"/>
              </a:rPr>
              <a:t>‘It’s just a depiction of humanity and where we fail all too often, about the absurd clash of over ambition and under achievement’.</a:t>
            </a:r>
          </a:p>
          <a:p>
            <a:pPr algn="just"/>
            <a:endParaRPr lang="en-GB" sz="2800" dirty="0">
              <a:latin typeface="Gill Sans Nova" panose="020B0602020104020203" pitchFamily="34" charset="0"/>
            </a:endParaRPr>
          </a:p>
          <a:p>
            <a:pPr algn="just"/>
            <a:r>
              <a:rPr lang="en-GB" sz="2800" b="1" dirty="0">
                <a:latin typeface="Gill Sans Nova" panose="020B0602020104020203" pitchFamily="34" charset="0"/>
              </a:rPr>
              <a:t>Brendan </a:t>
            </a:r>
            <a:r>
              <a:rPr lang="en-GB" sz="2800" b="1" dirty="0" err="1">
                <a:latin typeface="Gill Sans Nova" panose="020B0602020104020203" pitchFamily="34" charset="0"/>
              </a:rPr>
              <a:t>O’Regan</a:t>
            </a:r>
            <a:r>
              <a:rPr lang="en-GB" sz="2800" dirty="0">
                <a:latin typeface="Gill Sans Nova" panose="020B0602020104020203" pitchFamily="34" charset="0"/>
              </a:rPr>
              <a:t>, T.V. critic: He believed that a lot of the criticism may have been due to the series being perceived as laughing at the Irish (an English production company was used), or ‘it was perhaps that Irish people abroad were making fun of where they came from’.</a:t>
            </a:r>
          </a:p>
          <a:p>
            <a:pPr algn="just"/>
            <a:endParaRPr lang="en-GB" sz="2800" dirty="0">
              <a:latin typeface="Gill Sans Nova" panose="020B0602020104020203" pitchFamily="34" charset="0"/>
            </a:endParaRPr>
          </a:p>
          <a:p>
            <a:pPr algn="just"/>
            <a:r>
              <a:rPr lang="en-GB" sz="2800" dirty="0">
                <a:latin typeface="Gill Sans Nova" panose="020B0602020104020203" pitchFamily="34" charset="0"/>
              </a:rPr>
              <a:t>There are too many opinions to discuss here, </a:t>
            </a:r>
            <a:r>
              <a:rPr lang="en-GB" sz="2800" dirty="0">
                <a:highlight>
                  <a:srgbClr val="00FFFF"/>
                </a:highlight>
                <a:latin typeface="Gill Sans Nova" panose="020B0602020104020203" pitchFamily="34" charset="0"/>
              </a:rPr>
              <a:t>negative</a:t>
            </a:r>
            <a:r>
              <a:rPr lang="en-GB" sz="2800" dirty="0">
                <a:latin typeface="Gill Sans Nova" panose="020B0602020104020203" pitchFamily="34" charset="0"/>
              </a:rPr>
              <a:t> and </a:t>
            </a:r>
            <a:r>
              <a:rPr lang="en-GB" sz="2800" dirty="0">
                <a:highlight>
                  <a:srgbClr val="FFFF00"/>
                </a:highlight>
                <a:latin typeface="Gill Sans Nova" panose="020B0602020104020203" pitchFamily="34" charset="0"/>
              </a:rPr>
              <a:t>positive</a:t>
            </a:r>
            <a:r>
              <a:rPr lang="en-GB" sz="2800" dirty="0">
                <a:latin typeface="Gill Sans Nova" panose="020B0602020104020203" pitchFamily="34" charset="0"/>
              </a:rPr>
              <a:t>; see Greg Daly’s article for more views</a:t>
            </a:r>
            <a:r>
              <a:rPr lang="en-GB" sz="2800" baseline="30000" dirty="0">
                <a:latin typeface="Gill Sans Nova" panose="020B0602020104020203" pitchFamily="34" charset="0"/>
              </a:rPr>
              <a:t>13</a:t>
            </a:r>
          </a:p>
          <a:p>
            <a:pPr algn="just"/>
            <a:endParaRPr lang="en-GB" sz="2800" dirty="0">
              <a:highlight>
                <a:srgbClr val="FFFF00"/>
              </a:highlight>
              <a:latin typeface="Gill Sans Nova" panose="020B0602020104020203" pitchFamily="34" charset="0"/>
            </a:endParaRPr>
          </a:p>
          <a:p>
            <a:pPr algn="just"/>
            <a:endParaRPr lang="en-GB" sz="2800" dirty="0">
              <a:highlight>
                <a:srgbClr val="FFFF00"/>
              </a:highlight>
              <a:latin typeface="Gill Sans Nova" panose="020B0602020104020203" pitchFamily="34" charset="0"/>
            </a:endParaRPr>
          </a:p>
        </p:txBody>
      </p:sp>
    </p:spTree>
    <p:extLst>
      <p:ext uri="{BB962C8B-B14F-4D97-AF65-F5344CB8AC3E}">
        <p14:creationId xmlns:p14="http://schemas.microsoft.com/office/powerpoint/2010/main" val="11298510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F5B64CC-6E0C-493B-9866-201EA5BD7ABB}"/>
              </a:ext>
            </a:extLst>
          </p:cNvPr>
          <p:cNvSpPr>
            <a:spLocks noGrp="1"/>
          </p:cNvSpPr>
          <p:nvPr>
            <p:ph type="sldNum" sz="quarter" idx="12"/>
          </p:nvPr>
        </p:nvSpPr>
        <p:spPr/>
        <p:txBody>
          <a:bodyPr/>
          <a:lstStyle/>
          <a:p>
            <a:fld id="{C3CD4859-5C2D-43D1-8A6F-42065D83A2F9}" type="slidenum">
              <a:rPr lang="en-GB" smtClean="0"/>
              <a:t>21</a:t>
            </a:fld>
            <a:endParaRPr lang="en-GB"/>
          </a:p>
        </p:txBody>
      </p:sp>
      <p:sp>
        <p:nvSpPr>
          <p:cNvPr id="3" name="TextBox 2">
            <a:extLst>
              <a:ext uri="{FF2B5EF4-FFF2-40B4-BE49-F238E27FC236}">
                <a16:creationId xmlns:a16="http://schemas.microsoft.com/office/drawing/2014/main" id="{170F9039-4B9A-4E08-9351-D8A018B2216C}"/>
              </a:ext>
            </a:extLst>
          </p:cNvPr>
          <p:cNvSpPr txBox="1"/>
          <p:nvPr/>
        </p:nvSpPr>
        <p:spPr>
          <a:xfrm>
            <a:off x="733779" y="259644"/>
            <a:ext cx="10689166" cy="6001643"/>
          </a:xfrm>
          <a:prstGeom prst="rect">
            <a:avLst/>
          </a:prstGeom>
          <a:noFill/>
        </p:spPr>
        <p:txBody>
          <a:bodyPr wrap="square" rtlCol="0">
            <a:spAutoFit/>
          </a:bodyPr>
          <a:lstStyle/>
          <a:p>
            <a:pPr marL="457200" indent="-457200" algn="just">
              <a:buFont typeface="Arial" panose="020B0604020202020204" pitchFamily="34" charset="0"/>
              <a:buChar char="•"/>
            </a:pPr>
            <a:r>
              <a:rPr lang="en-GB" sz="3200" dirty="0">
                <a:latin typeface="Gill Sans Nova" panose="020B0602020104020203" pitchFamily="34" charset="0"/>
              </a:rPr>
              <a:t>There are allusions to none-celibate priests, homosexual and heterosexual, alcohol abuse and corruption in Father Ted. </a:t>
            </a:r>
          </a:p>
          <a:p>
            <a:pPr marL="457200" indent="-457200" algn="just">
              <a:buFont typeface="Arial" panose="020B0604020202020204" pitchFamily="34" charset="0"/>
              <a:buChar char="•"/>
            </a:pPr>
            <a:endParaRPr lang="en-GB" sz="3200" dirty="0">
              <a:latin typeface="Gill Sans Nova" panose="020B0602020104020203" pitchFamily="34" charset="0"/>
            </a:endParaRPr>
          </a:p>
          <a:p>
            <a:pPr marL="457200" indent="-457200" algn="just">
              <a:buFont typeface="Arial" panose="020B0604020202020204" pitchFamily="34" charset="0"/>
              <a:buChar char="•"/>
            </a:pPr>
            <a:r>
              <a:rPr lang="en-GB" sz="3200" dirty="0">
                <a:latin typeface="Gill Sans Nova" panose="020B0602020104020203" pitchFamily="34" charset="0"/>
              </a:rPr>
              <a:t>But it is tongue in cheek, innuendo rather than directly attacking the church.</a:t>
            </a:r>
          </a:p>
          <a:p>
            <a:pPr marL="457200" indent="-457200" algn="just">
              <a:buFont typeface="Arial" panose="020B0604020202020204" pitchFamily="34" charset="0"/>
              <a:buChar char="•"/>
            </a:pPr>
            <a:endParaRPr lang="en-GB" sz="3200" dirty="0">
              <a:latin typeface="Gill Sans Nova" panose="020B0602020104020203" pitchFamily="34" charset="0"/>
            </a:endParaRPr>
          </a:p>
          <a:p>
            <a:pPr marL="457200" indent="-457200" algn="just">
              <a:buFont typeface="Arial" panose="020B0604020202020204" pitchFamily="34" charset="0"/>
              <a:buChar char="•"/>
            </a:pPr>
            <a:r>
              <a:rPr lang="en-GB" sz="3200" dirty="0">
                <a:latin typeface="Gill Sans Nova" panose="020B0602020104020203" pitchFamily="34" charset="0"/>
              </a:rPr>
              <a:t>Linehan and Mathews would be unable to write such a series now. Following the history of child abuse and financial irregularities that have come to light, a comedic parody wouldn’t sell. According to Beaudoin, ‘the Catholic Church…. It must be frankly admitted, has made itself a secretive and abusive Church’</a:t>
            </a:r>
            <a:r>
              <a:rPr lang="en-GB" sz="3200" baseline="30000" dirty="0">
                <a:latin typeface="Gill Sans Nova" panose="020B0602020104020203" pitchFamily="34" charset="0"/>
              </a:rPr>
              <a:t>14</a:t>
            </a:r>
          </a:p>
        </p:txBody>
      </p:sp>
    </p:spTree>
    <p:extLst>
      <p:ext uri="{BB962C8B-B14F-4D97-AF65-F5344CB8AC3E}">
        <p14:creationId xmlns:p14="http://schemas.microsoft.com/office/powerpoint/2010/main" val="13018882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CF411D8-7F88-44F2-AAB1-E80C3EC1675A}"/>
              </a:ext>
            </a:extLst>
          </p:cNvPr>
          <p:cNvSpPr>
            <a:spLocks noGrp="1"/>
          </p:cNvSpPr>
          <p:nvPr>
            <p:ph type="sldNum" sz="quarter" idx="12"/>
          </p:nvPr>
        </p:nvSpPr>
        <p:spPr/>
        <p:txBody>
          <a:bodyPr/>
          <a:lstStyle/>
          <a:p>
            <a:fld id="{C3CD4859-5C2D-43D1-8A6F-42065D83A2F9}" type="slidenum">
              <a:rPr lang="en-GB" smtClean="0"/>
              <a:t>22</a:t>
            </a:fld>
            <a:endParaRPr lang="en-GB"/>
          </a:p>
        </p:txBody>
      </p:sp>
      <p:sp>
        <p:nvSpPr>
          <p:cNvPr id="3" name="TextBox 2">
            <a:extLst>
              <a:ext uri="{FF2B5EF4-FFF2-40B4-BE49-F238E27FC236}">
                <a16:creationId xmlns:a16="http://schemas.microsoft.com/office/drawing/2014/main" id="{90176313-D5EA-4021-BAC1-2CB5699A58B4}"/>
              </a:ext>
            </a:extLst>
          </p:cNvPr>
          <p:cNvSpPr txBox="1"/>
          <p:nvPr/>
        </p:nvSpPr>
        <p:spPr>
          <a:xfrm>
            <a:off x="1320800" y="508000"/>
            <a:ext cx="9358489" cy="4893647"/>
          </a:xfrm>
          <a:prstGeom prst="rect">
            <a:avLst/>
          </a:prstGeom>
          <a:noFill/>
        </p:spPr>
        <p:txBody>
          <a:bodyPr wrap="square" rtlCol="0">
            <a:spAutoFit/>
          </a:bodyPr>
          <a:lstStyle/>
          <a:p>
            <a:pPr algn="ctr"/>
            <a:r>
              <a:rPr lang="en-GB" sz="4400" u="sng" dirty="0">
                <a:latin typeface="Gill Sans Nova" panose="020B0602020104020203" pitchFamily="34" charset="0"/>
              </a:rPr>
              <a:t>In conclusion</a:t>
            </a:r>
          </a:p>
          <a:p>
            <a:pPr algn="ctr"/>
            <a:endParaRPr lang="en-GB" sz="4400" u="sng" dirty="0">
              <a:latin typeface="Gill Sans Nova" panose="020B0602020104020203" pitchFamily="34" charset="0"/>
            </a:endParaRPr>
          </a:p>
          <a:p>
            <a:pPr marL="457200" indent="-457200" algn="just">
              <a:buFont typeface="Arial" panose="020B0604020202020204" pitchFamily="34" charset="0"/>
              <a:buChar char="•"/>
            </a:pPr>
            <a:r>
              <a:rPr lang="en-GB" sz="3200" dirty="0">
                <a:latin typeface="Gill Sans Nova" panose="020B0602020104020203" pitchFamily="34" charset="0"/>
              </a:rPr>
              <a:t>It’s impossible to cover such a complex and intriguing subject as ‘Religion in Popular Culture: Television Comedy’.</a:t>
            </a:r>
          </a:p>
          <a:p>
            <a:pPr marL="457200" indent="-457200" algn="just">
              <a:buFont typeface="Arial" panose="020B0604020202020204" pitchFamily="34" charset="0"/>
              <a:buChar char="•"/>
            </a:pPr>
            <a:endParaRPr lang="en-GB" sz="3200" dirty="0">
              <a:latin typeface="Gill Sans Nova" panose="020B0602020104020203" pitchFamily="34" charset="0"/>
            </a:endParaRPr>
          </a:p>
          <a:p>
            <a:pPr marL="457200" indent="-457200" algn="just">
              <a:buFont typeface="Arial" panose="020B0604020202020204" pitchFamily="34" charset="0"/>
              <a:buChar char="•"/>
            </a:pPr>
            <a:r>
              <a:rPr lang="en-GB" sz="3200" dirty="0">
                <a:latin typeface="Gill Sans Nova" panose="020B0602020104020203" pitchFamily="34" charset="0"/>
              </a:rPr>
              <a:t>If you want to follow up any of the footnotes or bibliography, leave me you’re email and I’ll forward them to you</a:t>
            </a:r>
          </a:p>
        </p:txBody>
      </p:sp>
    </p:spTree>
    <p:extLst>
      <p:ext uri="{BB962C8B-B14F-4D97-AF65-F5344CB8AC3E}">
        <p14:creationId xmlns:p14="http://schemas.microsoft.com/office/powerpoint/2010/main" val="26239085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80D4427-A77F-4252-9F2F-008E14CFFF16}"/>
              </a:ext>
            </a:extLst>
          </p:cNvPr>
          <p:cNvSpPr>
            <a:spLocks noGrp="1"/>
          </p:cNvSpPr>
          <p:nvPr>
            <p:ph type="sldNum" sz="quarter" idx="12"/>
          </p:nvPr>
        </p:nvSpPr>
        <p:spPr/>
        <p:txBody>
          <a:bodyPr/>
          <a:lstStyle/>
          <a:p>
            <a:fld id="{C3CD4859-5C2D-43D1-8A6F-42065D83A2F9}" type="slidenum">
              <a:rPr lang="en-GB" smtClean="0"/>
              <a:t>23</a:t>
            </a:fld>
            <a:endParaRPr lang="en-GB"/>
          </a:p>
        </p:txBody>
      </p:sp>
      <p:sp>
        <p:nvSpPr>
          <p:cNvPr id="3" name="TextBox 2">
            <a:extLst>
              <a:ext uri="{FF2B5EF4-FFF2-40B4-BE49-F238E27FC236}">
                <a16:creationId xmlns:a16="http://schemas.microsoft.com/office/drawing/2014/main" id="{E69A5AEA-58A0-40F3-B6EE-319808C0913F}"/>
              </a:ext>
            </a:extLst>
          </p:cNvPr>
          <p:cNvSpPr txBox="1"/>
          <p:nvPr/>
        </p:nvSpPr>
        <p:spPr>
          <a:xfrm>
            <a:off x="609600" y="632178"/>
            <a:ext cx="10871200" cy="5828775"/>
          </a:xfrm>
          <a:prstGeom prst="rect">
            <a:avLst/>
          </a:prstGeom>
          <a:noFill/>
        </p:spPr>
        <p:txBody>
          <a:bodyPr wrap="square" rtlCol="0">
            <a:spAutoFit/>
          </a:bodyPr>
          <a:lstStyle/>
          <a:p>
            <a:pPr algn="ctr">
              <a:lnSpc>
                <a:spcPct val="150000"/>
              </a:lnSpc>
            </a:pPr>
            <a:r>
              <a:rPr lang="en-GB" sz="3600" dirty="0">
                <a:latin typeface="Gill Sans Nova" panose="020B0602020104020203" pitchFamily="34" charset="0"/>
              </a:rPr>
              <a:t>Whether we love it or are offended by it, </a:t>
            </a:r>
          </a:p>
          <a:p>
            <a:pPr algn="ctr">
              <a:lnSpc>
                <a:spcPct val="150000"/>
              </a:lnSpc>
            </a:pPr>
            <a:r>
              <a:rPr lang="en-GB" sz="3600" dirty="0">
                <a:latin typeface="Gill Sans Nova" panose="020B0602020104020203" pitchFamily="34" charset="0"/>
              </a:rPr>
              <a:t>Father Ted is comedy.</a:t>
            </a:r>
          </a:p>
          <a:p>
            <a:pPr algn="ctr">
              <a:lnSpc>
                <a:spcPct val="150000"/>
              </a:lnSpc>
            </a:pPr>
            <a:r>
              <a:rPr lang="en-GB" sz="3600" dirty="0">
                <a:latin typeface="Gill Sans Nova" panose="020B0602020104020203" pitchFamily="34" charset="0"/>
              </a:rPr>
              <a:t>As with all programmes, </a:t>
            </a:r>
          </a:p>
          <a:p>
            <a:pPr algn="ctr">
              <a:lnSpc>
                <a:spcPct val="150000"/>
              </a:lnSpc>
            </a:pPr>
            <a:r>
              <a:rPr lang="en-GB" sz="3600" dirty="0">
                <a:latin typeface="Gill Sans Nova" panose="020B0602020104020203" pitchFamily="34" charset="0"/>
              </a:rPr>
              <a:t>if it’s not to your taste, </a:t>
            </a:r>
          </a:p>
          <a:p>
            <a:pPr algn="ctr">
              <a:lnSpc>
                <a:spcPct val="150000"/>
              </a:lnSpc>
            </a:pPr>
            <a:r>
              <a:rPr lang="en-GB" sz="3600" dirty="0">
                <a:latin typeface="Gill Sans Nova" panose="020B0602020104020203" pitchFamily="34" charset="0"/>
              </a:rPr>
              <a:t>turn the T.V. phone, laptop or</a:t>
            </a:r>
          </a:p>
          <a:p>
            <a:pPr algn="ctr">
              <a:lnSpc>
                <a:spcPct val="150000"/>
              </a:lnSpc>
            </a:pPr>
            <a:r>
              <a:rPr lang="en-GB" sz="3600" dirty="0">
                <a:latin typeface="Gill Sans Nova" panose="020B0602020104020203" pitchFamily="34" charset="0"/>
              </a:rPr>
              <a:t>whatever you use to view,</a:t>
            </a:r>
          </a:p>
          <a:p>
            <a:pPr algn="ctr">
              <a:lnSpc>
                <a:spcPct val="150000"/>
              </a:lnSpc>
            </a:pPr>
            <a:r>
              <a:rPr lang="en-GB" sz="3600" dirty="0">
                <a:latin typeface="Gill Sans Nova" panose="020B0602020104020203" pitchFamily="34" charset="0"/>
              </a:rPr>
              <a:t>OFF.</a:t>
            </a:r>
          </a:p>
        </p:txBody>
      </p:sp>
    </p:spTree>
    <p:extLst>
      <p:ext uri="{BB962C8B-B14F-4D97-AF65-F5344CB8AC3E}">
        <p14:creationId xmlns:p14="http://schemas.microsoft.com/office/powerpoint/2010/main" val="9493422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648A046-8583-499D-A88B-5893335ED253}"/>
              </a:ext>
            </a:extLst>
          </p:cNvPr>
          <p:cNvPicPr>
            <a:picLocks noChangeAspect="1"/>
          </p:cNvPicPr>
          <p:nvPr/>
        </p:nvPicPr>
        <p:blipFill>
          <a:blip r:embed="rId2"/>
          <a:stretch>
            <a:fillRect/>
          </a:stretch>
        </p:blipFill>
        <p:spPr>
          <a:xfrm>
            <a:off x="-289653" y="-122528"/>
            <a:ext cx="12477795" cy="9358347"/>
          </a:xfrm>
          <a:prstGeom prst="rect">
            <a:avLst/>
          </a:prstGeom>
        </p:spPr>
      </p:pic>
      <p:sp>
        <p:nvSpPr>
          <p:cNvPr id="2" name="Rectangle: Rounded Corners 1">
            <a:extLst>
              <a:ext uri="{FF2B5EF4-FFF2-40B4-BE49-F238E27FC236}">
                <a16:creationId xmlns:a16="http://schemas.microsoft.com/office/drawing/2014/main" id="{F7750FE5-0F12-41F8-8832-4D36D85A3C2D}"/>
              </a:ext>
            </a:extLst>
          </p:cNvPr>
          <p:cNvSpPr/>
          <p:nvPr/>
        </p:nvSpPr>
        <p:spPr>
          <a:xfrm>
            <a:off x="8387644" y="1738489"/>
            <a:ext cx="1309512" cy="9256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err="1">
                <a:solidFill>
                  <a:srgbClr val="FF0000"/>
                </a:solidFill>
                <a:latin typeface="Gill Sans Nova" panose="020B0602020104020203" pitchFamily="34" charset="0"/>
              </a:rPr>
              <a:t>Lineham</a:t>
            </a:r>
            <a:endParaRPr lang="en-GB" sz="2000" dirty="0">
              <a:solidFill>
                <a:srgbClr val="FF0000"/>
              </a:solidFill>
              <a:latin typeface="Gill Sans Nova" panose="020B0602020104020203" pitchFamily="34" charset="0"/>
            </a:endParaRPr>
          </a:p>
          <a:p>
            <a:pPr algn="ctr"/>
            <a:r>
              <a:rPr lang="en-GB" sz="2000" dirty="0">
                <a:solidFill>
                  <a:srgbClr val="FF0000"/>
                </a:solidFill>
                <a:latin typeface="Gill Sans Nova" panose="020B0602020104020203" pitchFamily="34" charset="0"/>
              </a:rPr>
              <a:t>&amp;</a:t>
            </a:r>
          </a:p>
          <a:p>
            <a:pPr algn="ctr"/>
            <a:r>
              <a:rPr lang="en-GB" sz="2000" dirty="0">
                <a:solidFill>
                  <a:srgbClr val="FF0000"/>
                </a:solidFill>
                <a:latin typeface="Gill Sans Nova" panose="020B0602020104020203" pitchFamily="34" charset="0"/>
              </a:rPr>
              <a:t>Mathews</a:t>
            </a:r>
          </a:p>
        </p:txBody>
      </p:sp>
      <p:sp>
        <p:nvSpPr>
          <p:cNvPr id="3" name="TextBox 2">
            <a:extLst>
              <a:ext uri="{FF2B5EF4-FFF2-40B4-BE49-F238E27FC236}">
                <a16:creationId xmlns:a16="http://schemas.microsoft.com/office/drawing/2014/main" id="{F2667E5E-69D2-4B36-BB73-6DE7C95CDD9E}"/>
              </a:ext>
            </a:extLst>
          </p:cNvPr>
          <p:cNvSpPr txBox="1"/>
          <p:nvPr/>
        </p:nvSpPr>
        <p:spPr>
          <a:xfrm>
            <a:off x="10588978" y="1738489"/>
            <a:ext cx="1411112" cy="1077218"/>
          </a:xfrm>
          <a:prstGeom prst="rect">
            <a:avLst/>
          </a:prstGeom>
          <a:noFill/>
        </p:spPr>
        <p:txBody>
          <a:bodyPr wrap="square" rtlCol="0">
            <a:spAutoFit/>
          </a:bodyPr>
          <a:lstStyle/>
          <a:p>
            <a:pPr algn="ctr"/>
            <a:r>
              <a:rPr lang="en-GB" sz="3200" dirty="0">
                <a:solidFill>
                  <a:srgbClr val="FF0000"/>
                </a:solidFill>
                <a:latin typeface="Gill Sans Nova" panose="020B0602020104020203" pitchFamily="34" charset="0"/>
              </a:rPr>
              <a:t>Ted </a:t>
            </a:r>
          </a:p>
          <a:p>
            <a:pPr algn="ctr"/>
            <a:r>
              <a:rPr lang="en-GB" sz="3200" dirty="0">
                <a:solidFill>
                  <a:srgbClr val="FF0000"/>
                </a:solidFill>
                <a:latin typeface="Gill Sans Nova" panose="020B0602020104020203" pitchFamily="34" charset="0"/>
              </a:rPr>
              <a:t>Rules</a:t>
            </a:r>
          </a:p>
        </p:txBody>
      </p:sp>
      <p:sp>
        <p:nvSpPr>
          <p:cNvPr id="5" name="TextBox 4">
            <a:extLst>
              <a:ext uri="{FF2B5EF4-FFF2-40B4-BE49-F238E27FC236}">
                <a16:creationId xmlns:a16="http://schemas.microsoft.com/office/drawing/2014/main" id="{806CD23B-E0FD-4DE7-B1E9-B01370B78A05}"/>
              </a:ext>
            </a:extLst>
          </p:cNvPr>
          <p:cNvSpPr txBox="1"/>
          <p:nvPr/>
        </p:nvSpPr>
        <p:spPr>
          <a:xfrm>
            <a:off x="4910667" y="2528711"/>
            <a:ext cx="1038578" cy="400110"/>
          </a:xfrm>
          <a:prstGeom prst="rect">
            <a:avLst/>
          </a:prstGeom>
          <a:noFill/>
        </p:spPr>
        <p:txBody>
          <a:bodyPr wrap="square" rtlCol="0">
            <a:spAutoFit/>
          </a:bodyPr>
          <a:lstStyle/>
          <a:p>
            <a:r>
              <a:rPr lang="en-GB" sz="2000" b="1" dirty="0">
                <a:latin typeface="Gill Sans Nova" panose="020B0602020104020203" pitchFamily="34" charset="0"/>
              </a:rPr>
              <a:t>Dougal</a:t>
            </a:r>
          </a:p>
        </p:txBody>
      </p:sp>
      <p:sp>
        <p:nvSpPr>
          <p:cNvPr id="6" name="TextBox 5">
            <a:extLst>
              <a:ext uri="{FF2B5EF4-FFF2-40B4-BE49-F238E27FC236}">
                <a16:creationId xmlns:a16="http://schemas.microsoft.com/office/drawing/2014/main" id="{A91A9A03-0321-4B88-A023-F164A9A0C22C}"/>
              </a:ext>
            </a:extLst>
          </p:cNvPr>
          <p:cNvSpPr txBox="1"/>
          <p:nvPr/>
        </p:nvSpPr>
        <p:spPr>
          <a:xfrm>
            <a:off x="1219200" y="4391378"/>
            <a:ext cx="1275644" cy="584775"/>
          </a:xfrm>
          <a:prstGeom prst="rect">
            <a:avLst/>
          </a:prstGeom>
          <a:noFill/>
        </p:spPr>
        <p:txBody>
          <a:bodyPr wrap="square" rtlCol="0">
            <a:spAutoFit/>
          </a:bodyPr>
          <a:lstStyle/>
          <a:p>
            <a:r>
              <a:rPr lang="en-GB" sz="3200" dirty="0">
                <a:solidFill>
                  <a:schemeClr val="bg1"/>
                </a:solidFill>
                <a:latin typeface="Gill Sans Nova" panose="020B0602020104020203" pitchFamily="34" charset="0"/>
              </a:rPr>
              <a:t>JACK</a:t>
            </a:r>
          </a:p>
        </p:txBody>
      </p:sp>
      <p:sp>
        <p:nvSpPr>
          <p:cNvPr id="8" name="TextBox 7">
            <a:extLst>
              <a:ext uri="{FF2B5EF4-FFF2-40B4-BE49-F238E27FC236}">
                <a16:creationId xmlns:a16="http://schemas.microsoft.com/office/drawing/2014/main" id="{E41C5E95-3E37-4C26-B469-88A481217275}"/>
              </a:ext>
            </a:extLst>
          </p:cNvPr>
          <p:cNvSpPr txBox="1"/>
          <p:nvPr/>
        </p:nvSpPr>
        <p:spPr>
          <a:xfrm rot="10800000" flipV="1">
            <a:off x="8692443" y="7223994"/>
            <a:ext cx="2880836" cy="461665"/>
          </a:xfrm>
          <a:prstGeom prst="rect">
            <a:avLst/>
          </a:prstGeom>
          <a:noFill/>
        </p:spPr>
        <p:txBody>
          <a:bodyPr wrap="square" rtlCol="0">
            <a:spAutoFit/>
          </a:bodyPr>
          <a:lstStyle/>
          <a:p>
            <a:r>
              <a:rPr lang="en-GB" sz="2400" dirty="0">
                <a:solidFill>
                  <a:srgbClr val="FFFF00"/>
                </a:solidFill>
                <a:latin typeface="Gill Sans Nova" panose="020B0602020104020203" pitchFamily="34" charset="0"/>
              </a:rPr>
              <a:t>Mrs Doyle</a:t>
            </a:r>
          </a:p>
        </p:txBody>
      </p:sp>
      <p:sp>
        <p:nvSpPr>
          <p:cNvPr id="9" name="Slide Number Placeholder 8">
            <a:extLst>
              <a:ext uri="{FF2B5EF4-FFF2-40B4-BE49-F238E27FC236}">
                <a16:creationId xmlns:a16="http://schemas.microsoft.com/office/drawing/2014/main" id="{82A28C63-E3F2-4D76-84CE-AB093D765D2B}"/>
              </a:ext>
            </a:extLst>
          </p:cNvPr>
          <p:cNvSpPr>
            <a:spLocks noGrp="1"/>
          </p:cNvSpPr>
          <p:nvPr>
            <p:ph type="sldNum" sz="quarter" idx="12"/>
          </p:nvPr>
        </p:nvSpPr>
        <p:spPr/>
        <p:txBody>
          <a:bodyPr/>
          <a:lstStyle/>
          <a:p>
            <a:fld id="{C3CD4859-5C2D-43D1-8A6F-42065D83A2F9}" type="slidenum">
              <a:rPr lang="en-GB" smtClean="0"/>
              <a:t>24</a:t>
            </a:fld>
            <a:endParaRPr lang="en-GB"/>
          </a:p>
        </p:txBody>
      </p:sp>
    </p:spTree>
    <p:extLst>
      <p:ext uri="{BB962C8B-B14F-4D97-AF65-F5344CB8AC3E}">
        <p14:creationId xmlns:p14="http://schemas.microsoft.com/office/powerpoint/2010/main" val="1644418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8E2F20-D3B6-4345-A07C-A86464081C38}"/>
              </a:ext>
            </a:extLst>
          </p:cNvPr>
          <p:cNvSpPr txBox="1"/>
          <p:nvPr/>
        </p:nvSpPr>
        <p:spPr>
          <a:xfrm>
            <a:off x="1099930" y="583097"/>
            <a:ext cx="10018644" cy="461665"/>
          </a:xfrm>
          <a:prstGeom prst="rect">
            <a:avLst/>
          </a:prstGeom>
          <a:noFill/>
        </p:spPr>
        <p:txBody>
          <a:bodyPr wrap="square" rtlCol="0">
            <a:spAutoFit/>
          </a:bodyPr>
          <a:lstStyle/>
          <a:p>
            <a:pPr algn="ctr"/>
            <a:r>
              <a:rPr lang="en-GB" sz="2400" u="sng" dirty="0">
                <a:latin typeface="Gill Sans Nova" panose="020B0602020104020203" pitchFamily="34" charset="0"/>
              </a:rPr>
              <a:t>Footnotes</a:t>
            </a:r>
          </a:p>
        </p:txBody>
      </p:sp>
      <p:sp>
        <p:nvSpPr>
          <p:cNvPr id="6" name="TextBox 5">
            <a:extLst>
              <a:ext uri="{FF2B5EF4-FFF2-40B4-BE49-F238E27FC236}">
                <a16:creationId xmlns:a16="http://schemas.microsoft.com/office/drawing/2014/main" id="{910059EF-9DC3-4C2D-8566-07230C7FD82A}"/>
              </a:ext>
            </a:extLst>
          </p:cNvPr>
          <p:cNvSpPr txBox="1"/>
          <p:nvPr/>
        </p:nvSpPr>
        <p:spPr>
          <a:xfrm>
            <a:off x="1422400" y="1044762"/>
            <a:ext cx="9931400" cy="8463855"/>
          </a:xfrm>
          <a:prstGeom prst="rect">
            <a:avLst/>
          </a:prstGeom>
          <a:noFill/>
        </p:spPr>
        <p:txBody>
          <a:bodyPr wrap="square" rtlCol="0">
            <a:spAutoFit/>
          </a:bodyPr>
          <a:lstStyle/>
          <a:p>
            <a:pPr marL="457200" indent="-457200">
              <a:buFont typeface="+mj-lt"/>
              <a:buAutoNum type="arabicPeriod"/>
            </a:pPr>
            <a:r>
              <a:rPr lang="en-GB" sz="1400" dirty="0">
                <a:latin typeface="Gill Sans Nova" panose="020B0602020104020203" pitchFamily="34" charset="0"/>
              </a:rPr>
              <a:t>David </a:t>
            </a:r>
            <a:r>
              <a:rPr lang="en-GB" sz="1400" dirty="0" err="1">
                <a:latin typeface="Gill Sans Nova" panose="020B0602020104020203" pitchFamily="34" charset="0"/>
              </a:rPr>
              <a:t>Chidester</a:t>
            </a:r>
            <a:r>
              <a:rPr lang="en-GB" sz="1400" i="1" dirty="0">
                <a:latin typeface="Gill Sans Nova" panose="020B0602020104020203" pitchFamily="34" charset="0"/>
              </a:rPr>
              <a:t>, Authentic Fakes Religion and American Popular Culture, </a:t>
            </a:r>
            <a:r>
              <a:rPr lang="en-GB" sz="1400" dirty="0">
                <a:latin typeface="Gill Sans Nova" panose="020B0602020104020203" pitchFamily="34" charset="0"/>
              </a:rPr>
              <a:t>(Berkeley &amp; Los Angeles: University of California Press, 2005), p vii-viii.</a:t>
            </a:r>
          </a:p>
          <a:p>
            <a:pPr marL="457200" indent="-457200">
              <a:buFont typeface="+mj-lt"/>
              <a:buAutoNum type="arabicPeriod"/>
            </a:pPr>
            <a:r>
              <a:rPr lang="en-GB" sz="1400" dirty="0">
                <a:latin typeface="Gill Sans Nova" panose="020B0602020104020203" pitchFamily="34" charset="0"/>
              </a:rPr>
              <a:t>This is my interpretation not </a:t>
            </a:r>
            <a:r>
              <a:rPr lang="en-GB" sz="1400" dirty="0" err="1">
                <a:latin typeface="Gill Sans Nova" panose="020B0602020104020203" pitchFamily="34" charset="0"/>
              </a:rPr>
              <a:t>Chidester’s</a:t>
            </a:r>
            <a:r>
              <a:rPr lang="en-GB" sz="1400" dirty="0">
                <a:latin typeface="Gill Sans Nova" panose="020B0602020104020203" pitchFamily="34" charset="0"/>
              </a:rPr>
              <a:t>.</a:t>
            </a:r>
          </a:p>
          <a:p>
            <a:pPr marL="457200" indent="-457200">
              <a:buFont typeface="+mj-lt"/>
              <a:buAutoNum type="arabicPeriod"/>
            </a:pPr>
            <a:r>
              <a:rPr lang="en-GB" sz="1400" dirty="0">
                <a:latin typeface="Gill Sans Nova" panose="020B0602020104020203" pitchFamily="34" charset="0"/>
              </a:rPr>
              <a:t>Dustin Kidd, </a:t>
            </a:r>
            <a:r>
              <a:rPr lang="en-GB" sz="1400" i="1" dirty="0">
                <a:latin typeface="Gill Sans Nova" panose="020B0602020104020203" pitchFamily="34" charset="0"/>
              </a:rPr>
              <a:t>Popular Culture, </a:t>
            </a:r>
            <a:r>
              <a:rPr lang="en-GB" sz="1400" dirty="0">
                <a:latin typeface="Gill Sans Nova" panose="020B0602020104020203" pitchFamily="34" charset="0"/>
              </a:rPr>
              <a:t>modified 28.02.2017, available at  &lt; </a:t>
            </a:r>
            <a:r>
              <a:rPr lang="en-GB" sz="1400" dirty="0">
                <a:latin typeface="Gill Sans Nova" panose="020B0602020104020203" pitchFamily="34" charset="0"/>
                <a:hlinkClick r:id="rId2"/>
              </a:rPr>
              <a:t>https://www.oxfordbibliographies.com/view/document/obo-9780199756384/obo-9780199756384-0193.xml</a:t>
            </a:r>
            <a:r>
              <a:rPr lang="en-GB" sz="1400" dirty="0">
                <a:latin typeface="Gill Sans Nova" panose="020B0602020104020203" pitchFamily="34" charset="0"/>
              </a:rPr>
              <a:t> &gt; accessed 02.06.2019.</a:t>
            </a:r>
          </a:p>
          <a:p>
            <a:pPr marL="457200" indent="-457200">
              <a:buFont typeface="+mj-lt"/>
              <a:buAutoNum type="arabicPeriod"/>
            </a:pPr>
            <a:r>
              <a:rPr lang="en-GB" sz="1400" dirty="0">
                <a:solidFill>
                  <a:srgbClr val="0070C0"/>
                </a:solidFill>
                <a:latin typeface="Gill Sans Nova" panose="020B0602020104020203" pitchFamily="34" charset="0"/>
                <a:hlinkClick r:id="rId3">
                  <a:extLst>
                    <a:ext uri="{A12FA001-AC4F-418D-AE19-62706E023703}">
                      <ahyp:hlinkClr xmlns:ahyp="http://schemas.microsoft.com/office/drawing/2018/hyperlinkcolor" val="tx"/>
                    </a:ext>
                  </a:extLst>
                </a:hlinkClick>
              </a:rPr>
              <a:t>https://dictionary.cambridge.org/dictionary/english/humour</a:t>
            </a:r>
            <a:r>
              <a:rPr lang="en-GB" sz="1400" dirty="0">
                <a:solidFill>
                  <a:srgbClr val="0070C0"/>
                </a:solidFill>
                <a:latin typeface="Gill Sans Nova" panose="020B0602020104020203" pitchFamily="34" charset="0"/>
              </a:rPr>
              <a:t> </a:t>
            </a:r>
            <a:r>
              <a:rPr lang="en-GB" sz="1400" dirty="0">
                <a:latin typeface="Gill Sans Nova" panose="020B0602020104020203" pitchFamily="34" charset="0"/>
              </a:rPr>
              <a:t>accessed 29.05.2019.</a:t>
            </a:r>
            <a:endParaRPr lang="en-GB" sz="1400" u="sng" dirty="0">
              <a:latin typeface="Gill Sans Nova" panose="020B0602020104020203" pitchFamily="34" charset="0"/>
            </a:endParaRPr>
          </a:p>
          <a:p>
            <a:pPr marL="457200" indent="-457200">
              <a:buFont typeface="+mj-lt"/>
              <a:buAutoNum type="arabicPeriod"/>
            </a:pPr>
            <a:r>
              <a:rPr lang="en-GB" sz="1400" dirty="0">
                <a:latin typeface="Gill Sans Nova" panose="020B0602020104020203" pitchFamily="34" charset="0"/>
              </a:rPr>
              <a:t>Fritz Chery, </a:t>
            </a:r>
            <a:r>
              <a:rPr lang="en-GB" sz="1400" i="1" dirty="0">
                <a:latin typeface="Gill Sans Nova" panose="020B0602020104020203" pitchFamily="34" charset="0"/>
              </a:rPr>
              <a:t>Laughter and </a:t>
            </a:r>
            <a:r>
              <a:rPr lang="en-GB" sz="1400" i="1" dirty="0" err="1">
                <a:latin typeface="Gill Sans Nova" panose="020B0602020104020203" pitchFamily="34" charset="0"/>
              </a:rPr>
              <a:t>Humor</a:t>
            </a:r>
            <a:r>
              <a:rPr lang="en-GB" sz="1400" i="1" dirty="0">
                <a:latin typeface="Gill Sans Nova" panose="020B0602020104020203" pitchFamily="34" charset="0"/>
              </a:rPr>
              <a:t>, Bible Verses about Laughter, </a:t>
            </a:r>
            <a:r>
              <a:rPr lang="en-GB" sz="1400" dirty="0">
                <a:latin typeface="Gill Sans Nova" panose="020B0602020104020203" pitchFamily="34" charset="0"/>
              </a:rPr>
              <a:t>26.02.2018, available at &lt; </a:t>
            </a:r>
            <a:r>
              <a:rPr lang="en-GB" sz="1400" u="sng" dirty="0">
                <a:hlinkClick r:id="rId4"/>
              </a:rPr>
              <a:t>https://biblereasons.com/laughter-and-humor/ </a:t>
            </a:r>
            <a:r>
              <a:rPr lang="en-GB" sz="1400" u="sng" dirty="0"/>
              <a:t> </a:t>
            </a:r>
            <a:r>
              <a:rPr lang="en-GB" sz="1400" dirty="0"/>
              <a:t>&gt; </a:t>
            </a:r>
            <a:r>
              <a:rPr lang="en-GB" sz="1400" dirty="0">
                <a:latin typeface="Gill Sans Nova" panose="020B0602020104020203" pitchFamily="34" charset="0"/>
              </a:rPr>
              <a:t>accessed 01.06.2019. </a:t>
            </a:r>
          </a:p>
          <a:p>
            <a:pPr marL="457200" indent="-457200">
              <a:buFont typeface="+mj-lt"/>
              <a:buAutoNum type="arabicPeriod"/>
            </a:pPr>
            <a:r>
              <a:rPr lang="en-GB" sz="1400" dirty="0">
                <a:latin typeface="Gill Sans Nova" panose="020B0602020104020203" pitchFamily="34" charset="0"/>
              </a:rPr>
              <a:t>Stewart M. Hoover, Lynn Schofield Clark, eds, </a:t>
            </a:r>
            <a:r>
              <a:rPr lang="en-GB" sz="1400" i="1" dirty="0">
                <a:latin typeface="Gill Sans Nova" panose="020B0602020104020203" pitchFamily="34" charset="0"/>
              </a:rPr>
              <a:t>Practicing Religion in the age of the Media Explorations in Media, Religion and Culture, </a:t>
            </a:r>
            <a:r>
              <a:rPr lang="en-GB" sz="1400" dirty="0">
                <a:latin typeface="Gill Sans Nova" panose="020B0602020104020203" pitchFamily="34" charset="0"/>
              </a:rPr>
              <a:t>(New York: Columbia University Press, 2002), p1.</a:t>
            </a:r>
          </a:p>
          <a:p>
            <a:pPr marL="457200" indent="-457200">
              <a:buFont typeface="+mj-lt"/>
              <a:buAutoNum type="arabicPeriod"/>
            </a:pPr>
            <a:r>
              <a:rPr lang="en-GB" sz="1400" dirty="0">
                <a:latin typeface="Gill Sans Nova" panose="020B0602020104020203" pitchFamily="34" charset="0"/>
              </a:rPr>
              <a:t>Neil Postman, </a:t>
            </a:r>
            <a:r>
              <a:rPr lang="en-GB" sz="1400" i="1" dirty="0">
                <a:latin typeface="Gill Sans Nova" panose="020B0602020104020203" pitchFamily="34" charset="0"/>
              </a:rPr>
              <a:t>Amusing Ourselves to Death , Public Discourse in the Age of Show Business, 2</a:t>
            </a:r>
            <a:r>
              <a:rPr lang="en-GB" sz="1400" i="1" baseline="30000" dirty="0">
                <a:latin typeface="Gill Sans Nova" panose="020B0602020104020203" pitchFamily="34" charset="0"/>
              </a:rPr>
              <a:t>nd</a:t>
            </a:r>
            <a:r>
              <a:rPr lang="en-GB" sz="1400" i="1" dirty="0">
                <a:latin typeface="Gill Sans Nova" panose="020B0602020104020203" pitchFamily="34" charset="0"/>
              </a:rPr>
              <a:t> ed. </a:t>
            </a:r>
            <a:r>
              <a:rPr lang="en-GB" sz="1400" dirty="0">
                <a:latin typeface="Gill Sans Nova" panose="020B0602020104020203" pitchFamily="34" charset="0"/>
              </a:rPr>
              <a:t>(York: Methuen &amp; Co. Ltd, 1985).</a:t>
            </a:r>
          </a:p>
          <a:p>
            <a:pPr marL="457200" indent="-457200">
              <a:buFont typeface="+mj-lt"/>
              <a:buAutoNum type="arabicPeriod"/>
            </a:pPr>
            <a:r>
              <a:rPr lang="en-GB" sz="1400" dirty="0">
                <a:latin typeface="Gill Sans Nova" panose="020B0602020104020203" pitchFamily="34" charset="0"/>
              </a:rPr>
              <a:t>This is a list trawled from the depths of my brain, there are many others to view.</a:t>
            </a:r>
          </a:p>
          <a:p>
            <a:pPr marL="457200" indent="-457200">
              <a:buFont typeface="+mj-lt"/>
              <a:buAutoNum type="arabicPeriod"/>
            </a:pPr>
            <a:r>
              <a:rPr lang="en-GB" sz="1400" dirty="0">
                <a:latin typeface="Gill Sans Nova" panose="020B0602020104020203" pitchFamily="34" charset="0"/>
              </a:rPr>
              <a:t>Greg Daly, </a:t>
            </a:r>
            <a:r>
              <a:rPr lang="en-GB" sz="1400" i="1" dirty="0">
                <a:latin typeface="Gill Sans Nova" panose="020B0602020104020203" pitchFamily="34" charset="0"/>
              </a:rPr>
              <a:t>Harmless fun or mocking scorn? </a:t>
            </a:r>
            <a:r>
              <a:rPr lang="en-GB" sz="1400" dirty="0">
                <a:latin typeface="Gill Sans Nova" panose="020B0602020104020203" pitchFamily="34" charset="0"/>
              </a:rPr>
              <a:t>16.10.2015, available at &lt; </a:t>
            </a:r>
            <a:r>
              <a:rPr lang="en-GB" sz="1400" dirty="0">
                <a:latin typeface="Gill Sans Nova" panose="020B0602020104020203" pitchFamily="34" charset="0"/>
                <a:hlinkClick r:id="rId5"/>
              </a:rPr>
              <a:t>https://www.irishcatholic.com/harmless-fun-or-mocking-scorn/</a:t>
            </a:r>
            <a:r>
              <a:rPr lang="en-GB" sz="1400" dirty="0">
                <a:latin typeface="Gill Sans Nova" panose="020B0602020104020203" pitchFamily="34" charset="0"/>
              </a:rPr>
              <a:t> &gt;, accessed 03.06.2019.</a:t>
            </a:r>
          </a:p>
          <a:p>
            <a:pPr marL="457200" indent="-457200">
              <a:buFont typeface="+mj-lt"/>
              <a:buAutoNum type="arabicPeriod"/>
            </a:pPr>
            <a:r>
              <a:rPr lang="en-GB" sz="1400" dirty="0">
                <a:latin typeface="Gill Sans Nova" panose="020B0602020104020203" pitchFamily="34" charset="0"/>
              </a:rPr>
              <a:t>Ibid</a:t>
            </a:r>
          </a:p>
          <a:p>
            <a:pPr marL="457200" indent="-457200">
              <a:buFont typeface="+mj-lt"/>
              <a:buAutoNum type="arabicPeriod"/>
            </a:pPr>
            <a:r>
              <a:rPr lang="en-GB" sz="1400" dirty="0">
                <a:latin typeface="Gill Sans Nova" panose="020B0602020104020203" pitchFamily="34" charset="0"/>
              </a:rPr>
              <a:t>Robert Jewett, </a:t>
            </a:r>
            <a:r>
              <a:rPr lang="en-GB" sz="1400" i="1" dirty="0">
                <a:latin typeface="Gill Sans Nova" panose="020B0602020104020203" pitchFamily="34" charset="0"/>
              </a:rPr>
              <a:t>Saint Paul at the Movies: The Apostle’s Dialogue with American Culture, </a:t>
            </a:r>
            <a:r>
              <a:rPr lang="en-GB" sz="1400" dirty="0">
                <a:latin typeface="Gill Sans Nova" panose="020B0602020104020203" pitchFamily="34" charset="0"/>
              </a:rPr>
              <a:t>(Louisville: Westminster John Knox, 1993),  p 33.</a:t>
            </a:r>
          </a:p>
          <a:p>
            <a:pPr marL="457200" indent="-457200">
              <a:buFont typeface="+mj-lt"/>
              <a:buAutoNum type="arabicPeriod"/>
            </a:pPr>
            <a:r>
              <a:rPr lang="en-GB" sz="1400" dirty="0">
                <a:latin typeface="Gill Sans Nova" panose="020B0602020104020203" pitchFamily="34" charset="0"/>
              </a:rPr>
              <a:t>Colleen </a:t>
            </a:r>
            <a:r>
              <a:rPr lang="en-GB" sz="1400" dirty="0" err="1">
                <a:latin typeface="Gill Sans Nova" panose="020B0602020104020203" pitchFamily="34" charset="0"/>
              </a:rPr>
              <a:t>McDannell</a:t>
            </a:r>
            <a:r>
              <a:rPr lang="en-GB" sz="1400" dirty="0">
                <a:latin typeface="Gill Sans Nova" panose="020B0602020104020203" pitchFamily="34" charset="0"/>
              </a:rPr>
              <a:t>, ‘Scrambling the sacred and profane’ in Lynch Gordan, Jolyon Mitchell, Anna </a:t>
            </a:r>
            <a:r>
              <a:rPr lang="en-GB" sz="1400" dirty="0" err="1">
                <a:latin typeface="Gill Sans Nova" panose="020B0602020104020203" pitchFamily="34" charset="0"/>
              </a:rPr>
              <a:t>Strhan</a:t>
            </a:r>
            <a:r>
              <a:rPr lang="en-GB" sz="1400" dirty="0">
                <a:latin typeface="Gill Sans Nova" panose="020B0602020104020203" pitchFamily="34" charset="0"/>
              </a:rPr>
              <a:t>, eds. </a:t>
            </a:r>
            <a:r>
              <a:rPr lang="en-GB" sz="1400" i="1" dirty="0">
                <a:latin typeface="Gill Sans Nova" panose="020B0602020104020203" pitchFamily="34" charset="0"/>
              </a:rPr>
              <a:t>Religion, Media and Culture: A Reader,  </a:t>
            </a:r>
            <a:r>
              <a:rPr lang="en-GB" sz="1400" dirty="0">
                <a:latin typeface="Gill Sans Nova" panose="020B0602020104020203" pitchFamily="34" charset="0"/>
              </a:rPr>
              <a:t>(London &amp; New York: Routledge Taylor &amp; Francis Group, 2012), p136.</a:t>
            </a:r>
          </a:p>
          <a:p>
            <a:pPr marL="457200" indent="-457200">
              <a:buFont typeface="+mj-lt"/>
              <a:buAutoNum type="arabicPeriod"/>
            </a:pPr>
            <a:r>
              <a:rPr lang="en-GB" sz="1400" dirty="0">
                <a:latin typeface="Gill Sans Nova" panose="020B0602020104020203" pitchFamily="34" charset="0"/>
              </a:rPr>
              <a:t>Delaney Tom, ‘Pop Culture: An Overview, in </a:t>
            </a:r>
            <a:r>
              <a:rPr lang="en-GB" sz="1400" i="1" dirty="0">
                <a:latin typeface="Gill Sans Nova" panose="020B0602020104020203" pitchFamily="34" charset="0"/>
              </a:rPr>
              <a:t>Philosophy Now, </a:t>
            </a:r>
            <a:r>
              <a:rPr lang="en-GB" sz="1400" dirty="0">
                <a:latin typeface="Gill Sans Nova" panose="020B0602020104020203" pitchFamily="34" charset="0"/>
              </a:rPr>
              <a:t>2007, available at  </a:t>
            </a:r>
            <a:r>
              <a:rPr lang="en-GB" sz="1400" dirty="0">
                <a:latin typeface="Gill Sans Nova" panose="020B0602020104020203" pitchFamily="34" charset="0"/>
                <a:hlinkClick r:id="rId6"/>
              </a:rPr>
              <a:t>https://philosophynow.org/issues/64/Pop_Culture_An_Overview </a:t>
            </a:r>
            <a:r>
              <a:rPr lang="en-GB" sz="1400" dirty="0">
                <a:latin typeface="Gill Sans Nova" panose="020B0602020104020203" pitchFamily="34" charset="0"/>
              </a:rPr>
              <a:t>&gt; accessed 10.05.2019</a:t>
            </a:r>
          </a:p>
          <a:p>
            <a:pPr marL="342900" indent="-342900">
              <a:buFont typeface="+mj-lt"/>
              <a:buAutoNum type="arabicPeriod"/>
            </a:pPr>
            <a:r>
              <a:rPr lang="en-GB" sz="1400" dirty="0">
                <a:latin typeface="Gill Sans Nova" panose="020B0602020104020203" pitchFamily="34" charset="0"/>
              </a:rPr>
              <a:t>Tom Beaudoin, ‘Every day faith in and beyond scandalized religion’, in Lynch Gordan, Jolyon Mitchell, Anna </a:t>
            </a:r>
            <a:r>
              <a:rPr lang="en-GB" sz="1400" dirty="0" err="1">
                <a:latin typeface="Gill Sans Nova" panose="020B0602020104020203" pitchFamily="34" charset="0"/>
              </a:rPr>
              <a:t>Strhan</a:t>
            </a:r>
            <a:r>
              <a:rPr lang="en-GB" sz="1400" dirty="0">
                <a:latin typeface="Gill Sans Nova" panose="020B0602020104020203" pitchFamily="34" charset="0"/>
              </a:rPr>
              <a:t>, eds. </a:t>
            </a:r>
            <a:r>
              <a:rPr lang="en-GB" sz="1400" i="1" dirty="0">
                <a:latin typeface="Gill Sans Nova" panose="020B0602020104020203" pitchFamily="34" charset="0"/>
              </a:rPr>
              <a:t>Religion, Media and Culture: A Reader,  </a:t>
            </a:r>
            <a:r>
              <a:rPr lang="en-GB" sz="1400" dirty="0">
                <a:latin typeface="Gill Sans Nova" panose="020B0602020104020203" pitchFamily="34" charset="0"/>
              </a:rPr>
              <a:t>(London &amp; New York: Routledge Taylor &amp; Francis Group, 2012), p236.</a:t>
            </a:r>
          </a:p>
          <a:p>
            <a:pPr marL="342900" indent="-342900">
              <a:buFont typeface="+mj-lt"/>
              <a:buAutoNum type="arabicPeriod"/>
            </a:pPr>
            <a:r>
              <a:rPr lang="en-GB" sz="1400" dirty="0">
                <a:latin typeface="Gill Sans Nova" panose="020B0602020104020203" pitchFamily="34" charset="0"/>
              </a:rPr>
              <a:t>RTE.ie. </a:t>
            </a:r>
            <a:r>
              <a:rPr lang="en-GB" sz="1400" i="1" dirty="0">
                <a:latin typeface="Gill Sans Nova" panose="020B0602020104020203" pitchFamily="34" charset="0"/>
              </a:rPr>
              <a:t>Good omens for Father Ted Musical, says Graham Linehan, </a:t>
            </a:r>
            <a:r>
              <a:rPr lang="en-GB" sz="1400" dirty="0">
                <a:latin typeface="Gill Sans Nova" panose="020B0602020104020203" pitchFamily="34" charset="0"/>
              </a:rPr>
              <a:t>updated Friday 29</a:t>
            </a:r>
            <a:r>
              <a:rPr lang="en-GB" sz="1400" baseline="30000" dirty="0">
                <a:latin typeface="Gill Sans Nova" panose="020B0602020104020203" pitchFamily="34" charset="0"/>
              </a:rPr>
              <a:t>th</a:t>
            </a:r>
            <a:r>
              <a:rPr lang="en-GB" sz="1400" dirty="0">
                <a:latin typeface="Gill Sans Nova" panose="020B0602020104020203" pitchFamily="34" charset="0"/>
              </a:rPr>
              <a:t> March 2019 15.09 hrs, available at &lt;</a:t>
            </a:r>
            <a:r>
              <a:rPr lang="en-GB" sz="1400" dirty="0"/>
              <a:t> </a:t>
            </a:r>
            <a:r>
              <a:rPr lang="en-GB" sz="1400" dirty="0">
                <a:latin typeface="Gill Sans Nova" panose="020B0602020104020203" pitchFamily="34" charset="0"/>
                <a:hlinkClick r:id="rId7"/>
              </a:rPr>
              <a:t>https://www.rte.ie/entertainment/2019/0328/1039276-good-omens-for-father-ted-musical-says-graham-linehan/</a:t>
            </a:r>
            <a:r>
              <a:rPr lang="en-GB" sz="1400" dirty="0">
                <a:latin typeface="Gill Sans Nova" panose="020B0602020104020203" pitchFamily="34" charset="0"/>
              </a:rPr>
              <a:t> &gt; accessed 01.06.2019.</a:t>
            </a:r>
          </a:p>
          <a:p>
            <a:r>
              <a:rPr lang="en-GB" sz="1400" dirty="0">
                <a:solidFill>
                  <a:srgbClr val="0070C0"/>
                </a:solidFill>
                <a:latin typeface="Gill Sans Nova" panose="020B0602020104020203" pitchFamily="34" charset="0"/>
              </a:rPr>
              <a:t> </a:t>
            </a:r>
            <a:endParaRPr lang="en-GB" sz="1400" dirty="0">
              <a:latin typeface="Gill Sans Nova" panose="020B0602020104020203" pitchFamily="34" charset="0"/>
            </a:endParaRPr>
          </a:p>
          <a:p>
            <a:pPr marL="342900" indent="-342900">
              <a:buFont typeface="+mj-lt"/>
              <a:buAutoNum type="arabicPeriod"/>
            </a:pPr>
            <a:endParaRPr lang="en-GB" sz="1400" dirty="0">
              <a:latin typeface="Gill Sans Nova" panose="020B0602020104020203" pitchFamily="34" charset="0"/>
            </a:endParaRPr>
          </a:p>
          <a:p>
            <a:pPr marL="342900" indent="-342900">
              <a:buFont typeface="+mj-lt"/>
              <a:buAutoNum type="arabicPeriod"/>
            </a:pPr>
            <a:endParaRPr lang="en-GB" sz="1400" dirty="0">
              <a:latin typeface="Gill Sans Nova" panose="020B0602020104020203" pitchFamily="34" charset="0"/>
            </a:endParaRPr>
          </a:p>
          <a:p>
            <a:pPr marL="457200" indent="-457200">
              <a:buFont typeface="+mj-lt"/>
              <a:buAutoNum type="arabicPeriod"/>
            </a:pPr>
            <a:endParaRPr lang="en-GB" sz="1400" dirty="0">
              <a:latin typeface="Gill Sans Nova" panose="020B0602020104020203" pitchFamily="34" charset="0"/>
            </a:endParaRPr>
          </a:p>
          <a:p>
            <a:pPr marL="457200" indent="-457200">
              <a:buFont typeface="+mj-lt"/>
              <a:buAutoNum type="arabicPeriod"/>
            </a:pPr>
            <a:endParaRPr lang="en-GB" sz="1400" dirty="0">
              <a:latin typeface="Gill Sans Nova" panose="020B0602020104020203" pitchFamily="34" charset="0"/>
            </a:endParaRPr>
          </a:p>
          <a:p>
            <a:pPr marL="457200" indent="-457200">
              <a:buFont typeface="+mj-lt"/>
              <a:buAutoNum type="arabicPeriod"/>
            </a:pPr>
            <a:endParaRPr lang="en-GB" dirty="0">
              <a:latin typeface="Gill Sans Nova" panose="020B0602020104020203" pitchFamily="34" charset="0"/>
            </a:endParaRPr>
          </a:p>
          <a:p>
            <a:pPr marL="457200" indent="-457200">
              <a:buFont typeface="+mj-lt"/>
              <a:buAutoNum type="arabicPeriod"/>
            </a:pPr>
            <a:endParaRPr lang="en-GB" dirty="0">
              <a:latin typeface="Gill Sans Nova" panose="020B0602020104020203" pitchFamily="34" charset="0"/>
            </a:endParaRPr>
          </a:p>
          <a:p>
            <a:pPr marL="457200" indent="-457200">
              <a:buFont typeface="+mj-lt"/>
              <a:buAutoNum type="arabicPeriod"/>
            </a:pPr>
            <a:endParaRPr lang="en-GB" dirty="0">
              <a:latin typeface="Gill Sans Nova" panose="020B0602020104020203" pitchFamily="34" charset="0"/>
            </a:endParaRPr>
          </a:p>
          <a:p>
            <a:pPr marL="457200" indent="-457200">
              <a:buFont typeface="+mj-lt"/>
              <a:buAutoNum type="arabicPeriod"/>
            </a:pPr>
            <a:endParaRPr lang="en-GB" dirty="0">
              <a:latin typeface="Gill Sans Nova" panose="020B0602020104020203" pitchFamily="34" charset="0"/>
            </a:endParaRPr>
          </a:p>
          <a:p>
            <a:pPr marL="457200" indent="-457200">
              <a:buAutoNum type="arabicPeriod"/>
            </a:pPr>
            <a:endParaRPr lang="en-GB" sz="2400" i="1" dirty="0">
              <a:latin typeface="Gill Sans Nova" panose="020B0602020104020203" pitchFamily="34" charset="0"/>
            </a:endParaRPr>
          </a:p>
        </p:txBody>
      </p:sp>
      <p:sp>
        <p:nvSpPr>
          <p:cNvPr id="2" name="Slide Number Placeholder 1">
            <a:extLst>
              <a:ext uri="{FF2B5EF4-FFF2-40B4-BE49-F238E27FC236}">
                <a16:creationId xmlns:a16="http://schemas.microsoft.com/office/drawing/2014/main" id="{6BA107F2-740E-4C7E-AF15-538177782DC7}"/>
              </a:ext>
            </a:extLst>
          </p:cNvPr>
          <p:cNvSpPr>
            <a:spLocks noGrp="1"/>
          </p:cNvSpPr>
          <p:nvPr>
            <p:ph type="sldNum" sz="quarter" idx="12"/>
          </p:nvPr>
        </p:nvSpPr>
        <p:spPr/>
        <p:txBody>
          <a:bodyPr/>
          <a:lstStyle/>
          <a:p>
            <a:r>
              <a:rPr lang="en-GB" dirty="0"/>
              <a:t>P</a:t>
            </a:r>
            <a:fld id="{C3CD4859-5C2D-43D1-8A6F-42065D83A2F9}" type="slidenum">
              <a:rPr lang="en-GB" smtClean="0"/>
              <a:t>25</a:t>
            </a:fld>
            <a:endParaRPr lang="en-GB" dirty="0"/>
          </a:p>
        </p:txBody>
      </p:sp>
    </p:spTree>
    <p:extLst>
      <p:ext uri="{BB962C8B-B14F-4D97-AF65-F5344CB8AC3E}">
        <p14:creationId xmlns:p14="http://schemas.microsoft.com/office/powerpoint/2010/main" val="41227523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C378F96-5A85-4F6A-A66E-D352B1E578A6}"/>
              </a:ext>
            </a:extLst>
          </p:cNvPr>
          <p:cNvSpPr txBox="1"/>
          <p:nvPr/>
        </p:nvSpPr>
        <p:spPr>
          <a:xfrm>
            <a:off x="2054578" y="225778"/>
            <a:ext cx="7744178" cy="461665"/>
          </a:xfrm>
          <a:prstGeom prst="rect">
            <a:avLst/>
          </a:prstGeom>
          <a:noFill/>
        </p:spPr>
        <p:txBody>
          <a:bodyPr wrap="square" rtlCol="0">
            <a:spAutoFit/>
          </a:bodyPr>
          <a:lstStyle/>
          <a:p>
            <a:pPr algn="ctr"/>
            <a:r>
              <a:rPr lang="en-GB" sz="2400" u="sng" dirty="0">
                <a:latin typeface="Gill Sans Nova" panose="020B0602020104020203" pitchFamily="34" charset="0"/>
              </a:rPr>
              <a:t>Bibliography</a:t>
            </a:r>
          </a:p>
        </p:txBody>
      </p:sp>
      <p:sp>
        <p:nvSpPr>
          <p:cNvPr id="6" name="Rectangle 5">
            <a:extLst>
              <a:ext uri="{FF2B5EF4-FFF2-40B4-BE49-F238E27FC236}">
                <a16:creationId xmlns:a16="http://schemas.microsoft.com/office/drawing/2014/main" id="{F98410D9-AF51-48A1-A278-D623E72E9269}"/>
              </a:ext>
            </a:extLst>
          </p:cNvPr>
          <p:cNvSpPr/>
          <p:nvPr/>
        </p:nvSpPr>
        <p:spPr>
          <a:xfrm>
            <a:off x="818444" y="925690"/>
            <a:ext cx="10216445" cy="7201972"/>
          </a:xfrm>
          <a:prstGeom prst="rect">
            <a:avLst/>
          </a:prstGeom>
        </p:spPr>
        <p:txBody>
          <a:bodyPr wrap="square">
            <a:spAutoFit/>
          </a:bodyPr>
          <a:lstStyle/>
          <a:p>
            <a:pPr algn="just"/>
            <a:r>
              <a:rPr lang="en-GB" sz="1400" dirty="0" err="1">
                <a:latin typeface="Gill Sans Nova" panose="020B0602020104020203" pitchFamily="34" charset="0"/>
              </a:rPr>
              <a:t>Chidester</a:t>
            </a:r>
            <a:r>
              <a:rPr lang="en-GB" sz="1400" dirty="0">
                <a:latin typeface="Gill Sans Nova" panose="020B0602020104020203" pitchFamily="34" charset="0"/>
              </a:rPr>
              <a:t>, David,  </a:t>
            </a:r>
            <a:r>
              <a:rPr lang="en-GB" sz="1400" i="1" dirty="0">
                <a:latin typeface="Gill Sans Nova" panose="020B0602020104020203" pitchFamily="34" charset="0"/>
              </a:rPr>
              <a:t>Authentic Fakes Religion and American Popular Culture, </a:t>
            </a:r>
            <a:r>
              <a:rPr lang="en-GB" sz="1400" dirty="0">
                <a:latin typeface="Gill Sans Nova" panose="020B0602020104020203" pitchFamily="34" charset="0"/>
              </a:rPr>
              <a:t>(Berkeley &amp; Los Angeles: University of California Press, 2005)</a:t>
            </a:r>
          </a:p>
          <a:p>
            <a:pPr algn="just"/>
            <a:endParaRPr lang="en-GB" sz="1400" dirty="0">
              <a:latin typeface="Gill Sans Nova" panose="020B0602020104020203" pitchFamily="34" charset="0"/>
            </a:endParaRPr>
          </a:p>
          <a:p>
            <a:pPr algn="just"/>
            <a:r>
              <a:rPr lang="en-GB" sz="1400" dirty="0">
                <a:latin typeface="Gill Sans Nova" panose="020B0602020104020203" pitchFamily="34" charset="0"/>
              </a:rPr>
              <a:t>Delaney Tom, ‘Pop Culture: An Overview, in </a:t>
            </a:r>
            <a:r>
              <a:rPr lang="en-GB" sz="1400" i="1" dirty="0">
                <a:latin typeface="Gill Sans Nova" panose="020B0602020104020203" pitchFamily="34" charset="0"/>
              </a:rPr>
              <a:t>Philosophy Now, </a:t>
            </a:r>
            <a:r>
              <a:rPr lang="en-GB" sz="1400" dirty="0">
                <a:latin typeface="Gill Sans Nova" panose="020B0602020104020203" pitchFamily="34" charset="0"/>
              </a:rPr>
              <a:t>2007, available at </a:t>
            </a:r>
            <a:r>
              <a:rPr lang="en-GB" sz="1400" dirty="0">
                <a:latin typeface="Gill Sans Nova" panose="020B0602020104020203" pitchFamily="34" charset="0"/>
                <a:hlinkClick r:id="rId2"/>
              </a:rPr>
              <a:t>https://philosophynow.org/issues/64/Pop_Culture_An_Overview </a:t>
            </a:r>
            <a:r>
              <a:rPr lang="en-GB" sz="1400" dirty="0">
                <a:latin typeface="Gill Sans Nova" panose="020B0602020104020203" pitchFamily="34" charset="0"/>
              </a:rPr>
              <a:t>&gt; accessed 10.05.2019 </a:t>
            </a:r>
          </a:p>
          <a:p>
            <a:pPr algn="just"/>
            <a:endParaRPr lang="en-GB" sz="1400" dirty="0">
              <a:latin typeface="Gill Sans Nova" panose="020B0602020104020203" pitchFamily="34" charset="0"/>
            </a:endParaRPr>
          </a:p>
          <a:p>
            <a:r>
              <a:rPr lang="en-GB" sz="1400" i="1" dirty="0">
                <a:latin typeface="Gill Sans Nova" panose="020B0602020104020203" pitchFamily="34" charset="0"/>
              </a:rPr>
              <a:t>Holy Bible, NRSV, XL Edition,</a:t>
            </a:r>
            <a:r>
              <a:rPr lang="en-GB" sz="1400" dirty="0">
                <a:latin typeface="Gill Sans Nova" panose="020B0602020104020203" pitchFamily="34" charset="0"/>
              </a:rPr>
              <a:t> (New York: HarperCollins Publishers, 2007)</a:t>
            </a:r>
          </a:p>
          <a:p>
            <a:r>
              <a:rPr lang="en-GB" sz="1400" dirty="0"/>
              <a:t> </a:t>
            </a:r>
            <a:endParaRPr lang="en-GB" sz="1400" dirty="0">
              <a:latin typeface="Gill Sans Nova" panose="020B0602020104020203" pitchFamily="34" charset="0"/>
            </a:endParaRPr>
          </a:p>
          <a:p>
            <a:pPr algn="just"/>
            <a:r>
              <a:rPr lang="en-GB" sz="1400" dirty="0">
                <a:latin typeface="Gill Sans Nova" panose="020B0602020104020203" pitchFamily="34" charset="0"/>
              </a:rPr>
              <a:t>Hoover M. Stewart, Lynn Schofield Clark, eds, </a:t>
            </a:r>
            <a:r>
              <a:rPr lang="en-GB" sz="1400" i="1" dirty="0">
                <a:latin typeface="Gill Sans Nova" panose="020B0602020104020203" pitchFamily="34" charset="0"/>
              </a:rPr>
              <a:t>Practicing Religion in the age of the Media Explorations in Media, Religion and Culture, </a:t>
            </a:r>
            <a:r>
              <a:rPr lang="en-GB" sz="1400" dirty="0">
                <a:latin typeface="Gill Sans Nova" panose="020B0602020104020203" pitchFamily="34" charset="0"/>
              </a:rPr>
              <a:t>(New York: Columbia University Press, 2002)</a:t>
            </a:r>
          </a:p>
          <a:p>
            <a:pPr algn="just"/>
            <a:endParaRPr lang="en-GB" sz="1400" dirty="0">
              <a:latin typeface="Gill Sans Nova" panose="020B0602020104020203" pitchFamily="34" charset="0"/>
            </a:endParaRPr>
          </a:p>
          <a:p>
            <a:pPr algn="just"/>
            <a:r>
              <a:rPr lang="en-GB" sz="1400" dirty="0">
                <a:latin typeface="Gill Sans Nova" panose="020B0602020104020203" pitchFamily="34" charset="0"/>
              </a:rPr>
              <a:t>Jewett, Robert, </a:t>
            </a:r>
            <a:r>
              <a:rPr lang="en-GB" sz="1400" i="1" dirty="0">
                <a:latin typeface="Gill Sans Nova" panose="020B0602020104020203" pitchFamily="34" charset="0"/>
              </a:rPr>
              <a:t>Saint Paul at the Movies: The Apostle’s Dialogue with American Culture, </a:t>
            </a:r>
            <a:r>
              <a:rPr lang="en-GB" sz="1400" dirty="0">
                <a:latin typeface="Gill Sans Nova" panose="020B0602020104020203" pitchFamily="34" charset="0"/>
              </a:rPr>
              <a:t>(Louisville: Westminster John Knox, 1993)</a:t>
            </a:r>
          </a:p>
          <a:p>
            <a:pPr algn="just"/>
            <a:endParaRPr lang="en-GB" sz="1400" dirty="0">
              <a:latin typeface="Gill Sans Nova" panose="020B0602020104020203" pitchFamily="34" charset="0"/>
            </a:endParaRPr>
          </a:p>
          <a:p>
            <a:pPr algn="just"/>
            <a:r>
              <a:rPr lang="en-GB" sz="1400" dirty="0">
                <a:latin typeface="Gill Sans Nova" panose="020B0602020104020203" pitchFamily="34" charset="0"/>
              </a:rPr>
              <a:t>Linehan Graham, Arthur Mathews, </a:t>
            </a:r>
            <a:r>
              <a:rPr lang="en-GB" sz="1400" i="1" dirty="0">
                <a:latin typeface="Gill Sans Nova" panose="020B0602020104020203" pitchFamily="34" charset="0"/>
              </a:rPr>
              <a:t>Father Ted, The Complete Scripts, </a:t>
            </a:r>
            <a:r>
              <a:rPr lang="en-GB" sz="1400" dirty="0">
                <a:latin typeface="Gill Sans Nova" panose="020B0602020104020203" pitchFamily="34" charset="0"/>
              </a:rPr>
              <a:t>(London: </a:t>
            </a:r>
            <a:r>
              <a:rPr lang="en-GB" sz="1400" dirty="0" err="1">
                <a:latin typeface="Gill Sans Nova" panose="020B0602020104020203" pitchFamily="34" charset="0"/>
              </a:rPr>
              <a:t>Boxtree</a:t>
            </a:r>
            <a:r>
              <a:rPr lang="en-GB" sz="1400" dirty="0">
                <a:latin typeface="Gill Sans Nova" panose="020B0602020104020203" pitchFamily="34" charset="0"/>
              </a:rPr>
              <a:t> an imprint of Macmillan Publishers Ltd, 1999)</a:t>
            </a:r>
          </a:p>
          <a:p>
            <a:pPr algn="just"/>
            <a:endParaRPr lang="en-GB" sz="1400" dirty="0">
              <a:latin typeface="Gill Sans Nova" panose="020B0602020104020203" pitchFamily="34" charset="0"/>
            </a:endParaRPr>
          </a:p>
          <a:p>
            <a:pPr algn="just"/>
            <a:r>
              <a:rPr lang="en-GB" sz="1400" dirty="0">
                <a:latin typeface="Gill Sans Nova" panose="020B0602020104020203" pitchFamily="34" charset="0"/>
              </a:rPr>
              <a:t>Hoover M. Stewart, Lynn Schofield Clark, eds, </a:t>
            </a:r>
            <a:r>
              <a:rPr lang="en-GB" sz="1400" i="1" dirty="0">
                <a:latin typeface="Gill Sans Nova" panose="020B0602020104020203" pitchFamily="34" charset="0"/>
              </a:rPr>
              <a:t>Practicing Religion in the age of the Media Explorations in Media, Religion and Culture, </a:t>
            </a:r>
            <a:r>
              <a:rPr lang="en-GB" sz="1400" dirty="0">
                <a:latin typeface="Gill Sans Nova" panose="020B0602020104020203" pitchFamily="34" charset="0"/>
              </a:rPr>
              <a:t>(New York: Columbia University Press, 2002)</a:t>
            </a:r>
          </a:p>
          <a:p>
            <a:pPr algn="just"/>
            <a:endParaRPr lang="en-GB" sz="1400" dirty="0">
              <a:latin typeface="Gill Sans Nova" panose="020B0602020104020203" pitchFamily="34" charset="0"/>
            </a:endParaRPr>
          </a:p>
          <a:p>
            <a:pPr algn="just"/>
            <a:r>
              <a:rPr lang="en-GB" sz="1400" dirty="0">
                <a:latin typeface="Gill Sans Nova" panose="020B0602020104020203" pitchFamily="34" charset="0"/>
              </a:rPr>
              <a:t>Lynch Gordan, Jolyon Mitchell, Anna </a:t>
            </a:r>
            <a:r>
              <a:rPr lang="en-GB" sz="1400" dirty="0" err="1">
                <a:latin typeface="Gill Sans Nova" panose="020B0602020104020203" pitchFamily="34" charset="0"/>
              </a:rPr>
              <a:t>Strhan</a:t>
            </a:r>
            <a:r>
              <a:rPr lang="en-GB" sz="1400" dirty="0">
                <a:latin typeface="Gill Sans Nova" panose="020B0602020104020203" pitchFamily="34" charset="0"/>
              </a:rPr>
              <a:t>, eds. </a:t>
            </a:r>
            <a:r>
              <a:rPr lang="en-GB" sz="1400" i="1" dirty="0">
                <a:latin typeface="Gill Sans Nova" panose="020B0602020104020203" pitchFamily="34" charset="0"/>
              </a:rPr>
              <a:t>Religion, Media and Culture: A Reader,  </a:t>
            </a:r>
            <a:r>
              <a:rPr lang="en-GB" sz="1400" dirty="0">
                <a:latin typeface="Gill Sans Nova" panose="020B0602020104020203" pitchFamily="34" charset="0"/>
              </a:rPr>
              <a:t>(London &amp; New York: Routledge Taylor &amp; Francis Group, 2012)</a:t>
            </a:r>
          </a:p>
          <a:p>
            <a:pPr algn="just"/>
            <a:endParaRPr lang="en-GB" sz="1400" dirty="0">
              <a:latin typeface="Gill Sans Nova" panose="020B0602020104020203" pitchFamily="34" charset="0"/>
            </a:endParaRPr>
          </a:p>
          <a:p>
            <a:pPr algn="just"/>
            <a:r>
              <a:rPr lang="en-GB" sz="1400" dirty="0">
                <a:latin typeface="Gill Sans Nova" panose="020B0602020104020203" pitchFamily="34" charset="0"/>
              </a:rPr>
              <a:t>Postman Neil, </a:t>
            </a:r>
            <a:r>
              <a:rPr lang="en-GB" sz="1400" i="1" dirty="0">
                <a:latin typeface="Gill Sans Nova" panose="020B0602020104020203" pitchFamily="34" charset="0"/>
              </a:rPr>
              <a:t>Amusing Ourselves to Death , Public Discourse in the Age of Show Business, 2</a:t>
            </a:r>
            <a:r>
              <a:rPr lang="en-GB" sz="1400" i="1" baseline="30000" dirty="0">
                <a:latin typeface="Gill Sans Nova" panose="020B0602020104020203" pitchFamily="34" charset="0"/>
              </a:rPr>
              <a:t>nd</a:t>
            </a:r>
            <a:r>
              <a:rPr lang="en-GB" sz="1400" i="1" dirty="0">
                <a:latin typeface="Gill Sans Nova" panose="020B0602020104020203" pitchFamily="34" charset="0"/>
              </a:rPr>
              <a:t> ed. </a:t>
            </a:r>
            <a:r>
              <a:rPr lang="en-GB" sz="1400" dirty="0">
                <a:latin typeface="Gill Sans Nova" panose="020B0602020104020203" pitchFamily="34" charset="0"/>
              </a:rPr>
              <a:t>(York: Methuen &amp; Co. Ltd, 1985)</a:t>
            </a:r>
          </a:p>
          <a:p>
            <a:pPr algn="just"/>
            <a:endParaRPr lang="en-GB" sz="1400" dirty="0">
              <a:latin typeface="Gill Sans Nova" panose="020B0602020104020203" pitchFamily="34" charset="0"/>
            </a:endParaRPr>
          </a:p>
          <a:p>
            <a:pPr algn="just"/>
            <a:endParaRPr lang="en-GB" sz="1400" dirty="0">
              <a:latin typeface="Gill Sans Nova" panose="020B0602020104020203" pitchFamily="34" charset="0"/>
            </a:endParaRPr>
          </a:p>
          <a:p>
            <a:pPr algn="just"/>
            <a:endParaRPr lang="en-GB" dirty="0">
              <a:latin typeface="Gill Sans Nova" panose="020B0602020104020203" pitchFamily="34" charset="0"/>
            </a:endParaRPr>
          </a:p>
          <a:p>
            <a:pPr algn="just"/>
            <a:endParaRPr lang="en-GB" dirty="0">
              <a:latin typeface="Gill Sans Nova" panose="020B0602020104020203" pitchFamily="34" charset="0"/>
            </a:endParaRPr>
          </a:p>
          <a:p>
            <a:pPr algn="just"/>
            <a:endParaRPr lang="en-GB" dirty="0">
              <a:latin typeface="Gill Sans Nova" panose="020B0602020104020203" pitchFamily="34" charset="0"/>
            </a:endParaRPr>
          </a:p>
          <a:p>
            <a:pPr algn="just"/>
            <a:endParaRPr lang="en-GB" dirty="0">
              <a:latin typeface="Gill Sans Nova" panose="020B0602020104020203" pitchFamily="34" charset="0"/>
            </a:endParaRPr>
          </a:p>
          <a:p>
            <a:pPr algn="just"/>
            <a:endParaRPr lang="en-GB" dirty="0">
              <a:latin typeface="Gill Sans Nova" panose="020B0602020104020203" pitchFamily="34" charset="0"/>
            </a:endParaRPr>
          </a:p>
          <a:p>
            <a:pPr algn="just"/>
            <a:endParaRPr lang="en-GB" dirty="0">
              <a:latin typeface="Gill Sans Nova" panose="020B0602020104020203" pitchFamily="34" charset="0"/>
            </a:endParaRPr>
          </a:p>
          <a:p>
            <a:pPr algn="just"/>
            <a:r>
              <a:rPr lang="en-GB" i="1" dirty="0">
                <a:latin typeface="Gill Sans Nova" panose="020B0602020104020203" pitchFamily="34" charset="0"/>
              </a:rPr>
              <a:t> </a:t>
            </a:r>
            <a:endParaRPr lang="en-GB" dirty="0">
              <a:latin typeface="Gill Sans Nova" panose="020B0602020104020203" pitchFamily="34" charset="0"/>
            </a:endParaRPr>
          </a:p>
        </p:txBody>
      </p:sp>
      <p:sp>
        <p:nvSpPr>
          <p:cNvPr id="2" name="Slide Number Placeholder 1">
            <a:extLst>
              <a:ext uri="{FF2B5EF4-FFF2-40B4-BE49-F238E27FC236}">
                <a16:creationId xmlns:a16="http://schemas.microsoft.com/office/drawing/2014/main" id="{26AE153D-C7C2-4DB6-A724-B4B8FFDD4902}"/>
              </a:ext>
            </a:extLst>
          </p:cNvPr>
          <p:cNvSpPr>
            <a:spLocks noGrp="1"/>
          </p:cNvSpPr>
          <p:nvPr>
            <p:ph type="sldNum" sz="quarter" idx="12"/>
          </p:nvPr>
        </p:nvSpPr>
        <p:spPr/>
        <p:txBody>
          <a:bodyPr/>
          <a:lstStyle/>
          <a:p>
            <a:fld id="{C3CD4859-5C2D-43D1-8A6F-42065D83A2F9}" type="slidenum">
              <a:rPr lang="en-GB" smtClean="0"/>
              <a:t>26</a:t>
            </a:fld>
            <a:endParaRPr lang="en-GB"/>
          </a:p>
        </p:txBody>
      </p:sp>
    </p:spTree>
    <p:extLst>
      <p:ext uri="{BB962C8B-B14F-4D97-AF65-F5344CB8AC3E}">
        <p14:creationId xmlns:p14="http://schemas.microsoft.com/office/powerpoint/2010/main" val="40377075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E57B27A-55B0-4F51-9E99-A3C96EF609A9}"/>
              </a:ext>
            </a:extLst>
          </p:cNvPr>
          <p:cNvSpPr>
            <a:spLocks noGrp="1"/>
          </p:cNvSpPr>
          <p:nvPr>
            <p:ph type="sldNum" sz="quarter" idx="12"/>
          </p:nvPr>
        </p:nvSpPr>
        <p:spPr/>
        <p:txBody>
          <a:bodyPr/>
          <a:lstStyle/>
          <a:p>
            <a:fld id="{C3CD4859-5C2D-43D1-8A6F-42065D83A2F9}" type="slidenum">
              <a:rPr lang="en-GB" smtClean="0"/>
              <a:t>27</a:t>
            </a:fld>
            <a:endParaRPr lang="en-GB" dirty="0"/>
          </a:p>
        </p:txBody>
      </p:sp>
      <p:sp>
        <p:nvSpPr>
          <p:cNvPr id="4" name="TextBox 3">
            <a:extLst>
              <a:ext uri="{FF2B5EF4-FFF2-40B4-BE49-F238E27FC236}">
                <a16:creationId xmlns:a16="http://schemas.microsoft.com/office/drawing/2014/main" id="{53C64834-C349-4170-8B18-FFAED762DCF7}"/>
              </a:ext>
            </a:extLst>
          </p:cNvPr>
          <p:cNvSpPr txBox="1"/>
          <p:nvPr/>
        </p:nvSpPr>
        <p:spPr>
          <a:xfrm>
            <a:off x="1569156" y="0"/>
            <a:ext cx="9335911" cy="6341736"/>
          </a:xfrm>
          <a:prstGeom prst="rect">
            <a:avLst/>
          </a:prstGeom>
          <a:noFill/>
        </p:spPr>
        <p:txBody>
          <a:bodyPr wrap="square" rtlCol="0">
            <a:spAutoFit/>
          </a:bodyPr>
          <a:lstStyle/>
          <a:p>
            <a:pPr algn="ctr">
              <a:lnSpc>
                <a:spcPct val="200000"/>
              </a:lnSpc>
            </a:pPr>
            <a:r>
              <a:rPr lang="en-GB" sz="4400" dirty="0">
                <a:solidFill>
                  <a:srgbClr val="FF0000"/>
                </a:solidFill>
                <a:latin typeface="Gill Sans Nova" panose="020B0602020104020203" pitchFamily="34" charset="0"/>
              </a:rPr>
              <a:t>Great news!</a:t>
            </a:r>
          </a:p>
          <a:p>
            <a:pPr algn="ctr">
              <a:lnSpc>
                <a:spcPct val="150000"/>
              </a:lnSpc>
            </a:pPr>
            <a:r>
              <a:rPr lang="en-GB" sz="4400" dirty="0">
                <a:latin typeface="Gill Sans Nova" panose="020B0602020104020203" pitchFamily="34" charset="0"/>
              </a:rPr>
              <a:t>‘Pope Ted – the Father Ted Musical’</a:t>
            </a:r>
          </a:p>
          <a:p>
            <a:pPr algn="ctr">
              <a:lnSpc>
                <a:spcPct val="200000"/>
              </a:lnSpc>
            </a:pPr>
            <a:r>
              <a:rPr lang="en-GB" sz="4400" dirty="0">
                <a:latin typeface="Gill Sans Nova" panose="020B0602020104020203" pitchFamily="34" charset="0"/>
              </a:rPr>
              <a:t>is Almost Written</a:t>
            </a:r>
          </a:p>
          <a:p>
            <a:pPr algn="ctr">
              <a:lnSpc>
                <a:spcPct val="200000"/>
              </a:lnSpc>
            </a:pPr>
            <a:r>
              <a:rPr lang="en-GB" sz="4400" dirty="0">
                <a:latin typeface="Gill Sans Nova" panose="020B0602020104020203" pitchFamily="34" charset="0"/>
              </a:rPr>
              <a:t>says Graham Linehan and</a:t>
            </a:r>
          </a:p>
          <a:p>
            <a:pPr algn="ctr">
              <a:lnSpc>
                <a:spcPct val="200000"/>
              </a:lnSpc>
            </a:pPr>
            <a:r>
              <a:rPr lang="en-GB" sz="4400" dirty="0">
                <a:latin typeface="Gill Sans Nova" panose="020B0602020104020203" pitchFamily="34" charset="0"/>
              </a:rPr>
              <a:t>Arthur Mathews’</a:t>
            </a:r>
            <a:r>
              <a:rPr lang="en-GB" sz="2400" baseline="30000" dirty="0">
                <a:latin typeface="Gill Sans Nova" panose="020B0602020104020203" pitchFamily="34" charset="0"/>
              </a:rPr>
              <a:t>14</a:t>
            </a:r>
          </a:p>
        </p:txBody>
      </p:sp>
    </p:spTree>
    <p:extLst>
      <p:ext uri="{BB962C8B-B14F-4D97-AF65-F5344CB8AC3E}">
        <p14:creationId xmlns:p14="http://schemas.microsoft.com/office/powerpoint/2010/main" val="24048745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C6D81BB-1D00-4212-A9CE-A76C085DB462}"/>
              </a:ext>
            </a:extLst>
          </p:cNvPr>
          <p:cNvSpPr>
            <a:spLocks noGrp="1"/>
          </p:cNvSpPr>
          <p:nvPr>
            <p:ph type="sldNum" sz="quarter" idx="12"/>
          </p:nvPr>
        </p:nvSpPr>
        <p:spPr/>
        <p:txBody>
          <a:bodyPr/>
          <a:lstStyle/>
          <a:p>
            <a:fld id="{C3CD4859-5C2D-43D1-8A6F-42065D83A2F9}" type="slidenum">
              <a:rPr lang="en-GB" smtClean="0"/>
              <a:pPr/>
              <a:t>28</a:t>
            </a:fld>
            <a:endParaRPr lang="en-GB"/>
          </a:p>
        </p:txBody>
      </p:sp>
      <p:pic>
        <p:nvPicPr>
          <p:cNvPr id="8" name="Picture 7">
            <a:extLst>
              <a:ext uri="{FF2B5EF4-FFF2-40B4-BE49-F238E27FC236}">
                <a16:creationId xmlns:a16="http://schemas.microsoft.com/office/drawing/2014/main" id="{5DF89457-530D-4835-B43B-EE27A54F4DED}"/>
              </a:ext>
            </a:extLst>
          </p:cNvPr>
          <p:cNvPicPr>
            <a:picLocks noChangeAspect="1"/>
          </p:cNvPicPr>
          <p:nvPr/>
        </p:nvPicPr>
        <p:blipFill>
          <a:blip r:embed="rId2"/>
          <a:stretch>
            <a:fillRect/>
          </a:stretch>
        </p:blipFill>
        <p:spPr>
          <a:xfrm>
            <a:off x="6683022" y="1167119"/>
            <a:ext cx="5221996" cy="4375725"/>
          </a:xfrm>
          <a:prstGeom prst="rect">
            <a:avLst/>
          </a:prstGeom>
        </p:spPr>
      </p:pic>
      <p:sp>
        <p:nvSpPr>
          <p:cNvPr id="10" name="TextBox 9">
            <a:extLst>
              <a:ext uri="{FF2B5EF4-FFF2-40B4-BE49-F238E27FC236}">
                <a16:creationId xmlns:a16="http://schemas.microsoft.com/office/drawing/2014/main" id="{30C74A8D-E010-4C13-A5A1-22CA061A869B}"/>
              </a:ext>
            </a:extLst>
          </p:cNvPr>
          <p:cNvSpPr txBox="1"/>
          <p:nvPr/>
        </p:nvSpPr>
        <p:spPr>
          <a:xfrm>
            <a:off x="286982" y="407964"/>
            <a:ext cx="4984929" cy="7355860"/>
          </a:xfrm>
          <a:prstGeom prst="rect">
            <a:avLst/>
          </a:prstGeom>
          <a:noFill/>
        </p:spPr>
        <p:txBody>
          <a:bodyPr wrap="square" rtlCol="0">
            <a:spAutoFit/>
          </a:bodyPr>
          <a:lstStyle/>
          <a:p>
            <a:pPr algn="ctr"/>
            <a:r>
              <a:rPr lang="en-GB" sz="4400" u="sng" dirty="0">
                <a:latin typeface="Gill Sans Nova" panose="020B0602020104020203" pitchFamily="34" charset="0"/>
              </a:rPr>
              <a:t>Any Questions?</a:t>
            </a:r>
          </a:p>
          <a:p>
            <a:pPr algn="ctr">
              <a:lnSpc>
                <a:spcPct val="200000"/>
              </a:lnSpc>
            </a:pPr>
            <a:r>
              <a:rPr lang="en-GB" sz="3200" dirty="0">
                <a:latin typeface="Gill Sans Nova" panose="020B0602020104020203" pitchFamily="34" charset="0"/>
              </a:rPr>
              <a:t>Please bear in mind that </a:t>
            </a:r>
          </a:p>
          <a:p>
            <a:pPr algn="ctr">
              <a:lnSpc>
                <a:spcPct val="200000"/>
              </a:lnSpc>
            </a:pPr>
            <a:r>
              <a:rPr lang="en-GB" sz="3200" dirty="0">
                <a:latin typeface="Gill Sans Nova" panose="020B0602020104020203" pitchFamily="34" charset="0"/>
              </a:rPr>
              <a:t>my brain now resembles</a:t>
            </a:r>
          </a:p>
          <a:p>
            <a:pPr algn="ctr">
              <a:lnSpc>
                <a:spcPct val="200000"/>
              </a:lnSpc>
            </a:pPr>
            <a:r>
              <a:rPr lang="en-GB" sz="3200" dirty="0">
                <a:latin typeface="Gill Sans Nova" panose="020B0602020104020203" pitchFamily="34" charset="0"/>
              </a:rPr>
              <a:t>Father Jacks, after a </a:t>
            </a:r>
          </a:p>
          <a:p>
            <a:pPr algn="ctr">
              <a:lnSpc>
                <a:spcPct val="200000"/>
              </a:lnSpc>
            </a:pPr>
            <a:r>
              <a:rPr lang="en-GB" sz="3200" dirty="0">
                <a:latin typeface="Gill Sans Nova" panose="020B0602020104020203" pitchFamily="34" charset="0"/>
              </a:rPr>
              <a:t>particularly long session on </a:t>
            </a:r>
          </a:p>
          <a:p>
            <a:pPr algn="ctr">
              <a:lnSpc>
                <a:spcPct val="200000"/>
              </a:lnSpc>
            </a:pPr>
            <a:r>
              <a:rPr lang="en-GB" sz="3200" dirty="0">
                <a:latin typeface="Gill Sans Nova" panose="020B0602020104020203" pitchFamily="34" charset="0"/>
              </a:rPr>
              <a:t>furniture polish.</a:t>
            </a:r>
          </a:p>
          <a:p>
            <a:pPr algn="ctr">
              <a:lnSpc>
                <a:spcPct val="200000"/>
              </a:lnSpc>
            </a:pPr>
            <a:r>
              <a:rPr lang="en-GB" sz="3200" dirty="0">
                <a:latin typeface="Gill Sans Nova" panose="020B0602020104020203" pitchFamily="34" charset="0"/>
              </a:rPr>
              <a:t> </a:t>
            </a:r>
          </a:p>
          <a:p>
            <a:pPr algn="ctr"/>
            <a:endParaRPr lang="en-GB" sz="4400" dirty="0">
              <a:latin typeface="Gill Sans Nova" panose="020B0602020104020203" pitchFamily="34" charset="0"/>
            </a:endParaRPr>
          </a:p>
        </p:txBody>
      </p:sp>
    </p:spTree>
    <p:extLst>
      <p:ext uri="{BB962C8B-B14F-4D97-AF65-F5344CB8AC3E}">
        <p14:creationId xmlns:p14="http://schemas.microsoft.com/office/powerpoint/2010/main" val="15517804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334</TotalTime>
  <Words>2158</Words>
  <Application>Microsoft Office PowerPoint</Application>
  <PresentationFormat>Widescreen</PresentationFormat>
  <Paragraphs>235</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Calibri Light</vt:lpstr>
      <vt:lpstr>Gill Sans Nova</vt:lpstr>
      <vt:lpstr>Office Theme</vt:lpstr>
      <vt:lpstr>Religion Media and Popular Culture: from manuscripts to Disney   HPRS5040  </vt:lpstr>
      <vt:lpstr>PowerPoint Presentation</vt:lpstr>
      <vt:lpstr>Religion</vt:lpstr>
      <vt:lpstr>PowerPoint Presentation</vt:lpstr>
      <vt:lpstr>Humour</vt:lpstr>
      <vt:lpstr>Biblical References to Laughter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Religion Media and Popular Culture: from manuscripts to Disney</dc:title>
  <dc:creator>jane manley</dc:creator>
  <cp:lastModifiedBy>jane manley</cp:lastModifiedBy>
  <cp:revision>110</cp:revision>
  <dcterms:created xsi:type="dcterms:W3CDTF">2019-06-04T13:01:28Z</dcterms:created>
  <dcterms:modified xsi:type="dcterms:W3CDTF">2019-06-04T22:36:50Z</dcterms:modified>
</cp:coreProperties>
</file>