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58"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807399-A3E0-4298-8C17-9B52475079E8}" v="432" dt="2023-03-07T18:21:56.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presProps" Target="presProps.xml" Id="rId8" /><Relationship Type="http://schemas.microsoft.com/office/2015/10/relationships/revisionInfo" Target="revisionInfo.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ableStyles" Target="tableStyles.xml" Id="rId11" /><Relationship Type="http://schemas.openxmlformats.org/officeDocument/2006/relationships/slide" Target="slides/slide4.xml" Id="rId5" /><Relationship Type="http://schemas.openxmlformats.org/officeDocument/2006/relationships/theme" Target="theme/theme1.xml" Id="rId10" /><Relationship Type="http://schemas.openxmlformats.org/officeDocument/2006/relationships/slide" Target="slides/slide3.xml" Id="rId4" /><Relationship Type="http://schemas.openxmlformats.org/officeDocument/2006/relationships/viewProps" Target="viewProps.xml" Id="rId9"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2D8D82-5DF9-47AE-8EAC-BF318B3FF324}"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540EA1B5-1C22-4366-9412-A0100B68C7BF}">
      <dgm:prSet/>
      <dgm:spPr/>
      <dgm:t>
        <a:bodyPr/>
        <a:lstStyle/>
        <a:p>
          <a:r>
            <a:rPr lang="en-GB"/>
            <a:t>Event management is the process of planning, organizing, and executing events, such as conferences, weddings, concerts, and festivals. The goal of event management is to create a memorable and enjoyable experience for the attendees while meeting the objectives of the event host or organizer.</a:t>
          </a:r>
          <a:endParaRPr lang="en-US"/>
        </a:p>
      </dgm:t>
    </dgm:pt>
    <dgm:pt modelId="{007D7955-4E40-4894-9F66-E663CA34B4DE}" type="parTrans" cxnId="{968ACA17-7382-4318-A6C4-A563ABDCF649}">
      <dgm:prSet/>
      <dgm:spPr/>
      <dgm:t>
        <a:bodyPr/>
        <a:lstStyle/>
        <a:p>
          <a:endParaRPr lang="en-US"/>
        </a:p>
      </dgm:t>
    </dgm:pt>
    <dgm:pt modelId="{423897B1-1014-4EA7-A1C8-7959148A0A78}" type="sibTrans" cxnId="{968ACA17-7382-4318-A6C4-A563ABDCF649}">
      <dgm:prSet/>
      <dgm:spPr/>
      <dgm:t>
        <a:bodyPr/>
        <a:lstStyle/>
        <a:p>
          <a:endParaRPr lang="en-US"/>
        </a:p>
      </dgm:t>
    </dgm:pt>
    <dgm:pt modelId="{60A9194E-D56C-4815-BB30-7E548454CA64}">
      <dgm:prSet/>
      <dgm:spPr/>
      <dgm:t>
        <a:bodyPr/>
        <a:lstStyle/>
        <a:p>
          <a:r>
            <a:rPr lang="en-GB"/>
            <a:t>Event managers must be able to work with a variety of stakeholders, including clients, vendors, attendees, and staff. They must also have strong organizational and communication skills to ensure that all aspects of the event run smoothly.</a:t>
          </a:r>
          <a:endParaRPr lang="en-US"/>
        </a:p>
      </dgm:t>
    </dgm:pt>
    <dgm:pt modelId="{7CD1DCAC-1469-4F5C-86B5-1A0C49416C95}" type="parTrans" cxnId="{A01B8F5C-9C05-4908-8E19-72785CDF983C}">
      <dgm:prSet/>
      <dgm:spPr/>
      <dgm:t>
        <a:bodyPr/>
        <a:lstStyle/>
        <a:p>
          <a:endParaRPr lang="en-US"/>
        </a:p>
      </dgm:t>
    </dgm:pt>
    <dgm:pt modelId="{BE355552-63E7-4819-875A-E123BBC0E6DD}" type="sibTrans" cxnId="{A01B8F5C-9C05-4908-8E19-72785CDF983C}">
      <dgm:prSet/>
      <dgm:spPr/>
      <dgm:t>
        <a:bodyPr/>
        <a:lstStyle/>
        <a:p>
          <a:endParaRPr lang="en-US"/>
        </a:p>
      </dgm:t>
    </dgm:pt>
    <dgm:pt modelId="{16F98FF6-D0FB-482B-BB64-9A153944EE8D}">
      <dgm:prSet/>
      <dgm:spPr/>
      <dgm:t>
        <a:bodyPr/>
        <a:lstStyle/>
        <a:p>
          <a:r>
            <a:rPr lang="en-GB"/>
            <a:t>To become an event manager, you typically need a bachelor's degree in event management, hospitality, or a related field. However, many event managers also gain experience through internships or entry-level positions in event planning.</a:t>
          </a:r>
          <a:br>
            <a:rPr lang="en-US"/>
          </a:br>
          <a:endParaRPr lang="en-US"/>
        </a:p>
      </dgm:t>
    </dgm:pt>
    <dgm:pt modelId="{31C9AA22-B74B-4D10-96D5-A89103F876F9}" type="parTrans" cxnId="{42DC6686-D7C7-45EB-B10A-9827782C4E63}">
      <dgm:prSet/>
      <dgm:spPr/>
      <dgm:t>
        <a:bodyPr/>
        <a:lstStyle/>
        <a:p>
          <a:endParaRPr lang="en-US"/>
        </a:p>
      </dgm:t>
    </dgm:pt>
    <dgm:pt modelId="{DC98D542-9E69-4008-84EA-7E9C8676CE38}" type="sibTrans" cxnId="{42DC6686-D7C7-45EB-B10A-9827782C4E63}">
      <dgm:prSet/>
      <dgm:spPr/>
      <dgm:t>
        <a:bodyPr/>
        <a:lstStyle/>
        <a:p>
          <a:endParaRPr lang="en-US"/>
        </a:p>
      </dgm:t>
    </dgm:pt>
    <dgm:pt modelId="{1C67E709-ED01-4DAD-B889-E3A9089EC5FC}" type="pres">
      <dgm:prSet presAssocID="{7D2D8D82-5DF9-47AE-8EAC-BF318B3FF324}" presName="linear" presStyleCnt="0">
        <dgm:presLayoutVars>
          <dgm:animLvl val="lvl"/>
          <dgm:resizeHandles val="exact"/>
        </dgm:presLayoutVars>
      </dgm:prSet>
      <dgm:spPr/>
    </dgm:pt>
    <dgm:pt modelId="{8B1E53B9-E240-435C-806D-4C3160FA2718}" type="pres">
      <dgm:prSet presAssocID="{540EA1B5-1C22-4366-9412-A0100B68C7BF}" presName="parentText" presStyleLbl="node1" presStyleIdx="0" presStyleCnt="3">
        <dgm:presLayoutVars>
          <dgm:chMax val="0"/>
          <dgm:bulletEnabled val="1"/>
        </dgm:presLayoutVars>
      </dgm:prSet>
      <dgm:spPr/>
    </dgm:pt>
    <dgm:pt modelId="{7EB8D07F-45CB-4992-8120-C377EBC7DB2E}" type="pres">
      <dgm:prSet presAssocID="{423897B1-1014-4EA7-A1C8-7959148A0A78}" presName="spacer" presStyleCnt="0"/>
      <dgm:spPr/>
    </dgm:pt>
    <dgm:pt modelId="{B46C6210-D93F-4C3C-9EB9-D985BEC4168A}" type="pres">
      <dgm:prSet presAssocID="{60A9194E-D56C-4815-BB30-7E548454CA64}" presName="parentText" presStyleLbl="node1" presStyleIdx="1" presStyleCnt="3">
        <dgm:presLayoutVars>
          <dgm:chMax val="0"/>
          <dgm:bulletEnabled val="1"/>
        </dgm:presLayoutVars>
      </dgm:prSet>
      <dgm:spPr/>
    </dgm:pt>
    <dgm:pt modelId="{006E8C9E-97A2-4843-AEE9-5966D4C1D99D}" type="pres">
      <dgm:prSet presAssocID="{BE355552-63E7-4819-875A-E123BBC0E6DD}" presName="spacer" presStyleCnt="0"/>
      <dgm:spPr/>
    </dgm:pt>
    <dgm:pt modelId="{1B7279F1-A276-418F-AB9F-6E921D573448}" type="pres">
      <dgm:prSet presAssocID="{16F98FF6-D0FB-482B-BB64-9A153944EE8D}" presName="parentText" presStyleLbl="node1" presStyleIdx="2" presStyleCnt="3">
        <dgm:presLayoutVars>
          <dgm:chMax val="0"/>
          <dgm:bulletEnabled val="1"/>
        </dgm:presLayoutVars>
      </dgm:prSet>
      <dgm:spPr/>
    </dgm:pt>
  </dgm:ptLst>
  <dgm:cxnLst>
    <dgm:cxn modelId="{968ACA17-7382-4318-A6C4-A563ABDCF649}" srcId="{7D2D8D82-5DF9-47AE-8EAC-BF318B3FF324}" destId="{540EA1B5-1C22-4366-9412-A0100B68C7BF}" srcOrd="0" destOrd="0" parTransId="{007D7955-4E40-4894-9F66-E663CA34B4DE}" sibTransId="{423897B1-1014-4EA7-A1C8-7959148A0A78}"/>
    <dgm:cxn modelId="{A01B8F5C-9C05-4908-8E19-72785CDF983C}" srcId="{7D2D8D82-5DF9-47AE-8EAC-BF318B3FF324}" destId="{60A9194E-D56C-4815-BB30-7E548454CA64}" srcOrd="1" destOrd="0" parTransId="{7CD1DCAC-1469-4F5C-86B5-1A0C49416C95}" sibTransId="{BE355552-63E7-4819-875A-E123BBC0E6DD}"/>
    <dgm:cxn modelId="{967C6F41-9FAE-4871-B7A9-324739758A96}" type="presOf" srcId="{7D2D8D82-5DF9-47AE-8EAC-BF318B3FF324}" destId="{1C67E709-ED01-4DAD-B889-E3A9089EC5FC}" srcOrd="0" destOrd="0" presId="urn:microsoft.com/office/officeart/2005/8/layout/vList2"/>
    <dgm:cxn modelId="{42DC6686-D7C7-45EB-B10A-9827782C4E63}" srcId="{7D2D8D82-5DF9-47AE-8EAC-BF318B3FF324}" destId="{16F98FF6-D0FB-482B-BB64-9A153944EE8D}" srcOrd="2" destOrd="0" parTransId="{31C9AA22-B74B-4D10-96D5-A89103F876F9}" sibTransId="{DC98D542-9E69-4008-84EA-7E9C8676CE38}"/>
    <dgm:cxn modelId="{C9E91B8B-3E4D-4E9E-920D-07BD07AC68D9}" type="presOf" srcId="{60A9194E-D56C-4815-BB30-7E548454CA64}" destId="{B46C6210-D93F-4C3C-9EB9-D985BEC4168A}" srcOrd="0" destOrd="0" presId="urn:microsoft.com/office/officeart/2005/8/layout/vList2"/>
    <dgm:cxn modelId="{99BDB291-8E5E-4D02-ACC5-2FCC6C7776FA}" type="presOf" srcId="{16F98FF6-D0FB-482B-BB64-9A153944EE8D}" destId="{1B7279F1-A276-418F-AB9F-6E921D573448}" srcOrd="0" destOrd="0" presId="urn:microsoft.com/office/officeart/2005/8/layout/vList2"/>
    <dgm:cxn modelId="{93505ECE-533A-4CB6-A7FB-680D24EC87E2}" type="presOf" srcId="{540EA1B5-1C22-4366-9412-A0100B68C7BF}" destId="{8B1E53B9-E240-435C-806D-4C3160FA2718}" srcOrd="0" destOrd="0" presId="urn:microsoft.com/office/officeart/2005/8/layout/vList2"/>
    <dgm:cxn modelId="{42988266-04D5-451D-B339-02F46DA47EA3}" type="presParOf" srcId="{1C67E709-ED01-4DAD-B889-E3A9089EC5FC}" destId="{8B1E53B9-E240-435C-806D-4C3160FA2718}" srcOrd="0" destOrd="0" presId="urn:microsoft.com/office/officeart/2005/8/layout/vList2"/>
    <dgm:cxn modelId="{525A1D5F-7BC7-4FED-B8EC-6510098EAD84}" type="presParOf" srcId="{1C67E709-ED01-4DAD-B889-E3A9089EC5FC}" destId="{7EB8D07F-45CB-4992-8120-C377EBC7DB2E}" srcOrd="1" destOrd="0" presId="urn:microsoft.com/office/officeart/2005/8/layout/vList2"/>
    <dgm:cxn modelId="{38B01C68-5F0A-46CD-94C4-19C15D36142C}" type="presParOf" srcId="{1C67E709-ED01-4DAD-B889-E3A9089EC5FC}" destId="{B46C6210-D93F-4C3C-9EB9-D985BEC4168A}" srcOrd="2" destOrd="0" presId="urn:microsoft.com/office/officeart/2005/8/layout/vList2"/>
    <dgm:cxn modelId="{D2D8ABB7-A667-4AA2-B113-B76CD9AB9FE5}" type="presParOf" srcId="{1C67E709-ED01-4DAD-B889-E3A9089EC5FC}" destId="{006E8C9E-97A2-4843-AEE9-5966D4C1D99D}" srcOrd="3" destOrd="0" presId="urn:microsoft.com/office/officeart/2005/8/layout/vList2"/>
    <dgm:cxn modelId="{B9BF434B-2CDE-478C-A9E7-55F2FCCD4E65}" type="presParOf" srcId="{1C67E709-ED01-4DAD-B889-E3A9089EC5FC}" destId="{1B7279F1-A276-418F-AB9F-6E921D5734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A84596-8358-4683-815C-CEB4E033A58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8DA139-6246-4EA7-A19F-68DA02B1AA96}">
      <dgm:prSet/>
      <dgm:spPr/>
      <dgm:t>
        <a:bodyPr/>
        <a:lstStyle/>
        <a:p>
          <a:r>
            <a:rPr lang="en-GB"/>
            <a:t>Some of the key skills required for event management include project management, budgeting, marketing, negotiation, and problem-solving. Event managers must also be able to handle stress and unexpected challenges that may arise during an event.</a:t>
          </a:r>
          <a:endParaRPr lang="en-US"/>
        </a:p>
      </dgm:t>
    </dgm:pt>
    <dgm:pt modelId="{94E80728-14D2-4303-AFA1-E8F2E95E8495}" type="parTrans" cxnId="{10215DC3-436A-474F-BFE2-262302047500}">
      <dgm:prSet/>
      <dgm:spPr/>
      <dgm:t>
        <a:bodyPr/>
        <a:lstStyle/>
        <a:p>
          <a:endParaRPr lang="en-US"/>
        </a:p>
      </dgm:t>
    </dgm:pt>
    <dgm:pt modelId="{1B597B6D-EB7F-4354-81D3-3D335C631ED1}" type="sibTrans" cxnId="{10215DC3-436A-474F-BFE2-262302047500}">
      <dgm:prSet/>
      <dgm:spPr/>
      <dgm:t>
        <a:bodyPr/>
        <a:lstStyle/>
        <a:p>
          <a:endParaRPr lang="en-US"/>
        </a:p>
      </dgm:t>
    </dgm:pt>
    <dgm:pt modelId="{9F1F32E9-1821-45B1-84B8-AF40DD75BC8E}">
      <dgm:prSet/>
      <dgm:spPr/>
      <dgm:t>
        <a:bodyPr/>
        <a:lstStyle/>
        <a:p>
          <a:r>
            <a:rPr lang="en-GB"/>
            <a:t>Overall, event management can be a rewarding and exciting career path for those who are passionate about creating memorable experiences for others. We hope that this presentation has provided a helpful introduction to the field of event ma</a:t>
          </a:r>
          <a:endParaRPr lang="en-US"/>
        </a:p>
      </dgm:t>
    </dgm:pt>
    <dgm:pt modelId="{9A28AEC0-B14F-4710-9B31-63A174E301D5}" type="parTrans" cxnId="{EB122ADD-D7B7-40F3-AD4C-508E3E3E4581}">
      <dgm:prSet/>
      <dgm:spPr/>
      <dgm:t>
        <a:bodyPr/>
        <a:lstStyle/>
        <a:p>
          <a:endParaRPr lang="en-US"/>
        </a:p>
      </dgm:t>
    </dgm:pt>
    <dgm:pt modelId="{02937107-E124-4D27-A84C-241145A9B0F9}" type="sibTrans" cxnId="{EB122ADD-D7B7-40F3-AD4C-508E3E3E4581}">
      <dgm:prSet/>
      <dgm:spPr/>
      <dgm:t>
        <a:bodyPr/>
        <a:lstStyle/>
        <a:p>
          <a:endParaRPr lang="en-US"/>
        </a:p>
      </dgm:t>
    </dgm:pt>
    <dgm:pt modelId="{02857B7D-C5EB-40AC-93E2-8831BB75B6A3}" type="pres">
      <dgm:prSet presAssocID="{0DA84596-8358-4683-815C-CEB4E033A580}" presName="linear" presStyleCnt="0">
        <dgm:presLayoutVars>
          <dgm:animLvl val="lvl"/>
          <dgm:resizeHandles val="exact"/>
        </dgm:presLayoutVars>
      </dgm:prSet>
      <dgm:spPr/>
    </dgm:pt>
    <dgm:pt modelId="{2531E92E-EF55-4A86-8D2A-174C37174BE6}" type="pres">
      <dgm:prSet presAssocID="{9D8DA139-6246-4EA7-A19F-68DA02B1AA96}" presName="parentText" presStyleLbl="node1" presStyleIdx="0" presStyleCnt="2">
        <dgm:presLayoutVars>
          <dgm:chMax val="0"/>
          <dgm:bulletEnabled val="1"/>
        </dgm:presLayoutVars>
      </dgm:prSet>
      <dgm:spPr/>
    </dgm:pt>
    <dgm:pt modelId="{DAE7A83B-553D-49E1-B1D2-5A815300CEF6}" type="pres">
      <dgm:prSet presAssocID="{1B597B6D-EB7F-4354-81D3-3D335C631ED1}" presName="spacer" presStyleCnt="0"/>
      <dgm:spPr/>
    </dgm:pt>
    <dgm:pt modelId="{8A6B8CA9-B7CB-42F1-9994-EA4E2DB9FDDD}" type="pres">
      <dgm:prSet presAssocID="{9F1F32E9-1821-45B1-84B8-AF40DD75BC8E}" presName="parentText" presStyleLbl="node1" presStyleIdx="1" presStyleCnt="2">
        <dgm:presLayoutVars>
          <dgm:chMax val="0"/>
          <dgm:bulletEnabled val="1"/>
        </dgm:presLayoutVars>
      </dgm:prSet>
      <dgm:spPr/>
    </dgm:pt>
  </dgm:ptLst>
  <dgm:cxnLst>
    <dgm:cxn modelId="{C695516D-4DD2-4B52-9800-4A670D517826}" type="presOf" srcId="{9F1F32E9-1821-45B1-84B8-AF40DD75BC8E}" destId="{8A6B8CA9-B7CB-42F1-9994-EA4E2DB9FDDD}" srcOrd="0" destOrd="0" presId="urn:microsoft.com/office/officeart/2005/8/layout/vList2"/>
    <dgm:cxn modelId="{18C2B58E-75CF-40E4-9212-4841E6922B8B}" type="presOf" srcId="{0DA84596-8358-4683-815C-CEB4E033A580}" destId="{02857B7D-C5EB-40AC-93E2-8831BB75B6A3}" srcOrd="0" destOrd="0" presId="urn:microsoft.com/office/officeart/2005/8/layout/vList2"/>
    <dgm:cxn modelId="{F849FAA0-9A74-49CE-852F-64B10178694A}" type="presOf" srcId="{9D8DA139-6246-4EA7-A19F-68DA02B1AA96}" destId="{2531E92E-EF55-4A86-8D2A-174C37174BE6}" srcOrd="0" destOrd="0" presId="urn:microsoft.com/office/officeart/2005/8/layout/vList2"/>
    <dgm:cxn modelId="{10215DC3-436A-474F-BFE2-262302047500}" srcId="{0DA84596-8358-4683-815C-CEB4E033A580}" destId="{9D8DA139-6246-4EA7-A19F-68DA02B1AA96}" srcOrd="0" destOrd="0" parTransId="{94E80728-14D2-4303-AFA1-E8F2E95E8495}" sibTransId="{1B597B6D-EB7F-4354-81D3-3D335C631ED1}"/>
    <dgm:cxn modelId="{EB122ADD-D7B7-40F3-AD4C-508E3E3E4581}" srcId="{0DA84596-8358-4683-815C-CEB4E033A580}" destId="{9F1F32E9-1821-45B1-84B8-AF40DD75BC8E}" srcOrd="1" destOrd="0" parTransId="{9A28AEC0-B14F-4710-9B31-63A174E301D5}" sibTransId="{02937107-E124-4D27-A84C-241145A9B0F9}"/>
    <dgm:cxn modelId="{B2A28C70-04D0-4C38-AB70-A75EF8CCEE4A}" type="presParOf" srcId="{02857B7D-C5EB-40AC-93E2-8831BB75B6A3}" destId="{2531E92E-EF55-4A86-8D2A-174C37174BE6}" srcOrd="0" destOrd="0" presId="urn:microsoft.com/office/officeart/2005/8/layout/vList2"/>
    <dgm:cxn modelId="{AACF1BDE-76A8-43D3-A1FC-50F41A75A5BF}" type="presParOf" srcId="{02857B7D-C5EB-40AC-93E2-8831BB75B6A3}" destId="{DAE7A83B-553D-49E1-B1D2-5A815300CEF6}" srcOrd="1" destOrd="0" presId="urn:microsoft.com/office/officeart/2005/8/layout/vList2"/>
    <dgm:cxn modelId="{8BCA51A1-CBA7-44C2-932C-A6C4BB61CAD4}" type="presParOf" srcId="{02857B7D-C5EB-40AC-93E2-8831BB75B6A3}" destId="{8A6B8CA9-B7CB-42F1-9994-EA4E2DB9FDD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E53B9-E240-435C-806D-4C3160FA2718}">
      <dsp:nvSpPr>
        <dsp:cNvPr id="0" name=""/>
        <dsp:cNvSpPr/>
      </dsp:nvSpPr>
      <dsp:spPr>
        <a:xfrm>
          <a:off x="0" y="368740"/>
          <a:ext cx="5314543" cy="8564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Event management is the process of planning, organizing, and executing events, such as conferences, weddings, concerts, and festivals. The goal of event management is to create a memorable and enjoyable experience for the attendees while meeting the objectives of the event host or organizer.</a:t>
          </a:r>
          <a:endParaRPr lang="en-US" sz="1200" kern="1200"/>
        </a:p>
      </dsp:txBody>
      <dsp:txXfrm>
        <a:off x="41808" y="410548"/>
        <a:ext cx="5230927" cy="772824"/>
      </dsp:txXfrm>
    </dsp:sp>
    <dsp:sp modelId="{B46C6210-D93F-4C3C-9EB9-D985BEC4168A}">
      <dsp:nvSpPr>
        <dsp:cNvPr id="0" name=""/>
        <dsp:cNvSpPr/>
      </dsp:nvSpPr>
      <dsp:spPr>
        <a:xfrm>
          <a:off x="0" y="1259740"/>
          <a:ext cx="5314543" cy="85644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Event managers must be able to work with a variety of stakeholders, including clients, vendors, attendees, and staff. They must also have strong organizational and communication skills to ensure that all aspects of the event run smoothly.</a:t>
          </a:r>
          <a:endParaRPr lang="en-US" sz="1200" kern="1200"/>
        </a:p>
      </dsp:txBody>
      <dsp:txXfrm>
        <a:off x="41808" y="1301548"/>
        <a:ext cx="5230927" cy="772824"/>
      </dsp:txXfrm>
    </dsp:sp>
    <dsp:sp modelId="{1B7279F1-A276-418F-AB9F-6E921D573448}">
      <dsp:nvSpPr>
        <dsp:cNvPr id="0" name=""/>
        <dsp:cNvSpPr/>
      </dsp:nvSpPr>
      <dsp:spPr>
        <a:xfrm>
          <a:off x="0" y="2150740"/>
          <a:ext cx="5314543" cy="85644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To become an event manager, you typically need a bachelor's degree in event management, hospitality, or a related field. However, many event managers also gain experience through internships or entry-level positions in event planning.</a:t>
          </a:r>
          <a:br>
            <a:rPr lang="en-US" sz="1200" kern="1200"/>
          </a:br>
          <a:endParaRPr lang="en-US" sz="1200" kern="1200"/>
        </a:p>
      </dsp:txBody>
      <dsp:txXfrm>
        <a:off x="41808" y="2192548"/>
        <a:ext cx="5230927" cy="772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1E92E-EF55-4A86-8D2A-174C37174BE6}">
      <dsp:nvSpPr>
        <dsp:cNvPr id="0" name=""/>
        <dsp:cNvSpPr/>
      </dsp:nvSpPr>
      <dsp:spPr>
        <a:xfrm>
          <a:off x="0" y="103600"/>
          <a:ext cx="5314543" cy="15584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Some of the key skills required for event management include project management, budgeting, marketing, negotiation, and problem-solving. Event managers must also be able to handle stress and unexpected challenges that may arise during an event.</a:t>
          </a:r>
          <a:endParaRPr lang="en-US" sz="1800" kern="1200"/>
        </a:p>
      </dsp:txBody>
      <dsp:txXfrm>
        <a:off x="76077" y="179677"/>
        <a:ext cx="5162389" cy="1406285"/>
      </dsp:txXfrm>
    </dsp:sp>
    <dsp:sp modelId="{8A6B8CA9-B7CB-42F1-9994-EA4E2DB9FDDD}">
      <dsp:nvSpPr>
        <dsp:cNvPr id="0" name=""/>
        <dsp:cNvSpPr/>
      </dsp:nvSpPr>
      <dsp:spPr>
        <a:xfrm>
          <a:off x="0" y="1713880"/>
          <a:ext cx="5314543" cy="15584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Overall, event management can be a rewarding and exciting career path for those who are passionate about creating memorable experiences for others. We hope that this presentation has provided a helpful introduction to the field of event ma</a:t>
          </a:r>
          <a:endParaRPr lang="en-US" sz="1800" kern="1200"/>
        </a:p>
      </dsp:txBody>
      <dsp:txXfrm>
        <a:off x="76077" y="1789957"/>
        <a:ext cx="5162389" cy="14062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51476" y="956269"/>
            <a:ext cx="4520857" cy="1509631"/>
          </a:xfrm>
        </p:spPr>
        <p:txBody>
          <a:bodyPr anchor="b">
            <a:normAutofit/>
          </a:bodyPr>
          <a:lstStyle/>
          <a:p>
            <a:pPr algn="l"/>
            <a:r>
              <a:rPr lang="en-GB" sz="4800" dirty="0">
                <a:latin typeface="Algerian"/>
                <a:cs typeface="Calibri Light"/>
              </a:rPr>
              <a:t>EVENT MANAGEMENT</a:t>
            </a:r>
          </a:p>
        </p:txBody>
      </p:sp>
      <p:sp>
        <p:nvSpPr>
          <p:cNvPr id="8"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A picture containing indoor, dining table&#10;&#10;Description automatically generated">
            <a:extLst>
              <a:ext uri="{FF2B5EF4-FFF2-40B4-BE49-F238E27FC236}">
                <a16:creationId xmlns:a16="http://schemas.microsoft.com/office/drawing/2014/main" id="{120F1351-C48C-ABC0-79D2-6169AD3AED4C}"/>
              </a:ext>
            </a:extLst>
          </p:cNvPr>
          <p:cNvPicPr>
            <a:picLocks noChangeAspect="1"/>
          </p:cNvPicPr>
          <p:nvPr/>
        </p:nvPicPr>
        <p:blipFill rotWithShape="1">
          <a:blip r:embed="rId2"/>
          <a:srcRect l="18731" r="2515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7" name="TextBox 6">
            <a:extLst>
              <a:ext uri="{FF2B5EF4-FFF2-40B4-BE49-F238E27FC236}">
                <a16:creationId xmlns:a16="http://schemas.microsoft.com/office/drawing/2014/main" id="{2CE45CF6-F840-4A81-AE73-CAE9B90D702F}"/>
              </a:ext>
            </a:extLst>
          </p:cNvPr>
          <p:cNvSpPr txBox="1"/>
          <p:nvPr/>
        </p:nvSpPr>
        <p:spPr>
          <a:xfrm>
            <a:off x="8753146" y="5747846"/>
            <a:ext cx="30190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Mohammed </a:t>
            </a:r>
            <a:r>
              <a:rPr lang="en-GB" sz="2400" dirty="0" err="1">
                <a:cs typeface="Calibri"/>
              </a:rPr>
              <a:t>sumon</a:t>
            </a:r>
            <a:r>
              <a:rPr lang="en-GB" sz="2400" dirty="0">
                <a:cs typeface="Calibri"/>
              </a:rPr>
              <a:t> </a:t>
            </a:r>
            <a:r>
              <a:rPr lang="en-GB" sz="2400" dirty="0" err="1">
                <a:cs typeface="Calibri"/>
              </a:rPr>
              <a:t>ali</a:t>
            </a:r>
            <a:endParaRPr lang="en-GB" sz="2400" dirty="0" err="1"/>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2D8C1B-4C25-DD29-91C0-832EBAB51165}"/>
              </a:ext>
            </a:extLst>
          </p:cNvPr>
          <p:cNvSpPr>
            <a:spLocks noGrp="1"/>
          </p:cNvSpPr>
          <p:nvPr>
            <p:ph idx="1"/>
          </p:nvPr>
        </p:nvSpPr>
        <p:spPr>
          <a:xfrm>
            <a:off x="2165569" y="1956816"/>
            <a:ext cx="7913414" cy="4195677"/>
          </a:xfrm>
        </p:spPr>
        <p:txBody>
          <a:bodyPr vert="horz" lIns="91440" tIns="45720" rIns="91440" bIns="45720" rtlCol="0" anchor="t">
            <a:noAutofit/>
          </a:bodyPr>
          <a:lstStyle/>
          <a:p>
            <a:r>
              <a:rPr lang="en-GB" dirty="0">
                <a:cs typeface="Calibri"/>
              </a:rPr>
              <a:t>Mohammed </a:t>
            </a:r>
            <a:r>
              <a:rPr lang="en-GB" dirty="0" err="1">
                <a:cs typeface="Calibri"/>
              </a:rPr>
              <a:t>sumon</a:t>
            </a:r>
            <a:r>
              <a:rPr lang="en-GB" dirty="0">
                <a:cs typeface="Calibri"/>
              </a:rPr>
              <a:t> </a:t>
            </a:r>
            <a:r>
              <a:rPr lang="en-GB" dirty="0" err="1">
                <a:cs typeface="Calibri"/>
              </a:rPr>
              <a:t>ali</a:t>
            </a:r>
            <a:endParaRPr lang="en-GB" dirty="0">
              <a:cs typeface="Calibri"/>
            </a:endParaRPr>
          </a:p>
          <a:p>
            <a:r>
              <a:rPr lang="en-GB" dirty="0">
                <a:cs typeface="Calibri"/>
              </a:rPr>
              <a:t>I was born in Bangladesh</a:t>
            </a:r>
          </a:p>
          <a:p>
            <a:r>
              <a:rPr lang="en-GB" dirty="0">
                <a:cs typeface="Calibri"/>
              </a:rPr>
              <a:t>I like playing badminton as a </a:t>
            </a:r>
            <a:r>
              <a:rPr lang="en-GB" dirty="0" err="1">
                <a:cs typeface="Calibri"/>
              </a:rPr>
              <a:t>hobbi</a:t>
            </a:r>
            <a:r>
              <a:rPr lang="en-GB" dirty="0">
                <a:cs typeface="Calibri"/>
              </a:rPr>
              <a:t> and like watching movies</a:t>
            </a:r>
          </a:p>
          <a:p>
            <a:r>
              <a:rPr lang="en-GB" dirty="0">
                <a:cs typeface="Calibri"/>
              </a:rPr>
              <a:t>I went to </a:t>
            </a:r>
            <a:r>
              <a:rPr lang="en-GB" dirty="0" err="1">
                <a:cs typeface="Calibri"/>
              </a:rPr>
              <a:t>fitzalan</a:t>
            </a:r>
            <a:r>
              <a:rPr lang="en-GB" dirty="0">
                <a:cs typeface="Calibri"/>
              </a:rPr>
              <a:t> high school and college </a:t>
            </a:r>
            <a:r>
              <a:rPr lang="en-GB" dirty="0" err="1">
                <a:cs typeface="Calibri"/>
              </a:rPr>
              <a:t>glanhafren</a:t>
            </a:r>
            <a:r>
              <a:rPr lang="en-GB" dirty="0">
                <a:cs typeface="Calibri"/>
              </a:rPr>
              <a:t>.</a:t>
            </a:r>
          </a:p>
          <a:p>
            <a:r>
              <a:rPr lang="en-GB" dirty="0">
                <a:cs typeface="Calibri"/>
              </a:rPr>
              <a:t>I study business study in college</a:t>
            </a:r>
          </a:p>
          <a:p>
            <a:r>
              <a:rPr lang="en-GB" dirty="0">
                <a:cs typeface="Calibri"/>
              </a:rPr>
              <a:t>I volunteer for the local mosque</a:t>
            </a:r>
          </a:p>
          <a:p>
            <a:r>
              <a:rPr lang="en-GB" dirty="0">
                <a:cs typeface="Calibri"/>
              </a:rPr>
              <a:t>I like visiting different places</a:t>
            </a:r>
          </a:p>
        </p:txBody>
      </p:sp>
    </p:spTree>
    <p:extLst>
      <p:ext uri="{BB962C8B-B14F-4D97-AF65-F5344CB8AC3E}">
        <p14:creationId xmlns:p14="http://schemas.microsoft.com/office/powerpoint/2010/main" val="10638112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E2DA-5011-3487-2CE2-0EB3F3E063A1}"/>
              </a:ext>
            </a:extLst>
          </p:cNvPr>
          <p:cNvSpPr>
            <a:spLocks noGrp="1"/>
          </p:cNvSpPr>
          <p:nvPr>
            <p:ph type="title"/>
          </p:nvPr>
        </p:nvSpPr>
        <p:spPr>
          <a:xfrm>
            <a:off x="762001" y="803325"/>
            <a:ext cx="5314536" cy="1325563"/>
          </a:xfrm>
        </p:spPr>
        <p:txBody>
          <a:bodyPr>
            <a:normAutofit/>
          </a:bodyPr>
          <a:lstStyle/>
          <a:p>
            <a:r>
              <a:rPr lang="en-GB" sz="4100">
                <a:cs typeface="Calibri Light"/>
              </a:rPr>
              <a:t>What is event managing and how does it work</a:t>
            </a:r>
          </a:p>
        </p:txBody>
      </p:sp>
      <p:sp>
        <p:nvSpPr>
          <p:cNvPr id="18"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5">
            <a:extLst>
              <a:ext uri="{FF2B5EF4-FFF2-40B4-BE49-F238E27FC236}">
                <a16:creationId xmlns:a16="http://schemas.microsoft.com/office/drawing/2014/main" id="{4A6A61DE-2B42-1AFD-146B-3FD88CFBC239}"/>
              </a:ext>
            </a:extLst>
          </p:cNvPr>
          <p:cNvPicPr>
            <a:picLocks noChangeAspect="1"/>
          </p:cNvPicPr>
          <p:nvPr/>
        </p:nvPicPr>
        <p:blipFill rotWithShape="1">
          <a:blip r:embed="rId2"/>
          <a:srcRect l="10787" r="17047" b="1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20" name="Content Placeholder 2">
            <a:extLst>
              <a:ext uri="{FF2B5EF4-FFF2-40B4-BE49-F238E27FC236}">
                <a16:creationId xmlns:a16="http://schemas.microsoft.com/office/drawing/2014/main" id="{C31B00CE-1046-CDF4-C886-3A530ECE1FFC}"/>
              </a:ext>
            </a:extLst>
          </p:cNvPr>
          <p:cNvGraphicFramePr>
            <a:graphicFrameLocks noGrp="1"/>
          </p:cNvGraphicFramePr>
          <p:nvPr>
            <p:ph idx="1"/>
            <p:extLst>
              <p:ext uri="{D42A27DB-BD31-4B8C-83A1-F6EECF244321}">
                <p14:modId xmlns:p14="http://schemas.microsoft.com/office/powerpoint/2010/main" val="2487204468"/>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119051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E8C53C-E616-1C4B-4D18-BEC50CC5BEEA}"/>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700">
                <a:cs typeface="Calibri"/>
              </a:rPr>
              <a:t>Some of the key skills required for event management include project management, budgeting, marketing, negotiation, and problem-solving. Event managers must also be able to handle stress and unexpected challenges that may arise during an event.</a:t>
            </a:r>
            <a:endParaRPr lang="en-GB" sz="1700">
              <a:ea typeface="+mn-lt"/>
              <a:cs typeface="+mn-lt"/>
            </a:endParaRPr>
          </a:p>
          <a:p>
            <a:br>
              <a:rPr lang="en-US" sz="1700">
                <a:ea typeface="+mn-lt"/>
                <a:cs typeface="+mn-lt"/>
              </a:rPr>
            </a:br>
            <a:endParaRPr lang="en-US" sz="1700">
              <a:ea typeface="+mn-lt"/>
              <a:cs typeface="+mn-lt"/>
            </a:endParaRPr>
          </a:p>
          <a:p>
            <a:r>
              <a:rPr lang="en-GB" sz="1700">
                <a:cs typeface="Calibri"/>
              </a:rPr>
              <a:t>Overall, event management can be a rewarding and exciting career path for those who are passionate about creating memorable experiences for others. We hope that this presentation has provided a helpful introduction to the field of event management</a:t>
            </a:r>
            <a:endParaRPr lang="en-GB" sz="170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CFD0E232-EDF9-9C45-B1BE-3BD65CF1421C}"/>
              </a:ext>
            </a:extLst>
          </p:cNvPr>
          <p:cNvPicPr>
            <a:picLocks noChangeAspect="1"/>
          </p:cNvPicPr>
          <p:nvPr/>
        </p:nvPicPr>
        <p:blipFill rotWithShape="1">
          <a:blip r:embed="rId2"/>
          <a:srcRect l="9331" r="18587"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52809084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99A4FB-5856-B42F-903C-2DEF39984DEE}"/>
              </a:ext>
            </a:extLst>
          </p:cNvPr>
          <p:cNvSpPr>
            <a:spLocks noGrp="1"/>
          </p:cNvSpPr>
          <p:nvPr>
            <p:ph idx="1"/>
          </p:nvPr>
        </p:nvSpPr>
        <p:spPr>
          <a:xfrm>
            <a:off x="253751" y="1426810"/>
            <a:ext cx="5204496" cy="5218062"/>
          </a:xfrm>
        </p:spPr>
        <p:txBody>
          <a:bodyPr vert="horz" lIns="91440" tIns="45720" rIns="91440" bIns="45720" rtlCol="0" anchor="t">
            <a:normAutofit lnSpcReduction="10000"/>
          </a:bodyPr>
          <a:lstStyle/>
          <a:p>
            <a:r>
              <a:rPr lang="en-GB" sz="1400" dirty="0">
                <a:ea typeface="+mn-lt"/>
                <a:cs typeface="+mn-lt"/>
              </a:rPr>
              <a:t>Event managers are responsible for planning, organizing, and executing events of all sizes and types. Their duties and responsibilities may vary depending on the type of event, but generally, they include:</a:t>
            </a:r>
            <a:endParaRPr lang="en-GB" sz="1400">
              <a:cs typeface="Calibri" panose="020F0502020204030204"/>
            </a:endParaRPr>
          </a:p>
          <a:p>
            <a:br>
              <a:rPr lang="en-US" sz="500" dirty="0"/>
            </a:br>
            <a:endParaRPr lang="en-US" sz="1400">
              <a:cs typeface="Calibri"/>
            </a:endParaRPr>
          </a:p>
          <a:p>
            <a:r>
              <a:rPr lang="en-GB" sz="1400" dirty="0">
                <a:ea typeface="+mn-lt"/>
                <a:cs typeface="+mn-lt"/>
              </a:rPr>
              <a:t>Understanding the client's needs and objectives for the event.</a:t>
            </a:r>
            <a:endParaRPr lang="en-GB" sz="1400">
              <a:cs typeface="Calibri"/>
            </a:endParaRPr>
          </a:p>
          <a:p>
            <a:r>
              <a:rPr lang="en-GB" sz="1400" dirty="0">
                <a:ea typeface="+mn-lt"/>
                <a:cs typeface="+mn-lt"/>
              </a:rPr>
              <a:t>Developing and managing a budget for the event.</a:t>
            </a:r>
            <a:endParaRPr lang="en-GB" sz="1400">
              <a:cs typeface="Calibri"/>
            </a:endParaRPr>
          </a:p>
          <a:p>
            <a:r>
              <a:rPr lang="en-GB" sz="1400" dirty="0">
                <a:ea typeface="+mn-lt"/>
                <a:cs typeface="+mn-lt"/>
              </a:rPr>
              <a:t>Securing and managing event venues, vendors, and contractors.</a:t>
            </a:r>
            <a:endParaRPr lang="en-GB" sz="1400">
              <a:cs typeface="Calibri"/>
            </a:endParaRPr>
          </a:p>
          <a:p>
            <a:r>
              <a:rPr lang="en-GB" sz="1400" dirty="0">
                <a:ea typeface="+mn-lt"/>
                <a:cs typeface="+mn-lt"/>
              </a:rPr>
              <a:t>Coordinating event logistics, such as transportation and accommodations.</a:t>
            </a:r>
            <a:endParaRPr lang="en-GB" sz="1400">
              <a:cs typeface="Calibri"/>
            </a:endParaRPr>
          </a:p>
          <a:p>
            <a:r>
              <a:rPr lang="en-GB" sz="1400" dirty="0">
                <a:ea typeface="+mn-lt"/>
                <a:cs typeface="+mn-lt"/>
              </a:rPr>
              <a:t>Creating and managing event timelines and schedules.</a:t>
            </a:r>
            <a:endParaRPr lang="en-GB" sz="1400">
              <a:cs typeface="Calibri"/>
            </a:endParaRPr>
          </a:p>
          <a:p>
            <a:r>
              <a:rPr lang="en-GB" sz="1400" dirty="0">
                <a:ea typeface="+mn-lt"/>
                <a:cs typeface="+mn-lt"/>
              </a:rPr>
              <a:t>Overseeing event setup and teardown.</a:t>
            </a:r>
            <a:endParaRPr lang="en-GB" sz="1400">
              <a:cs typeface="Calibri"/>
            </a:endParaRPr>
          </a:p>
          <a:p>
            <a:r>
              <a:rPr lang="en-GB" sz="1400" dirty="0">
                <a:ea typeface="+mn-lt"/>
                <a:cs typeface="+mn-lt"/>
              </a:rPr>
              <a:t>Ensuring that all legal and safety requirements are met.</a:t>
            </a:r>
            <a:endParaRPr lang="en-GB" sz="1400">
              <a:cs typeface="Calibri"/>
            </a:endParaRPr>
          </a:p>
          <a:p>
            <a:r>
              <a:rPr lang="en-GB" sz="1400" dirty="0">
                <a:ea typeface="+mn-lt"/>
                <a:cs typeface="+mn-lt"/>
              </a:rPr>
              <a:t>Developing and implementing marketing and promotional strategies for the event.</a:t>
            </a:r>
            <a:endParaRPr lang="en-GB" sz="1400">
              <a:cs typeface="Calibri"/>
            </a:endParaRPr>
          </a:p>
          <a:p>
            <a:r>
              <a:rPr lang="en-GB" sz="1400" dirty="0">
                <a:ea typeface="+mn-lt"/>
                <a:cs typeface="+mn-lt"/>
              </a:rPr>
              <a:t>Managing and communicating with event staff and volunteers..</a:t>
            </a:r>
            <a:br>
              <a:rPr lang="en-US" sz="1400" dirty="0"/>
            </a:br>
            <a:endParaRPr lang="en-GB" sz="1400" dirty="0">
              <a:ea typeface="+mn-lt"/>
              <a:cs typeface="+mn-lt"/>
            </a:endParaRPr>
          </a:p>
          <a:p>
            <a:r>
              <a:rPr lang="en-GB" sz="1400" dirty="0">
                <a:ea typeface="+mn-lt"/>
                <a:cs typeface="+mn-lt"/>
              </a:rPr>
              <a:t>Overall, event managers play a critical role in ensuring that events run smoothly and successfully, providing a memorable experience for attendees and achieving the objectives of the event host or organizer</a:t>
            </a:r>
            <a:endParaRPr lang="en-GB" sz="1400" dirty="0">
              <a:cs typeface="Calibri"/>
            </a:endParaRPr>
          </a:p>
          <a:p>
            <a:endParaRPr lang="en-GB" sz="500">
              <a:cs typeface="Calibri"/>
            </a:endParaRPr>
          </a:p>
        </p:txBody>
      </p:sp>
      <p:sp>
        <p:nvSpPr>
          <p:cNvPr id="10" name="Freeform: Shape 9">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25A6C1EE-2D11-2869-8015-2F56ECDEB119}"/>
              </a:ext>
            </a:extLst>
          </p:cNvPr>
          <p:cNvPicPr>
            <a:picLocks noChangeAspect="1"/>
          </p:cNvPicPr>
          <p:nvPr/>
        </p:nvPicPr>
        <p:blipFill rotWithShape="1">
          <a:blip r:embed="rId2"/>
          <a:srcRect t="18525" b="19088"/>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12" name="Freeform: Shape 11">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Logo&#10;&#10;Description automatically generated">
            <a:extLst>
              <a:ext uri="{FF2B5EF4-FFF2-40B4-BE49-F238E27FC236}">
                <a16:creationId xmlns:a16="http://schemas.microsoft.com/office/drawing/2014/main" id="{95546C43-9D67-7904-FB46-8EF1F27C60E1}"/>
              </a:ext>
            </a:extLst>
          </p:cNvPr>
          <p:cNvPicPr>
            <a:picLocks noChangeAspect="1"/>
          </p:cNvPicPr>
          <p:nvPr/>
        </p:nvPicPr>
        <p:blipFill rotWithShape="1">
          <a:blip r:embed="rId3"/>
          <a:srcRect l="3236" r="16381"/>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52498927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F0688-72AF-DA8B-D5B1-6760711BC325}"/>
              </a:ext>
            </a:extLst>
          </p:cNvPr>
          <p:cNvSpPr>
            <a:spLocks noGrp="1"/>
          </p:cNvSpPr>
          <p:nvPr>
            <p:ph type="title"/>
          </p:nvPr>
        </p:nvSpPr>
        <p:spPr>
          <a:xfrm>
            <a:off x="762001" y="803325"/>
            <a:ext cx="5314536" cy="1325563"/>
          </a:xfrm>
        </p:spPr>
        <p:txBody>
          <a:bodyPr>
            <a:normAutofit/>
          </a:bodyPr>
          <a:lstStyle/>
          <a:p>
            <a:endParaRPr lang="en-GB"/>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1FAE6EF-7AB1-55CA-8FEE-CD83F6F8D4F1}"/>
              </a:ext>
            </a:extLst>
          </p:cNvPr>
          <p:cNvPicPr>
            <a:picLocks noChangeAspect="1"/>
          </p:cNvPicPr>
          <p:nvPr/>
        </p:nvPicPr>
        <p:blipFill rotWithShape="1">
          <a:blip r:embed="rId2"/>
          <a:srcRect l="17967" r="27905" b="4"/>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5" name="Content Placeholder 2">
            <a:extLst>
              <a:ext uri="{FF2B5EF4-FFF2-40B4-BE49-F238E27FC236}">
                <a16:creationId xmlns:a16="http://schemas.microsoft.com/office/drawing/2014/main" id="{F31BBB29-2D8D-FFFC-4D88-392BD356E771}"/>
              </a:ext>
            </a:extLst>
          </p:cNvPr>
          <p:cNvGraphicFramePr>
            <a:graphicFrameLocks noGrp="1"/>
          </p:cNvGraphicFramePr>
          <p:nvPr>
            <p:ph idx="1"/>
            <p:extLst>
              <p:ext uri="{D42A27DB-BD31-4B8C-83A1-F6EECF244321}">
                <p14:modId xmlns:p14="http://schemas.microsoft.com/office/powerpoint/2010/main" val="3217812197"/>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856009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EVENT MANAGEMENT</vt:lpstr>
      <vt:lpstr>PowerPoint Presentation</vt:lpstr>
      <vt:lpstr>What is event managing and how does it work</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178</cp:revision>
  <dcterms:created xsi:type="dcterms:W3CDTF">2023-03-07T17:27:04Z</dcterms:created>
  <dcterms:modified xsi:type="dcterms:W3CDTF">2023-03-07T18:21:58Z</dcterms:modified>
</cp:coreProperties>
</file>