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70" d="100"/>
          <a:sy n="70" d="100"/>
        </p:scale>
        <p:origin x="39" y="5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550CF4-AEEF-4A37-8375-4FA22DBD8823}"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956A58B4-C7AE-41AC-A9C2-27C71B9012AD}">
      <dgm:prSet phldrT="[Text]"/>
      <dgm:spPr/>
      <dgm:t>
        <a:bodyPr/>
        <a:lstStyle/>
        <a:p>
          <a:r>
            <a:rPr lang="en-US" dirty="0"/>
            <a:t>Vision/ mission</a:t>
          </a:r>
        </a:p>
      </dgm:t>
    </dgm:pt>
    <dgm:pt modelId="{72D3294A-8182-4C80-955B-8931F8560CCA}" type="parTrans" cxnId="{F1EAFA73-D758-4D5B-B2F3-97FC9F96D12E}">
      <dgm:prSet/>
      <dgm:spPr/>
      <dgm:t>
        <a:bodyPr/>
        <a:lstStyle/>
        <a:p>
          <a:endParaRPr lang="en-US"/>
        </a:p>
      </dgm:t>
    </dgm:pt>
    <dgm:pt modelId="{DC826FAB-1D41-4CE7-B6FE-0A1CAE96E515}" type="sibTrans" cxnId="{F1EAFA73-D758-4D5B-B2F3-97FC9F96D12E}">
      <dgm:prSet/>
      <dgm:spPr/>
      <dgm:t>
        <a:bodyPr/>
        <a:lstStyle/>
        <a:p>
          <a:endParaRPr lang="en-US"/>
        </a:p>
      </dgm:t>
    </dgm:pt>
    <dgm:pt modelId="{1ECD2BB8-0196-4A6D-8B2B-54705EA4ABB4}">
      <dgm:prSet phldrT="[Text]"/>
      <dgm:spPr/>
      <dgm:t>
        <a:bodyPr/>
        <a:lstStyle/>
        <a:p>
          <a:r>
            <a:rPr lang="en-US"/>
            <a:t>Objectives</a:t>
          </a:r>
        </a:p>
      </dgm:t>
    </dgm:pt>
    <dgm:pt modelId="{911ED96C-F6E5-4D54-8A86-233E02F383C1}" type="parTrans" cxnId="{81525C3D-BD5E-48AB-A225-5C91F362766B}">
      <dgm:prSet/>
      <dgm:spPr/>
      <dgm:t>
        <a:bodyPr/>
        <a:lstStyle/>
        <a:p>
          <a:endParaRPr lang="en-US"/>
        </a:p>
      </dgm:t>
    </dgm:pt>
    <dgm:pt modelId="{AA4F2B52-B713-4A28-8023-28B3618A5673}" type="sibTrans" cxnId="{81525C3D-BD5E-48AB-A225-5C91F362766B}">
      <dgm:prSet/>
      <dgm:spPr/>
      <dgm:t>
        <a:bodyPr/>
        <a:lstStyle/>
        <a:p>
          <a:endParaRPr lang="en-US"/>
        </a:p>
      </dgm:t>
    </dgm:pt>
    <dgm:pt modelId="{34FEC5EA-DF28-48A4-8368-F8E895B2B5C2}">
      <dgm:prSet phldrT="[Text]"/>
      <dgm:spPr/>
      <dgm:t>
        <a:bodyPr/>
        <a:lstStyle/>
        <a:p>
          <a:r>
            <a:rPr lang="en-US"/>
            <a:t>SWOT</a:t>
          </a:r>
        </a:p>
        <a:p>
          <a:r>
            <a:rPr lang="en-US"/>
            <a:t>Competitor, Colaborations, Funding analysis, Internal analysis</a:t>
          </a:r>
        </a:p>
      </dgm:t>
    </dgm:pt>
    <dgm:pt modelId="{140A8134-1522-4268-8049-0769FDD78667}" type="parTrans" cxnId="{110B9E2D-9D14-4E3A-A58F-633EBECCCAE0}">
      <dgm:prSet/>
      <dgm:spPr/>
      <dgm:t>
        <a:bodyPr/>
        <a:lstStyle/>
        <a:p>
          <a:endParaRPr lang="en-US"/>
        </a:p>
      </dgm:t>
    </dgm:pt>
    <dgm:pt modelId="{099207AC-0E20-4741-898C-D96B3789B8F5}" type="sibTrans" cxnId="{110B9E2D-9D14-4E3A-A58F-633EBECCCAE0}">
      <dgm:prSet/>
      <dgm:spPr/>
      <dgm:t>
        <a:bodyPr/>
        <a:lstStyle/>
        <a:p>
          <a:endParaRPr lang="en-US"/>
        </a:p>
      </dgm:t>
    </dgm:pt>
    <dgm:pt modelId="{105570B4-C861-4DAD-B2A2-8352C7EF00E7}">
      <dgm:prSet/>
      <dgm:spPr/>
      <dgm:t>
        <a:bodyPr/>
        <a:lstStyle/>
        <a:p>
          <a:r>
            <a:rPr lang="en-US"/>
            <a:t>Review the SWOT results - new objectives required?</a:t>
          </a:r>
        </a:p>
      </dgm:t>
    </dgm:pt>
    <dgm:pt modelId="{BD509715-3F58-4524-A58E-398264B11FBB}" type="parTrans" cxnId="{CFD6D065-EB41-4267-B1CC-6E2EDD3423E3}">
      <dgm:prSet/>
      <dgm:spPr/>
      <dgm:t>
        <a:bodyPr/>
        <a:lstStyle/>
        <a:p>
          <a:endParaRPr lang="en-US"/>
        </a:p>
      </dgm:t>
    </dgm:pt>
    <dgm:pt modelId="{41766569-FF95-46F8-BED2-43C3F4758A31}" type="sibTrans" cxnId="{CFD6D065-EB41-4267-B1CC-6E2EDD3423E3}">
      <dgm:prSet/>
      <dgm:spPr/>
      <dgm:t>
        <a:bodyPr/>
        <a:lstStyle/>
        <a:p>
          <a:endParaRPr lang="en-US"/>
        </a:p>
      </dgm:t>
    </dgm:pt>
    <dgm:pt modelId="{A436BBD9-2530-4E68-9780-9FC9F811A9B8}">
      <dgm:prSet/>
      <dgm:spPr/>
      <dgm:t>
        <a:bodyPr/>
        <a:lstStyle/>
        <a:p>
          <a:r>
            <a:rPr lang="en-US"/>
            <a:t>Key strategies</a:t>
          </a:r>
        </a:p>
      </dgm:t>
    </dgm:pt>
    <dgm:pt modelId="{E44BBFA4-154B-43E3-8A70-EA5FF1C3919C}" type="parTrans" cxnId="{7823A66A-9483-4D77-B34A-C416FC580AB5}">
      <dgm:prSet/>
      <dgm:spPr/>
      <dgm:t>
        <a:bodyPr/>
        <a:lstStyle/>
        <a:p>
          <a:endParaRPr lang="en-US"/>
        </a:p>
      </dgm:t>
    </dgm:pt>
    <dgm:pt modelId="{3532801A-D8B1-412F-9D20-536D9ECB0D64}" type="sibTrans" cxnId="{7823A66A-9483-4D77-B34A-C416FC580AB5}">
      <dgm:prSet/>
      <dgm:spPr/>
      <dgm:t>
        <a:bodyPr/>
        <a:lstStyle/>
        <a:p>
          <a:endParaRPr lang="en-US"/>
        </a:p>
      </dgm:t>
    </dgm:pt>
    <dgm:pt modelId="{7469FFEE-AA83-4006-99FA-B54AB7ACE1D8}">
      <dgm:prSet/>
      <dgm:spPr/>
      <dgm:t>
        <a:bodyPr/>
        <a:lstStyle/>
        <a:p>
          <a:r>
            <a:rPr lang="en-US"/>
            <a:t>Local/ individual </a:t>
          </a:r>
        </a:p>
        <a:p>
          <a:r>
            <a:rPr lang="en-US"/>
            <a:t>plans</a:t>
          </a:r>
        </a:p>
      </dgm:t>
    </dgm:pt>
    <dgm:pt modelId="{75ACE2D8-1F42-4BA2-B84D-FEB8554182BC}" type="parTrans" cxnId="{9250C770-F35E-4601-B195-93CD841CCA79}">
      <dgm:prSet/>
      <dgm:spPr/>
      <dgm:t>
        <a:bodyPr/>
        <a:lstStyle/>
        <a:p>
          <a:endParaRPr lang="en-US"/>
        </a:p>
      </dgm:t>
    </dgm:pt>
    <dgm:pt modelId="{CE4864C3-4F29-4394-B54A-1A4C87795978}" type="sibTrans" cxnId="{9250C770-F35E-4601-B195-93CD841CCA79}">
      <dgm:prSet/>
      <dgm:spPr/>
      <dgm:t>
        <a:bodyPr/>
        <a:lstStyle/>
        <a:p>
          <a:endParaRPr lang="en-US"/>
        </a:p>
      </dgm:t>
    </dgm:pt>
    <dgm:pt modelId="{0DF3F7C5-38CA-4AE8-BD2A-A5E57B1E8A41}" type="pres">
      <dgm:prSet presAssocID="{32550CF4-AEEF-4A37-8375-4FA22DBD8823}" presName="Name0" presStyleCnt="0">
        <dgm:presLayoutVars>
          <dgm:dir/>
          <dgm:resizeHandles val="exact"/>
        </dgm:presLayoutVars>
      </dgm:prSet>
      <dgm:spPr/>
    </dgm:pt>
    <dgm:pt modelId="{ECDF845D-726E-4D46-9704-8EEE57D8EC36}" type="pres">
      <dgm:prSet presAssocID="{956A58B4-C7AE-41AC-A9C2-27C71B9012AD}" presName="node" presStyleLbl="node1" presStyleIdx="0" presStyleCnt="6">
        <dgm:presLayoutVars>
          <dgm:bulletEnabled val="1"/>
        </dgm:presLayoutVars>
      </dgm:prSet>
      <dgm:spPr/>
    </dgm:pt>
    <dgm:pt modelId="{A3567327-1401-4EE0-85D4-1B3BAB9D77B0}" type="pres">
      <dgm:prSet presAssocID="{DC826FAB-1D41-4CE7-B6FE-0A1CAE96E515}" presName="sibTrans" presStyleLbl="sibTrans1D1" presStyleIdx="0" presStyleCnt="5"/>
      <dgm:spPr/>
    </dgm:pt>
    <dgm:pt modelId="{5757BE9E-BD4A-4AB0-AE30-B0BC21620BAF}" type="pres">
      <dgm:prSet presAssocID="{DC826FAB-1D41-4CE7-B6FE-0A1CAE96E515}" presName="connectorText" presStyleLbl="sibTrans1D1" presStyleIdx="0" presStyleCnt="5"/>
      <dgm:spPr/>
    </dgm:pt>
    <dgm:pt modelId="{19621090-7927-43E1-87F4-470612A109B2}" type="pres">
      <dgm:prSet presAssocID="{1ECD2BB8-0196-4A6D-8B2B-54705EA4ABB4}" presName="node" presStyleLbl="node1" presStyleIdx="1" presStyleCnt="6">
        <dgm:presLayoutVars>
          <dgm:bulletEnabled val="1"/>
        </dgm:presLayoutVars>
      </dgm:prSet>
      <dgm:spPr/>
    </dgm:pt>
    <dgm:pt modelId="{BFF6DA81-C22E-43CE-990A-41932DF1FD13}" type="pres">
      <dgm:prSet presAssocID="{AA4F2B52-B713-4A28-8023-28B3618A5673}" presName="sibTrans" presStyleLbl="sibTrans1D1" presStyleIdx="1" presStyleCnt="5"/>
      <dgm:spPr/>
    </dgm:pt>
    <dgm:pt modelId="{4E35319B-D4E5-4767-B6AC-F71E07F1FEC3}" type="pres">
      <dgm:prSet presAssocID="{AA4F2B52-B713-4A28-8023-28B3618A5673}" presName="connectorText" presStyleLbl="sibTrans1D1" presStyleIdx="1" presStyleCnt="5"/>
      <dgm:spPr/>
    </dgm:pt>
    <dgm:pt modelId="{E8A59662-6B8D-4CB0-9910-9093EDD6EF82}" type="pres">
      <dgm:prSet presAssocID="{34FEC5EA-DF28-48A4-8368-F8E895B2B5C2}" presName="node" presStyleLbl="node1" presStyleIdx="2" presStyleCnt="6">
        <dgm:presLayoutVars>
          <dgm:bulletEnabled val="1"/>
        </dgm:presLayoutVars>
      </dgm:prSet>
      <dgm:spPr/>
    </dgm:pt>
    <dgm:pt modelId="{9E8AEEE6-3D11-4DEB-80BB-ED12934199BB}" type="pres">
      <dgm:prSet presAssocID="{099207AC-0E20-4741-898C-D96B3789B8F5}" presName="sibTrans" presStyleLbl="sibTrans1D1" presStyleIdx="2" presStyleCnt="5"/>
      <dgm:spPr/>
    </dgm:pt>
    <dgm:pt modelId="{F452A4B4-A422-468C-BA69-CAD7D788516D}" type="pres">
      <dgm:prSet presAssocID="{099207AC-0E20-4741-898C-D96B3789B8F5}" presName="connectorText" presStyleLbl="sibTrans1D1" presStyleIdx="2" presStyleCnt="5"/>
      <dgm:spPr/>
    </dgm:pt>
    <dgm:pt modelId="{14F2D17B-C864-4461-805A-5F22CA2B67FE}" type="pres">
      <dgm:prSet presAssocID="{105570B4-C861-4DAD-B2A2-8352C7EF00E7}" presName="node" presStyleLbl="node1" presStyleIdx="3" presStyleCnt="6">
        <dgm:presLayoutVars>
          <dgm:bulletEnabled val="1"/>
        </dgm:presLayoutVars>
      </dgm:prSet>
      <dgm:spPr/>
    </dgm:pt>
    <dgm:pt modelId="{7B09FD0A-10BA-49F1-834B-67D9CB3FAF05}" type="pres">
      <dgm:prSet presAssocID="{41766569-FF95-46F8-BED2-43C3F4758A31}" presName="sibTrans" presStyleLbl="sibTrans1D1" presStyleIdx="3" presStyleCnt="5"/>
      <dgm:spPr/>
    </dgm:pt>
    <dgm:pt modelId="{E9E1B7C5-D4C7-4ACF-B22F-59229AF87FD0}" type="pres">
      <dgm:prSet presAssocID="{41766569-FF95-46F8-BED2-43C3F4758A31}" presName="connectorText" presStyleLbl="sibTrans1D1" presStyleIdx="3" presStyleCnt="5"/>
      <dgm:spPr/>
    </dgm:pt>
    <dgm:pt modelId="{DE8BCD05-08B2-4EC2-9A28-F68EFA755C3D}" type="pres">
      <dgm:prSet presAssocID="{A436BBD9-2530-4E68-9780-9FC9F811A9B8}" presName="node" presStyleLbl="node1" presStyleIdx="4" presStyleCnt="6">
        <dgm:presLayoutVars>
          <dgm:bulletEnabled val="1"/>
        </dgm:presLayoutVars>
      </dgm:prSet>
      <dgm:spPr/>
    </dgm:pt>
    <dgm:pt modelId="{7F6DCDBD-8E86-4F01-8479-B4503D31D617}" type="pres">
      <dgm:prSet presAssocID="{3532801A-D8B1-412F-9D20-536D9ECB0D64}" presName="sibTrans" presStyleLbl="sibTrans1D1" presStyleIdx="4" presStyleCnt="5"/>
      <dgm:spPr/>
    </dgm:pt>
    <dgm:pt modelId="{C7B7D91E-384F-4CB4-BC63-67E0012923EB}" type="pres">
      <dgm:prSet presAssocID="{3532801A-D8B1-412F-9D20-536D9ECB0D64}" presName="connectorText" presStyleLbl="sibTrans1D1" presStyleIdx="4" presStyleCnt="5"/>
      <dgm:spPr/>
    </dgm:pt>
    <dgm:pt modelId="{30716C35-9EBC-44BD-8AF7-CBA965BF7BD3}" type="pres">
      <dgm:prSet presAssocID="{7469FFEE-AA83-4006-99FA-B54AB7ACE1D8}" presName="node" presStyleLbl="node1" presStyleIdx="5" presStyleCnt="6">
        <dgm:presLayoutVars>
          <dgm:bulletEnabled val="1"/>
        </dgm:presLayoutVars>
      </dgm:prSet>
      <dgm:spPr/>
    </dgm:pt>
  </dgm:ptLst>
  <dgm:cxnLst>
    <dgm:cxn modelId="{D3DB3D13-2F77-40C2-9EBA-767F25B395E9}" type="presOf" srcId="{AA4F2B52-B713-4A28-8023-28B3618A5673}" destId="{BFF6DA81-C22E-43CE-990A-41932DF1FD13}" srcOrd="0" destOrd="0" presId="urn:microsoft.com/office/officeart/2016/7/layout/RepeatingBendingProcessNew"/>
    <dgm:cxn modelId="{568C8117-F4C5-4425-BC93-442B6A6505A1}" type="presOf" srcId="{DC826FAB-1D41-4CE7-B6FE-0A1CAE96E515}" destId="{5757BE9E-BD4A-4AB0-AE30-B0BC21620BAF}" srcOrd="1" destOrd="0" presId="urn:microsoft.com/office/officeart/2016/7/layout/RepeatingBendingProcessNew"/>
    <dgm:cxn modelId="{110B9E2D-9D14-4E3A-A58F-633EBECCCAE0}" srcId="{32550CF4-AEEF-4A37-8375-4FA22DBD8823}" destId="{34FEC5EA-DF28-48A4-8368-F8E895B2B5C2}" srcOrd="2" destOrd="0" parTransId="{140A8134-1522-4268-8049-0769FDD78667}" sibTransId="{099207AC-0E20-4741-898C-D96B3789B8F5}"/>
    <dgm:cxn modelId="{6674FA36-AC5B-449E-A0E8-31CEDF134A3A}" type="presOf" srcId="{AA4F2B52-B713-4A28-8023-28B3618A5673}" destId="{4E35319B-D4E5-4767-B6AC-F71E07F1FEC3}" srcOrd="1" destOrd="0" presId="urn:microsoft.com/office/officeart/2016/7/layout/RepeatingBendingProcessNew"/>
    <dgm:cxn modelId="{81525C3D-BD5E-48AB-A225-5C91F362766B}" srcId="{32550CF4-AEEF-4A37-8375-4FA22DBD8823}" destId="{1ECD2BB8-0196-4A6D-8B2B-54705EA4ABB4}" srcOrd="1" destOrd="0" parTransId="{911ED96C-F6E5-4D54-8A86-233E02F383C1}" sibTransId="{AA4F2B52-B713-4A28-8023-28B3618A5673}"/>
    <dgm:cxn modelId="{F198C461-D6B4-48F0-B858-8C859FEFA8CA}" type="presOf" srcId="{3532801A-D8B1-412F-9D20-536D9ECB0D64}" destId="{7F6DCDBD-8E86-4F01-8479-B4503D31D617}" srcOrd="0" destOrd="0" presId="urn:microsoft.com/office/officeart/2016/7/layout/RepeatingBendingProcessNew"/>
    <dgm:cxn modelId="{4BCA9742-319F-4BFC-ADA0-E69EEDD3F3CC}" type="presOf" srcId="{A436BBD9-2530-4E68-9780-9FC9F811A9B8}" destId="{DE8BCD05-08B2-4EC2-9A28-F68EFA755C3D}" srcOrd="0" destOrd="0" presId="urn:microsoft.com/office/officeart/2016/7/layout/RepeatingBendingProcessNew"/>
    <dgm:cxn modelId="{3C6B0A64-3AB1-4473-AC3F-3EFFB660935A}" type="presOf" srcId="{099207AC-0E20-4741-898C-D96B3789B8F5}" destId="{F452A4B4-A422-468C-BA69-CAD7D788516D}" srcOrd="1" destOrd="0" presId="urn:microsoft.com/office/officeart/2016/7/layout/RepeatingBendingProcessNew"/>
    <dgm:cxn modelId="{CFD6D065-EB41-4267-B1CC-6E2EDD3423E3}" srcId="{32550CF4-AEEF-4A37-8375-4FA22DBD8823}" destId="{105570B4-C861-4DAD-B2A2-8352C7EF00E7}" srcOrd="3" destOrd="0" parTransId="{BD509715-3F58-4524-A58E-398264B11FBB}" sibTransId="{41766569-FF95-46F8-BED2-43C3F4758A31}"/>
    <dgm:cxn modelId="{0B71D369-B910-4D05-96F4-97EC4FB6A119}" type="presOf" srcId="{34FEC5EA-DF28-48A4-8368-F8E895B2B5C2}" destId="{E8A59662-6B8D-4CB0-9910-9093EDD6EF82}" srcOrd="0" destOrd="0" presId="urn:microsoft.com/office/officeart/2016/7/layout/RepeatingBendingProcessNew"/>
    <dgm:cxn modelId="{7823A66A-9483-4D77-B34A-C416FC580AB5}" srcId="{32550CF4-AEEF-4A37-8375-4FA22DBD8823}" destId="{A436BBD9-2530-4E68-9780-9FC9F811A9B8}" srcOrd="4" destOrd="0" parTransId="{E44BBFA4-154B-43E3-8A70-EA5FF1C3919C}" sibTransId="{3532801A-D8B1-412F-9D20-536D9ECB0D64}"/>
    <dgm:cxn modelId="{91B24370-103F-442C-9391-0F490B1F2CD3}" type="presOf" srcId="{7469FFEE-AA83-4006-99FA-B54AB7ACE1D8}" destId="{30716C35-9EBC-44BD-8AF7-CBA965BF7BD3}" srcOrd="0" destOrd="0" presId="urn:microsoft.com/office/officeart/2016/7/layout/RepeatingBendingProcessNew"/>
    <dgm:cxn modelId="{9250C770-F35E-4601-B195-93CD841CCA79}" srcId="{32550CF4-AEEF-4A37-8375-4FA22DBD8823}" destId="{7469FFEE-AA83-4006-99FA-B54AB7ACE1D8}" srcOrd="5" destOrd="0" parTransId="{75ACE2D8-1F42-4BA2-B84D-FEB8554182BC}" sibTransId="{CE4864C3-4F29-4394-B54A-1A4C87795978}"/>
    <dgm:cxn modelId="{EA1B4671-4802-41F2-A985-B0AB17D502FE}" type="presOf" srcId="{1ECD2BB8-0196-4A6D-8B2B-54705EA4ABB4}" destId="{19621090-7927-43E1-87F4-470612A109B2}" srcOrd="0" destOrd="0" presId="urn:microsoft.com/office/officeart/2016/7/layout/RepeatingBendingProcessNew"/>
    <dgm:cxn modelId="{F1EAFA73-D758-4D5B-B2F3-97FC9F96D12E}" srcId="{32550CF4-AEEF-4A37-8375-4FA22DBD8823}" destId="{956A58B4-C7AE-41AC-A9C2-27C71B9012AD}" srcOrd="0" destOrd="0" parTransId="{72D3294A-8182-4C80-955B-8931F8560CCA}" sibTransId="{DC826FAB-1D41-4CE7-B6FE-0A1CAE96E515}"/>
    <dgm:cxn modelId="{68C37776-1422-458B-82D7-1B51E7D2576F}" type="presOf" srcId="{DC826FAB-1D41-4CE7-B6FE-0A1CAE96E515}" destId="{A3567327-1401-4EE0-85D4-1B3BAB9D77B0}" srcOrd="0" destOrd="0" presId="urn:microsoft.com/office/officeart/2016/7/layout/RepeatingBendingProcessNew"/>
    <dgm:cxn modelId="{19F65877-0B2E-47D1-9D3A-72EAE8D430DA}" type="presOf" srcId="{41766569-FF95-46F8-BED2-43C3F4758A31}" destId="{7B09FD0A-10BA-49F1-834B-67D9CB3FAF05}" srcOrd="0" destOrd="0" presId="urn:microsoft.com/office/officeart/2016/7/layout/RepeatingBendingProcessNew"/>
    <dgm:cxn modelId="{2D4B9585-3E66-4524-9732-1B4C3960604F}" type="presOf" srcId="{32550CF4-AEEF-4A37-8375-4FA22DBD8823}" destId="{0DF3F7C5-38CA-4AE8-BD2A-A5E57B1E8A41}" srcOrd="0" destOrd="0" presId="urn:microsoft.com/office/officeart/2016/7/layout/RepeatingBendingProcessNew"/>
    <dgm:cxn modelId="{74D3DF99-6086-4CDB-83CA-2A53F78ABA87}" type="presOf" srcId="{956A58B4-C7AE-41AC-A9C2-27C71B9012AD}" destId="{ECDF845D-726E-4D46-9704-8EEE57D8EC36}" srcOrd="0" destOrd="0" presId="urn:microsoft.com/office/officeart/2016/7/layout/RepeatingBendingProcessNew"/>
    <dgm:cxn modelId="{A59C76BA-0F96-4B7C-BD68-F166E6140FEE}" type="presOf" srcId="{105570B4-C861-4DAD-B2A2-8352C7EF00E7}" destId="{14F2D17B-C864-4461-805A-5F22CA2B67FE}" srcOrd="0" destOrd="0" presId="urn:microsoft.com/office/officeart/2016/7/layout/RepeatingBendingProcessNew"/>
    <dgm:cxn modelId="{77FF20CF-F2B5-4208-9B44-38B64E535EDB}" type="presOf" srcId="{099207AC-0E20-4741-898C-D96B3789B8F5}" destId="{9E8AEEE6-3D11-4DEB-80BB-ED12934199BB}" srcOrd="0" destOrd="0" presId="urn:microsoft.com/office/officeart/2016/7/layout/RepeatingBendingProcessNew"/>
    <dgm:cxn modelId="{D4712FEF-0E30-4CF2-9437-10A6403A992C}" type="presOf" srcId="{3532801A-D8B1-412F-9D20-536D9ECB0D64}" destId="{C7B7D91E-384F-4CB4-BC63-67E0012923EB}" srcOrd="1" destOrd="0" presId="urn:microsoft.com/office/officeart/2016/7/layout/RepeatingBendingProcessNew"/>
    <dgm:cxn modelId="{93ECCDF9-463B-4643-B9D1-92AB405CB13A}" type="presOf" srcId="{41766569-FF95-46F8-BED2-43C3F4758A31}" destId="{E9E1B7C5-D4C7-4ACF-B22F-59229AF87FD0}" srcOrd="1" destOrd="0" presId="urn:microsoft.com/office/officeart/2016/7/layout/RepeatingBendingProcessNew"/>
    <dgm:cxn modelId="{08642832-EDEF-4E6F-A05A-A820806F2366}" type="presParOf" srcId="{0DF3F7C5-38CA-4AE8-BD2A-A5E57B1E8A41}" destId="{ECDF845D-726E-4D46-9704-8EEE57D8EC36}" srcOrd="0" destOrd="0" presId="urn:microsoft.com/office/officeart/2016/7/layout/RepeatingBendingProcessNew"/>
    <dgm:cxn modelId="{F222EA8A-ED79-4AA1-96F2-71F39148CD01}" type="presParOf" srcId="{0DF3F7C5-38CA-4AE8-BD2A-A5E57B1E8A41}" destId="{A3567327-1401-4EE0-85D4-1B3BAB9D77B0}" srcOrd="1" destOrd="0" presId="urn:microsoft.com/office/officeart/2016/7/layout/RepeatingBendingProcessNew"/>
    <dgm:cxn modelId="{4161B136-7E68-4332-9573-138615DC608C}" type="presParOf" srcId="{A3567327-1401-4EE0-85D4-1B3BAB9D77B0}" destId="{5757BE9E-BD4A-4AB0-AE30-B0BC21620BAF}" srcOrd="0" destOrd="0" presId="urn:microsoft.com/office/officeart/2016/7/layout/RepeatingBendingProcessNew"/>
    <dgm:cxn modelId="{6839F23D-8B10-4026-9C40-82115877CC0D}" type="presParOf" srcId="{0DF3F7C5-38CA-4AE8-BD2A-A5E57B1E8A41}" destId="{19621090-7927-43E1-87F4-470612A109B2}" srcOrd="2" destOrd="0" presId="urn:microsoft.com/office/officeart/2016/7/layout/RepeatingBendingProcessNew"/>
    <dgm:cxn modelId="{B64B96E5-7E0B-4B60-A0AC-B708D3C0B062}" type="presParOf" srcId="{0DF3F7C5-38CA-4AE8-BD2A-A5E57B1E8A41}" destId="{BFF6DA81-C22E-43CE-990A-41932DF1FD13}" srcOrd="3" destOrd="0" presId="urn:microsoft.com/office/officeart/2016/7/layout/RepeatingBendingProcessNew"/>
    <dgm:cxn modelId="{998F5677-D885-4AD7-86F8-7FB65B49B41D}" type="presParOf" srcId="{BFF6DA81-C22E-43CE-990A-41932DF1FD13}" destId="{4E35319B-D4E5-4767-B6AC-F71E07F1FEC3}" srcOrd="0" destOrd="0" presId="urn:microsoft.com/office/officeart/2016/7/layout/RepeatingBendingProcessNew"/>
    <dgm:cxn modelId="{45FD5C00-88B6-442A-9E9C-B7DACAA5658B}" type="presParOf" srcId="{0DF3F7C5-38CA-4AE8-BD2A-A5E57B1E8A41}" destId="{E8A59662-6B8D-4CB0-9910-9093EDD6EF82}" srcOrd="4" destOrd="0" presId="urn:microsoft.com/office/officeart/2016/7/layout/RepeatingBendingProcessNew"/>
    <dgm:cxn modelId="{02252CBC-BD8C-43E1-A9B7-046E0108A64A}" type="presParOf" srcId="{0DF3F7C5-38CA-4AE8-BD2A-A5E57B1E8A41}" destId="{9E8AEEE6-3D11-4DEB-80BB-ED12934199BB}" srcOrd="5" destOrd="0" presId="urn:microsoft.com/office/officeart/2016/7/layout/RepeatingBendingProcessNew"/>
    <dgm:cxn modelId="{A28472C5-E512-403E-B434-C6D4F2B00232}" type="presParOf" srcId="{9E8AEEE6-3D11-4DEB-80BB-ED12934199BB}" destId="{F452A4B4-A422-468C-BA69-CAD7D788516D}" srcOrd="0" destOrd="0" presId="urn:microsoft.com/office/officeart/2016/7/layout/RepeatingBendingProcessNew"/>
    <dgm:cxn modelId="{650D8B36-8778-4582-9F1B-0A97672D1293}" type="presParOf" srcId="{0DF3F7C5-38CA-4AE8-BD2A-A5E57B1E8A41}" destId="{14F2D17B-C864-4461-805A-5F22CA2B67FE}" srcOrd="6" destOrd="0" presId="urn:microsoft.com/office/officeart/2016/7/layout/RepeatingBendingProcessNew"/>
    <dgm:cxn modelId="{5EA88190-CF56-4D43-BD2E-64D200871F55}" type="presParOf" srcId="{0DF3F7C5-38CA-4AE8-BD2A-A5E57B1E8A41}" destId="{7B09FD0A-10BA-49F1-834B-67D9CB3FAF05}" srcOrd="7" destOrd="0" presId="urn:microsoft.com/office/officeart/2016/7/layout/RepeatingBendingProcessNew"/>
    <dgm:cxn modelId="{9B6FBE19-20BC-4497-8ECC-F18F4220299A}" type="presParOf" srcId="{7B09FD0A-10BA-49F1-834B-67D9CB3FAF05}" destId="{E9E1B7C5-D4C7-4ACF-B22F-59229AF87FD0}" srcOrd="0" destOrd="0" presId="urn:microsoft.com/office/officeart/2016/7/layout/RepeatingBendingProcessNew"/>
    <dgm:cxn modelId="{2BE1A5BF-1316-4590-9AC8-573397D06CBE}" type="presParOf" srcId="{0DF3F7C5-38CA-4AE8-BD2A-A5E57B1E8A41}" destId="{DE8BCD05-08B2-4EC2-9A28-F68EFA755C3D}" srcOrd="8" destOrd="0" presId="urn:microsoft.com/office/officeart/2016/7/layout/RepeatingBendingProcessNew"/>
    <dgm:cxn modelId="{27C775F6-3754-47EF-A721-572B81777883}" type="presParOf" srcId="{0DF3F7C5-38CA-4AE8-BD2A-A5E57B1E8A41}" destId="{7F6DCDBD-8E86-4F01-8479-B4503D31D617}" srcOrd="9" destOrd="0" presId="urn:microsoft.com/office/officeart/2016/7/layout/RepeatingBendingProcessNew"/>
    <dgm:cxn modelId="{4A237B9E-969F-4CF4-A39F-761806B42C70}" type="presParOf" srcId="{7F6DCDBD-8E86-4F01-8479-B4503D31D617}" destId="{C7B7D91E-384F-4CB4-BC63-67E0012923EB}" srcOrd="0" destOrd="0" presId="urn:microsoft.com/office/officeart/2016/7/layout/RepeatingBendingProcessNew"/>
    <dgm:cxn modelId="{18C02A40-ED42-49AD-BBA4-90871434089D}" type="presParOf" srcId="{0DF3F7C5-38CA-4AE8-BD2A-A5E57B1E8A41}" destId="{30716C35-9EBC-44BD-8AF7-CBA965BF7BD3}"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567327-1401-4EE0-85D4-1B3BAB9D77B0}">
      <dsp:nvSpPr>
        <dsp:cNvPr id="0" name=""/>
        <dsp:cNvSpPr/>
      </dsp:nvSpPr>
      <dsp:spPr>
        <a:xfrm>
          <a:off x="3038146" y="963756"/>
          <a:ext cx="666735" cy="91440"/>
        </a:xfrm>
        <a:custGeom>
          <a:avLst/>
          <a:gdLst/>
          <a:ahLst/>
          <a:cxnLst/>
          <a:rect l="0" t="0" r="0" b="0"/>
          <a:pathLst>
            <a:path>
              <a:moveTo>
                <a:pt x="0" y="45720"/>
              </a:moveTo>
              <a:lnTo>
                <a:pt x="66673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4080" y="1005990"/>
        <a:ext cx="34866" cy="6973"/>
      </dsp:txXfrm>
    </dsp:sp>
    <dsp:sp modelId="{ECDF845D-726E-4D46-9704-8EEE57D8EC36}">
      <dsp:nvSpPr>
        <dsp:cNvPr id="0" name=""/>
        <dsp:cNvSpPr/>
      </dsp:nvSpPr>
      <dsp:spPr>
        <a:xfrm>
          <a:off x="8054" y="99908"/>
          <a:ext cx="3031892" cy="181913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65" tIns="155945" rIns="148565" bIns="155945" numCol="1" spcCol="1270" anchor="ctr" anchorCtr="0">
          <a:noAutofit/>
        </a:bodyPr>
        <a:lstStyle/>
        <a:p>
          <a:pPr marL="0" lvl="0" indent="0" algn="ctr" defTabSz="933450">
            <a:lnSpc>
              <a:spcPct val="90000"/>
            </a:lnSpc>
            <a:spcBef>
              <a:spcPct val="0"/>
            </a:spcBef>
            <a:spcAft>
              <a:spcPct val="35000"/>
            </a:spcAft>
            <a:buNone/>
          </a:pPr>
          <a:r>
            <a:rPr lang="en-US" sz="2100" kern="1200" dirty="0"/>
            <a:t>Vision/ mission</a:t>
          </a:r>
        </a:p>
      </dsp:txBody>
      <dsp:txXfrm>
        <a:off x="8054" y="99908"/>
        <a:ext cx="3031892" cy="1819135"/>
      </dsp:txXfrm>
    </dsp:sp>
    <dsp:sp modelId="{BFF6DA81-C22E-43CE-990A-41932DF1FD13}">
      <dsp:nvSpPr>
        <dsp:cNvPr id="0" name=""/>
        <dsp:cNvSpPr/>
      </dsp:nvSpPr>
      <dsp:spPr>
        <a:xfrm>
          <a:off x="6767374" y="963756"/>
          <a:ext cx="666735" cy="91440"/>
        </a:xfrm>
        <a:custGeom>
          <a:avLst/>
          <a:gdLst/>
          <a:ahLst/>
          <a:cxnLst/>
          <a:rect l="0" t="0" r="0" b="0"/>
          <a:pathLst>
            <a:path>
              <a:moveTo>
                <a:pt x="0" y="45720"/>
              </a:moveTo>
              <a:lnTo>
                <a:pt x="66673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3308" y="1005990"/>
        <a:ext cx="34866" cy="6973"/>
      </dsp:txXfrm>
    </dsp:sp>
    <dsp:sp modelId="{19621090-7927-43E1-87F4-470612A109B2}">
      <dsp:nvSpPr>
        <dsp:cNvPr id="0" name=""/>
        <dsp:cNvSpPr/>
      </dsp:nvSpPr>
      <dsp:spPr>
        <a:xfrm>
          <a:off x="3737281" y="99908"/>
          <a:ext cx="3031892" cy="181913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65" tIns="155945" rIns="148565" bIns="155945" numCol="1" spcCol="1270" anchor="ctr" anchorCtr="0">
          <a:noAutofit/>
        </a:bodyPr>
        <a:lstStyle/>
        <a:p>
          <a:pPr marL="0" lvl="0" indent="0" algn="ctr" defTabSz="933450">
            <a:lnSpc>
              <a:spcPct val="90000"/>
            </a:lnSpc>
            <a:spcBef>
              <a:spcPct val="0"/>
            </a:spcBef>
            <a:spcAft>
              <a:spcPct val="35000"/>
            </a:spcAft>
            <a:buNone/>
          </a:pPr>
          <a:r>
            <a:rPr lang="en-US" sz="2100" kern="1200"/>
            <a:t>Objectives</a:t>
          </a:r>
        </a:p>
      </dsp:txBody>
      <dsp:txXfrm>
        <a:off x="3737281" y="99908"/>
        <a:ext cx="3031892" cy="1819135"/>
      </dsp:txXfrm>
    </dsp:sp>
    <dsp:sp modelId="{9E8AEEE6-3D11-4DEB-80BB-ED12934199BB}">
      <dsp:nvSpPr>
        <dsp:cNvPr id="0" name=""/>
        <dsp:cNvSpPr/>
      </dsp:nvSpPr>
      <dsp:spPr>
        <a:xfrm>
          <a:off x="1524000" y="1917244"/>
          <a:ext cx="7458455" cy="666735"/>
        </a:xfrm>
        <a:custGeom>
          <a:avLst/>
          <a:gdLst/>
          <a:ahLst/>
          <a:cxnLst/>
          <a:rect l="0" t="0" r="0" b="0"/>
          <a:pathLst>
            <a:path>
              <a:moveTo>
                <a:pt x="7458455" y="0"/>
              </a:moveTo>
              <a:lnTo>
                <a:pt x="7458455" y="350467"/>
              </a:lnTo>
              <a:lnTo>
                <a:pt x="0" y="350467"/>
              </a:lnTo>
              <a:lnTo>
                <a:pt x="0" y="666735"/>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65953" y="2247125"/>
        <a:ext cx="374549" cy="6973"/>
      </dsp:txXfrm>
    </dsp:sp>
    <dsp:sp modelId="{E8A59662-6B8D-4CB0-9910-9093EDD6EF82}">
      <dsp:nvSpPr>
        <dsp:cNvPr id="0" name=""/>
        <dsp:cNvSpPr/>
      </dsp:nvSpPr>
      <dsp:spPr>
        <a:xfrm>
          <a:off x="7466509" y="99908"/>
          <a:ext cx="3031892" cy="181913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65" tIns="155945" rIns="148565" bIns="155945" numCol="1" spcCol="1270" anchor="ctr" anchorCtr="0">
          <a:noAutofit/>
        </a:bodyPr>
        <a:lstStyle/>
        <a:p>
          <a:pPr marL="0" lvl="0" indent="0" algn="ctr" defTabSz="933450">
            <a:lnSpc>
              <a:spcPct val="90000"/>
            </a:lnSpc>
            <a:spcBef>
              <a:spcPct val="0"/>
            </a:spcBef>
            <a:spcAft>
              <a:spcPct val="35000"/>
            </a:spcAft>
            <a:buNone/>
          </a:pPr>
          <a:r>
            <a:rPr lang="en-US" sz="2100" kern="1200"/>
            <a:t>SWOT</a:t>
          </a:r>
        </a:p>
        <a:p>
          <a:pPr marL="0" lvl="0" indent="0" algn="ctr" defTabSz="933450">
            <a:lnSpc>
              <a:spcPct val="90000"/>
            </a:lnSpc>
            <a:spcBef>
              <a:spcPct val="0"/>
            </a:spcBef>
            <a:spcAft>
              <a:spcPct val="35000"/>
            </a:spcAft>
            <a:buNone/>
          </a:pPr>
          <a:r>
            <a:rPr lang="en-US" sz="2100" kern="1200"/>
            <a:t>Competitor, Colaborations, Funding analysis, Internal analysis</a:t>
          </a:r>
        </a:p>
      </dsp:txBody>
      <dsp:txXfrm>
        <a:off x="7466509" y="99908"/>
        <a:ext cx="3031892" cy="1819135"/>
      </dsp:txXfrm>
    </dsp:sp>
    <dsp:sp modelId="{7B09FD0A-10BA-49F1-834B-67D9CB3FAF05}">
      <dsp:nvSpPr>
        <dsp:cNvPr id="0" name=""/>
        <dsp:cNvSpPr/>
      </dsp:nvSpPr>
      <dsp:spPr>
        <a:xfrm>
          <a:off x="3038146" y="3480227"/>
          <a:ext cx="666735" cy="91440"/>
        </a:xfrm>
        <a:custGeom>
          <a:avLst/>
          <a:gdLst/>
          <a:ahLst/>
          <a:cxnLst/>
          <a:rect l="0" t="0" r="0" b="0"/>
          <a:pathLst>
            <a:path>
              <a:moveTo>
                <a:pt x="0" y="45720"/>
              </a:moveTo>
              <a:lnTo>
                <a:pt x="66673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4080" y="3522460"/>
        <a:ext cx="34866" cy="6973"/>
      </dsp:txXfrm>
    </dsp:sp>
    <dsp:sp modelId="{14F2D17B-C864-4461-805A-5F22CA2B67FE}">
      <dsp:nvSpPr>
        <dsp:cNvPr id="0" name=""/>
        <dsp:cNvSpPr/>
      </dsp:nvSpPr>
      <dsp:spPr>
        <a:xfrm>
          <a:off x="8054" y="2616379"/>
          <a:ext cx="3031892" cy="181913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65" tIns="155945" rIns="148565" bIns="155945" numCol="1" spcCol="1270" anchor="ctr" anchorCtr="0">
          <a:noAutofit/>
        </a:bodyPr>
        <a:lstStyle/>
        <a:p>
          <a:pPr marL="0" lvl="0" indent="0" algn="ctr" defTabSz="933450">
            <a:lnSpc>
              <a:spcPct val="90000"/>
            </a:lnSpc>
            <a:spcBef>
              <a:spcPct val="0"/>
            </a:spcBef>
            <a:spcAft>
              <a:spcPct val="35000"/>
            </a:spcAft>
            <a:buNone/>
          </a:pPr>
          <a:r>
            <a:rPr lang="en-US" sz="2100" kern="1200"/>
            <a:t>Review the SWOT results - new objectives required?</a:t>
          </a:r>
        </a:p>
      </dsp:txBody>
      <dsp:txXfrm>
        <a:off x="8054" y="2616379"/>
        <a:ext cx="3031892" cy="1819135"/>
      </dsp:txXfrm>
    </dsp:sp>
    <dsp:sp modelId="{7F6DCDBD-8E86-4F01-8479-B4503D31D617}">
      <dsp:nvSpPr>
        <dsp:cNvPr id="0" name=""/>
        <dsp:cNvSpPr/>
      </dsp:nvSpPr>
      <dsp:spPr>
        <a:xfrm>
          <a:off x="6767374" y="3480227"/>
          <a:ext cx="666735" cy="91440"/>
        </a:xfrm>
        <a:custGeom>
          <a:avLst/>
          <a:gdLst/>
          <a:ahLst/>
          <a:cxnLst/>
          <a:rect l="0" t="0" r="0" b="0"/>
          <a:pathLst>
            <a:path>
              <a:moveTo>
                <a:pt x="0" y="45720"/>
              </a:moveTo>
              <a:lnTo>
                <a:pt x="66673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3308" y="3522460"/>
        <a:ext cx="34866" cy="6973"/>
      </dsp:txXfrm>
    </dsp:sp>
    <dsp:sp modelId="{DE8BCD05-08B2-4EC2-9A28-F68EFA755C3D}">
      <dsp:nvSpPr>
        <dsp:cNvPr id="0" name=""/>
        <dsp:cNvSpPr/>
      </dsp:nvSpPr>
      <dsp:spPr>
        <a:xfrm>
          <a:off x="3737281" y="2616379"/>
          <a:ext cx="3031892" cy="181913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65" tIns="155945" rIns="148565" bIns="155945" numCol="1" spcCol="1270" anchor="ctr" anchorCtr="0">
          <a:noAutofit/>
        </a:bodyPr>
        <a:lstStyle/>
        <a:p>
          <a:pPr marL="0" lvl="0" indent="0" algn="ctr" defTabSz="933450">
            <a:lnSpc>
              <a:spcPct val="90000"/>
            </a:lnSpc>
            <a:spcBef>
              <a:spcPct val="0"/>
            </a:spcBef>
            <a:spcAft>
              <a:spcPct val="35000"/>
            </a:spcAft>
            <a:buNone/>
          </a:pPr>
          <a:r>
            <a:rPr lang="en-US" sz="2100" kern="1200"/>
            <a:t>Key strategies</a:t>
          </a:r>
        </a:p>
      </dsp:txBody>
      <dsp:txXfrm>
        <a:off x="3737281" y="2616379"/>
        <a:ext cx="3031892" cy="1819135"/>
      </dsp:txXfrm>
    </dsp:sp>
    <dsp:sp modelId="{30716C35-9EBC-44BD-8AF7-CBA965BF7BD3}">
      <dsp:nvSpPr>
        <dsp:cNvPr id="0" name=""/>
        <dsp:cNvSpPr/>
      </dsp:nvSpPr>
      <dsp:spPr>
        <a:xfrm>
          <a:off x="7466509" y="2616379"/>
          <a:ext cx="3031892" cy="181913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65" tIns="155945" rIns="148565" bIns="155945" numCol="1" spcCol="1270" anchor="ctr" anchorCtr="0">
          <a:noAutofit/>
        </a:bodyPr>
        <a:lstStyle/>
        <a:p>
          <a:pPr marL="0" lvl="0" indent="0" algn="ctr" defTabSz="933450">
            <a:lnSpc>
              <a:spcPct val="90000"/>
            </a:lnSpc>
            <a:spcBef>
              <a:spcPct val="0"/>
            </a:spcBef>
            <a:spcAft>
              <a:spcPct val="35000"/>
            </a:spcAft>
            <a:buNone/>
          </a:pPr>
          <a:r>
            <a:rPr lang="en-US" sz="2100" kern="1200"/>
            <a:t>Local/ individual </a:t>
          </a:r>
        </a:p>
        <a:p>
          <a:pPr marL="0" lvl="0" indent="0" algn="ctr" defTabSz="933450">
            <a:lnSpc>
              <a:spcPct val="90000"/>
            </a:lnSpc>
            <a:spcBef>
              <a:spcPct val="0"/>
            </a:spcBef>
            <a:spcAft>
              <a:spcPct val="35000"/>
            </a:spcAft>
            <a:buNone/>
          </a:pPr>
          <a:r>
            <a:rPr lang="en-US" sz="2100" kern="1200"/>
            <a:t>plans</a:t>
          </a:r>
        </a:p>
      </dsp:txBody>
      <dsp:txXfrm>
        <a:off x="7466509" y="2616379"/>
        <a:ext cx="3031892" cy="1819135"/>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4C12D-EA15-7B01-F803-D50AF174AEB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0153066-A22D-356B-01EA-780D26FD123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AE0AB9-7C45-7D8C-1E4D-1608EC5FE5A1}"/>
              </a:ext>
            </a:extLst>
          </p:cNvPr>
          <p:cNvSpPr>
            <a:spLocks noGrp="1"/>
          </p:cNvSpPr>
          <p:nvPr>
            <p:ph type="dt" sz="half" idx="10"/>
          </p:nvPr>
        </p:nvSpPr>
        <p:spPr/>
        <p:txBody>
          <a:bodyPr/>
          <a:lstStyle/>
          <a:p>
            <a:fld id="{3B70EC26-EA3D-44BD-8708-885FAC07BE51}" type="datetimeFigureOut">
              <a:rPr lang="en-GB" smtClean="0"/>
              <a:t>23/10/2023</a:t>
            </a:fld>
            <a:endParaRPr lang="en-GB"/>
          </a:p>
        </p:txBody>
      </p:sp>
      <p:sp>
        <p:nvSpPr>
          <p:cNvPr id="5" name="Footer Placeholder 4">
            <a:extLst>
              <a:ext uri="{FF2B5EF4-FFF2-40B4-BE49-F238E27FC236}">
                <a16:creationId xmlns:a16="http://schemas.microsoft.com/office/drawing/2014/main" id="{13DD9F03-C8C2-DE21-5BAF-05B74F72AF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ACC7B9-4DC3-7F65-48E7-63F5CC28FDE7}"/>
              </a:ext>
            </a:extLst>
          </p:cNvPr>
          <p:cNvSpPr>
            <a:spLocks noGrp="1"/>
          </p:cNvSpPr>
          <p:nvPr>
            <p:ph type="sldNum" sz="quarter" idx="12"/>
          </p:nvPr>
        </p:nvSpPr>
        <p:spPr/>
        <p:txBody>
          <a:bodyPr/>
          <a:lstStyle/>
          <a:p>
            <a:fld id="{3945600B-BFEC-4558-8769-72233E699560}" type="slidenum">
              <a:rPr lang="en-GB" smtClean="0"/>
              <a:t>‹#›</a:t>
            </a:fld>
            <a:endParaRPr lang="en-GB"/>
          </a:p>
        </p:txBody>
      </p:sp>
    </p:spTree>
    <p:extLst>
      <p:ext uri="{BB962C8B-B14F-4D97-AF65-F5344CB8AC3E}">
        <p14:creationId xmlns:p14="http://schemas.microsoft.com/office/powerpoint/2010/main" val="1536259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160D3-22E5-E6C8-E83B-AFCFC5D8D6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FDFC4A-762E-9C1E-5EBE-546919607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14B676-BAC0-7186-8BE8-BE822DF0F049}"/>
              </a:ext>
            </a:extLst>
          </p:cNvPr>
          <p:cNvSpPr>
            <a:spLocks noGrp="1"/>
          </p:cNvSpPr>
          <p:nvPr>
            <p:ph type="dt" sz="half" idx="10"/>
          </p:nvPr>
        </p:nvSpPr>
        <p:spPr/>
        <p:txBody>
          <a:bodyPr/>
          <a:lstStyle/>
          <a:p>
            <a:fld id="{3B70EC26-EA3D-44BD-8708-885FAC07BE51}" type="datetimeFigureOut">
              <a:rPr lang="en-GB" smtClean="0"/>
              <a:t>23/10/2023</a:t>
            </a:fld>
            <a:endParaRPr lang="en-GB"/>
          </a:p>
        </p:txBody>
      </p:sp>
      <p:sp>
        <p:nvSpPr>
          <p:cNvPr id="5" name="Footer Placeholder 4">
            <a:extLst>
              <a:ext uri="{FF2B5EF4-FFF2-40B4-BE49-F238E27FC236}">
                <a16:creationId xmlns:a16="http://schemas.microsoft.com/office/drawing/2014/main" id="{6DB3FE24-A8E5-2AB5-8BFF-350DD71113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10B7DC-631E-37A4-0A75-918BCBB704CC}"/>
              </a:ext>
            </a:extLst>
          </p:cNvPr>
          <p:cNvSpPr>
            <a:spLocks noGrp="1"/>
          </p:cNvSpPr>
          <p:nvPr>
            <p:ph type="sldNum" sz="quarter" idx="12"/>
          </p:nvPr>
        </p:nvSpPr>
        <p:spPr/>
        <p:txBody>
          <a:bodyPr/>
          <a:lstStyle/>
          <a:p>
            <a:fld id="{3945600B-BFEC-4558-8769-72233E699560}" type="slidenum">
              <a:rPr lang="en-GB" smtClean="0"/>
              <a:t>‹#›</a:t>
            </a:fld>
            <a:endParaRPr lang="en-GB"/>
          </a:p>
        </p:txBody>
      </p:sp>
    </p:spTree>
    <p:extLst>
      <p:ext uri="{BB962C8B-B14F-4D97-AF65-F5344CB8AC3E}">
        <p14:creationId xmlns:p14="http://schemas.microsoft.com/office/powerpoint/2010/main" val="41922262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26602-52F5-BA16-5A88-5C3ACB96347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54B0220-047C-EED1-6C40-5E72FAD6E08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64A342-84AC-6876-D5AD-CB8C8C2D38FC}"/>
              </a:ext>
            </a:extLst>
          </p:cNvPr>
          <p:cNvSpPr>
            <a:spLocks noGrp="1"/>
          </p:cNvSpPr>
          <p:nvPr>
            <p:ph type="dt" sz="half" idx="10"/>
          </p:nvPr>
        </p:nvSpPr>
        <p:spPr/>
        <p:txBody>
          <a:bodyPr/>
          <a:lstStyle/>
          <a:p>
            <a:fld id="{3B70EC26-EA3D-44BD-8708-885FAC07BE51}" type="datetimeFigureOut">
              <a:rPr lang="en-GB" smtClean="0"/>
              <a:t>23/10/2023</a:t>
            </a:fld>
            <a:endParaRPr lang="en-GB"/>
          </a:p>
        </p:txBody>
      </p:sp>
      <p:sp>
        <p:nvSpPr>
          <p:cNvPr id="5" name="Footer Placeholder 4">
            <a:extLst>
              <a:ext uri="{FF2B5EF4-FFF2-40B4-BE49-F238E27FC236}">
                <a16:creationId xmlns:a16="http://schemas.microsoft.com/office/drawing/2014/main" id="{55556B83-8A21-CDBC-E68A-E808315D68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BE5A93-E33F-A0F1-8336-6B004BDCDBF4}"/>
              </a:ext>
            </a:extLst>
          </p:cNvPr>
          <p:cNvSpPr>
            <a:spLocks noGrp="1"/>
          </p:cNvSpPr>
          <p:nvPr>
            <p:ph type="sldNum" sz="quarter" idx="12"/>
          </p:nvPr>
        </p:nvSpPr>
        <p:spPr/>
        <p:txBody>
          <a:bodyPr/>
          <a:lstStyle/>
          <a:p>
            <a:fld id="{3945600B-BFEC-4558-8769-72233E699560}" type="slidenum">
              <a:rPr lang="en-GB" smtClean="0"/>
              <a:t>‹#›</a:t>
            </a:fld>
            <a:endParaRPr lang="en-GB"/>
          </a:p>
        </p:txBody>
      </p:sp>
    </p:spTree>
    <p:extLst>
      <p:ext uri="{BB962C8B-B14F-4D97-AF65-F5344CB8AC3E}">
        <p14:creationId xmlns:p14="http://schemas.microsoft.com/office/powerpoint/2010/main" val="9289900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11DA8-8E7E-B81B-45C9-521598A6DF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2131F3-A628-24F0-ACA8-AAB637F2184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0D3718-95F8-14C0-4195-9636060E92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0CEF5C-2E50-7C47-0A39-F680F0871520}"/>
              </a:ext>
            </a:extLst>
          </p:cNvPr>
          <p:cNvSpPr>
            <a:spLocks noGrp="1"/>
          </p:cNvSpPr>
          <p:nvPr>
            <p:ph type="dt" sz="half" idx="10"/>
          </p:nvPr>
        </p:nvSpPr>
        <p:spPr/>
        <p:txBody>
          <a:bodyPr/>
          <a:lstStyle/>
          <a:p>
            <a:fld id="{3B70EC26-EA3D-44BD-8708-885FAC07BE51}" type="datetimeFigureOut">
              <a:rPr lang="en-GB" smtClean="0"/>
              <a:t>23/10/2023</a:t>
            </a:fld>
            <a:endParaRPr lang="en-GB"/>
          </a:p>
        </p:txBody>
      </p:sp>
      <p:sp>
        <p:nvSpPr>
          <p:cNvPr id="6" name="Footer Placeholder 5">
            <a:extLst>
              <a:ext uri="{FF2B5EF4-FFF2-40B4-BE49-F238E27FC236}">
                <a16:creationId xmlns:a16="http://schemas.microsoft.com/office/drawing/2014/main" id="{423354E3-A5BB-3D3D-6249-27A58AE3A5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BC2EA2-7852-8A9E-AA21-C7A3DA417BBF}"/>
              </a:ext>
            </a:extLst>
          </p:cNvPr>
          <p:cNvSpPr>
            <a:spLocks noGrp="1"/>
          </p:cNvSpPr>
          <p:nvPr>
            <p:ph type="sldNum" sz="quarter" idx="12"/>
          </p:nvPr>
        </p:nvSpPr>
        <p:spPr/>
        <p:txBody>
          <a:bodyPr/>
          <a:lstStyle/>
          <a:p>
            <a:fld id="{3945600B-BFEC-4558-8769-72233E699560}" type="slidenum">
              <a:rPr lang="en-GB" smtClean="0"/>
              <a:t>‹#›</a:t>
            </a:fld>
            <a:endParaRPr lang="en-GB"/>
          </a:p>
        </p:txBody>
      </p:sp>
    </p:spTree>
    <p:extLst>
      <p:ext uri="{BB962C8B-B14F-4D97-AF65-F5344CB8AC3E}">
        <p14:creationId xmlns:p14="http://schemas.microsoft.com/office/powerpoint/2010/main" val="12761694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3DC0B-161A-26DC-59D2-F650D3FD899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B3AF308-835B-8A2E-9127-BB33905E09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121F371-E643-1FC8-B1AD-734E1D0B676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4CF8F9D-1710-BFAF-4EE6-45D9C1E069D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CF12FA9-22E1-185E-223C-1B2228CA36E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0E28757-C2EA-72AD-FCB5-CB2AC68E3DC6}"/>
              </a:ext>
            </a:extLst>
          </p:cNvPr>
          <p:cNvSpPr>
            <a:spLocks noGrp="1"/>
          </p:cNvSpPr>
          <p:nvPr>
            <p:ph type="dt" sz="half" idx="10"/>
          </p:nvPr>
        </p:nvSpPr>
        <p:spPr/>
        <p:txBody>
          <a:bodyPr/>
          <a:lstStyle/>
          <a:p>
            <a:fld id="{3B70EC26-EA3D-44BD-8708-885FAC07BE51}" type="datetimeFigureOut">
              <a:rPr lang="en-GB" smtClean="0"/>
              <a:t>23/10/2023</a:t>
            </a:fld>
            <a:endParaRPr lang="en-GB"/>
          </a:p>
        </p:txBody>
      </p:sp>
      <p:sp>
        <p:nvSpPr>
          <p:cNvPr id="8" name="Footer Placeholder 7">
            <a:extLst>
              <a:ext uri="{FF2B5EF4-FFF2-40B4-BE49-F238E27FC236}">
                <a16:creationId xmlns:a16="http://schemas.microsoft.com/office/drawing/2014/main" id="{61085070-135A-4FEE-04B2-611F7DD9EAF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F7693A5-0D27-E7AD-BA5A-59FACACA5819}"/>
              </a:ext>
            </a:extLst>
          </p:cNvPr>
          <p:cNvSpPr>
            <a:spLocks noGrp="1"/>
          </p:cNvSpPr>
          <p:nvPr>
            <p:ph type="sldNum" sz="quarter" idx="12"/>
          </p:nvPr>
        </p:nvSpPr>
        <p:spPr/>
        <p:txBody>
          <a:bodyPr/>
          <a:lstStyle/>
          <a:p>
            <a:fld id="{3945600B-BFEC-4558-8769-72233E699560}" type="slidenum">
              <a:rPr lang="en-GB" smtClean="0"/>
              <a:t>‹#›</a:t>
            </a:fld>
            <a:endParaRPr lang="en-GB"/>
          </a:p>
        </p:txBody>
      </p:sp>
    </p:spTree>
    <p:extLst>
      <p:ext uri="{BB962C8B-B14F-4D97-AF65-F5344CB8AC3E}">
        <p14:creationId xmlns:p14="http://schemas.microsoft.com/office/powerpoint/2010/main" val="42611632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DD28D-F2FF-4EB6-1EC8-376A777AFEE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BE2F8ED-5122-171A-A96E-24BD3D02944B}"/>
              </a:ext>
            </a:extLst>
          </p:cNvPr>
          <p:cNvSpPr>
            <a:spLocks noGrp="1"/>
          </p:cNvSpPr>
          <p:nvPr>
            <p:ph type="dt" sz="half" idx="10"/>
          </p:nvPr>
        </p:nvSpPr>
        <p:spPr/>
        <p:txBody>
          <a:bodyPr/>
          <a:lstStyle/>
          <a:p>
            <a:fld id="{3B70EC26-EA3D-44BD-8708-885FAC07BE51}" type="datetimeFigureOut">
              <a:rPr lang="en-GB" smtClean="0"/>
              <a:t>23/10/2023</a:t>
            </a:fld>
            <a:endParaRPr lang="en-GB"/>
          </a:p>
        </p:txBody>
      </p:sp>
      <p:sp>
        <p:nvSpPr>
          <p:cNvPr id="4" name="Footer Placeholder 3">
            <a:extLst>
              <a:ext uri="{FF2B5EF4-FFF2-40B4-BE49-F238E27FC236}">
                <a16:creationId xmlns:a16="http://schemas.microsoft.com/office/drawing/2014/main" id="{5776C0F4-BEFB-9DAB-7B72-3436FE60038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01D062F-6738-275C-7C1B-15A50990F4CE}"/>
              </a:ext>
            </a:extLst>
          </p:cNvPr>
          <p:cNvSpPr>
            <a:spLocks noGrp="1"/>
          </p:cNvSpPr>
          <p:nvPr>
            <p:ph type="sldNum" sz="quarter" idx="12"/>
          </p:nvPr>
        </p:nvSpPr>
        <p:spPr/>
        <p:txBody>
          <a:bodyPr/>
          <a:lstStyle/>
          <a:p>
            <a:fld id="{3945600B-BFEC-4558-8769-72233E699560}" type="slidenum">
              <a:rPr lang="en-GB" smtClean="0"/>
              <a:t>‹#›</a:t>
            </a:fld>
            <a:endParaRPr lang="en-GB"/>
          </a:p>
        </p:txBody>
      </p:sp>
    </p:spTree>
    <p:extLst>
      <p:ext uri="{BB962C8B-B14F-4D97-AF65-F5344CB8AC3E}">
        <p14:creationId xmlns:p14="http://schemas.microsoft.com/office/powerpoint/2010/main" val="6729530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E0D594-BF53-3DE5-0AB4-B7A44150B44F}"/>
              </a:ext>
            </a:extLst>
          </p:cNvPr>
          <p:cNvSpPr>
            <a:spLocks noGrp="1"/>
          </p:cNvSpPr>
          <p:nvPr>
            <p:ph type="dt" sz="half" idx="10"/>
          </p:nvPr>
        </p:nvSpPr>
        <p:spPr/>
        <p:txBody>
          <a:bodyPr/>
          <a:lstStyle/>
          <a:p>
            <a:fld id="{3B70EC26-EA3D-44BD-8708-885FAC07BE51}" type="datetimeFigureOut">
              <a:rPr lang="en-GB" smtClean="0"/>
              <a:t>23/10/2023</a:t>
            </a:fld>
            <a:endParaRPr lang="en-GB"/>
          </a:p>
        </p:txBody>
      </p:sp>
      <p:sp>
        <p:nvSpPr>
          <p:cNvPr id="3" name="Footer Placeholder 2">
            <a:extLst>
              <a:ext uri="{FF2B5EF4-FFF2-40B4-BE49-F238E27FC236}">
                <a16:creationId xmlns:a16="http://schemas.microsoft.com/office/drawing/2014/main" id="{C1D5EFCC-C1EA-A484-9891-40F2EA3BF88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E9E902F-DDA2-3FAE-1AAD-875D7795B37A}"/>
              </a:ext>
            </a:extLst>
          </p:cNvPr>
          <p:cNvSpPr>
            <a:spLocks noGrp="1"/>
          </p:cNvSpPr>
          <p:nvPr>
            <p:ph type="sldNum" sz="quarter" idx="12"/>
          </p:nvPr>
        </p:nvSpPr>
        <p:spPr/>
        <p:txBody>
          <a:bodyPr/>
          <a:lstStyle/>
          <a:p>
            <a:fld id="{3945600B-BFEC-4558-8769-72233E699560}" type="slidenum">
              <a:rPr lang="en-GB" smtClean="0"/>
              <a:t>‹#›</a:t>
            </a:fld>
            <a:endParaRPr lang="en-GB"/>
          </a:p>
        </p:txBody>
      </p:sp>
    </p:spTree>
    <p:extLst>
      <p:ext uri="{BB962C8B-B14F-4D97-AF65-F5344CB8AC3E}">
        <p14:creationId xmlns:p14="http://schemas.microsoft.com/office/powerpoint/2010/main" val="1010741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44013-5EFE-FCC0-4431-FCF79D5090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6046-6ECF-3882-9495-9F29EBF7911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029F3B3-D9D6-321E-FD51-2B4B5C1D12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FFE3-8A6E-E973-8977-C09358CF5354}"/>
              </a:ext>
            </a:extLst>
          </p:cNvPr>
          <p:cNvSpPr>
            <a:spLocks noGrp="1"/>
          </p:cNvSpPr>
          <p:nvPr>
            <p:ph type="dt" sz="half" idx="10"/>
          </p:nvPr>
        </p:nvSpPr>
        <p:spPr/>
        <p:txBody>
          <a:bodyPr/>
          <a:lstStyle/>
          <a:p>
            <a:fld id="{3B70EC26-EA3D-44BD-8708-885FAC07BE51}" type="datetimeFigureOut">
              <a:rPr lang="en-GB" smtClean="0"/>
              <a:t>23/10/2023</a:t>
            </a:fld>
            <a:endParaRPr lang="en-GB"/>
          </a:p>
        </p:txBody>
      </p:sp>
      <p:sp>
        <p:nvSpPr>
          <p:cNvPr id="6" name="Footer Placeholder 5">
            <a:extLst>
              <a:ext uri="{FF2B5EF4-FFF2-40B4-BE49-F238E27FC236}">
                <a16:creationId xmlns:a16="http://schemas.microsoft.com/office/drawing/2014/main" id="{5CC96AB8-911E-EC33-6F51-D8F07D9F6B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7A37B0-C14A-E770-835B-3BACE1ED587B}"/>
              </a:ext>
            </a:extLst>
          </p:cNvPr>
          <p:cNvSpPr>
            <a:spLocks noGrp="1"/>
          </p:cNvSpPr>
          <p:nvPr>
            <p:ph type="sldNum" sz="quarter" idx="12"/>
          </p:nvPr>
        </p:nvSpPr>
        <p:spPr/>
        <p:txBody>
          <a:bodyPr/>
          <a:lstStyle/>
          <a:p>
            <a:fld id="{3945600B-BFEC-4558-8769-72233E699560}" type="slidenum">
              <a:rPr lang="en-GB" smtClean="0"/>
              <a:t>‹#›</a:t>
            </a:fld>
            <a:endParaRPr lang="en-GB"/>
          </a:p>
        </p:txBody>
      </p:sp>
    </p:spTree>
    <p:extLst>
      <p:ext uri="{BB962C8B-B14F-4D97-AF65-F5344CB8AC3E}">
        <p14:creationId xmlns:p14="http://schemas.microsoft.com/office/powerpoint/2010/main" val="28039736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F10AD-11A0-FDB9-C36A-07A0D356F6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6CEBF82-003F-B8EA-C426-0A9BBEF5388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C712897-F383-14EC-3C0D-36FE13EC46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93B0CD-85DC-ECF4-D2FC-1C57BE027510}"/>
              </a:ext>
            </a:extLst>
          </p:cNvPr>
          <p:cNvSpPr>
            <a:spLocks noGrp="1"/>
          </p:cNvSpPr>
          <p:nvPr>
            <p:ph type="dt" sz="half" idx="10"/>
          </p:nvPr>
        </p:nvSpPr>
        <p:spPr/>
        <p:txBody>
          <a:bodyPr/>
          <a:lstStyle/>
          <a:p>
            <a:fld id="{3B70EC26-EA3D-44BD-8708-885FAC07BE51}" type="datetimeFigureOut">
              <a:rPr lang="en-GB" smtClean="0"/>
              <a:t>23/10/2023</a:t>
            </a:fld>
            <a:endParaRPr lang="en-GB"/>
          </a:p>
        </p:txBody>
      </p:sp>
      <p:sp>
        <p:nvSpPr>
          <p:cNvPr id="6" name="Footer Placeholder 5">
            <a:extLst>
              <a:ext uri="{FF2B5EF4-FFF2-40B4-BE49-F238E27FC236}">
                <a16:creationId xmlns:a16="http://schemas.microsoft.com/office/drawing/2014/main" id="{5ED686B8-98A1-32EB-BB7D-92850DA579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430DEC-6241-008E-CDE2-7E373AB6B228}"/>
              </a:ext>
            </a:extLst>
          </p:cNvPr>
          <p:cNvSpPr>
            <a:spLocks noGrp="1"/>
          </p:cNvSpPr>
          <p:nvPr>
            <p:ph type="sldNum" sz="quarter" idx="12"/>
          </p:nvPr>
        </p:nvSpPr>
        <p:spPr/>
        <p:txBody>
          <a:bodyPr/>
          <a:lstStyle/>
          <a:p>
            <a:fld id="{3945600B-BFEC-4558-8769-72233E699560}" type="slidenum">
              <a:rPr lang="en-GB" smtClean="0"/>
              <a:t>‹#›</a:t>
            </a:fld>
            <a:endParaRPr lang="en-GB"/>
          </a:p>
        </p:txBody>
      </p:sp>
    </p:spTree>
    <p:extLst>
      <p:ext uri="{BB962C8B-B14F-4D97-AF65-F5344CB8AC3E}">
        <p14:creationId xmlns:p14="http://schemas.microsoft.com/office/powerpoint/2010/main" val="41044913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69FFC-26B1-6AC1-4604-793E34CA8FF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A72A68-C8A1-316D-0EDA-1C625AB0993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D07A55-BCE3-7BB3-C2D5-418DBF2EFE02}"/>
              </a:ext>
            </a:extLst>
          </p:cNvPr>
          <p:cNvSpPr>
            <a:spLocks noGrp="1"/>
          </p:cNvSpPr>
          <p:nvPr>
            <p:ph type="dt" sz="half" idx="10"/>
          </p:nvPr>
        </p:nvSpPr>
        <p:spPr/>
        <p:txBody>
          <a:bodyPr/>
          <a:lstStyle/>
          <a:p>
            <a:fld id="{3B70EC26-EA3D-44BD-8708-885FAC07BE51}" type="datetimeFigureOut">
              <a:rPr lang="en-GB" smtClean="0"/>
              <a:t>23/10/2023</a:t>
            </a:fld>
            <a:endParaRPr lang="en-GB"/>
          </a:p>
        </p:txBody>
      </p:sp>
      <p:sp>
        <p:nvSpPr>
          <p:cNvPr id="5" name="Footer Placeholder 4">
            <a:extLst>
              <a:ext uri="{FF2B5EF4-FFF2-40B4-BE49-F238E27FC236}">
                <a16:creationId xmlns:a16="http://schemas.microsoft.com/office/drawing/2014/main" id="{1698DA91-BC77-2925-0C1D-F0555DAA2F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184C4C-22FE-D8B1-BD7C-379628707FBA}"/>
              </a:ext>
            </a:extLst>
          </p:cNvPr>
          <p:cNvSpPr>
            <a:spLocks noGrp="1"/>
          </p:cNvSpPr>
          <p:nvPr>
            <p:ph type="sldNum" sz="quarter" idx="12"/>
          </p:nvPr>
        </p:nvSpPr>
        <p:spPr/>
        <p:txBody>
          <a:bodyPr/>
          <a:lstStyle/>
          <a:p>
            <a:fld id="{3945600B-BFEC-4558-8769-72233E699560}" type="slidenum">
              <a:rPr lang="en-GB" smtClean="0"/>
              <a:t>‹#›</a:t>
            </a:fld>
            <a:endParaRPr lang="en-GB"/>
          </a:p>
        </p:txBody>
      </p:sp>
    </p:spTree>
    <p:extLst>
      <p:ext uri="{BB962C8B-B14F-4D97-AF65-F5344CB8AC3E}">
        <p14:creationId xmlns:p14="http://schemas.microsoft.com/office/powerpoint/2010/main" val="30242539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B19886-34C1-D3B9-7B1F-14401B9E984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EAD9824-81F4-9FAD-0739-DAAE308516C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1F7E67-09B2-D0C2-4B2B-4971E62C6B23}"/>
              </a:ext>
            </a:extLst>
          </p:cNvPr>
          <p:cNvSpPr>
            <a:spLocks noGrp="1"/>
          </p:cNvSpPr>
          <p:nvPr>
            <p:ph type="dt" sz="half" idx="10"/>
          </p:nvPr>
        </p:nvSpPr>
        <p:spPr/>
        <p:txBody>
          <a:bodyPr/>
          <a:lstStyle/>
          <a:p>
            <a:fld id="{3B70EC26-EA3D-44BD-8708-885FAC07BE51}" type="datetimeFigureOut">
              <a:rPr lang="en-GB" smtClean="0"/>
              <a:t>23/10/2023</a:t>
            </a:fld>
            <a:endParaRPr lang="en-GB"/>
          </a:p>
        </p:txBody>
      </p:sp>
      <p:sp>
        <p:nvSpPr>
          <p:cNvPr id="5" name="Footer Placeholder 4">
            <a:extLst>
              <a:ext uri="{FF2B5EF4-FFF2-40B4-BE49-F238E27FC236}">
                <a16:creationId xmlns:a16="http://schemas.microsoft.com/office/drawing/2014/main" id="{CE4882F0-EDC9-A4BA-B99B-AA2A3571FE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57B7D6-3295-CEC9-EDBF-ED4B930E1C96}"/>
              </a:ext>
            </a:extLst>
          </p:cNvPr>
          <p:cNvSpPr>
            <a:spLocks noGrp="1"/>
          </p:cNvSpPr>
          <p:nvPr>
            <p:ph type="sldNum" sz="quarter" idx="12"/>
          </p:nvPr>
        </p:nvSpPr>
        <p:spPr/>
        <p:txBody>
          <a:bodyPr/>
          <a:lstStyle/>
          <a:p>
            <a:fld id="{3945600B-BFEC-4558-8769-72233E699560}" type="slidenum">
              <a:rPr lang="en-GB" smtClean="0"/>
              <a:t>‹#›</a:t>
            </a:fld>
            <a:endParaRPr lang="en-GB"/>
          </a:p>
        </p:txBody>
      </p:sp>
    </p:spTree>
    <p:extLst>
      <p:ext uri="{BB962C8B-B14F-4D97-AF65-F5344CB8AC3E}">
        <p14:creationId xmlns:p14="http://schemas.microsoft.com/office/powerpoint/2010/main" val="10396043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192AD8-A5D8-FA3C-7C72-DA2D7F73092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E3C0ED-29FF-7D78-D99C-D80551B62B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04FEE1-A469-2E63-4EE2-E01683E8BFD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70EC26-EA3D-44BD-8708-885FAC07BE51}" type="datetimeFigureOut">
              <a:rPr lang="en-GB" smtClean="0"/>
              <a:t>23/10/2023</a:t>
            </a:fld>
            <a:endParaRPr lang="en-GB"/>
          </a:p>
        </p:txBody>
      </p:sp>
      <p:sp>
        <p:nvSpPr>
          <p:cNvPr id="5" name="Footer Placeholder 4">
            <a:extLst>
              <a:ext uri="{FF2B5EF4-FFF2-40B4-BE49-F238E27FC236}">
                <a16:creationId xmlns:a16="http://schemas.microsoft.com/office/drawing/2014/main" id="{369DEFC4-C235-C6F5-5482-55B626982B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D2B57DC-3848-98A8-EE0B-F232B0B190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945600B-BFEC-4558-8769-72233E699560}" type="slidenum">
              <a:rPr lang="en-GB" smtClean="0"/>
              <a:t>‹#›</a:t>
            </a:fld>
            <a:endParaRPr lang="en-GB"/>
          </a:p>
        </p:txBody>
      </p:sp>
    </p:spTree>
    <p:extLst>
      <p:ext uri="{BB962C8B-B14F-4D97-AF65-F5344CB8AC3E}">
        <p14:creationId xmlns:p14="http://schemas.microsoft.com/office/powerpoint/2010/main" val="3913496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hworknews.com/how-to-facilitate-a-swot-session-with-your-youth-work-staf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1D047BB-CE6C-BF66-7450-B48039D92954}"/>
              </a:ext>
            </a:extLst>
          </p:cNvPr>
          <p:cNvSpPr>
            <a:spLocks noGrp="1"/>
          </p:cNvSpPr>
          <p:nvPr>
            <p:ph type="title"/>
          </p:nvPr>
        </p:nvSpPr>
        <p:spPr/>
        <p:txBody>
          <a:bodyPr>
            <a:normAutofit fontScale="90000"/>
          </a:bodyPr>
          <a:lstStyle/>
          <a:p>
            <a:pPr algn="ctr"/>
            <a:r>
              <a:rPr lang="en-GB" sz="4000" b="1" dirty="0">
                <a:effectLst/>
                <a:latin typeface="Calibri" panose="020F0502020204030204" pitchFamily="34" charset="0"/>
                <a:ea typeface="Calibri" panose="020F0502020204030204" pitchFamily="34" charset="0"/>
                <a:cs typeface="Times New Roman" panose="02020603050405020304" pitchFamily="18" charset="0"/>
              </a:rPr>
              <a:t>Preparing a SWOT Analysis for a youth and community work organisation</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5" name="Content Placeholder 4">
            <a:extLst>
              <a:ext uri="{FF2B5EF4-FFF2-40B4-BE49-F238E27FC236}">
                <a16:creationId xmlns:a16="http://schemas.microsoft.com/office/drawing/2014/main" id="{F81330A7-1AC2-760D-429D-43515BCE9561}"/>
              </a:ext>
            </a:extLst>
          </p:cNvPr>
          <p:cNvSpPr>
            <a:spLocks noGrp="1"/>
          </p:cNvSpPr>
          <p:nvPr>
            <p:ph idx="1"/>
          </p:nvPr>
        </p:nvSpPr>
        <p:spPr/>
        <p:txBody>
          <a:bodyPr>
            <a:normAutofit lnSpcReduction="10000"/>
          </a:bodyPr>
          <a:lstStyle/>
          <a:p>
            <a:r>
              <a:rPr lang="en-GB" dirty="0">
                <a:effectLst/>
                <a:latin typeface="Calibri" panose="020F0502020204030204" pitchFamily="34" charset="0"/>
                <a:ea typeface="Calibri" panose="020F0502020204030204" pitchFamily="34" charset="0"/>
                <a:cs typeface="Times New Roman" panose="02020603050405020304" pitchFamily="18" charset="0"/>
              </a:rPr>
              <a:t>SWOT Analysis is a widely recognised element of organisational planning.   SWOT is an acronym for Strengths, WEAKNESSES, Opportunities and Strengths (SWOT). It has been suggested that SWOT should be carried out to aid an organisation with turning its vision into action with existing and potential resources.</a:t>
            </a:r>
          </a:p>
          <a:p>
            <a:r>
              <a:rPr lang="en-GB" dirty="0">
                <a:effectLst/>
                <a:latin typeface="Calibri" panose="020F0502020204030204" pitchFamily="34" charset="0"/>
                <a:ea typeface="Calibri" panose="020F0502020204030204" pitchFamily="34" charset="0"/>
                <a:cs typeface="Times New Roman" panose="02020603050405020304" pitchFamily="18" charset="0"/>
              </a:rPr>
              <a:t>A generic planning framework has been offered, successful organisations will have consistent planning systems and structures in place – a SWOT analysis or similar will for part of a regular planning cycle.  This system can also be followed by the individual practitioner, regularly reviewing their practice (Youth Work News, no date).  Such a planning system is illustrated in Figure 1.</a:t>
            </a:r>
          </a:p>
          <a:p>
            <a:endParaRPr lang="en-GB" dirty="0"/>
          </a:p>
        </p:txBody>
      </p:sp>
    </p:spTree>
    <p:extLst>
      <p:ext uri="{BB962C8B-B14F-4D97-AF65-F5344CB8AC3E}">
        <p14:creationId xmlns:p14="http://schemas.microsoft.com/office/powerpoint/2010/main" val="37102517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CEE88C-632A-DC4E-DE79-69D861F9B8AF}"/>
              </a:ext>
            </a:extLst>
          </p:cNvPr>
          <p:cNvSpPr>
            <a:spLocks noGrp="1"/>
          </p:cNvSpPr>
          <p:nvPr>
            <p:ph type="title"/>
          </p:nvPr>
        </p:nvSpPr>
        <p:spPr>
          <a:xfrm>
            <a:off x="841248" y="334644"/>
            <a:ext cx="10509504" cy="1076914"/>
          </a:xfrm>
        </p:spPr>
        <p:txBody>
          <a:bodyPr anchor="ctr">
            <a:normAutofit/>
          </a:bodyPr>
          <a:lstStyle/>
          <a:p>
            <a:r>
              <a:rPr lang="en-GB" sz="3400" b="1" i="1">
                <a:effectLst/>
                <a:latin typeface="Calibri" panose="020F0502020204030204" pitchFamily="34" charset="0"/>
                <a:ea typeface="Calibri" panose="020F0502020204030204" pitchFamily="34" charset="0"/>
                <a:cs typeface="Times New Roman" panose="02020603050405020304" pitchFamily="18" charset="0"/>
              </a:rPr>
              <a:t>Figure 1.</a:t>
            </a:r>
            <a:r>
              <a:rPr lang="en-GB" sz="3400">
                <a:effectLst/>
                <a:latin typeface="Calibri" panose="020F0502020204030204" pitchFamily="34" charset="0"/>
                <a:ea typeface="Calibri" panose="020F0502020204030204" pitchFamily="34" charset="0"/>
                <a:cs typeface="Times New Roman" panose="02020603050405020304" pitchFamily="18" charset="0"/>
              </a:rPr>
              <a:t> Generic Planning Process </a:t>
            </a:r>
            <a:br>
              <a:rPr lang="en-GB" sz="3400">
                <a:effectLst/>
                <a:latin typeface="Calibri" panose="020F0502020204030204" pitchFamily="34" charset="0"/>
                <a:ea typeface="Calibri" panose="020F0502020204030204" pitchFamily="34" charset="0"/>
                <a:cs typeface="Times New Roman" panose="02020603050405020304" pitchFamily="18" charset="0"/>
              </a:rPr>
            </a:br>
            <a:endParaRPr lang="en-GB" sz="3400"/>
          </a:p>
        </p:txBody>
      </p:sp>
      <p:sp>
        <p:nvSpPr>
          <p:cNvPr id="30" name="Rectangle 29">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2" name="Rectangle 31">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 name="Content Placeholder 3">
            <a:extLst>
              <a:ext uri="{FF2B5EF4-FFF2-40B4-BE49-F238E27FC236}">
                <a16:creationId xmlns:a16="http://schemas.microsoft.com/office/drawing/2014/main" id="{2DB6BFCE-564D-6F98-0E8C-9FC03B88A550}"/>
              </a:ext>
            </a:extLst>
          </p:cNvPr>
          <p:cNvGraphicFramePr>
            <a:graphicFrameLocks noGrp="1"/>
          </p:cNvGraphicFramePr>
          <p:nvPr>
            <p:ph idx="1"/>
            <p:extLst>
              <p:ext uri="{D42A27DB-BD31-4B8C-83A1-F6EECF244321}">
                <p14:modId xmlns:p14="http://schemas.microsoft.com/office/powerpoint/2010/main" val="1973306319"/>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97575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3BCA4-7DC9-46E6-4784-369ECC848E97}"/>
              </a:ext>
            </a:extLst>
          </p:cNvPr>
          <p:cNvSpPr>
            <a:spLocks noGrp="1"/>
          </p:cNvSpPr>
          <p:nvPr>
            <p:ph type="title"/>
          </p:nvPr>
        </p:nvSpPr>
        <p:spPr/>
        <p:txBody>
          <a:bodyPr>
            <a:normAutofit/>
          </a:bodyPr>
          <a:lstStyle/>
          <a:p>
            <a:pPr algn="ctr"/>
            <a:r>
              <a:rPr lang="en-GB" sz="3200" b="1" i="1" dirty="0">
                <a:effectLst/>
                <a:latin typeface="Calibri" panose="020F0502020204030204" pitchFamily="34" charset="0"/>
                <a:ea typeface="Calibri" panose="020F0502020204030204" pitchFamily="34" charset="0"/>
                <a:cs typeface="Times New Roman" panose="02020603050405020304" pitchFamily="18" charset="0"/>
              </a:rPr>
              <a:t>Let’s look in more depth at the SWOT and what it should entail</a:t>
            </a:r>
            <a:endParaRPr lang="en-GB" sz="3200" dirty="0"/>
          </a:p>
        </p:txBody>
      </p:sp>
      <p:sp>
        <p:nvSpPr>
          <p:cNvPr id="3" name="Content Placeholder 2">
            <a:extLst>
              <a:ext uri="{FF2B5EF4-FFF2-40B4-BE49-F238E27FC236}">
                <a16:creationId xmlns:a16="http://schemas.microsoft.com/office/drawing/2014/main" id="{67E22B71-5581-BA97-BDA5-B89C15EB046D}"/>
              </a:ext>
            </a:extLst>
          </p:cNvPr>
          <p:cNvSpPr>
            <a:spLocks noGrp="1"/>
          </p:cNvSpPr>
          <p:nvPr>
            <p:ph idx="1"/>
          </p:nvPr>
        </p:nvSpPr>
        <p:spPr/>
        <p:txBody>
          <a:bodyPr/>
          <a:lstStyle/>
          <a:p>
            <a:r>
              <a:rPr lang="en-GB" dirty="0">
                <a:effectLst/>
                <a:latin typeface="Calibri" panose="020F0502020204030204" pitchFamily="34" charset="0"/>
                <a:ea typeface="Calibri" panose="020F0502020204030204" pitchFamily="34" charset="0"/>
                <a:cs typeface="Times New Roman" panose="02020603050405020304" pitchFamily="18" charset="0"/>
              </a:rPr>
              <a:t>What are the strengths of the organisation? What is it good at?  Is it at the forefront of any particular form of practice or innovation?  Does it have really good community or funder links for example?</a:t>
            </a:r>
          </a:p>
          <a:p>
            <a:endParaRPr lang="en-GB" dirty="0"/>
          </a:p>
          <a:p>
            <a:endParaRPr lang="en-GB" dirty="0"/>
          </a:p>
        </p:txBody>
      </p:sp>
    </p:spTree>
    <p:extLst>
      <p:ext uri="{BB962C8B-B14F-4D97-AF65-F5344CB8AC3E}">
        <p14:creationId xmlns:p14="http://schemas.microsoft.com/office/powerpoint/2010/main" val="42067931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B5EB1-9BA3-091A-6C8A-1807783F631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F5D1ED6-9C5C-7FD6-1178-889F7552E678}"/>
              </a:ext>
            </a:extLst>
          </p:cNvPr>
          <p:cNvSpPr>
            <a:spLocks noGrp="1"/>
          </p:cNvSpPr>
          <p:nvPr>
            <p:ph idx="1"/>
          </p:nvPr>
        </p:nvSpPr>
        <p:spPr/>
        <p:txBody>
          <a:bodyPr/>
          <a:lstStyle/>
          <a:p>
            <a:r>
              <a:rPr lang="en-GB" dirty="0">
                <a:effectLst/>
                <a:latin typeface="Calibri" panose="020F0502020204030204" pitchFamily="34" charset="0"/>
                <a:ea typeface="Calibri" panose="020F0502020204030204" pitchFamily="34" charset="0"/>
                <a:cs typeface="Times New Roman" panose="02020603050405020304" pitchFamily="18" charset="0"/>
              </a:rPr>
              <a:t>What are its weaknesses? In what ways is it weak?  Are its internal support systems robust?  Does it have sound structures?  Do people know who they are accountable to?  Are there systems of review and improvement in place?</a:t>
            </a:r>
          </a:p>
          <a:p>
            <a:endParaRPr lang="en-GB" dirty="0"/>
          </a:p>
        </p:txBody>
      </p:sp>
    </p:spTree>
    <p:extLst>
      <p:ext uri="{BB962C8B-B14F-4D97-AF65-F5344CB8AC3E}">
        <p14:creationId xmlns:p14="http://schemas.microsoft.com/office/powerpoint/2010/main" val="18165018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4D80D-6F06-744F-6333-ADF13A465F4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FEEE571-C3FA-11B4-71CE-DF6B5BC2106C}"/>
              </a:ext>
            </a:extLst>
          </p:cNvPr>
          <p:cNvSpPr>
            <a:spLocks noGrp="1"/>
          </p:cNvSpPr>
          <p:nvPr>
            <p:ph idx="1"/>
          </p:nvPr>
        </p:nvSpPr>
        <p:spPr/>
        <p:txBody>
          <a:bodyPr/>
          <a:lstStyle/>
          <a:p>
            <a:r>
              <a:rPr lang="en-GB" dirty="0">
                <a:effectLst/>
                <a:latin typeface="Calibri" panose="020F0502020204030204" pitchFamily="34" charset="0"/>
                <a:ea typeface="Calibri" panose="020F0502020204030204" pitchFamily="34" charset="0"/>
                <a:cs typeface="Times New Roman" panose="02020603050405020304" pitchFamily="18" charset="0"/>
              </a:rPr>
              <a:t>What are the main opportunities facing the organisation over the time span you are interested in? Are there opportunities for new funding streams?  Are there new developments on the horizon which the organisation can gear up for?</a:t>
            </a:r>
          </a:p>
          <a:p>
            <a:endParaRPr lang="en-GB" dirty="0"/>
          </a:p>
        </p:txBody>
      </p:sp>
    </p:spTree>
    <p:extLst>
      <p:ext uri="{BB962C8B-B14F-4D97-AF65-F5344CB8AC3E}">
        <p14:creationId xmlns:p14="http://schemas.microsoft.com/office/powerpoint/2010/main" val="18704414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8475A-A823-BFAB-F56C-416391D9AFD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FC86C81-325D-5DF7-5D86-4D3910BB865F}"/>
              </a:ext>
            </a:extLst>
          </p:cNvPr>
          <p:cNvSpPr>
            <a:spLocks noGrp="1"/>
          </p:cNvSpPr>
          <p:nvPr>
            <p:ph idx="1"/>
          </p:nvPr>
        </p:nvSpPr>
        <p:spPr/>
        <p:txBody>
          <a:bodyPr/>
          <a:lstStyle/>
          <a:p>
            <a:r>
              <a:rPr lang="en-GB" dirty="0">
                <a:effectLst/>
                <a:latin typeface="Calibri" panose="020F0502020204030204" pitchFamily="34" charset="0"/>
                <a:ea typeface="Calibri" panose="020F0502020204030204" pitchFamily="34" charset="0"/>
                <a:cs typeface="Times New Roman" panose="02020603050405020304" pitchFamily="18" charset="0"/>
              </a:rPr>
              <a:t>What are the major threats facing the organisation?  Is there a new project being set up locally?  Are staff happy and content in their roles?  Will social policy changes have an impact on the project’s work in the next three years?</a:t>
            </a:r>
          </a:p>
          <a:p>
            <a:endParaRPr lang="en-GB" dirty="0"/>
          </a:p>
        </p:txBody>
      </p:sp>
    </p:spTree>
    <p:extLst>
      <p:ext uri="{BB962C8B-B14F-4D97-AF65-F5344CB8AC3E}">
        <p14:creationId xmlns:p14="http://schemas.microsoft.com/office/powerpoint/2010/main" val="14917922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A31A3-E02F-1D3B-763F-BF0CAAB8C2CA}"/>
              </a:ext>
            </a:extLst>
          </p:cNvPr>
          <p:cNvSpPr>
            <a:spLocks noGrp="1"/>
          </p:cNvSpPr>
          <p:nvPr>
            <p:ph type="title"/>
          </p:nvPr>
        </p:nvSpPr>
        <p:spPr/>
        <p:txBody>
          <a:bodyPr/>
          <a:lstStyle/>
          <a:p>
            <a:r>
              <a:rPr lang="en-GB" sz="2800" b="1" i="1" dirty="0">
                <a:effectLst/>
                <a:latin typeface="Calibri" panose="020F0502020204030204" pitchFamily="34" charset="0"/>
                <a:ea typeface="Calibri" panose="020F0502020204030204" pitchFamily="34" charset="0"/>
                <a:cs typeface="Times New Roman" panose="02020603050405020304" pitchFamily="18" charset="0"/>
              </a:rPr>
              <a:t>What does an excellent SWOT analysis look like?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48D0E01B-BD92-2AD9-D77D-8E3B7328B285}"/>
              </a:ext>
            </a:extLst>
          </p:cNvPr>
          <p:cNvSpPr>
            <a:spLocks noGrp="1"/>
          </p:cNvSpPr>
          <p:nvPr>
            <p:ph idx="1"/>
          </p:nvPr>
        </p:nvSpPr>
        <p:spPr/>
        <p:txBody>
          <a:bodyPr/>
          <a:lstStyle/>
          <a:p>
            <a:r>
              <a:rPr lang="en-GB" dirty="0">
                <a:effectLst/>
                <a:latin typeface="Calibri" panose="020F0502020204030204" pitchFamily="34" charset="0"/>
                <a:ea typeface="Calibri" panose="020F0502020204030204" pitchFamily="34" charset="0"/>
                <a:cs typeface="Times New Roman" panose="02020603050405020304" pitchFamily="18" charset="0"/>
              </a:rPr>
              <a:t>The SWOT analysis should begin with an anonymised description of the organisation and its context (its work, its community, its competition, demand for its services).</a:t>
            </a:r>
          </a:p>
          <a:p>
            <a:r>
              <a:rPr lang="en-GB" dirty="0">
                <a:effectLst/>
                <a:latin typeface="Calibri" panose="020F0502020204030204" pitchFamily="34" charset="0"/>
                <a:ea typeface="Calibri" panose="020F0502020204030204" pitchFamily="34" charset="0"/>
                <a:cs typeface="Times New Roman" panose="02020603050405020304" pitchFamily="18" charset="0"/>
              </a:rPr>
              <a:t>A SWOT is a relatively concise summary and analysis of the information that has been gathered, it should focus on key factors.</a:t>
            </a:r>
          </a:p>
          <a:p>
            <a:r>
              <a:rPr lang="en-GB" dirty="0">
                <a:effectLst/>
                <a:latin typeface="Calibri" panose="020F0502020204030204" pitchFamily="34" charset="0"/>
                <a:ea typeface="Calibri" panose="020F0502020204030204" pitchFamily="34" charset="0"/>
                <a:cs typeface="Times New Roman" panose="02020603050405020304" pitchFamily="18" charset="0"/>
              </a:rPr>
              <a:t>Strengths and weaknesses are relative – no organisations or individuals are perfect, how does the organisation relate to other providers, is it weak or strong in relation to competitors or collaborators?</a:t>
            </a:r>
          </a:p>
          <a:p>
            <a:endParaRPr lang="en-GB" dirty="0"/>
          </a:p>
        </p:txBody>
      </p:sp>
    </p:spTree>
    <p:extLst>
      <p:ext uri="{BB962C8B-B14F-4D97-AF65-F5344CB8AC3E}">
        <p14:creationId xmlns:p14="http://schemas.microsoft.com/office/powerpoint/2010/main" val="18494263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0D719-86B4-99C8-F110-AE71A6BB8F9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A979B78-4161-CDD0-AF27-36619E9028BD}"/>
              </a:ext>
            </a:extLst>
          </p:cNvPr>
          <p:cNvSpPr>
            <a:spLocks noGrp="1"/>
          </p:cNvSpPr>
          <p:nvPr>
            <p:ph idx="1"/>
          </p:nvPr>
        </p:nvSpPr>
        <p:spPr/>
        <p:txBody>
          <a:bodyPr/>
          <a:lstStyle/>
          <a:p>
            <a:r>
              <a:rPr lang="en-GB" dirty="0">
                <a:effectLst/>
                <a:latin typeface="Calibri" panose="020F0502020204030204" pitchFamily="34" charset="0"/>
                <a:ea typeface="Calibri" panose="020F0502020204030204" pitchFamily="34" charset="0"/>
                <a:cs typeface="Times New Roman" panose="02020603050405020304" pitchFamily="18" charset="0"/>
              </a:rPr>
              <a:t> The SWOT should be clear and easy to read.  Find a balance between micro (no one washes the dishes in the staff canteen), </a:t>
            </a:r>
            <a:r>
              <a:rPr lang="en-GB" dirty="0" err="1">
                <a:effectLst/>
                <a:latin typeface="Calibri" panose="020F0502020204030204" pitchFamily="34" charset="0"/>
                <a:ea typeface="Calibri" panose="020F0502020204030204" pitchFamily="34" charset="0"/>
                <a:cs typeface="Times New Roman" panose="02020603050405020304" pitchFamily="18" charset="0"/>
              </a:rPr>
              <a:t>meso</a:t>
            </a:r>
            <a:r>
              <a:rPr lang="en-GB" dirty="0">
                <a:effectLst/>
                <a:latin typeface="Calibri" panose="020F0502020204030204" pitchFamily="34" charset="0"/>
                <a:ea typeface="Calibri" panose="020F0502020204030204" pitchFamily="34" charset="0"/>
                <a:cs typeface="Times New Roman" panose="02020603050405020304" pitchFamily="18" charset="0"/>
              </a:rPr>
              <a:t> (no funding for training), or macro issues (funding in place for the next three months only).  Remember, future organisational objectives will flow from the SWOT.</a:t>
            </a:r>
          </a:p>
          <a:p>
            <a:r>
              <a:rPr lang="en-GB" dirty="0">
                <a:effectLst/>
                <a:latin typeface="Calibri" panose="020F0502020204030204" pitchFamily="34" charset="0"/>
                <a:ea typeface="Calibri" panose="020F0502020204030204" pitchFamily="34" charset="0"/>
                <a:cs typeface="Times New Roman" panose="02020603050405020304" pitchFamily="18" charset="0"/>
              </a:rPr>
              <a:t>It is possible to complete a SWOT on different aspects of the organisation, for example, there could be different analysis for staff and for funding.</a:t>
            </a:r>
          </a:p>
          <a:p>
            <a:r>
              <a:rPr lang="en-GB" dirty="0">
                <a:effectLst/>
                <a:latin typeface="Calibri" panose="020F0502020204030204" pitchFamily="34" charset="0"/>
                <a:ea typeface="Calibri" panose="020F0502020204030204" pitchFamily="34" charset="0"/>
                <a:cs typeface="Times New Roman" panose="02020603050405020304" pitchFamily="18" charset="0"/>
              </a:rPr>
              <a:t>If a SWOT is well done, someone else should be able to pick it up and draft organisations flowing from it.</a:t>
            </a:r>
          </a:p>
          <a:p>
            <a:endParaRPr lang="en-GB" dirty="0"/>
          </a:p>
        </p:txBody>
      </p:sp>
    </p:spTree>
    <p:extLst>
      <p:ext uri="{BB962C8B-B14F-4D97-AF65-F5344CB8AC3E}">
        <p14:creationId xmlns:p14="http://schemas.microsoft.com/office/powerpoint/2010/main" val="14315593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6DB6E-FEA3-8321-33E4-B66491264E3C}"/>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C31D2898-A40E-2F45-91C3-B33D67C10998}"/>
              </a:ext>
            </a:extLst>
          </p:cNvPr>
          <p:cNvSpPr>
            <a:spLocks noGrp="1"/>
          </p:cNvSpPr>
          <p:nvPr>
            <p:ph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A good SWOT analysis should be an effective working summary of where the organisation is.  The best SWOT will include conclusions and recommendations for where the organisation should look to focus its efforts over the next planning cycle (1 year, 3 years, 5 years, 10 years), these are its key strategies and local and individual plans. </a:t>
            </a:r>
          </a:p>
          <a:p>
            <a:endParaRPr lang="en-GB" dirty="0"/>
          </a:p>
          <a:p>
            <a:endParaRPr lang="en-GB" dirty="0"/>
          </a:p>
          <a:p>
            <a:r>
              <a:rPr lang="en-GB" sz="1800" dirty="0">
                <a:effectLst/>
                <a:latin typeface="Calibri" panose="020F0502020204030204" pitchFamily="34" charset="0"/>
                <a:ea typeface="Calibri" panose="020F0502020204030204" pitchFamily="34" charset="0"/>
                <a:cs typeface="Times New Roman" panose="02020603050405020304" pitchFamily="18" charset="0"/>
              </a:rPr>
              <a:t>Youth Work News (No date)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How to facilitate a SWOT Analysis Session with your staff. </a:t>
            </a:r>
            <a:r>
              <a:rPr lang="en-GB" sz="1800" dirty="0">
                <a:effectLst/>
                <a:latin typeface="Calibri" panose="020F0502020204030204" pitchFamily="34" charset="0"/>
                <a:ea typeface="Calibri" panose="020F0502020204030204" pitchFamily="34" charset="0"/>
                <a:cs typeface="Times New Roman" panose="02020603050405020304" pitchFamily="18" charset="0"/>
              </a:rPr>
              <a:t>[Online] Available at: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https://www.youthworknews.com/how-to-facilitate-a-swot-session-with-your-youth-work-staff/</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23.11.19</a:t>
            </a:r>
          </a:p>
          <a:p>
            <a:endParaRPr lang="en-GB" dirty="0"/>
          </a:p>
        </p:txBody>
      </p:sp>
    </p:spTree>
    <p:extLst>
      <p:ext uri="{BB962C8B-B14F-4D97-AF65-F5344CB8AC3E}">
        <p14:creationId xmlns:p14="http://schemas.microsoft.com/office/powerpoint/2010/main" val="40530164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656</Words>
  <Application>Microsoft Office PowerPoint</Application>
  <PresentationFormat>Widescreen</PresentationFormat>
  <Paragraphs>28</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Preparing a SWOT Analysis for a youth and community work organisation </vt:lpstr>
      <vt:lpstr>Figure 1. Generic Planning Process  </vt:lpstr>
      <vt:lpstr>Let’s look in more depth at the SWOT and what it should entail</vt:lpstr>
      <vt:lpstr>PowerPoint Presentation</vt:lpstr>
      <vt:lpstr>PowerPoint Presentation</vt:lpstr>
      <vt:lpstr>PowerPoint Presentation</vt:lpstr>
      <vt:lpstr>What does an excellent SWOT analysis look like?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Preparing a SWOT Analysis for a youth and community work organisation</dc:title>
  <dc:creator>Darren O'Connor</dc:creator>
  <cp:lastModifiedBy>Darren O'Connor</cp:lastModifiedBy>
  <cp:revision>2</cp:revision>
  <dcterms:created xsi:type="dcterms:W3CDTF">2022-10-16T08:54:32Z</dcterms:created>
  <dcterms:modified xsi:type="dcterms:W3CDTF">2023-10-23T06:16:56Z</dcterms:modified>
</cp:coreProperties>
</file>