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5" r:id="rId3"/>
  </p:sldMasterIdLst>
  <p:notesMasterIdLst>
    <p:notesMasterId r:id="rId22"/>
  </p:notes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1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notesMaster" Target="notesMasters/notesMaster1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9" Type="http://schemas.openxmlformats.org/officeDocument/2006/relationships/tags" Target="../tags/tag7.xml"/><Relationship Id="rId8" Type="http://schemas.openxmlformats.org/officeDocument/2006/relationships/tags" Target="../tags/tag6.xml"/><Relationship Id="rId7" Type="http://schemas.openxmlformats.org/officeDocument/2006/relationships/tags" Target="../tags/tag5.xml"/><Relationship Id="rId6" Type="http://schemas.openxmlformats.org/officeDocument/2006/relationships/tags" Target="../tags/tag4.xml"/><Relationship Id="rId5" Type="http://schemas.openxmlformats.org/officeDocument/2006/relationships/tags" Target="../tags/tag3.xml"/><Relationship Id="rId4" Type="http://schemas.openxmlformats.org/officeDocument/2006/relationships/image" Target="../media/image1.png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6" Type="http://schemas.openxmlformats.org/officeDocument/2006/relationships/tags" Target="../tags/tag12.xml"/><Relationship Id="rId5" Type="http://schemas.openxmlformats.org/officeDocument/2006/relationships/tags" Target="../tags/tag11.xml"/><Relationship Id="rId4" Type="http://schemas.openxmlformats.org/officeDocument/2006/relationships/tags" Target="../tags/tag10.xml"/><Relationship Id="rId3" Type="http://schemas.openxmlformats.org/officeDocument/2006/relationships/tags" Target="../tags/tag9.xml"/><Relationship Id="rId2" Type="http://schemas.openxmlformats.org/officeDocument/2006/relationships/tags" Target="../tags/tag8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8" Type="http://schemas.openxmlformats.org/officeDocument/2006/relationships/tags" Target="../tags/tag18.xml"/><Relationship Id="rId7" Type="http://schemas.openxmlformats.org/officeDocument/2006/relationships/tags" Target="../tags/tag17.xml"/><Relationship Id="rId6" Type="http://schemas.openxmlformats.org/officeDocument/2006/relationships/tags" Target="../tags/tag16.xml"/><Relationship Id="rId5" Type="http://schemas.openxmlformats.org/officeDocument/2006/relationships/image" Target="../media/image2.png"/><Relationship Id="rId4" Type="http://schemas.openxmlformats.org/officeDocument/2006/relationships/tags" Target="../tags/tag15.xml"/><Relationship Id="rId3" Type="http://schemas.openxmlformats.org/officeDocument/2006/relationships/tags" Target="../tags/tag14.xml"/><Relationship Id="rId2" Type="http://schemas.openxmlformats.org/officeDocument/2006/relationships/tags" Target="../tags/tag13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9" Type="http://schemas.openxmlformats.org/officeDocument/2006/relationships/tags" Target="../tags/tag25.xml"/><Relationship Id="rId8" Type="http://schemas.openxmlformats.org/officeDocument/2006/relationships/tags" Target="../tags/tag24.xml"/><Relationship Id="rId7" Type="http://schemas.openxmlformats.org/officeDocument/2006/relationships/tags" Target="../tags/tag23.xml"/><Relationship Id="rId6" Type="http://schemas.openxmlformats.org/officeDocument/2006/relationships/tags" Target="../tags/tag22.xml"/><Relationship Id="rId5" Type="http://schemas.openxmlformats.org/officeDocument/2006/relationships/tags" Target="../tags/tag21.xml"/><Relationship Id="rId4" Type="http://schemas.openxmlformats.org/officeDocument/2006/relationships/image" Target="../media/image3.png"/><Relationship Id="rId3" Type="http://schemas.openxmlformats.org/officeDocument/2006/relationships/tags" Target="../tags/tag20.xml"/><Relationship Id="rId2" Type="http://schemas.openxmlformats.org/officeDocument/2006/relationships/tags" Target="../tags/tag19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7" Type="http://schemas.openxmlformats.org/officeDocument/2006/relationships/tags" Target="../tags/tag31.xml"/><Relationship Id="rId6" Type="http://schemas.openxmlformats.org/officeDocument/2006/relationships/tags" Target="../tags/tag30.xml"/><Relationship Id="rId5" Type="http://schemas.openxmlformats.org/officeDocument/2006/relationships/tags" Target="../tags/tag29.xml"/><Relationship Id="rId4" Type="http://schemas.openxmlformats.org/officeDocument/2006/relationships/tags" Target="../tags/tag28.xml"/><Relationship Id="rId3" Type="http://schemas.openxmlformats.org/officeDocument/2006/relationships/tags" Target="../tags/tag27.xml"/><Relationship Id="rId2" Type="http://schemas.openxmlformats.org/officeDocument/2006/relationships/tags" Target="../tags/tag26.xm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9" Type="http://schemas.openxmlformats.org/officeDocument/2006/relationships/tags" Target="../tags/tag39.xml"/><Relationship Id="rId8" Type="http://schemas.openxmlformats.org/officeDocument/2006/relationships/tags" Target="../tags/tag38.xml"/><Relationship Id="rId7" Type="http://schemas.openxmlformats.org/officeDocument/2006/relationships/tags" Target="../tags/tag37.xml"/><Relationship Id="rId6" Type="http://schemas.openxmlformats.org/officeDocument/2006/relationships/tags" Target="../tags/tag36.xml"/><Relationship Id="rId5" Type="http://schemas.openxmlformats.org/officeDocument/2006/relationships/tags" Target="../tags/tag35.xml"/><Relationship Id="rId4" Type="http://schemas.openxmlformats.org/officeDocument/2006/relationships/tags" Target="../tags/tag34.xml"/><Relationship Id="rId3" Type="http://schemas.openxmlformats.org/officeDocument/2006/relationships/tags" Target="../tags/tag33.xml"/><Relationship Id="rId2" Type="http://schemas.openxmlformats.org/officeDocument/2006/relationships/tags" Target="../tags/tag32.xm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5" Type="http://schemas.openxmlformats.org/officeDocument/2006/relationships/tags" Target="../tags/tag43.xml"/><Relationship Id="rId4" Type="http://schemas.openxmlformats.org/officeDocument/2006/relationships/tags" Target="../tags/tag42.xml"/><Relationship Id="rId3" Type="http://schemas.openxmlformats.org/officeDocument/2006/relationships/tags" Target="../tags/tag41.xml"/><Relationship Id="rId2" Type="http://schemas.openxmlformats.org/officeDocument/2006/relationships/tags" Target="../tags/tag40.xml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4" Type="http://schemas.openxmlformats.org/officeDocument/2006/relationships/tags" Target="../tags/tag46.xml"/><Relationship Id="rId3" Type="http://schemas.openxmlformats.org/officeDocument/2006/relationships/tags" Target="../tags/tag45.xml"/><Relationship Id="rId2" Type="http://schemas.openxmlformats.org/officeDocument/2006/relationships/tags" Target="../tags/tag44.xml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5" Type="http://schemas.openxmlformats.org/officeDocument/2006/relationships/tags" Target="../tags/tag50.xml"/><Relationship Id="rId4" Type="http://schemas.openxmlformats.org/officeDocument/2006/relationships/tags" Target="../tags/tag49.xml"/><Relationship Id="rId3" Type="http://schemas.openxmlformats.org/officeDocument/2006/relationships/tags" Target="../tags/tag48.xml"/><Relationship Id="rId2" Type="http://schemas.openxmlformats.org/officeDocument/2006/relationships/tags" Target="../tags/tag47.xml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6" Type="http://schemas.openxmlformats.org/officeDocument/2006/relationships/tags" Target="../tags/tag55.xml"/><Relationship Id="rId5" Type="http://schemas.openxmlformats.org/officeDocument/2006/relationships/tags" Target="../tags/tag54.xml"/><Relationship Id="rId4" Type="http://schemas.openxmlformats.org/officeDocument/2006/relationships/tags" Target="../tags/tag53.xml"/><Relationship Id="rId3" Type="http://schemas.openxmlformats.org/officeDocument/2006/relationships/tags" Target="../tags/tag52.xml"/><Relationship Id="rId2" Type="http://schemas.openxmlformats.org/officeDocument/2006/relationships/tags" Target="../tags/tag51.xml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9" Type="http://schemas.openxmlformats.org/officeDocument/2006/relationships/tags" Target="../tags/tag62.xml"/><Relationship Id="rId8" Type="http://schemas.openxmlformats.org/officeDocument/2006/relationships/tags" Target="../tags/tag61.xml"/><Relationship Id="rId7" Type="http://schemas.openxmlformats.org/officeDocument/2006/relationships/tags" Target="../tags/tag60.xml"/><Relationship Id="rId6" Type="http://schemas.openxmlformats.org/officeDocument/2006/relationships/tags" Target="../tags/tag59.xml"/><Relationship Id="rId5" Type="http://schemas.openxmlformats.org/officeDocument/2006/relationships/tags" Target="../tags/tag58.xml"/><Relationship Id="rId4" Type="http://schemas.openxmlformats.org/officeDocument/2006/relationships/image" Target="../media/image4.png"/><Relationship Id="rId3" Type="http://schemas.openxmlformats.org/officeDocument/2006/relationships/tags" Target="../tags/tag57.xml"/><Relationship Id="rId2" Type="http://schemas.openxmlformats.org/officeDocument/2006/relationships/tags" Target="../tags/tag56.xml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0965" indent="0">
              <a:buNone/>
              <a:defRPr sz="1000"/>
            </a:lvl4pPr>
            <a:lvl5pPr marL="1828165" indent="0">
              <a:buNone/>
              <a:defRPr sz="1000"/>
            </a:lvl5pPr>
            <a:lvl6pPr marL="2285365" indent="0">
              <a:buNone/>
              <a:defRPr sz="1000"/>
            </a:lvl6pPr>
            <a:lvl7pPr marL="2742565" indent="0">
              <a:buNone/>
              <a:defRPr sz="1000"/>
            </a:lvl7pPr>
            <a:lvl8pPr marL="3199130" indent="0">
              <a:buNone/>
              <a:defRPr sz="1000"/>
            </a:lvl8pPr>
            <a:lvl9pPr marL="365633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9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90204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9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90204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90204"/>
              </a:rPr>
              <a:t>“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90204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90204"/>
              </a:rPr>
              <a:t>”</a:t>
            </a:r>
            <a:endParaRPr lang="en-US" sz="8000" baseline="0" dirty="0">
              <a:ln w="3175" cmpd="sng">
                <a:noFill/>
              </a:ln>
              <a:solidFill>
                <a:schemeClr val="accent1">
                  <a:lumMod val="60000"/>
                  <a:lumOff val="40000"/>
                </a:schemeClr>
              </a:solidFill>
              <a:effectLst/>
              <a:latin typeface="Arial" panose="020B0604020202090204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任意多边形: 形状 7"/>
          <p:cNvSpPr/>
          <p:nvPr userDrawn="1">
            <p:custDataLst>
              <p:tags r:id="rId2"/>
            </p:custDataLst>
          </p:nvPr>
        </p:nvSpPr>
        <p:spPr>
          <a:xfrm>
            <a:off x="6055961" y="826274"/>
            <a:ext cx="5909293" cy="5793934"/>
          </a:xfrm>
          <a:custGeom>
            <a:avLst/>
            <a:gdLst>
              <a:gd name="connsiteX0" fmla="*/ 3879682 w 5909293"/>
              <a:gd name="connsiteY0" fmla="*/ 175 h 5793934"/>
              <a:gd name="connsiteX1" fmla="*/ 4334567 w 5909293"/>
              <a:gd name="connsiteY1" fmla="*/ 60453 h 5793934"/>
              <a:gd name="connsiteX2" fmla="*/ 5246308 w 5909293"/>
              <a:gd name="connsiteY2" fmla="*/ 1122598 h 5793934"/>
              <a:gd name="connsiteX3" fmla="*/ 5872742 w 5909293"/>
              <a:gd name="connsiteY3" fmla="*/ 3288868 h 5793934"/>
              <a:gd name="connsiteX4" fmla="*/ 5819651 w 5909293"/>
              <a:gd name="connsiteY4" fmla="*/ 4125030 h 5793934"/>
              <a:gd name="connsiteX5" fmla="*/ 5157837 w 5909293"/>
              <a:gd name="connsiteY5" fmla="*/ 4912778 h 5793934"/>
              <a:gd name="connsiteX6" fmla="*/ 3379536 w 5909293"/>
              <a:gd name="connsiteY6" fmla="*/ 5735681 h 5793934"/>
              <a:gd name="connsiteX7" fmla="*/ 2078353 w 5909293"/>
              <a:gd name="connsiteY7" fmla="*/ 5726438 h 5793934"/>
              <a:gd name="connsiteX8" fmla="*/ 1489530 w 5909293"/>
              <a:gd name="connsiteY8" fmla="*/ 5363600 h 5793934"/>
              <a:gd name="connsiteX9" fmla="*/ 1035251 w 5909293"/>
              <a:gd name="connsiteY9" fmla="*/ 4220617 h 5793934"/>
              <a:gd name="connsiteX10" fmla="*/ 602247 w 5909293"/>
              <a:gd name="connsiteY10" fmla="*/ 3634929 h 5793934"/>
              <a:gd name="connsiteX11" fmla="*/ 169546 w 5909293"/>
              <a:gd name="connsiteY11" fmla="*/ 2942699 h 5793934"/>
              <a:gd name="connsiteX12" fmla="*/ 652478 w 5909293"/>
              <a:gd name="connsiteY12" fmla="*/ 842508 h 5793934"/>
              <a:gd name="connsiteX13" fmla="*/ 1316613 w 5909293"/>
              <a:gd name="connsiteY13" fmla="*/ 445895 h 5793934"/>
              <a:gd name="connsiteX14" fmla="*/ 1375567 w 5909293"/>
              <a:gd name="connsiteY14" fmla="*/ 424437 h 5793934"/>
              <a:gd name="connsiteX15" fmla="*/ 3408460 w 5909293"/>
              <a:gd name="connsiteY15" fmla="*/ 39296 h 5793934"/>
              <a:gd name="connsiteX16" fmla="*/ 3879682 w 5909293"/>
              <a:gd name="connsiteY16" fmla="*/ 175 h 57939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909293" h="5793934">
                <a:moveTo>
                  <a:pt x="3879682" y="175"/>
                </a:moveTo>
                <a:cubicBezTo>
                  <a:pt x="4036099" y="-1809"/>
                  <a:pt x="4189792" y="12773"/>
                  <a:pt x="4334567" y="60453"/>
                </a:cubicBezTo>
                <a:cubicBezTo>
                  <a:pt x="4813657" y="215756"/>
                  <a:pt x="5066087" y="681130"/>
                  <a:pt x="5246308" y="1122598"/>
                </a:cubicBezTo>
                <a:cubicBezTo>
                  <a:pt x="5530593" y="1818660"/>
                  <a:pt x="5740779" y="2546018"/>
                  <a:pt x="5872742" y="3288868"/>
                </a:cubicBezTo>
                <a:cubicBezTo>
                  <a:pt x="5918136" y="3538857"/>
                  <a:pt x="5941127" y="3794404"/>
                  <a:pt x="5819651" y="4125030"/>
                </a:cubicBezTo>
                <a:cubicBezTo>
                  <a:pt x="5698175" y="4455657"/>
                  <a:pt x="5555500" y="4602769"/>
                  <a:pt x="5157837" y="4912778"/>
                </a:cubicBezTo>
                <a:cubicBezTo>
                  <a:pt x="4760174" y="5222787"/>
                  <a:pt x="3749504" y="5653807"/>
                  <a:pt x="3379536" y="5735681"/>
                </a:cubicBezTo>
                <a:cubicBezTo>
                  <a:pt x="3009569" y="5817556"/>
                  <a:pt x="2330918" y="5811898"/>
                  <a:pt x="2078353" y="5726438"/>
                </a:cubicBezTo>
                <a:cubicBezTo>
                  <a:pt x="1825789" y="5640979"/>
                  <a:pt x="1633575" y="5511056"/>
                  <a:pt x="1489530" y="5363600"/>
                </a:cubicBezTo>
                <a:cubicBezTo>
                  <a:pt x="1194462" y="5065173"/>
                  <a:pt x="1220104" y="4592041"/>
                  <a:pt x="1035251" y="4220617"/>
                </a:cubicBezTo>
                <a:cubicBezTo>
                  <a:pt x="929927" y="4002824"/>
                  <a:pt x="753122" y="3825759"/>
                  <a:pt x="602247" y="3634929"/>
                </a:cubicBezTo>
                <a:cubicBezTo>
                  <a:pt x="430739" y="3418728"/>
                  <a:pt x="291908" y="3187171"/>
                  <a:pt x="169546" y="2942699"/>
                </a:cubicBezTo>
                <a:cubicBezTo>
                  <a:pt x="-176217" y="2249976"/>
                  <a:pt x="17688" y="1398039"/>
                  <a:pt x="652478" y="842508"/>
                </a:cubicBezTo>
                <a:cubicBezTo>
                  <a:pt x="844971" y="671207"/>
                  <a:pt x="1070014" y="535650"/>
                  <a:pt x="1316613" y="445895"/>
                </a:cubicBezTo>
                <a:cubicBezTo>
                  <a:pt x="1336025" y="438830"/>
                  <a:pt x="1354717" y="432026"/>
                  <a:pt x="1375567" y="424437"/>
                </a:cubicBezTo>
                <a:cubicBezTo>
                  <a:pt x="2029851" y="208795"/>
                  <a:pt x="2725822" y="123350"/>
                  <a:pt x="3408460" y="39296"/>
                </a:cubicBezTo>
                <a:cubicBezTo>
                  <a:pt x="3564127" y="20711"/>
                  <a:pt x="3723266" y="2160"/>
                  <a:pt x="3879682" y="175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27" name="图片 26" descr="无人机5资源 1@600x-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5434330" y="1677670"/>
            <a:ext cx="6643370" cy="51803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702945" y="1304926"/>
            <a:ext cx="5393055" cy="215265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zh-CN" altLang="en-US" dirty="0"/>
              <a:t>编辑母版标题</a:t>
            </a:r>
            <a:endParaRPr lang="zh-CN" altLang="en-US" dirty="0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701675" y="3740150"/>
            <a:ext cx="2880995" cy="5803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 dirty="0"/>
              <a:t>汇报人：</a:t>
            </a:r>
            <a:r>
              <a:rPr lang="en-US" altLang="zh-CN" dirty="0"/>
              <a:t>WPS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95325" y="1276350"/>
            <a:ext cx="10799475" cy="490156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7" name="标题 6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日期占位符 10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3" name="灯片编号占位符 12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6"/>
          <p:cNvSpPr/>
          <p:nvPr>
            <p:custDataLst>
              <p:tags r:id="rId2"/>
            </p:custDataLst>
          </p:nvPr>
        </p:nvSpPr>
        <p:spPr bwMode="auto">
          <a:xfrm>
            <a:off x="837565" y="3313430"/>
            <a:ext cx="3971925" cy="3523615"/>
          </a:xfrm>
          <a:custGeom>
            <a:avLst/>
            <a:gdLst>
              <a:gd name="T0" fmla="*/ 1557 w 2458"/>
              <a:gd name="T1" fmla="*/ 0 h 2180"/>
              <a:gd name="T2" fmla="*/ 1529 w 2458"/>
              <a:gd name="T3" fmla="*/ 0 h 2180"/>
              <a:gd name="T4" fmla="*/ 618 w 2458"/>
              <a:gd name="T5" fmla="*/ 140 h 2180"/>
              <a:gd name="T6" fmla="*/ 233 w 2458"/>
              <a:gd name="T7" fmla="*/ 281 h 2180"/>
              <a:gd name="T8" fmla="*/ 13 w 2458"/>
              <a:gd name="T9" fmla="*/ 831 h 2180"/>
              <a:gd name="T10" fmla="*/ 81 w 2458"/>
              <a:gd name="T11" fmla="*/ 1775 h 2180"/>
              <a:gd name="T12" fmla="*/ 215 w 2458"/>
              <a:gd name="T13" fmla="*/ 2066 h 2180"/>
              <a:gd name="T14" fmla="*/ 645 w 2458"/>
              <a:gd name="T15" fmla="*/ 2180 h 2180"/>
              <a:gd name="T16" fmla="*/ 1805 w 2458"/>
              <a:gd name="T17" fmla="*/ 2180 h 2180"/>
              <a:gd name="T18" fmla="*/ 2036 w 2458"/>
              <a:gd name="T19" fmla="*/ 2135 h 2180"/>
              <a:gd name="T20" fmla="*/ 2235 w 2458"/>
              <a:gd name="T21" fmla="*/ 1964 h 2180"/>
              <a:gd name="T22" fmla="*/ 2251 w 2458"/>
              <a:gd name="T23" fmla="*/ 1448 h 2180"/>
              <a:gd name="T24" fmla="*/ 2343 w 2458"/>
              <a:gd name="T25" fmla="*/ 1155 h 2180"/>
              <a:gd name="T26" fmla="*/ 2419 w 2458"/>
              <a:gd name="T27" fmla="*/ 820 h 2180"/>
              <a:gd name="T28" fmla="*/ 1896 w 2458"/>
              <a:gd name="T29" fmla="*/ 61 h 2180"/>
              <a:gd name="T30" fmla="*/ 1557 w 2458"/>
              <a:gd name="T31" fmla="*/ 0 h 21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2458" h="2180">
                <a:moveTo>
                  <a:pt x="1557" y="0"/>
                </a:moveTo>
                <a:cubicBezTo>
                  <a:pt x="1548" y="0"/>
                  <a:pt x="1539" y="0"/>
                  <a:pt x="1529" y="0"/>
                </a:cubicBezTo>
                <a:cubicBezTo>
                  <a:pt x="1222" y="9"/>
                  <a:pt x="917" y="75"/>
                  <a:pt x="618" y="140"/>
                </a:cubicBezTo>
                <a:cubicBezTo>
                  <a:pt x="482" y="170"/>
                  <a:pt x="340" y="202"/>
                  <a:pt x="233" y="281"/>
                </a:cubicBezTo>
                <a:cubicBezTo>
                  <a:pt x="56" y="411"/>
                  <a:pt x="21" y="631"/>
                  <a:pt x="13" y="831"/>
                </a:cubicBezTo>
                <a:cubicBezTo>
                  <a:pt x="0" y="1146"/>
                  <a:pt x="23" y="1463"/>
                  <a:pt x="81" y="1775"/>
                </a:cubicBezTo>
                <a:cubicBezTo>
                  <a:pt x="100" y="1880"/>
                  <a:pt x="128" y="1991"/>
                  <a:pt x="215" y="2066"/>
                </a:cubicBezTo>
                <a:cubicBezTo>
                  <a:pt x="323" y="2159"/>
                  <a:pt x="491" y="2172"/>
                  <a:pt x="645" y="2180"/>
                </a:cubicBezTo>
                <a:cubicBezTo>
                  <a:pt x="1805" y="2180"/>
                  <a:pt x="1805" y="2180"/>
                  <a:pt x="1805" y="2180"/>
                </a:cubicBezTo>
                <a:cubicBezTo>
                  <a:pt x="1884" y="2180"/>
                  <a:pt x="1963" y="2165"/>
                  <a:pt x="2036" y="2135"/>
                </a:cubicBezTo>
                <a:cubicBezTo>
                  <a:pt x="2124" y="2098"/>
                  <a:pt x="2197" y="2043"/>
                  <a:pt x="2235" y="1964"/>
                </a:cubicBezTo>
                <a:cubicBezTo>
                  <a:pt x="2313" y="1804"/>
                  <a:pt x="2230" y="1621"/>
                  <a:pt x="2251" y="1448"/>
                </a:cubicBezTo>
                <a:cubicBezTo>
                  <a:pt x="2262" y="1347"/>
                  <a:pt x="2309" y="1252"/>
                  <a:pt x="2343" y="1155"/>
                </a:cubicBezTo>
                <a:cubicBezTo>
                  <a:pt x="2382" y="1045"/>
                  <a:pt x="2405" y="934"/>
                  <a:pt x="2419" y="820"/>
                </a:cubicBezTo>
                <a:cubicBezTo>
                  <a:pt x="2458" y="497"/>
                  <a:pt x="2247" y="189"/>
                  <a:pt x="1896" y="61"/>
                </a:cubicBezTo>
                <a:cubicBezTo>
                  <a:pt x="1789" y="21"/>
                  <a:pt x="1674" y="0"/>
                  <a:pt x="1557" y="0"/>
                </a:cubicBezTo>
              </a:path>
            </a:pathLst>
          </a:custGeom>
          <a:solidFill>
            <a:schemeClr val="accent1">
              <a:alpha val="17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cs typeface="微软雅黑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7565" y="565150"/>
            <a:ext cx="2129790" cy="1081405"/>
          </a:xfrm>
        </p:spPr>
        <p:txBody>
          <a:bodyPr wrap="square" anchor="ctr" anchorCtr="0">
            <a:normAutofit/>
          </a:bodyPr>
          <a:lstStyle>
            <a:lvl1pPr algn="l">
              <a:defRPr sz="4800">
                <a:solidFill>
                  <a:schemeClr val="accent1"/>
                </a:solidFill>
              </a:defRPr>
            </a:lvl1pPr>
          </a:lstStyle>
          <a:p>
            <a:r>
              <a:rPr lang="zh-CN" altLang="en-US" dirty="0"/>
              <a:t>标题</a:t>
            </a:r>
            <a:endParaRPr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250" r="27352"/>
          <a:stretch>
            <a:fillRect/>
          </a:stretch>
        </p:blipFill>
        <p:spPr>
          <a:xfrm>
            <a:off x="1198245" y="2017395"/>
            <a:ext cx="3556000" cy="483171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6"/>
          <p:cNvSpPr/>
          <p:nvPr userDrawn="1">
            <p:custDataLst>
              <p:tags r:id="rId2"/>
            </p:custDataLst>
          </p:nvPr>
        </p:nvSpPr>
        <p:spPr bwMode="auto">
          <a:xfrm rot="6240000" flipH="1">
            <a:off x="1155700" y="2376170"/>
            <a:ext cx="2943225" cy="3514725"/>
          </a:xfrm>
          <a:custGeom>
            <a:avLst/>
            <a:gdLst>
              <a:gd name="connsiteX0" fmla="*/ 4417 w 6611"/>
              <a:gd name="connsiteY0" fmla="*/ 31 h 6706"/>
              <a:gd name="connsiteX1" fmla="*/ 3525 w 6611"/>
              <a:gd name="connsiteY1" fmla="*/ 35 h 6706"/>
              <a:gd name="connsiteX2" fmla="*/ 1943 w 6611"/>
              <a:gd name="connsiteY2" fmla="*/ 444 h 6706"/>
              <a:gd name="connsiteX3" fmla="*/ 850 w 6611"/>
              <a:gd name="connsiteY3" fmla="*/ 1131 h 6706"/>
              <a:gd name="connsiteX4" fmla="*/ 7 w 6611"/>
              <a:gd name="connsiteY4" fmla="*/ 2491 h 6706"/>
              <a:gd name="connsiteX5" fmla="*/ 211 w 6611"/>
              <a:gd name="connsiteY5" fmla="*/ 4826 h 6706"/>
              <a:gd name="connsiteX6" fmla="*/ 752 w 6611"/>
              <a:gd name="connsiteY6" fmla="*/ 5937 h 6706"/>
              <a:gd name="connsiteX7" fmla="*/ 1926 w 6611"/>
              <a:gd name="connsiteY7" fmla="*/ 6575 h 6706"/>
              <a:gd name="connsiteX8" fmla="*/ 4060 w 6611"/>
              <a:gd name="connsiteY8" fmla="*/ 6611 h 6706"/>
              <a:gd name="connsiteX9" fmla="*/ 5547 w 6611"/>
              <a:gd name="connsiteY9" fmla="*/ 5965 h 6706"/>
              <a:gd name="connsiteX10" fmla="*/ 6120 w 6611"/>
              <a:gd name="connsiteY10" fmla="*/ 5119 h 6706"/>
              <a:gd name="connsiteX11" fmla="*/ 6193 w 6611"/>
              <a:gd name="connsiteY11" fmla="*/ 4057 h 6706"/>
              <a:gd name="connsiteX12" fmla="*/ 6398 w 6611"/>
              <a:gd name="connsiteY12" fmla="*/ 3222 h 6706"/>
              <a:gd name="connsiteX13" fmla="*/ 6599 w 6611"/>
              <a:gd name="connsiteY13" fmla="*/ 2281 h 6706"/>
              <a:gd name="connsiteX14" fmla="*/ 5278 w 6611"/>
              <a:gd name="connsiteY14" fmla="*/ 246 h 6706"/>
              <a:gd name="connsiteX15" fmla="*/ 4417 w 6611"/>
              <a:gd name="connsiteY15" fmla="*/ 31 h 67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0" t="0" r="r" b="b"/>
            <a:pathLst>
              <a:path w="6612" h="6706">
                <a:moveTo>
                  <a:pt x="4417" y="31"/>
                </a:moveTo>
                <a:cubicBezTo>
                  <a:pt x="4275" y="12"/>
                  <a:pt x="4045" y="-31"/>
                  <a:pt x="3525" y="35"/>
                </a:cubicBezTo>
                <a:cubicBezTo>
                  <a:pt x="3006" y="101"/>
                  <a:pt x="2368" y="252"/>
                  <a:pt x="1943" y="444"/>
                </a:cubicBezTo>
                <a:cubicBezTo>
                  <a:pt x="1518" y="636"/>
                  <a:pt x="1206" y="810"/>
                  <a:pt x="850" y="1131"/>
                </a:cubicBezTo>
                <a:cubicBezTo>
                  <a:pt x="494" y="1452"/>
                  <a:pt x="28" y="1938"/>
                  <a:pt x="7" y="2491"/>
                </a:cubicBezTo>
                <a:cubicBezTo>
                  <a:pt x="-27" y="3362"/>
                  <a:pt x="58" y="4271"/>
                  <a:pt x="211" y="4826"/>
                </a:cubicBezTo>
                <a:cubicBezTo>
                  <a:pt x="364" y="5381"/>
                  <a:pt x="482" y="5677"/>
                  <a:pt x="752" y="5937"/>
                </a:cubicBezTo>
                <a:cubicBezTo>
                  <a:pt x="1022" y="6197"/>
                  <a:pt x="1328" y="6417"/>
                  <a:pt x="1926" y="6575"/>
                </a:cubicBezTo>
                <a:cubicBezTo>
                  <a:pt x="2524" y="6733"/>
                  <a:pt x="3366" y="6751"/>
                  <a:pt x="4060" y="6611"/>
                </a:cubicBezTo>
                <a:cubicBezTo>
                  <a:pt x="4755" y="6471"/>
                  <a:pt x="5352" y="6115"/>
                  <a:pt x="5547" y="5965"/>
                </a:cubicBezTo>
                <a:cubicBezTo>
                  <a:pt x="5742" y="5815"/>
                  <a:pt x="6019" y="5562"/>
                  <a:pt x="6120" y="5119"/>
                </a:cubicBezTo>
                <a:cubicBezTo>
                  <a:pt x="6221" y="4677"/>
                  <a:pt x="6140" y="4535"/>
                  <a:pt x="6193" y="4057"/>
                </a:cubicBezTo>
                <a:cubicBezTo>
                  <a:pt x="6221" y="3778"/>
                  <a:pt x="6310" y="3490"/>
                  <a:pt x="6398" y="3222"/>
                </a:cubicBezTo>
                <a:cubicBezTo>
                  <a:pt x="6538" y="2812"/>
                  <a:pt x="6563" y="2596"/>
                  <a:pt x="6599" y="2281"/>
                </a:cubicBezTo>
                <a:cubicBezTo>
                  <a:pt x="6700" y="1390"/>
                  <a:pt x="6184" y="599"/>
                  <a:pt x="5278" y="246"/>
                </a:cubicBezTo>
                <a:cubicBezTo>
                  <a:pt x="5003" y="136"/>
                  <a:pt x="4559" y="50"/>
                  <a:pt x="4417" y="31"/>
                </a:cubicBez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>
              <a:cs typeface="微软雅黑" charset="-122"/>
            </a:endParaRPr>
          </a:p>
        </p:txBody>
      </p:sp>
      <p:pic>
        <p:nvPicPr>
          <p:cNvPr id="7" name="图片 6" descr="D:\工作文件\临时素材\无人机5资源-1@600x-8.png无人机5资源-1@600x-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4"/>
          <a:srcRect l="150" r="150"/>
          <a:stretch>
            <a:fillRect/>
          </a:stretch>
        </p:blipFill>
        <p:spPr>
          <a:xfrm>
            <a:off x="869950" y="1550035"/>
            <a:ext cx="3757930" cy="32626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5461000" y="3408045"/>
            <a:ext cx="5892800" cy="1761490"/>
          </a:xfrm>
        </p:spPr>
        <p:txBody>
          <a:bodyPr wrap="square" lIns="0" tIns="0" rIns="0" bIns="0" anchor="t" anchorCtr="0">
            <a:normAutofit/>
          </a:bodyPr>
          <a:lstStyle>
            <a:lvl1pPr algn="l">
              <a:defRPr sz="4400">
                <a:solidFill>
                  <a:schemeClr val="accent1"/>
                </a:solidFill>
              </a:defRPr>
            </a:lvl1pPr>
          </a:lstStyle>
          <a:p>
            <a:r>
              <a:rPr lang="zh-CN" altLang="en-US" dirty="0"/>
              <a:t>单击编辑母版标题</a:t>
            </a:r>
            <a:endParaRPr lang="zh-CN" altLang="en-US" dirty="0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6"/>
            </p:custDataLst>
          </p:nvPr>
        </p:nvSpPr>
        <p:spPr>
          <a:xfrm>
            <a:off x="5461000" y="2364740"/>
            <a:ext cx="5892800" cy="960120"/>
          </a:xfrm>
          <a:prstGeom prst="roundRect">
            <a:avLst>
              <a:gd name="adj" fmla="val 0"/>
            </a:avLst>
          </a:prstGeom>
          <a:noFill/>
        </p:spPr>
        <p:txBody>
          <a:bodyPr wrap="square" anchor="b" anchorCtr="0">
            <a:noAutofit/>
          </a:bodyPr>
          <a:lstStyle>
            <a:lvl1pPr marL="0" indent="0" algn="l" eaLnBrk="1" fontAlgn="auto" latinLnBrk="0" hangingPunct="1">
              <a:lnSpc>
                <a:spcPct val="100000"/>
              </a:lnSpc>
              <a:spcBef>
                <a:spcPts val="0"/>
              </a:spcBef>
              <a:buNone/>
              <a:defRPr sz="4800" b="1" u="none" strike="noStrike" kern="1200" cap="none" spc="100" normalizeH="0">
                <a:solidFill>
                  <a:schemeClr val="accent1"/>
                </a:solidFill>
                <a:uFillTx/>
                <a:latin typeface="+mj-ea"/>
                <a:ea typeface="+mj-ea"/>
              </a:defRPr>
            </a:lvl1pPr>
          </a:lstStyle>
          <a:p>
            <a:pPr lvl="0"/>
            <a:r>
              <a:rPr lang="zh-CN" altLang="en-US" dirty="0"/>
              <a:t>编号</a:t>
            </a:r>
            <a:endParaRPr lang="zh-CN" altLang="en-US" dirty="0"/>
          </a:p>
        </p:txBody>
      </p:sp>
      <p:sp>
        <p:nvSpPr>
          <p:cNvPr id="12" name="日期占位符 11"/>
          <p:cNvSpPr>
            <a:spLocks noGrp="1"/>
          </p:cNvSpPr>
          <p:nvPr>
            <p:ph type="dt" sz="half" idx="14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13" name="页脚占位符 12"/>
          <p:cNvSpPr>
            <a:spLocks noGrp="1"/>
          </p:cNvSpPr>
          <p:nvPr>
            <p:ph type="ftr" sz="quarter" idx="15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4" name="灯片编号占位符 13"/>
          <p:cNvSpPr>
            <a:spLocks noGrp="1"/>
          </p:cNvSpPr>
          <p:nvPr>
            <p:ph type="sldNum" sz="quarter" idx="16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wrap="square" lIns="0" tIns="0" rIns="0" bIns="0" rtlCol="0" anchor="b" anchorCtr="0">
            <a:normAutofit/>
          </a:bodyPr>
          <a:lstStyle>
            <a:lvl1pPr>
              <a:defRPr lang="zh-CN" altLang="en-US" dirty="0"/>
            </a:lvl1pPr>
          </a:lstStyle>
          <a:p>
            <a:pPr lvl="0"/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95325" y="1276350"/>
            <a:ext cx="5324475" cy="49012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276350"/>
            <a:ext cx="5322600" cy="490125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326" y="1276350"/>
            <a:ext cx="5302250" cy="463385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326" y="2061275"/>
            <a:ext cx="5302250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276350"/>
            <a:ext cx="5329238" cy="463385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9238" cy="4128388"/>
          </a:xfrm>
        </p:spPr>
        <p:txBody>
          <a:bodyPr wrap="square">
            <a:normAutofit/>
          </a:bodyPr>
          <a:lstStyle>
            <a:lvl1pPr>
              <a:defRPr sz="2200"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</a:fld>
            <a:endParaRPr lang="zh-CN" altLang="en-US" dirty="0"/>
          </a:p>
        </p:txBody>
      </p:sp>
      <p:sp>
        <p:nvSpPr>
          <p:cNvPr id="13" name="标题 12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95325" y="360000"/>
            <a:ext cx="10806113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5325" y="1296000"/>
            <a:ext cx="10806113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 dirty="0"/>
              <a:t>单击此处编辑母版副标题样式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: 形状 6"/>
          <p:cNvSpPr/>
          <p:nvPr userDrawn="1">
            <p:custDataLst>
              <p:tags r:id="rId2"/>
            </p:custDataLst>
          </p:nvPr>
        </p:nvSpPr>
        <p:spPr>
          <a:xfrm>
            <a:off x="6217227" y="854899"/>
            <a:ext cx="5597566" cy="5917440"/>
          </a:xfrm>
          <a:custGeom>
            <a:avLst/>
            <a:gdLst>
              <a:gd name="connsiteX0" fmla="*/ 3604196 w 5597566"/>
              <a:gd name="connsiteY0" fmla="*/ 127 h 5917440"/>
              <a:gd name="connsiteX1" fmla="*/ 5020674 w 5597566"/>
              <a:gd name="connsiteY1" fmla="*/ 776538 h 5917440"/>
              <a:gd name="connsiteX2" fmla="*/ 5376373 w 5597566"/>
              <a:gd name="connsiteY2" fmla="*/ 1444944 h 5917440"/>
              <a:gd name="connsiteX3" fmla="*/ 5557177 w 5597566"/>
              <a:gd name="connsiteY3" fmla="*/ 2184215 h 5917440"/>
              <a:gd name="connsiteX4" fmla="*/ 5545132 w 5597566"/>
              <a:gd name="connsiteY4" fmla="*/ 3578297 h 5917440"/>
              <a:gd name="connsiteX5" fmla="*/ 5202018 w 5597566"/>
              <a:gd name="connsiteY5" fmla="*/ 4624938 h 5917440"/>
              <a:gd name="connsiteX6" fmla="*/ 4250176 w 5597566"/>
              <a:gd name="connsiteY6" fmla="*/ 5603523 h 5917440"/>
              <a:gd name="connsiteX7" fmla="*/ 2275095 w 5597566"/>
              <a:gd name="connsiteY7" fmla="*/ 5916586 h 5917440"/>
              <a:gd name="connsiteX8" fmla="*/ 1243715 w 5597566"/>
              <a:gd name="connsiteY8" fmla="*/ 5698027 h 5917440"/>
              <a:gd name="connsiteX9" fmla="*/ 473239 w 5597566"/>
              <a:gd name="connsiteY9" fmla="*/ 4857811 h 5917440"/>
              <a:gd name="connsiteX10" fmla="*/ 2965 w 5597566"/>
              <a:gd name="connsiteY10" fmla="*/ 3098601 h 5917440"/>
              <a:gd name="connsiteX11" fmla="*/ 230813 w 5597566"/>
              <a:gd name="connsiteY11" fmla="*/ 1734249 h 5917440"/>
              <a:gd name="connsiteX12" fmla="*/ 812883 w 5597566"/>
              <a:gd name="connsiteY12" fmla="*/ 1085274 h 5917440"/>
              <a:gd name="connsiteX13" fmla="*/ 1676967 w 5597566"/>
              <a:gd name="connsiteY13" fmla="*/ 805643 h 5917440"/>
              <a:gd name="connsiteX14" fmla="*/ 2325887 w 5597566"/>
              <a:gd name="connsiteY14" fmla="*/ 463589 h 5917440"/>
              <a:gd name="connsiteX15" fmla="*/ 3063384 w 5597566"/>
              <a:gd name="connsiteY15" fmla="*/ 102968 h 5917440"/>
              <a:gd name="connsiteX16" fmla="*/ 3604196 w 5597566"/>
              <a:gd name="connsiteY16" fmla="*/ 127 h 5917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597566" h="5917440">
                <a:moveTo>
                  <a:pt x="3604196" y="127"/>
                </a:moveTo>
                <a:cubicBezTo>
                  <a:pt x="4143157" y="-6764"/>
                  <a:pt x="4661253" y="268656"/>
                  <a:pt x="5020674" y="776538"/>
                </a:cubicBezTo>
                <a:cubicBezTo>
                  <a:pt x="5168497" y="981494"/>
                  <a:pt x="5331334" y="1331311"/>
                  <a:pt x="5376373" y="1444944"/>
                </a:cubicBezTo>
                <a:cubicBezTo>
                  <a:pt x="5421411" y="1558578"/>
                  <a:pt x="5504481" y="1740109"/>
                  <a:pt x="5557177" y="2184215"/>
                </a:cubicBezTo>
                <a:cubicBezTo>
                  <a:pt x="5609665" y="2627494"/>
                  <a:pt x="5616351" y="3186831"/>
                  <a:pt x="5545132" y="3578297"/>
                </a:cubicBezTo>
                <a:cubicBezTo>
                  <a:pt x="5473912" y="3969764"/>
                  <a:pt x="5394269" y="4263968"/>
                  <a:pt x="5202018" y="4624938"/>
                </a:cubicBezTo>
                <a:cubicBezTo>
                  <a:pt x="5009767" y="4985909"/>
                  <a:pt x="4703629" y="5471999"/>
                  <a:pt x="4250176" y="5603523"/>
                </a:cubicBezTo>
                <a:cubicBezTo>
                  <a:pt x="3536157" y="5811445"/>
                  <a:pt x="2766119" y="5928695"/>
                  <a:pt x="2275095" y="5916586"/>
                </a:cubicBezTo>
                <a:cubicBezTo>
                  <a:pt x="1784072" y="5904476"/>
                  <a:pt x="1514679" y="5867884"/>
                  <a:pt x="1243715" y="5698027"/>
                </a:cubicBezTo>
                <a:cubicBezTo>
                  <a:pt x="972750" y="5528171"/>
                  <a:pt x="727468" y="5320256"/>
                  <a:pt x="473239" y="4857811"/>
                </a:cubicBezTo>
                <a:cubicBezTo>
                  <a:pt x="219012" y="4395366"/>
                  <a:pt x="30316" y="3702028"/>
                  <a:pt x="2965" y="3098601"/>
                </a:cubicBezTo>
                <a:cubicBezTo>
                  <a:pt x="-24592" y="2494347"/>
                  <a:pt x="146889" y="1926640"/>
                  <a:pt x="230813" y="1734249"/>
                </a:cubicBezTo>
                <a:cubicBezTo>
                  <a:pt x="314738" y="1541857"/>
                  <a:pt x="467003" y="1260322"/>
                  <a:pt x="812883" y="1085274"/>
                </a:cubicBezTo>
                <a:cubicBezTo>
                  <a:pt x="1157935" y="910432"/>
                  <a:pt x="1292205" y="948179"/>
                  <a:pt x="1676967" y="805643"/>
                </a:cubicBezTo>
                <a:cubicBezTo>
                  <a:pt x="1902150" y="724878"/>
                  <a:pt x="2122194" y="591756"/>
                  <a:pt x="2325887" y="463589"/>
                </a:cubicBezTo>
                <a:cubicBezTo>
                  <a:pt x="2636399" y="263066"/>
                  <a:pt x="2810049" y="197787"/>
                  <a:pt x="3063384" y="102968"/>
                </a:cubicBezTo>
                <a:cubicBezTo>
                  <a:pt x="3242571" y="36089"/>
                  <a:pt x="3424543" y="2424"/>
                  <a:pt x="3604196" y="127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pPr lvl="0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9" name="图片 8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56" t="-1" r="15418" b="631"/>
          <a:stretch>
            <a:fillRect/>
          </a:stretch>
        </p:blipFill>
        <p:spPr>
          <a:xfrm>
            <a:off x="5990590" y="2422525"/>
            <a:ext cx="5417185" cy="44323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695325" y="1304926"/>
            <a:ext cx="5400675" cy="215265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zh-CN" altLang="en-US" dirty="0"/>
              <a:t>编辑母版标题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</a:fld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702000" y="3740785"/>
            <a:ext cx="2880000" cy="5796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 dirty="0"/>
              <a:t>署名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7" Type="http://schemas.openxmlformats.org/officeDocument/2006/relationships/theme" Target="../theme/theme1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5.xml"/><Relationship Id="rId8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2.xml"/><Relationship Id="rId5" Type="http://schemas.openxmlformats.org/officeDocument/2006/relationships/slideLayout" Target="../slideLayouts/slideLayout21.xml"/><Relationship Id="rId4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9.xml"/><Relationship Id="rId2" Type="http://schemas.openxmlformats.org/officeDocument/2006/relationships/slideLayout" Target="../slideLayouts/slideLayout18.xml"/><Relationship Id="rId18" Type="http://schemas.openxmlformats.org/officeDocument/2006/relationships/theme" Target="../theme/theme2.xml"/><Relationship Id="rId17" Type="http://schemas.openxmlformats.org/officeDocument/2006/relationships/tags" Target="../tags/tag68.xml"/><Relationship Id="rId16" Type="http://schemas.openxmlformats.org/officeDocument/2006/relationships/tags" Target="../tags/tag67.xml"/><Relationship Id="rId15" Type="http://schemas.openxmlformats.org/officeDocument/2006/relationships/tags" Target="../tags/tag66.xml"/><Relationship Id="rId14" Type="http://schemas.openxmlformats.org/officeDocument/2006/relationships/tags" Target="../tags/tag65.xml"/><Relationship Id="rId13" Type="http://schemas.openxmlformats.org/officeDocument/2006/relationships/tags" Target="../tags/tag64.xml"/><Relationship Id="rId12" Type="http://schemas.openxmlformats.org/officeDocument/2006/relationships/tags" Target="../tags/tag63.xml"/><Relationship Id="rId11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panose="05040102010807070707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5325" y="1283335"/>
            <a:ext cx="10801350" cy="489458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二级</a:t>
            </a:r>
            <a:endParaRPr lang="zh-CN" altLang="en-US" dirty="0"/>
          </a:p>
          <a:p>
            <a:pPr lvl="2"/>
            <a:r>
              <a:rPr lang="zh-CN" altLang="en-US" dirty="0"/>
              <a:t>三级</a:t>
            </a:r>
            <a:endParaRPr lang="zh-CN" altLang="en-US" dirty="0"/>
          </a:p>
          <a:p>
            <a:pPr lvl="3"/>
            <a:r>
              <a:rPr lang="zh-CN" altLang="en-US" dirty="0"/>
              <a:t>四级</a:t>
            </a:r>
            <a:endParaRPr lang="zh-CN" altLang="en-US" dirty="0"/>
          </a:p>
          <a:p>
            <a:pPr lvl="4"/>
            <a:r>
              <a:rPr lang="zh-CN" altLang="en-US" dirty="0"/>
              <a:t>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5325" y="6356350"/>
            <a:ext cx="2886075" cy="36512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92522B-0F24-4480-B9DD-A9474A6880D6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F26B5-172A-4DC2-B0B7-181CFC56B87C}" type="slidenum">
              <a:rPr lang="zh-CN" altLang="en-US" smtClean="0"/>
            </a:fld>
            <a:endParaRPr lang="zh-CN" altLang="en-US" dirty="0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9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9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9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ts val="0"/>
        </a:spcBef>
        <a:buFont typeface="Arial" panose="020B060402020209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27.xml"/><Relationship Id="rId2" Type="http://schemas.openxmlformats.org/officeDocument/2006/relationships/tags" Target="../tags/tag70.xml"/><Relationship Id="rId1" Type="http://schemas.openxmlformats.org/officeDocument/2006/relationships/tags" Target="../tags/tag6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308448"/>
            <a:ext cx="7766936" cy="1096899"/>
          </a:xfrm>
        </p:spPr>
        <p:txBody>
          <a:bodyPr/>
          <a:lstStyle/>
          <a:p>
            <a:pPr algn="ctr"/>
            <a:r>
              <a:rPr lang="en-US" sz="2800" b="1" dirty="0">
                <a:latin typeface="Arial Black" panose="020B0A04020102020204" pitchFamily="34" charset="0"/>
              </a:rPr>
              <a:t>Developing an Employee Leadership </a:t>
            </a:r>
            <a:r>
              <a:rPr lang="en-US" sz="2800" b="1" dirty="0" err="1">
                <a:latin typeface="Arial Black" panose="020B0A04020102020204" pitchFamily="34" charset="0"/>
              </a:rPr>
              <a:t>Programme</a:t>
            </a:r>
            <a:r>
              <a:rPr lang="en-US" sz="2800" b="1" dirty="0">
                <a:latin typeface="Arial Black" panose="020B0A04020102020204" pitchFamily="34" charset="0"/>
              </a:rPr>
              <a:t> with Succession Planning for XYZ Corporation</a:t>
            </a:r>
            <a:endParaRPr lang="en-US" sz="2800" dirty="0">
              <a:latin typeface="Arial Black" panose="020B0A040201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7505" y="2371090"/>
            <a:ext cx="7646035" cy="3185160"/>
          </a:xfrm>
        </p:spPr>
        <p:txBody>
          <a:bodyPr>
            <a:normAutofit/>
          </a:bodyPr>
          <a:lstStyle/>
          <a:p>
            <a:pPr algn="l" rtl="0">
              <a:buFont typeface="Arial" panose="020B0604020202090204" pitchFamily="34" charset="0"/>
              <a:buChar char="•"/>
            </a:pPr>
            <a:r>
              <a:rPr lang="en-US" sz="3600" dirty="0"/>
              <a:t>Presenter: Shangyu W</a:t>
            </a:r>
            <a:r>
              <a:rPr lang="en-US" sz="3600" dirty="0"/>
              <a:t>ang</a:t>
            </a:r>
            <a:endParaRPr lang="en-US" sz="3600" dirty="0"/>
          </a:p>
          <a:p>
            <a:pPr algn="l" rtl="0">
              <a:buFont typeface="Arial" panose="020B0604020202090204" pitchFamily="34" charset="0"/>
              <a:buChar char="•"/>
            </a:pPr>
            <a:r>
              <a:rPr lang="zh-CN" altLang="en-US" sz="3600" dirty="0"/>
              <a:t>Student number</a:t>
            </a:r>
            <a:r>
              <a:rPr lang="en-US" altLang="zh-CN" sz="3600" dirty="0"/>
              <a:t>：2406059</a:t>
            </a:r>
            <a:endParaRPr lang="en-US" altLang="zh-CN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 Black" panose="020B0A04020102020204" pitchFamily="34" charset="0"/>
              </a:rPr>
              <a:t>Agenda</a:t>
            </a:r>
            <a:br>
              <a:rPr lang="en-US" b="1" dirty="0">
                <a:latin typeface="Arial Black" panose="020B0A04020102020204" pitchFamily="34" charset="0"/>
              </a:rPr>
            </a:br>
            <a:endParaRPr lang="en-US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Overview of Challenges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 err="1"/>
              <a:t>Programme</a:t>
            </a:r>
            <a:r>
              <a:rPr lang="en-US" sz="2800" dirty="0"/>
              <a:t> Objectives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Leadership Development Framework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Succession Planning Strategy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Implementation Plan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Expected Outcomes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Q&amp;A</a:t>
            </a:r>
            <a:endParaRPr lang="en-US" sz="2800" dirty="0"/>
          </a:p>
          <a:p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Arial Black" panose="020B0A04020102020204" pitchFamily="34" charset="0"/>
              </a:rPr>
              <a:t>Current Challenges</a:t>
            </a:r>
            <a:br>
              <a:rPr lang="en-US" b="1" dirty="0">
                <a:latin typeface="Arial Black" panose="020B0A04020102020204" pitchFamily="34" charset="0"/>
              </a:rPr>
            </a:br>
            <a:endParaRPr lang="en-US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>
              <a:buFont typeface="Arial" panose="020B0604020202090204" pitchFamily="34" charset="0"/>
              <a:buChar char="•"/>
            </a:pPr>
            <a:r>
              <a:rPr lang="en-US" sz="2000" b="1" dirty="0"/>
              <a:t>Leadership Development</a:t>
            </a:r>
            <a:r>
              <a:rPr lang="en-US" sz="2000" dirty="0"/>
              <a:t>:</a:t>
            </a:r>
            <a:endParaRPr lang="en-US" sz="20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000" dirty="0"/>
              <a:t>No structured </a:t>
            </a:r>
            <a:r>
              <a:rPr lang="en-US" sz="2000" dirty="0" err="1"/>
              <a:t>programmes</a:t>
            </a:r>
            <a:endParaRPr lang="en-US" sz="20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000" dirty="0"/>
              <a:t>Inconsistent training</a:t>
            </a:r>
            <a:endParaRPr lang="en-US" sz="20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000" dirty="0"/>
              <a:t>Limited career advancement</a:t>
            </a:r>
            <a:endParaRPr lang="en-US" sz="20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000" b="1" dirty="0"/>
              <a:t>Succession Planning</a:t>
            </a:r>
            <a:r>
              <a:rPr lang="en-US" sz="2000" dirty="0"/>
              <a:t>:</a:t>
            </a:r>
            <a:endParaRPr lang="en-US" sz="20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000" dirty="0"/>
              <a:t>Difficulty identifying successors</a:t>
            </a:r>
            <a:endParaRPr lang="en-US" sz="20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000" dirty="0"/>
              <a:t>Poor knowledge transfer</a:t>
            </a:r>
            <a:endParaRPr lang="en-US" sz="20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000" dirty="0"/>
              <a:t>Resistance to change</a:t>
            </a:r>
            <a:endParaRPr lang="en-US" sz="20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000" dirty="0"/>
              <a:t>Source: Internal HR Assessment, 2025</a:t>
            </a:r>
            <a:endParaRPr lang="en-US" sz="2000" dirty="0"/>
          </a:p>
          <a:p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b="1" dirty="0"/>
              <a:t>Importance of Leadership Development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rtl="0">
              <a:buFont typeface="Arial" panose="020B0604020202090204" pitchFamily="34" charset="0"/>
              <a:buChar char="•"/>
            </a:pPr>
            <a:r>
              <a:rPr lang="en-US" sz="3200" dirty="0"/>
              <a:t>Enhances employee engagement and retention</a:t>
            </a:r>
            <a:endParaRPr lang="en-US" sz="32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3200" dirty="0"/>
              <a:t>Aligns skills with strategic goals</a:t>
            </a:r>
            <a:endParaRPr lang="en-US" sz="32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3200" dirty="0"/>
              <a:t>Fosters innovation and adaptability</a:t>
            </a:r>
            <a:endParaRPr lang="en-US" sz="32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3200" dirty="0"/>
              <a:t>Quote: “Leadership development is critical for organizational success in dynamic environments” (Day et al., 2014)</a:t>
            </a:r>
            <a:endParaRPr lang="en-US" sz="3200" dirty="0"/>
          </a:p>
          <a:p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Arial Black" panose="020B0A04020102020204" pitchFamily="34" charset="0"/>
              </a:rPr>
              <a:t>Importance of Succession Planning</a:t>
            </a:r>
            <a:br>
              <a:rPr lang="en-US" b="1" dirty="0">
                <a:latin typeface="Arial Black" panose="020B0A04020102020204" pitchFamily="34" charset="0"/>
              </a:rPr>
            </a:br>
            <a:endParaRPr lang="en-US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Ensures continuity in key roles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Preserves institutional knowledge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Mitigates risks of leadership gaps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Statistic: 70% of organizations lack formal succession plans (SHRM, 2020)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Source: Rothwell, 2016; SHRM, 2020</a:t>
            </a:r>
            <a:endParaRPr lang="en-US" sz="2800" dirty="0"/>
          </a:p>
          <a:p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 err="1"/>
              <a:t>Programme</a:t>
            </a:r>
            <a:r>
              <a:rPr lang="en-US" b="1" dirty="0"/>
              <a:t> Objectives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Develop a structured leadership </a:t>
            </a:r>
            <a:r>
              <a:rPr lang="en-US" sz="2800" dirty="0" err="1"/>
              <a:t>programme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Align training with XYZ’s strategic goals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Create clear career advancement pathways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Establish a formal succession planning process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Foster a culture of knowledge sharing and empowerment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Source: Conger and Fulmer, 2003</a:t>
            </a:r>
            <a:endParaRPr lang="en-US" sz="2800" dirty="0"/>
          </a:p>
          <a:p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Leadership Development Framework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>
              <a:buFont typeface="Arial" panose="020B0604020202090204" pitchFamily="34" charset="0"/>
              <a:buChar char="•"/>
            </a:pPr>
            <a:r>
              <a:rPr lang="en-US" sz="2400" b="1" dirty="0"/>
              <a:t>70:20:10 Model</a:t>
            </a:r>
            <a:r>
              <a:rPr lang="en-US" sz="2400" dirty="0"/>
              <a:t>:</a:t>
            </a:r>
            <a:endParaRPr lang="en-US" sz="24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400" dirty="0"/>
              <a:t>70% On-the-job learning (projects, stretch assignments)</a:t>
            </a:r>
            <a:endParaRPr lang="en-US" sz="24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400" dirty="0"/>
              <a:t>20% Coaching and mentoring</a:t>
            </a:r>
            <a:endParaRPr lang="en-US" sz="24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400" dirty="0"/>
              <a:t>10% Formal training (workshops, e-learning)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Competency-Based Training: Strategic thinking, emotional intelligence, innovation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Source: Lombardo and Eichinger, 1996; Goleman, 2000</a:t>
            </a:r>
            <a:endParaRPr lang="en-US" sz="2400" dirty="0"/>
          </a:p>
          <a:p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Succession Planning Strategy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>
              <a:buFont typeface="Arial" panose="020B0604020202090204" pitchFamily="34" charset="0"/>
              <a:buChar char="•"/>
            </a:pPr>
            <a:r>
              <a:rPr lang="en-US" sz="2400" b="1" dirty="0"/>
              <a:t>Steps</a:t>
            </a:r>
            <a:r>
              <a:rPr lang="en-US" sz="2400" dirty="0"/>
              <a:t>:</a:t>
            </a:r>
            <a:endParaRPr lang="en-US" sz="24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400" dirty="0"/>
              <a:t>Identify critical roles</a:t>
            </a:r>
            <a:endParaRPr lang="en-US" sz="24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400" dirty="0"/>
              <a:t>Assess high-potential employees</a:t>
            </a:r>
            <a:endParaRPr lang="en-US" sz="24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400" dirty="0"/>
              <a:t>Develop individualized development plans</a:t>
            </a:r>
            <a:endParaRPr lang="en-US" sz="24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400" dirty="0"/>
              <a:t>Implement knowledge transfer mechanisms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Tools: Talent reviews, 9-box grid, mentoring programs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Source: Charan et al., 2011; Groves, 2007</a:t>
            </a:r>
            <a:endParaRPr lang="en-US" sz="2400" dirty="0"/>
          </a:p>
          <a:p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Role of Communities of Practice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Foster knowledge exchange and collaboration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Support peer learning and innovation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Enhance leadership skills through shared projects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Example: Cross-departmental CoPs for tech innovation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Source: Rowe et al., 2023; Wenger, 1998</a:t>
            </a:r>
            <a:endParaRPr lang="en-US" sz="2800" dirty="0"/>
          </a:p>
          <a:p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Technology Integration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418666" cy="3880773"/>
          </a:xfrm>
        </p:spPr>
        <p:txBody>
          <a:bodyPr>
            <a:normAutofit lnSpcReduction="10000"/>
          </a:bodyPr>
          <a:lstStyle/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Use </a:t>
            </a:r>
            <a:r>
              <a:rPr lang="en-US" sz="2400" dirty="0" err="1"/>
              <a:t>AIEd</a:t>
            </a:r>
            <a:r>
              <a:rPr lang="en-US" sz="2400" dirty="0"/>
              <a:t> platforms for flexible learning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Implement Learning Management System (LMS)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Offer hybrid training (online and in-person)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Address isolation with virtual CoPs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Source: Schiff, 2021; Asgari et al., 2022</a:t>
            </a:r>
            <a:endParaRPr lang="en-US" sz="2400" dirty="0"/>
          </a:p>
          <a:p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Implementation Plan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>
              <a:buFont typeface="Arial" panose="020B0604020202090204" pitchFamily="34" charset="0"/>
              <a:buChar char="•"/>
            </a:pPr>
            <a:r>
              <a:rPr lang="en-US" sz="2400" b="1" dirty="0"/>
              <a:t>Phase 1 (Months 1-3)</a:t>
            </a:r>
            <a:r>
              <a:rPr lang="en-US" sz="2400" dirty="0"/>
              <a:t>: Needs assessment, stakeholder buy-in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b="1" dirty="0"/>
              <a:t>Phase 2 (Months 4-9)</a:t>
            </a:r>
            <a:r>
              <a:rPr lang="en-US" sz="2400" dirty="0"/>
              <a:t>: Develop </a:t>
            </a:r>
            <a:r>
              <a:rPr lang="en-US" sz="2400" dirty="0" err="1"/>
              <a:t>programme</a:t>
            </a:r>
            <a:r>
              <a:rPr lang="en-US" sz="2400" dirty="0"/>
              <a:t> content, pilot CoPs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b="1" dirty="0"/>
              <a:t>Phase 3 (Months 10-18)</a:t>
            </a:r>
            <a:r>
              <a:rPr lang="en-US" sz="2400" dirty="0"/>
              <a:t>: Roll out training, monitor progress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b="1" dirty="0"/>
              <a:t>Phase 4 (Ongoing)</a:t>
            </a:r>
            <a:r>
              <a:rPr lang="en-US" sz="2400" dirty="0"/>
              <a:t>: Evaluate and refine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Source: Kirkpatrick and Kirkpatrick, 2006</a:t>
            </a:r>
            <a:endParaRPr lang="en-US" sz="2400" dirty="0"/>
          </a:p>
          <a:p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Addressing Resistance to Change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5418666" cy="3880773"/>
          </a:xfrm>
        </p:spPr>
        <p:txBody>
          <a:bodyPr>
            <a:normAutofit lnSpcReduction="10000"/>
          </a:bodyPr>
          <a:lstStyle/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Engage senior leaders through workshops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Communicate benefits of empowerment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Involve leaders in mentoring roles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Build trust through transparent processes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Source: Kotter, 1996; </a:t>
            </a:r>
            <a:r>
              <a:rPr lang="en-US" sz="2400" dirty="0" err="1"/>
              <a:t>Armenakis</a:t>
            </a:r>
            <a:r>
              <a:rPr lang="en-US" sz="2400" dirty="0"/>
              <a:t> and </a:t>
            </a:r>
            <a:r>
              <a:rPr lang="en-US" sz="2400" dirty="0" err="1"/>
              <a:t>Bedeian</a:t>
            </a:r>
            <a:r>
              <a:rPr lang="en-US" sz="2400" dirty="0"/>
              <a:t>, 1999</a:t>
            </a:r>
            <a:endParaRPr lang="en-US" sz="2400" dirty="0"/>
          </a:p>
          <a:p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Evaluation and Metrics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>
              <a:buFont typeface="Arial" panose="020B0604020202090204" pitchFamily="34" charset="0"/>
              <a:buChar char="•"/>
            </a:pPr>
            <a:r>
              <a:rPr lang="en-US" sz="2400" b="1" dirty="0"/>
              <a:t>Metrics</a:t>
            </a:r>
            <a:r>
              <a:rPr lang="en-US" sz="2400" dirty="0"/>
              <a:t>:</a:t>
            </a:r>
            <a:endParaRPr lang="en-US" sz="24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400" dirty="0"/>
              <a:t>Employee engagement scores</a:t>
            </a:r>
            <a:endParaRPr lang="en-US" sz="24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400" dirty="0"/>
              <a:t>Retention rates of high-potential employees</a:t>
            </a:r>
            <a:endParaRPr lang="en-US" sz="2400" dirty="0"/>
          </a:p>
          <a:p>
            <a:pPr marL="742950" lvl="1" indent="-285750" rtl="0">
              <a:buFont typeface="Arial" panose="020B0604020202090204" pitchFamily="34" charset="0"/>
              <a:buChar char="•"/>
            </a:pPr>
            <a:r>
              <a:rPr lang="en-US" sz="2400" dirty="0"/>
              <a:t>Succession readiness percentage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Evaluation: Kirkpatrick’s 4 Levels (Reaction, Learning, Behavior, Results)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Source: Kirkpatrick and Kirkpatrick, 2006; Phillips, 2012</a:t>
            </a:r>
            <a:endParaRPr lang="en-US" sz="2400" dirty="0"/>
          </a:p>
          <a:p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Expected Outcomes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Improved employee morale and retention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Strong leadership pipeline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Enhanced organizational performance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Culture of continuous learning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Statistic: Companies with strong succession plans see 20-30% higher performance (HBR, 2018)</a:t>
            </a:r>
            <a:endParaRPr lang="en-US" sz="28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800" dirty="0"/>
              <a:t>Source: HBR, 2018; Fulmer et al., 2009</a:t>
            </a:r>
            <a:endParaRPr lang="en-US" sz="2800" dirty="0"/>
          </a:p>
          <a:p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Conclusion and Call to Action</a:t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Summary: Structured </a:t>
            </a:r>
            <a:r>
              <a:rPr lang="en-US" sz="2400" dirty="0" err="1"/>
              <a:t>programme</a:t>
            </a:r>
            <a:r>
              <a:rPr lang="en-US" sz="2400" dirty="0"/>
              <a:t> addresses leadership and succession challenges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Next Steps: Approve </a:t>
            </a:r>
            <a:r>
              <a:rPr lang="en-US" sz="2400" dirty="0" err="1"/>
              <a:t>programme</a:t>
            </a:r>
            <a:r>
              <a:rPr lang="en-US" sz="2400" dirty="0"/>
              <a:t>, allocate resources, begin Phase 1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Quote: “Investing in leaders today secures success tomorrow” (Rothwell, 2016)</a:t>
            </a:r>
            <a:endParaRPr lang="en-US" sz="2400" dirty="0"/>
          </a:p>
          <a:p>
            <a:pPr rtl="0">
              <a:buFont typeface="Arial" panose="020B0604020202090204" pitchFamily="34" charset="0"/>
              <a:buChar char="•"/>
            </a:pPr>
            <a:r>
              <a:rPr lang="en-US" sz="2400" dirty="0"/>
              <a:t>Thank You </a:t>
            </a:r>
            <a:endParaRPr lang="en-US" sz="2400" dirty="0"/>
          </a:p>
          <a:p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rtl="0">
              <a:buNone/>
            </a:pPr>
            <a:r>
              <a:rPr lang="en-US" dirty="0" err="1"/>
              <a:t>Armenakis</a:t>
            </a:r>
            <a:r>
              <a:rPr lang="en-US" dirty="0"/>
              <a:t>, A.A. and </a:t>
            </a:r>
            <a:r>
              <a:rPr lang="en-US" dirty="0" err="1"/>
              <a:t>Bedeian</a:t>
            </a:r>
            <a:r>
              <a:rPr lang="en-US" dirty="0"/>
              <a:t>, A.G., 1999. </a:t>
            </a:r>
            <a:r>
              <a:rPr lang="en-US" dirty="0" err="1"/>
              <a:t>Organisational</a:t>
            </a:r>
            <a:r>
              <a:rPr lang="en-US" dirty="0"/>
              <a:t> change: A review of theory and research in the 1990s. </a:t>
            </a:r>
            <a:r>
              <a:rPr lang="en-US" i="1" dirty="0"/>
              <a:t>Journal of Management</a:t>
            </a:r>
            <a:r>
              <a:rPr lang="en-US" dirty="0"/>
              <a:t>, 25(3), pp.293-315.</a:t>
            </a:r>
            <a:endParaRPr lang="en-US" dirty="0"/>
          </a:p>
          <a:p>
            <a:pPr rtl="0">
              <a:buNone/>
            </a:pPr>
            <a:r>
              <a:rPr lang="en-US" dirty="0"/>
              <a:t>Asgari, H., Gupta, R., </a:t>
            </a:r>
            <a:r>
              <a:rPr lang="en-US" dirty="0" err="1"/>
              <a:t>Titiloye</a:t>
            </a:r>
            <a:r>
              <a:rPr lang="en-US" dirty="0"/>
              <a:t>, I. and Jin, X., 2022. Challenges, perceptions, and future preferences for post-secondary online education given experiences in the COVID-19 outbreak. </a:t>
            </a:r>
            <a:r>
              <a:rPr lang="en-US" i="1" dirty="0"/>
              <a:t>Computational Urban Science</a:t>
            </a:r>
            <a:r>
              <a:rPr lang="en-US" dirty="0"/>
              <a:t>, 2(1), p.29.</a:t>
            </a:r>
            <a:endParaRPr lang="en-US" dirty="0"/>
          </a:p>
          <a:p>
            <a:pPr rtl="0">
              <a:buNone/>
            </a:pPr>
            <a:r>
              <a:rPr lang="en-US" dirty="0"/>
              <a:t>Bass, B.M. and Bass, R., 2008. </a:t>
            </a:r>
            <a:r>
              <a:rPr lang="en-US" i="1" dirty="0"/>
              <a:t>The Bass handbook of leadership: Theory, research, and managerial applications</a:t>
            </a:r>
            <a:r>
              <a:rPr lang="en-US" dirty="0"/>
              <a:t>. 4th ed. New York: Free Press.</a:t>
            </a:r>
            <a:endParaRPr lang="en-US" dirty="0"/>
          </a:p>
          <a:p>
            <a:pPr rtl="0">
              <a:buNone/>
            </a:pPr>
            <a:r>
              <a:rPr lang="en-US" dirty="0"/>
              <a:t>Charan, R., </a:t>
            </a:r>
            <a:r>
              <a:rPr lang="en-US" dirty="0" err="1"/>
              <a:t>Drotter</a:t>
            </a:r>
            <a:r>
              <a:rPr lang="en-US" dirty="0"/>
              <a:t>, S. and Noel, J., 2011. </a:t>
            </a:r>
            <a:r>
              <a:rPr lang="en-US" i="1" dirty="0"/>
              <a:t>The leadership pipeline: How to build the leadership powered company</a:t>
            </a:r>
            <a:r>
              <a:rPr lang="en-US" dirty="0"/>
              <a:t>. 2nd ed. San Francisco: Jossey-Bass.</a:t>
            </a:r>
            <a:endParaRPr lang="en-US" dirty="0"/>
          </a:p>
          <a:p>
            <a:pPr rtl="0">
              <a:buNone/>
            </a:pPr>
            <a:r>
              <a:rPr lang="en-US" dirty="0"/>
              <a:t>Conger, J.A. and Fulmer, R.M., 2003. Developing your leadership pipeline. </a:t>
            </a:r>
            <a:r>
              <a:rPr lang="en-US" i="1" dirty="0"/>
              <a:t>Harvard Business Review</a:t>
            </a:r>
            <a:r>
              <a:rPr lang="en-US" dirty="0"/>
              <a:t>, 81(12), pp.76-84.</a:t>
            </a:r>
            <a:endParaRPr lang="en-US" dirty="0"/>
          </a:p>
          <a:p>
            <a:pPr rtl="0">
              <a:buNone/>
            </a:pPr>
            <a:r>
              <a:rPr lang="en-US" dirty="0"/>
              <a:t>Day, D.V., Fleenor, J.W., Atwater, L.E., Sturm, R.E. and McKee, R.A., 2014. Advances in leader and leadership development: A review of 25 years of research and theory. </a:t>
            </a:r>
            <a:r>
              <a:rPr lang="en-US" i="1" dirty="0"/>
              <a:t>The Leadership Quarterly</a:t>
            </a:r>
            <a:r>
              <a:rPr lang="en-US" dirty="0"/>
              <a:t>, 25(1), pp.63-82.</a:t>
            </a:r>
            <a:endParaRPr lang="en-US" dirty="0"/>
          </a:p>
          <a:p>
            <a:pPr rtl="0">
              <a:buNone/>
            </a:pPr>
            <a:r>
              <a:rPr lang="en-US" dirty="0"/>
              <a:t>Fulmer, R.M., Stumpf, S.A. and Bleak, J., 2009. The strategic development of high potential leaders. </a:t>
            </a:r>
            <a:r>
              <a:rPr lang="en-US" i="1" dirty="0"/>
              <a:t>Strategy &amp; Leadership</a:t>
            </a:r>
            <a:r>
              <a:rPr lang="en-US" dirty="0"/>
              <a:t>, 37(3), pp.17-22.</a:t>
            </a:r>
            <a:endParaRPr lang="en-US" dirty="0"/>
          </a:p>
          <a:p>
            <a:pPr rtl="0">
              <a:buNone/>
            </a:pPr>
            <a:r>
              <a:rPr lang="en-US" dirty="0"/>
              <a:t>Goleman, D., 2000. Leadership that gets results. </a:t>
            </a:r>
            <a:r>
              <a:rPr lang="en-US" i="1" dirty="0"/>
              <a:t>Harvard Business Review</a:t>
            </a:r>
            <a:r>
              <a:rPr lang="en-US" dirty="0"/>
              <a:t>, 78(2), pp.78-90.</a:t>
            </a:r>
            <a:endParaRPr lang="en-US" dirty="0"/>
          </a:p>
          <a:p>
            <a:pPr rtl="0">
              <a:buNone/>
            </a:pPr>
            <a:r>
              <a:rPr lang="en-US" dirty="0"/>
              <a:t>Groves, K.S., 2007. Integrating leadership development and succession planning best practices. </a:t>
            </a:r>
            <a:r>
              <a:rPr lang="en-US" i="1" dirty="0"/>
              <a:t>Journal of Management Development</a:t>
            </a:r>
            <a:r>
              <a:rPr lang="en-US" dirty="0"/>
              <a:t>, 26(3), pp.239-260.</a:t>
            </a:r>
            <a:endParaRPr lang="en-US" dirty="0"/>
          </a:p>
          <a:p>
            <a:pPr rtl="0"/>
            <a:r>
              <a:rPr lang="en-US" dirty="0"/>
              <a:t>Harvard Business Review, 2018. Succession planning: What the research says. </a:t>
            </a:r>
            <a:r>
              <a:rPr lang="en-US" i="1" dirty="0"/>
              <a:t>Harvard Business Review</a:t>
            </a:r>
            <a:r>
              <a:rPr lang="en-US" dirty="0"/>
              <a:t>, [online] Available at: https://hbr.org/2018/12/succession-planning-what-the-research-says [Accessed 6 May 2025].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rtl="0">
              <a:buNone/>
            </a:pPr>
            <a:r>
              <a:rPr lang="en-US" dirty="0"/>
              <a:t>Kirkpatrick, D.L. and Kirkpatrick, J.D., 2006. </a:t>
            </a:r>
            <a:r>
              <a:rPr lang="en-US" i="1" dirty="0"/>
              <a:t>Evaluating training programs: The four levels</a:t>
            </a:r>
            <a:r>
              <a:rPr lang="en-US" dirty="0"/>
              <a:t>. 3rd ed. San Francisco: Berrett-Koehler Publishers.</a:t>
            </a:r>
            <a:endParaRPr lang="en-US" dirty="0"/>
          </a:p>
          <a:p>
            <a:pPr rtl="0">
              <a:buNone/>
            </a:pPr>
            <a:r>
              <a:rPr lang="en-US" dirty="0"/>
              <a:t>Kotter, J.P., 1996. </a:t>
            </a:r>
            <a:r>
              <a:rPr lang="en-US" i="1" dirty="0"/>
              <a:t>Leading change</a:t>
            </a:r>
            <a:r>
              <a:rPr lang="en-US" dirty="0"/>
              <a:t>. Boston: Harvard Business School Press.</a:t>
            </a:r>
            <a:endParaRPr lang="en-US" dirty="0"/>
          </a:p>
          <a:p>
            <a:pPr rtl="0">
              <a:buNone/>
            </a:pPr>
            <a:r>
              <a:rPr lang="en-US" dirty="0"/>
              <a:t>Lombardo, M.M. and Eichinger, R.W., 1996. </a:t>
            </a:r>
            <a:r>
              <a:rPr lang="en-US" i="1" dirty="0"/>
              <a:t>The career architect development planner</a:t>
            </a:r>
            <a:r>
              <a:rPr lang="en-US" dirty="0"/>
              <a:t>. Minneapolis: </a:t>
            </a:r>
            <a:r>
              <a:rPr lang="en-US" dirty="0" err="1"/>
              <a:t>Lominger</a:t>
            </a:r>
            <a:r>
              <a:rPr lang="en-US" dirty="0"/>
              <a:t>.</a:t>
            </a:r>
            <a:endParaRPr lang="en-US" dirty="0"/>
          </a:p>
          <a:p>
            <a:pPr rtl="0">
              <a:buNone/>
            </a:pPr>
            <a:r>
              <a:rPr lang="en-US" dirty="0"/>
              <a:t>McCauley, C.D., Ruderman, M.N. and </a:t>
            </a:r>
            <a:r>
              <a:rPr lang="en-US" dirty="0" err="1"/>
              <a:t>Ohlott</a:t>
            </a:r>
            <a:r>
              <a:rPr lang="en-US" dirty="0"/>
              <a:t>, P.J., 2010. </a:t>
            </a:r>
            <a:r>
              <a:rPr lang="en-US" i="1" dirty="0"/>
              <a:t>The center for creative leadership handbook of leadership development</a:t>
            </a:r>
            <a:r>
              <a:rPr lang="en-US" dirty="0"/>
              <a:t>. 3rd ed. San Francisco: Jossey-Bass.</a:t>
            </a:r>
            <a:endParaRPr lang="en-US" dirty="0"/>
          </a:p>
          <a:p>
            <a:pPr rtl="0">
              <a:buNone/>
            </a:pPr>
            <a:r>
              <a:rPr lang="en-US" dirty="0"/>
              <a:t>Phillips, J.J., 2012. </a:t>
            </a:r>
            <a:r>
              <a:rPr lang="en-US" i="1" dirty="0"/>
              <a:t>Return on investment in training and performance improvement programs</a:t>
            </a:r>
            <a:r>
              <a:rPr lang="en-US" dirty="0"/>
              <a:t>. 2nd ed. London: Routledge.</a:t>
            </a:r>
            <a:endParaRPr lang="en-US" dirty="0"/>
          </a:p>
          <a:p>
            <a:pPr rtl="0">
              <a:buNone/>
            </a:pPr>
            <a:r>
              <a:rPr lang="en-US" dirty="0"/>
              <a:t>Rothwell, W.J., 2016. </a:t>
            </a:r>
            <a:r>
              <a:rPr lang="en-US" i="1" dirty="0"/>
              <a:t>Effective succession planning: Ensuring leadership continuity and building talent from within</a:t>
            </a:r>
            <a:r>
              <a:rPr lang="en-US" dirty="0"/>
              <a:t>. 5th ed. New York: AMACOM.</a:t>
            </a:r>
            <a:endParaRPr lang="en-US" dirty="0"/>
          </a:p>
          <a:p>
            <a:pPr rtl="0">
              <a:buNone/>
            </a:pPr>
            <a:r>
              <a:rPr lang="en-US" dirty="0"/>
              <a:t>Rowe, L., Knight, L., Irvine, P. and Greenwood, J., 2023. Communities of practice for contemporary leadership development and knowledge exchange through work-based learning. </a:t>
            </a:r>
            <a:r>
              <a:rPr lang="en-US" i="1" dirty="0"/>
              <a:t>Journal of Education and Work</a:t>
            </a:r>
            <a:r>
              <a:rPr lang="en-US" dirty="0"/>
              <a:t>, 36(6), pp.494-510.</a:t>
            </a:r>
            <a:endParaRPr lang="en-US" dirty="0"/>
          </a:p>
          <a:p>
            <a:pPr rtl="0">
              <a:buNone/>
            </a:pPr>
            <a:r>
              <a:rPr lang="en-US" dirty="0"/>
              <a:t>Schiff, D., 2021. Out of the laboratory and into the classroom: The future of artificial intelligence in education. </a:t>
            </a:r>
            <a:r>
              <a:rPr lang="en-US" i="1" dirty="0"/>
              <a:t>AI &amp; Society</a:t>
            </a:r>
            <a:r>
              <a:rPr lang="en-US" dirty="0"/>
              <a:t>, 36(1), pp.331-348.</a:t>
            </a:r>
            <a:endParaRPr lang="en-US" dirty="0"/>
          </a:p>
          <a:p>
            <a:pPr rtl="0">
              <a:buNone/>
            </a:pPr>
            <a:r>
              <a:rPr lang="en-US" dirty="0"/>
              <a:t>SHRM, 2020. Succession planning: Preparing for future roles. </a:t>
            </a:r>
            <a:r>
              <a:rPr lang="en-US" i="1" dirty="0"/>
              <a:t>Society for Human Resource Management</a:t>
            </a:r>
            <a:r>
              <a:rPr lang="en-US" dirty="0"/>
              <a:t>, [online] Available at: https://www.shrm.org/resourcesandtools/tools-and-samples/toolkits/pages/successionplanning.aspx [Accessed 6 May 2025].</a:t>
            </a:r>
            <a:endParaRPr lang="en-US" dirty="0"/>
          </a:p>
          <a:p>
            <a:pPr rtl="0"/>
            <a:r>
              <a:rPr lang="en-US" dirty="0"/>
              <a:t>Wenger, E., 1998. </a:t>
            </a:r>
            <a:r>
              <a:rPr lang="en-US" i="1" dirty="0"/>
              <a:t>Communities of practice: Learning, meaning, and identity</a:t>
            </a:r>
            <a:r>
              <a:rPr lang="en-US" dirty="0"/>
              <a:t>. Cambridge: Cambridge University Press.</a:t>
            </a:r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THANK YOU</a:t>
            </a:r>
            <a:endParaRPr lang="en-US" altLang="zh-CN"/>
          </a:p>
        </p:txBody>
      </p:sp>
    </p:spTree>
    <p:custDataLst>
      <p:tags r:id="rId2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i*2"/>
  <p:tag name="KSO_WM_UNIT_LAYERLEVEL" val="1"/>
  <p:tag name="KSO_WM_TAG_VERSION" val="3.0"/>
  <p:tag name="KSO_WM_BEAUTIFY_FLAG" val="#wm#"/>
  <p:tag name="KSO_WM_UNIT_TYPE" val="i"/>
  <p:tag name="KSO_WM_UNIT_INDEX" val="2"/>
</p:tagLst>
</file>

<file path=ppt/tags/tag2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1*i*2"/>
  <p:tag name="KSO_WM_UNIT_LAYERLEVEL" val="1"/>
  <p:tag name="KSO_WM_TAG_VERSION" val="3.0"/>
  <p:tag name="KSO_WM_UNIT_TYPE" val="i"/>
  <p:tag name="KSO_WM_UNIT_INDEX" val="2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30"/>
  <p:tag name="KSO_WM_UNIT_TYPE" val="a"/>
  <p:tag name="KSO_WM_UNIT_INDEX" val="1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f*4"/>
  <p:tag name="KSO_WM_UNIT_LAYERLEVEL" val="1"/>
  <p:tag name="KSO_WM_TAG_VERSION" val="3.0"/>
  <p:tag name="KSO_WM_BEAUTIFY_FLAG" val="#wm#"/>
  <p:tag name="KSO_WM_UNIT_SUBTYPE" val="b"/>
  <p:tag name="KSO_WM_UNIT_PRESET_TEXT" val="署名占位符"/>
  <p:tag name="KSO_WM_UNIT_NOCLEAR" val="0"/>
  <p:tag name="KSO_WM_UNIT_VALUE" val="8"/>
  <p:tag name="KSO_WM_UNIT_TYPE" val="f"/>
  <p:tag name="KSO_WM_UNIT_INDEX" val="4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3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f*1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330"/>
  <p:tag name="KSO_WM_UNIT_TYPE" val="f"/>
  <p:tag name="KSO_WM_UNIT_INDEX" val="1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TYPE" val="a"/>
  <p:tag name="KSO_WM_UNIT_INDEX" val="1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3.0"/>
  <p:tag name="KSO_WM_BEAUTIFY_FLAG" val="#wm#"/>
</p:tagLst>
</file>

<file path=ppt/tags/tag13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3*i*1"/>
  <p:tag name="KSO_WM_UNIT_LAYERLEVEL" val="1"/>
  <p:tag name="KSO_WM_TAG_VERSION" val="3.0"/>
  <p:tag name="KSO_WM_UNIT_TYPE" val="i"/>
  <p:tag name="KSO_WM_UNIT_INDEX" val="1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a*1"/>
  <p:tag name="KSO_WM_UNIT_LAYERLEVEL" val="1"/>
  <p:tag name="KSO_WM_TAG_VERSION" val="3.0"/>
  <p:tag name="KSO_WM_BEAUTIFY_FLAG" val="#wm#"/>
  <p:tag name="KSO_WM_UNIT_ISCONTENTSTITLE" val="1"/>
  <p:tag name="KSO_WM_UNIT_ISNUMDGMTITLE" val="0"/>
  <p:tag name="KSO_WM_UNIT_PRESET_TEXT" val="标题"/>
  <p:tag name="KSO_WM_UNIT_NOCLEAR" val="0"/>
  <p:tag name="KSO_WM_UNIT_VALUE" val="3"/>
  <p:tag name="KSO_WM_UNIT_TYPE" val="a"/>
  <p:tag name="KSO_WM_UNIT_INDEX" val="1"/>
</p:tagLst>
</file>

<file path=ppt/tags/tag15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3*i*2"/>
  <p:tag name="KSO_WM_UNIT_LAYERLEVEL" val="1"/>
  <p:tag name="KSO_WM_TAG_VERSION" val="3.0"/>
  <p:tag name="KSO_WM_UNIT_TYPE" val="i"/>
  <p:tag name="KSO_WM_UNIT_INDEX" val="2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3.0"/>
  <p:tag name="KSO_WM_BEAUTIFY_FLAG" val="#wm#"/>
</p:tagLst>
</file>

<file path=ppt/tags/tag19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4*i*1"/>
  <p:tag name="KSO_WM_UNIT_LAYERLEVEL" val="1"/>
  <p:tag name="KSO_WM_TAG_VERSION" val="3.0"/>
  <p:tag name="KSO_WM_UNIT_TYPE" val="i"/>
  <p:tag name="KSO_WM_UNIT_INDEX" val="1"/>
</p:tagLst>
</file>

<file path=ppt/tags/tag20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4*i*1"/>
  <p:tag name="KSO_WM_UNIT_LAYERLEVEL" val="1"/>
  <p:tag name="KSO_WM_TAG_VERSION" val="3.0"/>
  <p:tag name="KSO_WM_UNIT_TYPE" val="i"/>
  <p:tag name="KSO_WM_UNIT_INDEX" val="1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14"/>
  <p:tag name="KSO_WM_UNIT_TYPE" val="a"/>
  <p:tag name="KSO_WM_UNIT_INDEX" val="1"/>
</p:tagLst>
</file>

<file path=ppt/tags/tag22.xml><?xml version="1.0" encoding="utf-8"?>
<p:tagLst xmlns:p="http://schemas.openxmlformats.org/presentationml/2006/main">
  <p:tag name="KSO_WM_UNIT_HIGHLIGHT" val="0"/>
  <p:tag name="KSO_WM_UNIT_COMPATIBLE" val="1"/>
  <p:tag name="KSO_WM_UNIT_DIAGRAM_ISNUMVISUAL" val="0"/>
  <p:tag name="KSO_WM_UNIT_DIAGRAM_ISREFERUNIT" val="0"/>
  <p:tag name="KSO_WM_UNIT_ID" val="_4*e*1"/>
  <p:tag name="KSO_WM_UNIT_LAYERLEVEL" val="1"/>
  <p:tag name="KSO_WM_TAG_VERSION" val="3.0"/>
  <p:tag name="KSO_WM_BEAUTIFY_FLAG" val="#wm#"/>
  <p:tag name="KSO_WM_UNIT_PRESET_TEXT" val="节编号"/>
  <p:tag name="KSO_WM_UNIT_NOCLEAR" val="0"/>
  <p:tag name="KSO_WM_UNIT_VALUE" val="13"/>
  <p:tag name="KSO_WM_UNIT_TYPE" val="e"/>
  <p:tag name="KSO_WM_UNIT_INDEX" val="1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3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f*1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160"/>
  <p:tag name="KSO_WM_UNIT_TYPE" val="f"/>
  <p:tag name="KSO_WM_UNIT_INDEX" val="1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f*2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160"/>
  <p:tag name="KSO_WM_UNIT_TYPE" val="f"/>
  <p:tag name="KSO_WM_UNIT_INDEX" val="2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3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a*1_1"/>
  <p:tag name="KSO_WM_UNIT_LAYERLEVEL" val="1_1"/>
  <p:tag name="KSO_WM_TAG_VERSION" val="3.0"/>
  <p:tag name="KSO_WM_BEAUTIFY_FLAG" val="#wm#"/>
  <p:tag name="KSO_WM_UNIT_PRESET_TEXT" val="单击此处编辑母版文本样式"/>
  <p:tag name="KSO_WM_UNIT_NOCLEAR" val="0"/>
  <p:tag name="KSO_WM_UNIT_TYPE" val="h_a"/>
  <p:tag name="KSO_WM_UNIT_INDEX" val="1_1"/>
  <p:tag name="KSO_WM_UNIT_ISCONTENTSTITLE" val="0"/>
  <p:tag name="KSO_WM_UNIT_ISNUMDGMTITLE" val="0"/>
  <p:tag name="KSO_WM_UNIT_VALUE" val="19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f*1_1"/>
  <p:tag name="KSO_WM_UNIT_LAYERLEVEL" val="1_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128"/>
  <p:tag name="KSO_WM_UNIT_TYPE" val="h_f"/>
  <p:tag name="KSO_WM_UNIT_INDEX" val="1_1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a*2_1"/>
  <p:tag name="KSO_WM_UNIT_LAYERLEVEL" val="1_1"/>
  <p:tag name="KSO_WM_TAG_VERSION" val="3.0"/>
  <p:tag name="KSO_WM_BEAUTIFY_FLAG" val="#wm#"/>
  <p:tag name="KSO_WM_UNIT_PRESET_TEXT" val="单击此处编辑母版文本样式"/>
  <p:tag name="KSO_WM_UNIT_NOCLEAR" val="0"/>
  <p:tag name="KSO_WM_UNIT_TYPE" val="h_a"/>
  <p:tag name="KSO_WM_UNIT_INDEX" val="2_1"/>
  <p:tag name="KSO_WM_UNIT_ISCONTENTSTITLE" val="0"/>
  <p:tag name="KSO_WM_UNIT_ISNUMDGMTITLE" val="0"/>
  <p:tag name="KSO_WM_UNIT_VALUE" val="19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h_f*2_1"/>
  <p:tag name="KSO_WM_UNIT_LAYERLEVEL" val="1_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128"/>
  <p:tag name="KSO_WM_UNIT_TYPE" val="h_f"/>
  <p:tag name="KSO_WM_UNIT_INDEX" val="2_1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3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TYPE" val="a"/>
  <p:tag name="KSO_WM_UNIT_INDEX" val="1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3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3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f*1"/>
  <p:tag name="KSO_WM_UNIT_LAYERLEVEL" val="1"/>
  <p:tag name="KSO_WM_TAG_VERSION" val="3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396"/>
  <p:tag name="KSO_WM_UNIT_TYPE" val="f"/>
  <p:tag name="KSO_WM_UNIT_INDEX" val="1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3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b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副标题样式"/>
  <p:tag name="KSO_WM_UNIT_NOCLEAR" val="0"/>
  <p:tag name="KSO_WM_UNIT_VALUE" val="40"/>
  <p:tag name="KSO_WM_UNIT_TYPE" val="b"/>
  <p:tag name="KSO_WM_UNIT_INDEX" val="1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3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TYPE" val="a"/>
  <p:tag name="KSO_WM_UNIT_INDEX" val="1"/>
  <p:tag name="KSO_WM_UNIT_VALUE" val="29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i*2"/>
  <p:tag name="KSO_WM_UNIT_LAYERLEVEL" val="1"/>
  <p:tag name="KSO_WM_TAG_VERSION" val="3.0"/>
  <p:tag name="KSO_WM_BEAUTIFY_FLAG" val="#wm#"/>
  <p:tag name="KSO_WM_UNIT_TYPE" val="i"/>
  <p:tag name="KSO_WM_UNIT_INDEX" val="2"/>
</p:tagLst>
</file>

<file path=ppt/tags/tag57.xml><?xml version="1.0" encoding="utf-8"?>
<p:tagLst xmlns:p="http://schemas.openxmlformats.org/presentationml/2006/main">
  <p:tag name="KSO_WM_BEAUTIFY_FLAG" val="#wm#"/>
  <p:tag name="KSO_WM_UNIT_HIGHLIGHT" val="0"/>
  <p:tag name="KSO_WM_UNIT_COMPATIBLE" val="0"/>
  <p:tag name="KSO_WM_UNIT_DIAGRAM_ISNUMVISUAL" val="0"/>
  <p:tag name="KSO_WM_UNIT_DIAGRAM_ISREFERUNIT" val="0"/>
  <p:tag name="KSO_WM_UNIT_ID" val="_11*i*2"/>
  <p:tag name="KSO_WM_UNIT_LAYERLEVEL" val="1"/>
  <p:tag name="KSO_WM_TAG_VERSION" val="3.0"/>
  <p:tag name="KSO_WM_UNIT_TYPE" val="i"/>
  <p:tag name="KSO_WM_UNIT_INDEX" val="2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a*1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30"/>
  <p:tag name="KSO_WM_UNIT_TYPE" val="a"/>
  <p:tag name="KSO_WM_UNIT_INDEX" val="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  <p:tag name="KSO_WM_UNIT_NOCLEAR" val="0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3.0"/>
  <p:tag name="KSO_WM_BEAUTIFY_FLAG" val="#wm#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f*5"/>
  <p:tag name="KSO_WM_UNIT_LAYERLEVEL" val="1"/>
  <p:tag name="KSO_WM_TAG_VERSION" val="3.0"/>
  <p:tag name="KSO_WM_BEAUTIFY_FLAG" val="#wm#"/>
  <p:tag name="KSO_WM_UNIT_SUBTYPE" val="b"/>
  <p:tag name="KSO_WM_UNIT_PRESET_TEXT" val="署名占位符"/>
  <p:tag name="KSO_WM_UNIT_NOCLEAR" val="0"/>
  <p:tag name="KSO_WM_UNIT_VALUE" val="8"/>
  <p:tag name="KSO_WM_UNIT_TYPE" val="f"/>
  <p:tag name="KSO_WM_UNIT_INDEX" val="5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a*1"/>
  <p:tag name="KSO_WM_UNIT_LAYERLEVEL" val="1"/>
  <p:tag name="KSO_WM_TAG_VERSION" val="1.0"/>
  <p:tag name="KSO_WM_BEAUTIFY_FLAG" val="#wm#"/>
  <p:tag name="KSO_WM_UNIT_ISCONTENTSTITLE" val="0"/>
  <p:tag name="KSO_WM_UNIT_ISNUMDGMTITLE" val="0"/>
  <p:tag name="KSO_WM_UNIT_PRESET_TEXT" val="单击此处编辑母版标题样式"/>
  <p:tag name="KSO_WM_UNIT_NOCLEAR" val="0"/>
  <p:tag name="KSO_WM_UNIT_VALUE" val="20"/>
  <p:tag name="KSO_WM_UNIT_TYPE" val="a"/>
  <p:tag name="KSO_WM_UNIT_INDEX" val="1"/>
  <p:tag name="KSO_WM_TEMPLATE_CATEGORY" val="custom"/>
  <p:tag name="KSO_WM_TEMPLATE_INDEX" val="20230980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f*1"/>
  <p:tag name="KSO_WM_UNIT_LAYERLEVEL" val="1"/>
  <p:tag name="KSO_WM_TAG_VERSION" val="1.0"/>
  <p:tag name="KSO_WM_BEAUTIFY_FLAG" val="#wm#"/>
  <p:tag name="KSO_WM_UNIT_SUBTYPE" val="a"/>
  <p:tag name="KSO_WM_UNIT_PRESET_TEXT" val="单击此处编辑母版文本样式&#10;二级&#10;三级&#10;四级&#10;五级"/>
  <p:tag name="KSO_WM_UNIT_NOCLEAR" val="0"/>
  <p:tag name="KSO_WM_UNIT_VALUE" val="340"/>
  <p:tag name="KSO_WM_UNIT_TYPE" val="f"/>
  <p:tag name="KSO_WM_UNIT_INDEX" val="1"/>
  <p:tag name="KSO_WM_TEMPLATE_CATEGORY" val="custom"/>
  <p:tag name="KSO_WM_TEMPLATE_INDEX" val="20230980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3.0"/>
  <p:tag name="KSO_WM_BEAUTIFY_FLAG" val="#wm#"/>
</p:tagLst>
</file>

<file path=ppt/tags/tag68.xml><?xml version="1.0" encoding="utf-8"?>
<p:tagLst xmlns:p="http://schemas.openxmlformats.org/presentationml/2006/main">
  <p:tag name="KSO_WM_TEMPLATE_SUBCATEGORY" val="29"/>
  <p:tag name="KSO_WM_TEMPLATE_MASTER_TYPE" val="0"/>
  <p:tag name="KSO_WM_TEMPLATE_COLOR_TYPE" val="0"/>
  <p:tag name="KSO_WM_TAG_VERSION" val="3.0"/>
  <p:tag name="KSO_WM_BEAUTIFY_FLAG" val="#wm#"/>
  <p:tag name="KSO_WM_TEMPLATE_CATEGORY" val="custom"/>
  <p:tag name="KSO_WM_TEMPLATE_INDEX" val="20230980"/>
  <p:tag name="KSO_WM_TEMPLATE_THUMBS_INDEX" val="1、9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custom20230980_9*a*1"/>
  <p:tag name="KSO_WM_TEMPLATE_CATEGORY" val="custom"/>
  <p:tag name="KSO_WM_TEMPLATE_INDEX" val="20230980"/>
  <p:tag name="KSO_WM_UNIT_LAYERLEVEL" val="1"/>
  <p:tag name="KSO_WM_TAG_VERSION" val="3.0"/>
  <p:tag name="KSO_WM_BEAUTIFY_FLAG" val="#wm#"/>
  <p:tag name="KSO_WM_UNIT_ISCONTENTSTITLE" val="0"/>
  <p:tag name="KSO_WM_UNIT_ISNUMDGMTITLE" val="0"/>
  <p:tag name="KSO_WM_UNIT_NOCLEAR" val="1"/>
  <p:tag name="KSO_WM_UNIT_TYPE" val="a"/>
  <p:tag name="KSO_WM_UNIT_INDEX" val="1"/>
</p:tagLst>
</file>

<file path=ppt/tags/tag70.xml><?xml version="1.0" encoding="utf-8"?>
<p:tagLst xmlns:p="http://schemas.openxmlformats.org/presentationml/2006/main">
  <p:tag name="KSO_WM_SLIDE_ID" val="custom2023098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3.0"/>
  <p:tag name="KSO_WM_BEAUTIFY_FLAG" val="#wm#"/>
  <p:tag name="KSO_WM_TEMPLATE_CATEGORY" val="custom"/>
  <p:tag name="KSO_WM_TEMPLATE_INDEX" val="20230980"/>
  <p:tag name="KSO_WM_SLIDE_TYPE" val="endPage"/>
  <p:tag name="KSO_WM_SLIDE_SUBTYPE" val="pureTxt"/>
  <p:tag name="KSO_WM_SLIDE_LAYOUT" val="a_f"/>
  <p:tag name="KSO_WM_SLIDE_LAYOUT_CNT" val="1_1"/>
  <p:tag name="KSO_WM_SLIDE_THEME_ID" val="3312567"/>
  <p:tag name="KSO_WM_SLIDE_THEME_NAME" val="紫色业绩汇报办公插画主题模板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主题字体">
      <a:majorFont>
        <a:latin typeface="Trebuchet MS"/>
        <a:ea typeface=""/>
        <a:cs typeface=""/>
      </a:majorFont>
      <a:minorFont>
        <a:latin typeface="Trebuchet M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lumMod val="75000"/>
          </a:schemeClr>
        </a:lnRef>
        <a:fillRef idx="1">
          <a:schemeClr val="accent1"/>
        </a:fillRef>
        <a:effectRef idx="0">
          <a:srgbClr val="FFFFFF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>
            <a:solidFill>
              <a:schemeClr val="accent1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6722</Words>
  <Application>WPS 文字</Application>
  <PresentationFormat>Widescreen</PresentationFormat>
  <Paragraphs>171</Paragraphs>
  <Slides>18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16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18</vt:i4>
      </vt:variant>
    </vt:vector>
  </HeadingPairs>
  <TitlesOfParts>
    <vt:vector size="36" baseType="lpstr">
      <vt:lpstr>Arial</vt:lpstr>
      <vt:lpstr>宋体</vt:lpstr>
      <vt:lpstr>Wingdings</vt:lpstr>
      <vt:lpstr>Wingdings 3</vt:lpstr>
      <vt:lpstr>Arial</vt:lpstr>
      <vt:lpstr>微软雅黑</vt:lpstr>
      <vt:lpstr>Arial Black</vt:lpstr>
      <vt:lpstr>Trebuchet MS</vt:lpstr>
      <vt:lpstr>华文新魏</vt:lpstr>
      <vt:lpstr>苹方-简</vt:lpstr>
      <vt:lpstr>汉仪旗黑</vt:lpstr>
      <vt:lpstr>宋体</vt:lpstr>
      <vt:lpstr>Arial Unicode MS</vt:lpstr>
      <vt:lpstr>汉仪书宋二KW</vt:lpstr>
      <vt:lpstr>Calibri</vt:lpstr>
      <vt:lpstr>Helvetica Neue</vt:lpstr>
      <vt:lpstr>Facet</vt:lpstr>
      <vt:lpstr>Office 主题​​</vt:lpstr>
      <vt:lpstr>Developing an Employee Leadership Programme with Succession Planning for XYZ Corporation</vt:lpstr>
      <vt:lpstr>Agenda </vt:lpstr>
      <vt:lpstr>Current Challenges </vt:lpstr>
      <vt:lpstr>Importance of Leadership Development </vt:lpstr>
      <vt:lpstr>Importance of Succession Planning </vt:lpstr>
      <vt:lpstr>Programme Objectives </vt:lpstr>
      <vt:lpstr>Leadership Development Framework </vt:lpstr>
      <vt:lpstr>Succession Planning Strategy </vt:lpstr>
      <vt:lpstr>Role of Communities of Practice </vt:lpstr>
      <vt:lpstr>Technology Integration </vt:lpstr>
      <vt:lpstr>Implementation Plan </vt:lpstr>
      <vt:lpstr>Addressing Resistance to Change </vt:lpstr>
      <vt:lpstr>Evaluation and Metrics </vt:lpstr>
      <vt:lpstr>Expected Outcomes </vt:lpstr>
      <vt:lpstr>Conclusion and Call to Action </vt:lpstr>
      <vt:lpstr>REFERENCES</vt:lpstr>
      <vt:lpstr>REFERENCES</vt:lpstr>
      <vt:lpstr>THANK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Victor Muasya</dc:creator>
  <cp:lastModifiedBy>。</cp:lastModifiedBy>
  <cp:revision>17</cp:revision>
  <dcterms:created xsi:type="dcterms:W3CDTF">2025-05-06T22:07:57Z</dcterms:created>
  <dcterms:modified xsi:type="dcterms:W3CDTF">2025-05-06T22:07:57Z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D44FDEC6866205778A871A680474B1A8_43</vt:lpwstr>
  </property>
  <property fmtid="{D5CDD505-2E9C-101B-9397-08002B2CF9AE}" pid="3" name="KSOProductBuildVer">
    <vt:lpwstr>2052-6.12.0.8899</vt:lpwstr>
  </property>
</Properties>
</file>