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3"/>
  </p:notesMasterIdLst>
  <p:sldIdLst>
    <p:sldId id="256" r:id="rId5"/>
    <p:sldId id="272" r:id="rId6"/>
    <p:sldId id="257" r:id="rId7"/>
    <p:sldId id="258" r:id="rId8"/>
    <p:sldId id="259" r:id="rId9"/>
    <p:sldId id="260" r:id="rId10"/>
    <p:sldId id="261" r:id="rId11"/>
    <p:sldId id="262" r:id="rId12"/>
    <p:sldId id="273" r:id="rId13"/>
    <p:sldId id="263" r:id="rId14"/>
    <p:sldId id="264" r:id="rId15"/>
    <p:sldId id="265" r:id="rId16"/>
    <p:sldId id="267" r:id="rId17"/>
    <p:sldId id="268" r:id="rId18"/>
    <p:sldId id="274" r:id="rId19"/>
    <p:sldId id="269" r:id="rId20"/>
    <p:sldId id="270" r:id="rId21"/>
    <p:sldId id="271"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6924" autoAdjust="0"/>
  </p:normalViewPr>
  <p:slideViewPr>
    <p:cSldViewPr snapToGrid="0">
      <p:cViewPr varScale="1">
        <p:scale>
          <a:sx n="71" d="100"/>
          <a:sy n="71" d="100"/>
        </p:scale>
        <p:origin x="1138"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0D417A-D864-4A9B-B79C-28DCE5FACBCF}"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GB"/>
        </a:p>
      </dgm:t>
    </dgm:pt>
    <dgm:pt modelId="{D5AF61A2-6FB6-4C5B-8CBF-F9EE3289AEA3}">
      <dgm:prSet custT="1"/>
      <dgm:spPr/>
      <dgm:t>
        <a:bodyPr/>
        <a:lstStyle/>
        <a:p>
          <a:r>
            <a:rPr lang="en-GB" sz="1800"/>
            <a:t>Definitions </a:t>
          </a:r>
        </a:p>
      </dgm:t>
    </dgm:pt>
    <dgm:pt modelId="{76D17ED2-44FE-47DD-970C-C52BE2B93566}" type="parTrans" cxnId="{DAACD07F-FC33-4EC9-8FC7-7F73AA44AE5F}">
      <dgm:prSet/>
      <dgm:spPr/>
      <dgm:t>
        <a:bodyPr/>
        <a:lstStyle/>
        <a:p>
          <a:endParaRPr lang="en-GB" sz="4400"/>
        </a:p>
      </dgm:t>
    </dgm:pt>
    <dgm:pt modelId="{8D535A7A-E8DB-4F11-BC41-4AF76ABE33C6}" type="sibTrans" cxnId="{DAACD07F-FC33-4EC9-8FC7-7F73AA44AE5F}">
      <dgm:prSet/>
      <dgm:spPr/>
      <dgm:t>
        <a:bodyPr/>
        <a:lstStyle/>
        <a:p>
          <a:endParaRPr lang="en-GB" sz="4400"/>
        </a:p>
      </dgm:t>
    </dgm:pt>
    <dgm:pt modelId="{8C3255D8-2DF5-40DE-95B6-761CA73AF3A1}">
      <dgm:prSet custT="1"/>
      <dgm:spPr/>
      <dgm:t>
        <a:bodyPr/>
        <a:lstStyle/>
        <a:p>
          <a:r>
            <a:rPr lang="en-GB" sz="1800"/>
            <a:t>theoretical models </a:t>
          </a:r>
        </a:p>
      </dgm:t>
    </dgm:pt>
    <dgm:pt modelId="{8AAC8D1D-59C0-46C5-B6F3-F1C1D6CD4457}" type="parTrans" cxnId="{7BCAFCF1-CCA8-495A-8745-E426797D9C70}">
      <dgm:prSet/>
      <dgm:spPr/>
      <dgm:t>
        <a:bodyPr/>
        <a:lstStyle/>
        <a:p>
          <a:endParaRPr lang="en-GB" sz="4400"/>
        </a:p>
      </dgm:t>
    </dgm:pt>
    <dgm:pt modelId="{E87C70A1-663D-4F3B-9F92-BA40D321C2DB}" type="sibTrans" cxnId="{7BCAFCF1-CCA8-495A-8745-E426797D9C70}">
      <dgm:prSet/>
      <dgm:spPr/>
      <dgm:t>
        <a:bodyPr/>
        <a:lstStyle/>
        <a:p>
          <a:endParaRPr lang="en-GB" sz="4400"/>
        </a:p>
      </dgm:t>
    </dgm:pt>
    <dgm:pt modelId="{FAA32579-61B1-48FA-A71F-A56D9F79A7CA}">
      <dgm:prSet custT="1"/>
      <dgm:spPr/>
      <dgm:t>
        <a:bodyPr/>
        <a:lstStyle/>
        <a:p>
          <a:r>
            <a:rPr lang="en-GB" sz="1800"/>
            <a:t>SDGs </a:t>
          </a:r>
        </a:p>
      </dgm:t>
    </dgm:pt>
    <dgm:pt modelId="{D4E3953D-42FA-438D-B145-1430E1347381}" type="parTrans" cxnId="{4FCAA08C-A3D2-430F-B300-1EE1A24659A7}">
      <dgm:prSet/>
      <dgm:spPr/>
      <dgm:t>
        <a:bodyPr/>
        <a:lstStyle/>
        <a:p>
          <a:endParaRPr lang="en-GB" sz="4400"/>
        </a:p>
      </dgm:t>
    </dgm:pt>
    <dgm:pt modelId="{547F00CE-4189-4872-8E00-98EF42DED7D1}" type="sibTrans" cxnId="{4FCAA08C-A3D2-430F-B300-1EE1A24659A7}">
      <dgm:prSet/>
      <dgm:spPr/>
      <dgm:t>
        <a:bodyPr/>
        <a:lstStyle/>
        <a:p>
          <a:endParaRPr lang="en-GB" sz="4400"/>
        </a:p>
      </dgm:t>
    </dgm:pt>
    <dgm:pt modelId="{44F0DA20-89D4-4EA6-95DF-C6198A893CA4}">
      <dgm:prSet custT="1"/>
      <dgm:spPr/>
      <dgm:t>
        <a:bodyPr/>
        <a:lstStyle/>
        <a:p>
          <a:r>
            <a:rPr lang="en-GB" sz="1800"/>
            <a:t>policy </a:t>
          </a:r>
        </a:p>
      </dgm:t>
    </dgm:pt>
    <dgm:pt modelId="{5E254833-FBE2-461E-8B2C-C72C1743AA21}" type="parTrans" cxnId="{C452E89A-3BD9-4C61-8800-2EAC3BFA124D}">
      <dgm:prSet/>
      <dgm:spPr/>
      <dgm:t>
        <a:bodyPr/>
        <a:lstStyle/>
        <a:p>
          <a:endParaRPr lang="en-GB" sz="4400"/>
        </a:p>
      </dgm:t>
    </dgm:pt>
    <dgm:pt modelId="{436BA20E-59EC-4993-BED4-772F4DF887D2}" type="sibTrans" cxnId="{C452E89A-3BD9-4C61-8800-2EAC3BFA124D}">
      <dgm:prSet/>
      <dgm:spPr/>
      <dgm:t>
        <a:bodyPr/>
        <a:lstStyle/>
        <a:p>
          <a:endParaRPr lang="en-GB" sz="4400"/>
        </a:p>
      </dgm:t>
    </dgm:pt>
    <dgm:pt modelId="{734656BC-A19F-4FAE-B609-4C4F9D104F22}">
      <dgm:prSet custT="1"/>
      <dgm:spPr/>
      <dgm:t>
        <a:bodyPr/>
        <a:lstStyle/>
        <a:p>
          <a:r>
            <a:rPr lang="en-GB" sz="1800"/>
            <a:t>case study </a:t>
          </a:r>
        </a:p>
      </dgm:t>
    </dgm:pt>
    <dgm:pt modelId="{0328F3B4-68BE-4FDA-ADCB-DC86A7C9B789}" type="parTrans" cxnId="{79A1B279-A6CC-49D6-ABD1-77EEB7574DDA}">
      <dgm:prSet/>
      <dgm:spPr/>
      <dgm:t>
        <a:bodyPr/>
        <a:lstStyle/>
        <a:p>
          <a:endParaRPr lang="en-GB" sz="4400"/>
        </a:p>
      </dgm:t>
    </dgm:pt>
    <dgm:pt modelId="{06785CD7-2909-4ABB-9FAD-F22234355674}" type="sibTrans" cxnId="{79A1B279-A6CC-49D6-ABD1-77EEB7574DDA}">
      <dgm:prSet/>
      <dgm:spPr/>
      <dgm:t>
        <a:bodyPr/>
        <a:lstStyle/>
        <a:p>
          <a:endParaRPr lang="en-GB" sz="4400"/>
        </a:p>
      </dgm:t>
    </dgm:pt>
    <dgm:pt modelId="{8CBF91E5-F99D-4979-A039-B02AB6D5E657}">
      <dgm:prSet custT="1"/>
      <dgm:spPr/>
      <dgm:t>
        <a:bodyPr/>
        <a:lstStyle/>
        <a:p>
          <a:r>
            <a:rPr lang="en-GB" sz="1800"/>
            <a:t>equity </a:t>
          </a:r>
        </a:p>
      </dgm:t>
    </dgm:pt>
    <dgm:pt modelId="{087BB282-B0B1-44EA-A8AF-575ACB1FD8AE}" type="parTrans" cxnId="{8148789E-2135-4EDA-8C4E-318981D4BEC9}">
      <dgm:prSet/>
      <dgm:spPr/>
      <dgm:t>
        <a:bodyPr/>
        <a:lstStyle/>
        <a:p>
          <a:endParaRPr lang="en-GB" sz="4400"/>
        </a:p>
      </dgm:t>
    </dgm:pt>
    <dgm:pt modelId="{F6D8B594-58E0-4313-AF7E-5CD59B1896A8}" type="sibTrans" cxnId="{8148789E-2135-4EDA-8C4E-318981D4BEC9}">
      <dgm:prSet/>
      <dgm:spPr/>
      <dgm:t>
        <a:bodyPr/>
        <a:lstStyle/>
        <a:p>
          <a:endParaRPr lang="en-GB" sz="4400"/>
        </a:p>
      </dgm:t>
    </dgm:pt>
    <dgm:pt modelId="{4389E621-6E0D-479C-BF55-3984315C0321}">
      <dgm:prSet custT="1"/>
      <dgm:spPr/>
      <dgm:t>
        <a:bodyPr/>
        <a:lstStyle/>
        <a:p>
          <a:r>
            <a:rPr lang="en-GB" sz="1800"/>
            <a:t>conclusion.</a:t>
          </a:r>
        </a:p>
      </dgm:t>
    </dgm:pt>
    <dgm:pt modelId="{A5CDE506-8382-4E0B-8F60-51F3C5118426}" type="parTrans" cxnId="{F61025CC-4D17-450C-BF2F-64ED1585FD8B}">
      <dgm:prSet/>
      <dgm:spPr/>
      <dgm:t>
        <a:bodyPr/>
        <a:lstStyle/>
        <a:p>
          <a:endParaRPr lang="en-GB" sz="4400"/>
        </a:p>
      </dgm:t>
    </dgm:pt>
    <dgm:pt modelId="{67F18FC9-E24A-4879-BA9E-0E50AE25A7F6}" type="sibTrans" cxnId="{F61025CC-4D17-450C-BF2F-64ED1585FD8B}">
      <dgm:prSet/>
      <dgm:spPr/>
      <dgm:t>
        <a:bodyPr/>
        <a:lstStyle/>
        <a:p>
          <a:endParaRPr lang="en-GB" sz="4400"/>
        </a:p>
      </dgm:t>
    </dgm:pt>
    <dgm:pt modelId="{EDE3198F-0544-461B-9DB8-04E4D561AD69}" type="pres">
      <dgm:prSet presAssocID="{180D417A-D864-4A9B-B79C-28DCE5FACBCF}" presName="diagram" presStyleCnt="0">
        <dgm:presLayoutVars>
          <dgm:dir/>
          <dgm:resizeHandles val="exact"/>
        </dgm:presLayoutVars>
      </dgm:prSet>
      <dgm:spPr/>
    </dgm:pt>
    <dgm:pt modelId="{CD8EA630-AE9E-4719-9E51-8B1FA2FB7AD9}" type="pres">
      <dgm:prSet presAssocID="{D5AF61A2-6FB6-4C5B-8CBF-F9EE3289AEA3}" presName="node" presStyleLbl="node1" presStyleIdx="0" presStyleCnt="7">
        <dgm:presLayoutVars>
          <dgm:bulletEnabled val="1"/>
        </dgm:presLayoutVars>
      </dgm:prSet>
      <dgm:spPr/>
    </dgm:pt>
    <dgm:pt modelId="{8A7E01AD-A683-4D7E-A4B6-80BA6FD95251}" type="pres">
      <dgm:prSet presAssocID="{8D535A7A-E8DB-4F11-BC41-4AF76ABE33C6}" presName="sibTrans" presStyleLbl="sibTrans2D1" presStyleIdx="0" presStyleCnt="6"/>
      <dgm:spPr/>
    </dgm:pt>
    <dgm:pt modelId="{92237F81-CAF1-4ABB-82BD-07EE94165996}" type="pres">
      <dgm:prSet presAssocID="{8D535A7A-E8DB-4F11-BC41-4AF76ABE33C6}" presName="connectorText" presStyleLbl="sibTrans2D1" presStyleIdx="0" presStyleCnt="6"/>
      <dgm:spPr/>
    </dgm:pt>
    <dgm:pt modelId="{D58DA9B4-C9C0-4327-A0E2-0A175A34F6B5}" type="pres">
      <dgm:prSet presAssocID="{8C3255D8-2DF5-40DE-95B6-761CA73AF3A1}" presName="node" presStyleLbl="node1" presStyleIdx="1" presStyleCnt="7">
        <dgm:presLayoutVars>
          <dgm:bulletEnabled val="1"/>
        </dgm:presLayoutVars>
      </dgm:prSet>
      <dgm:spPr/>
    </dgm:pt>
    <dgm:pt modelId="{A28EAF4F-5A6B-4EF2-9568-DF8C892E8AD2}" type="pres">
      <dgm:prSet presAssocID="{E87C70A1-663D-4F3B-9F92-BA40D321C2DB}" presName="sibTrans" presStyleLbl="sibTrans2D1" presStyleIdx="1" presStyleCnt="6"/>
      <dgm:spPr/>
    </dgm:pt>
    <dgm:pt modelId="{D5A61D68-BFE3-43A9-8EC4-0DFFB8FC3B96}" type="pres">
      <dgm:prSet presAssocID="{E87C70A1-663D-4F3B-9F92-BA40D321C2DB}" presName="connectorText" presStyleLbl="sibTrans2D1" presStyleIdx="1" presStyleCnt="6"/>
      <dgm:spPr/>
    </dgm:pt>
    <dgm:pt modelId="{DC5DED6B-25E3-4AF1-81C0-9ABC40D71575}" type="pres">
      <dgm:prSet presAssocID="{FAA32579-61B1-48FA-A71F-A56D9F79A7CA}" presName="node" presStyleLbl="node1" presStyleIdx="2" presStyleCnt="7">
        <dgm:presLayoutVars>
          <dgm:bulletEnabled val="1"/>
        </dgm:presLayoutVars>
      </dgm:prSet>
      <dgm:spPr/>
    </dgm:pt>
    <dgm:pt modelId="{6885E406-FDF1-4BE9-BFB9-BC6FF85483D2}" type="pres">
      <dgm:prSet presAssocID="{547F00CE-4189-4872-8E00-98EF42DED7D1}" presName="sibTrans" presStyleLbl="sibTrans2D1" presStyleIdx="2" presStyleCnt="6"/>
      <dgm:spPr/>
    </dgm:pt>
    <dgm:pt modelId="{DD203EDC-8E7C-44F6-B33D-7856D9C60F1F}" type="pres">
      <dgm:prSet presAssocID="{547F00CE-4189-4872-8E00-98EF42DED7D1}" presName="connectorText" presStyleLbl="sibTrans2D1" presStyleIdx="2" presStyleCnt="6"/>
      <dgm:spPr/>
    </dgm:pt>
    <dgm:pt modelId="{439A2249-29B6-48B9-9A47-950F371B1A6D}" type="pres">
      <dgm:prSet presAssocID="{44F0DA20-89D4-4EA6-95DF-C6198A893CA4}" presName="node" presStyleLbl="node1" presStyleIdx="3" presStyleCnt="7">
        <dgm:presLayoutVars>
          <dgm:bulletEnabled val="1"/>
        </dgm:presLayoutVars>
      </dgm:prSet>
      <dgm:spPr/>
    </dgm:pt>
    <dgm:pt modelId="{18CB9843-A0EB-49A6-B01A-7C24C33BF0CD}" type="pres">
      <dgm:prSet presAssocID="{436BA20E-59EC-4993-BED4-772F4DF887D2}" presName="sibTrans" presStyleLbl="sibTrans2D1" presStyleIdx="3" presStyleCnt="6"/>
      <dgm:spPr/>
    </dgm:pt>
    <dgm:pt modelId="{3DB4B066-2460-44AB-A721-8D8DB8BD1CF5}" type="pres">
      <dgm:prSet presAssocID="{436BA20E-59EC-4993-BED4-772F4DF887D2}" presName="connectorText" presStyleLbl="sibTrans2D1" presStyleIdx="3" presStyleCnt="6"/>
      <dgm:spPr/>
    </dgm:pt>
    <dgm:pt modelId="{698174EE-AF7A-4274-B391-8C4BEAE2340E}" type="pres">
      <dgm:prSet presAssocID="{734656BC-A19F-4FAE-B609-4C4F9D104F22}" presName="node" presStyleLbl="node1" presStyleIdx="4" presStyleCnt="7">
        <dgm:presLayoutVars>
          <dgm:bulletEnabled val="1"/>
        </dgm:presLayoutVars>
      </dgm:prSet>
      <dgm:spPr/>
    </dgm:pt>
    <dgm:pt modelId="{A74E096F-8EB5-44F6-A53A-1745D0D4027D}" type="pres">
      <dgm:prSet presAssocID="{06785CD7-2909-4ABB-9FAD-F22234355674}" presName="sibTrans" presStyleLbl="sibTrans2D1" presStyleIdx="4" presStyleCnt="6"/>
      <dgm:spPr/>
    </dgm:pt>
    <dgm:pt modelId="{AFB92612-E418-42D5-AFE6-F0D195460F4F}" type="pres">
      <dgm:prSet presAssocID="{06785CD7-2909-4ABB-9FAD-F22234355674}" presName="connectorText" presStyleLbl="sibTrans2D1" presStyleIdx="4" presStyleCnt="6"/>
      <dgm:spPr/>
    </dgm:pt>
    <dgm:pt modelId="{7DB522C8-2D75-42E6-99CD-CE1BB31FBDBD}" type="pres">
      <dgm:prSet presAssocID="{8CBF91E5-F99D-4979-A039-B02AB6D5E657}" presName="node" presStyleLbl="node1" presStyleIdx="5" presStyleCnt="7">
        <dgm:presLayoutVars>
          <dgm:bulletEnabled val="1"/>
        </dgm:presLayoutVars>
      </dgm:prSet>
      <dgm:spPr/>
    </dgm:pt>
    <dgm:pt modelId="{DBE38D1B-8223-4615-BAC5-CCB38412FDBB}" type="pres">
      <dgm:prSet presAssocID="{F6D8B594-58E0-4313-AF7E-5CD59B1896A8}" presName="sibTrans" presStyleLbl="sibTrans2D1" presStyleIdx="5" presStyleCnt="6"/>
      <dgm:spPr/>
    </dgm:pt>
    <dgm:pt modelId="{6A269446-F4AA-480B-91AE-CF382E79A681}" type="pres">
      <dgm:prSet presAssocID="{F6D8B594-58E0-4313-AF7E-5CD59B1896A8}" presName="connectorText" presStyleLbl="sibTrans2D1" presStyleIdx="5" presStyleCnt="6"/>
      <dgm:spPr/>
    </dgm:pt>
    <dgm:pt modelId="{3FBD2D2D-B9FD-4D1A-A7DB-69E2C4FFFCF8}" type="pres">
      <dgm:prSet presAssocID="{4389E621-6E0D-479C-BF55-3984315C0321}" presName="node" presStyleLbl="node1" presStyleIdx="6" presStyleCnt="7">
        <dgm:presLayoutVars>
          <dgm:bulletEnabled val="1"/>
        </dgm:presLayoutVars>
      </dgm:prSet>
      <dgm:spPr/>
    </dgm:pt>
  </dgm:ptLst>
  <dgm:cxnLst>
    <dgm:cxn modelId="{32B8C208-75F0-4617-A7FA-38A9D3ECF594}" type="presOf" srcId="{8D535A7A-E8DB-4F11-BC41-4AF76ABE33C6}" destId="{8A7E01AD-A683-4D7E-A4B6-80BA6FD95251}" srcOrd="0" destOrd="0" presId="urn:microsoft.com/office/officeart/2005/8/layout/process5"/>
    <dgm:cxn modelId="{E18BA809-28F2-4920-A571-B7DBB6940876}" type="presOf" srcId="{4389E621-6E0D-479C-BF55-3984315C0321}" destId="{3FBD2D2D-B9FD-4D1A-A7DB-69E2C4FFFCF8}" srcOrd="0" destOrd="0" presId="urn:microsoft.com/office/officeart/2005/8/layout/process5"/>
    <dgm:cxn modelId="{766B251C-68D0-40D1-8B6C-CCFBE0472DAB}" type="presOf" srcId="{547F00CE-4189-4872-8E00-98EF42DED7D1}" destId="{6885E406-FDF1-4BE9-BFB9-BC6FF85483D2}" srcOrd="0" destOrd="0" presId="urn:microsoft.com/office/officeart/2005/8/layout/process5"/>
    <dgm:cxn modelId="{2844593A-3542-4E07-90EB-DEC3EA89300C}" type="presOf" srcId="{06785CD7-2909-4ABB-9FAD-F22234355674}" destId="{A74E096F-8EB5-44F6-A53A-1745D0D4027D}" srcOrd="0" destOrd="0" presId="urn:microsoft.com/office/officeart/2005/8/layout/process5"/>
    <dgm:cxn modelId="{D1603F72-4446-4C3C-9E95-7826D91ED48A}" type="presOf" srcId="{E87C70A1-663D-4F3B-9F92-BA40D321C2DB}" destId="{D5A61D68-BFE3-43A9-8EC4-0DFFB8FC3B96}" srcOrd="1" destOrd="0" presId="urn:microsoft.com/office/officeart/2005/8/layout/process5"/>
    <dgm:cxn modelId="{79A1B279-A6CC-49D6-ABD1-77EEB7574DDA}" srcId="{180D417A-D864-4A9B-B79C-28DCE5FACBCF}" destId="{734656BC-A19F-4FAE-B609-4C4F9D104F22}" srcOrd="4" destOrd="0" parTransId="{0328F3B4-68BE-4FDA-ADCB-DC86A7C9B789}" sibTransId="{06785CD7-2909-4ABB-9FAD-F22234355674}"/>
    <dgm:cxn modelId="{2EFB597F-A3DC-4CDA-8180-006B36D7869C}" type="presOf" srcId="{8D535A7A-E8DB-4F11-BC41-4AF76ABE33C6}" destId="{92237F81-CAF1-4ABB-82BD-07EE94165996}" srcOrd="1" destOrd="0" presId="urn:microsoft.com/office/officeart/2005/8/layout/process5"/>
    <dgm:cxn modelId="{DAACD07F-FC33-4EC9-8FC7-7F73AA44AE5F}" srcId="{180D417A-D864-4A9B-B79C-28DCE5FACBCF}" destId="{D5AF61A2-6FB6-4C5B-8CBF-F9EE3289AEA3}" srcOrd="0" destOrd="0" parTransId="{76D17ED2-44FE-47DD-970C-C52BE2B93566}" sibTransId="{8D535A7A-E8DB-4F11-BC41-4AF76ABE33C6}"/>
    <dgm:cxn modelId="{CD6F428A-3495-49EA-A9E6-82660F2A2013}" type="presOf" srcId="{436BA20E-59EC-4993-BED4-772F4DF887D2}" destId="{3DB4B066-2460-44AB-A721-8D8DB8BD1CF5}" srcOrd="1" destOrd="0" presId="urn:microsoft.com/office/officeart/2005/8/layout/process5"/>
    <dgm:cxn modelId="{4FCAA08C-A3D2-430F-B300-1EE1A24659A7}" srcId="{180D417A-D864-4A9B-B79C-28DCE5FACBCF}" destId="{FAA32579-61B1-48FA-A71F-A56D9F79A7CA}" srcOrd="2" destOrd="0" parTransId="{D4E3953D-42FA-438D-B145-1430E1347381}" sibTransId="{547F00CE-4189-4872-8E00-98EF42DED7D1}"/>
    <dgm:cxn modelId="{58F58190-4CF7-447E-AB73-EDDE7157D91D}" type="presOf" srcId="{44F0DA20-89D4-4EA6-95DF-C6198A893CA4}" destId="{439A2249-29B6-48B9-9A47-950F371B1A6D}" srcOrd="0" destOrd="0" presId="urn:microsoft.com/office/officeart/2005/8/layout/process5"/>
    <dgm:cxn modelId="{5CDB5D9A-B0C1-43C3-8BA6-1FB3189E5F26}" type="presOf" srcId="{E87C70A1-663D-4F3B-9F92-BA40D321C2DB}" destId="{A28EAF4F-5A6B-4EF2-9568-DF8C892E8AD2}" srcOrd="0" destOrd="0" presId="urn:microsoft.com/office/officeart/2005/8/layout/process5"/>
    <dgm:cxn modelId="{C452E89A-3BD9-4C61-8800-2EAC3BFA124D}" srcId="{180D417A-D864-4A9B-B79C-28DCE5FACBCF}" destId="{44F0DA20-89D4-4EA6-95DF-C6198A893CA4}" srcOrd="3" destOrd="0" parTransId="{5E254833-FBE2-461E-8B2C-C72C1743AA21}" sibTransId="{436BA20E-59EC-4993-BED4-772F4DF887D2}"/>
    <dgm:cxn modelId="{B4BD669D-1A60-4168-8969-83BC252833D3}" type="presOf" srcId="{D5AF61A2-6FB6-4C5B-8CBF-F9EE3289AEA3}" destId="{CD8EA630-AE9E-4719-9E51-8B1FA2FB7AD9}" srcOrd="0" destOrd="0" presId="urn:microsoft.com/office/officeart/2005/8/layout/process5"/>
    <dgm:cxn modelId="{8148789E-2135-4EDA-8C4E-318981D4BEC9}" srcId="{180D417A-D864-4A9B-B79C-28DCE5FACBCF}" destId="{8CBF91E5-F99D-4979-A039-B02AB6D5E657}" srcOrd="5" destOrd="0" parTransId="{087BB282-B0B1-44EA-A8AF-575ACB1FD8AE}" sibTransId="{F6D8B594-58E0-4313-AF7E-5CD59B1896A8}"/>
    <dgm:cxn modelId="{FC38E4B2-FA48-476E-A334-CF12B3191209}" type="presOf" srcId="{FAA32579-61B1-48FA-A71F-A56D9F79A7CA}" destId="{DC5DED6B-25E3-4AF1-81C0-9ABC40D71575}" srcOrd="0" destOrd="0" presId="urn:microsoft.com/office/officeart/2005/8/layout/process5"/>
    <dgm:cxn modelId="{0314E4C4-EC22-47C3-9380-97550ABE7232}" type="presOf" srcId="{734656BC-A19F-4FAE-B609-4C4F9D104F22}" destId="{698174EE-AF7A-4274-B391-8C4BEAE2340E}" srcOrd="0" destOrd="0" presId="urn:microsoft.com/office/officeart/2005/8/layout/process5"/>
    <dgm:cxn modelId="{6C8B65C6-8139-4EB8-AEDC-24090F8BB84C}" type="presOf" srcId="{F6D8B594-58E0-4313-AF7E-5CD59B1896A8}" destId="{6A269446-F4AA-480B-91AE-CF382E79A681}" srcOrd="1" destOrd="0" presId="urn:microsoft.com/office/officeart/2005/8/layout/process5"/>
    <dgm:cxn modelId="{6855E4C7-50D4-4EF8-9A94-85CDE4A8C553}" type="presOf" srcId="{436BA20E-59EC-4993-BED4-772F4DF887D2}" destId="{18CB9843-A0EB-49A6-B01A-7C24C33BF0CD}" srcOrd="0" destOrd="0" presId="urn:microsoft.com/office/officeart/2005/8/layout/process5"/>
    <dgm:cxn modelId="{A8D768C8-C2C4-4EDA-9640-14FA27D630F1}" type="presOf" srcId="{8C3255D8-2DF5-40DE-95B6-761CA73AF3A1}" destId="{D58DA9B4-C9C0-4327-A0E2-0A175A34F6B5}" srcOrd="0" destOrd="0" presId="urn:microsoft.com/office/officeart/2005/8/layout/process5"/>
    <dgm:cxn modelId="{F61025CC-4D17-450C-BF2F-64ED1585FD8B}" srcId="{180D417A-D864-4A9B-B79C-28DCE5FACBCF}" destId="{4389E621-6E0D-479C-BF55-3984315C0321}" srcOrd="6" destOrd="0" parTransId="{A5CDE506-8382-4E0B-8F60-51F3C5118426}" sibTransId="{67F18FC9-E24A-4879-BA9E-0E50AE25A7F6}"/>
    <dgm:cxn modelId="{21D3ECD1-416D-45EF-A84D-6EF2525ED26F}" type="presOf" srcId="{547F00CE-4189-4872-8E00-98EF42DED7D1}" destId="{DD203EDC-8E7C-44F6-B33D-7856D9C60F1F}" srcOrd="1" destOrd="0" presId="urn:microsoft.com/office/officeart/2005/8/layout/process5"/>
    <dgm:cxn modelId="{3545D4DF-F880-4064-A623-F95A34B47151}" type="presOf" srcId="{180D417A-D864-4A9B-B79C-28DCE5FACBCF}" destId="{EDE3198F-0544-461B-9DB8-04E4D561AD69}" srcOrd="0" destOrd="0" presId="urn:microsoft.com/office/officeart/2005/8/layout/process5"/>
    <dgm:cxn modelId="{7BCAFCF1-CCA8-495A-8745-E426797D9C70}" srcId="{180D417A-D864-4A9B-B79C-28DCE5FACBCF}" destId="{8C3255D8-2DF5-40DE-95B6-761CA73AF3A1}" srcOrd="1" destOrd="0" parTransId="{8AAC8D1D-59C0-46C5-B6F3-F1C1D6CD4457}" sibTransId="{E87C70A1-663D-4F3B-9F92-BA40D321C2DB}"/>
    <dgm:cxn modelId="{7275D0F9-DB5E-4746-B29E-19633DE4B6B4}" type="presOf" srcId="{8CBF91E5-F99D-4979-A039-B02AB6D5E657}" destId="{7DB522C8-2D75-42E6-99CD-CE1BB31FBDBD}" srcOrd="0" destOrd="0" presId="urn:microsoft.com/office/officeart/2005/8/layout/process5"/>
    <dgm:cxn modelId="{EE244EFD-AE37-4675-B1CD-93380149F228}" type="presOf" srcId="{F6D8B594-58E0-4313-AF7E-5CD59B1896A8}" destId="{DBE38D1B-8223-4615-BAC5-CCB38412FDBB}" srcOrd="0" destOrd="0" presId="urn:microsoft.com/office/officeart/2005/8/layout/process5"/>
    <dgm:cxn modelId="{EF2313FF-1383-45B9-B3FB-09C3A31014A9}" type="presOf" srcId="{06785CD7-2909-4ABB-9FAD-F22234355674}" destId="{AFB92612-E418-42D5-AFE6-F0D195460F4F}" srcOrd="1" destOrd="0" presId="urn:microsoft.com/office/officeart/2005/8/layout/process5"/>
    <dgm:cxn modelId="{421005D1-349E-4970-A2CC-5F06EFCF327D}" type="presParOf" srcId="{EDE3198F-0544-461B-9DB8-04E4D561AD69}" destId="{CD8EA630-AE9E-4719-9E51-8B1FA2FB7AD9}" srcOrd="0" destOrd="0" presId="urn:microsoft.com/office/officeart/2005/8/layout/process5"/>
    <dgm:cxn modelId="{03A6099B-200C-44CB-B1A0-3A4E519A1C12}" type="presParOf" srcId="{EDE3198F-0544-461B-9DB8-04E4D561AD69}" destId="{8A7E01AD-A683-4D7E-A4B6-80BA6FD95251}" srcOrd="1" destOrd="0" presId="urn:microsoft.com/office/officeart/2005/8/layout/process5"/>
    <dgm:cxn modelId="{8F3F6F79-02F8-4FDD-93F2-616949842DE0}" type="presParOf" srcId="{8A7E01AD-A683-4D7E-A4B6-80BA6FD95251}" destId="{92237F81-CAF1-4ABB-82BD-07EE94165996}" srcOrd="0" destOrd="0" presId="urn:microsoft.com/office/officeart/2005/8/layout/process5"/>
    <dgm:cxn modelId="{3F2F2158-1613-48AF-BA4E-50B2DA28FF97}" type="presParOf" srcId="{EDE3198F-0544-461B-9DB8-04E4D561AD69}" destId="{D58DA9B4-C9C0-4327-A0E2-0A175A34F6B5}" srcOrd="2" destOrd="0" presId="urn:microsoft.com/office/officeart/2005/8/layout/process5"/>
    <dgm:cxn modelId="{9986498F-5C87-4F19-9664-ADBF58816E31}" type="presParOf" srcId="{EDE3198F-0544-461B-9DB8-04E4D561AD69}" destId="{A28EAF4F-5A6B-4EF2-9568-DF8C892E8AD2}" srcOrd="3" destOrd="0" presId="urn:microsoft.com/office/officeart/2005/8/layout/process5"/>
    <dgm:cxn modelId="{34471F82-9941-41A2-A6EC-A0B0852B47CE}" type="presParOf" srcId="{A28EAF4F-5A6B-4EF2-9568-DF8C892E8AD2}" destId="{D5A61D68-BFE3-43A9-8EC4-0DFFB8FC3B96}" srcOrd="0" destOrd="0" presId="urn:microsoft.com/office/officeart/2005/8/layout/process5"/>
    <dgm:cxn modelId="{DF9D5E35-A983-4864-8725-C14E507E6140}" type="presParOf" srcId="{EDE3198F-0544-461B-9DB8-04E4D561AD69}" destId="{DC5DED6B-25E3-4AF1-81C0-9ABC40D71575}" srcOrd="4" destOrd="0" presId="urn:microsoft.com/office/officeart/2005/8/layout/process5"/>
    <dgm:cxn modelId="{A6888750-1473-44AA-97B4-A19CB387E0DB}" type="presParOf" srcId="{EDE3198F-0544-461B-9DB8-04E4D561AD69}" destId="{6885E406-FDF1-4BE9-BFB9-BC6FF85483D2}" srcOrd="5" destOrd="0" presId="urn:microsoft.com/office/officeart/2005/8/layout/process5"/>
    <dgm:cxn modelId="{02F7D517-252D-4560-93B8-ADF0332D0653}" type="presParOf" srcId="{6885E406-FDF1-4BE9-BFB9-BC6FF85483D2}" destId="{DD203EDC-8E7C-44F6-B33D-7856D9C60F1F}" srcOrd="0" destOrd="0" presId="urn:microsoft.com/office/officeart/2005/8/layout/process5"/>
    <dgm:cxn modelId="{8A0B5D00-EE69-49F5-8FCC-21CD29DA0722}" type="presParOf" srcId="{EDE3198F-0544-461B-9DB8-04E4D561AD69}" destId="{439A2249-29B6-48B9-9A47-950F371B1A6D}" srcOrd="6" destOrd="0" presId="urn:microsoft.com/office/officeart/2005/8/layout/process5"/>
    <dgm:cxn modelId="{2C2A4FD9-7B90-461B-8DC3-A7A24E56A613}" type="presParOf" srcId="{EDE3198F-0544-461B-9DB8-04E4D561AD69}" destId="{18CB9843-A0EB-49A6-B01A-7C24C33BF0CD}" srcOrd="7" destOrd="0" presId="urn:microsoft.com/office/officeart/2005/8/layout/process5"/>
    <dgm:cxn modelId="{79994AC3-A74B-41CC-B187-EAA0E56A3D48}" type="presParOf" srcId="{18CB9843-A0EB-49A6-B01A-7C24C33BF0CD}" destId="{3DB4B066-2460-44AB-A721-8D8DB8BD1CF5}" srcOrd="0" destOrd="0" presId="urn:microsoft.com/office/officeart/2005/8/layout/process5"/>
    <dgm:cxn modelId="{5FB3D25D-95B3-4207-A2AA-89EFEA4FAB39}" type="presParOf" srcId="{EDE3198F-0544-461B-9DB8-04E4D561AD69}" destId="{698174EE-AF7A-4274-B391-8C4BEAE2340E}" srcOrd="8" destOrd="0" presId="urn:microsoft.com/office/officeart/2005/8/layout/process5"/>
    <dgm:cxn modelId="{FA2C18A3-1A46-45ED-BDE0-8901FFB72B94}" type="presParOf" srcId="{EDE3198F-0544-461B-9DB8-04E4D561AD69}" destId="{A74E096F-8EB5-44F6-A53A-1745D0D4027D}" srcOrd="9" destOrd="0" presId="urn:microsoft.com/office/officeart/2005/8/layout/process5"/>
    <dgm:cxn modelId="{4DEA945D-4B07-4A2C-A82A-49CF5BF0D853}" type="presParOf" srcId="{A74E096F-8EB5-44F6-A53A-1745D0D4027D}" destId="{AFB92612-E418-42D5-AFE6-F0D195460F4F}" srcOrd="0" destOrd="0" presId="urn:microsoft.com/office/officeart/2005/8/layout/process5"/>
    <dgm:cxn modelId="{D1C07C25-66A6-4FC4-8AA0-9813361A7574}" type="presParOf" srcId="{EDE3198F-0544-461B-9DB8-04E4D561AD69}" destId="{7DB522C8-2D75-42E6-99CD-CE1BB31FBDBD}" srcOrd="10" destOrd="0" presId="urn:microsoft.com/office/officeart/2005/8/layout/process5"/>
    <dgm:cxn modelId="{59B43F8F-94F2-4514-82FE-6DA50268AC4C}" type="presParOf" srcId="{EDE3198F-0544-461B-9DB8-04E4D561AD69}" destId="{DBE38D1B-8223-4615-BAC5-CCB38412FDBB}" srcOrd="11" destOrd="0" presId="urn:microsoft.com/office/officeart/2005/8/layout/process5"/>
    <dgm:cxn modelId="{EA9E5637-6D08-4FD0-BE73-D3583961542A}" type="presParOf" srcId="{DBE38D1B-8223-4615-BAC5-CCB38412FDBB}" destId="{6A269446-F4AA-480B-91AE-CF382E79A681}" srcOrd="0" destOrd="0" presId="urn:microsoft.com/office/officeart/2005/8/layout/process5"/>
    <dgm:cxn modelId="{A107EEF9-68EC-4613-AA39-B6ECD5537D64}" type="presParOf" srcId="{EDE3198F-0544-461B-9DB8-04E4D561AD69}" destId="{3FBD2D2D-B9FD-4D1A-A7DB-69E2C4FFFCF8}" srcOrd="1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AEA938-5D5E-4F66-8B97-05AB0897F448}"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GB"/>
        </a:p>
      </dgm:t>
    </dgm:pt>
    <dgm:pt modelId="{FFEE1F6D-760A-4E42-85B2-50707B36B46D}">
      <dgm:prSet/>
      <dgm:spPr/>
      <dgm:t>
        <a:bodyPr/>
        <a:lstStyle/>
        <a:p>
          <a:r>
            <a:rPr lang="en-US" b="0" i="0" baseline="0"/>
            <a:t>Funding pressures. </a:t>
          </a:r>
          <a:endParaRPr lang="en-GB" dirty="0"/>
        </a:p>
      </dgm:t>
    </dgm:pt>
    <dgm:pt modelId="{9DBC92C3-3079-40E0-862E-AEABC4A8832F}" type="parTrans" cxnId="{6636766C-950A-4EB6-930F-FC42C6E73108}">
      <dgm:prSet/>
      <dgm:spPr/>
      <dgm:t>
        <a:bodyPr/>
        <a:lstStyle/>
        <a:p>
          <a:endParaRPr lang="en-GB"/>
        </a:p>
      </dgm:t>
    </dgm:pt>
    <dgm:pt modelId="{E032A707-3B2F-4A05-937B-2DA8B385CB95}" type="sibTrans" cxnId="{6636766C-950A-4EB6-930F-FC42C6E73108}">
      <dgm:prSet/>
      <dgm:spPr/>
      <dgm:t>
        <a:bodyPr/>
        <a:lstStyle/>
        <a:p>
          <a:endParaRPr lang="en-GB"/>
        </a:p>
      </dgm:t>
    </dgm:pt>
    <dgm:pt modelId="{C4B4D441-2F8F-48E3-BE14-5FFB43B07825}">
      <dgm:prSet/>
      <dgm:spPr/>
      <dgm:t>
        <a:bodyPr/>
        <a:lstStyle/>
        <a:p>
          <a:r>
            <a:rPr lang="en-US" b="0" i="0" baseline="0"/>
            <a:t>Workforce shortages. </a:t>
          </a:r>
          <a:endParaRPr lang="en-GB"/>
        </a:p>
      </dgm:t>
    </dgm:pt>
    <dgm:pt modelId="{0D1DBD8D-BC64-4E36-9B7C-7C45C4F0FFD5}" type="parTrans" cxnId="{EFB54B07-9CCD-4FAC-B7D2-1F24F477B771}">
      <dgm:prSet/>
      <dgm:spPr/>
      <dgm:t>
        <a:bodyPr/>
        <a:lstStyle/>
        <a:p>
          <a:endParaRPr lang="en-GB"/>
        </a:p>
      </dgm:t>
    </dgm:pt>
    <dgm:pt modelId="{CD70EA11-AF64-42AB-8AF7-BCC67D2CF2AA}" type="sibTrans" cxnId="{EFB54B07-9CCD-4FAC-B7D2-1F24F477B771}">
      <dgm:prSet/>
      <dgm:spPr/>
      <dgm:t>
        <a:bodyPr/>
        <a:lstStyle/>
        <a:p>
          <a:endParaRPr lang="en-GB"/>
        </a:p>
      </dgm:t>
    </dgm:pt>
    <dgm:pt modelId="{6AA01546-A53A-4566-AC46-47E21CEBC591}">
      <dgm:prSet/>
      <dgm:spPr/>
      <dgm:t>
        <a:bodyPr/>
        <a:lstStyle/>
        <a:p>
          <a:r>
            <a:rPr lang="en-US" b="0" i="0" baseline="0"/>
            <a:t>Complex multi-agency working. </a:t>
          </a:r>
          <a:endParaRPr lang="en-GB"/>
        </a:p>
      </dgm:t>
    </dgm:pt>
    <dgm:pt modelId="{AD0A1CEC-5EE2-4339-B53F-A7ED8993BDDE}" type="parTrans" cxnId="{7CC41C0C-7021-4892-A936-CE012259CCA3}">
      <dgm:prSet/>
      <dgm:spPr/>
      <dgm:t>
        <a:bodyPr/>
        <a:lstStyle/>
        <a:p>
          <a:endParaRPr lang="en-GB"/>
        </a:p>
      </dgm:t>
    </dgm:pt>
    <dgm:pt modelId="{24FD3CEA-7DA8-4AEB-91DB-BE24D274A42B}" type="sibTrans" cxnId="{7CC41C0C-7021-4892-A936-CE012259CCA3}">
      <dgm:prSet/>
      <dgm:spPr/>
      <dgm:t>
        <a:bodyPr/>
        <a:lstStyle/>
        <a:p>
          <a:endParaRPr lang="en-GB"/>
        </a:p>
      </dgm:t>
    </dgm:pt>
    <dgm:pt modelId="{4041733E-AC26-4637-A80F-6BA03E71567F}">
      <dgm:prSet/>
      <dgm:spPr/>
      <dgm:t>
        <a:bodyPr/>
        <a:lstStyle/>
        <a:p>
          <a:r>
            <a:rPr lang="en-US" b="0" i="0" baseline="0"/>
            <a:t>Political short-termism. </a:t>
          </a:r>
          <a:endParaRPr lang="en-GB"/>
        </a:p>
      </dgm:t>
    </dgm:pt>
    <dgm:pt modelId="{F1AB898A-D08B-4046-A766-72868F44E290}" type="parTrans" cxnId="{D0BA765E-0096-401F-8DB2-5104F75E0E54}">
      <dgm:prSet/>
      <dgm:spPr/>
      <dgm:t>
        <a:bodyPr/>
        <a:lstStyle/>
        <a:p>
          <a:endParaRPr lang="en-GB"/>
        </a:p>
      </dgm:t>
    </dgm:pt>
    <dgm:pt modelId="{BE543876-4EE9-4753-B0D1-8C499B735C02}" type="sibTrans" cxnId="{D0BA765E-0096-401F-8DB2-5104F75E0E54}">
      <dgm:prSet/>
      <dgm:spPr/>
      <dgm:t>
        <a:bodyPr/>
        <a:lstStyle/>
        <a:p>
          <a:endParaRPr lang="en-GB"/>
        </a:p>
      </dgm:t>
    </dgm:pt>
    <dgm:pt modelId="{D7C5A714-310F-455E-B091-BCBCC0C9A548}">
      <dgm:prSet/>
      <dgm:spPr/>
      <dgm:t>
        <a:bodyPr/>
        <a:lstStyle/>
        <a:p>
          <a:r>
            <a:rPr lang="en-US" b="0" i="0" baseline="0"/>
            <a:t>Persistent health inequalities. </a:t>
          </a:r>
          <a:endParaRPr lang="en-GB"/>
        </a:p>
      </dgm:t>
    </dgm:pt>
    <dgm:pt modelId="{D8C42D0F-7598-4827-A79F-4623DCC25DC6}" type="parTrans" cxnId="{4111AEBD-E2DF-4C2F-9411-4BA772BF1324}">
      <dgm:prSet/>
      <dgm:spPr/>
      <dgm:t>
        <a:bodyPr/>
        <a:lstStyle/>
        <a:p>
          <a:endParaRPr lang="en-GB"/>
        </a:p>
      </dgm:t>
    </dgm:pt>
    <dgm:pt modelId="{D006F5C4-CBD6-4A2F-ADB6-E73F26B8375D}" type="sibTrans" cxnId="{4111AEBD-E2DF-4C2F-9411-4BA772BF1324}">
      <dgm:prSet/>
      <dgm:spPr/>
      <dgm:t>
        <a:bodyPr/>
        <a:lstStyle/>
        <a:p>
          <a:endParaRPr lang="en-GB"/>
        </a:p>
      </dgm:t>
    </dgm:pt>
    <dgm:pt modelId="{6BABBB7B-94D0-46CE-85BB-B281C30291F1}">
      <dgm:prSet/>
      <dgm:spPr/>
      <dgm:t>
        <a:bodyPr/>
        <a:lstStyle/>
        <a:p>
          <a:r>
            <a:rPr lang="en-US" b="0" i="0" baseline="0"/>
            <a:t>COVID-19 legacy effects </a:t>
          </a:r>
          <a:endParaRPr lang="en-GB"/>
        </a:p>
      </dgm:t>
    </dgm:pt>
    <dgm:pt modelId="{102B9026-3140-433F-BDD1-DFA673BC62E1}" type="parTrans" cxnId="{6919054D-30DD-47CF-8C03-28104C4EC9BE}">
      <dgm:prSet/>
      <dgm:spPr/>
      <dgm:t>
        <a:bodyPr/>
        <a:lstStyle/>
        <a:p>
          <a:endParaRPr lang="en-GB"/>
        </a:p>
      </dgm:t>
    </dgm:pt>
    <dgm:pt modelId="{3A4EEDB9-3199-4F7E-98A9-9E58268E104A}" type="sibTrans" cxnId="{6919054D-30DD-47CF-8C03-28104C4EC9BE}">
      <dgm:prSet/>
      <dgm:spPr/>
      <dgm:t>
        <a:bodyPr/>
        <a:lstStyle/>
        <a:p>
          <a:endParaRPr lang="en-GB"/>
        </a:p>
      </dgm:t>
    </dgm:pt>
    <dgm:pt modelId="{C11B989A-CAF6-41EB-9931-83EE87F0A406}" type="pres">
      <dgm:prSet presAssocID="{19AEA938-5D5E-4F66-8B97-05AB0897F448}" presName="Name0" presStyleCnt="0">
        <dgm:presLayoutVars>
          <dgm:dir/>
          <dgm:resizeHandles val="exact"/>
        </dgm:presLayoutVars>
      </dgm:prSet>
      <dgm:spPr/>
    </dgm:pt>
    <dgm:pt modelId="{6FDBEADA-2E45-4B15-B8BE-798480FA0EC1}" type="pres">
      <dgm:prSet presAssocID="{FFEE1F6D-760A-4E42-85B2-50707B36B46D}" presName="node" presStyleLbl="node1" presStyleIdx="0" presStyleCnt="6">
        <dgm:presLayoutVars>
          <dgm:bulletEnabled val="1"/>
        </dgm:presLayoutVars>
      </dgm:prSet>
      <dgm:spPr/>
    </dgm:pt>
    <dgm:pt modelId="{B4495A18-CBEC-42B1-8FE7-D0352156502F}" type="pres">
      <dgm:prSet presAssocID="{E032A707-3B2F-4A05-937B-2DA8B385CB95}" presName="sibTrans" presStyleLbl="sibTrans1D1" presStyleIdx="0" presStyleCnt="5"/>
      <dgm:spPr/>
    </dgm:pt>
    <dgm:pt modelId="{4B38337B-A693-4173-AB5A-958B2A312303}" type="pres">
      <dgm:prSet presAssocID="{E032A707-3B2F-4A05-937B-2DA8B385CB95}" presName="connectorText" presStyleLbl="sibTrans1D1" presStyleIdx="0" presStyleCnt="5"/>
      <dgm:spPr/>
    </dgm:pt>
    <dgm:pt modelId="{1F6AF9C9-047E-41C9-8375-A64B04C522E3}" type="pres">
      <dgm:prSet presAssocID="{C4B4D441-2F8F-48E3-BE14-5FFB43B07825}" presName="node" presStyleLbl="node1" presStyleIdx="1" presStyleCnt="6">
        <dgm:presLayoutVars>
          <dgm:bulletEnabled val="1"/>
        </dgm:presLayoutVars>
      </dgm:prSet>
      <dgm:spPr/>
    </dgm:pt>
    <dgm:pt modelId="{99933442-E87D-46B0-9D75-01E1AFE44E1A}" type="pres">
      <dgm:prSet presAssocID="{CD70EA11-AF64-42AB-8AF7-BCC67D2CF2AA}" presName="sibTrans" presStyleLbl="sibTrans1D1" presStyleIdx="1" presStyleCnt="5"/>
      <dgm:spPr/>
    </dgm:pt>
    <dgm:pt modelId="{A1D49C9F-C641-4339-8D63-438B8ACFE0DF}" type="pres">
      <dgm:prSet presAssocID="{CD70EA11-AF64-42AB-8AF7-BCC67D2CF2AA}" presName="connectorText" presStyleLbl="sibTrans1D1" presStyleIdx="1" presStyleCnt="5"/>
      <dgm:spPr/>
    </dgm:pt>
    <dgm:pt modelId="{FA911EF5-32C1-4E88-9A43-9F56A9558C08}" type="pres">
      <dgm:prSet presAssocID="{6AA01546-A53A-4566-AC46-47E21CEBC591}" presName="node" presStyleLbl="node1" presStyleIdx="2" presStyleCnt="6">
        <dgm:presLayoutVars>
          <dgm:bulletEnabled val="1"/>
        </dgm:presLayoutVars>
      </dgm:prSet>
      <dgm:spPr/>
    </dgm:pt>
    <dgm:pt modelId="{902C64B6-2A6F-4480-88E3-7B52A71A83CE}" type="pres">
      <dgm:prSet presAssocID="{24FD3CEA-7DA8-4AEB-91DB-BE24D274A42B}" presName="sibTrans" presStyleLbl="sibTrans1D1" presStyleIdx="2" presStyleCnt="5"/>
      <dgm:spPr/>
    </dgm:pt>
    <dgm:pt modelId="{295A6125-FF46-4B0C-9D85-E52BFBFCCEA3}" type="pres">
      <dgm:prSet presAssocID="{24FD3CEA-7DA8-4AEB-91DB-BE24D274A42B}" presName="connectorText" presStyleLbl="sibTrans1D1" presStyleIdx="2" presStyleCnt="5"/>
      <dgm:spPr/>
    </dgm:pt>
    <dgm:pt modelId="{FC2343F9-0D97-4F51-8573-46DD8581D901}" type="pres">
      <dgm:prSet presAssocID="{4041733E-AC26-4637-A80F-6BA03E71567F}" presName="node" presStyleLbl="node1" presStyleIdx="3" presStyleCnt="6">
        <dgm:presLayoutVars>
          <dgm:bulletEnabled val="1"/>
        </dgm:presLayoutVars>
      </dgm:prSet>
      <dgm:spPr/>
    </dgm:pt>
    <dgm:pt modelId="{3B6E375B-1FFB-4244-ACAE-AC92B5408BB7}" type="pres">
      <dgm:prSet presAssocID="{BE543876-4EE9-4753-B0D1-8C499B735C02}" presName="sibTrans" presStyleLbl="sibTrans1D1" presStyleIdx="3" presStyleCnt="5"/>
      <dgm:spPr/>
    </dgm:pt>
    <dgm:pt modelId="{6145D5A6-E3BE-4A3B-A5A2-1AD481468AA9}" type="pres">
      <dgm:prSet presAssocID="{BE543876-4EE9-4753-B0D1-8C499B735C02}" presName="connectorText" presStyleLbl="sibTrans1D1" presStyleIdx="3" presStyleCnt="5"/>
      <dgm:spPr/>
    </dgm:pt>
    <dgm:pt modelId="{D3FB385D-1F7D-407D-A869-D2DD9A8EBDE9}" type="pres">
      <dgm:prSet presAssocID="{D7C5A714-310F-455E-B091-BCBCC0C9A548}" presName="node" presStyleLbl="node1" presStyleIdx="4" presStyleCnt="6">
        <dgm:presLayoutVars>
          <dgm:bulletEnabled val="1"/>
        </dgm:presLayoutVars>
      </dgm:prSet>
      <dgm:spPr/>
    </dgm:pt>
    <dgm:pt modelId="{62CD910E-7ABD-412A-876A-A7DC614F25A4}" type="pres">
      <dgm:prSet presAssocID="{D006F5C4-CBD6-4A2F-ADB6-E73F26B8375D}" presName="sibTrans" presStyleLbl="sibTrans1D1" presStyleIdx="4" presStyleCnt="5"/>
      <dgm:spPr/>
    </dgm:pt>
    <dgm:pt modelId="{C310B503-C73F-41A8-8ADD-FFFEE9E93118}" type="pres">
      <dgm:prSet presAssocID="{D006F5C4-CBD6-4A2F-ADB6-E73F26B8375D}" presName="connectorText" presStyleLbl="sibTrans1D1" presStyleIdx="4" presStyleCnt="5"/>
      <dgm:spPr/>
    </dgm:pt>
    <dgm:pt modelId="{BC2B5980-BEC8-4A1F-A042-3AC6BB83693B}" type="pres">
      <dgm:prSet presAssocID="{6BABBB7B-94D0-46CE-85BB-B281C30291F1}" presName="node" presStyleLbl="node1" presStyleIdx="5" presStyleCnt="6">
        <dgm:presLayoutVars>
          <dgm:bulletEnabled val="1"/>
        </dgm:presLayoutVars>
      </dgm:prSet>
      <dgm:spPr/>
    </dgm:pt>
  </dgm:ptLst>
  <dgm:cxnLst>
    <dgm:cxn modelId="{EFB54B07-9CCD-4FAC-B7D2-1F24F477B771}" srcId="{19AEA938-5D5E-4F66-8B97-05AB0897F448}" destId="{C4B4D441-2F8F-48E3-BE14-5FFB43B07825}" srcOrd="1" destOrd="0" parTransId="{0D1DBD8D-BC64-4E36-9B7C-7C45C4F0FFD5}" sibTransId="{CD70EA11-AF64-42AB-8AF7-BCC67D2CF2AA}"/>
    <dgm:cxn modelId="{7CC41C0C-7021-4892-A936-CE012259CCA3}" srcId="{19AEA938-5D5E-4F66-8B97-05AB0897F448}" destId="{6AA01546-A53A-4566-AC46-47E21CEBC591}" srcOrd="2" destOrd="0" parTransId="{AD0A1CEC-5EE2-4339-B53F-A7ED8993BDDE}" sibTransId="{24FD3CEA-7DA8-4AEB-91DB-BE24D274A42B}"/>
    <dgm:cxn modelId="{A436BA14-D77A-486B-8C48-1971105374D3}" type="presOf" srcId="{19AEA938-5D5E-4F66-8B97-05AB0897F448}" destId="{C11B989A-CAF6-41EB-9931-83EE87F0A406}" srcOrd="0" destOrd="0" presId="urn:microsoft.com/office/officeart/2005/8/layout/bProcess3"/>
    <dgm:cxn modelId="{1CE04319-F8AF-4B0B-AAAE-7F23448436FE}" type="presOf" srcId="{D7C5A714-310F-455E-B091-BCBCC0C9A548}" destId="{D3FB385D-1F7D-407D-A869-D2DD9A8EBDE9}" srcOrd="0" destOrd="0" presId="urn:microsoft.com/office/officeart/2005/8/layout/bProcess3"/>
    <dgm:cxn modelId="{50228A24-BC03-42F6-B5B8-CC032342609A}" type="presOf" srcId="{6AA01546-A53A-4566-AC46-47E21CEBC591}" destId="{FA911EF5-32C1-4E88-9A43-9F56A9558C08}" srcOrd="0" destOrd="0" presId="urn:microsoft.com/office/officeart/2005/8/layout/bProcess3"/>
    <dgm:cxn modelId="{494D4026-E238-4CB0-A93B-1DFE0BE8BB48}" type="presOf" srcId="{CD70EA11-AF64-42AB-8AF7-BCC67D2CF2AA}" destId="{99933442-E87D-46B0-9D75-01E1AFE44E1A}" srcOrd="0" destOrd="0" presId="urn:microsoft.com/office/officeart/2005/8/layout/bProcess3"/>
    <dgm:cxn modelId="{5CC8102D-5228-47BA-8544-5E23C9A1622C}" type="presOf" srcId="{E032A707-3B2F-4A05-937B-2DA8B385CB95}" destId="{B4495A18-CBEC-42B1-8FE7-D0352156502F}" srcOrd="0" destOrd="0" presId="urn:microsoft.com/office/officeart/2005/8/layout/bProcess3"/>
    <dgm:cxn modelId="{2E0E565C-5CB4-4843-A66D-66171476C1E8}" type="presOf" srcId="{4041733E-AC26-4637-A80F-6BA03E71567F}" destId="{FC2343F9-0D97-4F51-8573-46DD8581D901}" srcOrd="0" destOrd="0" presId="urn:microsoft.com/office/officeart/2005/8/layout/bProcess3"/>
    <dgm:cxn modelId="{D0BA765E-0096-401F-8DB2-5104F75E0E54}" srcId="{19AEA938-5D5E-4F66-8B97-05AB0897F448}" destId="{4041733E-AC26-4637-A80F-6BA03E71567F}" srcOrd="3" destOrd="0" parTransId="{F1AB898A-D08B-4046-A766-72868F44E290}" sibTransId="{BE543876-4EE9-4753-B0D1-8C499B735C02}"/>
    <dgm:cxn modelId="{1466285F-0922-412C-97BF-150988C91D6D}" type="presOf" srcId="{D006F5C4-CBD6-4A2F-ADB6-E73F26B8375D}" destId="{C310B503-C73F-41A8-8ADD-FFFEE9E93118}" srcOrd="1" destOrd="0" presId="urn:microsoft.com/office/officeart/2005/8/layout/bProcess3"/>
    <dgm:cxn modelId="{6636766C-950A-4EB6-930F-FC42C6E73108}" srcId="{19AEA938-5D5E-4F66-8B97-05AB0897F448}" destId="{FFEE1F6D-760A-4E42-85B2-50707B36B46D}" srcOrd="0" destOrd="0" parTransId="{9DBC92C3-3079-40E0-862E-AEABC4A8832F}" sibTransId="{E032A707-3B2F-4A05-937B-2DA8B385CB95}"/>
    <dgm:cxn modelId="{6919054D-30DD-47CF-8C03-28104C4EC9BE}" srcId="{19AEA938-5D5E-4F66-8B97-05AB0897F448}" destId="{6BABBB7B-94D0-46CE-85BB-B281C30291F1}" srcOrd="5" destOrd="0" parTransId="{102B9026-3140-433F-BDD1-DFA673BC62E1}" sibTransId="{3A4EEDB9-3199-4F7E-98A9-9E58268E104A}"/>
    <dgm:cxn modelId="{7DE5D255-AD76-4168-A009-206230FD18BE}" type="presOf" srcId="{C4B4D441-2F8F-48E3-BE14-5FFB43B07825}" destId="{1F6AF9C9-047E-41C9-8375-A64B04C522E3}" srcOrd="0" destOrd="0" presId="urn:microsoft.com/office/officeart/2005/8/layout/bProcess3"/>
    <dgm:cxn modelId="{714EDF7E-2CF8-44CB-B423-327BF40DC6E0}" type="presOf" srcId="{24FD3CEA-7DA8-4AEB-91DB-BE24D274A42B}" destId="{902C64B6-2A6F-4480-88E3-7B52A71A83CE}" srcOrd="0" destOrd="0" presId="urn:microsoft.com/office/officeart/2005/8/layout/bProcess3"/>
    <dgm:cxn modelId="{5C78668D-002A-42DA-97CE-F5789981B5E2}" type="presOf" srcId="{FFEE1F6D-760A-4E42-85B2-50707B36B46D}" destId="{6FDBEADA-2E45-4B15-B8BE-798480FA0EC1}" srcOrd="0" destOrd="0" presId="urn:microsoft.com/office/officeart/2005/8/layout/bProcess3"/>
    <dgm:cxn modelId="{5E4A978F-6D31-47E6-A5D8-1D03D78A3B35}" type="presOf" srcId="{CD70EA11-AF64-42AB-8AF7-BCC67D2CF2AA}" destId="{A1D49C9F-C641-4339-8D63-438B8ACFE0DF}" srcOrd="1" destOrd="0" presId="urn:microsoft.com/office/officeart/2005/8/layout/bProcess3"/>
    <dgm:cxn modelId="{03C0699A-359E-44EC-B467-717EAEB42862}" type="presOf" srcId="{BE543876-4EE9-4753-B0D1-8C499B735C02}" destId="{6145D5A6-E3BE-4A3B-A5A2-1AD481468AA9}" srcOrd="1" destOrd="0" presId="urn:microsoft.com/office/officeart/2005/8/layout/bProcess3"/>
    <dgm:cxn modelId="{532E1CA7-2371-4B6F-AD20-BDE7BC0AC726}" type="presOf" srcId="{E032A707-3B2F-4A05-937B-2DA8B385CB95}" destId="{4B38337B-A693-4173-AB5A-958B2A312303}" srcOrd="1" destOrd="0" presId="urn:microsoft.com/office/officeart/2005/8/layout/bProcess3"/>
    <dgm:cxn modelId="{4111AEBD-E2DF-4C2F-9411-4BA772BF1324}" srcId="{19AEA938-5D5E-4F66-8B97-05AB0897F448}" destId="{D7C5A714-310F-455E-B091-BCBCC0C9A548}" srcOrd="4" destOrd="0" parTransId="{D8C42D0F-7598-4827-A79F-4623DCC25DC6}" sibTransId="{D006F5C4-CBD6-4A2F-ADB6-E73F26B8375D}"/>
    <dgm:cxn modelId="{30828AC0-CFBC-43CD-A8C0-F2C032F1AD91}" type="presOf" srcId="{24FD3CEA-7DA8-4AEB-91DB-BE24D274A42B}" destId="{295A6125-FF46-4B0C-9D85-E52BFBFCCEA3}" srcOrd="1" destOrd="0" presId="urn:microsoft.com/office/officeart/2005/8/layout/bProcess3"/>
    <dgm:cxn modelId="{8A14A0C5-FFB8-42CB-8083-7BCFF976F8BF}" type="presOf" srcId="{6BABBB7B-94D0-46CE-85BB-B281C30291F1}" destId="{BC2B5980-BEC8-4A1F-A042-3AC6BB83693B}" srcOrd="0" destOrd="0" presId="urn:microsoft.com/office/officeart/2005/8/layout/bProcess3"/>
    <dgm:cxn modelId="{64AFDFD7-726A-4CD5-BD50-8A2787600200}" type="presOf" srcId="{D006F5C4-CBD6-4A2F-ADB6-E73F26B8375D}" destId="{62CD910E-7ABD-412A-876A-A7DC614F25A4}" srcOrd="0" destOrd="0" presId="urn:microsoft.com/office/officeart/2005/8/layout/bProcess3"/>
    <dgm:cxn modelId="{D7C0F9E0-16CD-46F5-B764-B6FAFBB90D88}" type="presOf" srcId="{BE543876-4EE9-4753-B0D1-8C499B735C02}" destId="{3B6E375B-1FFB-4244-ACAE-AC92B5408BB7}" srcOrd="0" destOrd="0" presId="urn:microsoft.com/office/officeart/2005/8/layout/bProcess3"/>
    <dgm:cxn modelId="{8B7A9F6E-DE9F-4BB9-96CE-D32248288D06}" type="presParOf" srcId="{C11B989A-CAF6-41EB-9931-83EE87F0A406}" destId="{6FDBEADA-2E45-4B15-B8BE-798480FA0EC1}" srcOrd="0" destOrd="0" presId="urn:microsoft.com/office/officeart/2005/8/layout/bProcess3"/>
    <dgm:cxn modelId="{9758009F-B4C2-4703-85E2-362535924BFB}" type="presParOf" srcId="{C11B989A-CAF6-41EB-9931-83EE87F0A406}" destId="{B4495A18-CBEC-42B1-8FE7-D0352156502F}" srcOrd="1" destOrd="0" presId="urn:microsoft.com/office/officeart/2005/8/layout/bProcess3"/>
    <dgm:cxn modelId="{9D650162-6D0B-4C18-B10D-242B613F154C}" type="presParOf" srcId="{B4495A18-CBEC-42B1-8FE7-D0352156502F}" destId="{4B38337B-A693-4173-AB5A-958B2A312303}" srcOrd="0" destOrd="0" presId="urn:microsoft.com/office/officeart/2005/8/layout/bProcess3"/>
    <dgm:cxn modelId="{8E6FEC05-E4AF-41C0-9F2A-346E69B2B4F5}" type="presParOf" srcId="{C11B989A-CAF6-41EB-9931-83EE87F0A406}" destId="{1F6AF9C9-047E-41C9-8375-A64B04C522E3}" srcOrd="2" destOrd="0" presId="urn:microsoft.com/office/officeart/2005/8/layout/bProcess3"/>
    <dgm:cxn modelId="{F0D2272F-62D7-40C6-95D0-34F8FBC4902A}" type="presParOf" srcId="{C11B989A-CAF6-41EB-9931-83EE87F0A406}" destId="{99933442-E87D-46B0-9D75-01E1AFE44E1A}" srcOrd="3" destOrd="0" presId="urn:microsoft.com/office/officeart/2005/8/layout/bProcess3"/>
    <dgm:cxn modelId="{BF235348-C0A8-4DB8-AF84-C5045EB8DE7F}" type="presParOf" srcId="{99933442-E87D-46B0-9D75-01E1AFE44E1A}" destId="{A1D49C9F-C641-4339-8D63-438B8ACFE0DF}" srcOrd="0" destOrd="0" presId="urn:microsoft.com/office/officeart/2005/8/layout/bProcess3"/>
    <dgm:cxn modelId="{825152F9-15D5-4825-AC6E-956E2D6EF42D}" type="presParOf" srcId="{C11B989A-CAF6-41EB-9931-83EE87F0A406}" destId="{FA911EF5-32C1-4E88-9A43-9F56A9558C08}" srcOrd="4" destOrd="0" presId="urn:microsoft.com/office/officeart/2005/8/layout/bProcess3"/>
    <dgm:cxn modelId="{3D326176-B4A3-4794-8DDF-1ED019158A08}" type="presParOf" srcId="{C11B989A-CAF6-41EB-9931-83EE87F0A406}" destId="{902C64B6-2A6F-4480-88E3-7B52A71A83CE}" srcOrd="5" destOrd="0" presId="urn:microsoft.com/office/officeart/2005/8/layout/bProcess3"/>
    <dgm:cxn modelId="{83082C9D-6404-4663-B05B-63A541F5415B}" type="presParOf" srcId="{902C64B6-2A6F-4480-88E3-7B52A71A83CE}" destId="{295A6125-FF46-4B0C-9D85-E52BFBFCCEA3}" srcOrd="0" destOrd="0" presId="urn:microsoft.com/office/officeart/2005/8/layout/bProcess3"/>
    <dgm:cxn modelId="{A98388FB-A79E-4301-BCC2-071587132F77}" type="presParOf" srcId="{C11B989A-CAF6-41EB-9931-83EE87F0A406}" destId="{FC2343F9-0D97-4F51-8573-46DD8581D901}" srcOrd="6" destOrd="0" presId="urn:microsoft.com/office/officeart/2005/8/layout/bProcess3"/>
    <dgm:cxn modelId="{7724D222-6582-45FC-81C3-C6583E4C8547}" type="presParOf" srcId="{C11B989A-CAF6-41EB-9931-83EE87F0A406}" destId="{3B6E375B-1FFB-4244-ACAE-AC92B5408BB7}" srcOrd="7" destOrd="0" presId="urn:microsoft.com/office/officeart/2005/8/layout/bProcess3"/>
    <dgm:cxn modelId="{B898EC49-D794-4AC9-B408-770B123D3676}" type="presParOf" srcId="{3B6E375B-1FFB-4244-ACAE-AC92B5408BB7}" destId="{6145D5A6-E3BE-4A3B-A5A2-1AD481468AA9}" srcOrd="0" destOrd="0" presId="urn:microsoft.com/office/officeart/2005/8/layout/bProcess3"/>
    <dgm:cxn modelId="{E486B2B0-F45C-4072-9D25-52E9D12743B1}" type="presParOf" srcId="{C11B989A-CAF6-41EB-9931-83EE87F0A406}" destId="{D3FB385D-1F7D-407D-A869-D2DD9A8EBDE9}" srcOrd="8" destOrd="0" presId="urn:microsoft.com/office/officeart/2005/8/layout/bProcess3"/>
    <dgm:cxn modelId="{CF3A95B6-8FB6-4BC3-983B-EBF0393EB013}" type="presParOf" srcId="{C11B989A-CAF6-41EB-9931-83EE87F0A406}" destId="{62CD910E-7ABD-412A-876A-A7DC614F25A4}" srcOrd="9" destOrd="0" presId="urn:microsoft.com/office/officeart/2005/8/layout/bProcess3"/>
    <dgm:cxn modelId="{2CCA509E-2551-46EF-BD1A-D8F03C47C55D}" type="presParOf" srcId="{62CD910E-7ABD-412A-876A-A7DC614F25A4}" destId="{C310B503-C73F-41A8-8ADD-FFFEE9E93118}" srcOrd="0" destOrd="0" presId="urn:microsoft.com/office/officeart/2005/8/layout/bProcess3"/>
    <dgm:cxn modelId="{BC3735F5-24CA-4264-A625-CA399EC128F8}" type="presParOf" srcId="{C11B989A-CAF6-41EB-9931-83EE87F0A406}" destId="{BC2B5980-BEC8-4A1F-A042-3AC6BB83693B}" srcOrd="10"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FA2D6A-1BC0-434D-9830-D3B8B0F98588}"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GB"/>
        </a:p>
      </dgm:t>
    </dgm:pt>
    <dgm:pt modelId="{B75C8D5B-CE7B-4FD0-93A7-734BD38E787A}">
      <dgm:prSet custT="1"/>
      <dgm:spPr/>
      <dgm:t>
        <a:bodyPr/>
        <a:lstStyle/>
        <a:p>
          <a:r>
            <a:rPr lang="en-GB" sz="900" dirty="0">
              <a:solidFill>
                <a:schemeClr val="tx1"/>
              </a:solidFill>
            </a:rPr>
            <a:t>embed equity metrics in ICS commissioning contracts</a:t>
          </a:r>
        </a:p>
      </dgm:t>
    </dgm:pt>
    <dgm:pt modelId="{5800B6A2-2B72-48F2-B2C5-EDAC6EFED5AA}" type="parTrans" cxnId="{B1FF2A2F-8827-4C2E-9291-50FA8D4E45FF}">
      <dgm:prSet/>
      <dgm:spPr/>
      <dgm:t>
        <a:bodyPr/>
        <a:lstStyle/>
        <a:p>
          <a:endParaRPr lang="en-GB">
            <a:solidFill>
              <a:schemeClr val="tx1"/>
            </a:solidFill>
          </a:endParaRPr>
        </a:p>
      </dgm:t>
    </dgm:pt>
    <dgm:pt modelId="{3A870C9D-B482-4CD6-8FF2-C427E360C542}" type="sibTrans" cxnId="{B1FF2A2F-8827-4C2E-9291-50FA8D4E45FF}">
      <dgm:prSet/>
      <dgm:spPr/>
      <dgm:t>
        <a:bodyPr/>
        <a:lstStyle/>
        <a:p>
          <a:endParaRPr lang="en-GB">
            <a:solidFill>
              <a:schemeClr val="tx1"/>
            </a:solidFill>
          </a:endParaRPr>
        </a:p>
      </dgm:t>
    </dgm:pt>
    <dgm:pt modelId="{983AEA2A-2B1E-489E-AF97-0A1B396774A5}">
      <dgm:prSet custT="1"/>
      <dgm:spPr/>
      <dgm:t>
        <a:bodyPr/>
        <a:lstStyle/>
        <a:p>
          <a:r>
            <a:rPr lang="en-GB" sz="900" dirty="0">
              <a:solidFill>
                <a:schemeClr val="tx1"/>
              </a:solidFill>
            </a:rPr>
            <a:t>adopt a genuine cross-government </a:t>
          </a:r>
          <a:r>
            <a:rPr lang="en-GB" sz="900" dirty="0" err="1">
              <a:solidFill>
                <a:schemeClr val="tx1"/>
              </a:solidFill>
            </a:rPr>
            <a:t>HiAP</a:t>
          </a:r>
          <a:r>
            <a:rPr lang="en-GB" sz="900" dirty="0">
              <a:solidFill>
                <a:schemeClr val="tx1"/>
              </a:solidFill>
            </a:rPr>
            <a:t> approach targeting housing, employment and education</a:t>
          </a:r>
        </a:p>
      </dgm:t>
    </dgm:pt>
    <dgm:pt modelId="{37FD7089-1CC2-4443-B539-9546C5F924CF}" type="parTrans" cxnId="{E2C7E749-2380-4D0B-AD21-0D412390B148}">
      <dgm:prSet/>
      <dgm:spPr/>
      <dgm:t>
        <a:bodyPr/>
        <a:lstStyle/>
        <a:p>
          <a:endParaRPr lang="en-GB">
            <a:solidFill>
              <a:schemeClr val="tx1"/>
            </a:solidFill>
          </a:endParaRPr>
        </a:p>
      </dgm:t>
    </dgm:pt>
    <dgm:pt modelId="{017A791B-043C-44D1-BA5E-F286EE58757C}" type="sibTrans" cxnId="{E2C7E749-2380-4D0B-AD21-0D412390B148}">
      <dgm:prSet/>
      <dgm:spPr/>
      <dgm:t>
        <a:bodyPr/>
        <a:lstStyle/>
        <a:p>
          <a:endParaRPr lang="en-GB">
            <a:solidFill>
              <a:schemeClr val="tx1"/>
            </a:solidFill>
          </a:endParaRPr>
        </a:p>
      </dgm:t>
    </dgm:pt>
    <dgm:pt modelId="{848B4D21-AB78-4C03-A5FD-0B78F4A6A450}">
      <dgm:prSet custT="1"/>
      <dgm:spPr/>
      <dgm:t>
        <a:bodyPr/>
        <a:lstStyle/>
        <a:p>
          <a:r>
            <a:rPr lang="en-GB" sz="900" dirty="0">
              <a:solidFill>
                <a:schemeClr val="tx1"/>
              </a:solidFill>
            </a:rPr>
            <a:t>invest proportionately in primary care in deprived areas to reverse the inverse care law</a:t>
          </a:r>
        </a:p>
      </dgm:t>
    </dgm:pt>
    <dgm:pt modelId="{0A0A876A-1891-4C7A-812E-4CB04B0147A3}" type="parTrans" cxnId="{1710F489-6CD4-430C-9A8C-7B9EC204C82D}">
      <dgm:prSet/>
      <dgm:spPr/>
      <dgm:t>
        <a:bodyPr/>
        <a:lstStyle/>
        <a:p>
          <a:endParaRPr lang="en-GB">
            <a:solidFill>
              <a:schemeClr val="tx1"/>
            </a:solidFill>
          </a:endParaRPr>
        </a:p>
      </dgm:t>
    </dgm:pt>
    <dgm:pt modelId="{6047045B-7697-4B9C-A1B2-CB4D19E4D2A1}" type="sibTrans" cxnId="{1710F489-6CD4-430C-9A8C-7B9EC204C82D}">
      <dgm:prSet/>
      <dgm:spPr/>
      <dgm:t>
        <a:bodyPr/>
        <a:lstStyle/>
        <a:p>
          <a:endParaRPr lang="en-GB">
            <a:solidFill>
              <a:schemeClr val="tx1"/>
            </a:solidFill>
          </a:endParaRPr>
        </a:p>
      </dgm:t>
    </dgm:pt>
    <dgm:pt modelId="{6FA6D10A-077F-438F-A225-7807BBCB7327}">
      <dgm:prSet custT="1"/>
      <dgm:spPr/>
      <dgm:t>
        <a:bodyPr/>
        <a:lstStyle/>
        <a:p>
          <a:r>
            <a:rPr lang="en-GB" sz="900" dirty="0">
              <a:solidFill>
                <a:schemeClr val="tx1"/>
              </a:solidFill>
            </a:rPr>
            <a:t>ensure all national prevention programmes have specific equity targets and culturally sensitive delivery models</a:t>
          </a:r>
        </a:p>
      </dgm:t>
    </dgm:pt>
    <dgm:pt modelId="{73B0DAE6-F77F-40F8-BFA2-D7E67A25D662}" type="parTrans" cxnId="{8A9FF035-8363-4E6B-828D-13023D3D9A61}">
      <dgm:prSet/>
      <dgm:spPr/>
      <dgm:t>
        <a:bodyPr/>
        <a:lstStyle/>
        <a:p>
          <a:endParaRPr lang="en-GB">
            <a:solidFill>
              <a:schemeClr val="tx1"/>
            </a:solidFill>
          </a:endParaRPr>
        </a:p>
      </dgm:t>
    </dgm:pt>
    <dgm:pt modelId="{EEEC74D8-8E6B-4567-8311-7B9A9C987B0E}" type="sibTrans" cxnId="{8A9FF035-8363-4E6B-828D-13023D3D9A61}">
      <dgm:prSet/>
      <dgm:spPr/>
      <dgm:t>
        <a:bodyPr/>
        <a:lstStyle/>
        <a:p>
          <a:endParaRPr lang="en-GB">
            <a:solidFill>
              <a:schemeClr val="tx1"/>
            </a:solidFill>
          </a:endParaRPr>
        </a:p>
      </dgm:t>
    </dgm:pt>
    <dgm:pt modelId="{E8943F01-AE23-45DF-9668-FDE40F68C1FC}">
      <dgm:prSet/>
      <dgm:spPr/>
      <dgm:t>
        <a:bodyPr/>
        <a:lstStyle/>
        <a:p>
          <a:r>
            <a:rPr lang="en-US" dirty="0">
              <a:solidFill>
                <a:schemeClr val="tx1"/>
              </a:solidFill>
            </a:rPr>
            <a:t>Recommendation</a:t>
          </a:r>
          <a:endParaRPr lang="en-GB" dirty="0">
            <a:solidFill>
              <a:schemeClr val="tx1"/>
            </a:solidFill>
          </a:endParaRPr>
        </a:p>
      </dgm:t>
    </dgm:pt>
    <dgm:pt modelId="{C3176E03-199B-47A2-8CF7-10B7AD9E6D6F}" type="parTrans" cxnId="{244520B7-7DF3-4A45-AF07-B87F9011D472}">
      <dgm:prSet/>
      <dgm:spPr/>
      <dgm:t>
        <a:bodyPr/>
        <a:lstStyle/>
        <a:p>
          <a:endParaRPr lang="en-GB">
            <a:solidFill>
              <a:schemeClr val="tx1"/>
            </a:solidFill>
          </a:endParaRPr>
        </a:p>
      </dgm:t>
    </dgm:pt>
    <dgm:pt modelId="{DBA95A9E-9C1A-48B6-8A17-79666E65F2CE}" type="sibTrans" cxnId="{244520B7-7DF3-4A45-AF07-B87F9011D472}">
      <dgm:prSet/>
      <dgm:spPr/>
      <dgm:t>
        <a:bodyPr/>
        <a:lstStyle/>
        <a:p>
          <a:endParaRPr lang="en-GB">
            <a:solidFill>
              <a:schemeClr val="tx1"/>
            </a:solidFill>
          </a:endParaRPr>
        </a:p>
      </dgm:t>
    </dgm:pt>
    <dgm:pt modelId="{47F6FBA3-A957-4C3D-8971-9F93DD140D3C}" type="pres">
      <dgm:prSet presAssocID="{97FA2D6A-1BC0-434D-9830-D3B8B0F98588}" presName="composite" presStyleCnt="0">
        <dgm:presLayoutVars>
          <dgm:chMax val="1"/>
          <dgm:dir/>
          <dgm:resizeHandles val="exact"/>
        </dgm:presLayoutVars>
      </dgm:prSet>
      <dgm:spPr/>
    </dgm:pt>
    <dgm:pt modelId="{D22DF8FD-83E4-4203-9029-F707FBD1BFB7}" type="pres">
      <dgm:prSet presAssocID="{97FA2D6A-1BC0-434D-9830-D3B8B0F98588}" presName="radial" presStyleCnt="0">
        <dgm:presLayoutVars>
          <dgm:animLvl val="ctr"/>
        </dgm:presLayoutVars>
      </dgm:prSet>
      <dgm:spPr/>
    </dgm:pt>
    <dgm:pt modelId="{95EB6748-3185-47DA-8803-EC47ADE3D360}" type="pres">
      <dgm:prSet presAssocID="{E8943F01-AE23-45DF-9668-FDE40F68C1FC}" presName="centerShape" presStyleLbl="vennNode1" presStyleIdx="0" presStyleCnt="5"/>
      <dgm:spPr/>
    </dgm:pt>
    <dgm:pt modelId="{F07BAD36-CF29-45B0-93BD-37320B30DE88}" type="pres">
      <dgm:prSet presAssocID="{B75C8D5B-CE7B-4FD0-93A7-734BD38E787A}" presName="node" presStyleLbl="vennNode1" presStyleIdx="1" presStyleCnt="5">
        <dgm:presLayoutVars>
          <dgm:bulletEnabled val="1"/>
        </dgm:presLayoutVars>
      </dgm:prSet>
      <dgm:spPr/>
    </dgm:pt>
    <dgm:pt modelId="{281DA8BE-C868-4A15-9DCF-8F2E7CB188A0}" type="pres">
      <dgm:prSet presAssocID="{983AEA2A-2B1E-489E-AF97-0A1B396774A5}" presName="node" presStyleLbl="vennNode1" presStyleIdx="2" presStyleCnt="5">
        <dgm:presLayoutVars>
          <dgm:bulletEnabled val="1"/>
        </dgm:presLayoutVars>
      </dgm:prSet>
      <dgm:spPr/>
    </dgm:pt>
    <dgm:pt modelId="{8E72A722-0854-487F-AB6C-592DA2A5EF1A}" type="pres">
      <dgm:prSet presAssocID="{848B4D21-AB78-4C03-A5FD-0B78F4A6A450}" presName="node" presStyleLbl="vennNode1" presStyleIdx="3" presStyleCnt="5">
        <dgm:presLayoutVars>
          <dgm:bulletEnabled val="1"/>
        </dgm:presLayoutVars>
      </dgm:prSet>
      <dgm:spPr/>
    </dgm:pt>
    <dgm:pt modelId="{377CAEED-24C0-4457-8CEE-FA732BCC2AF0}" type="pres">
      <dgm:prSet presAssocID="{6FA6D10A-077F-438F-A225-7807BBCB7327}" presName="node" presStyleLbl="vennNode1" presStyleIdx="4" presStyleCnt="5">
        <dgm:presLayoutVars>
          <dgm:bulletEnabled val="1"/>
        </dgm:presLayoutVars>
      </dgm:prSet>
      <dgm:spPr/>
    </dgm:pt>
  </dgm:ptLst>
  <dgm:cxnLst>
    <dgm:cxn modelId="{61914220-E8E3-48BF-A306-3B50B17AAFBA}" type="presOf" srcId="{6FA6D10A-077F-438F-A225-7807BBCB7327}" destId="{377CAEED-24C0-4457-8CEE-FA732BCC2AF0}" srcOrd="0" destOrd="0" presId="urn:microsoft.com/office/officeart/2005/8/layout/radial3"/>
    <dgm:cxn modelId="{B1FF2A2F-8827-4C2E-9291-50FA8D4E45FF}" srcId="{E8943F01-AE23-45DF-9668-FDE40F68C1FC}" destId="{B75C8D5B-CE7B-4FD0-93A7-734BD38E787A}" srcOrd="0" destOrd="0" parTransId="{5800B6A2-2B72-48F2-B2C5-EDAC6EFED5AA}" sibTransId="{3A870C9D-B482-4CD6-8FF2-C427E360C542}"/>
    <dgm:cxn modelId="{8A9FF035-8363-4E6B-828D-13023D3D9A61}" srcId="{E8943F01-AE23-45DF-9668-FDE40F68C1FC}" destId="{6FA6D10A-077F-438F-A225-7807BBCB7327}" srcOrd="3" destOrd="0" parTransId="{73B0DAE6-F77F-40F8-BFA2-D7E67A25D662}" sibTransId="{EEEC74D8-8E6B-4567-8311-7B9A9C987B0E}"/>
    <dgm:cxn modelId="{A4982C42-04F0-444E-B1E8-0AF7C94F7A7D}" type="presOf" srcId="{97FA2D6A-1BC0-434D-9830-D3B8B0F98588}" destId="{47F6FBA3-A957-4C3D-8971-9F93DD140D3C}" srcOrd="0" destOrd="0" presId="urn:microsoft.com/office/officeart/2005/8/layout/radial3"/>
    <dgm:cxn modelId="{E2C7E749-2380-4D0B-AD21-0D412390B148}" srcId="{E8943F01-AE23-45DF-9668-FDE40F68C1FC}" destId="{983AEA2A-2B1E-489E-AF97-0A1B396774A5}" srcOrd="1" destOrd="0" parTransId="{37FD7089-1CC2-4443-B539-9546C5F924CF}" sibTransId="{017A791B-043C-44D1-BA5E-F286EE58757C}"/>
    <dgm:cxn modelId="{D92E4876-F3B2-4CFA-B307-A8F7A1F3A5D5}" type="presOf" srcId="{E8943F01-AE23-45DF-9668-FDE40F68C1FC}" destId="{95EB6748-3185-47DA-8803-EC47ADE3D360}" srcOrd="0" destOrd="0" presId="urn:microsoft.com/office/officeart/2005/8/layout/radial3"/>
    <dgm:cxn modelId="{1710F489-6CD4-430C-9A8C-7B9EC204C82D}" srcId="{E8943F01-AE23-45DF-9668-FDE40F68C1FC}" destId="{848B4D21-AB78-4C03-A5FD-0B78F4A6A450}" srcOrd="2" destOrd="0" parTransId="{0A0A876A-1891-4C7A-812E-4CB04B0147A3}" sibTransId="{6047045B-7697-4B9C-A1B2-CB4D19E4D2A1}"/>
    <dgm:cxn modelId="{1BE518B0-B74F-49F7-A7CD-8AF88CC832CE}" type="presOf" srcId="{B75C8D5B-CE7B-4FD0-93A7-734BD38E787A}" destId="{F07BAD36-CF29-45B0-93BD-37320B30DE88}" srcOrd="0" destOrd="0" presId="urn:microsoft.com/office/officeart/2005/8/layout/radial3"/>
    <dgm:cxn modelId="{244520B7-7DF3-4A45-AF07-B87F9011D472}" srcId="{97FA2D6A-1BC0-434D-9830-D3B8B0F98588}" destId="{E8943F01-AE23-45DF-9668-FDE40F68C1FC}" srcOrd="0" destOrd="0" parTransId="{C3176E03-199B-47A2-8CF7-10B7AD9E6D6F}" sibTransId="{DBA95A9E-9C1A-48B6-8A17-79666E65F2CE}"/>
    <dgm:cxn modelId="{A4CE8EC1-D7EF-4896-82A0-575211E90F12}" type="presOf" srcId="{983AEA2A-2B1E-489E-AF97-0A1B396774A5}" destId="{281DA8BE-C868-4A15-9DCF-8F2E7CB188A0}" srcOrd="0" destOrd="0" presId="urn:microsoft.com/office/officeart/2005/8/layout/radial3"/>
    <dgm:cxn modelId="{5DF749F6-7B1A-4814-AFC2-3BDEA37B4E20}" type="presOf" srcId="{848B4D21-AB78-4C03-A5FD-0B78F4A6A450}" destId="{8E72A722-0854-487F-AB6C-592DA2A5EF1A}" srcOrd="0" destOrd="0" presId="urn:microsoft.com/office/officeart/2005/8/layout/radial3"/>
    <dgm:cxn modelId="{64190279-E6F1-4368-B275-5E6A16C24924}" type="presParOf" srcId="{47F6FBA3-A957-4C3D-8971-9F93DD140D3C}" destId="{D22DF8FD-83E4-4203-9029-F707FBD1BFB7}" srcOrd="0" destOrd="0" presId="urn:microsoft.com/office/officeart/2005/8/layout/radial3"/>
    <dgm:cxn modelId="{01CFD384-F4A8-484A-8641-B7DFE7D1DF23}" type="presParOf" srcId="{D22DF8FD-83E4-4203-9029-F707FBD1BFB7}" destId="{95EB6748-3185-47DA-8803-EC47ADE3D360}" srcOrd="0" destOrd="0" presId="urn:microsoft.com/office/officeart/2005/8/layout/radial3"/>
    <dgm:cxn modelId="{BE4F6B39-6556-42F2-9030-CD6CE557C565}" type="presParOf" srcId="{D22DF8FD-83E4-4203-9029-F707FBD1BFB7}" destId="{F07BAD36-CF29-45B0-93BD-37320B30DE88}" srcOrd="1" destOrd="0" presId="urn:microsoft.com/office/officeart/2005/8/layout/radial3"/>
    <dgm:cxn modelId="{6C439CE3-8F72-4BDF-B9AA-F9C7495BC9FA}" type="presParOf" srcId="{D22DF8FD-83E4-4203-9029-F707FBD1BFB7}" destId="{281DA8BE-C868-4A15-9DCF-8F2E7CB188A0}" srcOrd="2" destOrd="0" presId="urn:microsoft.com/office/officeart/2005/8/layout/radial3"/>
    <dgm:cxn modelId="{75A538CD-4DE8-403B-8E28-852DFA2348ED}" type="presParOf" srcId="{D22DF8FD-83E4-4203-9029-F707FBD1BFB7}" destId="{8E72A722-0854-487F-AB6C-592DA2A5EF1A}" srcOrd="3" destOrd="0" presId="urn:microsoft.com/office/officeart/2005/8/layout/radial3"/>
    <dgm:cxn modelId="{FF951BF1-C0DC-4900-9B86-D6DC2ED79C0B}" type="presParOf" srcId="{D22DF8FD-83E4-4203-9029-F707FBD1BFB7}" destId="{377CAEED-24C0-4457-8CEE-FA732BCC2AF0}" srcOrd="4"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B63CD98-A976-4AF7-B5EE-EFED12C22500}" type="doc">
      <dgm:prSet loTypeId="urn:microsoft.com/office/officeart/2005/8/layout/target1" loCatId="relationship" qsTypeId="urn:microsoft.com/office/officeart/2005/8/quickstyle/simple1" qsCatId="simple" csTypeId="urn:microsoft.com/office/officeart/2005/8/colors/accent1_2" csCatId="accent1"/>
      <dgm:spPr/>
      <dgm:t>
        <a:bodyPr/>
        <a:lstStyle/>
        <a:p>
          <a:endParaRPr lang="en-GB"/>
        </a:p>
      </dgm:t>
    </dgm:pt>
    <dgm:pt modelId="{39B57880-C95C-40F5-B04B-03472B10AA88}">
      <dgm:prSet/>
      <dgm:spPr/>
      <dgm:t>
        <a:bodyPr/>
        <a:lstStyle/>
        <a:p>
          <a:r>
            <a:rPr lang="en-GB"/>
            <a:t>Health and sustainability are interconnected. </a:t>
          </a:r>
        </a:p>
      </dgm:t>
    </dgm:pt>
    <dgm:pt modelId="{8CC546FA-FC97-4E84-B9F4-78D0AA87D07D}" type="parTrans" cxnId="{34F20CA2-4CC8-47C2-8C71-B99019C15A09}">
      <dgm:prSet/>
      <dgm:spPr/>
      <dgm:t>
        <a:bodyPr/>
        <a:lstStyle/>
        <a:p>
          <a:endParaRPr lang="en-GB"/>
        </a:p>
      </dgm:t>
    </dgm:pt>
    <dgm:pt modelId="{88569777-83DC-4ECF-B233-9BE3C66FA6E4}" type="sibTrans" cxnId="{34F20CA2-4CC8-47C2-8C71-B99019C15A09}">
      <dgm:prSet/>
      <dgm:spPr/>
      <dgm:t>
        <a:bodyPr/>
        <a:lstStyle/>
        <a:p>
          <a:endParaRPr lang="en-GB"/>
        </a:p>
      </dgm:t>
    </dgm:pt>
    <dgm:pt modelId="{2EE56668-F299-4222-81A5-926BBD52FF78}">
      <dgm:prSet/>
      <dgm:spPr/>
      <dgm:t>
        <a:bodyPr/>
        <a:lstStyle/>
        <a:p>
          <a:r>
            <a:rPr lang="en-GB"/>
            <a:t>Wider determinants shape outcomes. </a:t>
          </a:r>
        </a:p>
      </dgm:t>
    </dgm:pt>
    <dgm:pt modelId="{40076555-0A83-4723-9F2A-8E1CD06DACC3}" type="parTrans" cxnId="{09CB6610-E6C2-4414-BF05-6C2F86B61E47}">
      <dgm:prSet/>
      <dgm:spPr/>
      <dgm:t>
        <a:bodyPr/>
        <a:lstStyle/>
        <a:p>
          <a:endParaRPr lang="en-GB"/>
        </a:p>
      </dgm:t>
    </dgm:pt>
    <dgm:pt modelId="{D5B51D43-BF63-4F57-B760-5D6CB8DAA4C1}" type="sibTrans" cxnId="{09CB6610-E6C2-4414-BF05-6C2F86B61E47}">
      <dgm:prSet/>
      <dgm:spPr/>
      <dgm:t>
        <a:bodyPr/>
        <a:lstStyle/>
        <a:p>
          <a:endParaRPr lang="en-GB"/>
        </a:p>
      </dgm:t>
    </dgm:pt>
    <dgm:pt modelId="{EEC01FA8-210D-407A-A226-0F1D47CDCE9E}">
      <dgm:prSet/>
      <dgm:spPr/>
      <dgm:t>
        <a:bodyPr/>
        <a:lstStyle/>
        <a:p>
          <a:r>
            <a:rPr lang="en-GB"/>
            <a:t>Models guide effective practice. </a:t>
          </a:r>
        </a:p>
      </dgm:t>
    </dgm:pt>
    <dgm:pt modelId="{E9B7258B-4B82-4AAA-ABF3-967AB3BC520C}" type="parTrans" cxnId="{E5AF53CD-9893-45B3-9C67-8A3EB0F53269}">
      <dgm:prSet/>
      <dgm:spPr/>
      <dgm:t>
        <a:bodyPr/>
        <a:lstStyle/>
        <a:p>
          <a:endParaRPr lang="en-GB"/>
        </a:p>
      </dgm:t>
    </dgm:pt>
    <dgm:pt modelId="{4BC05F22-C340-4E2C-9C76-920403FBACD4}" type="sibTrans" cxnId="{E5AF53CD-9893-45B3-9C67-8A3EB0F53269}">
      <dgm:prSet/>
      <dgm:spPr/>
      <dgm:t>
        <a:bodyPr/>
        <a:lstStyle/>
        <a:p>
          <a:endParaRPr lang="en-GB"/>
        </a:p>
      </dgm:t>
    </dgm:pt>
    <dgm:pt modelId="{C8FE7A40-A1CF-4DC0-B09F-D8AD061B0D35}">
      <dgm:prSet/>
      <dgm:spPr/>
      <dgm:t>
        <a:bodyPr/>
        <a:lstStyle/>
        <a:p>
          <a:r>
            <a:rPr lang="en-GB"/>
            <a:t>Policies support prevention and equity. </a:t>
          </a:r>
        </a:p>
      </dgm:t>
    </dgm:pt>
    <dgm:pt modelId="{54A8B08A-91A9-4A72-9698-42865023EA36}" type="parTrans" cxnId="{3D7049F2-E1AB-47EC-A66E-05A28411C6EC}">
      <dgm:prSet/>
      <dgm:spPr/>
      <dgm:t>
        <a:bodyPr/>
        <a:lstStyle/>
        <a:p>
          <a:endParaRPr lang="en-GB"/>
        </a:p>
      </dgm:t>
    </dgm:pt>
    <dgm:pt modelId="{2383235A-386D-4B88-9353-B20286595099}" type="sibTrans" cxnId="{3D7049F2-E1AB-47EC-A66E-05A28411C6EC}">
      <dgm:prSet/>
      <dgm:spPr/>
      <dgm:t>
        <a:bodyPr/>
        <a:lstStyle/>
        <a:p>
          <a:endParaRPr lang="en-GB"/>
        </a:p>
      </dgm:t>
    </dgm:pt>
    <dgm:pt modelId="{CFDC9A16-C148-443A-BC29-44B6321B0A93}">
      <dgm:prSet/>
      <dgm:spPr/>
      <dgm:t>
        <a:bodyPr/>
        <a:lstStyle/>
        <a:p>
          <a:r>
            <a:rPr lang="en-GB"/>
            <a:t>Health inequalities remain significant. </a:t>
          </a:r>
        </a:p>
      </dgm:t>
    </dgm:pt>
    <dgm:pt modelId="{3A3D4366-B9DE-4829-87C3-76D15EFF016F}" type="parTrans" cxnId="{D7414BE8-7AB9-4503-839E-3F2145F7C9E8}">
      <dgm:prSet/>
      <dgm:spPr/>
      <dgm:t>
        <a:bodyPr/>
        <a:lstStyle/>
        <a:p>
          <a:endParaRPr lang="en-GB"/>
        </a:p>
      </dgm:t>
    </dgm:pt>
    <dgm:pt modelId="{30915373-0CC3-4D63-8121-A4578709A887}" type="sibTrans" cxnId="{D7414BE8-7AB9-4503-839E-3F2145F7C9E8}">
      <dgm:prSet/>
      <dgm:spPr/>
      <dgm:t>
        <a:bodyPr/>
        <a:lstStyle/>
        <a:p>
          <a:endParaRPr lang="en-GB"/>
        </a:p>
      </dgm:t>
    </dgm:pt>
    <dgm:pt modelId="{B5F5F45D-0248-4185-AB7F-5056CF72E1FE}">
      <dgm:prSet/>
      <dgm:spPr/>
    </dgm:pt>
    <dgm:pt modelId="{7DA92AA4-3DD6-475F-9754-F982E7F6BF68}" type="parTrans" cxnId="{47329FD2-C94A-450F-8840-F247C10B24C4}">
      <dgm:prSet/>
      <dgm:spPr/>
      <dgm:t>
        <a:bodyPr/>
        <a:lstStyle/>
        <a:p>
          <a:endParaRPr lang="en-GB"/>
        </a:p>
      </dgm:t>
    </dgm:pt>
    <dgm:pt modelId="{8B374F85-9A0C-4C3E-B069-B5C87C726A2D}" type="sibTrans" cxnId="{47329FD2-C94A-450F-8840-F247C10B24C4}">
      <dgm:prSet/>
      <dgm:spPr/>
      <dgm:t>
        <a:bodyPr/>
        <a:lstStyle/>
        <a:p>
          <a:endParaRPr lang="en-GB"/>
        </a:p>
      </dgm:t>
    </dgm:pt>
    <dgm:pt modelId="{21F15E3E-1FA5-4AF1-A194-C96AF8BFC6EB}">
      <dgm:prSet/>
      <dgm:spPr/>
    </dgm:pt>
    <dgm:pt modelId="{A7F91E9F-59D1-40B9-B992-25B8E3E4A4E6}" type="parTrans" cxnId="{7AF2C1C4-0A31-4472-8D08-F51105187399}">
      <dgm:prSet/>
      <dgm:spPr/>
      <dgm:t>
        <a:bodyPr/>
        <a:lstStyle/>
        <a:p>
          <a:endParaRPr lang="en-GB"/>
        </a:p>
      </dgm:t>
    </dgm:pt>
    <dgm:pt modelId="{983FFEBC-D594-46D5-A4BD-B34D22721907}" type="sibTrans" cxnId="{7AF2C1C4-0A31-4472-8D08-F51105187399}">
      <dgm:prSet/>
      <dgm:spPr/>
      <dgm:t>
        <a:bodyPr/>
        <a:lstStyle/>
        <a:p>
          <a:endParaRPr lang="en-GB"/>
        </a:p>
      </dgm:t>
    </dgm:pt>
    <dgm:pt modelId="{7A34123E-D584-4E5A-96AA-D6B2842B5AF2}" type="pres">
      <dgm:prSet presAssocID="{4B63CD98-A976-4AF7-B5EE-EFED12C22500}" presName="composite" presStyleCnt="0">
        <dgm:presLayoutVars>
          <dgm:chMax val="5"/>
          <dgm:dir/>
          <dgm:resizeHandles val="exact"/>
        </dgm:presLayoutVars>
      </dgm:prSet>
      <dgm:spPr/>
    </dgm:pt>
    <dgm:pt modelId="{D45E9CC7-7075-4A38-A260-58FE04A33C49}" type="pres">
      <dgm:prSet presAssocID="{39B57880-C95C-40F5-B04B-03472B10AA88}" presName="circle1" presStyleLbl="lnNode1" presStyleIdx="0" presStyleCnt="5"/>
      <dgm:spPr/>
    </dgm:pt>
    <dgm:pt modelId="{BB09E37A-3E34-4DB9-AB38-CDA68AAC9409}" type="pres">
      <dgm:prSet presAssocID="{39B57880-C95C-40F5-B04B-03472B10AA88}" presName="text1" presStyleLbl="revTx" presStyleIdx="0" presStyleCnt="5">
        <dgm:presLayoutVars>
          <dgm:bulletEnabled val="1"/>
        </dgm:presLayoutVars>
      </dgm:prSet>
      <dgm:spPr/>
    </dgm:pt>
    <dgm:pt modelId="{AB6F1AC5-F0B1-4616-B588-20C9407CF67E}" type="pres">
      <dgm:prSet presAssocID="{39B57880-C95C-40F5-B04B-03472B10AA88}" presName="line1" presStyleLbl="callout" presStyleIdx="0" presStyleCnt="10"/>
      <dgm:spPr/>
    </dgm:pt>
    <dgm:pt modelId="{168A45C7-F402-4041-A4F8-505521E596DE}" type="pres">
      <dgm:prSet presAssocID="{39B57880-C95C-40F5-B04B-03472B10AA88}" presName="d1" presStyleLbl="callout" presStyleIdx="1" presStyleCnt="10"/>
      <dgm:spPr/>
    </dgm:pt>
    <dgm:pt modelId="{37AF66D4-D925-4C58-B5C0-26E827CAE3BC}" type="pres">
      <dgm:prSet presAssocID="{2EE56668-F299-4222-81A5-926BBD52FF78}" presName="circle2" presStyleLbl="lnNode1" presStyleIdx="1" presStyleCnt="5"/>
      <dgm:spPr/>
    </dgm:pt>
    <dgm:pt modelId="{39100D7E-8EDE-4AC8-893C-8FFE4745D933}" type="pres">
      <dgm:prSet presAssocID="{2EE56668-F299-4222-81A5-926BBD52FF78}" presName="text2" presStyleLbl="revTx" presStyleIdx="1" presStyleCnt="5">
        <dgm:presLayoutVars>
          <dgm:bulletEnabled val="1"/>
        </dgm:presLayoutVars>
      </dgm:prSet>
      <dgm:spPr/>
    </dgm:pt>
    <dgm:pt modelId="{17296A5B-01BB-4CC5-8797-11B8E9CF1F46}" type="pres">
      <dgm:prSet presAssocID="{2EE56668-F299-4222-81A5-926BBD52FF78}" presName="line2" presStyleLbl="callout" presStyleIdx="2" presStyleCnt="10"/>
      <dgm:spPr/>
    </dgm:pt>
    <dgm:pt modelId="{652688A6-F195-49C3-8908-90A6BD3E017F}" type="pres">
      <dgm:prSet presAssocID="{2EE56668-F299-4222-81A5-926BBD52FF78}" presName="d2" presStyleLbl="callout" presStyleIdx="3" presStyleCnt="10"/>
      <dgm:spPr/>
    </dgm:pt>
    <dgm:pt modelId="{7BDCB131-2239-407A-A444-734F3FB90BFD}" type="pres">
      <dgm:prSet presAssocID="{EEC01FA8-210D-407A-A226-0F1D47CDCE9E}" presName="circle3" presStyleLbl="lnNode1" presStyleIdx="2" presStyleCnt="5"/>
      <dgm:spPr/>
    </dgm:pt>
    <dgm:pt modelId="{A5F39C65-A87A-46A4-B2B6-7F4C7BABEE24}" type="pres">
      <dgm:prSet presAssocID="{EEC01FA8-210D-407A-A226-0F1D47CDCE9E}" presName="text3" presStyleLbl="revTx" presStyleIdx="2" presStyleCnt="5">
        <dgm:presLayoutVars>
          <dgm:bulletEnabled val="1"/>
        </dgm:presLayoutVars>
      </dgm:prSet>
      <dgm:spPr/>
    </dgm:pt>
    <dgm:pt modelId="{B2D8183E-2FFD-49F3-95F2-AE705926CD5A}" type="pres">
      <dgm:prSet presAssocID="{EEC01FA8-210D-407A-A226-0F1D47CDCE9E}" presName="line3" presStyleLbl="callout" presStyleIdx="4" presStyleCnt="10"/>
      <dgm:spPr/>
    </dgm:pt>
    <dgm:pt modelId="{F1CA37E5-CA0D-4A39-9289-1E600BF86344}" type="pres">
      <dgm:prSet presAssocID="{EEC01FA8-210D-407A-A226-0F1D47CDCE9E}" presName="d3" presStyleLbl="callout" presStyleIdx="5" presStyleCnt="10"/>
      <dgm:spPr/>
    </dgm:pt>
    <dgm:pt modelId="{01C532F1-12B7-46AA-BEA0-041845924114}" type="pres">
      <dgm:prSet presAssocID="{C8FE7A40-A1CF-4DC0-B09F-D8AD061B0D35}" presName="circle4" presStyleLbl="lnNode1" presStyleIdx="3" presStyleCnt="5"/>
      <dgm:spPr/>
    </dgm:pt>
    <dgm:pt modelId="{ED805323-8629-42FC-9743-D6BC60069782}" type="pres">
      <dgm:prSet presAssocID="{C8FE7A40-A1CF-4DC0-B09F-D8AD061B0D35}" presName="text4" presStyleLbl="revTx" presStyleIdx="3" presStyleCnt="5">
        <dgm:presLayoutVars>
          <dgm:bulletEnabled val="1"/>
        </dgm:presLayoutVars>
      </dgm:prSet>
      <dgm:spPr/>
    </dgm:pt>
    <dgm:pt modelId="{C616B07F-E847-4C91-AF0E-9644E986401F}" type="pres">
      <dgm:prSet presAssocID="{C8FE7A40-A1CF-4DC0-B09F-D8AD061B0D35}" presName="line4" presStyleLbl="callout" presStyleIdx="6" presStyleCnt="10"/>
      <dgm:spPr/>
    </dgm:pt>
    <dgm:pt modelId="{7E89F9ED-8A75-4587-A9FD-827A76AA42C4}" type="pres">
      <dgm:prSet presAssocID="{C8FE7A40-A1CF-4DC0-B09F-D8AD061B0D35}" presName="d4" presStyleLbl="callout" presStyleIdx="7" presStyleCnt="10"/>
      <dgm:spPr/>
    </dgm:pt>
    <dgm:pt modelId="{164073E1-1EC6-49C7-9082-90BECDDF00D4}" type="pres">
      <dgm:prSet presAssocID="{CFDC9A16-C148-443A-BC29-44B6321B0A93}" presName="circle5" presStyleLbl="lnNode1" presStyleIdx="4" presStyleCnt="5"/>
      <dgm:spPr/>
    </dgm:pt>
    <dgm:pt modelId="{EF2C2358-73AA-4A36-BBA8-3D3B2EBD2043}" type="pres">
      <dgm:prSet presAssocID="{CFDC9A16-C148-443A-BC29-44B6321B0A93}" presName="text5" presStyleLbl="revTx" presStyleIdx="4" presStyleCnt="5">
        <dgm:presLayoutVars>
          <dgm:bulletEnabled val="1"/>
        </dgm:presLayoutVars>
      </dgm:prSet>
      <dgm:spPr/>
    </dgm:pt>
    <dgm:pt modelId="{6264420C-4929-46E3-97C0-44EA54F00BCC}" type="pres">
      <dgm:prSet presAssocID="{CFDC9A16-C148-443A-BC29-44B6321B0A93}" presName="line5" presStyleLbl="callout" presStyleIdx="8" presStyleCnt="10"/>
      <dgm:spPr/>
    </dgm:pt>
    <dgm:pt modelId="{DBE85363-2D14-4A1F-B007-3B8B5503D459}" type="pres">
      <dgm:prSet presAssocID="{CFDC9A16-C148-443A-BC29-44B6321B0A93}" presName="d5" presStyleLbl="callout" presStyleIdx="9" presStyleCnt="10"/>
      <dgm:spPr/>
    </dgm:pt>
  </dgm:ptLst>
  <dgm:cxnLst>
    <dgm:cxn modelId="{09CB6610-E6C2-4414-BF05-6C2F86B61E47}" srcId="{4B63CD98-A976-4AF7-B5EE-EFED12C22500}" destId="{2EE56668-F299-4222-81A5-926BBD52FF78}" srcOrd="1" destOrd="0" parTransId="{40076555-0A83-4723-9F2A-8E1CD06DACC3}" sibTransId="{D5B51D43-BF63-4F57-B760-5D6CB8DAA4C1}"/>
    <dgm:cxn modelId="{DA8EC31B-A874-472B-AF40-6111BD7CEB27}" type="presOf" srcId="{2EE56668-F299-4222-81A5-926BBD52FF78}" destId="{39100D7E-8EDE-4AC8-893C-8FFE4745D933}" srcOrd="0" destOrd="0" presId="urn:microsoft.com/office/officeart/2005/8/layout/target1"/>
    <dgm:cxn modelId="{4C1D8E2B-CF97-4C69-9E91-DD92E0F9987C}" type="presOf" srcId="{4B63CD98-A976-4AF7-B5EE-EFED12C22500}" destId="{7A34123E-D584-4E5A-96AA-D6B2842B5AF2}" srcOrd="0" destOrd="0" presId="urn:microsoft.com/office/officeart/2005/8/layout/target1"/>
    <dgm:cxn modelId="{8B49177A-2BFA-4BFD-A627-9B5687EA84B5}" type="presOf" srcId="{39B57880-C95C-40F5-B04B-03472B10AA88}" destId="{BB09E37A-3E34-4DB9-AB38-CDA68AAC9409}" srcOrd="0" destOrd="0" presId="urn:microsoft.com/office/officeart/2005/8/layout/target1"/>
    <dgm:cxn modelId="{34F20CA2-4CC8-47C2-8C71-B99019C15A09}" srcId="{4B63CD98-A976-4AF7-B5EE-EFED12C22500}" destId="{39B57880-C95C-40F5-B04B-03472B10AA88}" srcOrd="0" destOrd="0" parTransId="{8CC546FA-FC97-4E84-B9F4-78D0AA87D07D}" sibTransId="{88569777-83DC-4ECF-B233-9BE3C66FA6E4}"/>
    <dgm:cxn modelId="{138F23AA-D077-4BA3-9CA5-985B0A42F99E}" type="presOf" srcId="{C8FE7A40-A1CF-4DC0-B09F-D8AD061B0D35}" destId="{ED805323-8629-42FC-9743-D6BC60069782}" srcOrd="0" destOrd="0" presId="urn:microsoft.com/office/officeart/2005/8/layout/target1"/>
    <dgm:cxn modelId="{E02D86B1-3F8B-4767-849F-3C0CDA3C13D1}" type="presOf" srcId="{CFDC9A16-C148-443A-BC29-44B6321B0A93}" destId="{EF2C2358-73AA-4A36-BBA8-3D3B2EBD2043}" srcOrd="0" destOrd="0" presId="urn:microsoft.com/office/officeart/2005/8/layout/target1"/>
    <dgm:cxn modelId="{7AF2C1C4-0A31-4472-8D08-F51105187399}" srcId="{4B63CD98-A976-4AF7-B5EE-EFED12C22500}" destId="{21F15E3E-1FA5-4AF1-A194-C96AF8BFC6EB}" srcOrd="6" destOrd="0" parTransId="{A7F91E9F-59D1-40B9-B992-25B8E3E4A4E6}" sibTransId="{983FFEBC-D594-46D5-A4BD-B34D22721907}"/>
    <dgm:cxn modelId="{E5AF53CD-9893-45B3-9C67-8A3EB0F53269}" srcId="{4B63CD98-A976-4AF7-B5EE-EFED12C22500}" destId="{EEC01FA8-210D-407A-A226-0F1D47CDCE9E}" srcOrd="2" destOrd="0" parTransId="{E9B7258B-4B82-4AAA-ABF3-967AB3BC520C}" sibTransId="{4BC05F22-C340-4E2C-9C76-920403FBACD4}"/>
    <dgm:cxn modelId="{47329FD2-C94A-450F-8840-F247C10B24C4}" srcId="{4B63CD98-A976-4AF7-B5EE-EFED12C22500}" destId="{B5F5F45D-0248-4185-AB7F-5056CF72E1FE}" srcOrd="5" destOrd="0" parTransId="{7DA92AA4-3DD6-475F-9754-F982E7F6BF68}" sibTransId="{8B374F85-9A0C-4C3E-B069-B5C87C726A2D}"/>
    <dgm:cxn modelId="{D7414BE8-7AB9-4503-839E-3F2145F7C9E8}" srcId="{4B63CD98-A976-4AF7-B5EE-EFED12C22500}" destId="{CFDC9A16-C148-443A-BC29-44B6321B0A93}" srcOrd="4" destOrd="0" parTransId="{3A3D4366-B9DE-4829-87C3-76D15EFF016F}" sibTransId="{30915373-0CC3-4D63-8121-A4578709A887}"/>
    <dgm:cxn modelId="{3D7049F2-E1AB-47EC-A66E-05A28411C6EC}" srcId="{4B63CD98-A976-4AF7-B5EE-EFED12C22500}" destId="{C8FE7A40-A1CF-4DC0-B09F-D8AD061B0D35}" srcOrd="3" destOrd="0" parTransId="{54A8B08A-91A9-4A72-9698-42865023EA36}" sibTransId="{2383235A-386D-4B88-9353-B20286595099}"/>
    <dgm:cxn modelId="{94B084F4-931B-438B-9F64-468BCDE5D636}" type="presOf" srcId="{EEC01FA8-210D-407A-A226-0F1D47CDCE9E}" destId="{A5F39C65-A87A-46A4-B2B6-7F4C7BABEE24}" srcOrd="0" destOrd="0" presId="urn:microsoft.com/office/officeart/2005/8/layout/target1"/>
    <dgm:cxn modelId="{D72561C4-66E7-43D7-BD62-B7F8D4D7D03F}" type="presParOf" srcId="{7A34123E-D584-4E5A-96AA-D6B2842B5AF2}" destId="{D45E9CC7-7075-4A38-A260-58FE04A33C49}" srcOrd="0" destOrd="0" presId="urn:microsoft.com/office/officeart/2005/8/layout/target1"/>
    <dgm:cxn modelId="{782F35A5-84DC-48D1-A5B4-AC2366009830}" type="presParOf" srcId="{7A34123E-D584-4E5A-96AA-D6B2842B5AF2}" destId="{BB09E37A-3E34-4DB9-AB38-CDA68AAC9409}" srcOrd="1" destOrd="0" presId="urn:microsoft.com/office/officeart/2005/8/layout/target1"/>
    <dgm:cxn modelId="{2F0B1AFD-F3E8-49D8-BC64-837D5BDD03F7}" type="presParOf" srcId="{7A34123E-D584-4E5A-96AA-D6B2842B5AF2}" destId="{AB6F1AC5-F0B1-4616-B588-20C9407CF67E}" srcOrd="2" destOrd="0" presId="urn:microsoft.com/office/officeart/2005/8/layout/target1"/>
    <dgm:cxn modelId="{0C1944C8-5BA5-40AC-85F1-15F4306400B8}" type="presParOf" srcId="{7A34123E-D584-4E5A-96AA-D6B2842B5AF2}" destId="{168A45C7-F402-4041-A4F8-505521E596DE}" srcOrd="3" destOrd="0" presId="urn:microsoft.com/office/officeart/2005/8/layout/target1"/>
    <dgm:cxn modelId="{4021015D-76C7-4BD7-BE8E-125421632995}" type="presParOf" srcId="{7A34123E-D584-4E5A-96AA-D6B2842B5AF2}" destId="{37AF66D4-D925-4C58-B5C0-26E827CAE3BC}" srcOrd="4" destOrd="0" presId="urn:microsoft.com/office/officeart/2005/8/layout/target1"/>
    <dgm:cxn modelId="{1D0BC984-12DD-4A61-ADA0-C67F0C3BCDCC}" type="presParOf" srcId="{7A34123E-D584-4E5A-96AA-D6B2842B5AF2}" destId="{39100D7E-8EDE-4AC8-893C-8FFE4745D933}" srcOrd="5" destOrd="0" presId="urn:microsoft.com/office/officeart/2005/8/layout/target1"/>
    <dgm:cxn modelId="{AF33C479-266C-455B-B2AE-36F66342F6DB}" type="presParOf" srcId="{7A34123E-D584-4E5A-96AA-D6B2842B5AF2}" destId="{17296A5B-01BB-4CC5-8797-11B8E9CF1F46}" srcOrd="6" destOrd="0" presId="urn:microsoft.com/office/officeart/2005/8/layout/target1"/>
    <dgm:cxn modelId="{0891FB26-0345-4B7F-8BCC-DD41FBC63901}" type="presParOf" srcId="{7A34123E-D584-4E5A-96AA-D6B2842B5AF2}" destId="{652688A6-F195-49C3-8908-90A6BD3E017F}" srcOrd="7" destOrd="0" presId="urn:microsoft.com/office/officeart/2005/8/layout/target1"/>
    <dgm:cxn modelId="{BAC522EC-25E9-439A-80FE-9F8DDF5F7072}" type="presParOf" srcId="{7A34123E-D584-4E5A-96AA-D6B2842B5AF2}" destId="{7BDCB131-2239-407A-A444-734F3FB90BFD}" srcOrd="8" destOrd="0" presId="urn:microsoft.com/office/officeart/2005/8/layout/target1"/>
    <dgm:cxn modelId="{8F4771E6-4E0E-4782-AD09-2883F9CBDCF2}" type="presParOf" srcId="{7A34123E-D584-4E5A-96AA-D6B2842B5AF2}" destId="{A5F39C65-A87A-46A4-B2B6-7F4C7BABEE24}" srcOrd="9" destOrd="0" presId="urn:microsoft.com/office/officeart/2005/8/layout/target1"/>
    <dgm:cxn modelId="{BD8AA21D-3E8E-4D30-89FA-48018E245597}" type="presParOf" srcId="{7A34123E-D584-4E5A-96AA-D6B2842B5AF2}" destId="{B2D8183E-2FFD-49F3-95F2-AE705926CD5A}" srcOrd="10" destOrd="0" presId="urn:microsoft.com/office/officeart/2005/8/layout/target1"/>
    <dgm:cxn modelId="{65F5B811-6BC0-4E51-9AF1-911475D2E2F2}" type="presParOf" srcId="{7A34123E-D584-4E5A-96AA-D6B2842B5AF2}" destId="{F1CA37E5-CA0D-4A39-9289-1E600BF86344}" srcOrd="11" destOrd="0" presId="urn:microsoft.com/office/officeart/2005/8/layout/target1"/>
    <dgm:cxn modelId="{8A841F25-17C5-4BC4-AD07-C4B30D395799}" type="presParOf" srcId="{7A34123E-D584-4E5A-96AA-D6B2842B5AF2}" destId="{01C532F1-12B7-46AA-BEA0-041845924114}" srcOrd="12" destOrd="0" presId="urn:microsoft.com/office/officeart/2005/8/layout/target1"/>
    <dgm:cxn modelId="{8247211E-09B4-4D9F-A366-A3EDBE2B1C02}" type="presParOf" srcId="{7A34123E-D584-4E5A-96AA-D6B2842B5AF2}" destId="{ED805323-8629-42FC-9743-D6BC60069782}" srcOrd="13" destOrd="0" presId="urn:microsoft.com/office/officeart/2005/8/layout/target1"/>
    <dgm:cxn modelId="{822DC53C-6416-4110-980A-236853D67AA3}" type="presParOf" srcId="{7A34123E-D584-4E5A-96AA-D6B2842B5AF2}" destId="{C616B07F-E847-4C91-AF0E-9644E986401F}" srcOrd="14" destOrd="0" presId="urn:microsoft.com/office/officeart/2005/8/layout/target1"/>
    <dgm:cxn modelId="{FDDA775F-E20C-48BD-95C1-A963A8A299C2}" type="presParOf" srcId="{7A34123E-D584-4E5A-96AA-D6B2842B5AF2}" destId="{7E89F9ED-8A75-4587-A9FD-827A76AA42C4}" srcOrd="15" destOrd="0" presId="urn:microsoft.com/office/officeart/2005/8/layout/target1"/>
    <dgm:cxn modelId="{C39BE847-AB11-48A7-883D-7F26E549A0E8}" type="presParOf" srcId="{7A34123E-D584-4E5A-96AA-D6B2842B5AF2}" destId="{164073E1-1EC6-49C7-9082-90BECDDF00D4}" srcOrd="16" destOrd="0" presId="urn:microsoft.com/office/officeart/2005/8/layout/target1"/>
    <dgm:cxn modelId="{C8A59C48-AD20-4BA0-B65F-BCF0561D33C0}" type="presParOf" srcId="{7A34123E-D584-4E5A-96AA-D6B2842B5AF2}" destId="{EF2C2358-73AA-4A36-BBA8-3D3B2EBD2043}" srcOrd="17" destOrd="0" presId="urn:microsoft.com/office/officeart/2005/8/layout/target1"/>
    <dgm:cxn modelId="{0B18CFE4-1D94-4737-A178-7A205400E5BC}" type="presParOf" srcId="{7A34123E-D584-4E5A-96AA-D6B2842B5AF2}" destId="{6264420C-4929-46E3-97C0-44EA54F00BCC}" srcOrd="18" destOrd="0" presId="urn:microsoft.com/office/officeart/2005/8/layout/target1"/>
    <dgm:cxn modelId="{5FB4688A-6BE5-45A9-833B-1E43B526FE81}" type="presParOf" srcId="{7A34123E-D584-4E5A-96AA-D6B2842B5AF2}" destId="{DBE85363-2D14-4A1F-B007-3B8B5503D459}" srcOrd="19" destOrd="0" presId="urn:microsoft.com/office/officeart/2005/8/layout/targe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8EA630-AE9E-4719-9E51-8B1FA2FB7AD9}">
      <dsp:nvSpPr>
        <dsp:cNvPr id="0" name=""/>
        <dsp:cNvSpPr/>
      </dsp:nvSpPr>
      <dsp:spPr>
        <a:xfrm>
          <a:off x="1011419" y="403"/>
          <a:ext cx="1600745" cy="96044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Definitions </a:t>
          </a:r>
        </a:p>
      </dsp:txBody>
      <dsp:txXfrm>
        <a:off x="1039550" y="28534"/>
        <a:ext cx="1544483" cy="904185"/>
      </dsp:txXfrm>
    </dsp:sp>
    <dsp:sp modelId="{8A7E01AD-A683-4D7E-A4B6-80BA6FD95251}">
      <dsp:nvSpPr>
        <dsp:cNvPr id="0" name=""/>
        <dsp:cNvSpPr/>
      </dsp:nvSpPr>
      <dsp:spPr>
        <a:xfrm>
          <a:off x="2753030" y="282134"/>
          <a:ext cx="339358" cy="39698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2753030" y="361531"/>
        <a:ext cx="237551" cy="238190"/>
      </dsp:txXfrm>
    </dsp:sp>
    <dsp:sp modelId="{D58DA9B4-C9C0-4327-A0E2-0A175A34F6B5}">
      <dsp:nvSpPr>
        <dsp:cNvPr id="0" name=""/>
        <dsp:cNvSpPr/>
      </dsp:nvSpPr>
      <dsp:spPr>
        <a:xfrm>
          <a:off x="3252463" y="403"/>
          <a:ext cx="1600745" cy="96044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theoretical models </a:t>
          </a:r>
        </a:p>
      </dsp:txBody>
      <dsp:txXfrm>
        <a:off x="3280594" y="28534"/>
        <a:ext cx="1544483" cy="904185"/>
      </dsp:txXfrm>
    </dsp:sp>
    <dsp:sp modelId="{A28EAF4F-5A6B-4EF2-9568-DF8C892E8AD2}">
      <dsp:nvSpPr>
        <dsp:cNvPr id="0" name=""/>
        <dsp:cNvSpPr/>
      </dsp:nvSpPr>
      <dsp:spPr>
        <a:xfrm rot="5400000">
          <a:off x="3883156" y="1072902"/>
          <a:ext cx="339358" cy="39698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5400000">
        <a:off x="3933741" y="1101715"/>
        <a:ext cx="238190" cy="237551"/>
      </dsp:txXfrm>
    </dsp:sp>
    <dsp:sp modelId="{DC5DED6B-25E3-4AF1-81C0-9ABC40D71575}">
      <dsp:nvSpPr>
        <dsp:cNvPr id="0" name=""/>
        <dsp:cNvSpPr/>
      </dsp:nvSpPr>
      <dsp:spPr>
        <a:xfrm>
          <a:off x="3252463" y="1601148"/>
          <a:ext cx="1600745" cy="96044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SDGs </a:t>
          </a:r>
        </a:p>
      </dsp:txBody>
      <dsp:txXfrm>
        <a:off x="3280594" y="1629279"/>
        <a:ext cx="1544483" cy="904185"/>
      </dsp:txXfrm>
    </dsp:sp>
    <dsp:sp modelId="{6885E406-FDF1-4BE9-BFB9-BC6FF85483D2}">
      <dsp:nvSpPr>
        <dsp:cNvPr id="0" name=""/>
        <dsp:cNvSpPr/>
      </dsp:nvSpPr>
      <dsp:spPr>
        <a:xfrm rot="10800000">
          <a:off x="2772239" y="1882880"/>
          <a:ext cx="339358" cy="39698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10800000">
        <a:off x="2874046" y="1962277"/>
        <a:ext cx="237551" cy="238190"/>
      </dsp:txXfrm>
    </dsp:sp>
    <dsp:sp modelId="{439A2249-29B6-48B9-9A47-950F371B1A6D}">
      <dsp:nvSpPr>
        <dsp:cNvPr id="0" name=""/>
        <dsp:cNvSpPr/>
      </dsp:nvSpPr>
      <dsp:spPr>
        <a:xfrm>
          <a:off x="1011419" y="1601148"/>
          <a:ext cx="1600745" cy="96044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policy </a:t>
          </a:r>
        </a:p>
      </dsp:txBody>
      <dsp:txXfrm>
        <a:off x="1039550" y="1629279"/>
        <a:ext cx="1544483" cy="904185"/>
      </dsp:txXfrm>
    </dsp:sp>
    <dsp:sp modelId="{18CB9843-A0EB-49A6-B01A-7C24C33BF0CD}">
      <dsp:nvSpPr>
        <dsp:cNvPr id="0" name=""/>
        <dsp:cNvSpPr/>
      </dsp:nvSpPr>
      <dsp:spPr>
        <a:xfrm rot="5400000">
          <a:off x="1642113" y="2673648"/>
          <a:ext cx="339358" cy="39698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5400000">
        <a:off x="1692698" y="2702461"/>
        <a:ext cx="238190" cy="237551"/>
      </dsp:txXfrm>
    </dsp:sp>
    <dsp:sp modelId="{698174EE-AF7A-4274-B391-8C4BEAE2340E}">
      <dsp:nvSpPr>
        <dsp:cNvPr id="0" name=""/>
        <dsp:cNvSpPr/>
      </dsp:nvSpPr>
      <dsp:spPr>
        <a:xfrm>
          <a:off x="1011419" y="3201894"/>
          <a:ext cx="1600745" cy="96044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case study </a:t>
          </a:r>
        </a:p>
      </dsp:txBody>
      <dsp:txXfrm>
        <a:off x="1039550" y="3230025"/>
        <a:ext cx="1544483" cy="904185"/>
      </dsp:txXfrm>
    </dsp:sp>
    <dsp:sp modelId="{A74E096F-8EB5-44F6-A53A-1745D0D4027D}">
      <dsp:nvSpPr>
        <dsp:cNvPr id="0" name=""/>
        <dsp:cNvSpPr/>
      </dsp:nvSpPr>
      <dsp:spPr>
        <a:xfrm>
          <a:off x="2753030" y="3483625"/>
          <a:ext cx="339358" cy="39698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2753030" y="3563022"/>
        <a:ext cx="237551" cy="238190"/>
      </dsp:txXfrm>
    </dsp:sp>
    <dsp:sp modelId="{7DB522C8-2D75-42E6-99CD-CE1BB31FBDBD}">
      <dsp:nvSpPr>
        <dsp:cNvPr id="0" name=""/>
        <dsp:cNvSpPr/>
      </dsp:nvSpPr>
      <dsp:spPr>
        <a:xfrm>
          <a:off x="3252463" y="3201894"/>
          <a:ext cx="1600745" cy="96044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equity </a:t>
          </a:r>
        </a:p>
      </dsp:txBody>
      <dsp:txXfrm>
        <a:off x="3280594" y="3230025"/>
        <a:ext cx="1544483" cy="904185"/>
      </dsp:txXfrm>
    </dsp:sp>
    <dsp:sp modelId="{DBE38D1B-8223-4615-BAC5-CCB38412FDBB}">
      <dsp:nvSpPr>
        <dsp:cNvPr id="0" name=""/>
        <dsp:cNvSpPr/>
      </dsp:nvSpPr>
      <dsp:spPr>
        <a:xfrm rot="5400000">
          <a:off x="3883156" y="4274394"/>
          <a:ext cx="339358" cy="39698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5400000">
        <a:off x="3933741" y="4303207"/>
        <a:ext cx="238190" cy="237551"/>
      </dsp:txXfrm>
    </dsp:sp>
    <dsp:sp modelId="{3FBD2D2D-B9FD-4D1A-A7DB-69E2C4FFFCF8}">
      <dsp:nvSpPr>
        <dsp:cNvPr id="0" name=""/>
        <dsp:cNvSpPr/>
      </dsp:nvSpPr>
      <dsp:spPr>
        <a:xfrm>
          <a:off x="3252463" y="4802640"/>
          <a:ext cx="1600745" cy="960447"/>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conclusion.</a:t>
          </a:r>
        </a:p>
      </dsp:txBody>
      <dsp:txXfrm>
        <a:off x="3280594" y="4830771"/>
        <a:ext cx="1544483" cy="9041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495A18-CBEC-42B1-8FE7-D0352156502F}">
      <dsp:nvSpPr>
        <dsp:cNvPr id="0" name=""/>
        <dsp:cNvSpPr/>
      </dsp:nvSpPr>
      <dsp:spPr>
        <a:xfrm>
          <a:off x="2171119" y="489857"/>
          <a:ext cx="378440" cy="91440"/>
        </a:xfrm>
        <a:custGeom>
          <a:avLst/>
          <a:gdLst/>
          <a:ahLst/>
          <a:cxnLst/>
          <a:rect l="0" t="0" r="0" b="0"/>
          <a:pathLst>
            <a:path>
              <a:moveTo>
                <a:pt x="0" y="45720"/>
              </a:moveTo>
              <a:lnTo>
                <a:pt x="378440" y="45720"/>
              </a:lnTo>
            </a:path>
          </a:pathLst>
        </a:custGeom>
        <a:noFill/>
        <a:ln w="100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350113" y="533532"/>
        <a:ext cx="20452" cy="4090"/>
      </dsp:txXfrm>
    </dsp:sp>
    <dsp:sp modelId="{6FDBEADA-2E45-4B15-B8BE-798480FA0EC1}">
      <dsp:nvSpPr>
        <dsp:cNvPr id="0" name=""/>
        <dsp:cNvSpPr/>
      </dsp:nvSpPr>
      <dsp:spPr>
        <a:xfrm>
          <a:off x="394483" y="2046"/>
          <a:ext cx="1778436" cy="106706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b="0" i="0" kern="1200" baseline="0"/>
            <a:t>Funding pressures. </a:t>
          </a:r>
          <a:endParaRPr lang="en-GB" sz="1900" kern="1200" dirty="0"/>
        </a:p>
      </dsp:txBody>
      <dsp:txXfrm>
        <a:off x="394483" y="2046"/>
        <a:ext cx="1778436" cy="1067061"/>
      </dsp:txXfrm>
    </dsp:sp>
    <dsp:sp modelId="{99933442-E87D-46B0-9D75-01E1AFE44E1A}">
      <dsp:nvSpPr>
        <dsp:cNvPr id="0" name=""/>
        <dsp:cNvSpPr/>
      </dsp:nvSpPr>
      <dsp:spPr>
        <a:xfrm>
          <a:off x="1283701" y="1067308"/>
          <a:ext cx="2187476" cy="378440"/>
        </a:xfrm>
        <a:custGeom>
          <a:avLst/>
          <a:gdLst/>
          <a:ahLst/>
          <a:cxnLst/>
          <a:rect l="0" t="0" r="0" b="0"/>
          <a:pathLst>
            <a:path>
              <a:moveTo>
                <a:pt x="2187476" y="0"/>
              </a:moveTo>
              <a:lnTo>
                <a:pt x="2187476" y="206320"/>
              </a:lnTo>
              <a:lnTo>
                <a:pt x="0" y="206320"/>
              </a:lnTo>
              <a:lnTo>
                <a:pt x="0" y="378440"/>
              </a:lnTo>
            </a:path>
          </a:pathLst>
        </a:custGeom>
        <a:noFill/>
        <a:ln w="100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321805" y="1254483"/>
        <a:ext cx="111269" cy="4090"/>
      </dsp:txXfrm>
    </dsp:sp>
    <dsp:sp modelId="{1F6AF9C9-047E-41C9-8375-A64B04C522E3}">
      <dsp:nvSpPr>
        <dsp:cNvPr id="0" name=""/>
        <dsp:cNvSpPr/>
      </dsp:nvSpPr>
      <dsp:spPr>
        <a:xfrm>
          <a:off x="2581960" y="2046"/>
          <a:ext cx="1778436" cy="106706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b="0" i="0" kern="1200" baseline="0"/>
            <a:t>Workforce shortages. </a:t>
          </a:r>
          <a:endParaRPr lang="en-GB" sz="1900" kern="1200"/>
        </a:p>
      </dsp:txBody>
      <dsp:txXfrm>
        <a:off x="2581960" y="2046"/>
        <a:ext cx="1778436" cy="1067061"/>
      </dsp:txXfrm>
    </dsp:sp>
    <dsp:sp modelId="{902C64B6-2A6F-4480-88E3-7B52A71A83CE}">
      <dsp:nvSpPr>
        <dsp:cNvPr id="0" name=""/>
        <dsp:cNvSpPr/>
      </dsp:nvSpPr>
      <dsp:spPr>
        <a:xfrm>
          <a:off x="2171119" y="1965960"/>
          <a:ext cx="378440" cy="91440"/>
        </a:xfrm>
        <a:custGeom>
          <a:avLst/>
          <a:gdLst/>
          <a:ahLst/>
          <a:cxnLst/>
          <a:rect l="0" t="0" r="0" b="0"/>
          <a:pathLst>
            <a:path>
              <a:moveTo>
                <a:pt x="0" y="45720"/>
              </a:moveTo>
              <a:lnTo>
                <a:pt x="378440" y="45720"/>
              </a:lnTo>
            </a:path>
          </a:pathLst>
        </a:custGeom>
        <a:noFill/>
        <a:ln w="100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350113" y="2009634"/>
        <a:ext cx="20452" cy="4090"/>
      </dsp:txXfrm>
    </dsp:sp>
    <dsp:sp modelId="{FA911EF5-32C1-4E88-9A43-9F56A9558C08}">
      <dsp:nvSpPr>
        <dsp:cNvPr id="0" name=""/>
        <dsp:cNvSpPr/>
      </dsp:nvSpPr>
      <dsp:spPr>
        <a:xfrm>
          <a:off x="394483" y="1478149"/>
          <a:ext cx="1778436" cy="106706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b="0" i="0" kern="1200" baseline="0"/>
            <a:t>Complex multi-agency working. </a:t>
          </a:r>
          <a:endParaRPr lang="en-GB" sz="1900" kern="1200"/>
        </a:p>
      </dsp:txBody>
      <dsp:txXfrm>
        <a:off x="394483" y="1478149"/>
        <a:ext cx="1778436" cy="1067061"/>
      </dsp:txXfrm>
    </dsp:sp>
    <dsp:sp modelId="{3B6E375B-1FFB-4244-ACAE-AC92B5408BB7}">
      <dsp:nvSpPr>
        <dsp:cNvPr id="0" name=""/>
        <dsp:cNvSpPr/>
      </dsp:nvSpPr>
      <dsp:spPr>
        <a:xfrm>
          <a:off x="1283701" y="2543410"/>
          <a:ext cx="2187476" cy="378440"/>
        </a:xfrm>
        <a:custGeom>
          <a:avLst/>
          <a:gdLst/>
          <a:ahLst/>
          <a:cxnLst/>
          <a:rect l="0" t="0" r="0" b="0"/>
          <a:pathLst>
            <a:path>
              <a:moveTo>
                <a:pt x="2187476" y="0"/>
              </a:moveTo>
              <a:lnTo>
                <a:pt x="2187476" y="206320"/>
              </a:lnTo>
              <a:lnTo>
                <a:pt x="0" y="206320"/>
              </a:lnTo>
              <a:lnTo>
                <a:pt x="0" y="378440"/>
              </a:lnTo>
            </a:path>
          </a:pathLst>
        </a:custGeom>
        <a:noFill/>
        <a:ln w="100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321805" y="2730585"/>
        <a:ext cx="111269" cy="4090"/>
      </dsp:txXfrm>
    </dsp:sp>
    <dsp:sp modelId="{FC2343F9-0D97-4F51-8573-46DD8581D901}">
      <dsp:nvSpPr>
        <dsp:cNvPr id="0" name=""/>
        <dsp:cNvSpPr/>
      </dsp:nvSpPr>
      <dsp:spPr>
        <a:xfrm>
          <a:off x="2581960" y="1478149"/>
          <a:ext cx="1778436" cy="106706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b="0" i="0" kern="1200" baseline="0"/>
            <a:t>Political short-termism. </a:t>
          </a:r>
          <a:endParaRPr lang="en-GB" sz="1900" kern="1200"/>
        </a:p>
      </dsp:txBody>
      <dsp:txXfrm>
        <a:off x="2581960" y="1478149"/>
        <a:ext cx="1778436" cy="1067061"/>
      </dsp:txXfrm>
    </dsp:sp>
    <dsp:sp modelId="{62CD910E-7ABD-412A-876A-A7DC614F25A4}">
      <dsp:nvSpPr>
        <dsp:cNvPr id="0" name=""/>
        <dsp:cNvSpPr/>
      </dsp:nvSpPr>
      <dsp:spPr>
        <a:xfrm>
          <a:off x="2171119" y="3442062"/>
          <a:ext cx="378440" cy="91440"/>
        </a:xfrm>
        <a:custGeom>
          <a:avLst/>
          <a:gdLst/>
          <a:ahLst/>
          <a:cxnLst/>
          <a:rect l="0" t="0" r="0" b="0"/>
          <a:pathLst>
            <a:path>
              <a:moveTo>
                <a:pt x="0" y="45720"/>
              </a:moveTo>
              <a:lnTo>
                <a:pt x="378440" y="45720"/>
              </a:lnTo>
            </a:path>
          </a:pathLst>
        </a:custGeom>
        <a:noFill/>
        <a:ln w="100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350113" y="3485737"/>
        <a:ext cx="20452" cy="4090"/>
      </dsp:txXfrm>
    </dsp:sp>
    <dsp:sp modelId="{D3FB385D-1F7D-407D-A869-D2DD9A8EBDE9}">
      <dsp:nvSpPr>
        <dsp:cNvPr id="0" name=""/>
        <dsp:cNvSpPr/>
      </dsp:nvSpPr>
      <dsp:spPr>
        <a:xfrm>
          <a:off x="394483" y="2954251"/>
          <a:ext cx="1778436" cy="106706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b="0" i="0" kern="1200" baseline="0"/>
            <a:t>Persistent health inequalities. </a:t>
          </a:r>
          <a:endParaRPr lang="en-GB" sz="1900" kern="1200"/>
        </a:p>
      </dsp:txBody>
      <dsp:txXfrm>
        <a:off x="394483" y="2954251"/>
        <a:ext cx="1778436" cy="1067061"/>
      </dsp:txXfrm>
    </dsp:sp>
    <dsp:sp modelId="{BC2B5980-BEC8-4A1F-A042-3AC6BB83693B}">
      <dsp:nvSpPr>
        <dsp:cNvPr id="0" name=""/>
        <dsp:cNvSpPr/>
      </dsp:nvSpPr>
      <dsp:spPr>
        <a:xfrm>
          <a:off x="2581960" y="2954251"/>
          <a:ext cx="1778436" cy="106706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b="0" i="0" kern="1200" baseline="0"/>
            <a:t>COVID-19 legacy effects </a:t>
          </a:r>
          <a:endParaRPr lang="en-GB" sz="1900" kern="1200"/>
        </a:p>
      </dsp:txBody>
      <dsp:txXfrm>
        <a:off x="2581960" y="2954251"/>
        <a:ext cx="1778436" cy="10670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EB6748-3185-47DA-8803-EC47ADE3D360}">
      <dsp:nvSpPr>
        <dsp:cNvPr id="0" name=""/>
        <dsp:cNvSpPr/>
      </dsp:nvSpPr>
      <dsp:spPr>
        <a:xfrm>
          <a:off x="1477490" y="1008421"/>
          <a:ext cx="2512207" cy="2512207"/>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Recommendation</a:t>
          </a:r>
          <a:endParaRPr lang="en-GB" sz="1800" kern="1200" dirty="0">
            <a:solidFill>
              <a:schemeClr val="tx1"/>
            </a:solidFill>
          </a:endParaRPr>
        </a:p>
      </dsp:txBody>
      <dsp:txXfrm>
        <a:off x="1845394" y="1376325"/>
        <a:ext cx="1776399" cy="1776399"/>
      </dsp:txXfrm>
    </dsp:sp>
    <dsp:sp modelId="{F07BAD36-CF29-45B0-93BD-37320B30DE88}">
      <dsp:nvSpPr>
        <dsp:cNvPr id="0" name=""/>
        <dsp:cNvSpPr/>
      </dsp:nvSpPr>
      <dsp:spPr>
        <a:xfrm>
          <a:off x="2105542" y="448"/>
          <a:ext cx="1256103" cy="1256103"/>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rPr>
            <a:t>embed equity metrics in ICS commissioning contracts</a:t>
          </a:r>
        </a:p>
      </dsp:txBody>
      <dsp:txXfrm>
        <a:off x="2289494" y="184400"/>
        <a:ext cx="888199" cy="888199"/>
      </dsp:txXfrm>
    </dsp:sp>
    <dsp:sp modelId="{281DA8BE-C868-4A15-9DCF-8F2E7CB188A0}">
      <dsp:nvSpPr>
        <dsp:cNvPr id="0" name=""/>
        <dsp:cNvSpPr/>
      </dsp:nvSpPr>
      <dsp:spPr>
        <a:xfrm>
          <a:off x="3741567" y="1636473"/>
          <a:ext cx="1256103" cy="1256103"/>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rPr>
            <a:t>adopt a genuine cross-government </a:t>
          </a:r>
          <a:r>
            <a:rPr lang="en-GB" sz="900" kern="1200" dirty="0" err="1">
              <a:solidFill>
                <a:schemeClr val="tx1"/>
              </a:solidFill>
            </a:rPr>
            <a:t>HiAP</a:t>
          </a:r>
          <a:r>
            <a:rPr lang="en-GB" sz="900" kern="1200" dirty="0">
              <a:solidFill>
                <a:schemeClr val="tx1"/>
              </a:solidFill>
            </a:rPr>
            <a:t> approach targeting housing, employment and education</a:t>
          </a:r>
        </a:p>
      </dsp:txBody>
      <dsp:txXfrm>
        <a:off x="3925519" y="1820425"/>
        <a:ext cx="888199" cy="888199"/>
      </dsp:txXfrm>
    </dsp:sp>
    <dsp:sp modelId="{8E72A722-0854-487F-AB6C-592DA2A5EF1A}">
      <dsp:nvSpPr>
        <dsp:cNvPr id="0" name=""/>
        <dsp:cNvSpPr/>
      </dsp:nvSpPr>
      <dsp:spPr>
        <a:xfrm>
          <a:off x="2105542" y="3272498"/>
          <a:ext cx="1256103" cy="1256103"/>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rPr>
            <a:t>invest proportionately in primary care in deprived areas to reverse the inverse care law</a:t>
          </a:r>
        </a:p>
      </dsp:txBody>
      <dsp:txXfrm>
        <a:off x="2289494" y="3456450"/>
        <a:ext cx="888199" cy="888199"/>
      </dsp:txXfrm>
    </dsp:sp>
    <dsp:sp modelId="{377CAEED-24C0-4457-8CEE-FA732BCC2AF0}">
      <dsp:nvSpPr>
        <dsp:cNvPr id="0" name=""/>
        <dsp:cNvSpPr/>
      </dsp:nvSpPr>
      <dsp:spPr>
        <a:xfrm>
          <a:off x="469516" y="1636473"/>
          <a:ext cx="1256103" cy="1256103"/>
        </a:xfrm>
        <a:prstGeom prst="ellipse">
          <a:avLst/>
        </a:prstGeom>
        <a:solidFill>
          <a:schemeClr val="accent1">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solidFill>
                <a:schemeClr val="tx1"/>
              </a:solidFill>
            </a:rPr>
            <a:t>ensure all national prevention programmes have specific equity targets and culturally sensitive delivery models</a:t>
          </a:r>
        </a:p>
      </dsp:txBody>
      <dsp:txXfrm>
        <a:off x="653468" y="1820425"/>
        <a:ext cx="888199" cy="8881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4073E1-1EC6-49C7-9082-90BECDDF00D4}">
      <dsp:nvSpPr>
        <dsp:cNvPr id="0" name=""/>
        <dsp:cNvSpPr/>
      </dsp:nvSpPr>
      <dsp:spPr>
        <a:xfrm>
          <a:off x="274264" y="908697"/>
          <a:ext cx="3124821" cy="3124821"/>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C532F1-12B7-46AA-BEA0-041845924114}">
      <dsp:nvSpPr>
        <dsp:cNvPr id="0" name=""/>
        <dsp:cNvSpPr/>
      </dsp:nvSpPr>
      <dsp:spPr>
        <a:xfrm>
          <a:off x="621380" y="1255813"/>
          <a:ext cx="2430589" cy="2430589"/>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DCB131-2239-407A-A444-734F3FB90BFD}">
      <dsp:nvSpPr>
        <dsp:cNvPr id="0" name=""/>
        <dsp:cNvSpPr/>
      </dsp:nvSpPr>
      <dsp:spPr>
        <a:xfrm>
          <a:off x="968495" y="1602929"/>
          <a:ext cx="1736358" cy="1736358"/>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AF66D4-D925-4C58-B5C0-26E827CAE3BC}">
      <dsp:nvSpPr>
        <dsp:cNvPr id="0" name=""/>
        <dsp:cNvSpPr/>
      </dsp:nvSpPr>
      <dsp:spPr>
        <a:xfrm>
          <a:off x="1315871" y="1950304"/>
          <a:ext cx="1041607" cy="1041607"/>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5E9CC7-7075-4A38-A260-58FE04A33C49}">
      <dsp:nvSpPr>
        <dsp:cNvPr id="0" name=""/>
        <dsp:cNvSpPr/>
      </dsp:nvSpPr>
      <dsp:spPr>
        <a:xfrm>
          <a:off x="1662987" y="2297420"/>
          <a:ext cx="347375" cy="347375"/>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09E37A-3E34-4DB9-AB38-CDA68AAC9409}">
      <dsp:nvSpPr>
        <dsp:cNvPr id="0" name=""/>
        <dsp:cNvSpPr/>
      </dsp:nvSpPr>
      <dsp:spPr>
        <a:xfrm>
          <a:off x="3919888" y="132909"/>
          <a:ext cx="1562410" cy="551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15240" rIns="15240" bIns="15240" numCol="1" spcCol="1270" anchor="ctr" anchorCtr="0">
          <a:noAutofit/>
        </a:bodyPr>
        <a:lstStyle/>
        <a:p>
          <a:pPr marL="0" lvl="0" indent="0" algn="l" defTabSz="533400">
            <a:lnSpc>
              <a:spcPct val="90000"/>
            </a:lnSpc>
            <a:spcBef>
              <a:spcPct val="0"/>
            </a:spcBef>
            <a:spcAft>
              <a:spcPct val="35000"/>
            </a:spcAft>
            <a:buNone/>
          </a:pPr>
          <a:r>
            <a:rPr lang="en-GB" sz="1200" kern="1200"/>
            <a:t>Health and sustainability are interconnected. </a:t>
          </a:r>
        </a:p>
      </dsp:txBody>
      <dsp:txXfrm>
        <a:off x="3919888" y="132909"/>
        <a:ext cx="1562410" cy="551635"/>
      </dsp:txXfrm>
    </dsp:sp>
    <dsp:sp modelId="{AB6F1AC5-F0B1-4616-B588-20C9407CF67E}">
      <dsp:nvSpPr>
        <dsp:cNvPr id="0" name=""/>
        <dsp:cNvSpPr/>
      </dsp:nvSpPr>
      <dsp:spPr>
        <a:xfrm>
          <a:off x="3529286" y="408726"/>
          <a:ext cx="390602"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68A45C7-F402-4041-A4F8-505521E596DE}">
      <dsp:nvSpPr>
        <dsp:cNvPr id="0" name=""/>
        <dsp:cNvSpPr/>
      </dsp:nvSpPr>
      <dsp:spPr>
        <a:xfrm rot="5400000">
          <a:off x="1650487" y="594913"/>
          <a:ext cx="2062381" cy="1690007"/>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9100D7E-8EDE-4AC8-893C-8FFE4745D933}">
      <dsp:nvSpPr>
        <dsp:cNvPr id="0" name=""/>
        <dsp:cNvSpPr/>
      </dsp:nvSpPr>
      <dsp:spPr>
        <a:xfrm>
          <a:off x="3919888" y="716208"/>
          <a:ext cx="1562410" cy="551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15240" rIns="15240" bIns="15240" numCol="1" spcCol="1270" anchor="ctr" anchorCtr="0">
          <a:noAutofit/>
        </a:bodyPr>
        <a:lstStyle/>
        <a:p>
          <a:pPr marL="0" lvl="0" indent="0" algn="l" defTabSz="533400">
            <a:lnSpc>
              <a:spcPct val="90000"/>
            </a:lnSpc>
            <a:spcBef>
              <a:spcPct val="0"/>
            </a:spcBef>
            <a:spcAft>
              <a:spcPct val="35000"/>
            </a:spcAft>
            <a:buNone/>
          </a:pPr>
          <a:r>
            <a:rPr lang="en-GB" sz="1200" kern="1200"/>
            <a:t>Wider determinants shape outcomes. </a:t>
          </a:r>
        </a:p>
      </dsp:txBody>
      <dsp:txXfrm>
        <a:off x="3919888" y="716208"/>
        <a:ext cx="1562410" cy="551635"/>
      </dsp:txXfrm>
    </dsp:sp>
    <dsp:sp modelId="{17296A5B-01BB-4CC5-8797-11B8E9CF1F46}">
      <dsp:nvSpPr>
        <dsp:cNvPr id="0" name=""/>
        <dsp:cNvSpPr/>
      </dsp:nvSpPr>
      <dsp:spPr>
        <a:xfrm>
          <a:off x="3529286" y="992026"/>
          <a:ext cx="390602"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52688A6-F195-49C3-8908-90A6BD3E017F}">
      <dsp:nvSpPr>
        <dsp:cNvPr id="0" name=""/>
        <dsp:cNvSpPr/>
      </dsp:nvSpPr>
      <dsp:spPr>
        <a:xfrm rot="5400000">
          <a:off x="1953543" y="1133893"/>
          <a:ext cx="1717193" cy="1432209"/>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5F39C65-A87A-46A4-B2B6-7F4C7BABEE24}">
      <dsp:nvSpPr>
        <dsp:cNvPr id="0" name=""/>
        <dsp:cNvSpPr/>
      </dsp:nvSpPr>
      <dsp:spPr>
        <a:xfrm>
          <a:off x="3919888" y="1299508"/>
          <a:ext cx="1562410" cy="551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15240" rIns="15240" bIns="15240" numCol="1" spcCol="1270" anchor="ctr" anchorCtr="0">
          <a:noAutofit/>
        </a:bodyPr>
        <a:lstStyle/>
        <a:p>
          <a:pPr marL="0" lvl="0" indent="0" algn="l" defTabSz="533400">
            <a:lnSpc>
              <a:spcPct val="90000"/>
            </a:lnSpc>
            <a:spcBef>
              <a:spcPct val="0"/>
            </a:spcBef>
            <a:spcAft>
              <a:spcPct val="35000"/>
            </a:spcAft>
            <a:buNone/>
          </a:pPr>
          <a:r>
            <a:rPr lang="en-GB" sz="1200" kern="1200"/>
            <a:t>Models guide effective practice. </a:t>
          </a:r>
        </a:p>
      </dsp:txBody>
      <dsp:txXfrm>
        <a:off x="3919888" y="1299508"/>
        <a:ext cx="1562410" cy="551635"/>
      </dsp:txXfrm>
    </dsp:sp>
    <dsp:sp modelId="{B2D8183E-2FFD-49F3-95F2-AE705926CD5A}">
      <dsp:nvSpPr>
        <dsp:cNvPr id="0" name=""/>
        <dsp:cNvSpPr/>
      </dsp:nvSpPr>
      <dsp:spPr>
        <a:xfrm>
          <a:off x="3529286" y="1575326"/>
          <a:ext cx="390602"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1CA37E5-CA0D-4A39-9289-1E600BF86344}">
      <dsp:nvSpPr>
        <dsp:cNvPr id="0" name=""/>
        <dsp:cNvSpPr/>
      </dsp:nvSpPr>
      <dsp:spPr>
        <a:xfrm rot="5400000">
          <a:off x="2250713" y="1650842"/>
          <a:ext cx="1354089" cy="1203056"/>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D805323-8629-42FC-9743-D6BC60069782}">
      <dsp:nvSpPr>
        <dsp:cNvPr id="0" name=""/>
        <dsp:cNvSpPr/>
      </dsp:nvSpPr>
      <dsp:spPr>
        <a:xfrm>
          <a:off x="3919888" y="1870309"/>
          <a:ext cx="1562410" cy="551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15240" rIns="15240" bIns="15240" numCol="1" spcCol="1270" anchor="ctr" anchorCtr="0">
          <a:noAutofit/>
        </a:bodyPr>
        <a:lstStyle/>
        <a:p>
          <a:pPr marL="0" lvl="0" indent="0" algn="l" defTabSz="533400">
            <a:lnSpc>
              <a:spcPct val="90000"/>
            </a:lnSpc>
            <a:spcBef>
              <a:spcPct val="0"/>
            </a:spcBef>
            <a:spcAft>
              <a:spcPct val="35000"/>
            </a:spcAft>
            <a:buNone/>
          </a:pPr>
          <a:r>
            <a:rPr lang="en-GB" sz="1200" kern="1200"/>
            <a:t>Policies support prevention and equity. </a:t>
          </a:r>
        </a:p>
      </dsp:txBody>
      <dsp:txXfrm>
        <a:off x="3919888" y="1870309"/>
        <a:ext cx="1562410" cy="551635"/>
      </dsp:txXfrm>
    </dsp:sp>
    <dsp:sp modelId="{C616B07F-E847-4C91-AF0E-9644E986401F}">
      <dsp:nvSpPr>
        <dsp:cNvPr id="0" name=""/>
        <dsp:cNvSpPr/>
      </dsp:nvSpPr>
      <dsp:spPr>
        <a:xfrm>
          <a:off x="3529286" y="2146127"/>
          <a:ext cx="390602"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E89F9ED-8A75-4587-A9FD-827A76AA42C4}">
      <dsp:nvSpPr>
        <dsp:cNvPr id="0" name=""/>
        <dsp:cNvSpPr/>
      </dsp:nvSpPr>
      <dsp:spPr>
        <a:xfrm rot="5400000">
          <a:off x="2546530" y="2196645"/>
          <a:ext cx="1033274" cy="932238"/>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F2C2358-73AA-4A36-BBA8-3D3B2EBD2043}">
      <dsp:nvSpPr>
        <dsp:cNvPr id="0" name=""/>
        <dsp:cNvSpPr/>
      </dsp:nvSpPr>
      <dsp:spPr>
        <a:xfrm>
          <a:off x="3919888" y="2424444"/>
          <a:ext cx="1562410" cy="551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15240" rIns="15240" bIns="15240" numCol="1" spcCol="1270" anchor="ctr" anchorCtr="0">
          <a:noAutofit/>
        </a:bodyPr>
        <a:lstStyle/>
        <a:p>
          <a:pPr marL="0" lvl="0" indent="0" algn="l" defTabSz="533400">
            <a:lnSpc>
              <a:spcPct val="90000"/>
            </a:lnSpc>
            <a:spcBef>
              <a:spcPct val="0"/>
            </a:spcBef>
            <a:spcAft>
              <a:spcPct val="35000"/>
            </a:spcAft>
            <a:buNone/>
          </a:pPr>
          <a:r>
            <a:rPr lang="en-GB" sz="1200" kern="1200"/>
            <a:t>Health inequalities remain significant. </a:t>
          </a:r>
        </a:p>
      </dsp:txBody>
      <dsp:txXfrm>
        <a:off x="3919888" y="2424444"/>
        <a:ext cx="1562410" cy="551635"/>
      </dsp:txXfrm>
    </dsp:sp>
    <dsp:sp modelId="{6264420C-4929-46E3-97C0-44EA54F00BCC}">
      <dsp:nvSpPr>
        <dsp:cNvPr id="0" name=""/>
        <dsp:cNvSpPr/>
      </dsp:nvSpPr>
      <dsp:spPr>
        <a:xfrm>
          <a:off x="3529286" y="2700261"/>
          <a:ext cx="390602" cy="0"/>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BE85363-2D14-4A1F-B007-3B8B5503D459}">
      <dsp:nvSpPr>
        <dsp:cNvPr id="0" name=""/>
        <dsp:cNvSpPr/>
      </dsp:nvSpPr>
      <dsp:spPr>
        <a:xfrm rot="5400000">
          <a:off x="2826201" y="2726302"/>
          <a:ext cx="729124" cy="677044"/>
        </a:xfrm>
        <a:prstGeom prst="line">
          <a:avLst/>
        </a:prstGeom>
        <a:solidFill>
          <a:schemeClr val="accent1">
            <a:hueOff val="0"/>
            <a:satOff val="0"/>
            <a:lumOff val="0"/>
            <a:alphaOff val="0"/>
          </a:schemeClr>
        </a:solidFill>
        <a:ln w="1905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F9A339-2A23-4B38-862D-67740903C3A7}" type="datetimeFigureOut">
              <a:rPr lang="en-GB" smtClean="0"/>
              <a:t>14/06/2026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C30443-7E72-4FBE-9844-98287C1E58B8}" type="slidenum">
              <a:rPr lang="en-GB" smtClean="0"/>
              <a:t>‹#›</a:t>
            </a:fld>
            <a:endParaRPr lang="en-GB"/>
          </a:p>
        </p:txBody>
      </p:sp>
    </p:spTree>
    <p:extLst>
      <p:ext uri="{BB962C8B-B14F-4D97-AF65-F5344CB8AC3E}">
        <p14:creationId xmlns:p14="http://schemas.microsoft.com/office/powerpoint/2010/main" val="27348518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today’s world, concepts of health, well-being, and sustainable development have become part of the core of the health and social care (HSC) policy agenda and practice. According to the (</a:t>
            </a:r>
            <a:r>
              <a:rPr lang="en-GB" sz="1200" kern="1200" dirty="0" err="1">
                <a:solidFill>
                  <a:schemeClr val="tx1"/>
                </a:solidFill>
                <a:effectLst/>
                <a:latin typeface="+mn-lt"/>
                <a:ea typeface="+mn-ea"/>
                <a:cs typeface="+mn-cs"/>
              </a:rPr>
              <a:t>Okesanya</a:t>
            </a:r>
            <a:r>
              <a:rPr lang="en-GB" sz="1200" kern="1200" dirty="0">
                <a:solidFill>
                  <a:schemeClr val="tx1"/>
                </a:solidFill>
                <a:effectLst/>
                <a:latin typeface="+mn-lt"/>
                <a:ea typeface="+mn-ea"/>
                <a:cs typeface="+mn-cs"/>
              </a:rPr>
              <a:t> et al., 2024), health is not simply the absence of disease, it is the presence of optimal physical, mental and social functioning. This definition was a significant contrast to traditional biomedical concepts of health, which also included recognition of the fact that social and psychological factors are also important factors in health outcomes.</a:t>
            </a:r>
          </a:p>
          <a:p>
            <a:r>
              <a:rPr lang="en-GB" sz="1200" kern="1200" dirty="0">
                <a:solidFill>
                  <a:schemeClr val="tx1"/>
                </a:solidFill>
                <a:effectLst/>
                <a:latin typeface="+mn-lt"/>
                <a:ea typeface="+mn-ea"/>
                <a:cs typeface="+mn-cs"/>
              </a:rPr>
              <a:t>In the year 2015, the 193 United Nations member states adopted the 2030 Agenda for Sustainable Development, which further emphasised the importance of health within global development. This framework has set 17 Sustainable Development Goals (SDGs), such as SDG 3, which is “Good Health and Wellbeing”, which targets healthy lives and promote wellbeing for all at all ages (</a:t>
            </a:r>
            <a:r>
              <a:rPr lang="en-GB" sz="1200" kern="1200" dirty="0" err="1">
                <a:solidFill>
                  <a:schemeClr val="tx1"/>
                </a:solidFill>
                <a:effectLst/>
                <a:latin typeface="+mn-lt"/>
                <a:ea typeface="+mn-ea"/>
                <a:cs typeface="+mn-cs"/>
              </a:rPr>
              <a:t>Gavurova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Megyesiova</a:t>
            </a:r>
            <a:r>
              <a:rPr lang="en-GB" sz="1200" kern="1200" dirty="0">
                <a:solidFill>
                  <a:schemeClr val="tx1"/>
                </a:solidFill>
                <a:effectLst/>
                <a:latin typeface="+mn-lt"/>
                <a:ea typeface="+mn-ea"/>
                <a:cs typeface="+mn-cs"/>
              </a:rPr>
              <a:t>, 2022). The increasing focus on the importance of prevention, sustainability and health equity has shaped healthcare systems globally, such as the (</a:t>
            </a:r>
            <a:r>
              <a:rPr lang="en-GB" sz="1200" kern="1200" dirty="0" err="1">
                <a:solidFill>
                  <a:schemeClr val="tx1"/>
                </a:solidFill>
                <a:effectLst/>
                <a:latin typeface="+mn-lt"/>
                <a:ea typeface="+mn-ea"/>
                <a:cs typeface="+mn-cs"/>
              </a:rPr>
              <a:t>Doku</a:t>
            </a:r>
            <a:r>
              <a:rPr lang="en-GB" sz="1200" kern="1200" dirty="0">
                <a:solidFill>
                  <a:schemeClr val="tx1"/>
                </a:solidFill>
                <a:effectLst/>
                <a:latin typeface="+mn-lt"/>
                <a:ea typeface="+mn-ea"/>
                <a:cs typeface="+mn-cs"/>
              </a:rPr>
              <a:t> et al., 2026) in the United Kingdom.</a:t>
            </a:r>
          </a:p>
          <a:p>
            <a:r>
              <a:rPr lang="en-GB" sz="1200" kern="1200" dirty="0">
                <a:solidFill>
                  <a:schemeClr val="tx1"/>
                </a:solidFill>
                <a:effectLst/>
                <a:latin typeface="+mn-lt"/>
                <a:ea typeface="+mn-ea"/>
                <a:cs typeface="+mn-cs"/>
              </a:rPr>
              <a:t>This presentation explores health, well-being, and sustainable development in health and social care, critically analysing the link between them. It introduces important concepts and theory related to health, looks at the importance of SDG 3, reviews the major health policies in the UK, considers the NHS Diabetes Prevention Programme and Making Every Contact Count initiative and discusses health inequalities and ways in which they can be reduced.</a:t>
            </a:r>
          </a:p>
          <a:p>
            <a:endParaRPr lang="en-GB" dirty="0"/>
          </a:p>
        </p:txBody>
      </p:sp>
      <p:sp>
        <p:nvSpPr>
          <p:cNvPr id="4" name="Slide Number Placeholder 3"/>
          <p:cNvSpPr>
            <a:spLocks noGrp="1"/>
          </p:cNvSpPr>
          <p:nvPr>
            <p:ph type="sldNum" sz="quarter" idx="5"/>
          </p:nvPr>
        </p:nvSpPr>
        <p:spPr/>
        <p:txBody>
          <a:bodyPr/>
          <a:lstStyle/>
          <a:p>
            <a:fld id="{98C30443-7E72-4FBE-9844-98287C1E58B8}" type="slidenum">
              <a:rPr lang="en-GB" smtClean="0"/>
              <a:t>2</a:t>
            </a:fld>
            <a:endParaRPr lang="en-GB"/>
          </a:p>
        </p:txBody>
      </p:sp>
    </p:spTree>
    <p:extLst>
      <p:ext uri="{BB962C8B-B14F-4D97-AF65-F5344CB8AC3E}">
        <p14:creationId xmlns:p14="http://schemas.microsoft.com/office/powerpoint/2010/main" val="32513866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t>
            </a:r>
            <a:r>
              <a:rPr lang="en-US" sz="1200" kern="1200" dirty="0">
                <a:solidFill>
                  <a:schemeClr val="tx1"/>
                </a:solidFill>
                <a:effectLst/>
                <a:latin typeface="+mn-lt"/>
                <a:ea typeface="+mn-ea"/>
                <a:cs typeface="+mn-cs"/>
              </a:rPr>
              <a:t>(</a:t>
            </a:r>
            <a:r>
              <a:rPr lang="en-US" sz="1200" kern="1200" dirty="0" err="1">
                <a:solidFill>
                  <a:schemeClr val="tx1"/>
                </a:solidFill>
                <a:effectLst/>
                <a:latin typeface="+mn-lt"/>
                <a:ea typeface="+mn-ea"/>
                <a:cs typeface="+mn-cs"/>
              </a:rPr>
              <a:t>O’Mahony</a:t>
            </a:r>
            <a:r>
              <a:rPr lang="en-US" sz="1200" kern="1200" dirty="0">
                <a:solidFill>
                  <a:schemeClr val="tx1"/>
                </a:solidFill>
                <a:effectLst/>
                <a:latin typeface="+mn-lt"/>
                <a:ea typeface="+mn-ea"/>
                <a:cs typeface="+mn-cs"/>
              </a:rPr>
              <a:t>, 2022)</a:t>
            </a:r>
          </a:p>
          <a:p>
            <a:r>
              <a:rPr lang="en-GB" sz="1200" kern="1200" dirty="0">
                <a:solidFill>
                  <a:schemeClr val="tx1"/>
                </a:solidFill>
                <a:effectLst/>
                <a:latin typeface="+mn-lt"/>
                <a:ea typeface="+mn-ea"/>
                <a:cs typeface="+mn-cs"/>
              </a:rPr>
              <a:t> definition of health adopted a holistic health perspective by acknowledging physical, mental and social components of health. Health was previously understood in a biomedical way, which concentrated mainly on the biological explanations for diseases and on the diagnosis and treatment of disease.</a:t>
            </a:r>
          </a:p>
          <a:p>
            <a:r>
              <a:rPr lang="en-GB" sz="1200" kern="1200" dirty="0">
                <a:solidFill>
                  <a:schemeClr val="tx1"/>
                </a:solidFill>
                <a:effectLst/>
                <a:latin typeface="+mn-lt"/>
                <a:ea typeface="+mn-ea"/>
                <a:cs typeface="+mn-cs"/>
              </a:rPr>
              <a:t>The biomedical model has made a huge contribution to the field of medicine with scientific research and evidence-based treatment. Although it has been criticised as reductionist, as it fails to consider social, psychological and environmental factors that impact upon the health of the population (Adel and Alani, 2024). For instance, a patient may be able to control their blood pressure with drugs, but if the root cause of their hypertension is stress, poverty, or a poor lifestyle, then the drugs would not work.</a:t>
            </a:r>
          </a:p>
          <a:p>
            <a:r>
              <a:rPr lang="en-GB" sz="1200" kern="1200" dirty="0">
                <a:solidFill>
                  <a:schemeClr val="tx1"/>
                </a:solidFill>
                <a:effectLst/>
                <a:latin typeface="+mn-lt"/>
                <a:ea typeface="+mn-ea"/>
                <a:cs typeface="+mn-cs"/>
              </a:rPr>
              <a:t>The limitations of this led to (Li et al., 2025) suggestion of the biopsychosocial model. This framework acknowledges the influence of three types of factors, namely biological, psychological and social, all of which affect health outcomes. The biopsychosocial approach is presently a common feature in all NHS services and in mental health care and chronic disease management.</a:t>
            </a:r>
          </a:p>
          <a:p>
            <a:r>
              <a:rPr lang="en-GB" sz="1200" kern="1200" dirty="0">
                <a:solidFill>
                  <a:schemeClr val="tx1"/>
                </a:solidFill>
                <a:effectLst/>
                <a:latin typeface="+mn-lt"/>
                <a:ea typeface="+mn-ea"/>
                <a:cs typeface="+mn-cs"/>
              </a:rPr>
              <a:t>Well-being is more than a state of health; it is an individual’s overall quality of life. </a:t>
            </a:r>
            <a:r>
              <a:rPr lang="en-GB" sz="1200" kern="1200" dirty="0" err="1">
                <a:solidFill>
                  <a:schemeClr val="tx1"/>
                </a:solidFill>
                <a:effectLst/>
                <a:latin typeface="+mn-lt"/>
                <a:ea typeface="+mn-ea"/>
                <a:cs typeface="+mn-cs"/>
              </a:rPr>
              <a:t>Gathmyr</a:t>
            </a:r>
            <a:r>
              <a:rPr lang="en-GB" sz="1200" kern="1200" dirty="0">
                <a:solidFill>
                  <a:schemeClr val="tx1"/>
                </a:solidFill>
                <a:effectLst/>
                <a:latin typeface="+mn-lt"/>
                <a:ea typeface="+mn-ea"/>
                <a:cs typeface="+mn-cs"/>
              </a:rPr>
              <a:t> et al., (2025) define well-being as the dynamic relationship between the resources that people have and the challenges they encounter. Wellbeing also includes both subjective aspects (happiness, life satisfaction) and objective aspects (education, employment and income). Similarly, an individual can look physically fit but still not feel well because of loneliness, lack of money or mental health issues.</a:t>
            </a:r>
          </a:p>
          <a:p>
            <a:r>
              <a:rPr lang="en-GB" sz="1200" kern="1200" dirty="0">
                <a:solidFill>
                  <a:schemeClr val="tx1"/>
                </a:solidFill>
                <a:effectLst/>
                <a:latin typeface="+mn-lt"/>
                <a:ea typeface="+mn-ea"/>
                <a:cs typeface="+mn-cs"/>
              </a:rPr>
              <a:t>NHS Long Term Plan (</a:t>
            </a:r>
            <a:r>
              <a:rPr lang="en-GB" sz="1200" kern="1200" dirty="0" err="1">
                <a:solidFill>
                  <a:schemeClr val="tx1"/>
                </a:solidFill>
                <a:effectLst/>
                <a:latin typeface="+mn-lt"/>
                <a:ea typeface="+mn-ea"/>
                <a:cs typeface="+mn-cs"/>
              </a:rPr>
              <a:t>Doku</a:t>
            </a:r>
            <a:r>
              <a:rPr lang="en-GB" sz="1200" kern="1200" dirty="0">
                <a:solidFill>
                  <a:schemeClr val="tx1"/>
                </a:solidFill>
                <a:effectLst/>
                <a:latin typeface="+mn-lt"/>
                <a:ea typeface="+mn-ea"/>
                <a:cs typeface="+mn-cs"/>
              </a:rPr>
              <a:t> et al., 2026) is evidence of this wider vision, with more focus on prevention, mental health services and personalised care. It reflects the growing awareness that health and well-being go together, but are distinct and cannot be addressed in isolation.</a:t>
            </a:r>
          </a:p>
          <a:p>
            <a:endParaRPr lang="en-GB" dirty="0"/>
          </a:p>
        </p:txBody>
      </p:sp>
      <p:sp>
        <p:nvSpPr>
          <p:cNvPr id="4" name="Slide Number Placeholder 3"/>
          <p:cNvSpPr>
            <a:spLocks noGrp="1"/>
          </p:cNvSpPr>
          <p:nvPr>
            <p:ph type="sldNum" sz="quarter" idx="5"/>
          </p:nvPr>
        </p:nvSpPr>
        <p:spPr/>
        <p:txBody>
          <a:bodyPr/>
          <a:lstStyle/>
          <a:p>
            <a:fld id="{98C30443-7E72-4FBE-9844-98287C1E58B8}" type="slidenum">
              <a:rPr lang="en-GB" smtClean="0"/>
              <a:t>3</a:t>
            </a:fld>
            <a:endParaRPr lang="en-GB"/>
          </a:p>
        </p:txBody>
      </p:sp>
    </p:spTree>
    <p:extLst>
      <p:ext uri="{BB962C8B-B14F-4D97-AF65-F5344CB8AC3E}">
        <p14:creationId xmlns:p14="http://schemas.microsoft.com/office/powerpoint/2010/main" val="4714017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World Commission on Environment and Development  (Brundtland Commission, 1987) has defined sustainable development as meeting present needs without compromising the ability of future generations to meet their own needs. It emphasises the need for a balance between growth, social development and the environment.</a:t>
            </a:r>
          </a:p>
          <a:p>
            <a:r>
              <a:rPr lang="en-GB" sz="1200" kern="1200" dirty="0">
                <a:solidFill>
                  <a:schemeClr val="tx1"/>
                </a:solidFill>
                <a:effectLst/>
                <a:latin typeface="+mn-lt"/>
                <a:ea typeface="+mn-ea"/>
                <a:cs typeface="+mn-cs"/>
              </a:rPr>
              <a:t>The 17 Sustainable Development Goals (SDG) set by the (</a:t>
            </a:r>
            <a:r>
              <a:rPr lang="en-GB" sz="1200" kern="1200" dirty="0" err="1">
                <a:solidFill>
                  <a:schemeClr val="tx1"/>
                </a:solidFill>
                <a:effectLst/>
                <a:latin typeface="+mn-lt"/>
                <a:ea typeface="+mn-ea"/>
                <a:cs typeface="+mn-cs"/>
              </a:rPr>
              <a:t>Gavurova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Megyesiova</a:t>
            </a:r>
            <a:r>
              <a:rPr lang="en-GB" sz="1200" kern="1200" dirty="0">
                <a:solidFill>
                  <a:schemeClr val="tx1"/>
                </a:solidFill>
                <a:effectLst/>
                <a:latin typeface="+mn-lt"/>
                <a:ea typeface="+mn-ea"/>
                <a:cs typeface="+mn-cs"/>
              </a:rPr>
              <a:t>, 2022) to handle global issues such as poverty, inequality, climate change and health. Of these, SDG 3 is specific to promoting healthy lives and well-being. However, health is linked with several other goals, including SDG 1 (No Poverty), SDG 10 (Reduced Inequalities) and SDG 13 (Climate Action).</a:t>
            </a:r>
          </a:p>
          <a:p>
            <a:r>
              <a:rPr lang="en-GB" sz="1200" kern="1200" dirty="0">
                <a:solidFill>
                  <a:schemeClr val="tx1"/>
                </a:solidFill>
                <a:effectLst/>
                <a:latin typeface="+mn-lt"/>
                <a:ea typeface="+mn-ea"/>
                <a:cs typeface="+mn-cs"/>
              </a:rPr>
              <a:t>Indicators for SDG 3 include reducing maternal mortality, ending communicable diseases, reducing premature mortality due to NCDs, providing mental health services and ensuring universal health coverage (UHC). UHC aims to provide all people with access to quality healthcare services without facing financial difficulties.</a:t>
            </a:r>
          </a:p>
          <a:p>
            <a:r>
              <a:rPr lang="en-GB" sz="1200" kern="1200" dirty="0">
                <a:solidFill>
                  <a:schemeClr val="tx1"/>
                </a:solidFill>
                <a:effectLst/>
                <a:latin typeface="+mn-lt"/>
                <a:ea typeface="+mn-ea"/>
                <a:cs typeface="+mn-cs"/>
              </a:rPr>
              <a:t>The links between sustainable development and health and social care are becoming more and more apparent. Climate change, air pollution, and environmental degradation are all directly impacting human health. The NHS have pledged to become carbon neutral by 2040 for their direct emissions and by 2045 for their emissions across its supply chain. These are only some examples of the way sustainability and healthcare are inseparably secured in the present day.</a:t>
            </a:r>
          </a:p>
          <a:p>
            <a:endParaRPr lang="en-GB" dirty="0"/>
          </a:p>
        </p:txBody>
      </p:sp>
      <p:sp>
        <p:nvSpPr>
          <p:cNvPr id="4" name="Slide Number Placeholder 3"/>
          <p:cNvSpPr>
            <a:spLocks noGrp="1"/>
          </p:cNvSpPr>
          <p:nvPr>
            <p:ph type="sldNum" sz="quarter" idx="5"/>
          </p:nvPr>
        </p:nvSpPr>
        <p:spPr/>
        <p:txBody>
          <a:bodyPr/>
          <a:lstStyle/>
          <a:p>
            <a:fld id="{98C30443-7E72-4FBE-9844-98287C1E58B8}" type="slidenum">
              <a:rPr lang="en-GB" smtClean="0"/>
              <a:t>4</a:t>
            </a:fld>
            <a:endParaRPr lang="en-GB"/>
          </a:p>
        </p:txBody>
      </p:sp>
    </p:spTree>
    <p:extLst>
      <p:ext uri="{BB962C8B-B14F-4D97-AF65-F5344CB8AC3E}">
        <p14:creationId xmlns:p14="http://schemas.microsoft.com/office/powerpoint/2010/main" val="38233990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several theoretical models which help to explain health and inform health and social care practice. The biomedical model is based on a biological explanation of disease and is still very effective in acute care and medical treatment. There are, however, some drawbacks, such as not taking social determinants of health into account. The biomedical model is based on a biological explanation of disease and is still very effective in acute care and medical treatment. There are, however, some drawbacks, such as not taking social determinants of health into account.</a:t>
            </a:r>
          </a:p>
          <a:p>
            <a:r>
              <a:rPr lang="en-GB" sz="1200" kern="1200" dirty="0">
                <a:solidFill>
                  <a:schemeClr val="tx1"/>
                </a:solidFill>
                <a:effectLst/>
                <a:latin typeface="+mn-lt"/>
                <a:ea typeface="+mn-ea"/>
                <a:cs typeface="+mn-cs"/>
              </a:rPr>
              <a:t>A more holistic perspective is offered by the biopsychosocial model presented by (Li et al., 2025), which combines the biological, psychological and social factors. This model provides a platform for patient-centred care and is widely used for the management of chronic diseases.</a:t>
            </a:r>
          </a:p>
          <a:p>
            <a:r>
              <a:rPr lang="en-GB" sz="1200" kern="1200" dirty="0">
                <a:solidFill>
                  <a:schemeClr val="tx1"/>
                </a:solidFill>
                <a:effectLst/>
                <a:latin typeface="+mn-lt"/>
                <a:ea typeface="+mn-ea"/>
                <a:cs typeface="+mn-cs"/>
              </a:rPr>
              <a:t>The socio-ecological model, also known as the </a:t>
            </a:r>
            <a:r>
              <a:rPr lang="en-GB" sz="1200" kern="1200" dirty="0" err="1">
                <a:solidFill>
                  <a:schemeClr val="tx1"/>
                </a:solidFill>
                <a:effectLst/>
                <a:latin typeface="+mn-lt"/>
                <a:ea typeface="+mn-ea"/>
                <a:cs typeface="+mn-cs"/>
              </a:rPr>
              <a:t>Capucho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Leitão</a:t>
            </a:r>
            <a:r>
              <a:rPr lang="en-GB" sz="1200" kern="1200" dirty="0">
                <a:solidFill>
                  <a:schemeClr val="tx1"/>
                </a:solidFill>
                <a:effectLst/>
                <a:latin typeface="+mn-lt"/>
                <a:ea typeface="+mn-ea"/>
                <a:cs typeface="+mn-cs"/>
              </a:rPr>
              <a:t> and Alves, model, or Rainbow model, presented by (</a:t>
            </a:r>
            <a:r>
              <a:rPr lang="en-GB" sz="1200" kern="1200" dirty="0" err="1">
                <a:solidFill>
                  <a:schemeClr val="tx1"/>
                </a:solidFill>
                <a:effectLst/>
                <a:latin typeface="+mn-lt"/>
                <a:ea typeface="+mn-ea"/>
                <a:cs typeface="+mn-cs"/>
              </a:rPr>
              <a:t>Capucho</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Leitão</a:t>
            </a:r>
            <a:r>
              <a:rPr lang="en-GB" sz="1200" kern="1200" dirty="0">
                <a:solidFill>
                  <a:schemeClr val="tx1"/>
                </a:solidFill>
                <a:effectLst/>
                <a:latin typeface="+mn-lt"/>
                <a:ea typeface="+mn-ea"/>
                <a:cs typeface="+mn-cs"/>
              </a:rPr>
              <a:t> and Alves, 2025), builds on this by recognising additional factors which influence health. This encompasses a variety of individual behaviours, social relationships, living and working environments, and wider socioeconomic and environmental factors. Many public health strategies and the Health in All Policies approach are based on this model.</a:t>
            </a:r>
          </a:p>
          <a:p>
            <a:r>
              <a:rPr lang="en-GB" sz="1200" kern="1200" dirty="0">
                <a:solidFill>
                  <a:schemeClr val="tx1"/>
                </a:solidFill>
                <a:effectLst/>
                <a:latin typeface="+mn-lt"/>
                <a:ea typeface="+mn-ea"/>
                <a:cs typeface="+mn-cs"/>
              </a:rPr>
              <a:t>Another approach is that of (Lindgren, </a:t>
            </a:r>
            <a:r>
              <a:rPr lang="en-GB" sz="1200" kern="1200" dirty="0" err="1">
                <a:solidFill>
                  <a:schemeClr val="tx1"/>
                </a:solidFill>
                <a:effectLst/>
                <a:latin typeface="+mn-lt"/>
                <a:ea typeface="+mn-ea"/>
                <a:cs typeface="+mn-cs"/>
              </a:rPr>
              <a:t>Liveng</a:t>
            </a:r>
            <a:r>
              <a:rPr lang="en-GB" sz="1200" kern="1200" dirty="0">
                <a:solidFill>
                  <a:schemeClr val="tx1"/>
                </a:solidFill>
                <a:effectLst/>
                <a:latin typeface="+mn-lt"/>
                <a:ea typeface="+mn-ea"/>
                <a:cs typeface="+mn-cs"/>
              </a:rPr>
              <a:t> and Torp, 2025), who provides a </a:t>
            </a:r>
            <a:r>
              <a:rPr lang="en-GB" sz="1200" kern="1200" dirty="0" err="1">
                <a:solidFill>
                  <a:schemeClr val="tx1"/>
                </a:solidFill>
                <a:effectLst/>
                <a:latin typeface="+mn-lt"/>
                <a:ea typeface="+mn-ea"/>
                <a:cs typeface="+mn-cs"/>
              </a:rPr>
              <a:t>salutogenic</a:t>
            </a:r>
            <a:r>
              <a:rPr lang="en-GB" sz="1200" kern="1200" dirty="0">
                <a:solidFill>
                  <a:schemeClr val="tx1"/>
                </a:solidFill>
                <a:effectLst/>
                <a:latin typeface="+mn-lt"/>
                <a:ea typeface="+mn-ea"/>
                <a:cs typeface="+mn-cs"/>
              </a:rPr>
              <a:t> paradigm that emphasises health-promoting factors instead of disease-causing factors. A key part of this theory is the aspect of a “sense of coherence,” which is defined as people's sense of their life being coherent, manageable and comprehensible. People with high levels of sense of coherence have an advantage in dealing with stress and maintaining health. There is no single model to explain the outcomes of health. The ability to combine these models is a feature of modern health and social care practice to handle individual and structural determinants of health.</a:t>
            </a:r>
          </a:p>
          <a:p>
            <a:endParaRPr lang="en-GB" dirty="0"/>
          </a:p>
        </p:txBody>
      </p:sp>
      <p:sp>
        <p:nvSpPr>
          <p:cNvPr id="4" name="Slide Number Placeholder 3"/>
          <p:cNvSpPr>
            <a:spLocks noGrp="1"/>
          </p:cNvSpPr>
          <p:nvPr>
            <p:ph type="sldNum" sz="quarter" idx="5"/>
          </p:nvPr>
        </p:nvSpPr>
        <p:spPr/>
        <p:txBody>
          <a:bodyPr/>
          <a:lstStyle/>
          <a:p>
            <a:fld id="{98C30443-7E72-4FBE-9844-98287C1E58B8}" type="slidenum">
              <a:rPr lang="en-GB" smtClean="0"/>
              <a:t>5</a:t>
            </a:fld>
            <a:endParaRPr lang="en-GB"/>
          </a:p>
        </p:txBody>
      </p:sp>
    </p:spTree>
    <p:extLst>
      <p:ext uri="{BB962C8B-B14F-4D97-AF65-F5344CB8AC3E}">
        <p14:creationId xmlns:p14="http://schemas.microsoft.com/office/powerpoint/2010/main" val="19220585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Theories of health behaviour are useful tools when designing an effective health promotion intervention. The Health Belief Model (HBM) developed by (González et al., 2025) is one of the most influential models that is influential. The HBM suggests that making healthier choices is more likely when people feel vulnerable to a health problem, when they see consequences of the health problem as serious, when they believe there will be benefits to adopting the healthy behaviour, and when they think of the barriers to the behaviour as manageable. This has been a popular model in smoking cessation, vaccination programmes and preventive health care programmes.</a:t>
            </a:r>
          </a:p>
          <a:p>
            <a:r>
              <a:rPr lang="en-GB" sz="1200" kern="1200" dirty="0">
                <a:solidFill>
                  <a:schemeClr val="tx1"/>
                </a:solidFill>
                <a:effectLst/>
                <a:latin typeface="+mn-lt"/>
                <a:ea typeface="+mn-ea"/>
                <a:cs typeface="+mn-cs"/>
              </a:rPr>
              <a:t>An example of the NHS Health Check Programme is the use of HBM principles to raise awareness of cardiovascular disease risk and promote lifestyle change. Similarly, public health messages encouraging COVID-19 vaccination tried to overcome concerns and misconceptions that were inhibitions to vaccination. The HBM is also helpful in explaining how decisions are made at an individual level, but (</a:t>
            </a:r>
            <a:r>
              <a:rPr lang="en-GB" sz="1200" kern="1200" dirty="0" err="1">
                <a:solidFill>
                  <a:schemeClr val="tx1"/>
                </a:solidFill>
                <a:effectLst/>
                <a:latin typeface="+mn-lt"/>
                <a:ea typeface="+mn-ea"/>
                <a:cs typeface="+mn-cs"/>
              </a:rPr>
              <a:t>Ugwu</a:t>
            </a:r>
            <a:r>
              <a:rPr lang="en-GB" sz="1200" kern="1200" dirty="0">
                <a:solidFill>
                  <a:schemeClr val="tx1"/>
                </a:solidFill>
                <a:effectLst/>
                <a:latin typeface="+mn-lt"/>
                <a:ea typeface="+mn-ea"/>
                <a:cs typeface="+mn-cs"/>
              </a:rPr>
              <a:t> et al., 2025) say that it overlooks structural barriers like poverty, lack of employment, housing insecurity and inadequate access to health care. Accordingly, individual theories need to be supported by a more ecological approach, which includes social determinants of health.</a:t>
            </a:r>
          </a:p>
        </p:txBody>
      </p:sp>
      <p:sp>
        <p:nvSpPr>
          <p:cNvPr id="4" name="Slide Number Placeholder 3"/>
          <p:cNvSpPr>
            <a:spLocks noGrp="1"/>
          </p:cNvSpPr>
          <p:nvPr>
            <p:ph type="sldNum" sz="quarter" idx="5"/>
          </p:nvPr>
        </p:nvSpPr>
        <p:spPr/>
        <p:txBody>
          <a:bodyPr/>
          <a:lstStyle/>
          <a:p>
            <a:fld id="{98C30443-7E72-4FBE-9844-98287C1E58B8}" type="slidenum">
              <a:rPr lang="en-GB" smtClean="0"/>
              <a:t>6</a:t>
            </a:fld>
            <a:endParaRPr lang="en-GB"/>
          </a:p>
        </p:txBody>
      </p:sp>
    </p:spTree>
    <p:extLst>
      <p:ext uri="{BB962C8B-B14F-4D97-AF65-F5344CB8AC3E}">
        <p14:creationId xmlns:p14="http://schemas.microsoft.com/office/powerpoint/2010/main" val="15891244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One example of SDG 3 being achieved is the NHS Diabetes Prevention Programme (NDPP). The programme was launched in 2016 and is aimed at people who are at high risk of developing Type 2 Diabetes (T2D) and offers structured interventions for healthy eating, physical activity and behaviour change.</a:t>
            </a:r>
          </a:p>
          <a:p>
            <a:r>
              <a:rPr lang="en-GB" sz="1200" kern="1200" dirty="0">
                <a:solidFill>
                  <a:schemeClr val="tx1"/>
                </a:solidFill>
                <a:effectLst/>
                <a:latin typeface="+mn-lt"/>
                <a:ea typeface="+mn-ea"/>
                <a:cs typeface="+mn-cs"/>
              </a:rPr>
              <a:t>The NDPP has a direct impact on SDG 3 by lowering the burden of non-communicable diseases and ensuring access to preventive health care services for all. NHS England (2023) found that individuals who finish the programme have substantial decreases in their blood glucose levels and body weight, which helps to reduce the risk of developing T2D.</a:t>
            </a:r>
          </a:p>
          <a:p>
            <a:r>
              <a:rPr lang="en-GB" sz="1200" kern="1200" dirty="0">
                <a:solidFill>
                  <a:schemeClr val="tx1"/>
                </a:solidFill>
                <a:effectLst/>
                <a:latin typeface="+mn-lt"/>
                <a:ea typeface="+mn-ea"/>
                <a:cs typeface="+mn-cs"/>
              </a:rPr>
              <a:t>However, there are still great challenges to be addressed. The Health Foundation report that major diseases (such as diabetes) are significantly more common in the most deprived areas compared to the affluent areas (Raymond et al.  2023). Additionally, disadvantaged communities are less likely to participate in the programme because of factors such as work requirements, transport issues, and digital exclusion.</a:t>
            </a:r>
          </a:p>
          <a:p>
            <a:r>
              <a:rPr lang="en-GB" sz="1200" kern="1200" dirty="0">
                <a:solidFill>
                  <a:schemeClr val="tx1"/>
                </a:solidFill>
                <a:effectLst/>
                <a:latin typeface="+mn-lt"/>
                <a:ea typeface="+mn-ea"/>
                <a:cs typeface="+mn-cs"/>
              </a:rPr>
              <a:t>This is a major drawback of prevention programmes because they can help to change individual health-related behaviours, but they cannot comprehensively block structural factors that contribute to poor health, including poverty, poor housing, food insecurity, etc. As (</a:t>
            </a:r>
            <a:r>
              <a:rPr lang="en-GB" sz="1200" kern="1200" dirty="0" err="1">
                <a:solidFill>
                  <a:schemeClr val="tx1"/>
                </a:solidFill>
                <a:effectLst/>
                <a:latin typeface="+mn-lt"/>
                <a:ea typeface="+mn-ea"/>
                <a:cs typeface="+mn-cs"/>
              </a:rPr>
              <a:t>Boroomand</a:t>
            </a:r>
            <a:r>
              <a:rPr lang="en-GB" sz="1200" kern="1200" dirty="0">
                <a:solidFill>
                  <a:schemeClr val="tx1"/>
                </a:solidFill>
                <a:effectLst/>
                <a:latin typeface="+mn-lt"/>
                <a:ea typeface="+mn-ea"/>
                <a:cs typeface="+mn-cs"/>
              </a:rPr>
              <a:t> et al., 2026) have stated, Health inequalities need to be handled in more than one sector than health alone.</a:t>
            </a:r>
          </a:p>
          <a:p>
            <a:endParaRPr lang="en-GB" dirty="0"/>
          </a:p>
        </p:txBody>
      </p:sp>
      <p:sp>
        <p:nvSpPr>
          <p:cNvPr id="4" name="Slide Number Placeholder 3"/>
          <p:cNvSpPr>
            <a:spLocks noGrp="1"/>
          </p:cNvSpPr>
          <p:nvPr>
            <p:ph type="sldNum" sz="quarter" idx="5"/>
          </p:nvPr>
        </p:nvSpPr>
        <p:spPr/>
        <p:txBody>
          <a:bodyPr/>
          <a:lstStyle/>
          <a:p>
            <a:fld id="{98C30443-7E72-4FBE-9844-98287C1E58B8}" type="slidenum">
              <a:rPr lang="en-GB" smtClean="0"/>
              <a:t>7</a:t>
            </a:fld>
            <a:endParaRPr lang="en-GB"/>
          </a:p>
        </p:txBody>
      </p:sp>
    </p:spTree>
    <p:extLst>
      <p:ext uri="{BB962C8B-B14F-4D97-AF65-F5344CB8AC3E}">
        <p14:creationId xmlns:p14="http://schemas.microsoft.com/office/powerpoint/2010/main" val="25687420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One example of SDG 3 being achieved is the NHS Diabetes Prevention Programme (NDPP). The programme was launched in 2016 and is aimed at people who are at high risk of developing Type 2 Diabetes (T2D) and offers structured interventions for healthy eating, physical activity and behaviour change.</a:t>
            </a:r>
          </a:p>
          <a:p>
            <a:r>
              <a:rPr lang="en-GB" sz="1200" kern="1200" dirty="0">
                <a:solidFill>
                  <a:schemeClr val="tx1"/>
                </a:solidFill>
                <a:effectLst/>
                <a:latin typeface="+mn-lt"/>
                <a:ea typeface="+mn-ea"/>
                <a:cs typeface="+mn-cs"/>
              </a:rPr>
              <a:t>The NDPP has a direct impact on SDG 3 by lowering the burden of non-communicable diseases and ensuring access to preventive health care services for all. NHS England (2023) found that individuals who finish the programme have substantial decreases in their blood glucose levels and body weight, which helps to reduce the risk of developing T2D.</a:t>
            </a:r>
          </a:p>
          <a:p>
            <a:r>
              <a:rPr lang="en-GB" sz="1200" kern="1200" dirty="0">
                <a:solidFill>
                  <a:schemeClr val="tx1"/>
                </a:solidFill>
                <a:effectLst/>
                <a:latin typeface="+mn-lt"/>
                <a:ea typeface="+mn-ea"/>
                <a:cs typeface="+mn-cs"/>
              </a:rPr>
              <a:t>However, there are still great challenges to be addressed. The Health Foundation report that major diseases (such as diabetes) are significantly more common in the most deprived areas compared to the affluent areas (Raymond et al.  2023). Additionally, disadvantaged communities are less likely to participate in the programme because of factors such as work requirements, transport issues, and digital exclusion.</a:t>
            </a:r>
          </a:p>
          <a:p>
            <a:r>
              <a:rPr lang="en-GB" sz="1200" kern="1200" dirty="0">
                <a:solidFill>
                  <a:schemeClr val="tx1"/>
                </a:solidFill>
                <a:effectLst/>
                <a:latin typeface="+mn-lt"/>
                <a:ea typeface="+mn-ea"/>
                <a:cs typeface="+mn-cs"/>
              </a:rPr>
              <a:t>This is a major drawback of prevention programmes because they can help to change individual health-related behaviours, but they cannot comprehensively block structural factors that contribute to poor health, including poverty, poor housing, food insecurity, etc. As (</a:t>
            </a:r>
            <a:r>
              <a:rPr lang="en-GB" sz="1200" kern="1200" dirty="0" err="1">
                <a:solidFill>
                  <a:schemeClr val="tx1"/>
                </a:solidFill>
                <a:effectLst/>
                <a:latin typeface="+mn-lt"/>
                <a:ea typeface="+mn-ea"/>
                <a:cs typeface="+mn-cs"/>
              </a:rPr>
              <a:t>Boroomand</a:t>
            </a:r>
            <a:r>
              <a:rPr lang="en-GB" sz="1200" kern="1200" dirty="0">
                <a:solidFill>
                  <a:schemeClr val="tx1"/>
                </a:solidFill>
                <a:effectLst/>
                <a:latin typeface="+mn-lt"/>
                <a:ea typeface="+mn-ea"/>
                <a:cs typeface="+mn-cs"/>
              </a:rPr>
              <a:t> et al., 2026) have stated, Health inequalities need to be handled in more than one sector than health alone.</a:t>
            </a:r>
          </a:p>
          <a:p>
            <a:endParaRPr lang="en-GB" dirty="0"/>
          </a:p>
          <a:p>
            <a:endParaRPr lang="en-GB" dirty="0"/>
          </a:p>
        </p:txBody>
      </p:sp>
      <p:sp>
        <p:nvSpPr>
          <p:cNvPr id="4" name="Slide Number Placeholder 3"/>
          <p:cNvSpPr>
            <a:spLocks noGrp="1"/>
          </p:cNvSpPr>
          <p:nvPr>
            <p:ph type="sldNum" sz="quarter" idx="5"/>
          </p:nvPr>
        </p:nvSpPr>
        <p:spPr/>
        <p:txBody>
          <a:bodyPr/>
          <a:lstStyle/>
          <a:p>
            <a:fld id="{98C30443-7E72-4FBE-9844-98287C1E58B8}" type="slidenum">
              <a:rPr lang="en-GB" smtClean="0"/>
              <a:t>8</a:t>
            </a:fld>
            <a:endParaRPr lang="en-GB"/>
          </a:p>
        </p:txBody>
      </p:sp>
    </p:spTree>
    <p:extLst>
      <p:ext uri="{BB962C8B-B14F-4D97-AF65-F5344CB8AC3E}">
        <p14:creationId xmlns:p14="http://schemas.microsoft.com/office/powerpoint/2010/main" val="29370833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UK has several policy frameworks that inform policy on health and sustainable development. WHO (2013) recommends the Health in All Policies (</a:t>
            </a:r>
            <a:r>
              <a:rPr lang="en-GB" sz="1200" kern="1200" dirty="0" err="1">
                <a:solidFill>
                  <a:schemeClr val="tx1"/>
                </a:solidFill>
                <a:effectLst/>
                <a:latin typeface="+mn-lt"/>
                <a:ea typeface="+mn-ea"/>
                <a:cs typeface="+mn-cs"/>
              </a:rPr>
              <a:t>HiAP</a:t>
            </a:r>
            <a:r>
              <a:rPr lang="en-GB" sz="1200" kern="1200" dirty="0">
                <a:solidFill>
                  <a:schemeClr val="tx1"/>
                </a:solidFill>
                <a:effectLst/>
                <a:latin typeface="+mn-lt"/>
                <a:ea typeface="+mn-ea"/>
                <a:cs typeface="+mn-cs"/>
              </a:rPr>
              <a:t>) approach, which suggests that health matters need to be addressed in all Government policies. This has come about as a result of recognising that education, housing, transport and environmental policies affect health outcomes.</a:t>
            </a:r>
          </a:p>
          <a:p>
            <a:r>
              <a:rPr lang="en-GB" sz="1200" kern="1200" dirty="0">
                <a:solidFill>
                  <a:schemeClr val="tx1"/>
                </a:solidFill>
                <a:effectLst/>
                <a:latin typeface="+mn-lt"/>
                <a:ea typeface="+mn-ea"/>
                <a:cs typeface="+mn-cs"/>
              </a:rPr>
              <a:t>The NHS Long Term Plan (2019) focuses on four themes, which are prevention, integrated care, digital innovation and reducing health inequalities. It also enhances the capability of mental health services and the implementation of individual care strategies.</a:t>
            </a:r>
          </a:p>
          <a:p>
            <a:r>
              <a:rPr lang="en-GB" sz="1200" kern="1200" dirty="0">
                <a:solidFill>
                  <a:schemeClr val="tx1"/>
                </a:solidFill>
                <a:effectLst/>
                <a:latin typeface="+mn-lt"/>
                <a:ea typeface="+mn-ea"/>
                <a:cs typeface="+mn-cs"/>
              </a:rPr>
              <a:t>The NHS Long Term Plan (2019) focuses on four themes: prevention, integrated care, digital innovation and reducing health inequalities. It also enhances the capability of mental health services and the implementation of individual care strategies. There is a legal structure for promoting equality and preventing discrimination in the Equality Act 2010. Public bodies, such as the NHS, must consider the effect of their actions on protected groups.</a:t>
            </a:r>
          </a:p>
          <a:p>
            <a:r>
              <a:rPr lang="en-GB" sz="1200" kern="1200" dirty="0">
                <a:solidFill>
                  <a:schemeClr val="tx1"/>
                </a:solidFill>
                <a:effectLst/>
                <a:latin typeface="+mn-lt"/>
                <a:ea typeface="+mn-ea"/>
                <a:cs typeface="+mn-cs"/>
              </a:rPr>
              <a:t>The Health and Care Act 2022 introduced the concept of an Integrated Care System (ICS), which promotes partnership working between NHS organisations, local authorities and voluntary sector partners. The idea of these systems is to work collaboratively to build population health. The (</a:t>
            </a:r>
            <a:r>
              <a:rPr lang="en-GB" sz="1200" kern="1200" dirty="0" err="1">
                <a:solidFill>
                  <a:schemeClr val="tx1"/>
                </a:solidFill>
                <a:effectLst/>
                <a:latin typeface="+mn-lt"/>
                <a:ea typeface="+mn-ea"/>
                <a:cs typeface="+mn-cs"/>
              </a:rPr>
              <a:t>Boroomand</a:t>
            </a:r>
            <a:r>
              <a:rPr lang="en-GB" sz="1200" kern="1200" dirty="0">
                <a:solidFill>
                  <a:schemeClr val="tx1"/>
                </a:solidFill>
                <a:effectLst/>
                <a:latin typeface="+mn-lt"/>
                <a:ea typeface="+mn-ea"/>
                <a:cs typeface="+mn-cs"/>
              </a:rPr>
              <a:t> et al., 2026) continue to have a strong impact on UK health policy. They highlight the need to address socioeconomic inequities through interventions for early childhood development, education, employment, income and community environments.</a:t>
            </a:r>
            <a:endParaRPr lang="en-GB" dirty="0"/>
          </a:p>
        </p:txBody>
      </p:sp>
      <p:sp>
        <p:nvSpPr>
          <p:cNvPr id="4" name="Slide Number Placeholder 3"/>
          <p:cNvSpPr>
            <a:spLocks noGrp="1"/>
          </p:cNvSpPr>
          <p:nvPr>
            <p:ph type="sldNum" sz="quarter" idx="5"/>
          </p:nvPr>
        </p:nvSpPr>
        <p:spPr/>
        <p:txBody>
          <a:bodyPr/>
          <a:lstStyle/>
          <a:p>
            <a:fld id="{98C30443-7E72-4FBE-9844-98287C1E58B8}" type="slidenum">
              <a:rPr lang="en-GB" smtClean="0"/>
              <a:t>10</a:t>
            </a:fld>
            <a:endParaRPr lang="en-GB"/>
          </a:p>
        </p:txBody>
      </p:sp>
    </p:spTree>
    <p:extLst>
      <p:ext uri="{BB962C8B-B14F-4D97-AF65-F5344CB8AC3E}">
        <p14:creationId xmlns:p14="http://schemas.microsoft.com/office/powerpoint/2010/main" val="2237052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ambition of setting in place policy frameworks has not been matched by implementation. Healthcare and social care services are still being impacted by funding issues. Even with evidence of long-term benefits, investment in prevention programmes is often less than investment in acute care. Another significant challenge is the lack of staff. The capacity of services is reduced, and the care provided is interrupted by staff concerns about NHS staff shortages and high turnover in social care. Multiple organisations need to align priorities, resources and accountability processes, making governance challenging for the ICS. It can be challenging to collaborate in practice. Other factors that affect implementation are political. Governments tend to focus on immediate results rather than see the benefits of long-term investment in prevention, due to the long time it takes for health improvements to become apparent. Accordingly, funding for preventive services is at risk. The COVID-19 pandemic further highlighted and exacerbated health disparities. This results in increased socioeconomic disadvantage, higher levels of infection and mortality in deprived communities, underlining the need to handle structural determinants of health (</a:t>
            </a:r>
            <a:r>
              <a:rPr lang="en-GB" sz="1200" kern="1200" dirty="0" err="1">
                <a:solidFill>
                  <a:schemeClr val="tx1"/>
                </a:solidFill>
                <a:effectLst/>
                <a:latin typeface="+mn-lt"/>
                <a:ea typeface="+mn-ea"/>
                <a:cs typeface="+mn-cs"/>
              </a:rPr>
              <a:t>Campillo</a:t>
            </a:r>
            <a:r>
              <a:rPr lang="en-GB" sz="1200" kern="1200" dirty="0">
                <a:solidFill>
                  <a:schemeClr val="tx1"/>
                </a:solidFill>
                <a:effectLst/>
                <a:latin typeface="+mn-lt"/>
                <a:ea typeface="+mn-ea"/>
                <a:cs typeface="+mn-cs"/>
              </a:rPr>
              <a:t>-Sánchez et al., 2025).</a:t>
            </a:r>
          </a:p>
          <a:p>
            <a:endParaRPr lang="en-GB" dirty="0"/>
          </a:p>
        </p:txBody>
      </p:sp>
      <p:sp>
        <p:nvSpPr>
          <p:cNvPr id="4" name="Slide Number Placeholder 3"/>
          <p:cNvSpPr>
            <a:spLocks noGrp="1"/>
          </p:cNvSpPr>
          <p:nvPr>
            <p:ph type="sldNum" sz="quarter" idx="5"/>
          </p:nvPr>
        </p:nvSpPr>
        <p:spPr/>
        <p:txBody>
          <a:bodyPr/>
          <a:lstStyle/>
          <a:p>
            <a:fld id="{98C30443-7E72-4FBE-9844-98287C1E58B8}" type="slidenum">
              <a:rPr lang="en-GB" smtClean="0"/>
              <a:t>11</a:t>
            </a:fld>
            <a:endParaRPr lang="en-GB"/>
          </a:p>
        </p:txBody>
      </p:sp>
    </p:spTree>
    <p:extLst>
      <p:ext uri="{BB962C8B-B14F-4D97-AF65-F5344CB8AC3E}">
        <p14:creationId xmlns:p14="http://schemas.microsoft.com/office/powerpoint/2010/main" val="40961942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nSpc>
                <a:spcPct val="120000"/>
              </a:lnSpc>
            </a:pPr>
            <a:r>
              <a:rPr lang="en-GB" dirty="0">
                <a:solidFill>
                  <a:schemeClr val="tx1"/>
                </a:solidFill>
              </a:rPr>
              <a:t>MECC is a national NHS and Public Health England initiative that trains all health and care workers to use brief interactions at every contact point , to encourage healthier behaviours and link people to appropriate support services (</a:t>
            </a:r>
            <a:r>
              <a:rPr lang="en-GB" dirty="0" err="1">
                <a:solidFill>
                  <a:schemeClr val="tx1"/>
                </a:solidFill>
              </a:rPr>
              <a:t>Doku</a:t>
            </a:r>
            <a:r>
              <a:rPr lang="en-GB" dirty="0">
                <a:solidFill>
                  <a:schemeClr val="tx1"/>
                </a:solidFill>
              </a:rPr>
              <a:t> et al., 2026).</a:t>
            </a:r>
          </a:p>
          <a:p>
            <a:pPr lvl="0">
              <a:lnSpc>
                <a:spcPct val="120000"/>
              </a:lnSpc>
            </a:pPr>
            <a:r>
              <a:rPr lang="en-GB" b="1" dirty="0">
                <a:solidFill>
                  <a:schemeClr val="tx1"/>
                </a:solidFill>
              </a:rPr>
              <a:t>Scope</a:t>
            </a:r>
            <a:r>
              <a:rPr lang="en-GB" dirty="0">
                <a:solidFill>
                  <a:schemeClr val="tx1"/>
                </a:solidFill>
              </a:rPr>
              <a:t>: MECC addresses smoking cessation, alcohol reduction, physical activity, healthy diet and mental wellbeing. It operates across primary care, hospital, mental health, community and social care settings.</a:t>
            </a:r>
          </a:p>
          <a:p>
            <a:pPr lvl="0">
              <a:lnSpc>
                <a:spcPct val="120000"/>
              </a:lnSpc>
            </a:pPr>
            <a:r>
              <a:rPr lang="en-GB" b="1" dirty="0">
                <a:solidFill>
                  <a:schemeClr val="tx1"/>
                </a:solidFill>
              </a:rPr>
              <a:t>Theoretical grounding</a:t>
            </a:r>
            <a:endParaRPr lang="en-GB" dirty="0">
              <a:solidFill>
                <a:schemeClr val="tx1"/>
              </a:solidFill>
            </a:endParaRPr>
          </a:p>
          <a:p>
            <a:pPr lvl="0">
              <a:lnSpc>
                <a:spcPct val="120000"/>
              </a:lnSpc>
            </a:pPr>
            <a:r>
              <a:rPr lang="en-GB" b="1" i="1" dirty="0">
                <a:solidFill>
                  <a:schemeClr val="tx1"/>
                </a:solidFill>
              </a:rPr>
              <a:t>HBM (González et al., 2025)</a:t>
            </a:r>
            <a:r>
              <a:rPr lang="en-GB" b="1" dirty="0">
                <a:solidFill>
                  <a:schemeClr val="tx1"/>
                </a:solidFill>
              </a:rPr>
              <a:t>:</a:t>
            </a:r>
            <a:r>
              <a:rPr lang="en-GB" dirty="0">
                <a:solidFill>
                  <a:schemeClr val="tx1"/>
                </a:solidFill>
              </a:rPr>
              <a:t> healthcare workers raise the patient’s perceived susceptibility and severity (e.g. ‘your blood pressure reading today suggests you are at risk’) while reducing perceived barriers (e.g. ‘I can refer you directly to a free smoking cessation service’).</a:t>
            </a:r>
          </a:p>
          <a:p>
            <a:pPr lvl="0">
              <a:lnSpc>
                <a:spcPct val="120000"/>
              </a:lnSpc>
            </a:pPr>
            <a:r>
              <a:rPr lang="en-GB" b="1" i="1" dirty="0">
                <a:solidFill>
                  <a:schemeClr val="tx1"/>
                </a:solidFill>
              </a:rPr>
              <a:t>Biopsychosocial model (Li et al., 2025)</a:t>
            </a:r>
            <a:r>
              <a:rPr lang="en-GB" b="1" dirty="0">
                <a:solidFill>
                  <a:schemeClr val="tx1"/>
                </a:solidFill>
              </a:rPr>
              <a:t>:</a:t>
            </a:r>
            <a:r>
              <a:rPr lang="en-GB" dirty="0">
                <a:solidFill>
                  <a:schemeClr val="tx1"/>
                </a:solidFill>
              </a:rPr>
              <a:t> MECC targets all three dimensions simultaneously — biological (physical health behaviours), psychological (motivational interviewing), and social (signposting to community services and social prescribing).</a:t>
            </a:r>
          </a:p>
          <a:p>
            <a:pPr>
              <a:lnSpc>
                <a:spcPct val="120000"/>
              </a:lnSpc>
            </a:pPr>
            <a:endParaRPr lang="en-GB" dirty="0">
              <a:solidFill>
                <a:schemeClr val="tx1"/>
              </a:solidFill>
            </a:endParaRPr>
          </a:p>
          <a:p>
            <a:pPr lvl="0">
              <a:lnSpc>
                <a:spcPct val="120000"/>
              </a:lnSpc>
            </a:pPr>
            <a:r>
              <a:rPr lang="en-GB" b="1" dirty="0">
                <a:solidFill>
                  <a:schemeClr val="tx1"/>
                </a:solidFill>
              </a:rPr>
              <a:t>Evidence base</a:t>
            </a:r>
            <a:r>
              <a:rPr lang="en-GB" dirty="0">
                <a:solidFill>
                  <a:schemeClr val="tx1"/>
                </a:solidFill>
              </a:rPr>
              <a:t>: NICE Public Health Guidance 49 (NICE, 2014) recommends brief advice interventions; NHS England reports millions of MECC contacts delivered annually; Health Education England’s Consensus Statement (2017) confirmed the approach as central to the prevention agenda.</a:t>
            </a:r>
          </a:p>
          <a:p>
            <a:pPr lvl="0">
              <a:lnSpc>
                <a:spcPct val="120000"/>
              </a:lnSpc>
            </a:pPr>
            <a:r>
              <a:rPr lang="en-GB" b="1" dirty="0">
                <a:solidFill>
                  <a:schemeClr val="tx1"/>
                </a:solidFill>
              </a:rPr>
              <a:t>Alignment with SDG 3</a:t>
            </a:r>
            <a:r>
              <a:rPr lang="en-GB" dirty="0">
                <a:solidFill>
                  <a:schemeClr val="tx1"/>
                </a:solidFill>
              </a:rPr>
              <a:t>: MECC directly supports SDG 3 targets on NCDs and UHC by embedding prevention into routine care at scale, at no extra cost to the patient (</a:t>
            </a:r>
            <a:r>
              <a:rPr lang="en-GB" dirty="0" err="1">
                <a:solidFill>
                  <a:schemeClr val="tx1"/>
                </a:solidFill>
              </a:rPr>
              <a:t>Gavurova</a:t>
            </a:r>
            <a:r>
              <a:rPr lang="en-GB" dirty="0">
                <a:solidFill>
                  <a:schemeClr val="tx1"/>
                </a:solidFill>
              </a:rPr>
              <a:t> and </a:t>
            </a:r>
            <a:r>
              <a:rPr lang="en-GB" dirty="0" err="1">
                <a:solidFill>
                  <a:schemeClr val="tx1"/>
                </a:solidFill>
              </a:rPr>
              <a:t>Megyesiova</a:t>
            </a:r>
            <a:r>
              <a:rPr lang="en-GB" dirty="0">
                <a:solidFill>
                  <a:schemeClr val="tx1"/>
                </a:solidFill>
              </a:rPr>
              <a:t>, 2022).</a:t>
            </a:r>
          </a:p>
          <a:p>
            <a:pPr>
              <a:lnSpc>
                <a:spcPct val="120000"/>
              </a:lnSpc>
            </a:pPr>
            <a:endParaRPr lang="en-GB" dirty="0">
              <a:solidFill>
                <a:schemeClr val="tx1"/>
              </a:solidFill>
            </a:endParaRPr>
          </a:p>
          <a:p>
            <a:endParaRPr lang="en-GB" dirty="0"/>
          </a:p>
        </p:txBody>
      </p:sp>
      <p:sp>
        <p:nvSpPr>
          <p:cNvPr id="4" name="Slide Number Placeholder 3"/>
          <p:cNvSpPr>
            <a:spLocks noGrp="1"/>
          </p:cNvSpPr>
          <p:nvPr>
            <p:ph type="sldNum" sz="quarter" idx="5"/>
          </p:nvPr>
        </p:nvSpPr>
        <p:spPr/>
        <p:txBody>
          <a:bodyPr/>
          <a:lstStyle/>
          <a:p>
            <a:fld id="{98C30443-7E72-4FBE-9844-98287C1E58B8}" type="slidenum">
              <a:rPr lang="en-GB" smtClean="0"/>
              <a:t>12</a:t>
            </a:fld>
            <a:endParaRPr lang="en-GB"/>
          </a:p>
        </p:txBody>
      </p:sp>
    </p:spTree>
    <p:extLst>
      <p:ext uri="{BB962C8B-B14F-4D97-AF65-F5344CB8AC3E}">
        <p14:creationId xmlns:p14="http://schemas.microsoft.com/office/powerpoint/2010/main" val="8934699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a:solidFill>
                  <a:schemeClr val="tx1"/>
                </a:solidFill>
                <a:effectLst/>
                <a:latin typeface="+mn-lt"/>
                <a:ea typeface="+mn-ea"/>
                <a:cs typeface="+mn-cs"/>
              </a:rPr>
              <a:t>Successes</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 quantitative evidence: NHS England self-report data shows millions of MECC conversations delivered annually across primary care, hospital and community settings, demonstrating scale and reach at low cost.</a:t>
            </a:r>
          </a:p>
          <a:p>
            <a:pPr lvl="0"/>
            <a:r>
              <a:rPr lang="en-GB" sz="1200" kern="1200" dirty="0">
                <a:solidFill>
                  <a:schemeClr val="tx1"/>
                </a:solidFill>
                <a:effectLst/>
                <a:latin typeface="+mn-lt"/>
                <a:ea typeface="+mn-ea"/>
                <a:cs typeface="+mn-cs"/>
              </a:rPr>
              <a:t> alignment with policy: MECC aligns with the NHS Long Term Plan prevention agenda (</a:t>
            </a:r>
            <a:r>
              <a:rPr lang="en-GB" sz="1200" kern="1200" dirty="0" err="1">
                <a:solidFill>
                  <a:schemeClr val="tx1"/>
                </a:solidFill>
                <a:effectLst/>
                <a:latin typeface="+mn-lt"/>
                <a:ea typeface="+mn-ea"/>
                <a:cs typeface="+mn-cs"/>
              </a:rPr>
              <a:t>Doku</a:t>
            </a:r>
            <a:r>
              <a:rPr lang="en-GB" sz="1200" kern="1200" dirty="0">
                <a:solidFill>
                  <a:schemeClr val="tx1"/>
                </a:solidFill>
                <a:effectLst/>
                <a:latin typeface="+mn-lt"/>
                <a:ea typeface="+mn-ea"/>
                <a:cs typeface="+mn-cs"/>
              </a:rPr>
              <a:t> et al., 2026), supporting the shift from reactive to preventive care, and with SDG 3 targets on NCDs.</a:t>
            </a:r>
          </a:p>
          <a:p>
            <a:pPr lvl="0"/>
            <a:r>
              <a:rPr lang="en-GB" sz="1200" kern="1200" dirty="0">
                <a:solidFill>
                  <a:schemeClr val="tx1"/>
                </a:solidFill>
                <a:effectLst/>
                <a:latin typeface="+mn-lt"/>
                <a:ea typeface="+mn-ea"/>
                <a:cs typeface="+mn-cs"/>
              </a:rPr>
              <a:t>theoretical coherence: MECC is grounded in multiple evidence-based frameworks (HBM, motivational interviewing, social prescribing), lending it theoretical credibility.</a:t>
            </a:r>
          </a:p>
          <a:p>
            <a:endParaRPr lang="en-US" dirty="0"/>
          </a:p>
          <a:p>
            <a:pPr lvl="0"/>
            <a:r>
              <a:rPr lang="en-GB" sz="1200" b="1" kern="1200" dirty="0">
                <a:solidFill>
                  <a:schemeClr val="tx1"/>
                </a:solidFill>
                <a:effectLst/>
                <a:latin typeface="+mn-lt"/>
                <a:ea typeface="+mn-ea"/>
                <a:cs typeface="+mn-cs"/>
              </a:rPr>
              <a:t>Challenges </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 quality and consistency: training quality varies significantly across regions and organisations; not all staff feel equipped or confident to initiate health conversations, particularly around sensitive topics like weight or alcohol.</a:t>
            </a:r>
          </a:p>
          <a:p>
            <a:pPr lvl="0"/>
            <a:r>
              <a:rPr lang="en-GB" sz="1200" kern="1200" dirty="0">
                <a:solidFill>
                  <a:schemeClr val="tx1"/>
                </a:solidFill>
                <a:effectLst/>
                <a:latin typeface="+mn-lt"/>
                <a:ea typeface="+mn-ea"/>
                <a:cs typeface="+mn-cs"/>
              </a:rPr>
              <a:t>workforce time pressures: in a stretched NHS, brief contacts may be deprioritised. Evidence suggests uptake is lower in under-resourced settings, which tend to serve the most deprived populations.</a:t>
            </a:r>
          </a:p>
          <a:p>
            <a:pPr lvl="0"/>
            <a:r>
              <a:rPr lang="en-GB" sz="1200" kern="1200" dirty="0">
                <a:solidFill>
                  <a:schemeClr val="tx1"/>
                </a:solidFill>
                <a:effectLst/>
                <a:latin typeface="+mn-lt"/>
                <a:ea typeface="+mn-ea"/>
                <a:cs typeface="+mn-cs"/>
              </a:rPr>
              <a:t>equity critique: patients in deprived areas may require more intensive support than brief advice can provide. A five-minute conversation cannot substitute for stable housing, food security or secure employment (</a:t>
            </a:r>
            <a:r>
              <a:rPr lang="en-GB" sz="1200" kern="1200" dirty="0" err="1">
                <a:solidFill>
                  <a:schemeClr val="tx1"/>
                </a:solidFill>
                <a:effectLst/>
                <a:latin typeface="+mn-lt"/>
                <a:ea typeface="+mn-ea"/>
                <a:cs typeface="+mn-cs"/>
              </a:rPr>
              <a:t>Boroomand</a:t>
            </a:r>
            <a:r>
              <a:rPr lang="en-GB" sz="1200" kern="1200" dirty="0">
                <a:solidFill>
                  <a:schemeClr val="tx1"/>
                </a:solidFill>
                <a:effectLst/>
                <a:latin typeface="+mn-lt"/>
                <a:ea typeface="+mn-ea"/>
                <a:cs typeface="+mn-cs"/>
              </a:rPr>
              <a:t> et al., 2026).</a:t>
            </a:r>
          </a:p>
          <a:p>
            <a:r>
              <a:rPr lang="en-GB" sz="1200" kern="1200" dirty="0">
                <a:solidFill>
                  <a:schemeClr val="tx1"/>
                </a:solidFill>
                <a:effectLst/>
                <a:latin typeface="+mn-lt"/>
                <a:ea typeface="+mn-ea"/>
                <a:cs typeface="+mn-cs"/>
              </a:rPr>
              <a:t>MECC is a valuable, scalable, low-cost prevention tool, but is insufficient as a standalone intervention. It must be embedded within a broader structural change agenda addressing the social determinants of health, as articulated by the (</a:t>
            </a:r>
            <a:r>
              <a:rPr lang="en-GB" sz="1200" kern="1200" dirty="0" err="1">
                <a:solidFill>
                  <a:schemeClr val="tx1"/>
                </a:solidFill>
                <a:effectLst/>
                <a:latin typeface="+mn-lt"/>
                <a:ea typeface="+mn-ea"/>
                <a:cs typeface="+mn-cs"/>
              </a:rPr>
              <a:t>Boroomand</a:t>
            </a:r>
            <a:r>
              <a:rPr lang="en-GB" sz="1200" kern="1200" dirty="0">
                <a:solidFill>
                  <a:schemeClr val="tx1"/>
                </a:solidFill>
                <a:effectLst/>
                <a:latin typeface="+mn-lt"/>
                <a:ea typeface="+mn-ea"/>
                <a:cs typeface="+mn-cs"/>
              </a:rPr>
              <a:t> et al., 2026). The Health Foundation’s 2040 projections reinforce this point conditions like chronic pain, anxiety, and depression are rising fastest in deprived areas, precisely where brief interventions are least sufficient (Raymond et al.  2024).</a:t>
            </a:r>
            <a:endParaRPr lang="en-GB" dirty="0"/>
          </a:p>
        </p:txBody>
      </p:sp>
      <p:sp>
        <p:nvSpPr>
          <p:cNvPr id="4" name="Slide Number Placeholder 3"/>
          <p:cNvSpPr>
            <a:spLocks noGrp="1"/>
          </p:cNvSpPr>
          <p:nvPr>
            <p:ph type="sldNum" sz="quarter" idx="5"/>
          </p:nvPr>
        </p:nvSpPr>
        <p:spPr/>
        <p:txBody>
          <a:bodyPr/>
          <a:lstStyle/>
          <a:p>
            <a:fld id="{98C30443-7E72-4FBE-9844-98287C1E58B8}" type="slidenum">
              <a:rPr lang="en-GB" smtClean="0"/>
              <a:t>13</a:t>
            </a:fld>
            <a:endParaRPr lang="en-GB"/>
          </a:p>
        </p:txBody>
      </p:sp>
    </p:spTree>
    <p:extLst>
      <p:ext uri="{BB962C8B-B14F-4D97-AF65-F5344CB8AC3E}">
        <p14:creationId xmlns:p14="http://schemas.microsoft.com/office/powerpoint/2010/main" val="27065551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nSpc>
                <a:spcPct val="120000"/>
              </a:lnSpc>
            </a:pPr>
            <a:r>
              <a:rPr lang="en-GB" dirty="0">
                <a:solidFill>
                  <a:schemeClr val="tx1"/>
                </a:solidFill>
              </a:rPr>
              <a:t>Health inequalities are systematic, avoidable and unjust differences in health status between social groups, arising from the conditions in which people are born, grow, live, work and age (Henderson and </a:t>
            </a:r>
            <a:r>
              <a:rPr lang="en-GB" dirty="0" err="1">
                <a:solidFill>
                  <a:schemeClr val="tx1"/>
                </a:solidFill>
              </a:rPr>
              <a:t>Loreau</a:t>
            </a:r>
            <a:r>
              <a:rPr lang="en-GB" dirty="0">
                <a:solidFill>
                  <a:schemeClr val="tx1"/>
                </a:solidFill>
              </a:rPr>
              <a:t>, 2022).</a:t>
            </a:r>
          </a:p>
          <a:p>
            <a:pPr lvl="0">
              <a:lnSpc>
                <a:spcPct val="120000"/>
              </a:lnSpc>
            </a:pPr>
            <a:r>
              <a:rPr lang="en-GB" dirty="0">
                <a:solidFill>
                  <a:schemeClr val="tx1"/>
                </a:solidFill>
              </a:rPr>
              <a:t>People in the 10% most deprived areas of England develop major illness at least 10 years earlier than those in the least deprived areas; major illness-free life expectancy is 63.7 years in the most deprived areas compared to 74.1 years in the least deprived (Raymond et al.  2024).</a:t>
            </a:r>
          </a:p>
          <a:p>
            <a:pPr lvl="0">
              <a:lnSpc>
                <a:spcPct val="120000"/>
              </a:lnSpc>
            </a:pPr>
            <a:r>
              <a:rPr lang="en-GB" dirty="0">
                <a:solidFill>
                  <a:schemeClr val="tx1"/>
                </a:solidFill>
              </a:rPr>
              <a:t>Among working-age adults, 14.6% of those living in the most deprived areas have a major illness, more than double the rate in the least deprived areas (6.3%). People in the most deprived areas are also three times more likely to die before the age of 70 (Raymond et al.  2024).</a:t>
            </a:r>
          </a:p>
          <a:p>
            <a:pPr lvl="0">
              <a:lnSpc>
                <a:spcPct val="120000"/>
              </a:lnSpc>
            </a:pPr>
            <a:r>
              <a:rPr lang="en-GB" dirty="0">
                <a:solidFill>
                  <a:schemeClr val="tx1"/>
                </a:solidFill>
              </a:rPr>
              <a:t>Five conditions account for the majority of the deprivation gap: chronic pain, COPD, type 2 diabetes, cardiovascular diseases (including heart failure, coronary heart disease and stroke), and anxiety and depression. COPD has the highest relative inequality, with prevalence approximately four times higher in the most deprived areas (Raymond et al.  2024).</a:t>
            </a:r>
          </a:p>
          <a:p>
            <a:pPr lvl="0">
              <a:lnSpc>
                <a:spcPct val="120000"/>
              </a:lnSpc>
            </a:pPr>
            <a:r>
              <a:rPr lang="en-GB" dirty="0">
                <a:solidFill>
                  <a:schemeClr val="tx1"/>
                </a:solidFill>
              </a:rPr>
              <a:t>On current trends, the Health Foundation (2024) projects that these inequalities will not narrow by 2040. Eighty per cent of the increase in working-age major illness will be concentrated in the more deprived half of England, with chronic pain, T2D and anxiety and depression rising fastest (Raymond et al.  2024).</a:t>
            </a:r>
          </a:p>
          <a:p>
            <a:pPr lvl="0">
              <a:lnSpc>
                <a:spcPct val="120000"/>
              </a:lnSpc>
            </a:pPr>
            <a:r>
              <a:rPr lang="en-GB" dirty="0">
                <a:solidFill>
                  <a:schemeClr val="tx1"/>
                </a:solidFill>
              </a:rPr>
              <a:t>Ethnic disparities are evident in COVID-19 excess mortality and maternal mortality rates among Black women. Digital exclusion poses a growing risk as telehealth expands; older, low-income and rural populations are disproportionately affected (</a:t>
            </a:r>
            <a:r>
              <a:rPr lang="en-GB" dirty="0" err="1">
                <a:solidFill>
                  <a:schemeClr val="tx1"/>
                </a:solidFill>
              </a:rPr>
              <a:t>Campillo</a:t>
            </a:r>
            <a:r>
              <a:rPr lang="en-GB" dirty="0">
                <a:solidFill>
                  <a:schemeClr val="tx1"/>
                </a:solidFill>
              </a:rPr>
              <a:t>-Sánchez et al., 2025).</a:t>
            </a:r>
          </a:p>
          <a:p>
            <a:pPr>
              <a:lnSpc>
                <a:spcPct val="120000"/>
              </a:lnSpc>
            </a:pPr>
            <a:endParaRPr lang="en-GB" dirty="0">
              <a:solidFill>
                <a:schemeClr val="tx1"/>
              </a:solidFill>
            </a:endParaRPr>
          </a:p>
          <a:p>
            <a:pPr>
              <a:lnSpc>
                <a:spcPct val="120000"/>
              </a:lnSpc>
            </a:pPr>
            <a:endParaRPr lang="en-GB" dirty="0">
              <a:solidFill>
                <a:schemeClr val="tx1"/>
              </a:solidFill>
            </a:endParaRPr>
          </a:p>
        </p:txBody>
      </p:sp>
      <p:sp>
        <p:nvSpPr>
          <p:cNvPr id="4" name="Slide Number Placeholder 3"/>
          <p:cNvSpPr>
            <a:spLocks noGrp="1"/>
          </p:cNvSpPr>
          <p:nvPr>
            <p:ph type="sldNum" sz="quarter" idx="5"/>
          </p:nvPr>
        </p:nvSpPr>
        <p:spPr/>
        <p:txBody>
          <a:bodyPr/>
          <a:lstStyle/>
          <a:p>
            <a:fld id="{98C30443-7E72-4FBE-9844-98287C1E58B8}" type="slidenum">
              <a:rPr lang="en-GB" smtClean="0"/>
              <a:t>14</a:t>
            </a:fld>
            <a:endParaRPr lang="en-GB"/>
          </a:p>
        </p:txBody>
      </p:sp>
    </p:spTree>
    <p:extLst>
      <p:ext uri="{BB962C8B-B14F-4D97-AF65-F5344CB8AC3E}">
        <p14:creationId xmlns:p14="http://schemas.microsoft.com/office/powerpoint/2010/main" val="1594257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per (Henderson and </a:t>
            </a:r>
            <a:r>
              <a:rPr lang="en-GB" sz="1200" kern="1200" dirty="0" err="1">
                <a:solidFill>
                  <a:schemeClr val="tx1"/>
                </a:solidFill>
                <a:effectLst/>
                <a:latin typeface="+mn-lt"/>
                <a:ea typeface="+mn-ea"/>
                <a:cs typeface="+mn-cs"/>
              </a:rPr>
              <a:t>Loreau</a:t>
            </a:r>
            <a:r>
              <a:rPr lang="en-GB" sz="1200" kern="1200" dirty="0">
                <a:solidFill>
                  <a:schemeClr val="tx1"/>
                </a:solidFill>
                <a:effectLst/>
                <a:latin typeface="+mn-lt"/>
                <a:ea typeface="+mn-ea"/>
                <a:cs typeface="+mn-cs"/>
              </a:rPr>
              <a:t>, 2022), when health inequalities are interpreted as avoidable and unjust differences in health outcomes between population groups, they are readily acknowledged. The Health Foundation, highlighted by Raymond et al. (2024), shows that there are large inequalities throughout England. People in the most deprived areas of the country are likely to suffer major illness around ten years younger than people in the least deprived areas. There is a significant health disparity in the prevalence of chronic pain, chronic obstructive pulmonary disease (COPD), Type 2 Diabetes, cardiovascular disease and anxiety and depression among disadvantaged communities.</a:t>
            </a:r>
          </a:p>
          <a:p>
            <a:r>
              <a:rPr lang="en-GB" sz="1200" kern="1200" dirty="0">
                <a:solidFill>
                  <a:schemeClr val="tx1"/>
                </a:solidFill>
                <a:effectLst/>
                <a:latin typeface="+mn-lt"/>
                <a:ea typeface="+mn-ea"/>
                <a:cs typeface="+mn-cs"/>
              </a:rPr>
              <a:t>In 2021, NHS England launched the Core20PLUS5 framework to help drive progress across the five largest ethnic minority groups and the 20 per cent of the population with the lowest incomes. The initiative is aimed at the most deprived 20% of the population, and is targeted at priority areas where there is the greatest opportunity to make an impact. Social prescribing is also a key approach to develop. Social prescribing helps to connect people to local activities and local support networks to help in addressing social and emotional determinants of poor health.</a:t>
            </a:r>
          </a:p>
          <a:p>
            <a:r>
              <a:rPr lang="en-GB" sz="1200" kern="1200" dirty="0">
                <a:solidFill>
                  <a:schemeClr val="tx1"/>
                </a:solidFill>
                <a:effectLst/>
                <a:latin typeface="+mn-lt"/>
                <a:ea typeface="+mn-ea"/>
                <a:cs typeface="+mn-cs"/>
              </a:rPr>
              <a:t>The Inverse Care Law of (Shabbir and Salman, 2025) is still present, though. The communities and areas with the highest health care needs often have the lowest quality health care. This imbalance needs to be addressed through investing more in disadvantaged areas and more dedicated policies for health equity. Furthermore, progress will be determined by how well equity is integrated into healthcare planning, how well efforts to prevent inequities are supported by partnerships between sectors, and how well all prevention programmes incorporate targets to reduce inequities.</a:t>
            </a:r>
          </a:p>
        </p:txBody>
      </p:sp>
      <p:sp>
        <p:nvSpPr>
          <p:cNvPr id="4" name="Slide Number Placeholder 3"/>
          <p:cNvSpPr>
            <a:spLocks noGrp="1"/>
          </p:cNvSpPr>
          <p:nvPr>
            <p:ph type="sldNum" sz="quarter" idx="5"/>
          </p:nvPr>
        </p:nvSpPr>
        <p:spPr/>
        <p:txBody>
          <a:bodyPr/>
          <a:lstStyle/>
          <a:p>
            <a:fld id="{98C30443-7E72-4FBE-9844-98287C1E58B8}" type="slidenum">
              <a:rPr lang="en-GB" smtClean="0"/>
              <a:t>16</a:t>
            </a:fld>
            <a:endParaRPr lang="en-GB"/>
          </a:p>
        </p:txBody>
      </p:sp>
    </p:spTree>
    <p:extLst>
      <p:ext uri="{BB962C8B-B14F-4D97-AF65-F5344CB8AC3E}">
        <p14:creationId xmlns:p14="http://schemas.microsoft.com/office/powerpoint/2010/main" val="13410891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concepts of health, well-being, and sustainable development are interrelated and are at the very heart of the current health and social care policy and practice. Biopsychosocial and socio-ecological perspectives have emerged as a change from the biomedical perspective, as an increasing awareness of the complex determinants of health. SDGs, in particular SDG 3, are an important framework for promoting global health and wellbeing. These principles can be put into practice through UK schemes like the NHS Diabetes Prevention Programme and Making Every Contact Count. But there are significant challenges to be overcome. The health gap continues to grow, and the ill health of disadvantaged groups is far greater than that of their more affluent counterparts. This inequity cannot be resolved through healthcare alone and should be tackled through other spheres, such as housing, education, employment and social protection. The key to sustainable health and wellbeing gains is to develop equitable, preventive and person-centred systems which tackle individual needs and social determinants. The vision of SDG 3 and sustainable development can only be realised with concerted action in sectors.</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98C30443-7E72-4FBE-9844-98287C1E58B8}" type="slidenum">
              <a:rPr lang="en-GB" smtClean="0"/>
              <a:t>17</a:t>
            </a:fld>
            <a:endParaRPr lang="en-GB"/>
          </a:p>
        </p:txBody>
      </p:sp>
    </p:spTree>
    <p:extLst>
      <p:ext uri="{BB962C8B-B14F-4D97-AF65-F5344CB8AC3E}">
        <p14:creationId xmlns:p14="http://schemas.microsoft.com/office/powerpoint/2010/main" val="19891809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C30443-7E72-4FBE-9844-98287C1E58B8}" type="slidenum">
              <a:rPr lang="en-GB" smtClean="0"/>
              <a:t>18</a:t>
            </a:fld>
            <a:endParaRPr lang="en-GB"/>
          </a:p>
        </p:txBody>
      </p:sp>
    </p:spTree>
    <p:extLst>
      <p:ext uri="{BB962C8B-B14F-4D97-AF65-F5344CB8AC3E}">
        <p14:creationId xmlns:p14="http://schemas.microsoft.com/office/powerpoint/2010/main" val="31003427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D2189875-C636-4266-8955-D7FEF46B97A4}" type="datetime1">
              <a:rPr lang="en-GB" smtClean="0"/>
              <a:t>14/06/2026</a:t>
            </a:fld>
            <a:endParaRPr lang="en-GB"/>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50C3BE4A-F11E-41B6-9563-466181DCB149}" type="slidenum">
              <a:rPr lang="en-GB" smtClean="0"/>
              <a:t>‹#›</a:t>
            </a:fld>
            <a:endParaRPr lang="en-GB"/>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1897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509CBBA-6A2F-40B9-AF20-9A05E2C61D3A}" type="datetime1">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3BE4A-F11E-41B6-9563-466181DCB149}" type="slidenum">
              <a:rPr lang="en-GB" smtClean="0"/>
              <a:t>‹#›</a:t>
            </a:fld>
            <a:endParaRPr lang="en-GB"/>
          </a:p>
        </p:txBody>
      </p:sp>
    </p:spTree>
    <p:extLst>
      <p:ext uri="{BB962C8B-B14F-4D97-AF65-F5344CB8AC3E}">
        <p14:creationId xmlns:p14="http://schemas.microsoft.com/office/powerpoint/2010/main" val="4051674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072FA3-47E9-448A-A413-C1EFED5A40D5}" type="datetime1">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3BE4A-F11E-41B6-9563-466181DCB149}" type="slidenum">
              <a:rPr lang="en-GB" smtClean="0"/>
              <a:t>‹#›</a:t>
            </a:fld>
            <a:endParaRPr lang="en-GB"/>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20842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F4D960-7961-4605-8C7F-4056D8CB1BF3}" type="datetime1">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C3BE4A-F11E-41B6-9563-466181DCB149}" type="slidenum">
              <a:rPr lang="en-GB" smtClean="0"/>
              <a:t>‹#›</a:t>
            </a:fld>
            <a:endParaRPr lang="en-GB"/>
          </a:p>
        </p:txBody>
      </p:sp>
    </p:spTree>
    <p:extLst>
      <p:ext uri="{BB962C8B-B14F-4D97-AF65-F5344CB8AC3E}">
        <p14:creationId xmlns:p14="http://schemas.microsoft.com/office/powerpoint/2010/main" val="2863324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0A211EE-B530-4CDA-AC3B-918245FFAF43}" type="datetime1">
              <a:rPr lang="en-GB" smtClean="0"/>
              <a:t>14/06/2026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0C3BE4A-F11E-41B6-9563-466181DCB149}" type="slidenum">
              <a:rPr lang="en-GB" smtClean="0"/>
              <a:t>‹#›</a:t>
            </a:fld>
            <a:endParaRPr lang="en-GB"/>
          </a:p>
        </p:txBody>
      </p:sp>
    </p:spTree>
    <p:extLst>
      <p:ext uri="{BB962C8B-B14F-4D97-AF65-F5344CB8AC3E}">
        <p14:creationId xmlns:p14="http://schemas.microsoft.com/office/powerpoint/2010/main" val="8324993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FA28FA4-C783-48AA-869D-122B647560F9}" type="datetime1">
              <a:rPr lang="en-GB" smtClean="0"/>
              <a:t>14/06/2026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0C3BE4A-F11E-41B6-9563-466181DCB149}" type="slidenum">
              <a:rPr lang="en-GB" smtClean="0"/>
              <a:t>‹#›</a:t>
            </a:fld>
            <a:endParaRPr lang="en-GB"/>
          </a:p>
        </p:txBody>
      </p:sp>
    </p:spTree>
    <p:extLst>
      <p:ext uri="{BB962C8B-B14F-4D97-AF65-F5344CB8AC3E}">
        <p14:creationId xmlns:p14="http://schemas.microsoft.com/office/powerpoint/2010/main" val="32351554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4E8240-3F96-41E8-9D23-AB76C665FC76}" type="datetime1">
              <a:rPr lang="en-GB" smtClean="0"/>
              <a:t>14/06/2026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0C3BE4A-F11E-41B6-9563-466181DCB149}" type="slidenum">
              <a:rPr lang="en-GB" smtClean="0"/>
              <a:t>‹#›</a:t>
            </a:fld>
            <a:endParaRPr lang="en-GB"/>
          </a:p>
        </p:txBody>
      </p:sp>
    </p:spTree>
    <p:extLst>
      <p:ext uri="{BB962C8B-B14F-4D97-AF65-F5344CB8AC3E}">
        <p14:creationId xmlns:p14="http://schemas.microsoft.com/office/powerpoint/2010/main" val="37192942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2882234-D23D-4136-B790-FB6CBD19A789}" type="datetime1">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C3BE4A-F11E-41B6-9563-466181DCB149}" type="slidenum">
              <a:rPr lang="en-GB" smtClean="0"/>
              <a:t>‹#›</a:t>
            </a:fld>
            <a:endParaRPr lang="en-GB"/>
          </a:p>
        </p:txBody>
      </p:sp>
    </p:spTree>
    <p:extLst>
      <p:ext uri="{BB962C8B-B14F-4D97-AF65-F5344CB8AC3E}">
        <p14:creationId xmlns:p14="http://schemas.microsoft.com/office/powerpoint/2010/main" val="2033287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FCA410A-3F5B-4A23-8D78-67115EFC0814}" type="datetime1">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C3BE4A-F11E-41B6-9563-466181DCB149}" type="slidenum">
              <a:rPr lang="en-GB" smtClean="0"/>
              <a:t>‹#›</a:t>
            </a:fld>
            <a:endParaRPr lang="en-GB"/>
          </a:p>
        </p:txBody>
      </p:sp>
    </p:spTree>
    <p:extLst>
      <p:ext uri="{BB962C8B-B14F-4D97-AF65-F5344CB8AC3E}">
        <p14:creationId xmlns:p14="http://schemas.microsoft.com/office/powerpoint/2010/main" val="1127586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F7579B-A6C7-4CFD-9B9F-23CAC8A4DF30}" type="datetime1">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3BE4A-F11E-41B6-9563-466181DCB149}" type="slidenum">
              <a:rPr lang="en-GB" smtClean="0"/>
              <a:t>‹#›</a:t>
            </a:fld>
            <a:endParaRPr lang="en-GB"/>
          </a:p>
        </p:txBody>
      </p:sp>
    </p:spTree>
    <p:extLst>
      <p:ext uri="{BB962C8B-B14F-4D97-AF65-F5344CB8AC3E}">
        <p14:creationId xmlns:p14="http://schemas.microsoft.com/office/powerpoint/2010/main" val="233790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9BE7CD-D5E2-4024-A6FA-9296B2A68731}" type="datetime1">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C3BE4A-F11E-41B6-9563-466181DCB149}" type="slidenum">
              <a:rPr lang="en-GB" smtClean="0"/>
              <a:t>‹#›</a:t>
            </a:fld>
            <a:endParaRPr lang="en-GB"/>
          </a:p>
        </p:txBody>
      </p:sp>
    </p:spTree>
    <p:extLst>
      <p:ext uri="{BB962C8B-B14F-4D97-AF65-F5344CB8AC3E}">
        <p14:creationId xmlns:p14="http://schemas.microsoft.com/office/powerpoint/2010/main" val="128092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4FBDB9B7-366B-445B-BE2E-272ABA6DA155}" type="datetime1">
              <a:rPr lang="en-GB" smtClean="0"/>
              <a:t>14/06/2026</a:t>
            </a:fld>
            <a:endParaRPr lang="en-GB"/>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50C3BE4A-F11E-41B6-9563-466181DCB149}" type="slidenum">
              <a:rPr lang="en-GB" smtClean="0"/>
              <a:t>‹#›</a:t>
            </a:fld>
            <a:endParaRPr lang="en-GB"/>
          </a:p>
        </p:txBody>
      </p:sp>
    </p:spTree>
    <p:extLst>
      <p:ext uri="{BB962C8B-B14F-4D97-AF65-F5344CB8AC3E}">
        <p14:creationId xmlns:p14="http://schemas.microsoft.com/office/powerpoint/2010/main" val="112273729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accent1"/>
          </a:solidFill>
          <a:latin typeface="Arial" panose="020B0604020202020204" pitchFamily="34" charset="0"/>
          <a:ea typeface="+mj-ea"/>
          <a:cs typeface="Arial" panose="020B0604020202020204" pitchFamily="34" charset="0"/>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Arial" panose="020B0604020202020204" pitchFamily="34" charset="0"/>
          <a:ea typeface="+mn-ea"/>
          <a:cs typeface="Arial" panose="020B0604020202020204" pitchFamily="34" charset="0"/>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Arial" panose="020B0604020202020204" pitchFamily="34" charset="0"/>
          <a:ea typeface="+mn-ea"/>
          <a:cs typeface="Arial" panose="020B0604020202020204" pitchFamily="34" charset="0"/>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Arial" panose="020B0604020202020204" pitchFamily="34" charset="0"/>
          <a:ea typeface="+mn-ea"/>
          <a:cs typeface="Arial" panose="020B0604020202020204" pitchFamily="34" charset="0"/>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Arial" panose="020B0604020202020204" pitchFamily="34" charset="0"/>
          <a:ea typeface="+mn-ea"/>
          <a:cs typeface="Arial" panose="020B0604020202020204" pitchFamily="34" charset="0"/>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Arial" panose="020B0604020202020204" pitchFamily="34" charset="0"/>
          <a:ea typeface="+mn-ea"/>
          <a:cs typeface="Arial" panose="020B0604020202020204" pitchFamily="34" charset="0"/>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jpeg"/><Relationship Id="rId7" Type="http://schemas.openxmlformats.org/officeDocument/2006/relationships/image" Target="../media/image6.sv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government/publications/health-matters-preventing-type-2-diabetes/health-matters-preventing-type-2-diabetes" TargetMode="External"/><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hyperlink" Target="https://www.volusonclub.net/empowered-womens-health/what-are-international-federation-of-gynecology-and-obstetrics-figo-classifications/"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statista.com/chart/2266/life-expectancy-by-world-region/" TargetMode="External"/><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hyperlink" Target="https://centralhealthclinic.com.au/the-importance-of-health-and-wellbeing/"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1097/md.0000000000041535" TargetMode="External"/><Relationship Id="rId13" Type="http://schemas.openxmlformats.org/officeDocument/2006/relationships/hyperlink" Target="https://www.england.nhs.uk/diabetes/diabetes-prevention/" TargetMode="External"/><Relationship Id="rId18" Type="http://schemas.openxmlformats.org/officeDocument/2006/relationships/hyperlink" Target="https://doi.org/10.1016/j.ecolmodel.2022.110164" TargetMode="External"/><Relationship Id="rId3" Type="http://schemas.openxmlformats.org/officeDocument/2006/relationships/hyperlink" Target="https://doi.org/10.1177/14034948251319382" TargetMode="External"/><Relationship Id="rId21" Type="http://schemas.openxmlformats.org/officeDocument/2006/relationships/hyperlink" Target="https://doi.org/10.1186/s41182-024-00614-3" TargetMode="External"/><Relationship Id="rId7" Type="http://schemas.openxmlformats.org/officeDocument/2006/relationships/hyperlink" Target="https://doi.org/10.3390/buildings15050757" TargetMode="External"/><Relationship Id="rId12" Type="http://schemas.openxmlformats.org/officeDocument/2006/relationships/hyperlink" Target="https://www.england.nhs.uk/about/equality/equality-hub/national-healthcare-inequalities-improvement-programme/core20plus5/core20plus5-cyp/" TargetMode="External"/><Relationship Id="rId17" Type="http://schemas.openxmlformats.org/officeDocument/2006/relationships/hyperlink" Target="https://doi.org/10.3389/fpubh.2022.851061" TargetMode="External"/><Relationship Id="rId2" Type="http://schemas.openxmlformats.org/officeDocument/2006/relationships/notesSlide" Target="../notesSlides/notesSlide15.xml"/><Relationship Id="rId16" Type="http://schemas.openxmlformats.org/officeDocument/2006/relationships/hyperlink" Target="https://doi.org/10.1002/bse.70274" TargetMode="External"/><Relationship Id="rId20" Type="http://schemas.openxmlformats.org/officeDocument/2006/relationships/hyperlink" Target="https://doi.org/10.3390/smartcities7040068" TargetMode="External"/><Relationship Id="rId1" Type="http://schemas.openxmlformats.org/officeDocument/2006/relationships/slideLayout" Target="../slideLayouts/slideLayout2.xml"/><Relationship Id="rId6" Type="http://schemas.openxmlformats.org/officeDocument/2006/relationships/hyperlink" Target="https://doi.org/10.34306/att.v7i2.547" TargetMode="External"/><Relationship Id="rId11" Type="http://schemas.openxmlformats.org/officeDocument/2006/relationships/hyperlink" Target="http://www.england.nhs.uk/" TargetMode="External"/><Relationship Id="rId5" Type="http://schemas.openxmlformats.org/officeDocument/2006/relationships/hyperlink" Target="https://doi.org/10.1007/s43621-025-01122-y" TargetMode="External"/><Relationship Id="rId15" Type="http://schemas.openxmlformats.org/officeDocument/2006/relationships/hyperlink" Target="https://doi.org/10.1002/sd.70201" TargetMode="External"/><Relationship Id="rId10" Type="http://schemas.openxmlformats.org/officeDocument/2006/relationships/hyperlink" Target="https://doi.org/10.1186/s12889-025-25985-y" TargetMode="External"/><Relationship Id="rId19" Type="http://schemas.openxmlformats.org/officeDocument/2006/relationships/hyperlink" Target="https://doi.org/10.3389/frsus.2022.807984" TargetMode="External"/><Relationship Id="rId4" Type="http://schemas.openxmlformats.org/officeDocument/2006/relationships/hyperlink" Target="https://doi.org/10.3390/su17020562" TargetMode="External"/><Relationship Id="rId9" Type="http://schemas.openxmlformats.org/officeDocument/2006/relationships/hyperlink" Target="https://doi.org/10.1057/s41267-025-00833-8" TargetMode="External"/><Relationship Id="rId14" Type="http://schemas.openxmlformats.org/officeDocument/2006/relationships/hyperlink" Target="https://www.health.org.uk/reports-and-analysis/reports/health-inequalities-in-204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9024678-E9D2-4F8B-B283-4629CF2435E8}"/>
              </a:ext>
            </a:extLst>
          </p:cNvPr>
          <p:cNvSpPr>
            <a:spLocks noGrp="1"/>
          </p:cNvSpPr>
          <p:nvPr>
            <p:ph type="title"/>
          </p:nvPr>
        </p:nvSpPr>
        <p:spPr>
          <a:xfrm>
            <a:off x="734291" y="1097280"/>
            <a:ext cx="4340629" cy="1737360"/>
          </a:xfrm>
        </p:spPr>
        <p:txBody>
          <a:bodyPr>
            <a:normAutofit fontScale="90000"/>
          </a:bodyPr>
          <a:lstStyle/>
          <a:p>
            <a:pPr algn="ctr"/>
            <a:r>
              <a:rPr lang="en-GB" b="1" dirty="0">
                <a:solidFill>
                  <a:schemeClr val="tx1"/>
                </a:solidFill>
              </a:rPr>
              <a:t>Health, Wellbeing &amp; Sustainable Development</a:t>
            </a:r>
            <a:br>
              <a:rPr lang="en-GB" b="1" dirty="0">
                <a:solidFill>
                  <a:schemeClr val="tx1"/>
                </a:solidFill>
              </a:rPr>
            </a:br>
            <a:endParaRPr lang="en-GB" dirty="0">
              <a:solidFill>
                <a:schemeClr val="tx1"/>
              </a:solidFill>
            </a:endParaRPr>
          </a:p>
        </p:txBody>
      </p:sp>
      <p:sp>
        <p:nvSpPr>
          <p:cNvPr id="6" name="Text Placeholder 5">
            <a:extLst>
              <a:ext uri="{FF2B5EF4-FFF2-40B4-BE49-F238E27FC236}">
                <a16:creationId xmlns:a16="http://schemas.microsoft.com/office/drawing/2014/main" id="{59940CA2-5C7C-4E05-BEC0-9E7AF4ACD7F7}"/>
              </a:ext>
            </a:extLst>
          </p:cNvPr>
          <p:cNvSpPr>
            <a:spLocks noGrp="1"/>
          </p:cNvSpPr>
          <p:nvPr>
            <p:ph type="body" sz="half" idx="2"/>
          </p:nvPr>
        </p:nvSpPr>
        <p:spPr>
          <a:xfrm>
            <a:off x="533194" y="2474422"/>
            <a:ext cx="3931920" cy="2880360"/>
          </a:xfrm>
        </p:spPr>
        <p:txBody>
          <a:bodyPr/>
          <a:lstStyle/>
          <a:p>
            <a:pPr algn="ctr"/>
            <a:r>
              <a:rPr lang="en-US" dirty="0"/>
              <a:t>BMHP6030 — Component 1 Presentation</a:t>
            </a:r>
          </a:p>
          <a:p>
            <a:pPr algn="ctr"/>
            <a:r>
              <a:rPr lang="en-US" dirty="0"/>
              <a:t>Name:[] Shafeena </a:t>
            </a:r>
            <a:r>
              <a:rPr lang="en-US" dirty="0" err="1"/>
              <a:t>Husssain</a:t>
            </a:r>
            <a:r>
              <a:rPr lang="en-US" dirty="0"/>
              <a:t> Mushtaq</a:t>
            </a:r>
          </a:p>
          <a:p>
            <a:pPr algn="ctr"/>
            <a:r>
              <a:rPr lang="en-US" dirty="0"/>
              <a:t>Student ID - 2314453</a:t>
            </a:r>
          </a:p>
          <a:p>
            <a:pPr algn="ctr"/>
            <a:endParaRPr lang="en-US" dirty="0"/>
          </a:p>
          <a:p>
            <a:pPr algn="ctr"/>
            <a:endParaRPr lang="en-GB" dirty="0"/>
          </a:p>
        </p:txBody>
      </p:sp>
      <p:sp>
        <p:nvSpPr>
          <p:cNvPr id="15" name="Slide Number Placeholder 14">
            <a:extLst>
              <a:ext uri="{FF2B5EF4-FFF2-40B4-BE49-F238E27FC236}">
                <a16:creationId xmlns:a16="http://schemas.microsoft.com/office/drawing/2014/main" id="{A619407C-498C-45BA-8717-2F81DBB0A23A}"/>
              </a:ext>
            </a:extLst>
          </p:cNvPr>
          <p:cNvSpPr>
            <a:spLocks noGrp="1"/>
          </p:cNvSpPr>
          <p:nvPr>
            <p:ph type="sldNum" sz="quarter" idx="12"/>
          </p:nvPr>
        </p:nvSpPr>
        <p:spPr/>
        <p:txBody>
          <a:bodyPr/>
          <a:lstStyle/>
          <a:p>
            <a:fld id="{50C3BE4A-F11E-41B6-9563-466181DCB149}" type="slidenum">
              <a:rPr lang="en-GB" smtClean="0"/>
              <a:t>1</a:t>
            </a:fld>
            <a:endParaRPr lang="en-GB"/>
          </a:p>
        </p:txBody>
      </p:sp>
      <p:pic>
        <p:nvPicPr>
          <p:cNvPr id="1026" name="Picture 2" descr="Sustainable Development Goals">
            <a:extLst>
              <a:ext uri="{FF2B5EF4-FFF2-40B4-BE49-F238E27FC236}">
                <a16:creationId xmlns:a16="http://schemas.microsoft.com/office/drawing/2014/main" id="{4B28F003-04FB-4DEF-A539-593131F05C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73644" y="574569"/>
            <a:ext cx="4408902" cy="16044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UN Sustainable Development Goal 3 ...">
            <a:extLst>
              <a:ext uri="{FF2B5EF4-FFF2-40B4-BE49-F238E27FC236}">
                <a16:creationId xmlns:a16="http://schemas.microsoft.com/office/drawing/2014/main" id="{7892420C-78B8-4EBD-AC6C-72217C7F0F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88182" y="2382982"/>
            <a:ext cx="5460425" cy="221672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ustainable Development Goal #3 (Good ...">
            <a:extLst>
              <a:ext uri="{FF2B5EF4-FFF2-40B4-BE49-F238E27FC236}">
                <a16:creationId xmlns:a16="http://schemas.microsoft.com/office/drawing/2014/main" id="{448A1031-D8B8-4C48-82C4-F380C2A154F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10488" y="4184073"/>
            <a:ext cx="3200400" cy="2467338"/>
          </a:xfrm>
          <a:prstGeom prst="rect">
            <a:avLst/>
          </a:prstGeom>
          <a:noFill/>
          <a:extLst>
            <a:ext uri="{909E8E84-426E-40DD-AFC4-6F175D3DCCD1}">
              <a14:hiddenFill xmlns:a14="http://schemas.microsoft.com/office/drawing/2010/main">
                <a:solidFill>
                  <a:srgbClr val="FFFFFF"/>
                </a:solidFill>
              </a14:hiddenFill>
            </a:ext>
          </a:extLst>
        </p:spPr>
      </p:pic>
      <p:pic>
        <p:nvPicPr>
          <p:cNvPr id="8" name="Graphic 7" descr="Bar graph with upward trend">
            <a:extLst>
              <a:ext uri="{FF2B5EF4-FFF2-40B4-BE49-F238E27FC236}">
                <a16:creationId xmlns:a16="http://schemas.microsoft.com/office/drawing/2014/main" id="{CAD475C4-01B6-4204-993C-4C54DF80130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441672" y="4983763"/>
            <a:ext cx="1489318" cy="1528990"/>
          </a:xfrm>
          <a:prstGeom prst="rect">
            <a:avLst/>
          </a:prstGeom>
        </p:spPr>
      </p:pic>
      <p:pic>
        <p:nvPicPr>
          <p:cNvPr id="10" name="Graphic 9" descr="Head with gears">
            <a:extLst>
              <a:ext uri="{FF2B5EF4-FFF2-40B4-BE49-F238E27FC236}">
                <a16:creationId xmlns:a16="http://schemas.microsoft.com/office/drawing/2014/main" id="{C6D1DF19-7053-4EB9-BD3F-3BE16685EEA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18906" y="4364182"/>
            <a:ext cx="1251619" cy="1722490"/>
          </a:xfrm>
          <a:prstGeom prst="rect">
            <a:avLst/>
          </a:prstGeom>
        </p:spPr>
      </p:pic>
      <p:pic>
        <p:nvPicPr>
          <p:cNvPr id="12" name="Graphic 11" descr="Lightbulb">
            <a:extLst>
              <a:ext uri="{FF2B5EF4-FFF2-40B4-BE49-F238E27FC236}">
                <a16:creationId xmlns:a16="http://schemas.microsoft.com/office/drawing/2014/main" id="{359A3B90-AAF8-49D4-A78D-C7D7E175285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582546" y="363979"/>
            <a:ext cx="1999854" cy="1999854"/>
          </a:xfrm>
          <a:prstGeom prst="rect">
            <a:avLst/>
          </a:prstGeom>
        </p:spPr>
      </p:pic>
      <p:pic>
        <p:nvPicPr>
          <p:cNvPr id="14" name="Graphic 13" descr="Stethoscope">
            <a:extLst>
              <a:ext uri="{FF2B5EF4-FFF2-40B4-BE49-F238E27FC236}">
                <a16:creationId xmlns:a16="http://schemas.microsoft.com/office/drawing/2014/main" id="{BDFC06A8-CAEE-459B-9E39-124CFC39412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050851" y="4803647"/>
            <a:ext cx="1911927" cy="1482436"/>
          </a:xfrm>
          <a:prstGeom prst="rect">
            <a:avLst/>
          </a:prstGeom>
        </p:spPr>
      </p:pic>
    </p:spTree>
    <p:extLst>
      <p:ext uri="{BB962C8B-B14F-4D97-AF65-F5344CB8AC3E}">
        <p14:creationId xmlns:p14="http://schemas.microsoft.com/office/powerpoint/2010/main" val="20979624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EC699-51AC-4D8E-A7BE-CE7FC6014AC0}"/>
              </a:ext>
            </a:extLst>
          </p:cNvPr>
          <p:cNvSpPr>
            <a:spLocks noGrp="1"/>
          </p:cNvSpPr>
          <p:nvPr>
            <p:ph type="title"/>
          </p:nvPr>
        </p:nvSpPr>
        <p:spPr/>
        <p:txBody>
          <a:bodyPr/>
          <a:lstStyle/>
          <a:p>
            <a:r>
              <a:rPr lang="en-GB" b="1" dirty="0"/>
              <a:t>Introduction</a:t>
            </a:r>
            <a:endParaRPr lang="en-GB" dirty="0"/>
          </a:p>
        </p:txBody>
      </p:sp>
      <p:sp>
        <p:nvSpPr>
          <p:cNvPr id="5" name="Content Placeholder 4">
            <a:extLst>
              <a:ext uri="{FF2B5EF4-FFF2-40B4-BE49-F238E27FC236}">
                <a16:creationId xmlns:a16="http://schemas.microsoft.com/office/drawing/2014/main" id="{6735560B-53C3-4049-B21E-969DCB5208F7}"/>
              </a:ext>
            </a:extLst>
          </p:cNvPr>
          <p:cNvSpPr>
            <a:spLocks noGrp="1"/>
          </p:cNvSpPr>
          <p:nvPr>
            <p:ph sz="half" idx="1"/>
          </p:nvPr>
        </p:nvSpPr>
        <p:spPr>
          <a:xfrm>
            <a:off x="429491" y="1648690"/>
            <a:ext cx="5468389" cy="4575137"/>
          </a:xfrm>
        </p:spPr>
        <p:txBody>
          <a:bodyPr>
            <a:normAutofit fontScale="55000" lnSpcReduction="20000"/>
          </a:bodyPr>
          <a:lstStyle/>
          <a:p>
            <a:pPr lvl="0">
              <a:lnSpc>
                <a:spcPct val="170000"/>
              </a:lnSpc>
            </a:pPr>
            <a:r>
              <a:rPr lang="en-GB" dirty="0">
                <a:solidFill>
                  <a:schemeClr val="tx1"/>
                </a:solidFill>
              </a:rPr>
              <a:t>The World Health Organisation defines health as not merely the absence of disease but a state of complete physical, mental and social well-being (</a:t>
            </a:r>
            <a:r>
              <a:rPr lang="en-GB" dirty="0" err="1">
                <a:solidFill>
                  <a:schemeClr val="tx1"/>
                </a:solidFill>
              </a:rPr>
              <a:t>O’Mahony</a:t>
            </a:r>
            <a:r>
              <a:rPr lang="en-GB" dirty="0">
                <a:solidFill>
                  <a:schemeClr val="tx1"/>
                </a:solidFill>
              </a:rPr>
              <a:t>, 2022).</a:t>
            </a:r>
          </a:p>
          <a:p>
            <a:pPr lvl="0">
              <a:lnSpc>
                <a:spcPct val="170000"/>
              </a:lnSpc>
            </a:pPr>
            <a:r>
              <a:rPr lang="en-GB" dirty="0">
                <a:solidFill>
                  <a:schemeClr val="tx1"/>
                </a:solidFill>
              </a:rPr>
              <a:t>In 2015, 193 UN member states adopted the Organisation 2030 Agenda for Sustainable Development, embedding health as a global priority through SDG 3 (</a:t>
            </a:r>
            <a:r>
              <a:rPr lang="en-GB" dirty="0" err="1">
                <a:solidFill>
                  <a:schemeClr val="tx1"/>
                </a:solidFill>
              </a:rPr>
              <a:t>Gavurova</a:t>
            </a:r>
            <a:r>
              <a:rPr lang="en-GB" dirty="0">
                <a:solidFill>
                  <a:schemeClr val="tx1"/>
                </a:solidFill>
              </a:rPr>
              <a:t> and </a:t>
            </a:r>
            <a:r>
              <a:rPr lang="en-GB" dirty="0" err="1">
                <a:solidFill>
                  <a:schemeClr val="tx1"/>
                </a:solidFill>
              </a:rPr>
              <a:t>Megyesiova</a:t>
            </a:r>
            <a:r>
              <a:rPr lang="en-GB" dirty="0">
                <a:solidFill>
                  <a:schemeClr val="tx1"/>
                </a:solidFill>
              </a:rPr>
              <a:t>, 2022).</a:t>
            </a:r>
          </a:p>
          <a:p>
            <a:pPr lvl="0">
              <a:lnSpc>
                <a:spcPct val="170000"/>
              </a:lnSpc>
            </a:pPr>
            <a:r>
              <a:rPr lang="en-GB" dirty="0">
                <a:solidFill>
                  <a:schemeClr val="tx1"/>
                </a:solidFill>
              </a:rPr>
              <a:t>This presentation critically examines how health, well-being, and sustainable development are integrated within UK health and social care policy and practice.</a:t>
            </a:r>
          </a:p>
          <a:p>
            <a:pPr>
              <a:lnSpc>
                <a:spcPct val="170000"/>
              </a:lnSpc>
            </a:pPr>
            <a:r>
              <a:rPr lang="en-GB" dirty="0">
                <a:solidFill>
                  <a:schemeClr val="tx1"/>
                </a:solidFill>
              </a:rPr>
              <a:t>There is a growing emphasis on preventive, holistic and sustainable care in the NHS and beyond, this presentation will show why that shift matters.</a:t>
            </a:r>
          </a:p>
          <a:p>
            <a:pPr>
              <a:lnSpc>
                <a:spcPct val="170000"/>
              </a:lnSpc>
            </a:pPr>
            <a:endParaRPr lang="en-GB" dirty="0">
              <a:solidFill>
                <a:schemeClr val="tx1"/>
              </a:solidFill>
            </a:endParaRPr>
          </a:p>
        </p:txBody>
      </p:sp>
      <p:graphicFrame>
        <p:nvGraphicFramePr>
          <p:cNvPr id="7" name="Content Placeholder 6">
            <a:extLst>
              <a:ext uri="{FF2B5EF4-FFF2-40B4-BE49-F238E27FC236}">
                <a16:creationId xmlns:a16="http://schemas.microsoft.com/office/drawing/2014/main" id="{9574BA02-1D8C-4B89-8C45-0B535B9BA433}"/>
              </a:ext>
            </a:extLst>
          </p:cNvPr>
          <p:cNvGraphicFramePr>
            <a:graphicFrameLocks noGrp="1"/>
          </p:cNvGraphicFramePr>
          <p:nvPr>
            <p:ph sz="half" idx="2"/>
            <p:extLst>
              <p:ext uri="{D42A27DB-BD31-4B8C-83A1-F6EECF244321}">
                <p14:modId xmlns:p14="http://schemas.microsoft.com/office/powerpoint/2010/main" val="3581625289"/>
              </p:ext>
            </p:extLst>
          </p:nvPr>
        </p:nvGraphicFramePr>
        <p:xfrm>
          <a:off x="5897881" y="484909"/>
          <a:ext cx="5864628" cy="57634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358B9B80-4F6A-4386-960B-5C2422FCB7A1}"/>
              </a:ext>
            </a:extLst>
          </p:cNvPr>
          <p:cNvSpPr>
            <a:spLocks noGrp="1"/>
          </p:cNvSpPr>
          <p:nvPr>
            <p:ph type="sldNum" sz="quarter" idx="12"/>
          </p:nvPr>
        </p:nvSpPr>
        <p:spPr/>
        <p:txBody>
          <a:bodyPr/>
          <a:lstStyle/>
          <a:p>
            <a:fld id="{50C3BE4A-F11E-41B6-9563-466181DCB149}" type="slidenum">
              <a:rPr lang="en-GB" smtClean="0"/>
              <a:t>2</a:t>
            </a:fld>
            <a:endParaRPr lang="en-GB"/>
          </a:p>
        </p:txBody>
      </p:sp>
    </p:spTree>
    <p:extLst>
      <p:ext uri="{BB962C8B-B14F-4D97-AF65-F5344CB8AC3E}">
        <p14:creationId xmlns:p14="http://schemas.microsoft.com/office/powerpoint/2010/main" val="20984770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FE2D0-C435-4FA6-9F50-A592A17CC5AD}"/>
              </a:ext>
            </a:extLst>
          </p:cNvPr>
          <p:cNvSpPr>
            <a:spLocks noGrp="1"/>
          </p:cNvSpPr>
          <p:nvPr>
            <p:ph type="title"/>
          </p:nvPr>
        </p:nvSpPr>
        <p:spPr/>
        <p:txBody>
          <a:bodyPr/>
          <a:lstStyle/>
          <a:p>
            <a:r>
              <a:rPr lang="en-GB" b="1" dirty="0"/>
              <a:t>Defining Health &amp; Wellbeing</a:t>
            </a:r>
            <a:endParaRPr lang="en-GB" dirty="0"/>
          </a:p>
        </p:txBody>
      </p:sp>
      <p:sp>
        <p:nvSpPr>
          <p:cNvPr id="8" name="Content Placeholder 7">
            <a:extLst>
              <a:ext uri="{FF2B5EF4-FFF2-40B4-BE49-F238E27FC236}">
                <a16:creationId xmlns:a16="http://schemas.microsoft.com/office/drawing/2014/main" id="{B8358E7B-90C3-4C27-B4FB-58328810EB66}"/>
              </a:ext>
            </a:extLst>
          </p:cNvPr>
          <p:cNvSpPr>
            <a:spLocks noGrp="1"/>
          </p:cNvSpPr>
          <p:nvPr>
            <p:ph idx="1"/>
          </p:nvPr>
        </p:nvSpPr>
        <p:spPr>
          <a:xfrm>
            <a:off x="1143000" y="1662545"/>
            <a:ext cx="9872871" cy="4433455"/>
          </a:xfrm>
        </p:spPr>
        <p:txBody>
          <a:bodyPr>
            <a:normAutofit/>
          </a:bodyPr>
          <a:lstStyle/>
          <a:p>
            <a:pPr lvl="0">
              <a:lnSpc>
                <a:spcPct val="170000"/>
              </a:lnSpc>
            </a:pPr>
            <a:r>
              <a:rPr lang="en-GB" sz="1100" dirty="0">
                <a:solidFill>
                  <a:schemeClr val="tx1"/>
                </a:solidFill>
              </a:rPr>
              <a:t>The (</a:t>
            </a:r>
            <a:r>
              <a:rPr lang="en-GB" sz="1100" dirty="0" err="1">
                <a:solidFill>
                  <a:schemeClr val="tx1"/>
                </a:solidFill>
              </a:rPr>
              <a:t>O’Mahony</a:t>
            </a:r>
            <a:r>
              <a:rPr lang="en-GB" sz="1100" dirty="0">
                <a:solidFill>
                  <a:schemeClr val="tx1"/>
                </a:solidFill>
              </a:rPr>
              <a:t>, 2022) definition of health as a state of complete physical, mental and social well-being marked a critical shift from the biomedical to a holistic view of health, acknowledging that disease absence alone is insufficient.</a:t>
            </a:r>
          </a:p>
          <a:p>
            <a:pPr lvl="0">
              <a:lnSpc>
                <a:spcPct val="170000"/>
              </a:lnSpc>
            </a:pPr>
            <a:r>
              <a:rPr lang="en-GB" sz="1100" dirty="0">
                <a:solidFill>
                  <a:schemeClr val="tx1"/>
                </a:solidFill>
              </a:rPr>
              <a:t>The biomedical model reduces health to biological processes: diagnosis and treatment of disease. Its strength is clinical precision; its weakness is that it ignores psychological and social dimensions (Adel and Alani, 2024).</a:t>
            </a:r>
          </a:p>
          <a:p>
            <a:pPr lvl="0">
              <a:lnSpc>
                <a:spcPct val="170000"/>
              </a:lnSpc>
            </a:pPr>
            <a:r>
              <a:rPr lang="en-GB" sz="1100" dirty="0">
                <a:solidFill>
                  <a:schemeClr val="tx1"/>
                </a:solidFill>
              </a:rPr>
              <a:t>The biopsychosocial approach, formalised by Li et al., (2025), integrates biological, psychological and social factors,  now widely embedded in NHS mental health and chronic disease management.</a:t>
            </a:r>
          </a:p>
          <a:p>
            <a:pPr lvl="0">
              <a:lnSpc>
                <a:spcPct val="170000"/>
              </a:lnSpc>
            </a:pPr>
            <a:r>
              <a:rPr lang="en-GB" sz="1100" dirty="0">
                <a:solidFill>
                  <a:schemeClr val="tx1"/>
                </a:solidFill>
              </a:rPr>
              <a:t>Wellbeing is broader than health: </a:t>
            </a:r>
            <a:r>
              <a:rPr lang="en-GB" sz="1100" dirty="0" err="1">
                <a:solidFill>
                  <a:schemeClr val="tx1"/>
                </a:solidFill>
              </a:rPr>
              <a:t>Gathmyr</a:t>
            </a:r>
            <a:r>
              <a:rPr lang="en-GB" sz="1100" dirty="0">
                <a:solidFill>
                  <a:schemeClr val="tx1"/>
                </a:solidFill>
              </a:rPr>
              <a:t> et al., (2025) describe it as a dynamic balance between an individual’s resources and the challenges they face,  encompassing subjective wellbeing (life satisfaction, positive affect) and objective wellbeing (income, education, health outcomes).</a:t>
            </a:r>
          </a:p>
          <a:p>
            <a:pPr lvl="0">
              <a:lnSpc>
                <a:spcPct val="170000"/>
              </a:lnSpc>
            </a:pPr>
            <a:r>
              <a:rPr lang="en-GB" sz="1100" dirty="0">
                <a:solidFill>
                  <a:schemeClr val="tx1"/>
                </a:solidFill>
              </a:rPr>
              <a:t>Health and well-being overlap but are not identical: someone can be healthy by clinical measures yet report low subjective well-being; emotional, social and spiritual dimensions matter (</a:t>
            </a:r>
            <a:r>
              <a:rPr lang="en-GB" sz="1100" dirty="0" err="1">
                <a:solidFill>
                  <a:schemeClr val="tx1"/>
                </a:solidFill>
              </a:rPr>
              <a:t>Gathmyr</a:t>
            </a:r>
            <a:r>
              <a:rPr lang="en-GB" sz="1100" dirty="0">
                <a:solidFill>
                  <a:schemeClr val="tx1"/>
                </a:solidFill>
              </a:rPr>
              <a:t> et al., 2025).</a:t>
            </a:r>
          </a:p>
          <a:p>
            <a:pPr lvl="0">
              <a:lnSpc>
                <a:spcPct val="170000"/>
              </a:lnSpc>
            </a:pPr>
            <a:r>
              <a:rPr lang="en-GB" sz="1100" dirty="0">
                <a:solidFill>
                  <a:schemeClr val="tx1"/>
                </a:solidFill>
              </a:rPr>
              <a:t>Growing policy recognition: the NHS Long Term Plan (2019) explicitly embeds mental health parity and prevention, confirming the holistic framing at the highest policy level (</a:t>
            </a:r>
            <a:r>
              <a:rPr lang="en-GB" sz="1100" dirty="0" err="1">
                <a:solidFill>
                  <a:schemeClr val="tx1"/>
                </a:solidFill>
              </a:rPr>
              <a:t>Doku</a:t>
            </a:r>
            <a:r>
              <a:rPr lang="en-GB" sz="1100" dirty="0">
                <a:solidFill>
                  <a:schemeClr val="tx1"/>
                </a:solidFill>
              </a:rPr>
              <a:t> et al., 2026).</a:t>
            </a:r>
          </a:p>
          <a:p>
            <a:pPr>
              <a:lnSpc>
                <a:spcPct val="170000"/>
              </a:lnSpc>
            </a:pPr>
            <a:endParaRPr lang="en-GB" sz="1100" dirty="0">
              <a:solidFill>
                <a:schemeClr val="tx1"/>
              </a:solidFill>
            </a:endParaRPr>
          </a:p>
          <a:p>
            <a:endParaRPr lang="en-GB" sz="1100" dirty="0">
              <a:solidFill>
                <a:schemeClr val="tx1"/>
              </a:solidFill>
            </a:endParaRPr>
          </a:p>
        </p:txBody>
      </p:sp>
      <p:sp>
        <p:nvSpPr>
          <p:cNvPr id="4" name="Slide Number Placeholder 3">
            <a:extLst>
              <a:ext uri="{FF2B5EF4-FFF2-40B4-BE49-F238E27FC236}">
                <a16:creationId xmlns:a16="http://schemas.microsoft.com/office/drawing/2014/main" id="{D36ABB3C-37C8-4D17-8C0C-99597CCF01AA}"/>
              </a:ext>
            </a:extLst>
          </p:cNvPr>
          <p:cNvSpPr>
            <a:spLocks noGrp="1"/>
          </p:cNvSpPr>
          <p:nvPr>
            <p:ph type="sldNum" sz="quarter" idx="12"/>
          </p:nvPr>
        </p:nvSpPr>
        <p:spPr/>
        <p:txBody>
          <a:bodyPr/>
          <a:lstStyle/>
          <a:p>
            <a:fld id="{50C3BE4A-F11E-41B6-9563-466181DCB149}" type="slidenum">
              <a:rPr lang="en-GB" smtClean="0"/>
              <a:t>3</a:t>
            </a:fld>
            <a:endParaRPr lang="en-GB"/>
          </a:p>
        </p:txBody>
      </p:sp>
    </p:spTree>
    <p:extLst>
      <p:ext uri="{BB962C8B-B14F-4D97-AF65-F5344CB8AC3E}">
        <p14:creationId xmlns:p14="http://schemas.microsoft.com/office/powerpoint/2010/main" val="30063049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FC25F-27E2-4CFD-9175-1325FC554A15}"/>
              </a:ext>
            </a:extLst>
          </p:cNvPr>
          <p:cNvSpPr>
            <a:spLocks noGrp="1"/>
          </p:cNvSpPr>
          <p:nvPr>
            <p:ph type="title"/>
          </p:nvPr>
        </p:nvSpPr>
        <p:spPr/>
        <p:txBody>
          <a:bodyPr>
            <a:normAutofit fontScale="90000"/>
          </a:bodyPr>
          <a:lstStyle/>
          <a:p>
            <a:r>
              <a:rPr lang="en-GB" b="1" dirty="0"/>
              <a:t>Defining Sustainable Development &amp; the SDGs</a:t>
            </a:r>
            <a:br>
              <a:rPr lang="en-GB" b="1" dirty="0"/>
            </a:br>
            <a:endParaRPr lang="en-GB" dirty="0"/>
          </a:p>
        </p:txBody>
      </p:sp>
      <p:graphicFrame>
        <p:nvGraphicFramePr>
          <p:cNvPr id="7" name="Content Placeholder 6">
            <a:extLst>
              <a:ext uri="{FF2B5EF4-FFF2-40B4-BE49-F238E27FC236}">
                <a16:creationId xmlns:a16="http://schemas.microsoft.com/office/drawing/2014/main" id="{24A35A87-5720-4059-B116-65D1364F2C67}"/>
              </a:ext>
            </a:extLst>
          </p:cNvPr>
          <p:cNvGraphicFramePr>
            <a:graphicFrameLocks noGrp="1"/>
          </p:cNvGraphicFramePr>
          <p:nvPr>
            <p:ph sz="half" idx="2"/>
            <p:extLst>
              <p:ext uri="{D42A27DB-BD31-4B8C-83A1-F6EECF244321}">
                <p14:modId xmlns:p14="http://schemas.microsoft.com/office/powerpoint/2010/main" val="4063766746"/>
              </p:ext>
            </p:extLst>
          </p:nvPr>
        </p:nvGraphicFramePr>
        <p:xfrm>
          <a:off x="6267450" y="1965960"/>
          <a:ext cx="4754562" cy="3856764"/>
        </p:xfrm>
        <a:graphic>
          <a:graphicData uri="http://schemas.openxmlformats.org/drawingml/2006/table">
            <a:tbl>
              <a:tblPr/>
              <a:tblGrid>
                <a:gridCol w="2377281">
                  <a:extLst>
                    <a:ext uri="{9D8B030D-6E8A-4147-A177-3AD203B41FA5}">
                      <a16:colId xmlns:a16="http://schemas.microsoft.com/office/drawing/2014/main" val="1321335550"/>
                    </a:ext>
                  </a:extLst>
                </a:gridCol>
                <a:gridCol w="2377281">
                  <a:extLst>
                    <a:ext uri="{9D8B030D-6E8A-4147-A177-3AD203B41FA5}">
                      <a16:colId xmlns:a16="http://schemas.microsoft.com/office/drawing/2014/main" val="2964113375"/>
                    </a:ext>
                  </a:extLst>
                </a:gridCol>
              </a:tblGrid>
              <a:tr h="765048">
                <a:tc>
                  <a:txBody>
                    <a:bodyPr/>
                    <a:lstStyle/>
                    <a:p>
                      <a:r>
                        <a:rPr lang="en-GB" sz="2400" b="1"/>
                        <a:t>SDG</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b="1" dirty="0"/>
                        <a:t>Relevance to Health</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90758656"/>
                  </a:ext>
                </a:extLst>
              </a:tr>
              <a:tr h="765048">
                <a:tc>
                  <a:txBody>
                    <a:bodyPr/>
                    <a:lstStyle/>
                    <a:p>
                      <a:r>
                        <a:rPr lang="en-GB" sz="2400"/>
                        <a:t>SDG 3</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t>Health &amp; Wellbeing</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67842242"/>
                  </a:ext>
                </a:extLst>
              </a:tr>
              <a:tr h="765048">
                <a:tc>
                  <a:txBody>
                    <a:bodyPr/>
                    <a:lstStyle/>
                    <a:p>
                      <a:r>
                        <a:rPr lang="en-GB" sz="2400"/>
                        <a:t>SDG 1</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a:t>Reduces Poverty</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54307585"/>
                  </a:ext>
                </a:extLst>
              </a:tr>
              <a:tr h="765048">
                <a:tc>
                  <a:txBody>
                    <a:bodyPr/>
                    <a:lstStyle/>
                    <a:p>
                      <a:r>
                        <a:rPr lang="en-GB" sz="2400"/>
                        <a:t>SDG 10</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a:t>Reduces Inequalities</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62965705"/>
                  </a:ext>
                </a:extLst>
              </a:tr>
              <a:tr h="765048">
                <a:tc>
                  <a:txBody>
                    <a:bodyPr/>
                    <a:lstStyle/>
                    <a:p>
                      <a:r>
                        <a:rPr lang="en-GB" sz="2400"/>
                        <a:t>SDG 13</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t>Climate Action</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04277762"/>
                  </a:ext>
                </a:extLst>
              </a:tr>
            </a:tbl>
          </a:graphicData>
        </a:graphic>
      </p:graphicFrame>
      <p:sp>
        <p:nvSpPr>
          <p:cNvPr id="4" name="Slide Number Placeholder 3">
            <a:extLst>
              <a:ext uri="{FF2B5EF4-FFF2-40B4-BE49-F238E27FC236}">
                <a16:creationId xmlns:a16="http://schemas.microsoft.com/office/drawing/2014/main" id="{7F1DC1F8-6B3A-44A7-B926-6878441DC663}"/>
              </a:ext>
            </a:extLst>
          </p:cNvPr>
          <p:cNvSpPr>
            <a:spLocks noGrp="1"/>
          </p:cNvSpPr>
          <p:nvPr>
            <p:ph type="sldNum" sz="quarter" idx="12"/>
          </p:nvPr>
        </p:nvSpPr>
        <p:spPr/>
        <p:txBody>
          <a:bodyPr/>
          <a:lstStyle/>
          <a:p>
            <a:fld id="{50C3BE4A-F11E-41B6-9563-466181DCB149}" type="slidenum">
              <a:rPr lang="en-GB" smtClean="0"/>
              <a:t>4</a:t>
            </a:fld>
            <a:endParaRPr lang="en-GB"/>
          </a:p>
        </p:txBody>
      </p:sp>
      <p:sp>
        <p:nvSpPr>
          <p:cNvPr id="8" name="Rectangle 1">
            <a:extLst>
              <a:ext uri="{FF2B5EF4-FFF2-40B4-BE49-F238E27FC236}">
                <a16:creationId xmlns:a16="http://schemas.microsoft.com/office/drawing/2014/main" id="{65904BF0-A56E-4171-AD59-F54FEC7C01D3}"/>
              </a:ext>
            </a:extLst>
          </p:cNvPr>
          <p:cNvSpPr>
            <a:spLocks noGrp="1" noChangeArrowheads="1"/>
          </p:cNvSpPr>
          <p:nvPr>
            <p:ph sz="half" idx="1"/>
          </p:nvPr>
        </p:nvSpPr>
        <p:spPr bwMode="auto">
          <a:xfrm>
            <a:off x="542931" y="1906330"/>
            <a:ext cx="5537829" cy="4825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r>
              <a:rPr kumimoji="0" lang="en-US" altLang="en-US" sz="1600" b="0" i="0" u="none" strike="noStrike" cap="none" normalizeH="0" baseline="0" dirty="0">
                <a:ln>
                  <a:noFill/>
                </a:ln>
                <a:solidFill>
                  <a:schemeClr val="tx1"/>
                </a:solidFill>
                <a:effectLst/>
                <a:latin typeface="Arial" panose="020B0604020202020204" pitchFamily="34" charset="0"/>
              </a:rPr>
              <a:t> </a:t>
            </a:r>
            <a:r>
              <a:rPr lang="en-GB" sz="2000" dirty="0"/>
              <a:t>Sustainable development = meeting present needs without harming future generations. </a:t>
            </a:r>
          </a:p>
          <a:p>
            <a:pPr lvl="0"/>
            <a:r>
              <a:rPr lang="en-GB" sz="2000" dirty="0"/>
              <a:t>UN 2030 Agenda includes 17 SDGs. </a:t>
            </a:r>
          </a:p>
          <a:p>
            <a:pPr lvl="0"/>
            <a:r>
              <a:rPr lang="en-GB" sz="2000" dirty="0"/>
              <a:t>SDG 3 focuses on health and wellbeing. </a:t>
            </a:r>
          </a:p>
          <a:p>
            <a:pPr lvl="0"/>
            <a:r>
              <a:rPr lang="en-GB" sz="2000" dirty="0"/>
              <a:t>Linked to poverty, inequality and climate action. </a:t>
            </a:r>
          </a:p>
          <a:p>
            <a:pPr lvl="0"/>
            <a:r>
              <a:rPr lang="en-GB" sz="2000" dirty="0"/>
              <a:t>Key goals: UHC, disease prevention, maternal and child health. </a:t>
            </a:r>
          </a:p>
          <a:p>
            <a:pPr lvl="0"/>
            <a:r>
              <a:rPr lang="en-GB" sz="2000" dirty="0"/>
              <a:t>NHS Net Zero supports sustainable healthcare. </a:t>
            </a:r>
          </a:p>
          <a:p>
            <a:pPr lvl="0"/>
            <a:r>
              <a:rPr lang="en-GB" sz="2000" dirty="0"/>
              <a:t>Planetary health connects environment and health outcomes.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790783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A09A1-B936-4C51-A2C4-B8D49205B47D}"/>
              </a:ext>
            </a:extLst>
          </p:cNvPr>
          <p:cNvSpPr>
            <a:spLocks noGrp="1"/>
          </p:cNvSpPr>
          <p:nvPr>
            <p:ph type="title"/>
          </p:nvPr>
        </p:nvSpPr>
        <p:spPr/>
        <p:txBody>
          <a:bodyPr>
            <a:normAutofit fontScale="90000"/>
          </a:bodyPr>
          <a:lstStyle/>
          <a:p>
            <a:r>
              <a:rPr lang="en-GB" b="1" dirty="0"/>
              <a:t>Models of Health (Critical Comparison)</a:t>
            </a:r>
            <a:br>
              <a:rPr lang="en-GB" b="1" dirty="0"/>
            </a:br>
            <a:endParaRPr lang="en-GB" dirty="0"/>
          </a:p>
        </p:txBody>
      </p:sp>
      <p:sp>
        <p:nvSpPr>
          <p:cNvPr id="5" name="Content Placeholder 4">
            <a:extLst>
              <a:ext uri="{FF2B5EF4-FFF2-40B4-BE49-F238E27FC236}">
                <a16:creationId xmlns:a16="http://schemas.microsoft.com/office/drawing/2014/main" id="{A5EF053A-1178-42B3-9083-78470D26AE23}"/>
              </a:ext>
            </a:extLst>
          </p:cNvPr>
          <p:cNvSpPr>
            <a:spLocks noGrp="1"/>
          </p:cNvSpPr>
          <p:nvPr>
            <p:ph sz="half" idx="1"/>
          </p:nvPr>
        </p:nvSpPr>
        <p:spPr>
          <a:xfrm>
            <a:off x="435429" y="1625600"/>
            <a:ext cx="6328228" cy="4622800"/>
          </a:xfrm>
        </p:spPr>
        <p:txBody>
          <a:bodyPr>
            <a:normAutofit lnSpcReduction="10000"/>
          </a:bodyPr>
          <a:lstStyle/>
          <a:p>
            <a:pPr lvl="0">
              <a:lnSpc>
                <a:spcPct val="100000"/>
              </a:lnSpc>
            </a:pPr>
            <a:r>
              <a:rPr lang="en-GB" b="1" dirty="0"/>
              <a:t>Biomedical</a:t>
            </a:r>
            <a:r>
              <a:rPr lang="en-GB" dirty="0"/>
              <a:t>: disease-focused. </a:t>
            </a:r>
          </a:p>
          <a:p>
            <a:pPr lvl="0">
              <a:lnSpc>
                <a:spcPct val="100000"/>
              </a:lnSpc>
            </a:pPr>
            <a:r>
              <a:rPr lang="en-GB" b="1" dirty="0"/>
              <a:t>Biopsychosocial</a:t>
            </a:r>
            <a:r>
              <a:rPr lang="en-GB" dirty="0"/>
              <a:t>: holistic approach. </a:t>
            </a:r>
          </a:p>
          <a:p>
            <a:pPr lvl="0">
              <a:lnSpc>
                <a:spcPct val="100000"/>
              </a:lnSpc>
            </a:pPr>
            <a:r>
              <a:rPr lang="en-GB" b="1" dirty="0"/>
              <a:t>Rainbow Model</a:t>
            </a:r>
            <a:r>
              <a:rPr lang="en-GB" dirty="0"/>
              <a:t>: wider determinants. </a:t>
            </a:r>
          </a:p>
          <a:p>
            <a:pPr lvl="0">
              <a:lnSpc>
                <a:spcPct val="100000"/>
              </a:lnSpc>
            </a:pPr>
            <a:r>
              <a:rPr lang="en-GB" b="1" dirty="0" err="1"/>
              <a:t>Salutogenic</a:t>
            </a:r>
            <a:r>
              <a:rPr lang="en-GB" dirty="0"/>
              <a:t>: focuses on wellbeing. </a:t>
            </a:r>
          </a:p>
          <a:p>
            <a:pPr lvl="0">
              <a:lnSpc>
                <a:spcPct val="100000"/>
              </a:lnSpc>
            </a:pPr>
            <a:r>
              <a:rPr lang="en-GB" dirty="0"/>
              <a:t>Different models suit different contexts. </a:t>
            </a:r>
          </a:p>
          <a:p>
            <a:pPr lvl="0">
              <a:lnSpc>
                <a:spcPct val="100000"/>
              </a:lnSpc>
            </a:pPr>
            <a:r>
              <a:rPr lang="en-GB" dirty="0"/>
              <a:t>Modern HSC combines all approaches.</a:t>
            </a:r>
            <a:endParaRPr lang="en-US" dirty="0"/>
          </a:p>
          <a:p>
            <a:pPr>
              <a:lnSpc>
                <a:spcPct val="100000"/>
              </a:lnSpc>
            </a:pPr>
            <a:r>
              <a:rPr lang="en-US" dirty="0"/>
              <a:t>No single model suffices. Biomedical excels in acute care; biopsychosocial in chronic disease; Rainbow in policy; </a:t>
            </a:r>
            <a:r>
              <a:rPr lang="en-US" dirty="0" err="1"/>
              <a:t>salutogenesis</a:t>
            </a:r>
            <a:r>
              <a:rPr lang="en-US" dirty="0"/>
              <a:t> in community resilience. Modern HSC requires integration of all four (Adel and Alani, 2024).</a:t>
            </a:r>
          </a:p>
          <a:p>
            <a:pPr>
              <a:lnSpc>
                <a:spcPct val="100000"/>
              </a:lnSpc>
            </a:pPr>
            <a:endParaRPr lang="en-GB" dirty="0"/>
          </a:p>
        </p:txBody>
      </p:sp>
      <p:sp>
        <p:nvSpPr>
          <p:cNvPr id="4" name="Slide Number Placeholder 3">
            <a:extLst>
              <a:ext uri="{FF2B5EF4-FFF2-40B4-BE49-F238E27FC236}">
                <a16:creationId xmlns:a16="http://schemas.microsoft.com/office/drawing/2014/main" id="{524D9074-F365-4BBA-8BDF-FC9DBAC6A765}"/>
              </a:ext>
            </a:extLst>
          </p:cNvPr>
          <p:cNvSpPr>
            <a:spLocks noGrp="1"/>
          </p:cNvSpPr>
          <p:nvPr>
            <p:ph type="sldNum" sz="quarter" idx="12"/>
          </p:nvPr>
        </p:nvSpPr>
        <p:spPr/>
        <p:txBody>
          <a:bodyPr/>
          <a:lstStyle/>
          <a:p>
            <a:fld id="{50C3BE4A-F11E-41B6-9563-466181DCB149}" type="slidenum">
              <a:rPr lang="en-GB" smtClean="0"/>
              <a:t>5</a:t>
            </a:fld>
            <a:endParaRPr lang="en-GB"/>
          </a:p>
        </p:txBody>
      </p:sp>
      <p:graphicFrame>
        <p:nvGraphicFramePr>
          <p:cNvPr id="11" name="Content Placeholder 10">
            <a:extLst>
              <a:ext uri="{FF2B5EF4-FFF2-40B4-BE49-F238E27FC236}">
                <a16:creationId xmlns:a16="http://schemas.microsoft.com/office/drawing/2014/main" id="{1446F46B-8046-4849-BEBA-31FC8C6394F7}"/>
              </a:ext>
            </a:extLst>
          </p:cNvPr>
          <p:cNvGraphicFramePr>
            <a:graphicFrameLocks noGrp="1"/>
          </p:cNvGraphicFramePr>
          <p:nvPr>
            <p:ph sz="half" idx="2"/>
            <p:extLst>
              <p:ext uri="{D42A27DB-BD31-4B8C-83A1-F6EECF244321}">
                <p14:modId xmlns:p14="http://schemas.microsoft.com/office/powerpoint/2010/main" val="50744298"/>
              </p:ext>
            </p:extLst>
          </p:nvPr>
        </p:nvGraphicFramePr>
        <p:xfrm>
          <a:off x="6952249" y="1965960"/>
          <a:ext cx="4754562" cy="3955870"/>
        </p:xfrm>
        <a:graphic>
          <a:graphicData uri="http://schemas.openxmlformats.org/drawingml/2006/table">
            <a:tbl>
              <a:tblPr>
                <a:tableStyleId>{3C2FFA5D-87B4-456A-9821-1D502468CF0F}</a:tableStyleId>
              </a:tblPr>
              <a:tblGrid>
                <a:gridCol w="1584854">
                  <a:extLst>
                    <a:ext uri="{9D8B030D-6E8A-4147-A177-3AD203B41FA5}">
                      <a16:colId xmlns:a16="http://schemas.microsoft.com/office/drawing/2014/main" val="3210288218"/>
                    </a:ext>
                  </a:extLst>
                </a:gridCol>
                <a:gridCol w="1584854">
                  <a:extLst>
                    <a:ext uri="{9D8B030D-6E8A-4147-A177-3AD203B41FA5}">
                      <a16:colId xmlns:a16="http://schemas.microsoft.com/office/drawing/2014/main" val="2508176785"/>
                    </a:ext>
                  </a:extLst>
                </a:gridCol>
                <a:gridCol w="1584854">
                  <a:extLst>
                    <a:ext uri="{9D8B030D-6E8A-4147-A177-3AD203B41FA5}">
                      <a16:colId xmlns:a16="http://schemas.microsoft.com/office/drawing/2014/main" val="3331209900"/>
                    </a:ext>
                  </a:extLst>
                </a:gridCol>
              </a:tblGrid>
              <a:tr h="791174">
                <a:tc>
                  <a:txBody>
                    <a:bodyPr/>
                    <a:lstStyle/>
                    <a:p>
                      <a:r>
                        <a:rPr lang="en-GB" sz="1800" b="1" dirty="0"/>
                        <a:t>Model</a:t>
                      </a:r>
                    </a:p>
                  </a:txBody>
                  <a:tcPr marL="44036" marR="44036" marT="22018" marB="22018" anchor="ctr"/>
                </a:tc>
                <a:tc>
                  <a:txBody>
                    <a:bodyPr/>
                    <a:lstStyle/>
                    <a:p>
                      <a:r>
                        <a:rPr lang="en-GB" sz="1800" b="1"/>
                        <a:t>Strength</a:t>
                      </a:r>
                    </a:p>
                  </a:txBody>
                  <a:tcPr marL="44036" marR="44036" marT="22018" marB="22018" anchor="ctr"/>
                </a:tc>
                <a:tc>
                  <a:txBody>
                    <a:bodyPr/>
                    <a:lstStyle/>
                    <a:p>
                      <a:r>
                        <a:rPr lang="en-GB" sz="1800" b="1" dirty="0"/>
                        <a:t>Limitation</a:t>
                      </a:r>
                    </a:p>
                  </a:txBody>
                  <a:tcPr marL="44036" marR="44036" marT="22018" marB="22018" anchor="ctr"/>
                </a:tc>
                <a:extLst>
                  <a:ext uri="{0D108BD9-81ED-4DB2-BD59-A6C34878D82A}">
                    <a16:rowId xmlns:a16="http://schemas.microsoft.com/office/drawing/2014/main" val="55186124"/>
                  </a:ext>
                </a:extLst>
              </a:tr>
              <a:tr h="791174">
                <a:tc>
                  <a:txBody>
                    <a:bodyPr/>
                    <a:lstStyle/>
                    <a:p>
                      <a:r>
                        <a:rPr lang="en-GB" sz="1800" i="1" dirty="0"/>
                        <a:t>Biomedical</a:t>
                      </a:r>
                    </a:p>
                  </a:txBody>
                  <a:tcPr marL="44036" marR="44036" marT="22018" marB="22018" anchor="ctr"/>
                </a:tc>
                <a:tc>
                  <a:txBody>
                    <a:bodyPr/>
                    <a:lstStyle/>
                    <a:p>
                      <a:r>
                        <a:rPr lang="en-GB" sz="1800"/>
                        <a:t>Scientific</a:t>
                      </a:r>
                    </a:p>
                  </a:txBody>
                  <a:tcPr marL="44036" marR="44036" marT="22018" marB="22018" anchor="ctr"/>
                </a:tc>
                <a:tc>
                  <a:txBody>
                    <a:bodyPr/>
                    <a:lstStyle/>
                    <a:p>
                      <a:r>
                        <a:rPr lang="en-GB" sz="1800"/>
                        <a:t>Narrow focus</a:t>
                      </a:r>
                    </a:p>
                  </a:txBody>
                  <a:tcPr marL="44036" marR="44036" marT="22018" marB="22018" anchor="ctr"/>
                </a:tc>
                <a:extLst>
                  <a:ext uri="{0D108BD9-81ED-4DB2-BD59-A6C34878D82A}">
                    <a16:rowId xmlns:a16="http://schemas.microsoft.com/office/drawing/2014/main" val="1555078223"/>
                  </a:ext>
                </a:extLst>
              </a:tr>
              <a:tr h="791174">
                <a:tc>
                  <a:txBody>
                    <a:bodyPr/>
                    <a:lstStyle/>
                    <a:p>
                      <a:r>
                        <a:rPr lang="en-GB" sz="1800" i="1" dirty="0"/>
                        <a:t>Biopsychosocial</a:t>
                      </a:r>
                    </a:p>
                  </a:txBody>
                  <a:tcPr marL="44036" marR="44036" marT="22018" marB="22018" anchor="ctr"/>
                </a:tc>
                <a:tc>
                  <a:txBody>
                    <a:bodyPr/>
                    <a:lstStyle/>
                    <a:p>
                      <a:r>
                        <a:rPr lang="en-GB" sz="1800"/>
                        <a:t>Holistic</a:t>
                      </a:r>
                    </a:p>
                  </a:txBody>
                  <a:tcPr marL="44036" marR="44036" marT="22018" marB="22018" anchor="ctr"/>
                </a:tc>
                <a:tc>
                  <a:txBody>
                    <a:bodyPr/>
                    <a:lstStyle/>
                    <a:p>
                      <a:r>
                        <a:rPr lang="en-GB" sz="1800"/>
                        <a:t>Resource intensive</a:t>
                      </a:r>
                    </a:p>
                  </a:txBody>
                  <a:tcPr marL="44036" marR="44036" marT="22018" marB="22018" anchor="ctr"/>
                </a:tc>
                <a:extLst>
                  <a:ext uri="{0D108BD9-81ED-4DB2-BD59-A6C34878D82A}">
                    <a16:rowId xmlns:a16="http://schemas.microsoft.com/office/drawing/2014/main" val="3414597446"/>
                  </a:ext>
                </a:extLst>
              </a:tr>
              <a:tr h="791174">
                <a:tc>
                  <a:txBody>
                    <a:bodyPr/>
                    <a:lstStyle/>
                    <a:p>
                      <a:r>
                        <a:rPr lang="en-GB" sz="1800" i="1" dirty="0"/>
                        <a:t>Rainbow</a:t>
                      </a:r>
                    </a:p>
                  </a:txBody>
                  <a:tcPr marL="44036" marR="44036" marT="22018" marB="22018" anchor="ctr"/>
                </a:tc>
                <a:tc>
                  <a:txBody>
                    <a:bodyPr/>
                    <a:lstStyle/>
                    <a:p>
                      <a:r>
                        <a:rPr lang="en-GB" sz="1800"/>
                        <a:t>Addresses inequalities</a:t>
                      </a:r>
                    </a:p>
                  </a:txBody>
                  <a:tcPr marL="44036" marR="44036" marT="22018" marB="22018" anchor="ctr"/>
                </a:tc>
                <a:tc>
                  <a:txBody>
                    <a:bodyPr/>
                    <a:lstStyle/>
                    <a:p>
                      <a:r>
                        <a:rPr lang="en-GB" sz="1800"/>
                        <a:t>Complex</a:t>
                      </a:r>
                    </a:p>
                  </a:txBody>
                  <a:tcPr marL="44036" marR="44036" marT="22018" marB="22018" anchor="ctr"/>
                </a:tc>
                <a:extLst>
                  <a:ext uri="{0D108BD9-81ED-4DB2-BD59-A6C34878D82A}">
                    <a16:rowId xmlns:a16="http://schemas.microsoft.com/office/drawing/2014/main" val="1772350348"/>
                  </a:ext>
                </a:extLst>
              </a:tr>
              <a:tr h="791174">
                <a:tc>
                  <a:txBody>
                    <a:bodyPr/>
                    <a:lstStyle/>
                    <a:p>
                      <a:r>
                        <a:rPr lang="en-GB" sz="1800" i="1" dirty="0" err="1"/>
                        <a:t>Salutogenic</a:t>
                      </a:r>
                      <a:endParaRPr lang="en-GB" sz="1800" i="1" dirty="0"/>
                    </a:p>
                  </a:txBody>
                  <a:tcPr marL="44036" marR="44036" marT="22018" marB="22018" anchor="ctr"/>
                </a:tc>
                <a:tc>
                  <a:txBody>
                    <a:bodyPr/>
                    <a:lstStyle/>
                    <a:p>
                      <a:r>
                        <a:rPr lang="en-GB" sz="1800"/>
                        <a:t>Promotes resilience</a:t>
                      </a:r>
                    </a:p>
                  </a:txBody>
                  <a:tcPr marL="44036" marR="44036" marT="22018" marB="22018" anchor="ctr"/>
                </a:tc>
                <a:tc>
                  <a:txBody>
                    <a:bodyPr/>
                    <a:lstStyle/>
                    <a:p>
                      <a:r>
                        <a:rPr lang="en-GB" sz="1800" dirty="0"/>
                        <a:t>Less clinical</a:t>
                      </a:r>
                    </a:p>
                  </a:txBody>
                  <a:tcPr marL="44036" marR="44036" marT="22018" marB="22018" anchor="ctr"/>
                </a:tc>
                <a:extLst>
                  <a:ext uri="{0D108BD9-81ED-4DB2-BD59-A6C34878D82A}">
                    <a16:rowId xmlns:a16="http://schemas.microsoft.com/office/drawing/2014/main" val="1958452098"/>
                  </a:ext>
                </a:extLst>
              </a:tr>
            </a:tbl>
          </a:graphicData>
        </a:graphic>
      </p:graphicFrame>
    </p:spTree>
    <p:extLst>
      <p:ext uri="{BB962C8B-B14F-4D97-AF65-F5344CB8AC3E}">
        <p14:creationId xmlns:p14="http://schemas.microsoft.com/office/powerpoint/2010/main" val="28389287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E3D09-4E1B-485E-9C11-F52744238E02}"/>
              </a:ext>
            </a:extLst>
          </p:cNvPr>
          <p:cNvSpPr>
            <a:spLocks noGrp="1"/>
          </p:cNvSpPr>
          <p:nvPr>
            <p:ph type="title"/>
          </p:nvPr>
        </p:nvSpPr>
        <p:spPr/>
        <p:txBody>
          <a:bodyPr/>
          <a:lstStyle/>
          <a:p>
            <a:r>
              <a:rPr lang="en-GB" b="1" dirty="0"/>
              <a:t>Applying Models to Service Design</a:t>
            </a:r>
            <a:endParaRPr lang="en-GB" dirty="0"/>
          </a:p>
        </p:txBody>
      </p:sp>
      <p:graphicFrame>
        <p:nvGraphicFramePr>
          <p:cNvPr id="9" name="Content Placeholder 8">
            <a:extLst>
              <a:ext uri="{FF2B5EF4-FFF2-40B4-BE49-F238E27FC236}">
                <a16:creationId xmlns:a16="http://schemas.microsoft.com/office/drawing/2014/main" id="{F24EB9EA-F82B-4B6F-B055-488EE61F57F0}"/>
              </a:ext>
            </a:extLst>
          </p:cNvPr>
          <p:cNvGraphicFramePr>
            <a:graphicFrameLocks noGrp="1"/>
          </p:cNvGraphicFramePr>
          <p:nvPr>
            <p:ph sz="half" idx="1"/>
            <p:extLst>
              <p:ext uri="{D42A27DB-BD31-4B8C-83A1-F6EECF244321}">
                <p14:modId xmlns:p14="http://schemas.microsoft.com/office/powerpoint/2010/main" val="747496138"/>
              </p:ext>
            </p:extLst>
          </p:nvPr>
        </p:nvGraphicFramePr>
        <p:xfrm>
          <a:off x="1143000" y="1756229"/>
          <a:ext cx="4754562" cy="4151085"/>
        </p:xfrm>
        <a:graphic>
          <a:graphicData uri="http://schemas.openxmlformats.org/drawingml/2006/table">
            <a:tbl>
              <a:tblPr/>
              <a:tblGrid>
                <a:gridCol w="2377281">
                  <a:extLst>
                    <a:ext uri="{9D8B030D-6E8A-4147-A177-3AD203B41FA5}">
                      <a16:colId xmlns:a16="http://schemas.microsoft.com/office/drawing/2014/main" val="3192316296"/>
                    </a:ext>
                  </a:extLst>
                </a:gridCol>
                <a:gridCol w="2377281">
                  <a:extLst>
                    <a:ext uri="{9D8B030D-6E8A-4147-A177-3AD203B41FA5}">
                      <a16:colId xmlns:a16="http://schemas.microsoft.com/office/drawing/2014/main" val="3244315484"/>
                    </a:ext>
                  </a:extLst>
                </a:gridCol>
              </a:tblGrid>
              <a:tr h="830217">
                <a:tc>
                  <a:txBody>
                    <a:bodyPr/>
                    <a:lstStyle/>
                    <a:p>
                      <a:r>
                        <a:rPr lang="en-GB" sz="2400" b="1" dirty="0"/>
                        <a:t>HBM Element</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b="1" dirty="0"/>
                        <a:t>Example</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52694670"/>
                  </a:ext>
                </a:extLst>
              </a:tr>
              <a:tr h="830217">
                <a:tc>
                  <a:txBody>
                    <a:bodyPr/>
                    <a:lstStyle/>
                    <a:p>
                      <a:r>
                        <a:rPr lang="en-GB" sz="2400"/>
                        <a:t>Susceptibility</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a:t>Risk of diabetes</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97155042"/>
                  </a:ext>
                </a:extLst>
              </a:tr>
              <a:tr h="830217">
                <a:tc>
                  <a:txBody>
                    <a:bodyPr/>
                    <a:lstStyle/>
                    <a:p>
                      <a:r>
                        <a:rPr lang="en-GB" sz="2400"/>
                        <a:t>Severity</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a:t>Serious complications</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987507223"/>
                  </a:ext>
                </a:extLst>
              </a:tr>
              <a:tr h="830217">
                <a:tc>
                  <a:txBody>
                    <a:bodyPr/>
                    <a:lstStyle/>
                    <a:p>
                      <a:r>
                        <a:rPr lang="en-GB" sz="2400"/>
                        <a:t>Benefits</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a:t>Improved health</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25101935"/>
                  </a:ext>
                </a:extLst>
              </a:tr>
              <a:tr h="830217">
                <a:tc>
                  <a:txBody>
                    <a:bodyPr/>
                    <a:lstStyle/>
                    <a:p>
                      <a:r>
                        <a:rPr lang="en-GB" sz="2400"/>
                        <a:t>Barriers</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400" dirty="0"/>
                        <a:t>Time, transport</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9809923"/>
                  </a:ext>
                </a:extLst>
              </a:tr>
            </a:tbl>
          </a:graphicData>
        </a:graphic>
      </p:graphicFrame>
      <p:sp>
        <p:nvSpPr>
          <p:cNvPr id="5" name="Slide Number Placeholder 4">
            <a:extLst>
              <a:ext uri="{FF2B5EF4-FFF2-40B4-BE49-F238E27FC236}">
                <a16:creationId xmlns:a16="http://schemas.microsoft.com/office/drawing/2014/main" id="{27F9B77B-FE7E-4FD5-85A9-A6F6D4881630}"/>
              </a:ext>
            </a:extLst>
          </p:cNvPr>
          <p:cNvSpPr>
            <a:spLocks noGrp="1"/>
          </p:cNvSpPr>
          <p:nvPr>
            <p:ph type="sldNum" sz="quarter" idx="12"/>
          </p:nvPr>
        </p:nvSpPr>
        <p:spPr/>
        <p:txBody>
          <a:bodyPr/>
          <a:lstStyle/>
          <a:p>
            <a:fld id="{50C3BE4A-F11E-41B6-9563-466181DCB149}" type="slidenum">
              <a:rPr lang="en-GB" smtClean="0"/>
              <a:t>6</a:t>
            </a:fld>
            <a:endParaRPr lang="en-GB"/>
          </a:p>
        </p:txBody>
      </p:sp>
      <p:pic>
        <p:nvPicPr>
          <p:cNvPr id="4098" name="Picture 2" descr="383 Health Belief Model Royalty-Free Images, Stock Photos &amp; Pictures |  Shutterstock">
            <a:extLst>
              <a:ext uri="{FF2B5EF4-FFF2-40B4-BE49-F238E27FC236}">
                <a16:creationId xmlns:a16="http://schemas.microsoft.com/office/drawing/2014/main" id="{A1833869-E59A-4D65-B48B-D347BB850324}"/>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499679" y="1756229"/>
            <a:ext cx="4754563" cy="41510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29825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8AAA9-7699-480D-9A4F-744D36696245}"/>
              </a:ext>
            </a:extLst>
          </p:cNvPr>
          <p:cNvSpPr>
            <a:spLocks noGrp="1"/>
          </p:cNvSpPr>
          <p:nvPr>
            <p:ph type="title"/>
          </p:nvPr>
        </p:nvSpPr>
        <p:spPr/>
        <p:txBody>
          <a:bodyPr/>
          <a:lstStyle/>
          <a:p>
            <a:r>
              <a:rPr lang="en-GB" b="1" dirty="0"/>
              <a:t>SDG 3: Good Health and Well-Being</a:t>
            </a:r>
            <a:br>
              <a:rPr lang="en-GB" b="1" dirty="0"/>
            </a:br>
            <a:endParaRPr lang="en-GB" dirty="0"/>
          </a:p>
        </p:txBody>
      </p:sp>
      <p:sp>
        <p:nvSpPr>
          <p:cNvPr id="5" name="Content Placeholder 4">
            <a:extLst>
              <a:ext uri="{FF2B5EF4-FFF2-40B4-BE49-F238E27FC236}">
                <a16:creationId xmlns:a16="http://schemas.microsoft.com/office/drawing/2014/main" id="{6FCE2CCF-4AB2-4D32-9A6B-96269BFFB77E}"/>
              </a:ext>
            </a:extLst>
          </p:cNvPr>
          <p:cNvSpPr>
            <a:spLocks noGrp="1"/>
          </p:cNvSpPr>
          <p:nvPr>
            <p:ph sz="half" idx="1"/>
          </p:nvPr>
        </p:nvSpPr>
        <p:spPr>
          <a:xfrm>
            <a:off x="1173480" y="1885406"/>
            <a:ext cx="4754880" cy="4023360"/>
          </a:xfrm>
        </p:spPr>
        <p:txBody>
          <a:bodyPr>
            <a:normAutofit lnSpcReduction="10000"/>
          </a:bodyPr>
          <a:lstStyle/>
          <a:p>
            <a:pPr lvl="0"/>
            <a:r>
              <a:rPr lang="en-GB" dirty="0"/>
              <a:t>Adopted by UN in 2015. </a:t>
            </a:r>
          </a:p>
          <a:p>
            <a:pPr lvl="0"/>
            <a:r>
              <a:rPr lang="en-GB" dirty="0"/>
              <a:t>Ensure healthy lives for all. </a:t>
            </a:r>
          </a:p>
          <a:p>
            <a:pPr lvl="0"/>
            <a:r>
              <a:rPr lang="en-GB" dirty="0"/>
              <a:t>Reduce maternal and child deaths. </a:t>
            </a:r>
          </a:p>
          <a:p>
            <a:pPr lvl="0"/>
            <a:r>
              <a:rPr lang="en-GB" dirty="0"/>
              <a:t>Combat communicable diseases. </a:t>
            </a:r>
          </a:p>
          <a:p>
            <a:pPr lvl="0"/>
            <a:r>
              <a:rPr lang="en-GB" dirty="0"/>
              <a:t>Reduce NCDs and improve mental health. </a:t>
            </a:r>
          </a:p>
          <a:p>
            <a:pPr lvl="0"/>
            <a:r>
              <a:rPr lang="en-GB" dirty="0"/>
              <a:t>Promote Universal Health Coverage. </a:t>
            </a:r>
          </a:p>
          <a:p>
            <a:pPr lvl="0"/>
            <a:r>
              <a:rPr lang="en-GB" dirty="0"/>
              <a:t>UK still faces inequality challenges.</a:t>
            </a:r>
          </a:p>
          <a:p>
            <a:endParaRPr lang="en-GB" dirty="0"/>
          </a:p>
        </p:txBody>
      </p:sp>
      <p:sp>
        <p:nvSpPr>
          <p:cNvPr id="4" name="Slide Number Placeholder 3">
            <a:extLst>
              <a:ext uri="{FF2B5EF4-FFF2-40B4-BE49-F238E27FC236}">
                <a16:creationId xmlns:a16="http://schemas.microsoft.com/office/drawing/2014/main" id="{69A7F86D-06DB-4DE2-A64B-7B4E15B5F3B9}"/>
              </a:ext>
            </a:extLst>
          </p:cNvPr>
          <p:cNvSpPr>
            <a:spLocks noGrp="1"/>
          </p:cNvSpPr>
          <p:nvPr>
            <p:ph type="sldNum" sz="quarter" idx="12"/>
          </p:nvPr>
        </p:nvSpPr>
        <p:spPr/>
        <p:txBody>
          <a:bodyPr/>
          <a:lstStyle/>
          <a:p>
            <a:fld id="{50C3BE4A-F11E-41B6-9563-466181DCB149}" type="slidenum">
              <a:rPr lang="en-GB" smtClean="0"/>
              <a:t>7</a:t>
            </a:fld>
            <a:endParaRPr lang="en-GB"/>
          </a:p>
        </p:txBody>
      </p:sp>
      <p:pic>
        <p:nvPicPr>
          <p:cNvPr id="5122" name="Picture 2" descr="Sustainable Development Goal 3 - Wikipedia">
            <a:extLst>
              <a:ext uri="{FF2B5EF4-FFF2-40B4-BE49-F238E27FC236}">
                <a16:creationId xmlns:a16="http://schemas.microsoft.com/office/drawing/2014/main" id="{ABEBDDC8-3497-4BF8-B7DE-D29504F518C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9286787" y="1669144"/>
            <a:ext cx="1762213" cy="175985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7" name="Table 6">
            <a:extLst>
              <a:ext uri="{FF2B5EF4-FFF2-40B4-BE49-F238E27FC236}">
                <a16:creationId xmlns:a16="http://schemas.microsoft.com/office/drawing/2014/main" id="{A4B60B15-9784-4BD2-943F-991AE2104111}"/>
              </a:ext>
            </a:extLst>
          </p:cNvPr>
          <p:cNvGraphicFramePr>
            <a:graphicFrameLocks noGrp="1"/>
          </p:cNvGraphicFramePr>
          <p:nvPr>
            <p:extLst>
              <p:ext uri="{D42A27DB-BD31-4B8C-83A1-F6EECF244321}">
                <p14:modId xmlns:p14="http://schemas.microsoft.com/office/powerpoint/2010/main" val="2496452898"/>
              </p:ext>
            </p:extLst>
          </p:nvPr>
        </p:nvGraphicFramePr>
        <p:xfrm>
          <a:off x="5928360" y="1564640"/>
          <a:ext cx="3190788" cy="4241075"/>
        </p:xfrm>
        <a:graphic>
          <a:graphicData uri="http://schemas.openxmlformats.org/drawingml/2006/table">
            <a:tbl>
              <a:tblPr/>
              <a:tblGrid>
                <a:gridCol w="1506926">
                  <a:extLst>
                    <a:ext uri="{9D8B030D-6E8A-4147-A177-3AD203B41FA5}">
                      <a16:colId xmlns:a16="http://schemas.microsoft.com/office/drawing/2014/main" val="309500896"/>
                    </a:ext>
                  </a:extLst>
                </a:gridCol>
                <a:gridCol w="1683862">
                  <a:extLst>
                    <a:ext uri="{9D8B030D-6E8A-4147-A177-3AD203B41FA5}">
                      <a16:colId xmlns:a16="http://schemas.microsoft.com/office/drawing/2014/main" val="4222955691"/>
                    </a:ext>
                  </a:extLst>
                </a:gridCol>
              </a:tblGrid>
              <a:tr h="784726">
                <a:tc>
                  <a:txBody>
                    <a:bodyPr/>
                    <a:lstStyle/>
                    <a:p>
                      <a:r>
                        <a:rPr lang="en-GB" sz="1800" b="1" dirty="0"/>
                        <a:t>Target Area</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800" b="1" dirty="0"/>
                        <a:t>Goal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32265312"/>
                  </a:ext>
                </a:extLst>
              </a:tr>
              <a:tr h="890541">
                <a:tc>
                  <a:txBody>
                    <a:bodyPr/>
                    <a:lstStyle/>
                    <a:p>
                      <a:r>
                        <a:rPr lang="en-GB" sz="1800"/>
                        <a:t>Maternal Health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800"/>
                        <a:t>Lower mortality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08316308"/>
                  </a:ext>
                </a:extLst>
              </a:tr>
              <a:tr h="890541">
                <a:tc>
                  <a:txBody>
                    <a:bodyPr/>
                    <a:lstStyle/>
                    <a:p>
                      <a:r>
                        <a:rPr lang="en-GB" sz="1800"/>
                        <a:t>Child Health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800"/>
                        <a:t>Prevent deaths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17238745"/>
                  </a:ext>
                </a:extLst>
              </a:tr>
              <a:tr h="890541">
                <a:tc>
                  <a:txBody>
                    <a:bodyPr/>
                    <a:lstStyle/>
                    <a:p>
                      <a:r>
                        <a:rPr lang="en-GB" sz="1800"/>
                        <a:t>NCDs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800"/>
                        <a:t>Reduce by one-third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46456240"/>
                  </a:ext>
                </a:extLst>
              </a:tr>
              <a:tr h="784726">
                <a:tc>
                  <a:txBody>
                    <a:bodyPr/>
                    <a:lstStyle/>
                    <a:p>
                      <a:r>
                        <a:rPr lang="en-GB" sz="1800"/>
                        <a:t>UHC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1800" dirty="0"/>
                        <a:t>Access for all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16806600"/>
                  </a:ext>
                </a:extLst>
              </a:tr>
            </a:tbl>
          </a:graphicData>
        </a:graphic>
      </p:graphicFrame>
    </p:spTree>
    <p:extLst>
      <p:ext uri="{BB962C8B-B14F-4D97-AF65-F5344CB8AC3E}">
        <p14:creationId xmlns:p14="http://schemas.microsoft.com/office/powerpoint/2010/main" val="14338285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4732B-F472-4D77-8C66-2AA66D9A21BB}"/>
              </a:ext>
            </a:extLst>
          </p:cNvPr>
          <p:cNvSpPr>
            <a:spLocks noGrp="1"/>
          </p:cNvSpPr>
          <p:nvPr>
            <p:ph type="title"/>
          </p:nvPr>
        </p:nvSpPr>
        <p:spPr/>
        <p:txBody>
          <a:bodyPr>
            <a:normAutofit fontScale="90000"/>
          </a:bodyPr>
          <a:lstStyle/>
          <a:p>
            <a:r>
              <a:rPr lang="en-GB" b="1" dirty="0"/>
              <a:t>SDG 3 in Practice: The NHS Diabetes Prevention Programme (NDPP)</a:t>
            </a:r>
            <a:br>
              <a:rPr lang="en-GB" b="1" dirty="0"/>
            </a:br>
            <a:endParaRPr lang="en-GB" dirty="0"/>
          </a:p>
        </p:txBody>
      </p:sp>
      <p:sp>
        <p:nvSpPr>
          <p:cNvPr id="5" name="Content Placeholder 4">
            <a:extLst>
              <a:ext uri="{FF2B5EF4-FFF2-40B4-BE49-F238E27FC236}">
                <a16:creationId xmlns:a16="http://schemas.microsoft.com/office/drawing/2014/main" id="{1DF1730B-B605-4AD8-8BDC-89F7F6DA2CC4}"/>
              </a:ext>
            </a:extLst>
          </p:cNvPr>
          <p:cNvSpPr>
            <a:spLocks noGrp="1"/>
          </p:cNvSpPr>
          <p:nvPr>
            <p:ph sz="half" idx="1"/>
          </p:nvPr>
        </p:nvSpPr>
        <p:spPr/>
        <p:txBody>
          <a:bodyPr>
            <a:normAutofit fontScale="55000" lnSpcReduction="20000"/>
          </a:bodyPr>
          <a:lstStyle/>
          <a:p>
            <a:pPr>
              <a:lnSpc>
                <a:spcPct val="120000"/>
              </a:lnSpc>
            </a:pPr>
            <a:r>
              <a:rPr lang="en-GB" dirty="0">
                <a:solidFill>
                  <a:schemeClr val="tx1"/>
                </a:solidFill>
              </a:rPr>
              <a:t>The NHS Diabetes Prevention Programme (NDPP), launched in 2016, is the world’s largest structured diabetes prevention programme. It identifies adults at high risk of type 2 diabetes (T2D) and offers evidence-based lifestyle interventions covering diet, physical activity and behaviour change (</a:t>
            </a:r>
            <a:r>
              <a:rPr lang="en-GB" dirty="0" err="1">
                <a:solidFill>
                  <a:schemeClr val="tx1"/>
                </a:solidFill>
              </a:rPr>
              <a:t>Doku</a:t>
            </a:r>
            <a:r>
              <a:rPr lang="en-GB" dirty="0">
                <a:solidFill>
                  <a:schemeClr val="tx1"/>
                </a:solidFill>
              </a:rPr>
              <a:t> et al., 2026).</a:t>
            </a:r>
          </a:p>
          <a:p>
            <a:pPr>
              <a:lnSpc>
                <a:spcPct val="120000"/>
              </a:lnSpc>
            </a:pPr>
            <a:r>
              <a:rPr lang="en-GB" b="1" dirty="0">
                <a:solidFill>
                  <a:schemeClr val="tx1"/>
                </a:solidFill>
              </a:rPr>
              <a:t>SDG 3 alignment</a:t>
            </a:r>
            <a:r>
              <a:rPr lang="en-GB" dirty="0">
                <a:solidFill>
                  <a:schemeClr val="tx1"/>
                </a:solidFill>
              </a:rPr>
              <a:t>: the NDPP directly addresses SDG 3 targets on NCDs (reducing premature mortality) and UHC (accessible, free-at-point-of-use) (</a:t>
            </a:r>
            <a:r>
              <a:rPr lang="en-GB" dirty="0" err="1">
                <a:solidFill>
                  <a:schemeClr val="tx1"/>
                </a:solidFill>
              </a:rPr>
              <a:t>Doku</a:t>
            </a:r>
            <a:r>
              <a:rPr lang="en-GB" dirty="0">
                <a:solidFill>
                  <a:schemeClr val="tx1"/>
                </a:solidFill>
              </a:rPr>
              <a:t> et al., 2026).</a:t>
            </a:r>
          </a:p>
          <a:p>
            <a:pPr>
              <a:lnSpc>
                <a:spcPct val="120000"/>
              </a:lnSpc>
            </a:pPr>
            <a:r>
              <a:rPr lang="en-GB" b="1" dirty="0">
                <a:solidFill>
                  <a:schemeClr val="tx1"/>
                </a:solidFill>
              </a:rPr>
              <a:t>Evidence of success</a:t>
            </a:r>
            <a:r>
              <a:rPr lang="en-GB" dirty="0">
                <a:solidFill>
                  <a:schemeClr val="tx1"/>
                </a:solidFill>
              </a:rPr>
              <a:t>: NHS England reports that programme completers show clinically significant reductions in blood glucose and weight, reducing T2D incidence. This is cost-effective prevention aligned with the NHS Long Term Plan’s prevention agenda (</a:t>
            </a:r>
            <a:r>
              <a:rPr lang="en-GB" dirty="0" err="1">
                <a:solidFill>
                  <a:schemeClr val="tx1"/>
                </a:solidFill>
              </a:rPr>
              <a:t>Doku</a:t>
            </a:r>
            <a:r>
              <a:rPr lang="en-GB" dirty="0">
                <a:solidFill>
                  <a:schemeClr val="tx1"/>
                </a:solidFill>
              </a:rPr>
              <a:t> et al., 2026).</a:t>
            </a:r>
          </a:p>
          <a:p>
            <a:pPr>
              <a:lnSpc>
                <a:spcPct val="120000"/>
              </a:lnSpc>
            </a:pPr>
            <a:endParaRPr lang="en-GB" dirty="0">
              <a:solidFill>
                <a:schemeClr val="tx1"/>
              </a:solidFill>
            </a:endParaRPr>
          </a:p>
        </p:txBody>
      </p:sp>
      <p:sp>
        <p:nvSpPr>
          <p:cNvPr id="6" name="Content Placeholder 5">
            <a:extLst>
              <a:ext uri="{FF2B5EF4-FFF2-40B4-BE49-F238E27FC236}">
                <a16:creationId xmlns:a16="http://schemas.microsoft.com/office/drawing/2014/main" id="{FF9017BD-7702-41D1-81E6-A99659AFB37A}"/>
              </a:ext>
            </a:extLst>
          </p:cNvPr>
          <p:cNvSpPr>
            <a:spLocks noGrp="1"/>
          </p:cNvSpPr>
          <p:nvPr>
            <p:ph sz="half" idx="2"/>
          </p:nvPr>
        </p:nvSpPr>
        <p:spPr/>
        <p:txBody>
          <a:bodyPr>
            <a:normAutofit fontScale="55000" lnSpcReduction="20000"/>
          </a:bodyPr>
          <a:lstStyle/>
          <a:p>
            <a:pPr>
              <a:lnSpc>
                <a:spcPct val="120000"/>
              </a:lnSpc>
            </a:pPr>
            <a:r>
              <a:rPr lang="en-GB" b="1" dirty="0">
                <a:solidFill>
                  <a:schemeClr val="tx1"/>
                </a:solidFill>
              </a:rPr>
              <a:t>Critical context from the Health Foundation (2024)</a:t>
            </a:r>
            <a:r>
              <a:rPr lang="en-GB" dirty="0">
                <a:solidFill>
                  <a:schemeClr val="tx1"/>
                </a:solidFill>
              </a:rPr>
              <a:t>: people in the most deprived 10% of areas in England have more than double the rate of major illness, including T2D, compared to the least deprived areas,  14.6% vs 6.3% among working-age people. By 2040, 240,000 additional people with T2D are projected in the most deprived areas (Raymond et al.  2024).</a:t>
            </a:r>
          </a:p>
          <a:p>
            <a:pPr>
              <a:lnSpc>
                <a:spcPct val="120000"/>
              </a:lnSpc>
            </a:pPr>
            <a:r>
              <a:rPr lang="en-GB" b="1" dirty="0">
                <a:solidFill>
                  <a:schemeClr val="tx1"/>
                </a:solidFill>
              </a:rPr>
              <a:t>Critique equity gaps</a:t>
            </a:r>
            <a:r>
              <a:rPr lang="en-GB" dirty="0">
                <a:solidFill>
                  <a:schemeClr val="tx1"/>
                </a:solidFill>
              </a:rPr>
              <a:t>: those in the most deprived communities are less likely to complete the programme due to work inflexibility, transport barriers and digital exclusion. The NDPP’s effectiveness is therefore uneven across the population it most needs to reach.</a:t>
            </a:r>
          </a:p>
          <a:p>
            <a:pPr>
              <a:lnSpc>
                <a:spcPct val="120000"/>
              </a:lnSpc>
            </a:pPr>
            <a:r>
              <a:rPr lang="en-GB" b="1" dirty="0">
                <a:solidFill>
                  <a:schemeClr val="tx1"/>
                </a:solidFill>
              </a:rPr>
              <a:t>Critique  (structural limitations):</a:t>
            </a:r>
            <a:r>
              <a:rPr lang="en-GB" dirty="0">
                <a:solidFill>
                  <a:schemeClr val="tx1"/>
                </a:solidFill>
              </a:rPr>
              <a:t> brief lifestyle interventions cannot address the root causes of T2D incidence in deprived areas such as poverty, poor housing, food insecurity and insecure employment, which require cross-governmental structural action (</a:t>
            </a:r>
            <a:r>
              <a:rPr lang="en-GB" dirty="0" err="1">
                <a:solidFill>
                  <a:schemeClr val="tx1"/>
                </a:solidFill>
              </a:rPr>
              <a:t>Boroomand</a:t>
            </a:r>
            <a:r>
              <a:rPr lang="en-GB" dirty="0">
                <a:solidFill>
                  <a:schemeClr val="tx1"/>
                </a:solidFill>
              </a:rPr>
              <a:t> et al., 2026).</a:t>
            </a:r>
          </a:p>
          <a:p>
            <a:pPr>
              <a:lnSpc>
                <a:spcPct val="120000"/>
              </a:lnSpc>
            </a:pPr>
            <a:endParaRPr lang="en-GB" dirty="0">
              <a:solidFill>
                <a:schemeClr val="tx1"/>
              </a:solidFill>
            </a:endParaRPr>
          </a:p>
        </p:txBody>
      </p:sp>
      <p:sp>
        <p:nvSpPr>
          <p:cNvPr id="4" name="Slide Number Placeholder 3">
            <a:extLst>
              <a:ext uri="{FF2B5EF4-FFF2-40B4-BE49-F238E27FC236}">
                <a16:creationId xmlns:a16="http://schemas.microsoft.com/office/drawing/2014/main" id="{DBCFCB76-A1B1-4DE7-A6F4-BD7E4933B51E}"/>
              </a:ext>
            </a:extLst>
          </p:cNvPr>
          <p:cNvSpPr>
            <a:spLocks noGrp="1"/>
          </p:cNvSpPr>
          <p:nvPr>
            <p:ph type="sldNum" sz="quarter" idx="12"/>
          </p:nvPr>
        </p:nvSpPr>
        <p:spPr/>
        <p:txBody>
          <a:bodyPr/>
          <a:lstStyle/>
          <a:p>
            <a:fld id="{50C3BE4A-F11E-41B6-9563-466181DCB149}" type="slidenum">
              <a:rPr lang="en-GB" smtClean="0"/>
              <a:t>8</a:t>
            </a:fld>
            <a:endParaRPr lang="en-GB"/>
          </a:p>
        </p:txBody>
      </p:sp>
    </p:spTree>
    <p:extLst>
      <p:ext uri="{BB962C8B-B14F-4D97-AF65-F5344CB8AC3E}">
        <p14:creationId xmlns:p14="http://schemas.microsoft.com/office/powerpoint/2010/main" val="40988658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6A2A2E6A-79C9-43BA-933E-C26F348DECBA}"/>
              </a:ext>
            </a:extLst>
          </p:cNvPr>
          <p:cNvSpPr>
            <a:spLocks noGrp="1"/>
          </p:cNvSpPr>
          <p:nvPr>
            <p:ph type="sldNum" sz="quarter" idx="12"/>
          </p:nvPr>
        </p:nvSpPr>
        <p:spPr/>
        <p:txBody>
          <a:bodyPr/>
          <a:lstStyle/>
          <a:p>
            <a:fld id="{50C3BE4A-F11E-41B6-9563-466181DCB149}" type="slidenum">
              <a:rPr lang="en-GB" smtClean="0"/>
              <a:t>9</a:t>
            </a:fld>
            <a:endParaRPr lang="en-GB"/>
          </a:p>
        </p:txBody>
      </p:sp>
      <p:pic>
        <p:nvPicPr>
          <p:cNvPr id="6146" name="Picture 2" descr="https://assets.publishing.service.gov.uk/media/5afbef01ed915d0deef5b473/s960_6.4364_PHE_Health_Matters_Online_960x640_72dpi_6.png">
            <a:extLst>
              <a:ext uri="{FF2B5EF4-FFF2-40B4-BE49-F238E27FC236}">
                <a16:creationId xmlns:a16="http://schemas.microsoft.com/office/drawing/2014/main" id="{78801E89-0721-46C8-8456-B43D88D65A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999" y="453039"/>
            <a:ext cx="9974471" cy="540552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BA83402-EE7C-4245-A72E-DAB605C411DE}"/>
              </a:ext>
            </a:extLst>
          </p:cNvPr>
          <p:cNvSpPr txBox="1"/>
          <p:nvPr/>
        </p:nvSpPr>
        <p:spPr>
          <a:xfrm>
            <a:off x="4276033" y="6004851"/>
            <a:ext cx="4642679" cy="400110"/>
          </a:xfrm>
          <a:prstGeom prst="rect">
            <a:avLst/>
          </a:prstGeom>
          <a:noFill/>
        </p:spPr>
        <p:txBody>
          <a:bodyPr wrap="square" rtlCol="0">
            <a:spAutoFit/>
          </a:bodyPr>
          <a:lstStyle/>
          <a:p>
            <a:r>
              <a:rPr lang="en-US" sz="1000" dirty="0"/>
              <a:t>Source: </a:t>
            </a:r>
            <a:r>
              <a:rPr lang="en-US" sz="1000" dirty="0">
                <a:hlinkClick r:id="rId3"/>
              </a:rPr>
              <a:t>https://www.gov.uk/government/publications/health-matters-preventing-type-2-diabetes/health-matters-preventing-type-2-diabetes</a:t>
            </a:r>
            <a:r>
              <a:rPr lang="en-US" sz="1000" dirty="0"/>
              <a:t> </a:t>
            </a:r>
          </a:p>
        </p:txBody>
      </p:sp>
    </p:spTree>
    <p:extLst>
      <p:ext uri="{BB962C8B-B14F-4D97-AF65-F5344CB8AC3E}">
        <p14:creationId xmlns:p14="http://schemas.microsoft.com/office/powerpoint/2010/main" val="41906838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C0583-86B9-41E7-9670-9570A173E558}"/>
              </a:ext>
            </a:extLst>
          </p:cNvPr>
          <p:cNvSpPr>
            <a:spLocks noGrp="1"/>
          </p:cNvSpPr>
          <p:nvPr>
            <p:ph type="title"/>
          </p:nvPr>
        </p:nvSpPr>
        <p:spPr/>
        <p:txBody>
          <a:bodyPr/>
          <a:lstStyle/>
          <a:p>
            <a:r>
              <a:rPr lang="en-GB" b="1" dirty="0"/>
              <a:t>Key UK and International Policy Frameworks</a:t>
            </a:r>
            <a:endParaRPr lang="en-GB" dirty="0"/>
          </a:p>
        </p:txBody>
      </p:sp>
      <p:sp>
        <p:nvSpPr>
          <p:cNvPr id="5" name="Content Placeholder 4">
            <a:extLst>
              <a:ext uri="{FF2B5EF4-FFF2-40B4-BE49-F238E27FC236}">
                <a16:creationId xmlns:a16="http://schemas.microsoft.com/office/drawing/2014/main" id="{FBE1B5CE-1A5A-404E-ABC2-C9457DFFBA95}"/>
              </a:ext>
            </a:extLst>
          </p:cNvPr>
          <p:cNvSpPr>
            <a:spLocks noGrp="1"/>
          </p:cNvSpPr>
          <p:nvPr>
            <p:ph sz="half" idx="1"/>
          </p:nvPr>
        </p:nvSpPr>
        <p:spPr>
          <a:xfrm>
            <a:off x="551543" y="2057398"/>
            <a:ext cx="5346337" cy="4166429"/>
          </a:xfrm>
        </p:spPr>
        <p:txBody>
          <a:bodyPr>
            <a:normAutofit fontScale="62500" lnSpcReduction="20000"/>
          </a:bodyPr>
          <a:lstStyle/>
          <a:p>
            <a:pPr lvl="0">
              <a:lnSpc>
                <a:spcPct val="120000"/>
              </a:lnSpc>
            </a:pPr>
            <a:r>
              <a:rPr lang="en-GB" b="1" dirty="0">
                <a:solidFill>
                  <a:schemeClr val="tx1"/>
                </a:solidFill>
              </a:rPr>
              <a:t>Health in All Policies (</a:t>
            </a:r>
            <a:r>
              <a:rPr lang="en-GB" b="1" dirty="0" err="1">
                <a:solidFill>
                  <a:schemeClr val="tx1"/>
                </a:solidFill>
              </a:rPr>
              <a:t>HiAP</a:t>
            </a:r>
            <a:r>
              <a:rPr lang="en-GB" b="1" dirty="0">
                <a:solidFill>
                  <a:schemeClr val="tx1"/>
                </a:solidFill>
              </a:rPr>
              <a:t> by </a:t>
            </a:r>
            <a:r>
              <a:rPr lang="en-GB" b="1" dirty="0" err="1">
                <a:solidFill>
                  <a:schemeClr val="tx1"/>
                </a:solidFill>
              </a:rPr>
              <a:t>O’Mahony</a:t>
            </a:r>
            <a:r>
              <a:rPr lang="en-GB" b="1" dirty="0">
                <a:solidFill>
                  <a:schemeClr val="tx1"/>
                </a:solidFill>
              </a:rPr>
              <a:t>, 2022)</a:t>
            </a:r>
            <a:r>
              <a:rPr lang="en-GB" dirty="0">
                <a:solidFill>
                  <a:schemeClr val="tx1"/>
                </a:solidFill>
              </a:rPr>
              <a:t>: a systematic approach that incorporates health and health equity considerations into all government sectors transport, housing, education, agriculture and finance. Adopted in the Helsinki Statement (</a:t>
            </a:r>
            <a:r>
              <a:rPr lang="en-GB" dirty="0" err="1">
                <a:solidFill>
                  <a:schemeClr val="tx1"/>
                </a:solidFill>
              </a:rPr>
              <a:t>O’Mahony</a:t>
            </a:r>
            <a:r>
              <a:rPr lang="en-GB" dirty="0">
                <a:solidFill>
                  <a:schemeClr val="tx1"/>
                </a:solidFill>
              </a:rPr>
              <a:t>, 2022), </a:t>
            </a:r>
            <a:r>
              <a:rPr lang="en-GB" dirty="0" err="1">
                <a:solidFill>
                  <a:schemeClr val="tx1"/>
                </a:solidFill>
              </a:rPr>
              <a:t>HiAP</a:t>
            </a:r>
            <a:r>
              <a:rPr lang="en-GB" dirty="0">
                <a:solidFill>
                  <a:schemeClr val="tx1"/>
                </a:solidFill>
              </a:rPr>
              <a:t> recognises that health is determined by conditions far beyond the health sector.</a:t>
            </a:r>
          </a:p>
          <a:p>
            <a:pPr lvl="0">
              <a:lnSpc>
                <a:spcPct val="120000"/>
              </a:lnSpc>
            </a:pPr>
            <a:r>
              <a:rPr lang="en-GB" b="1" dirty="0">
                <a:solidFill>
                  <a:schemeClr val="tx1"/>
                </a:solidFill>
              </a:rPr>
              <a:t>(</a:t>
            </a:r>
            <a:r>
              <a:rPr lang="en-GB" b="1" dirty="0" err="1">
                <a:solidFill>
                  <a:schemeClr val="tx1"/>
                </a:solidFill>
              </a:rPr>
              <a:t>Doku</a:t>
            </a:r>
            <a:r>
              <a:rPr lang="en-GB" b="1" dirty="0">
                <a:solidFill>
                  <a:schemeClr val="tx1"/>
                </a:solidFill>
              </a:rPr>
              <a:t> et al., 2026)</a:t>
            </a:r>
            <a:r>
              <a:rPr lang="en-GB" dirty="0">
                <a:solidFill>
                  <a:schemeClr val="tx1"/>
                </a:solidFill>
              </a:rPr>
              <a:t>: a ten-year strategy embedding prevention, mental health parity, integrated care systems (ICSs), digital transformation and personalised care. It sets specific targets to reduce health inequalities and commits to 5 additional years of primary care funding .</a:t>
            </a:r>
          </a:p>
          <a:p>
            <a:pPr lvl="0">
              <a:lnSpc>
                <a:spcPct val="120000"/>
              </a:lnSpc>
            </a:pPr>
            <a:r>
              <a:rPr lang="en-GB" b="1" dirty="0">
                <a:solidFill>
                  <a:schemeClr val="tx1"/>
                </a:solidFill>
              </a:rPr>
              <a:t>Greener NHS / Net Zero</a:t>
            </a:r>
            <a:r>
              <a:rPr lang="en-GB" dirty="0">
                <a:solidFill>
                  <a:schemeClr val="tx1"/>
                </a:solidFill>
              </a:rPr>
              <a:t>: the NHS published its Net Zero strategy, committing to carbon net zero by 2040 (scope 1 and 2) and 2045 (scope 3), recognising that climate change is a direct threat to public health and that the NHS itself has a significant carbon footprint.</a:t>
            </a:r>
          </a:p>
          <a:p>
            <a:pPr>
              <a:lnSpc>
                <a:spcPct val="120000"/>
              </a:lnSpc>
            </a:pPr>
            <a:endParaRPr lang="en-GB" dirty="0">
              <a:solidFill>
                <a:schemeClr val="tx1"/>
              </a:solidFill>
            </a:endParaRPr>
          </a:p>
        </p:txBody>
      </p:sp>
      <p:sp>
        <p:nvSpPr>
          <p:cNvPr id="6" name="Content Placeholder 5">
            <a:extLst>
              <a:ext uri="{FF2B5EF4-FFF2-40B4-BE49-F238E27FC236}">
                <a16:creationId xmlns:a16="http://schemas.microsoft.com/office/drawing/2014/main" id="{952E937B-4DD2-4315-B42D-BB9E72A4E3AC}"/>
              </a:ext>
            </a:extLst>
          </p:cNvPr>
          <p:cNvSpPr>
            <a:spLocks noGrp="1"/>
          </p:cNvSpPr>
          <p:nvPr>
            <p:ph sz="half" idx="2"/>
          </p:nvPr>
        </p:nvSpPr>
        <p:spPr>
          <a:xfrm>
            <a:off x="6267611" y="2057400"/>
            <a:ext cx="5346337" cy="4023360"/>
          </a:xfrm>
        </p:spPr>
        <p:txBody>
          <a:bodyPr>
            <a:normAutofit fontScale="62500" lnSpcReduction="20000"/>
          </a:bodyPr>
          <a:lstStyle/>
          <a:p>
            <a:pPr lvl="0">
              <a:lnSpc>
                <a:spcPct val="120000"/>
              </a:lnSpc>
            </a:pPr>
            <a:r>
              <a:rPr lang="en-GB" b="1" dirty="0">
                <a:solidFill>
                  <a:schemeClr val="tx1"/>
                </a:solidFill>
              </a:rPr>
              <a:t>UK Equality Act (2010)</a:t>
            </a:r>
            <a:r>
              <a:rPr lang="en-GB" dirty="0">
                <a:solidFill>
                  <a:schemeClr val="tx1"/>
                </a:solidFill>
              </a:rPr>
              <a:t>: establishes nine protected characteristics and a public sector equality duty — requiring public bodies, including NHS organisations, to actively advance equality in service design and delivery.</a:t>
            </a:r>
          </a:p>
          <a:p>
            <a:pPr lvl="0">
              <a:lnSpc>
                <a:spcPct val="120000"/>
              </a:lnSpc>
            </a:pPr>
            <a:r>
              <a:rPr lang="en-GB" b="1" dirty="0">
                <a:solidFill>
                  <a:schemeClr val="tx1"/>
                </a:solidFill>
              </a:rPr>
              <a:t>Integrated Care Systems (ICSs) / Health and Care Act 2022</a:t>
            </a:r>
            <a:r>
              <a:rPr lang="en-GB" dirty="0">
                <a:solidFill>
                  <a:schemeClr val="tx1"/>
                </a:solidFill>
              </a:rPr>
              <a:t>: dissolves traditional commissioning structures, integrating NHS, local government and the voluntary sector at place level to address social determinants of health holistically.</a:t>
            </a:r>
          </a:p>
          <a:p>
            <a:pPr lvl="0">
              <a:lnSpc>
                <a:spcPct val="120000"/>
              </a:lnSpc>
            </a:pPr>
            <a:r>
              <a:rPr lang="en-GB" b="1" dirty="0">
                <a:solidFill>
                  <a:schemeClr val="tx1"/>
                </a:solidFill>
              </a:rPr>
              <a:t>(</a:t>
            </a:r>
            <a:r>
              <a:rPr lang="en-GB" b="1" dirty="0" err="1">
                <a:solidFill>
                  <a:schemeClr val="tx1"/>
                </a:solidFill>
              </a:rPr>
              <a:t>Boroomand</a:t>
            </a:r>
            <a:r>
              <a:rPr lang="en-GB" b="1" dirty="0">
                <a:solidFill>
                  <a:schemeClr val="tx1"/>
                </a:solidFill>
              </a:rPr>
              <a:t> et al., 2026)</a:t>
            </a:r>
            <a:r>
              <a:rPr lang="en-GB" dirty="0">
                <a:solidFill>
                  <a:schemeClr val="tx1"/>
                </a:solidFill>
              </a:rPr>
              <a:t>: proposes six policy objectives, including giving every child the best start in life, fair employment, a healthy standard of living, healthy and sustainable places, and strengthening the role of preventive health services (</a:t>
            </a:r>
            <a:r>
              <a:rPr lang="en-GB" dirty="0" err="1">
                <a:solidFill>
                  <a:schemeClr val="tx1"/>
                </a:solidFill>
              </a:rPr>
              <a:t>Boroomand</a:t>
            </a:r>
            <a:r>
              <a:rPr lang="en-GB" dirty="0">
                <a:solidFill>
                  <a:schemeClr val="tx1"/>
                </a:solidFill>
              </a:rPr>
              <a:t> et al., 2026).</a:t>
            </a:r>
          </a:p>
          <a:p>
            <a:pPr>
              <a:lnSpc>
                <a:spcPct val="120000"/>
              </a:lnSpc>
            </a:pPr>
            <a:endParaRPr lang="en-GB" dirty="0">
              <a:solidFill>
                <a:schemeClr val="tx1"/>
              </a:solidFill>
            </a:endParaRPr>
          </a:p>
        </p:txBody>
      </p:sp>
      <p:sp>
        <p:nvSpPr>
          <p:cNvPr id="4" name="Slide Number Placeholder 3">
            <a:extLst>
              <a:ext uri="{FF2B5EF4-FFF2-40B4-BE49-F238E27FC236}">
                <a16:creationId xmlns:a16="http://schemas.microsoft.com/office/drawing/2014/main" id="{2F6D77F0-8A77-4E66-84BF-8F13CA0C3042}"/>
              </a:ext>
            </a:extLst>
          </p:cNvPr>
          <p:cNvSpPr>
            <a:spLocks noGrp="1"/>
          </p:cNvSpPr>
          <p:nvPr>
            <p:ph type="sldNum" sz="quarter" idx="12"/>
          </p:nvPr>
        </p:nvSpPr>
        <p:spPr/>
        <p:txBody>
          <a:bodyPr/>
          <a:lstStyle/>
          <a:p>
            <a:fld id="{50C3BE4A-F11E-41B6-9563-466181DCB149}" type="slidenum">
              <a:rPr lang="en-GB" smtClean="0"/>
              <a:t>10</a:t>
            </a:fld>
            <a:endParaRPr lang="en-GB"/>
          </a:p>
        </p:txBody>
      </p:sp>
      <p:pic>
        <p:nvPicPr>
          <p:cNvPr id="7170" name="Picture 2" descr="greener NHS ...">
            <a:extLst>
              <a:ext uri="{FF2B5EF4-FFF2-40B4-BE49-F238E27FC236}">
                <a16:creationId xmlns:a16="http://schemas.microsoft.com/office/drawing/2014/main" id="{DBFBD020-9993-4CEE-8765-6F2E636A42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46958" y="377371"/>
            <a:ext cx="1666990" cy="15885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91406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4721C-3623-4D45-ACBE-29DCE426031B}"/>
              </a:ext>
            </a:extLst>
          </p:cNvPr>
          <p:cNvSpPr>
            <a:spLocks noGrp="1"/>
          </p:cNvSpPr>
          <p:nvPr>
            <p:ph type="title"/>
          </p:nvPr>
        </p:nvSpPr>
        <p:spPr/>
        <p:txBody>
          <a:bodyPr/>
          <a:lstStyle/>
          <a:p>
            <a:r>
              <a:rPr lang="en-GB" b="1" dirty="0"/>
              <a:t>Challenges in Policy Implementation</a:t>
            </a:r>
            <a:endParaRPr lang="en-GB" dirty="0"/>
          </a:p>
        </p:txBody>
      </p:sp>
      <p:graphicFrame>
        <p:nvGraphicFramePr>
          <p:cNvPr id="7" name="Content Placeholder 6">
            <a:extLst>
              <a:ext uri="{FF2B5EF4-FFF2-40B4-BE49-F238E27FC236}">
                <a16:creationId xmlns:a16="http://schemas.microsoft.com/office/drawing/2014/main" id="{E9F46E9C-176D-4571-9729-6AAFA607A04C}"/>
              </a:ext>
            </a:extLst>
          </p:cNvPr>
          <p:cNvGraphicFramePr>
            <a:graphicFrameLocks noGrp="1"/>
          </p:cNvGraphicFramePr>
          <p:nvPr>
            <p:ph sz="half" idx="1"/>
            <p:extLst>
              <p:ext uri="{D42A27DB-BD31-4B8C-83A1-F6EECF244321}">
                <p14:modId xmlns:p14="http://schemas.microsoft.com/office/powerpoint/2010/main" val="4293268273"/>
              </p:ext>
            </p:extLst>
          </p:nvPr>
        </p:nvGraphicFramePr>
        <p:xfrm>
          <a:off x="1143000" y="1965960"/>
          <a:ext cx="4754562" cy="3622040"/>
        </p:xfrm>
        <a:graphic>
          <a:graphicData uri="http://schemas.openxmlformats.org/drawingml/2006/table">
            <a:tbl>
              <a:tblPr/>
              <a:tblGrid>
                <a:gridCol w="2377281">
                  <a:extLst>
                    <a:ext uri="{9D8B030D-6E8A-4147-A177-3AD203B41FA5}">
                      <a16:colId xmlns:a16="http://schemas.microsoft.com/office/drawing/2014/main" val="31057566"/>
                    </a:ext>
                  </a:extLst>
                </a:gridCol>
                <a:gridCol w="2377281">
                  <a:extLst>
                    <a:ext uri="{9D8B030D-6E8A-4147-A177-3AD203B41FA5}">
                      <a16:colId xmlns:a16="http://schemas.microsoft.com/office/drawing/2014/main" val="1713338639"/>
                    </a:ext>
                  </a:extLst>
                </a:gridCol>
              </a:tblGrid>
              <a:tr h="724408">
                <a:tc>
                  <a:txBody>
                    <a:bodyPr/>
                    <a:lstStyle/>
                    <a:p>
                      <a:r>
                        <a:rPr lang="en-GB" sz="2000" b="1" dirty="0"/>
                        <a:t>Challenge</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000" b="1" dirty="0"/>
                        <a:t>Impact</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87346044"/>
                  </a:ext>
                </a:extLst>
              </a:tr>
              <a:tr h="724408">
                <a:tc>
                  <a:txBody>
                    <a:bodyPr/>
                    <a:lstStyle/>
                    <a:p>
                      <a:r>
                        <a:rPr lang="en-GB" sz="2000"/>
                        <a:t>Funding</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000"/>
                        <a:t>Limits prevention</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20866512"/>
                  </a:ext>
                </a:extLst>
              </a:tr>
              <a:tr h="724408">
                <a:tc>
                  <a:txBody>
                    <a:bodyPr/>
                    <a:lstStyle/>
                    <a:p>
                      <a:r>
                        <a:rPr lang="en-GB" sz="2000"/>
                        <a:t>Vacancies</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000"/>
                        <a:t>Delays care</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86105550"/>
                  </a:ext>
                </a:extLst>
              </a:tr>
              <a:tr h="724408">
                <a:tc>
                  <a:txBody>
                    <a:bodyPr/>
                    <a:lstStyle/>
                    <a:p>
                      <a:r>
                        <a:rPr lang="en-GB" sz="2000"/>
                        <a:t>Governance</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000"/>
                        <a:t>Slower delivery</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78307522"/>
                  </a:ext>
                </a:extLst>
              </a:tr>
              <a:tr h="724408">
                <a:tc>
                  <a:txBody>
                    <a:bodyPr/>
                    <a:lstStyle/>
                    <a:p>
                      <a:r>
                        <a:rPr lang="en-GB" sz="2000"/>
                        <a:t>Inequality</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000" dirty="0"/>
                        <a:t>Unequal outcomes</a:t>
                      </a:r>
                    </a:p>
                  </a:txBody>
                  <a:tcPr marL="44036" marR="44036" marT="22018" marB="22018"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355154199"/>
                  </a:ext>
                </a:extLst>
              </a:tr>
            </a:tbl>
          </a:graphicData>
        </a:graphic>
      </p:graphicFrame>
      <p:sp>
        <p:nvSpPr>
          <p:cNvPr id="4" name="Slide Number Placeholder 3">
            <a:extLst>
              <a:ext uri="{FF2B5EF4-FFF2-40B4-BE49-F238E27FC236}">
                <a16:creationId xmlns:a16="http://schemas.microsoft.com/office/drawing/2014/main" id="{615FF945-2561-421D-AF38-C33171E66ABF}"/>
              </a:ext>
            </a:extLst>
          </p:cNvPr>
          <p:cNvSpPr>
            <a:spLocks noGrp="1"/>
          </p:cNvSpPr>
          <p:nvPr>
            <p:ph type="sldNum" sz="quarter" idx="12"/>
          </p:nvPr>
        </p:nvSpPr>
        <p:spPr/>
        <p:txBody>
          <a:bodyPr/>
          <a:lstStyle/>
          <a:p>
            <a:fld id="{50C3BE4A-F11E-41B6-9563-466181DCB149}" type="slidenum">
              <a:rPr lang="en-GB" smtClean="0"/>
              <a:t>11</a:t>
            </a:fld>
            <a:endParaRPr lang="en-GB"/>
          </a:p>
        </p:txBody>
      </p:sp>
      <p:graphicFrame>
        <p:nvGraphicFramePr>
          <p:cNvPr id="9" name="Content Placeholder 8">
            <a:extLst>
              <a:ext uri="{FF2B5EF4-FFF2-40B4-BE49-F238E27FC236}">
                <a16:creationId xmlns:a16="http://schemas.microsoft.com/office/drawing/2014/main" id="{A356B3D3-D9C1-480E-B4E0-D2DA5DCFCBB3}"/>
              </a:ext>
            </a:extLst>
          </p:cNvPr>
          <p:cNvGraphicFramePr>
            <a:graphicFrameLocks noGrp="1"/>
          </p:cNvGraphicFramePr>
          <p:nvPr>
            <p:ph sz="half" idx="2"/>
            <p:extLst>
              <p:ext uri="{D42A27DB-BD31-4B8C-83A1-F6EECF244321}">
                <p14:modId xmlns:p14="http://schemas.microsoft.com/office/powerpoint/2010/main" val="3685970963"/>
              </p:ext>
            </p:extLst>
          </p:nvPr>
        </p:nvGraphicFramePr>
        <p:xfrm>
          <a:off x="6267612" y="2057400"/>
          <a:ext cx="475488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64952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AA6D2-9CB9-4967-9C54-036F25811B60}"/>
              </a:ext>
            </a:extLst>
          </p:cNvPr>
          <p:cNvSpPr>
            <a:spLocks noGrp="1"/>
          </p:cNvSpPr>
          <p:nvPr>
            <p:ph type="title"/>
          </p:nvPr>
        </p:nvSpPr>
        <p:spPr/>
        <p:txBody>
          <a:bodyPr/>
          <a:lstStyle/>
          <a:p>
            <a:r>
              <a:rPr lang="en-GB" b="1" dirty="0"/>
              <a:t>Case Study: Making Every Contact Count (MECC)</a:t>
            </a:r>
            <a:endParaRPr lang="en-GB" dirty="0"/>
          </a:p>
        </p:txBody>
      </p:sp>
      <p:sp>
        <p:nvSpPr>
          <p:cNvPr id="5" name="Content Placeholder 4">
            <a:extLst>
              <a:ext uri="{FF2B5EF4-FFF2-40B4-BE49-F238E27FC236}">
                <a16:creationId xmlns:a16="http://schemas.microsoft.com/office/drawing/2014/main" id="{9470A52E-2339-4965-BB6A-9E24A36D0988}"/>
              </a:ext>
            </a:extLst>
          </p:cNvPr>
          <p:cNvSpPr>
            <a:spLocks noGrp="1"/>
          </p:cNvSpPr>
          <p:nvPr>
            <p:ph sz="half" idx="1"/>
          </p:nvPr>
        </p:nvSpPr>
        <p:spPr>
          <a:xfrm>
            <a:off x="406400" y="2057398"/>
            <a:ext cx="5861212" cy="4191001"/>
          </a:xfrm>
        </p:spPr>
        <p:txBody>
          <a:bodyPr>
            <a:normAutofit fontScale="55000" lnSpcReduction="20000"/>
          </a:bodyPr>
          <a:lstStyle/>
          <a:p>
            <a:pPr lvl="0">
              <a:lnSpc>
                <a:spcPct val="120000"/>
              </a:lnSpc>
            </a:pPr>
            <a:r>
              <a:rPr lang="en-GB" dirty="0">
                <a:solidFill>
                  <a:schemeClr val="tx1"/>
                </a:solidFill>
              </a:rPr>
              <a:t>MECC is a national NHS and Public Health England initiative that trains all health and care workers to use brief interactions at every contact point , to encourage healthier behaviours and link people to appropriate support services (</a:t>
            </a:r>
            <a:r>
              <a:rPr lang="en-GB" dirty="0" err="1">
                <a:solidFill>
                  <a:schemeClr val="tx1"/>
                </a:solidFill>
              </a:rPr>
              <a:t>Doku</a:t>
            </a:r>
            <a:r>
              <a:rPr lang="en-GB" dirty="0">
                <a:solidFill>
                  <a:schemeClr val="tx1"/>
                </a:solidFill>
              </a:rPr>
              <a:t> et al., 2026).</a:t>
            </a:r>
          </a:p>
          <a:p>
            <a:pPr lvl="0">
              <a:lnSpc>
                <a:spcPct val="120000"/>
              </a:lnSpc>
            </a:pPr>
            <a:r>
              <a:rPr lang="en-GB" b="1" dirty="0">
                <a:solidFill>
                  <a:schemeClr val="tx1"/>
                </a:solidFill>
              </a:rPr>
              <a:t>Scope</a:t>
            </a:r>
            <a:r>
              <a:rPr lang="en-GB" dirty="0">
                <a:solidFill>
                  <a:schemeClr val="tx1"/>
                </a:solidFill>
              </a:rPr>
              <a:t>: MECC addresses smoking cessation, alcohol reduction, physical activity, healthy diet and mental wellbeing. It operates across primary care, hospital, mental health, community and social care settings.</a:t>
            </a:r>
          </a:p>
          <a:p>
            <a:pPr lvl="0">
              <a:lnSpc>
                <a:spcPct val="120000"/>
              </a:lnSpc>
            </a:pPr>
            <a:r>
              <a:rPr lang="en-GB" b="1" dirty="0">
                <a:solidFill>
                  <a:schemeClr val="tx1"/>
                </a:solidFill>
              </a:rPr>
              <a:t>Theoretical grounding</a:t>
            </a:r>
            <a:endParaRPr lang="en-GB" dirty="0">
              <a:solidFill>
                <a:schemeClr val="tx1"/>
              </a:solidFill>
            </a:endParaRPr>
          </a:p>
          <a:p>
            <a:pPr lvl="0">
              <a:lnSpc>
                <a:spcPct val="120000"/>
              </a:lnSpc>
            </a:pPr>
            <a:r>
              <a:rPr lang="en-GB" b="1" i="1" dirty="0">
                <a:solidFill>
                  <a:schemeClr val="tx1"/>
                </a:solidFill>
              </a:rPr>
              <a:t>HBM (González et al., 2025)</a:t>
            </a:r>
            <a:r>
              <a:rPr lang="en-GB" b="1" dirty="0">
                <a:solidFill>
                  <a:schemeClr val="tx1"/>
                </a:solidFill>
              </a:rPr>
              <a:t>:</a:t>
            </a:r>
            <a:r>
              <a:rPr lang="en-GB" dirty="0">
                <a:solidFill>
                  <a:schemeClr val="tx1"/>
                </a:solidFill>
              </a:rPr>
              <a:t> healthcare workers raise the patient’s perceived susceptibility and severity (e.g. ‘your blood pressure reading today suggests you are at risk’) while reducing perceived barriers (e.g. ‘I can refer you directly to a free smoking cessation service’).</a:t>
            </a:r>
          </a:p>
          <a:p>
            <a:pPr lvl="0">
              <a:lnSpc>
                <a:spcPct val="120000"/>
              </a:lnSpc>
            </a:pPr>
            <a:r>
              <a:rPr lang="en-GB" b="1" i="1" dirty="0">
                <a:solidFill>
                  <a:schemeClr val="tx1"/>
                </a:solidFill>
              </a:rPr>
              <a:t>Biopsychosocial model (Li et al., 2025)</a:t>
            </a:r>
            <a:r>
              <a:rPr lang="en-GB" b="1" dirty="0">
                <a:solidFill>
                  <a:schemeClr val="tx1"/>
                </a:solidFill>
              </a:rPr>
              <a:t>:</a:t>
            </a:r>
            <a:r>
              <a:rPr lang="en-GB" dirty="0">
                <a:solidFill>
                  <a:schemeClr val="tx1"/>
                </a:solidFill>
              </a:rPr>
              <a:t> MECC targets all three dimensions simultaneously — biological (physical health behaviours), psychological (motivational interviewing), and social (signposting to community services and social prescribing).</a:t>
            </a:r>
          </a:p>
          <a:p>
            <a:pPr>
              <a:lnSpc>
                <a:spcPct val="120000"/>
              </a:lnSpc>
            </a:pPr>
            <a:endParaRPr lang="en-GB" dirty="0">
              <a:solidFill>
                <a:schemeClr val="tx1"/>
              </a:solidFill>
            </a:endParaRPr>
          </a:p>
        </p:txBody>
      </p:sp>
      <p:sp>
        <p:nvSpPr>
          <p:cNvPr id="6" name="Content Placeholder 5">
            <a:extLst>
              <a:ext uri="{FF2B5EF4-FFF2-40B4-BE49-F238E27FC236}">
                <a16:creationId xmlns:a16="http://schemas.microsoft.com/office/drawing/2014/main" id="{EDF841F2-5E76-461E-8652-FF1DB2FE24E7}"/>
              </a:ext>
            </a:extLst>
          </p:cNvPr>
          <p:cNvSpPr>
            <a:spLocks noGrp="1"/>
          </p:cNvSpPr>
          <p:nvPr>
            <p:ph sz="half" idx="2"/>
          </p:nvPr>
        </p:nvSpPr>
        <p:spPr>
          <a:xfrm>
            <a:off x="6267612" y="2057400"/>
            <a:ext cx="5517988" cy="4023360"/>
          </a:xfrm>
        </p:spPr>
        <p:txBody>
          <a:bodyPr>
            <a:normAutofit fontScale="55000" lnSpcReduction="20000"/>
          </a:bodyPr>
          <a:lstStyle/>
          <a:p>
            <a:pPr lvl="0">
              <a:lnSpc>
                <a:spcPct val="120000"/>
              </a:lnSpc>
            </a:pPr>
            <a:r>
              <a:rPr lang="en-GB" b="1" dirty="0">
                <a:solidFill>
                  <a:schemeClr val="tx1"/>
                </a:solidFill>
              </a:rPr>
              <a:t>Evidence base</a:t>
            </a:r>
            <a:r>
              <a:rPr lang="en-GB" dirty="0">
                <a:solidFill>
                  <a:schemeClr val="tx1"/>
                </a:solidFill>
              </a:rPr>
              <a:t>: NICE Public Health Guidance 49 (NICE, 2014) recommends brief advice interventions; NHS England reports millions of MECC contacts delivered annually; Health Education England’s Consensus Statement (2017) confirmed the approach as central to the prevention agenda.</a:t>
            </a:r>
          </a:p>
          <a:p>
            <a:pPr lvl="0">
              <a:lnSpc>
                <a:spcPct val="120000"/>
              </a:lnSpc>
            </a:pPr>
            <a:r>
              <a:rPr lang="en-GB" b="1" dirty="0">
                <a:solidFill>
                  <a:schemeClr val="tx1"/>
                </a:solidFill>
              </a:rPr>
              <a:t>Alignment with SDG 3</a:t>
            </a:r>
            <a:r>
              <a:rPr lang="en-GB" dirty="0">
                <a:solidFill>
                  <a:schemeClr val="tx1"/>
                </a:solidFill>
              </a:rPr>
              <a:t>: MECC directly supports SDG 3 targets on NCDs and UHC by embedding prevention into routine care at scale, at no extra cost to the patient (</a:t>
            </a:r>
            <a:r>
              <a:rPr lang="en-GB" dirty="0" err="1">
                <a:solidFill>
                  <a:schemeClr val="tx1"/>
                </a:solidFill>
              </a:rPr>
              <a:t>Gavurova</a:t>
            </a:r>
            <a:r>
              <a:rPr lang="en-GB" dirty="0">
                <a:solidFill>
                  <a:schemeClr val="tx1"/>
                </a:solidFill>
              </a:rPr>
              <a:t> and </a:t>
            </a:r>
            <a:r>
              <a:rPr lang="en-GB" dirty="0" err="1">
                <a:solidFill>
                  <a:schemeClr val="tx1"/>
                </a:solidFill>
              </a:rPr>
              <a:t>Megyesiova</a:t>
            </a:r>
            <a:r>
              <a:rPr lang="en-GB" dirty="0">
                <a:solidFill>
                  <a:schemeClr val="tx1"/>
                </a:solidFill>
              </a:rPr>
              <a:t>, 2022).</a:t>
            </a:r>
          </a:p>
          <a:p>
            <a:pPr>
              <a:lnSpc>
                <a:spcPct val="120000"/>
              </a:lnSpc>
            </a:pPr>
            <a:endParaRPr lang="en-GB" dirty="0">
              <a:solidFill>
                <a:schemeClr val="tx1"/>
              </a:solidFill>
            </a:endParaRPr>
          </a:p>
        </p:txBody>
      </p:sp>
      <p:sp>
        <p:nvSpPr>
          <p:cNvPr id="4" name="Slide Number Placeholder 3">
            <a:extLst>
              <a:ext uri="{FF2B5EF4-FFF2-40B4-BE49-F238E27FC236}">
                <a16:creationId xmlns:a16="http://schemas.microsoft.com/office/drawing/2014/main" id="{DFFF86A6-A8DE-415C-B8C1-6AD9EEBA3065}"/>
              </a:ext>
            </a:extLst>
          </p:cNvPr>
          <p:cNvSpPr>
            <a:spLocks noGrp="1"/>
          </p:cNvSpPr>
          <p:nvPr>
            <p:ph type="sldNum" sz="quarter" idx="12"/>
          </p:nvPr>
        </p:nvSpPr>
        <p:spPr/>
        <p:txBody>
          <a:bodyPr/>
          <a:lstStyle/>
          <a:p>
            <a:fld id="{50C3BE4A-F11E-41B6-9563-466181DCB149}" type="slidenum">
              <a:rPr lang="en-GB" smtClean="0"/>
              <a:t>12</a:t>
            </a:fld>
            <a:endParaRPr lang="en-GB"/>
          </a:p>
        </p:txBody>
      </p:sp>
      <p:pic>
        <p:nvPicPr>
          <p:cNvPr id="9218" name="Picture 2" descr="Doctor-Patient Communication in Healthcare">
            <a:extLst>
              <a:ext uri="{FF2B5EF4-FFF2-40B4-BE49-F238E27FC236}">
                <a16:creationId xmlns:a16="http://schemas.microsoft.com/office/drawing/2014/main" id="{51A64632-732F-474B-8306-F1363E453F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104" y="3803374"/>
            <a:ext cx="4638261" cy="227738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AD0B86A-200C-43B2-9407-A57EC478FB0E}"/>
              </a:ext>
            </a:extLst>
          </p:cNvPr>
          <p:cNvSpPr txBox="1"/>
          <p:nvPr/>
        </p:nvSpPr>
        <p:spPr>
          <a:xfrm>
            <a:off x="6732105" y="6080760"/>
            <a:ext cx="3816626" cy="646331"/>
          </a:xfrm>
          <a:prstGeom prst="rect">
            <a:avLst/>
          </a:prstGeom>
          <a:noFill/>
        </p:spPr>
        <p:txBody>
          <a:bodyPr wrap="square" rtlCol="0">
            <a:spAutoFit/>
          </a:bodyPr>
          <a:lstStyle/>
          <a:p>
            <a:r>
              <a:rPr lang="en-US" sz="900" dirty="0"/>
              <a:t>Source:</a:t>
            </a:r>
          </a:p>
          <a:p>
            <a:r>
              <a:rPr lang="en-US" sz="900" dirty="0">
                <a:hlinkClick r:id="rId4"/>
              </a:rPr>
              <a:t>https://www.volusonclub.net/empowered-womens-health/what-are-international-federation-of-gynecology-and-obstetrics-figo-classifications/</a:t>
            </a:r>
            <a:r>
              <a:rPr lang="en-US" sz="900" dirty="0"/>
              <a:t>  </a:t>
            </a:r>
          </a:p>
          <a:p>
            <a:endParaRPr lang="en-US" sz="900" dirty="0"/>
          </a:p>
        </p:txBody>
      </p:sp>
    </p:spTree>
    <p:extLst>
      <p:ext uri="{BB962C8B-B14F-4D97-AF65-F5344CB8AC3E}">
        <p14:creationId xmlns:p14="http://schemas.microsoft.com/office/powerpoint/2010/main" val="7087101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F5481-404A-413D-B761-C54D23EAAFEA}"/>
              </a:ext>
            </a:extLst>
          </p:cNvPr>
          <p:cNvSpPr>
            <a:spLocks noGrp="1"/>
          </p:cNvSpPr>
          <p:nvPr>
            <p:ph type="title"/>
          </p:nvPr>
        </p:nvSpPr>
        <p:spPr/>
        <p:txBody>
          <a:bodyPr/>
          <a:lstStyle/>
          <a:p>
            <a:r>
              <a:rPr lang="en-GB" b="1" dirty="0"/>
              <a:t>Evaluating MECC: Successes and Challenges</a:t>
            </a:r>
            <a:endParaRPr lang="en-GB" dirty="0"/>
          </a:p>
        </p:txBody>
      </p:sp>
      <p:sp>
        <p:nvSpPr>
          <p:cNvPr id="5" name="Content Placeholder 4">
            <a:extLst>
              <a:ext uri="{FF2B5EF4-FFF2-40B4-BE49-F238E27FC236}">
                <a16:creationId xmlns:a16="http://schemas.microsoft.com/office/drawing/2014/main" id="{6262D656-8CC8-4391-B339-322F435BB5D7}"/>
              </a:ext>
            </a:extLst>
          </p:cNvPr>
          <p:cNvSpPr>
            <a:spLocks noGrp="1"/>
          </p:cNvSpPr>
          <p:nvPr>
            <p:ph sz="half" idx="1"/>
          </p:nvPr>
        </p:nvSpPr>
        <p:spPr/>
        <p:txBody>
          <a:bodyPr>
            <a:normAutofit fontScale="70000" lnSpcReduction="20000"/>
          </a:bodyPr>
          <a:lstStyle/>
          <a:p>
            <a:pPr lvl="0">
              <a:lnSpc>
                <a:spcPct val="120000"/>
              </a:lnSpc>
            </a:pPr>
            <a:r>
              <a:rPr lang="en-GB" b="1" dirty="0">
                <a:solidFill>
                  <a:schemeClr val="tx1"/>
                </a:solidFill>
              </a:rPr>
              <a:t>Successes</a:t>
            </a:r>
            <a:endParaRPr lang="en-GB" dirty="0">
              <a:solidFill>
                <a:schemeClr val="tx1"/>
              </a:solidFill>
            </a:endParaRPr>
          </a:p>
          <a:p>
            <a:pPr lvl="0">
              <a:lnSpc>
                <a:spcPct val="120000"/>
              </a:lnSpc>
            </a:pPr>
            <a:r>
              <a:rPr lang="en-GB" dirty="0">
                <a:solidFill>
                  <a:schemeClr val="tx1"/>
                </a:solidFill>
              </a:rPr>
              <a:t>Quantitative evidence: NHS England self-report data shows millions of MECC conversations delivered annually across primary care, hospital and community settings, demonstrating scale and reach at low cost.</a:t>
            </a:r>
          </a:p>
          <a:p>
            <a:pPr lvl="0">
              <a:lnSpc>
                <a:spcPct val="120000"/>
              </a:lnSpc>
            </a:pPr>
            <a:r>
              <a:rPr lang="en-GB" dirty="0">
                <a:solidFill>
                  <a:schemeClr val="tx1"/>
                </a:solidFill>
              </a:rPr>
              <a:t>alignment with policy: MECC aligns with the NHS Long Term Plan prevention agenda (</a:t>
            </a:r>
            <a:r>
              <a:rPr lang="en-GB" dirty="0" err="1">
                <a:solidFill>
                  <a:schemeClr val="tx1"/>
                </a:solidFill>
              </a:rPr>
              <a:t>Doku</a:t>
            </a:r>
            <a:r>
              <a:rPr lang="en-GB" dirty="0">
                <a:solidFill>
                  <a:schemeClr val="tx1"/>
                </a:solidFill>
              </a:rPr>
              <a:t> et al., 2026), supporting the shift from reactive to preventive care, and with SDG 3 targets on NCDs.</a:t>
            </a:r>
          </a:p>
          <a:p>
            <a:pPr lvl="0">
              <a:lnSpc>
                <a:spcPct val="120000"/>
              </a:lnSpc>
            </a:pPr>
            <a:r>
              <a:rPr lang="en-GB" dirty="0">
                <a:solidFill>
                  <a:schemeClr val="tx1"/>
                </a:solidFill>
              </a:rPr>
              <a:t>theoretical coherence: MECC is grounded in multiple evidence-based frameworks (HBM, motivational interviewing, social prescribing), lending it theoretical credibility.</a:t>
            </a:r>
          </a:p>
          <a:p>
            <a:pPr>
              <a:lnSpc>
                <a:spcPct val="120000"/>
              </a:lnSpc>
            </a:pPr>
            <a:endParaRPr lang="en-GB" dirty="0">
              <a:solidFill>
                <a:schemeClr val="tx1"/>
              </a:solidFill>
            </a:endParaRPr>
          </a:p>
        </p:txBody>
      </p:sp>
      <p:sp>
        <p:nvSpPr>
          <p:cNvPr id="6" name="Content Placeholder 5">
            <a:extLst>
              <a:ext uri="{FF2B5EF4-FFF2-40B4-BE49-F238E27FC236}">
                <a16:creationId xmlns:a16="http://schemas.microsoft.com/office/drawing/2014/main" id="{12C8115C-D523-4868-8876-468A1C1226AC}"/>
              </a:ext>
            </a:extLst>
          </p:cNvPr>
          <p:cNvSpPr>
            <a:spLocks noGrp="1"/>
          </p:cNvSpPr>
          <p:nvPr>
            <p:ph sz="half" idx="2"/>
          </p:nvPr>
        </p:nvSpPr>
        <p:spPr>
          <a:xfrm>
            <a:off x="6267611" y="2057400"/>
            <a:ext cx="5155131" cy="4166428"/>
          </a:xfrm>
        </p:spPr>
        <p:txBody>
          <a:bodyPr>
            <a:normAutofit fontScale="70000" lnSpcReduction="20000"/>
          </a:bodyPr>
          <a:lstStyle/>
          <a:p>
            <a:pPr lvl="0">
              <a:lnSpc>
                <a:spcPct val="120000"/>
              </a:lnSpc>
            </a:pPr>
            <a:r>
              <a:rPr lang="en-GB" b="1" dirty="0">
                <a:solidFill>
                  <a:schemeClr val="tx1"/>
                </a:solidFill>
              </a:rPr>
              <a:t>Challenges </a:t>
            </a:r>
            <a:endParaRPr lang="en-GB" dirty="0">
              <a:solidFill>
                <a:schemeClr val="tx1"/>
              </a:solidFill>
            </a:endParaRPr>
          </a:p>
          <a:p>
            <a:pPr lvl="0">
              <a:lnSpc>
                <a:spcPct val="120000"/>
              </a:lnSpc>
            </a:pPr>
            <a:r>
              <a:rPr lang="en-GB" dirty="0">
                <a:solidFill>
                  <a:schemeClr val="tx1"/>
                </a:solidFill>
              </a:rPr>
              <a:t>Quality and consistency: training quality varies significantly across regions and organisations; not all staff feel equipped or confident to initiate health conversations, particularly around sensitive topics like weight or alcohol.</a:t>
            </a:r>
          </a:p>
          <a:p>
            <a:pPr lvl="0">
              <a:lnSpc>
                <a:spcPct val="120000"/>
              </a:lnSpc>
            </a:pPr>
            <a:r>
              <a:rPr lang="en-GB" dirty="0">
                <a:solidFill>
                  <a:schemeClr val="tx1"/>
                </a:solidFill>
              </a:rPr>
              <a:t>workforce time pressures: in a stretched NHS, brief contacts may be deprioritised. Evidence suggests uptake is lower in under-resourced settings, which tend to serve the most deprived populations.</a:t>
            </a:r>
          </a:p>
          <a:p>
            <a:pPr lvl="0">
              <a:lnSpc>
                <a:spcPct val="120000"/>
              </a:lnSpc>
            </a:pPr>
            <a:r>
              <a:rPr lang="en-GB" dirty="0">
                <a:solidFill>
                  <a:schemeClr val="tx1"/>
                </a:solidFill>
              </a:rPr>
              <a:t>equity critique: patients in deprived areas may require more intensive support than brief advice can provide. A five-minute conversation cannot substitute for stable housing, food security or secure employment (</a:t>
            </a:r>
            <a:r>
              <a:rPr lang="en-GB" dirty="0" err="1">
                <a:solidFill>
                  <a:schemeClr val="tx1"/>
                </a:solidFill>
              </a:rPr>
              <a:t>Boroomand</a:t>
            </a:r>
            <a:r>
              <a:rPr lang="en-GB" dirty="0">
                <a:solidFill>
                  <a:schemeClr val="tx1"/>
                </a:solidFill>
              </a:rPr>
              <a:t> et al., 2026).</a:t>
            </a:r>
          </a:p>
          <a:p>
            <a:pPr>
              <a:lnSpc>
                <a:spcPct val="120000"/>
              </a:lnSpc>
            </a:pPr>
            <a:endParaRPr lang="en-GB" dirty="0">
              <a:solidFill>
                <a:schemeClr val="tx1"/>
              </a:solidFill>
            </a:endParaRPr>
          </a:p>
        </p:txBody>
      </p:sp>
      <p:sp>
        <p:nvSpPr>
          <p:cNvPr id="4" name="Slide Number Placeholder 3">
            <a:extLst>
              <a:ext uri="{FF2B5EF4-FFF2-40B4-BE49-F238E27FC236}">
                <a16:creationId xmlns:a16="http://schemas.microsoft.com/office/drawing/2014/main" id="{2D783583-AA66-4C8A-A23B-FFF600A3143C}"/>
              </a:ext>
            </a:extLst>
          </p:cNvPr>
          <p:cNvSpPr>
            <a:spLocks noGrp="1"/>
          </p:cNvSpPr>
          <p:nvPr>
            <p:ph type="sldNum" sz="quarter" idx="12"/>
          </p:nvPr>
        </p:nvSpPr>
        <p:spPr/>
        <p:txBody>
          <a:bodyPr/>
          <a:lstStyle/>
          <a:p>
            <a:fld id="{50C3BE4A-F11E-41B6-9563-466181DCB149}" type="slidenum">
              <a:rPr lang="en-GB" smtClean="0"/>
              <a:t>13</a:t>
            </a:fld>
            <a:endParaRPr lang="en-GB"/>
          </a:p>
        </p:txBody>
      </p:sp>
    </p:spTree>
    <p:extLst>
      <p:ext uri="{BB962C8B-B14F-4D97-AF65-F5344CB8AC3E}">
        <p14:creationId xmlns:p14="http://schemas.microsoft.com/office/powerpoint/2010/main" val="417604170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AACB6-7961-4729-BED1-6BD2B30421D7}"/>
              </a:ext>
            </a:extLst>
          </p:cNvPr>
          <p:cNvSpPr>
            <a:spLocks noGrp="1"/>
          </p:cNvSpPr>
          <p:nvPr>
            <p:ph type="title"/>
          </p:nvPr>
        </p:nvSpPr>
        <p:spPr/>
        <p:txBody>
          <a:bodyPr/>
          <a:lstStyle/>
          <a:p>
            <a:r>
              <a:rPr lang="en-GB" b="1" dirty="0"/>
              <a:t>Health Inequalities in the UK</a:t>
            </a:r>
            <a:endParaRPr lang="en-GB" dirty="0"/>
          </a:p>
        </p:txBody>
      </p:sp>
      <p:sp>
        <p:nvSpPr>
          <p:cNvPr id="5" name="Content Placeholder 4">
            <a:extLst>
              <a:ext uri="{FF2B5EF4-FFF2-40B4-BE49-F238E27FC236}">
                <a16:creationId xmlns:a16="http://schemas.microsoft.com/office/drawing/2014/main" id="{7FC01D76-E85C-4A9C-8D3B-19910E7006B9}"/>
              </a:ext>
            </a:extLst>
          </p:cNvPr>
          <p:cNvSpPr>
            <a:spLocks noGrp="1"/>
          </p:cNvSpPr>
          <p:nvPr>
            <p:ph sz="half" idx="1"/>
          </p:nvPr>
        </p:nvSpPr>
        <p:spPr>
          <a:xfrm>
            <a:off x="474785" y="2057398"/>
            <a:ext cx="5423095" cy="4191001"/>
          </a:xfrm>
        </p:spPr>
        <p:txBody>
          <a:bodyPr>
            <a:normAutofit fontScale="62500" lnSpcReduction="20000"/>
          </a:bodyPr>
          <a:lstStyle/>
          <a:p>
            <a:pPr lvl="0">
              <a:lnSpc>
                <a:spcPct val="120000"/>
              </a:lnSpc>
            </a:pPr>
            <a:r>
              <a:rPr lang="en-GB" dirty="0">
                <a:solidFill>
                  <a:schemeClr val="tx1"/>
                </a:solidFill>
              </a:rPr>
              <a:t>Health inequalities are systematic, avoidable and unjust differences in health status between social groups, arising from the conditions in which people are born, grow, live, work and age (Henderson and </a:t>
            </a:r>
            <a:r>
              <a:rPr lang="en-GB" dirty="0" err="1">
                <a:solidFill>
                  <a:schemeClr val="tx1"/>
                </a:solidFill>
              </a:rPr>
              <a:t>Loreau</a:t>
            </a:r>
            <a:r>
              <a:rPr lang="en-GB" dirty="0">
                <a:solidFill>
                  <a:schemeClr val="tx1"/>
                </a:solidFill>
              </a:rPr>
              <a:t>, 2022).</a:t>
            </a:r>
          </a:p>
          <a:p>
            <a:pPr lvl="0">
              <a:lnSpc>
                <a:spcPct val="120000"/>
              </a:lnSpc>
            </a:pPr>
            <a:r>
              <a:rPr lang="en-GB" dirty="0">
                <a:solidFill>
                  <a:schemeClr val="tx1"/>
                </a:solidFill>
              </a:rPr>
              <a:t>People in the 10% most deprived areas of England develop major illness at least 10 years earlier than those in the least deprived areas; major illness-free life expectancy is 63.7 years in the most deprived areas compared to 74.1 years in the least deprived (Raymond et al.  2024).</a:t>
            </a:r>
          </a:p>
          <a:p>
            <a:pPr lvl="0">
              <a:lnSpc>
                <a:spcPct val="120000"/>
              </a:lnSpc>
            </a:pPr>
            <a:r>
              <a:rPr lang="en-GB" dirty="0">
                <a:solidFill>
                  <a:schemeClr val="tx1"/>
                </a:solidFill>
              </a:rPr>
              <a:t>Among working-age adults, 14.6% of those living in the most deprived areas have a major illness, more than double the rate in the least deprived areas (6.3%). People in the most deprived areas are also three times more likely to die before the age of 70 (Raymond et al.  2024).</a:t>
            </a:r>
          </a:p>
          <a:p>
            <a:pPr>
              <a:lnSpc>
                <a:spcPct val="120000"/>
              </a:lnSpc>
            </a:pPr>
            <a:endParaRPr lang="en-GB" dirty="0">
              <a:solidFill>
                <a:schemeClr val="tx1"/>
              </a:solidFill>
            </a:endParaRPr>
          </a:p>
        </p:txBody>
      </p:sp>
      <p:sp>
        <p:nvSpPr>
          <p:cNvPr id="6" name="Content Placeholder 5">
            <a:extLst>
              <a:ext uri="{FF2B5EF4-FFF2-40B4-BE49-F238E27FC236}">
                <a16:creationId xmlns:a16="http://schemas.microsoft.com/office/drawing/2014/main" id="{0DD97558-1C23-49BD-BE48-EF9A5878380E}"/>
              </a:ext>
            </a:extLst>
          </p:cNvPr>
          <p:cNvSpPr>
            <a:spLocks noGrp="1"/>
          </p:cNvSpPr>
          <p:nvPr>
            <p:ph sz="half" idx="2"/>
          </p:nvPr>
        </p:nvSpPr>
        <p:spPr>
          <a:xfrm>
            <a:off x="6267611" y="2057400"/>
            <a:ext cx="5449603" cy="4009292"/>
          </a:xfrm>
        </p:spPr>
        <p:txBody>
          <a:bodyPr>
            <a:normAutofit fontScale="62500" lnSpcReduction="20000"/>
          </a:bodyPr>
          <a:lstStyle/>
          <a:p>
            <a:pPr lvl="0">
              <a:lnSpc>
                <a:spcPct val="120000"/>
              </a:lnSpc>
            </a:pPr>
            <a:r>
              <a:rPr lang="en-GB" dirty="0">
                <a:solidFill>
                  <a:schemeClr val="tx1"/>
                </a:solidFill>
              </a:rPr>
              <a:t>Five conditions account for the majority of the deprivation gap: chronic pain, COPD, type 2 diabetes, cardiovascular diseases (including heart failure, coronary heart disease and stroke), and anxiety and depression. COPD has the highest relative inequality, with prevalence approximately four times higher in the most deprived areas (Raymond et al.  2024).</a:t>
            </a:r>
          </a:p>
          <a:p>
            <a:pPr lvl="0">
              <a:lnSpc>
                <a:spcPct val="120000"/>
              </a:lnSpc>
            </a:pPr>
            <a:r>
              <a:rPr lang="en-GB" dirty="0">
                <a:solidFill>
                  <a:schemeClr val="tx1"/>
                </a:solidFill>
              </a:rPr>
              <a:t>On current trends, the Health Foundation (2024) projects that these inequalities will not narrow by 2040. Eighty per cent of the increase in working-age major illness will be concentrated in the more deprived half of England, with chronic pain, T2D and anxiety and depression rising fastest (Raymond et al.  2024).</a:t>
            </a:r>
          </a:p>
          <a:p>
            <a:pPr lvl="0">
              <a:lnSpc>
                <a:spcPct val="120000"/>
              </a:lnSpc>
            </a:pPr>
            <a:r>
              <a:rPr lang="en-GB" dirty="0">
                <a:solidFill>
                  <a:schemeClr val="tx1"/>
                </a:solidFill>
              </a:rPr>
              <a:t>Ethnic disparities are evident in COVID-19 excess mortality and maternal mortality rates among Black women. Digital exclusion poses a growing risk as telehealth expands; older, low-income and rural populations are disproportionately affected (</a:t>
            </a:r>
            <a:r>
              <a:rPr lang="en-GB" dirty="0" err="1">
                <a:solidFill>
                  <a:schemeClr val="tx1"/>
                </a:solidFill>
              </a:rPr>
              <a:t>Campillo</a:t>
            </a:r>
            <a:r>
              <a:rPr lang="en-GB" dirty="0">
                <a:solidFill>
                  <a:schemeClr val="tx1"/>
                </a:solidFill>
              </a:rPr>
              <a:t>-Sánchez et al., 2025).</a:t>
            </a:r>
          </a:p>
          <a:p>
            <a:pPr>
              <a:lnSpc>
                <a:spcPct val="120000"/>
              </a:lnSpc>
            </a:pPr>
            <a:endParaRPr lang="en-GB" dirty="0">
              <a:solidFill>
                <a:schemeClr val="tx1"/>
              </a:solidFill>
            </a:endParaRPr>
          </a:p>
        </p:txBody>
      </p:sp>
      <p:sp>
        <p:nvSpPr>
          <p:cNvPr id="4" name="Slide Number Placeholder 3">
            <a:extLst>
              <a:ext uri="{FF2B5EF4-FFF2-40B4-BE49-F238E27FC236}">
                <a16:creationId xmlns:a16="http://schemas.microsoft.com/office/drawing/2014/main" id="{0F3034F9-3868-475C-8D43-AB7D827D49B2}"/>
              </a:ext>
            </a:extLst>
          </p:cNvPr>
          <p:cNvSpPr>
            <a:spLocks noGrp="1"/>
          </p:cNvSpPr>
          <p:nvPr>
            <p:ph type="sldNum" sz="quarter" idx="12"/>
          </p:nvPr>
        </p:nvSpPr>
        <p:spPr/>
        <p:txBody>
          <a:bodyPr/>
          <a:lstStyle/>
          <a:p>
            <a:fld id="{50C3BE4A-F11E-41B6-9563-466181DCB149}" type="slidenum">
              <a:rPr lang="en-GB" smtClean="0"/>
              <a:t>14</a:t>
            </a:fld>
            <a:endParaRPr lang="en-GB"/>
          </a:p>
        </p:txBody>
      </p:sp>
    </p:spTree>
    <p:extLst>
      <p:ext uri="{BB962C8B-B14F-4D97-AF65-F5344CB8AC3E}">
        <p14:creationId xmlns:p14="http://schemas.microsoft.com/office/powerpoint/2010/main" val="27735643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FE39B02-D3B1-4FFE-A2CF-C2DF71FF91E5}"/>
              </a:ext>
            </a:extLst>
          </p:cNvPr>
          <p:cNvSpPr>
            <a:spLocks noGrp="1"/>
          </p:cNvSpPr>
          <p:nvPr>
            <p:ph type="sldNum" sz="quarter" idx="12"/>
          </p:nvPr>
        </p:nvSpPr>
        <p:spPr/>
        <p:txBody>
          <a:bodyPr/>
          <a:lstStyle/>
          <a:p>
            <a:fld id="{50C3BE4A-F11E-41B6-9563-466181DCB149}" type="slidenum">
              <a:rPr lang="en-GB" smtClean="0"/>
              <a:t>15</a:t>
            </a:fld>
            <a:endParaRPr lang="en-GB"/>
          </a:p>
        </p:txBody>
      </p:sp>
      <p:pic>
        <p:nvPicPr>
          <p:cNvPr id="10242" name="Picture 2" descr="Infographic: Global Life Expectancy: Closing the Gap | Statista">
            <a:extLst>
              <a:ext uri="{FF2B5EF4-FFF2-40B4-BE49-F238E27FC236}">
                <a16:creationId xmlns:a16="http://schemas.microsoft.com/office/drawing/2014/main" id="{896D1265-3706-4478-AC2D-4768E52901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5ED5979-007B-44D2-8ADC-78B3C13A7975}"/>
              </a:ext>
            </a:extLst>
          </p:cNvPr>
          <p:cNvSpPr txBox="1"/>
          <p:nvPr/>
        </p:nvSpPr>
        <p:spPr>
          <a:xfrm>
            <a:off x="8388626" y="5512905"/>
            <a:ext cx="3644348" cy="430887"/>
          </a:xfrm>
          <a:prstGeom prst="rect">
            <a:avLst/>
          </a:prstGeom>
          <a:noFill/>
        </p:spPr>
        <p:txBody>
          <a:bodyPr wrap="square" rtlCol="0">
            <a:spAutoFit/>
          </a:bodyPr>
          <a:lstStyle/>
          <a:p>
            <a:pPr algn="ctr"/>
            <a:r>
              <a:rPr lang="en-US" sz="1100" dirty="0"/>
              <a:t>Source: </a:t>
            </a:r>
            <a:r>
              <a:rPr lang="en-US" sz="1100" dirty="0">
                <a:hlinkClick r:id="rId3"/>
              </a:rPr>
              <a:t>https://www.statista.com/chart/2266/life-expectancy-by-world-region/</a:t>
            </a:r>
            <a:r>
              <a:rPr lang="en-US" sz="1100" dirty="0"/>
              <a:t> </a:t>
            </a:r>
          </a:p>
        </p:txBody>
      </p:sp>
    </p:spTree>
    <p:extLst>
      <p:ext uri="{BB962C8B-B14F-4D97-AF65-F5344CB8AC3E}">
        <p14:creationId xmlns:p14="http://schemas.microsoft.com/office/powerpoint/2010/main" val="7334784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F632E-DEFC-4AE4-A300-C314A9BDE096}"/>
              </a:ext>
            </a:extLst>
          </p:cNvPr>
          <p:cNvSpPr>
            <a:spLocks noGrp="1"/>
          </p:cNvSpPr>
          <p:nvPr>
            <p:ph type="title"/>
          </p:nvPr>
        </p:nvSpPr>
        <p:spPr/>
        <p:txBody>
          <a:bodyPr>
            <a:normAutofit fontScale="90000"/>
          </a:bodyPr>
          <a:lstStyle/>
          <a:p>
            <a:pPr>
              <a:lnSpc>
                <a:spcPct val="100000"/>
              </a:lnSpc>
            </a:pPr>
            <a:r>
              <a:rPr lang="en-GB" b="1" dirty="0"/>
              <a:t>Initiatives to Reduce Inequalities &amp; Future Recommendations</a:t>
            </a:r>
            <a:br>
              <a:rPr lang="en-GB" b="1" dirty="0"/>
            </a:br>
            <a:endParaRPr lang="en-GB" dirty="0"/>
          </a:p>
        </p:txBody>
      </p:sp>
      <p:sp>
        <p:nvSpPr>
          <p:cNvPr id="5" name="Content Placeholder 4">
            <a:extLst>
              <a:ext uri="{FF2B5EF4-FFF2-40B4-BE49-F238E27FC236}">
                <a16:creationId xmlns:a16="http://schemas.microsoft.com/office/drawing/2014/main" id="{01DBDCDC-B4C7-48E3-811C-DAD2434C0D58}"/>
              </a:ext>
            </a:extLst>
          </p:cNvPr>
          <p:cNvSpPr>
            <a:spLocks noGrp="1"/>
          </p:cNvSpPr>
          <p:nvPr>
            <p:ph sz="half" idx="1"/>
          </p:nvPr>
        </p:nvSpPr>
        <p:spPr>
          <a:xfrm>
            <a:off x="258417" y="1773382"/>
            <a:ext cx="6142383" cy="4627417"/>
          </a:xfrm>
        </p:spPr>
        <p:txBody>
          <a:bodyPr>
            <a:normAutofit fontScale="55000" lnSpcReduction="20000"/>
          </a:bodyPr>
          <a:lstStyle/>
          <a:p>
            <a:pPr lvl="0">
              <a:lnSpc>
                <a:spcPct val="120000"/>
              </a:lnSpc>
            </a:pPr>
            <a:r>
              <a:rPr lang="en-GB" b="1" dirty="0">
                <a:solidFill>
                  <a:schemeClr val="tx1"/>
                </a:solidFill>
              </a:rPr>
              <a:t>NHS Core20PLUS5 framework (2021)</a:t>
            </a:r>
            <a:r>
              <a:rPr lang="en-GB" dirty="0">
                <a:solidFill>
                  <a:schemeClr val="tx1"/>
                </a:solidFill>
              </a:rPr>
              <a:t>: a targeted approach that identifies the most deprived 20% of the population and five clinical priority areas (CVD, mental health, chronic respiratory disease, early cancer detection, and maternity/perinatal care) where action will most reduce the inequality gap (NHS England, 2021).</a:t>
            </a:r>
          </a:p>
          <a:p>
            <a:pPr lvl="0">
              <a:lnSpc>
                <a:spcPct val="120000"/>
              </a:lnSpc>
            </a:pPr>
            <a:r>
              <a:rPr lang="en-GB" b="1" dirty="0">
                <a:solidFill>
                  <a:schemeClr val="tx1"/>
                </a:solidFill>
              </a:rPr>
              <a:t>Social prescribing</a:t>
            </a:r>
            <a:r>
              <a:rPr lang="en-GB" dirty="0">
                <a:solidFill>
                  <a:schemeClr val="tx1"/>
                </a:solidFill>
              </a:rPr>
              <a:t>: connects people with community assets as voluntary organisations, arts, sport, gardening, peer support as  to address the social and emotional causes of ill health. Social prescribing directly operationalises the (</a:t>
            </a:r>
            <a:r>
              <a:rPr lang="en-GB" dirty="0" err="1">
                <a:solidFill>
                  <a:schemeClr val="tx1"/>
                </a:solidFill>
              </a:rPr>
              <a:t>Capucho</a:t>
            </a:r>
            <a:r>
              <a:rPr lang="en-GB" dirty="0">
                <a:solidFill>
                  <a:schemeClr val="tx1"/>
                </a:solidFill>
              </a:rPr>
              <a:t>, </a:t>
            </a:r>
            <a:r>
              <a:rPr lang="en-GB" dirty="0" err="1">
                <a:solidFill>
                  <a:schemeClr val="tx1"/>
                </a:solidFill>
              </a:rPr>
              <a:t>Leitão</a:t>
            </a:r>
            <a:r>
              <a:rPr lang="en-GB" dirty="0">
                <a:solidFill>
                  <a:schemeClr val="tx1"/>
                </a:solidFill>
              </a:rPr>
              <a:t> and Alves, 2025) Rainbow Model at the community layer (NHS England, 2023).</a:t>
            </a:r>
          </a:p>
          <a:p>
            <a:pPr lvl="0">
              <a:lnSpc>
                <a:spcPct val="120000"/>
              </a:lnSpc>
            </a:pPr>
            <a:r>
              <a:rPr lang="en-GB" b="1" dirty="0">
                <a:solidFill>
                  <a:schemeClr val="tx1"/>
                </a:solidFill>
              </a:rPr>
              <a:t>Inverse Care Law (Shabbir and Salman, 2025):</a:t>
            </a:r>
            <a:r>
              <a:rPr lang="en-GB" dirty="0">
                <a:solidFill>
                  <a:schemeClr val="tx1"/>
                </a:solidFill>
              </a:rPr>
              <a:t> the availability of good medical care tends to vary inversely with the need of the population served. Primary care in more deprived areas has fewer GPs per head of need as this structural injustice requires urgent correction (Shabbir and Salman, 2025).</a:t>
            </a:r>
          </a:p>
          <a:p>
            <a:pPr lvl="0">
              <a:lnSpc>
                <a:spcPct val="120000"/>
              </a:lnSpc>
            </a:pPr>
            <a:r>
              <a:rPr lang="en-GB" b="1" dirty="0">
                <a:solidFill>
                  <a:schemeClr val="tx1"/>
                </a:solidFill>
              </a:rPr>
              <a:t>Digital equity</a:t>
            </a:r>
            <a:r>
              <a:rPr lang="en-GB" dirty="0">
                <a:solidFill>
                  <a:schemeClr val="tx1"/>
                </a:solidFill>
              </a:rPr>
              <a:t>: NHS digital inclusion guidelines and community tablet schemes aim to ensure telehealth does not widen the digital divide. However, infrastructure investment remains patchy.</a:t>
            </a:r>
          </a:p>
          <a:p>
            <a:pPr lvl="0">
              <a:lnSpc>
                <a:spcPct val="120000"/>
              </a:lnSpc>
            </a:pPr>
            <a:r>
              <a:rPr lang="en-GB" b="1" dirty="0">
                <a:solidFill>
                  <a:schemeClr val="tx1"/>
                </a:solidFill>
              </a:rPr>
              <a:t>SDG 10 linkage</a:t>
            </a:r>
            <a:r>
              <a:rPr lang="en-GB" dirty="0">
                <a:solidFill>
                  <a:schemeClr val="tx1"/>
                </a:solidFill>
              </a:rPr>
              <a:t>: reducing inequalities within and among countries (SDG 10) is inseparable from achieving SDG 3. Health equity cannot be achieved in a context of deep socioeconomic inequality (</a:t>
            </a:r>
            <a:r>
              <a:rPr lang="en-GB" dirty="0" err="1">
                <a:solidFill>
                  <a:schemeClr val="tx1"/>
                </a:solidFill>
              </a:rPr>
              <a:t>Gavurova</a:t>
            </a:r>
            <a:r>
              <a:rPr lang="en-GB" dirty="0">
                <a:solidFill>
                  <a:schemeClr val="tx1"/>
                </a:solidFill>
              </a:rPr>
              <a:t> and </a:t>
            </a:r>
            <a:r>
              <a:rPr lang="en-GB" dirty="0" err="1">
                <a:solidFill>
                  <a:schemeClr val="tx1"/>
                </a:solidFill>
              </a:rPr>
              <a:t>Megyesiova</a:t>
            </a:r>
            <a:r>
              <a:rPr lang="en-GB" dirty="0">
                <a:solidFill>
                  <a:schemeClr val="tx1"/>
                </a:solidFill>
              </a:rPr>
              <a:t>, 2022).</a:t>
            </a:r>
          </a:p>
          <a:p>
            <a:pPr>
              <a:lnSpc>
                <a:spcPct val="120000"/>
              </a:lnSpc>
            </a:pPr>
            <a:endParaRPr lang="en-GB" dirty="0">
              <a:solidFill>
                <a:schemeClr val="tx1"/>
              </a:solidFill>
            </a:endParaRPr>
          </a:p>
        </p:txBody>
      </p:sp>
      <p:graphicFrame>
        <p:nvGraphicFramePr>
          <p:cNvPr id="8" name="Content Placeholder 7">
            <a:extLst>
              <a:ext uri="{FF2B5EF4-FFF2-40B4-BE49-F238E27FC236}">
                <a16:creationId xmlns:a16="http://schemas.microsoft.com/office/drawing/2014/main" id="{D1BF9B17-A63E-4FAD-968A-C6C6D3AE5904}"/>
              </a:ext>
            </a:extLst>
          </p:cNvPr>
          <p:cNvGraphicFramePr>
            <a:graphicFrameLocks noGrp="1"/>
          </p:cNvGraphicFramePr>
          <p:nvPr>
            <p:ph sz="half" idx="2"/>
            <p:extLst>
              <p:ext uri="{D42A27DB-BD31-4B8C-83A1-F6EECF244321}">
                <p14:modId xmlns:p14="http://schemas.microsoft.com/office/powerpoint/2010/main" val="3448473042"/>
              </p:ext>
            </p:extLst>
          </p:nvPr>
        </p:nvGraphicFramePr>
        <p:xfrm>
          <a:off x="6267612" y="1551709"/>
          <a:ext cx="5467188" cy="45290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5BF3A877-3B16-4947-996D-B759DAED69F4}"/>
              </a:ext>
            </a:extLst>
          </p:cNvPr>
          <p:cNvSpPr>
            <a:spLocks noGrp="1"/>
          </p:cNvSpPr>
          <p:nvPr>
            <p:ph type="sldNum" sz="quarter" idx="12"/>
          </p:nvPr>
        </p:nvSpPr>
        <p:spPr/>
        <p:txBody>
          <a:bodyPr/>
          <a:lstStyle/>
          <a:p>
            <a:fld id="{50C3BE4A-F11E-41B6-9563-466181DCB149}" type="slidenum">
              <a:rPr lang="en-GB" smtClean="0"/>
              <a:t>16</a:t>
            </a:fld>
            <a:endParaRPr lang="en-GB"/>
          </a:p>
        </p:txBody>
      </p:sp>
    </p:spTree>
    <p:extLst>
      <p:ext uri="{BB962C8B-B14F-4D97-AF65-F5344CB8AC3E}">
        <p14:creationId xmlns:p14="http://schemas.microsoft.com/office/powerpoint/2010/main" val="22647044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D7A74-B820-464F-B2F7-DF3BB3067344}"/>
              </a:ext>
            </a:extLst>
          </p:cNvPr>
          <p:cNvSpPr>
            <a:spLocks noGrp="1"/>
          </p:cNvSpPr>
          <p:nvPr>
            <p:ph type="title"/>
          </p:nvPr>
        </p:nvSpPr>
        <p:spPr/>
        <p:txBody>
          <a:bodyPr/>
          <a:lstStyle/>
          <a:p>
            <a:r>
              <a:rPr lang="en-GB" b="1" dirty="0"/>
              <a:t>Conclusion</a:t>
            </a:r>
            <a:endParaRPr lang="en-GB" dirty="0"/>
          </a:p>
        </p:txBody>
      </p:sp>
      <p:graphicFrame>
        <p:nvGraphicFramePr>
          <p:cNvPr id="5" name="Content Placeholder 4">
            <a:extLst>
              <a:ext uri="{FF2B5EF4-FFF2-40B4-BE49-F238E27FC236}">
                <a16:creationId xmlns:a16="http://schemas.microsoft.com/office/drawing/2014/main" id="{32852B65-DAD3-41A3-9AAC-CDADF4BA6D72}"/>
              </a:ext>
            </a:extLst>
          </p:cNvPr>
          <p:cNvGraphicFramePr>
            <a:graphicFrameLocks noGrp="1"/>
          </p:cNvGraphicFramePr>
          <p:nvPr>
            <p:ph idx="1"/>
            <p:extLst>
              <p:ext uri="{D42A27DB-BD31-4B8C-83A1-F6EECF244321}">
                <p14:modId xmlns:p14="http://schemas.microsoft.com/office/powerpoint/2010/main" val="1508001754"/>
              </p:ext>
            </p:extLst>
          </p:nvPr>
        </p:nvGraphicFramePr>
        <p:xfrm>
          <a:off x="1143001" y="2057400"/>
          <a:ext cx="5756564" cy="41664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322A15F7-5389-42BC-8624-78916D1A0B98}"/>
              </a:ext>
            </a:extLst>
          </p:cNvPr>
          <p:cNvSpPr>
            <a:spLocks noGrp="1"/>
          </p:cNvSpPr>
          <p:nvPr>
            <p:ph type="sldNum" sz="quarter" idx="12"/>
          </p:nvPr>
        </p:nvSpPr>
        <p:spPr/>
        <p:txBody>
          <a:bodyPr/>
          <a:lstStyle/>
          <a:p>
            <a:fld id="{50C3BE4A-F11E-41B6-9563-466181DCB149}" type="slidenum">
              <a:rPr lang="en-GB" smtClean="0"/>
              <a:t>17</a:t>
            </a:fld>
            <a:endParaRPr lang="en-GB"/>
          </a:p>
        </p:txBody>
      </p:sp>
      <p:pic>
        <p:nvPicPr>
          <p:cNvPr id="12290" name="Picture 2" descr="Health and Wellbeing, Ways to Improve ...">
            <a:extLst>
              <a:ext uri="{FF2B5EF4-FFF2-40B4-BE49-F238E27FC236}">
                <a16:creationId xmlns:a16="http://schemas.microsoft.com/office/drawing/2014/main" id="{DC68C22A-31BF-4BA6-8E5A-4150CE7C103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473771" y="437322"/>
            <a:ext cx="4003066" cy="547328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9F06F7D-9A61-4A2F-9E62-85BC5483497A}"/>
              </a:ext>
            </a:extLst>
          </p:cNvPr>
          <p:cNvSpPr txBox="1"/>
          <p:nvPr/>
        </p:nvSpPr>
        <p:spPr>
          <a:xfrm>
            <a:off x="7739270" y="6069496"/>
            <a:ext cx="3472069" cy="430887"/>
          </a:xfrm>
          <a:prstGeom prst="rect">
            <a:avLst/>
          </a:prstGeom>
          <a:noFill/>
        </p:spPr>
        <p:txBody>
          <a:bodyPr wrap="square" rtlCol="0">
            <a:spAutoFit/>
          </a:bodyPr>
          <a:lstStyle/>
          <a:p>
            <a:pPr algn="ctr"/>
            <a:r>
              <a:rPr lang="en-US" sz="1050" dirty="0"/>
              <a:t>Source: </a:t>
            </a:r>
            <a:r>
              <a:rPr lang="en-US" sz="1050" dirty="0">
                <a:hlinkClick r:id="rId9"/>
              </a:rPr>
              <a:t>https://centralhealthclinic.com.au/the-importance-of-health-and-wellbeing/</a:t>
            </a:r>
            <a:r>
              <a:rPr lang="en-US" sz="1050" dirty="0"/>
              <a:t> </a:t>
            </a:r>
          </a:p>
        </p:txBody>
      </p:sp>
    </p:spTree>
    <p:extLst>
      <p:ext uri="{BB962C8B-B14F-4D97-AF65-F5344CB8AC3E}">
        <p14:creationId xmlns:p14="http://schemas.microsoft.com/office/powerpoint/2010/main" val="25591008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4B02B-5143-49FA-AB99-2B6ABD15FFD2}"/>
              </a:ext>
            </a:extLst>
          </p:cNvPr>
          <p:cNvSpPr>
            <a:spLocks noGrp="1"/>
          </p:cNvSpPr>
          <p:nvPr>
            <p:ph type="title"/>
          </p:nvPr>
        </p:nvSpPr>
        <p:spPr/>
        <p:txBody>
          <a:bodyPr/>
          <a:lstStyle/>
          <a:p>
            <a:r>
              <a:rPr lang="en-GB" b="1" dirty="0"/>
              <a:t>Reference List </a:t>
            </a:r>
            <a:endParaRPr lang="en-GB" dirty="0"/>
          </a:p>
        </p:txBody>
      </p:sp>
      <p:sp>
        <p:nvSpPr>
          <p:cNvPr id="3" name="Content Placeholder 2">
            <a:extLst>
              <a:ext uri="{FF2B5EF4-FFF2-40B4-BE49-F238E27FC236}">
                <a16:creationId xmlns:a16="http://schemas.microsoft.com/office/drawing/2014/main" id="{23D76171-F1E3-49DE-A764-A45E81B9C93C}"/>
              </a:ext>
            </a:extLst>
          </p:cNvPr>
          <p:cNvSpPr>
            <a:spLocks noGrp="1"/>
          </p:cNvSpPr>
          <p:nvPr>
            <p:ph idx="1"/>
          </p:nvPr>
        </p:nvSpPr>
        <p:spPr>
          <a:xfrm>
            <a:off x="429491" y="1586345"/>
            <a:ext cx="11457709" cy="4828310"/>
          </a:xfrm>
        </p:spPr>
        <p:txBody>
          <a:bodyPr numCol="3">
            <a:normAutofit lnSpcReduction="10000"/>
          </a:bodyPr>
          <a:lstStyle/>
          <a:p>
            <a:r>
              <a:rPr lang="en-US" sz="1050" dirty="0">
                <a:highlight>
                  <a:srgbClr val="000000"/>
                </a:highlight>
              </a:rPr>
              <a:t>Lindgren, E.-C., Liveng, A. and Torp, S. (2025) 'Sustainability and the impact on health and wellbeing,' Scandinavian Journal of Public Health, 53(1_suppl), pp. 1–6. </a:t>
            </a:r>
            <a:r>
              <a:rPr lang="en-US" sz="1050" dirty="0">
                <a:highlight>
                  <a:srgbClr val="000000"/>
                </a:highlight>
                <a:hlinkClick r:id="rId3"/>
              </a:rPr>
              <a:t>https://doi.org/10.1177/14034948251319382</a:t>
            </a:r>
            <a:r>
              <a:rPr lang="en-US" sz="1050" dirty="0">
                <a:highlight>
                  <a:srgbClr val="000000"/>
                </a:highlight>
              </a:rPr>
              <a:t>. </a:t>
            </a:r>
            <a:endParaRPr lang="en-GB" sz="1050" dirty="0">
              <a:highlight>
                <a:srgbClr val="000000"/>
              </a:highlight>
            </a:endParaRPr>
          </a:p>
          <a:p>
            <a:r>
              <a:rPr lang="en-US" sz="1050" dirty="0" err="1">
                <a:highlight>
                  <a:srgbClr val="000000"/>
                </a:highlight>
              </a:rPr>
              <a:t>Campillo</a:t>
            </a:r>
            <a:r>
              <a:rPr lang="en-US" sz="1050" dirty="0">
                <a:highlight>
                  <a:srgbClr val="000000"/>
                </a:highlight>
              </a:rPr>
              <a:t>-Sánchez, J. et al. (2025) 'Sports and Sustainable Development: A systematic review of their contribution to the SDGs and public health,' Sustainability, 17(2), p. 562. </a:t>
            </a:r>
            <a:r>
              <a:rPr lang="en-US" sz="1050" dirty="0">
                <a:highlight>
                  <a:srgbClr val="000000"/>
                </a:highlight>
                <a:hlinkClick r:id="rId4"/>
              </a:rPr>
              <a:t>https://doi.org/10.3390/su17020562</a:t>
            </a:r>
            <a:r>
              <a:rPr lang="en-US" sz="1050" dirty="0">
                <a:highlight>
                  <a:srgbClr val="000000"/>
                </a:highlight>
              </a:rPr>
              <a:t>. </a:t>
            </a:r>
            <a:endParaRPr lang="en-GB" sz="1050" dirty="0">
              <a:highlight>
                <a:srgbClr val="000000"/>
              </a:highlight>
            </a:endParaRPr>
          </a:p>
          <a:p>
            <a:r>
              <a:rPr lang="en-US" sz="1050" dirty="0">
                <a:highlight>
                  <a:srgbClr val="000000"/>
                </a:highlight>
              </a:rPr>
              <a:t>Capucho, J., Leitão, J. and Alves, H. (2025) 'Mapping and linking well-being, tourism economics, sustainable tourism and sustainable development: an integrative </a:t>
            </a:r>
            <a:r>
              <a:rPr lang="en-US" sz="1050" dirty="0" err="1">
                <a:highlight>
                  <a:srgbClr val="000000"/>
                </a:highlight>
              </a:rPr>
              <a:t>systematisation</a:t>
            </a:r>
            <a:r>
              <a:rPr lang="en-US" sz="1050" dirty="0">
                <a:highlight>
                  <a:srgbClr val="000000"/>
                </a:highlight>
              </a:rPr>
              <a:t> of the literature and bibliometric analysis,' Discover Sustainability, 6(1). </a:t>
            </a:r>
            <a:r>
              <a:rPr lang="en-US" sz="1050" dirty="0">
                <a:highlight>
                  <a:srgbClr val="000000"/>
                </a:highlight>
                <a:hlinkClick r:id="rId5"/>
              </a:rPr>
              <a:t>https://doi.org/10.1007/s43621-025-01122-y</a:t>
            </a:r>
            <a:r>
              <a:rPr lang="en-US" sz="1050" dirty="0">
                <a:highlight>
                  <a:srgbClr val="000000"/>
                </a:highlight>
              </a:rPr>
              <a:t>. </a:t>
            </a:r>
            <a:endParaRPr lang="en-GB" sz="1050" dirty="0">
              <a:highlight>
                <a:srgbClr val="000000"/>
              </a:highlight>
            </a:endParaRPr>
          </a:p>
          <a:p>
            <a:r>
              <a:rPr lang="en-US" sz="1050" dirty="0" err="1">
                <a:highlight>
                  <a:srgbClr val="000000"/>
                </a:highlight>
              </a:rPr>
              <a:t>Gathmyr</a:t>
            </a:r>
            <a:r>
              <a:rPr lang="en-US" sz="1050" dirty="0">
                <a:highlight>
                  <a:srgbClr val="000000"/>
                </a:highlight>
              </a:rPr>
              <a:t>, D. et al. (2025) 'Technological advancements in perceived organizational support enhancing healthcare systems towards sustainable development goals,' </a:t>
            </a:r>
            <a:r>
              <a:rPr lang="en-US" sz="1050" dirty="0" err="1">
                <a:highlight>
                  <a:srgbClr val="000000"/>
                </a:highlight>
              </a:rPr>
              <a:t>Aptisi</a:t>
            </a:r>
            <a:r>
              <a:rPr lang="en-US" sz="1050" dirty="0">
                <a:highlight>
                  <a:srgbClr val="000000"/>
                </a:highlight>
              </a:rPr>
              <a:t> Transactions on </a:t>
            </a:r>
            <a:r>
              <a:rPr lang="en-US" sz="1050" dirty="0" err="1">
                <a:highlight>
                  <a:srgbClr val="000000"/>
                </a:highlight>
              </a:rPr>
              <a:t>Technopreneurship</a:t>
            </a:r>
            <a:r>
              <a:rPr lang="en-US" sz="1050" dirty="0">
                <a:highlight>
                  <a:srgbClr val="000000"/>
                </a:highlight>
              </a:rPr>
              <a:t> (ATT), 7(2). </a:t>
            </a:r>
            <a:r>
              <a:rPr lang="en-US" sz="1050" dirty="0">
                <a:highlight>
                  <a:srgbClr val="000000"/>
                </a:highlight>
                <a:hlinkClick r:id="rId6"/>
              </a:rPr>
              <a:t>https://doi.org/10.34306/att.v7i2.547</a:t>
            </a:r>
            <a:r>
              <a:rPr lang="en-US" sz="1050" dirty="0">
                <a:highlight>
                  <a:srgbClr val="000000"/>
                </a:highlight>
              </a:rPr>
              <a:t>. </a:t>
            </a:r>
            <a:endParaRPr lang="en-GB" sz="1050" dirty="0">
              <a:highlight>
                <a:srgbClr val="000000"/>
              </a:highlight>
            </a:endParaRPr>
          </a:p>
          <a:p>
            <a:r>
              <a:rPr lang="en-US" sz="1050" dirty="0">
                <a:highlight>
                  <a:srgbClr val="000000"/>
                </a:highlight>
              </a:rPr>
              <a:t>Li, Y. et al. (2025) 'Restorative environment design drives Well-Being in sustainable elderly day care </a:t>
            </a:r>
            <a:r>
              <a:rPr lang="en-US" sz="1050" dirty="0" err="1">
                <a:highlight>
                  <a:srgbClr val="000000"/>
                </a:highlight>
              </a:rPr>
              <a:t>centres</a:t>
            </a:r>
            <a:r>
              <a:rPr lang="en-US" sz="1050" dirty="0">
                <a:highlight>
                  <a:srgbClr val="000000"/>
                </a:highlight>
              </a:rPr>
              <a:t>,' Buildings, 15(5), p. 757. </a:t>
            </a:r>
            <a:r>
              <a:rPr lang="en-US" sz="1050" dirty="0">
                <a:highlight>
                  <a:srgbClr val="000000"/>
                </a:highlight>
                <a:hlinkClick r:id="rId7"/>
              </a:rPr>
              <a:t>https://doi.org/10.3390/buildings15050757</a:t>
            </a:r>
            <a:r>
              <a:rPr lang="en-US" sz="1050" dirty="0">
                <a:highlight>
                  <a:srgbClr val="000000"/>
                </a:highlight>
              </a:rPr>
              <a:t>. </a:t>
            </a:r>
            <a:endParaRPr lang="en-GB" sz="1050" dirty="0">
              <a:highlight>
                <a:srgbClr val="000000"/>
              </a:highlight>
            </a:endParaRPr>
          </a:p>
          <a:p>
            <a:r>
              <a:rPr lang="en-US" sz="1050" dirty="0" err="1">
                <a:highlight>
                  <a:srgbClr val="000000"/>
                </a:highlight>
              </a:rPr>
              <a:t>Ugwu</a:t>
            </a:r>
            <a:r>
              <a:rPr lang="en-US" sz="1050" dirty="0">
                <a:highlight>
                  <a:srgbClr val="000000"/>
                </a:highlight>
              </a:rPr>
              <a:t>, C.N. et al. (2025) 'Sustainable development goals (SDGs) and resilient healthcare systems: Addressing medicine and public health challenges in conflict zones,' Medicine, 104(7), p. e41535. </a:t>
            </a:r>
            <a:r>
              <a:rPr lang="en-US" sz="1050" dirty="0">
                <a:highlight>
                  <a:srgbClr val="000000"/>
                </a:highlight>
                <a:hlinkClick r:id="rId8"/>
              </a:rPr>
              <a:t>https://doi.org/10.1097/md.0000000000041535</a:t>
            </a:r>
            <a:r>
              <a:rPr lang="en-US" sz="1050" dirty="0">
                <a:highlight>
                  <a:srgbClr val="000000"/>
                </a:highlight>
              </a:rPr>
              <a:t>. </a:t>
            </a:r>
            <a:endParaRPr lang="en-GB" sz="1050" dirty="0">
              <a:highlight>
                <a:srgbClr val="000000"/>
              </a:highlight>
            </a:endParaRPr>
          </a:p>
          <a:p>
            <a:r>
              <a:rPr lang="en-US" sz="1050" dirty="0" err="1">
                <a:highlight>
                  <a:srgbClr val="000000"/>
                </a:highlight>
              </a:rPr>
              <a:t>Boroomand</a:t>
            </a:r>
            <a:r>
              <a:rPr lang="en-US" sz="1050" dirty="0">
                <a:highlight>
                  <a:srgbClr val="000000"/>
                </a:highlight>
              </a:rPr>
              <a:t>, F. et al. (2026) 'Business and management research on societal wellbeing: a historic, multi-journal and large language model analysis of the UN’s Sustainable Development Goals,' Journal of International Business Studies [Preprint]. </a:t>
            </a:r>
            <a:r>
              <a:rPr lang="en-US" sz="1050" dirty="0">
                <a:highlight>
                  <a:srgbClr val="000000"/>
                </a:highlight>
                <a:hlinkClick r:id="rId9"/>
              </a:rPr>
              <a:t>https://doi.org/10.1057/s41267-025-00833-8</a:t>
            </a:r>
            <a:r>
              <a:rPr lang="en-US" sz="1050" dirty="0">
                <a:highlight>
                  <a:srgbClr val="000000"/>
                </a:highlight>
              </a:rPr>
              <a:t>. </a:t>
            </a:r>
            <a:endParaRPr lang="en-GB" sz="1050" dirty="0">
              <a:highlight>
                <a:srgbClr val="000000"/>
              </a:highlight>
            </a:endParaRPr>
          </a:p>
          <a:p>
            <a:r>
              <a:rPr lang="en-US" sz="1050" dirty="0" err="1">
                <a:highlight>
                  <a:srgbClr val="000000"/>
                </a:highlight>
              </a:rPr>
              <a:t>Doku</a:t>
            </a:r>
            <a:r>
              <a:rPr lang="en-US" sz="1050" dirty="0">
                <a:highlight>
                  <a:srgbClr val="000000"/>
                </a:highlight>
              </a:rPr>
              <a:t>, D.T. et al. (2026) 'A scoping review of the health and health-related sustainable development goals (HHSDGs) in Ghana: progress and challenges,' BMC Public Health, 26(1), p. 584. </a:t>
            </a:r>
            <a:r>
              <a:rPr lang="en-US" sz="1050" dirty="0">
                <a:highlight>
                  <a:srgbClr val="000000"/>
                </a:highlight>
                <a:hlinkClick r:id="rId10"/>
              </a:rPr>
              <a:t>https://doi.org/10.1186/s12889-025-25985-y</a:t>
            </a:r>
            <a:r>
              <a:rPr lang="en-US" sz="1050" dirty="0">
                <a:highlight>
                  <a:srgbClr val="000000"/>
                </a:highlight>
              </a:rPr>
              <a:t>. </a:t>
            </a:r>
            <a:endParaRPr lang="en-GB" sz="1050" dirty="0">
              <a:highlight>
                <a:srgbClr val="000000"/>
              </a:highlight>
            </a:endParaRPr>
          </a:p>
          <a:p>
            <a:r>
              <a:rPr lang="en-GB" sz="1050" dirty="0">
                <a:highlight>
                  <a:srgbClr val="000000"/>
                </a:highlight>
              </a:rPr>
              <a:t>NHS England, 2022. </a:t>
            </a:r>
            <a:r>
              <a:rPr lang="en-GB" sz="1050" i="1" dirty="0">
                <a:highlight>
                  <a:srgbClr val="000000"/>
                </a:highlight>
              </a:rPr>
              <a:t>NHS England» Core20PLUS5 – An approach to reducing health inequalities for children and young people</a:t>
            </a:r>
            <a:r>
              <a:rPr lang="en-GB" sz="1050" dirty="0">
                <a:highlight>
                  <a:srgbClr val="000000"/>
                </a:highlight>
              </a:rPr>
              <a:t> [online]. </a:t>
            </a:r>
            <a:r>
              <a:rPr lang="en-GB" sz="1050" u="sng" dirty="0">
                <a:highlight>
                  <a:srgbClr val="000000"/>
                </a:highlight>
                <a:hlinkClick r:id="rId11"/>
              </a:rPr>
              <a:t>www.england.nhs.uk</a:t>
            </a:r>
            <a:r>
              <a:rPr lang="en-GB" sz="1050" dirty="0">
                <a:highlight>
                  <a:srgbClr val="000000"/>
                </a:highlight>
              </a:rPr>
              <a:t>. Available from: </a:t>
            </a:r>
            <a:r>
              <a:rPr lang="en-GB" sz="1050" u="sng" dirty="0">
                <a:highlight>
                  <a:srgbClr val="000000"/>
                </a:highlight>
                <a:hlinkClick r:id="rId12"/>
              </a:rPr>
              <a:t>https://www.england.nhs.uk/about/equality/equality-hub/national-healthcare-inequalities-improvement-programme/core20plus5/core20plus5-cyp/</a:t>
            </a:r>
            <a:r>
              <a:rPr lang="en-GB" sz="1050" dirty="0">
                <a:highlight>
                  <a:srgbClr val="000000"/>
                </a:highlight>
              </a:rPr>
              <a:t>.</a:t>
            </a:r>
          </a:p>
          <a:p>
            <a:r>
              <a:rPr lang="en-GB" sz="1050" dirty="0">
                <a:highlight>
                  <a:srgbClr val="000000"/>
                </a:highlight>
              </a:rPr>
              <a:t>NHS England, 2023. </a:t>
            </a:r>
            <a:r>
              <a:rPr lang="en-GB" sz="1050" i="1" dirty="0">
                <a:highlight>
                  <a:srgbClr val="000000"/>
                </a:highlight>
              </a:rPr>
              <a:t>NHS Diabetes Prevention Programme (NHS DPP)</a:t>
            </a:r>
            <a:r>
              <a:rPr lang="en-GB" sz="1050" dirty="0">
                <a:highlight>
                  <a:srgbClr val="000000"/>
                </a:highlight>
              </a:rPr>
              <a:t> [online]. NHS England. Available from: </a:t>
            </a:r>
            <a:r>
              <a:rPr lang="en-GB" sz="1050" u="sng" dirty="0">
                <a:highlight>
                  <a:srgbClr val="000000"/>
                </a:highlight>
                <a:hlinkClick r:id="rId13"/>
              </a:rPr>
              <a:t>https://www.england.nhs.uk/diabetes/diabetes-prevention/</a:t>
            </a:r>
            <a:r>
              <a:rPr lang="en-GB" sz="1050" dirty="0">
                <a:highlight>
                  <a:srgbClr val="000000"/>
                </a:highlight>
              </a:rPr>
              <a:t>.</a:t>
            </a:r>
          </a:p>
          <a:p>
            <a:r>
              <a:rPr lang="en-GB" sz="1050" dirty="0">
                <a:highlight>
                  <a:srgbClr val="000000"/>
                </a:highlight>
              </a:rPr>
              <a:t>Raymond, A., Watt, T., Douglas, H. R., Head, A., </a:t>
            </a:r>
            <a:r>
              <a:rPr lang="en-GB" sz="1050" dirty="0" err="1">
                <a:highlight>
                  <a:srgbClr val="000000"/>
                </a:highlight>
              </a:rPr>
              <a:t>Kypridemos</a:t>
            </a:r>
            <a:r>
              <a:rPr lang="en-GB" sz="1050" dirty="0">
                <a:highlight>
                  <a:srgbClr val="000000"/>
                </a:highlight>
              </a:rPr>
              <a:t>, C. and Rachet-</a:t>
            </a:r>
            <a:r>
              <a:rPr lang="en-GB" sz="1050" dirty="0" err="1">
                <a:highlight>
                  <a:srgbClr val="000000"/>
                </a:highlight>
              </a:rPr>
              <a:t>Jacquet</a:t>
            </a:r>
            <a:r>
              <a:rPr lang="en-GB" sz="1050" dirty="0">
                <a:highlight>
                  <a:srgbClr val="000000"/>
                </a:highlight>
              </a:rPr>
              <a:t>, L., 2023. </a:t>
            </a:r>
            <a:r>
              <a:rPr lang="en-GB" sz="1050" i="1" dirty="0">
                <a:highlight>
                  <a:srgbClr val="000000"/>
                </a:highlight>
              </a:rPr>
              <a:t>Health inequalities in 2040</a:t>
            </a:r>
            <a:r>
              <a:rPr lang="en-GB" sz="1050" dirty="0">
                <a:highlight>
                  <a:srgbClr val="000000"/>
                </a:highlight>
              </a:rPr>
              <a:t> [online]. The Health Foundation. Available from: </a:t>
            </a:r>
            <a:r>
              <a:rPr lang="en-GB" sz="1050" u="sng" dirty="0">
                <a:highlight>
                  <a:srgbClr val="000000"/>
                </a:highlight>
                <a:hlinkClick r:id="rId14"/>
              </a:rPr>
              <a:t>https://www.health.org.uk/reports-and-analysis/reports/health-inequalities-in-2040</a:t>
            </a:r>
            <a:r>
              <a:rPr lang="en-GB" sz="1050" dirty="0">
                <a:highlight>
                  <a:srgbClr val="000000"/>
                </a:highlight>
              </a:rPr>
              <a:t>.</a:t>
            </a:r>
          </a:p>
          <a:p>
            <a:r>
              <a:rPr lang="en-US" sz="1050" dirty="0">
                <a:highlight>
                  <a:srgbClr val="000000"/>
                </a:highlight>
              </a:rPr>
              <a:t>González, L.V. et al. (2025) 'Towards Sustainable Indoor Lighting Design: Ensuring Energy Efficiency, Health and Human Wellbeing—A review,' Sustainable Development, 34(S1), pp. 1067–1095. </a:t>
            </a:r>
            <a:r>
              <a:rPr lang="en-US" sz="1050" dirty="0">
                <a:highlight>
                  <a:srgbClr val="000000"/>
                </a:highlight>
                <a:hlinkClick r:id="rId15"/>
              </a:rPr>
              <a:t>https://doi.org/10.1002/sd.70201</a:t>
            </a:r>
            <a:r>
              <a:rPr lang="en-US" sz="1050" dirty="0">
                <a:highlight>
                  <a:srgbClr val="000000"/>
                </a:highlight>
              </a:rPr>
              <a:t>.  </a:t>
            </a:r>
            <a:endParaRPr lang="en-GB" sz="1050" dirty="0">
              <a:highlight>
                <a:srgbClr val="000000"/>
              </a:highlight>
            </a:endParaRPr>
          </a:p>
          <a:p>
            <a:r>
              <a:rPr lang="en-US" sz="1050" dirty="0">
                <a:highlight>
                  <a:srgbClr val="000000"/>
                </a:highlight>
              </a:rPr>
              <a:t>Shabbir, M.S. and Salman, R. (2025) 'Sustainable Development Policy interventions: stakeholder engagement and environmental policy in practice,' Business Strategy and the Environment, 35(2), pp. 1997–2013. </a:t>
            </a:r>
            <a:r>
              <a:rPr lang="en-US" sz="1050" dirty="0">
                <a:highlight>
                  <a:srgbClr val="000000"/>
                </a:highlight>
                <a:hlinkClick r:id="rId16"/>
              </a:rPr>
              <a:t>https://doi.org/10.1002/bse.70274</a:t>
            </a:r>
            <a:r>
              <a:rPr lang="en-US" sz="1050" dirty="0">
                <a:highlight>
                  <a:srgbClr val="000000"/>
                </a:highlight>
              </a:rPr>
              <a:t>. </a:t>
            </a:r>
            <a:endParaRPr lang="en-GB" sz="1050" dirty="0">
              <a:highlight>
                <a:srgbClr val="000000"/>
              </a:highlight>
            </a:endParaRPr>
          </a:p>
          <a:p>
            <a:r>
              <a:rPr lang="en-US" sz="1050" dirty="0" err="1">
                <a:highlight>
                  <a:srgbClr val="000000"/>
                </a:highlight>
              </a:rPr>
              <a:t>Gavurova</a:t>
            </a:r>
            <a:r>
              <a:rPr lang="en-US" sz="1050" dirty="0">
                <a:highlight>
                  <a:srgbClr val="000000"/>
                </a:highlight>
              </a:rPr>
              <a:t>, B. and </a:t>
            </a:r>
            <a:r>
              <a:rPr lang="en-US" sz="1050" dirty="0" err="1">
                <a:highlight>
                  <a:srgbClr val="000000"/>
                </a:highlight>
              </a:rPr>
              <a:t>Megyesiova</a:t>
            </a:r>
            <a:r>
              <a:rPr lang="en-US" sz="1050" dirty="0">
                <a:highlight>
                  <a:srgbClr val="000000"/>
                </a:highlight>
              </a:rPr>
              <a:t>, S. (2022) 'Sustainable health and wellbeing in the European Union,' Frontiers in Public Health, 10, p. 851061. </a:t>
            </a:r>
            <a:r>
              <a:rPr lang="en-US" sz="1050" dirty="0">
                <a:highlight>
                  <a:srgbClr val="000000"/>
                </a:highlight>
                <a:hlinkClick r:id="rId17"/>
              </a:rPr>
              <a:t>https://doi.org/10.3389/fpubh.2022.851061</a:t>
            </a:r>
            <a:r>
              <a:rPr lang="en-US" sz="1050" dirty="0">
                <a:highlight>
                  <a:srgbClr val="000000"/>
                </a:highlight>
              </a:rPr>
              <a:t>. </a:t>
            </a:r>
            <a:r>
              <a:rPr lang="en-GB" sz="1050" dirty="0">
                <a:highlight>
                  <a:srgbClr val="000000"/>
                </a:highlight>
              </a:rPr>
              <a:t>.</a:t>
            </a:r>
          </a:p>
          <a:p>
            <a:r>
              <a:rPr lang="en-US" sz="1050" dirty="0">
                <a:highlight>
                  <a:srgbClr val="000000"/>
                </a:highlight>
              </a:rPr>
              <a:t>Henderson, K. and </a:t>
            </a:r>
            <a:r>
              <a:rPr lang="en-US" sz="1050" dirty="0" err="1">
                <a:highlight>
                  <a:srgbClr val="000000"/>
                </a:highlight>
              </a:rPr>
              <a:t>Loreau</a:t>
            </a:r>
            <a:r>
              <a:rPr lang="en-US" sz="1050" dirty="0">
                <a:highlight>
                  <a:srgbClr val="000000"/>
                </a:highlight>
              </a:rPr>
              <a:t>, M. (2022) 'A model of Sustainable Development Goals: Challenges and opportunities in promoting human well-being and environmental sustainability,' Ecological Modelling, 475, p. 110164. </a:t>
            </a:r>
            <a:r>
              <a:rPr lang="en-US" sz="1050" dirty="0">
                <a:highlight>
                  <a:srgbClr val="000000"/>
                </a:highlight>
                <a:hlinkClick r:id="rId18"/>
              </a:rPr>
              <a:t>https://doi.org/10.1016/j.ecolmodel.2022.110164</a:t>
            </a:r>
            <a:r>
              <a:rPr lang="en-US" sz="1050" dirty="0">
                <a:highlight>
                  <a:srgbClr val="000000"/>
                </a:highlight>
              </a:rPr>
              <a:t>. </a:t>
            </a:r>
            <a:endParaRPr lang="en-GB" sz="1050" dirty="0">
              <a:highlight>
                <a:srgbClr val="000000"/>
              </a:highlight>
            </a:endParaRPr>
          </a:p>
          <a:p>
            <a:r>
              <a:rPr lang="en-US" sz="1050" dirty="0" err="1">
                <a:highlight>
                  <a:srgbClr val="000000"/>
                </a:highlight>
              </a:rPr>
              <a:t>O’Mahony</a:t>
            </a:r>
            <a:r>
              <a:rPr lang="en-US" sz="1050" dirty="0">
                <a:highlight>
                  <a:srgbClr val="000000"/>
                </a:highlight>
              </a:rPr>
              <a:t>, T. (2022) 'Toward Sustainable Wellbeing: Advances in contemporary concepts,' Frontiers in Sustainability, 3. </a:t>
            </a:r>
            <a:r>
              <a:rPr lang="en-US" sz="1050" dirty="0">
                <a:highlight>
                  <a:srgbClr val="000000"/>
                </a:highlight>
                <a:hlinkClick r:id="rId19"/>
              </a:rPr>
              <a:t>https://doi.org/10.3389/frsus.2022.807984</a:t>
            </a:r>
            <a:r>
              <a:rPr lang="en-US" sz="1050" dirty="0">
                <a:highlight>
                  <a:srgbClr val="000000"/>
                </a:highlight>
              </a:rPr>
              <a:t>. </a:t>
            </a:r>
            <a:endParaRPr lang="en-GB" sz="1050" dirty="0">
              <a:highlight>
                <a:srgbClr val="000000"/>
              </a:highlight>
            </a:endParaRPr>
          </a:p>
          <a:p>
            <a:r>
              <a:rPr lang="en-US" sz="1050" dirty="0">
                <a:highlight>
                  <a:srgbClr val="000000"/>
                </a:highlight>
              </a:rPr>
              <a:t>Adel, A. and Alani, N.H. (2024) 'Human-Centric Collaboration and Industry 5.0 Framework in Smart Cities and Communities: Fostering Sustainable Development Goals 3, 4, 9, and 11 in Society 5.0,' Smart Cities, 7(4), pp. 1723–1775. </a:t>
            </a:r>
            <a:r>
              <a:rPr lang="en-US" sz="1050" dirty="0">
                <a:highlight>
                  <a:srgbClr val="000000"/>
                </a:highlight>
                <a:hlinkClick r:id="rId20"/>
              </a:rPr>
              <a:t>https://doi.org/10.3390/smartcities7040068</a:t>
            </a:r>
            <a:r>
              <a:rPr lang="en-US" sz="1050" dirty="0">
                <a:highlight>
                  <a:srgbClr val="000000"/>
                </a:highlight>
              </a:rPr>
              <a:t>. </a:t>
            </a:r>
            <a:endParaRPr lang="en-GB" sz="1050" dirty="0">
              <a:highlight>
                <a:srgbClr val="000000"/>
              </a:highlight>
            </a:endParaRPr>
          </a:p>
          <a:p>
            <a:r>
              <a:rPr lang="en-US" sz="1050" dirty="0" err="1">
                <a:highlight>
                  <a:srgbClr val="000000"/>
                </a:highlight>
              </a:rPr>
              <a:t>Okesanya</a:t>
            </a:r>
            <a:r>
              <a:rPr lang="en-US" sz="1050" dirty="0">
                <a:highlight>
                  <a:srgbClr val="000000"/>
                </a:highlight>
              </a:rPr>
              <a:t>, O.J. et al. (2024) 'Water, sanitation, and hygiene (WASH) practices in Africa: exploring the effects on public health and sustainable development plans,' Tropical Medicine and Health, 52(1), p. 68. </a:t>
            </a:r>
            <a:r>
              <a:rPr lang="en-US" sz="1050" dirty="0">
                <a:highlight>
                  <a:srgbClr val="000000"/>
                </a:highlight>
                <a:hlinkClick r:id="rId21"/>
              </a:rPr>
              <a:t>https://doi.org/10.1186/s41182-024-00614-3</a:t>
            </a:r>
            <a:r>
              <a:rPr lang="en-US" sz="1050" dirty="0">
                <a:highlight>
                  <a:srgbClr val="000000"/>
                </a:highlight>
              </a:rPr>
              <a:t>. </a:t>
            </a:r>
            <a:endParaRPr lang="en-GB" sz="1050" dirty="0">
              <a:highlight>
                <a:srgbClr val="000000"/>
              </a:highlight>
            </a:endParaRPr>
          </a:p>
          <a:p>
            <a:endParaRPr lang="en-GB" sz="1050" dirty="0">
              <a:highlight>
                <a:srgbClr val="FFFF00"/>
              </a:highlight>
            </a:endParaRPr>
          </a:p>
        </p:txBody>
      </p:sp>
      <p:sp>
        <p:nvSpPr>
          <p:cNvPr id="4" name="Slide Number Placeholder 3">
            <a:extLst>
              <a:ext uri="{FF2B5EF4-FFF2-40B4-BE49-F238E27FC236}">
                <a16:creationId xmlns:a16="http://schemas.microsoft.com/office/drawing/2014/main" id="{D9A43ACD-DFCC-4714-8BD8-C835069A24A7}"/>
              </a:ext>
            </a:extLst>
          </p:cNvPr>
          <p:cNvSpPr>
            <a:spLocks noGrp="1"/>
          </p:cNvSpPr>
          <p:nvPr>
            <p:ph type="sldNum" sz="quarter" idx="12"/>
          </p:nvPr>
        </p:nvSpPr>
        <p:spPr/>
        <p:txBody>
          <a:bodyPr/>
          <a:lstStyle/>
          <a:p>
            <a:fld id="{50C3BE4A-F11E-41B6-9563-466181DCB149}" type="slidenum">
              <a:rPr lang="en-GB" smtClean="0"/>
              <a:t>18</a:t>
            </a:fld>
            <a:endParaRPr lang="en-GB"/>
          </a:p>
        </p:txBody>
      </p:sp>
    </p:spTree>
    <p:extLst>
      <p:ext uri="{BB962C8B-B14F-4D97-AF65-F5344CB8AC3E}">
        <p14:creationId xmlns:p14="http://schemas.microsoft.com/office/powerpoint/2010/main" val="297309204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10" ma:contentTypeDescription="Create a new document." ma:contentTypeScope="" ma:versionID="bdeea2166c45ee1d8df8d8566a36a1a8">
  <xsd:schema xmlns:xsd="http://www.w3.org/2001/XMLSchema" xmlns:xs="http://www.w3.org/2001/XMLSchema" xmlns:p="http://schemas.microsoft.com/office/2006/metadata/properties" xmlns:ns3="60ab93c2-c2e2-4a82-ab36-09e8ba3f753e" targetNamespace="http://schemas.microsoft.com/office/2006/metadata/properties" ma:root="true" ma:fieldsID="815119f6a26c7e48791a2f6ef9881428" ns3:_="">
    <xsd:import namespace="60ab93c2-c2e2-4a82-ab36-09e8ba3f753e"/>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Props1.xml><?xml version="1.0" encoding="utf-8"?>
<ds:datastoreItem xmlns:ds="http://schemas.openxmlformats.org/officeDocument/2006/customXml" ds:itemID="{5E642370-101E-4CA4-86E5-BD7B4624C01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8A01EFE-C3F3-4342-A34F-D67BEC33C14A}">
  <ds:schemaRefs>
    <ds:schemaRef ds:uri="http://schemas.microsoft.com/sharepoint/v3/contenttype/forms"/>
  </ds:schemaRefs>
</ds:datastoreItem>
</file>

<file path=customXml/itemProps3.xml><?xml version="1.0" encoding="utf-8"?>
<ds:datastoreItem xmlns:ds="http://schemas.openxmlformats.org/officeDocument/2006/customXml" ds:itemID="{9B21041A-22EA-471E-8089-2313C5471751}">
  <ds:schemaRefs>
    <ds:schemaRef ds:uri="http://schemas.microsoft.com/office/2006/documentManagement/types"/>
    <ds:schemaRef ds:uri="60ab93c2-c2e2-4a82-ab36-09e8ba3f753e"/>
    <ds:schemaRef ds:uri="http://purl.org/dc/dcmitype/"/>
    <ds:schemaRef ds:uri="http://purl.org/dc/elements/1.1/"/>
    <ds:schemaRef ds:uri="http://schemas.microsoft.com/office/infopath/2007/PartnerControls"/>
    <ds:schemaRef ds:uri="http://schemas.microsoft.com/office/2006/metadata/properties"/>
    <ds:schemaRef ds:uri="http://schemas.openxmlformats.org/package/2006/metadata/core-properties"/>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emplate>Basis</Template>
  <TotalTime>398</TotalTime>
  <Words>7241</Words>
  <Application>Microsoft Office PowerPoint</Application>
  <PresentationFormat>Widescreen</PresentationFormat>
  <Paragraphs>283</Paragraphs>
  <Slides>18</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Corbel</vt:lpstr>
      <vt:lpstr>Basis</vt:lpstr>
      <vt:lpstr>Health, Wellbeing &amp; Sustainable Development </vt:lpstr>
      <vt:lpstr>Introduction</vt:lpstr>
      <vt:lpstr>Defining Health &amp; Wellbeing</vt:lpstr>
      <vt:lpstr>Defining Sustainable Development &amp; the SDGs </vt:lpstr>
      <vt:lpstr>Models of Health (Critical Comparison) </vt:lpstr>
      <vt:lpstr>Applying Models to Service Design</vt:lpstr>
      <vt:lpstr>SDG 3: Good Health and Well-Being </vt:lpstr>
      <vt:lpstr>SDG 3 in Practice: The NHS Diabetes Prevention Programme (NDPP) </vt:lpstr>
      <vt:lpstr>PowerPoint Presentation</vt:lpstr>
      <vt:lpstr>Key UK and International Policy Frameworks</vt:lpstr>
      <vt:lpstr>Challenges in Policy Implementation</vt:lpstr>
      <vt:lpstr>Case Study: Making Every Contact Count (MECC)</vt:lpstr>
      <vt:lpstr>Evaluating MECC: Successes and Challenges</vt:lpstr>
      <vt:lpstr>Health Inequalities in the UK</vt:lpstr>
      <vt:lpstr>PowerPoint Presentation</vt:lpstr>
      <vt:lpstr>Initiatives to Reduce Inequalities &amp; Future Recommendations </vt:lpstr>
      <vt:lpstr>Conclusion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c:creator>
  <cp:lastModifiedBy>Shafeena Hussain Mushtaq (2314453)</cp:lastModifiedBy>
  <cp:revision>47</cp:revision>
  <dcterms:created xsi:type="dcterms:W3CDTF">2026-06-05T07:01:21Z</dcterms:created>
  <dcterms:modified xsi:type="dcterms:W3CDTF">2026-06-14T13:28:45Z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