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029" r:id="rId1"/>
  </p:sldMasterIdLst>
  <p:sldIdLst>
    <p:sldId id="256" r:id="rId2"/>
    <p:sldId id="259" r:id="rId3"/>
    <p:sldId id="257" r:id="rId4"/>
    <p:sldId id="272" r:id="rId5"/>
    <p:sldId id="273" r:id="rId6"/>
    <p:sldId id="275" r:id="rId7"/>
    <p:sldId id="261" r:id="rId8"/>
    <p:sldId id="258" r:id="rId9"/>
    <p:sldId id="260" r:id="rId10"/>
    <p:sldId id="269" r:id="rId11"/>
    <p:sldId id="276" r:id="rId12"/>
    <p:sldId id="262" r:id="rId13"/>
    <p:sldId id="263" r:id="rId14"/>
    <p:sldId id="264" r:id="rId15"/>
    <p:sldId id="277" r:id="rId16"/>
    <p:sldId id="265" r:id="rId17"/>
    <p:sldId id="266" r:id="rId18"/>
    <p:sldId id="267" r:id="rId19"/>
    <p:sldId id="268" r:id="rId20"/>
    <p:sldId id="271" r:id="rId21"/>
    <p:sldId id="270" r:id="rId22"/>
    <p:sldId id="274" r:id="rId2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3">
        <a:schemeClr val="bg2"/>
      </p:bgRef>
    </p:bg>
    <p:spTree>
      <p:nvGrpSpPr>
        <p:cNvPr id="1" name=""/>
        <p:cNvGrpSpPr/>
        <p:nvPr/>
      </p:nvGrpSpPr>
      <p:grpSpPr>
        <a:xfrm>
          <a:off x="0" y="0"/>
          <a:ext cx="0" cy="0"/>
          <a:chOff x="0" y="0"/>
          <a:chExt cx="0" cy="0"/>
        </a:xfrm>
      </p:grpSpPr>
      <p:pic>
        <p:nvPicPr>
          <p:cNvPr id="7" name="Picture 6" descr="Celestia-R1---OverlayTitle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ctrTitle"/>
          </p:nvPr>
        </p:nvSpPr>
        <p:spPr>
          <a:xfrm>
            <a:off x="3962399" y="1964267"/>
            <a:ext cx="7197726" cy="2421464"/>
          </a:xfrm>
        </p:spPr>
        <p:txBody>
          <a:bodyPr anchor="b">
            <a:normAutofit/>
          </a:bodyPr>
          <a:lstStyle>
            <a:lvl1pPr algn="r">
              <a:defRPr sz="4800">
                <a:effectLst/>
              </a:defRPr>
            </a:lvl1pPr>
          </a:lstStyle>
          <a:p>
            <a:r>
              <a:rPr lang="en-US" dirty="0"/>
              <a:t>Click to edit Master title style</a:t>
            </a:r>
          </a:p>
        </p:txBody>
      </p:sp>
      <p:sp>
        <p:nvSpPr>
          <p:cNvPr id="3" name="Subtitle 2"/>
          <p:cNvSpPr>
            <a:spLocks noGrp="1"/>
          </p:cNvSpPr>
          <p:nvPr>
            <p:ph type="subTitle" idx="1"/>
          </p:nvPr>
        </p:nvSpPr>
        <p:spPr>
          <a:xfrm>
            <a:off x="3962399" y="4385732"/>
            <a:ext cx="7197726" cy="1405467"/>
          </a:xfrm>
        </p:spPr>
        <p:txBody>
          <a:bodyPr anchor="t">
            <a:normAutofit/>
          </a:bodyPr>
          <a:lstStyle>
            <a:lvl1pPr marL="0" indent="0" algn="r">
              <a:buNone/>
              <a:defRPr sz="1800" cap="all">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4" name="Date Placeholder 3"/>
          <p:cNvSpPr>
            <a:spLocks noGrp="1"/>
          </p:cNvSpPr>
          <p:nvPr>
            <p:ph type="dt" sz="half" idx="10"/>
          </p:nvPr>
        </p:nvSpPr>
        <p:spPr>
          <a:xfrm>
            <a:off x="8932558" y="5870575"/>
            <a:ext cx="1600200" cy="377825"/>
          </a:xfrm>
        </p:spPr>
        <p:txBody>
          <a:bodyPr/>
          <a:lstStyle/>
          <a:p>
            <a:fld id="{846CE7D5-CF57-46EF-B807-FDD0502418D4}" type="datetimeFigureOut">
              <a:rPr lang="en-US" smtClean="0"/>
              <a:t>2/17/2019</a:t>
            </a:fld>
            <a:endParaRPr lang="en-US"/>
          </a:p>
        </p:txBody>
      </p:sp>
      <p:sp>
        <p:nvSpPr>
          <p:cNvPr id="5" name="Footer Placeholder 4"/>
          <p:cNvSpPr>
            <a:spLocks noGrp="1"/>
          </p:cNvSpPr>
          <p:nvPr>
            <p:ph type="ftr" sz="quarter" idx="11"/>
          </p:nvPr>
        </p:nvSpPr>
        <p:spPr>
          <a:xfrm>
            <a:off x="3962399" y="5870575"/>
            <a:ext cx="4893958" cy="377825"/>
          </a:xfrm>
        </p:spPr>
        <p:txBody>
          <a:bodyPr/>
          <a:lstStyle/>
          <a:p>
            <a:endParaRPr lang="en-US"/>
          </a:p>
        </p:txBody>
      </p:sp>
      <p:sp>
        <p:nvSpPr>
          <p:cNvPr id="6" name="Slide Number Placeholder 5"/>
          <p:cNvSpPr>
            <a:spLocks noGrp="1"/>
          </p:cNvSpPr>
          <p:nvPr>
            <p:ph type="sldNum" sz="quarter" idx="12"/>
          </p:nvPr>
        </p:nvSpPr>
        <p:spPr>
          <a:xfrm>
            <a:off x="10608958" y="5870575"/>
            <a:ext cx="551167" cy="377825"/>
          </a:xfrm>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28283285"/>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nchor="ct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2/17/2019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084287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3308581"/>
            <a:ext cx="10131427" cy="1468800"/>
          </a:xfrm>
        </p:spPr>
        <p:txBody>
          <a:bodyPr anchor="b"/>
          <a:lstStyle>
            <a:lvl1pPr algn="l">
              <a:defRPr sz="4000" b="0" cap="all"/>
            </a:lvl1pPr>
          </a:lstStyle>
          <a:p>
            <a:r>
              <a:rPr lang="en-US" dirty="0"/>
              <a:t>Click to edit Master title style</a:t>
            </a:r>
          </a:p>
        </p:txBody>
      </p:sp>
      <p:sp>
        <p:nvSpPr>
          <p:cNvPr id="3" name="Text Placeholder 2"/>
          <p:cNvSpPr>
            <a:spLocks noGrp="1"/>
          </p:cNvSpPr>
          <p:nvPr>
            <p:ph type="body" idx="1"/>
          </p:nvPr>
        </p:nvSpPr>
        <p:spPr>
          <a:xfrm>
            <a:off x="685799" y="4777381"/>
            <a:ext cx="10131428" cy="860400"/>
          </a:xfrm>
        </p:spPr>
        <p:txBody>
          <a:bodyPr anchor="t">
            <a:normAutofit/>
          </a:bodyPr>
          <a:lstStyle>
            <a:lvl1pPr marL="0" indent="0" algn="l">
              <a:buNone/>
              <a:defRPr sz="2000" cap="all">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2/17/2019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43943980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685802" y="2142067"/>
            <a:ext cx="4995334" cy="3649134"/>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5821895" y="2142067"/>
            <a:ext cx="4995332" cy="3649133"/>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846CE7D5-CF57-46EF-B807-FDD0502418D4}" type="datetimeFigureOut">
              <a:rPr lang="en-US" smtClean="0"/>
              <a:t>2/17/2019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9143507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dirty="0"/>
              <a:t>Click to edit Master title style</a:t>
            </a:r>
          </a:p>
        </p:txBody>
      </p:sp>
      <p:sp>
        <p:nvSpPr>
          <p:cNvPr id="3" name="Text Placeholder 2"/>
          <p:cNvSpPr>
            <a:spLocks noGrp="1"/>
          </p:cNvSpPr>
          <p:nvPr>
            <p:ph type="body" idx="1" hasCustomPrompt="1"/>
          </p:nvPr>
        </p:nvSpPr>
        <p:spPr>
          <a:xfrm>
            <a:off x="973670" y="2218267"/>
            <a:ext cx="4709054"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685801" y="2870201"/>
            <a:ext cx="4996923" cy="2920998"/>
          </a:xfrm>
        </p:spPr>
        <p:txBody>
          <a:bodyPr anchor="t">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hasCustomPrompt="1"/>
          </p:nvPr>
        </p:nvSpPr>
        <p:spPr>
          <a:xfrm>
            <a:off x="6096003" y="2226734"/>
            <a:ext cx="4722813"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5823483" y="2870201"/>
            <a:ext cx="4995334" cy="2920998"/>
          </a:xfrm>
        </p:spPr>
        <p:txBody>
          <a:bodyPr anchor="t">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846CE7D5-CF57-46EF-B807-FDD0502418D4}" type="datetimeFigureOut">
              <a:rPr lang="en-US" smtClean="0"/>
              <a:t>2/17/2019</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97611178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US" smtClean="0"/>
              <a:t>2/17/2019</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131159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Date Placeholder 1"/>
          <p:cNvSpPr>
            <a:spLocks noGrp="1"/>
          </p:cNvSpPr>
          <p:nvPr>
            <p:ph type="dt" sz="half" idx="10"/>
          </p:nvPr>
        </p:nvSpPr>
        <p:spPr/>
        <p:txBody>
          <a:bodyPr/>
          <a:lstStyle/>
          <a:p>
            <a:fld id="{846CE7D5-CF57-46EF-B807-FDD0502418D4}" type="datetimeFigureOut">
              <a:rPr lang="en-US" smtClean="0"/>
              <a:t>2/17/2019</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5815957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2074333"/>
            <a:ext cx="3680885" cy="1371600"/>
          </a:xfrm>
        </p:spPr>
        <p:txBody>
          <a:bodyPr anchor="b">
            <a:normAutofit/>
          </a:bodyPr>
          <a:lstStyle>
            <a:lvl1pPr algn="l">
              <a:defRPr sz="2400" b="0"/>
            </a:lvl1pPr>
          </a:lstStyle>
          <a:p>
            <a:r>
              <a:rPr lang="en-US" dirty="0"/>
              <a:t>Click to edit Master title style</a:t>
            </a:r>
          </a:p>
        </p:txBody>
      </p:sp>
      <p:sp>
        <p:nvSpPr>
          <p:cNvPr id="3" name="Content Placeholder 2"/>
          <p:cNvSpPr>
            <a:spLocks noGrp="1"/>
          </p:cNvSpPr>
          <p:nvPr>
            <p:ph idx="1"/>
          </p:nvPr>
        </p:nvSpPr>
        <p:spPr>
          <a:xfrm>
            <a:off x="4648201" y="609601"/>
            <a:ext cx="6169026" cy="5181600"/>
          </a:xfrm>
        </p:spPr>
        <p:txBody>
          <a:bodyPr anchor="ct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685800" y="3445933"/>
            <a:ext cx="3680885" cy="1828800"/>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2/17/2019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46783564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1600200"/>
            <a:ext cx="6164653" cy="1371600"/>
          </a:xfrm>
        </p:spPr>
        <p:txBody>
          <a:bodyPr anchor="b">
            <a:normAutofit/>
          </a:bodyPr>
          <a:lstStyle>
            <a:lvl1pPr algn="l">
              <a:defRPr sz="2800" b="0"/>
            </a:lvl1pPr>
          </a:lstStyle>
          <a:p>
            <a:r>
              <a:rPr lang="en-US" dirty="0"/>
              <a:t>Click to edit Master title style</a:t>
            </a:r>
          </a:p>
        </p:txBody>
      </p:sp>
      <p:sp>
        <p:nvSpPr>
          <p:cNvPr id="14" name="Picture Placeholder 2"/>
          <p:cNvSpPr>
            <a:spLocks noGrp="1" noChangeAspect="1"/>
          </p:cNvSpPr>
          <p:nvPr>
            <p:ph type="pic" idx="1"/>
          </p:nvPr>
        </p:nvSpPr>
        <p:spPr>
          <a:xfrm>
            <a:off x="7536253" y="914400"/>
            <a:ext cx="3280974" cy="4572000"/>
          </a:xfrm>
          <a:prstGeom prst="roundRect">
            <a:avLst>
              <a:gd name="adj" fmla="val 42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4" name="Text Placeholder 3"/>
          <p:cNvSpPr>
            <a:spLocks noGrp="1"/>
          </p:cNvSpPr>
          <p:nvPr>
            <p:ph type="body" sz="half" idx="2"/>
          </p:nvPr>
        </p:nvSpPr>
        <p:spPr>
          <a:xfrm>
            <a:off x="685800" y="2971800"/>
            <a:ext cx="6164653" cy="1828800"/>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2/17/2019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61751958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4732865"/>
            <a:ext cx="10131427" cy="566738"/>
          </a:xfrm>
        </p:spPr>
        <p:txBody>
          <a:bodyPr anchor="b">
            <a:normAutofit/>
          </a:bodyPr>
          <a:lstStyle>
            <a:lvl1pPr algn="l">
              <a:defRPr sz="2400" b="0"/>
            </a:lvl1pPr>
          </a:lstStyle>
          <a:p>
            <a:r>
              <a:rPr lang="en-US" dirty="0"/>
              <a:t>Click to edit Master title style</a:t>
            </a:r>
          </a:p>
        </p:txBody>
      </p:sp>
      <p:sp>
        <p:nvSpPr>
          <p:cNvPr id="3" name="Picture Placeholder 2"/>
          <p:cNvSpPr>
            <a:spLocks noGrp="1" noChangeAspect="1"/>
          </p:cNvSpPr>
          <p:nvPr>
            <p:ph type="pic" idx="1"/>
          </p:nvPr>
        </p:nvSpPr>
        <p:spPr>
          <a:xfrm>
            <a:off x="1371600" y="932112"/>
            <a:ext cx="8759827" cy="3164976"/>
          </a:xfrm>
          <a:prstGeom prst="roundRect">
            <a:avLst>
              <a:gd name="adj" fmla="val 43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4" name="Text Placeholder 3"/>
          <p:cNvSpPr>
            <a:spLocks noGrp="1"/>
          </p:cNvSpPr>
          <p:nvPr>
            <p:ph type="body" sz="half" idx="2"/>
          </p:nvPr>
        </p:nvSpPr>
        <p:spPr>
          <a:xfrm>
            <a:off x="685800" y="5299603"/>
            <a:ext cx="10131427" cy="49371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2/17/2019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5726182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1"/>
            <a:ext cx="10131427" cy="3124199"/>
          </a:xfrm>
        </p:spPr>
        <p:txBody>
          <a:bodyPr anchor="ctr">
            <a:normAutofit/>
          </a:bodyPr>
          <a:lstStyle>
            <a:lvl1pPr algn="l">
              <a:defRPr sz="3200" b="0" cap="none"/>
            </a:lvl1pPr>
          </a:lstStyle>
          <a:p>
            <a:r>
              <a:rPr lang="en-US" dirty="0"/>
              <a:t>Click to edit Master title style</a:t>
            </a:r>
          </a:p>
        </p:txBody>
      </p:sp>
      <p:sp>
        <p:nvSpPr>
          <p:cNvPr id="3" name="Text Placeholder 2"/>
          <p:cNvSpPr>
            <a:spLocks noGrp="1"/>
          </p:cNvSpPr>
          <p:nvPr>
            <p:ph type="body" idx="1"/>
          </p:nvPr>
        </p:nvSpPr>
        <p:spPr>
          <a:xfrm>
            <a:off x="685800" y="4343400"/>
            <a:ext cx="10131428"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2/17/2019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75483030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6" name="Picture 15"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5" name="TextBox 14"/>
          <p:cNvSpPr txBox="1"/>
          <p:nvPr/>
        </p:nvSpPr>
        <p:spPr>
          <a:xfrm>
            <a:off x="10237867"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1" name="TextBox 10"/>
          <p:cNvSpPr txBox="1"/>
          <p:nvPr/>
        </p:nvSpPr>
        <p:spPr>
          <a:xfrm>
            <a:off x="488275" y="82333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992267" y="609601"/>
            <a:ext cx="9550399" cy="2743199"/>
          </a:xfrm>
        </p:spPr>
        <p:txBody>
          <a:bodyPr anchor="ctr">
            <a:normAutofit/>
          </a:bodyPr>
          <a:lstStyle>
            <a:lvl1pPr algn="l">
              <a:defRPr sz="3200" b="0" cap="none">
                <a:solidFill>
                  <a:schemeClr val="tx1"/>
                </a:solidFill>
              </a:defRPr>
            </a:lvl1pPr>
          </a:lstStyle>
          <a:p>
            <a:r>
              <a:rPr lang="en-US" dirty="0"/>
              <a:t>Click to edit Master title style</a:t>
            </a:r>
          </a:p>
        </p:txBody>
      </p:sp>
      <p:sp>
        <p:nvSpPr>
          <p:cNvPr id="10" name="Text Placeholder 9"/>
          <p:cNvSpPr>
            <a:spLocks noGrp="1"/>
          </p:cNvSpPr>
          <p:nvPr>
            <p:ph type="body" sz="quarter" idx="13"/>
          </p:nvPr>
        </p:nvSpPr>
        <p:spPr>
          <a:xfrm>
            <a:off x="1097875" y="3352800"/>
            <a:ext cx="9339184"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Click to edit Master text styles</a:t>
            </a:r>
          </a:p>
        </p:txBody>
      </p:sp>
      <p:sp>
        <p:nvSpPr>
          <p:cNvPr id="3" name="Text Placeholder 2"/>
          <p:cNvSpPr>
            <a:spLocks noGrp="1"/>
          </p:cNvSpPr>
          <p:nvPr>
            <p:ph type="body" idx="1"/>
          </p:nvPr>
        </p:nvSpPr>
        <p:spPr>
          <a:xfrm>
            <a:off x="687465" y="4343400"/>
            <a:ext cx="10152367"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2/17/2019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422872027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2" y="3308581"/>
            <a:ext cx="10131425" cy="1468800"/>
          </a:xfrm>
        </p:spPr>
        <p:txBody>
          <a:bodyPr anchor="b">
            <a:normAutofit/>
          </a:bodyPr>
          <a:lstStyle>
            <a:lvl1pPr algn="l">
              <a:defRPr sz="3200" b="0" cap="none"/>
            </a:lvl1pPr>
          </a:lstStyle>
          <a:p>
            <a:r>
              <a:rPr lang="en-US" dirty="0"/>
              <a:t>Click to edit Master title style</a:t>
            </a:r>
          </a:p>
        </p:txBody>
      </p:sp>
      <p:sp>
        <p:nvSpPr>
          <p:cNvPr id="3" name="Text Placeholder 2"/>
          <p:cNvSpPr>
            <a:spLocks noGrp="1"/>
          </p:cNvSpPr>
          <p:nvPr>
            <p:ph type="body" idx="1"/>
          </p:nvPr>
        </p:nvSpPr>
        <p:spPr>
          <a:xfrm>
            <a:off x="685801" y="4777381"/>
            <a:ext cx="10131426"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2/17/2019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97383045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pic>
        <p:nvPicPr>
          <p:cNvPr id="11" name="Picture 10"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3" name="TextBox 12"/>
          <p:cNvSpPr txBox="1"/>
          <p:nvPr/>
        </p:nvSpPr>
        <p:spPr>
          <a:xfrm>
            <a:off x="10237867"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4" name="TextBox 13"/>
          <p:cNvSpPr txBox="1"/>
          <p:nvPr/>
        </p:nvSpPr>
        <p:spPr>
          <a:xfrm>
            <a:off x="488275" y="82333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6" name="Title 1"/>
          <p:cNvSpPr>
            <a:spLocks noGrp="1"/>
          </p:cNvSpPr>
          <p:nvPr>
            <p:ph type="title"/>
          </p:nvPr>
        </p:nvSpPr>
        <p:spPr>
          <a:xfrm>
            <a:off x="992267" y="609601"/>
            <a:ext cx="9550399" cy="2743199"/>
          </a:xfrm>
        </p:spPr>
        <p:txBody>
          <a:bodyPr anchor="ctr">
            <a:normAutofit/>
          </a:bodyPr>
          <a:lstStyle>
            <a:lvl1pPr algn="l">
              <a:defRPr sz="3200" b="0" cap="none">
                <a:solidFill>
                  <a:schemeClr val="tx1"/>
                </a:solidFill>
              </a:defRPr>
            </a:lvl1pPr>
          </a:lstStyle>
          <a:p>
            <a:r>
              <a:rPr lang="en-US" dirty="0"/>
              <a:t>Click to edit Master title style</a:t>
            </a:r>
          </a:p>
        </p:txBody>
      </p:sp>
      <p:sp>
        <p:nvSpPr>
          <p:cNvPr id="10" name="Text Placeholder 9"/>
          <p:cNvSpPr>
            <a:spLocks noGrp="1"/>
          </p:cNvSpPr>
          <p:nvPr>
            <p:ph type="body" sz="quarter" idx="13"/>
          </p:nvPr>
        </p:nvSpPr>
        <p:spPr>
          <a:xfrm>
            <a:off x="685800" y="3886200"/>
            <a:ext cx="10135436" cy="889000"/>
          </a:xfrm>
        </p:spPr>
        <p:txBody>
          <a:bodyPr vert="horz" lIns="91440" tIns="45720" rIns="91440" bIns="45720" rtlCol="0" anchor="b">
            <a:normAutofit/>
          </a:bodyPr>
          <a:lstStyle>
            <a:lvl1pPr>
              <a:buNone/>
              <a:defRPr lang="en-US" sz="2400" b="0" cap="none" dirty="0">
                <a:ln w="3175" cmpd="sng">
                  <a:noFill/>
                </a:ln>
                <a:solidFill>
                  <a:schemeClr val="tx1"/>
                </a:solidFill>
                <a:effectLst/>
              </a:defRPr>
            </a:lvl1pPr>
          </a:lstStyle>
          <a:p>
            <a:pPr marL="0" lvl="0">
              <a:spcBef>
                <a:spcPct val="0"/>
              </a:spcBef>
              <a:buNone/>
            </a:pPr>
            <a:r>
              <a:rPr lang="en-US" dirty="0"/>
              <a:t>Click to edit Master text styles</a:t>
            </a:r>
          </a:p>
        </p:txBody>
      </p:sp>
      <p:sp>
        <p:nvSpPr>
          <p:cNvPr id="3" name="Text Placeholder 2"/>
          <p:cNvSpPr>
            <a:spLocks noGrp="1"/>
          </p:cNvSpPr>
          <p:nvPr>
            <p:ph type="body" idx="1"/>
          </p:nvPr>
        </p:nvSpPr>
        <p:spPr>
          <a:xfrm>
            <a:off x="685799" y="4775200"/>
            <a:ext cx="10135436" cy="10160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2/17/2019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04737124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1"/>
            <a:ext cx="10131427" cy="2743199"/>
          </a:xfrm>
        </p:spPr>
        <p:txBody>
          <a:bodyPr vert="horz" lIns="91440" tIns="45720" rIns="91440" bIns="45720" rtlCol="0" anchor="ctr">
            <a:normAutofit/>
          </a:bodyPr>
          <a:lstStyle>
            <a:lvl1pPr>
              <a:defRPr lang="en-US" b="0" dirty="0"/>
            </a:lvl1pPr>
          </a:lstStyle>
          <a:p>
            <a:pPr marL="0" lvl="0"/>
            <a:r>
              <a:rPr lang="en-US" dirty="0"/>
              <a:t>Click to edit Master title style</a:t>
            </a:r>
          </a:p>
        </p:txBody>
      </p:sp>
      <p:sp>
        <p:nvSpPr>
          <p:cNvPr id="10" name="Text Placeholder 9"/>
          <p:cNvSpPr>
            <a:spLocks noGrp="1"/>
          </p:cNvSpPr>
          <p:nvPr>
            <p:ph type="body" sz="quarter" idx="13"/>
          </p:nvPr>
        </p:nvSpPr>
        <p:spPr>
          <a:xfrm>
            <a:off x="685801" y="3505200"/>
            <a:ext cx="10131428"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dirty="0"/>
              <a:t>Click to edit Master text styles</a:t>
            </a:r>
          </a:p>
        </p:txBody>
      </p:sp>
      <p:sp>
        <p:nvSpPr>
          <p:cNvPr id="3" name="Text Placeholder 2"/>
          <p:cNvSpPr>
            <a:spLocks noGrp="1"/>
          </p:cNvSpPr>
          <p:nvPr>
            <p:ph type="body" idx="1"/>
          </p:nvPr>
        </p:nvSpPr>
        <p:spPr>
          <a:xfrm>
            <a:off x="685800" y="4343400"/>
            <a:ext cx="10131428"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2/17/2019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13099723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3" name="Vertical Text Placeholder 2"/>
          <p:cNvSpPr>
            <a:spLocks noGrp="1"/>
          </p:cNvSpPr>
          <p:nvPr>
            <p:ph type="body" orient="vert" idx="1"/>
          </p:nvPr>
        </p:nvSpPr>
        <p:spPr/>
        <p:txBody>
          <a:bodyPr vert="eaVert" ancho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2/17/2019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
        <p:nvSpPr>
          <p:cNvPr id="8" name="Title 1"/>
          <p:cNvSpPr>
            <a:spLocks noGrp="1"/>
          </p:cNvSpPr>
          <p:nvPr>
            <p:ph type="title"/>
          </p:nvPr>
        </p:nvSpPr>
        <p:spPr>
          <a:xfrm>
            <a:off x="685801" y="609600"/>
            <a:ext cx="10131425" cy="1456267"/>
          </a:xfrm>
        </p:spPr>
        <p:txBody>
          <a:bodyPr/>
          <a:lstStyle/>
          <a:p>
            <a:r>
              <a:rPr lang="en-US" dirty="0"/>
              <a:t>Click to edit Master title style</a:t>
            </a:r>
          </a:p>
        </p:txBody>
      </p:sp>
    </p:spTree>
    <p:extLst>
      <p:ext uri="{BB962C8B-B14F-4D97-AF65-F5344CB8AC3E}">
        <p14:creationId xmlns:p14="http://schemas.microsoft.com/office/powerpoint/2010/main" val="116456937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Vertical Title 1"/>
          <p:cNvSpPr>
            <a:spLocks noGrp="1"/>
          </p:cNvSpPr>
          <p:nvPr>
            <p:ph type="title" orient="vert"/>
          </p:nvPr>
        </p:nvSpPr>
        <p:spPr>
          <a:xfrm>
            <a:off x="8658675" y="609599"/>
            <a:ext cx="2158552" cy="5181601"/>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685800" y="609600"/>
            <a:ext cx="7832116" cy="5181600"/>
          </a:xfrm>
        </p:spPr>
        <p:txBody>
          <a:bodyPr vert="eaVert" ancho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2/17/2019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741225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85801" y="609600"/>
            <a:ext cx="10131425" cy="1456267"/>
          </a:xfrm>
          <a:prstGeom prst="rect">
            <a:avLst/>
          </a:prstGeom>
          <a:effectLst/>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685801" y="2142067"/>
            <a:ext cx="10131425" cy="3649133"/>
          </a:xfrm>
          <a:prstGeom prst="rect">
            <a:avLst/>
          </a:prstGeom>
        </p:spPr>
        <p:txBody>
          <a:bodyPr vert="horz" lIns="91440" tIns="45720" rIns="91440" bIns="45720" rtlCol="0" anchor="ct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8589660" y="5870575"/>
            <a:ext cx="1600200"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846CE7D5-CF57-46EF-B807-FDD0502418D4}" type="datetimeFigureOut">
              <a:rPr lang="en-US" smtClean="0"/>
              <a:t>2/17/2019</a:t>
            </a:fld>
            <a:endParaRPr lang="en-US"/>
          </a:p>
        </p:txBody>
      </p:sp>
      <p:sp>
        <p:nvSpPr>
          <p:cNvPr id="5" name="Footer Placeholder 4"/>
          <p:cNvSpPr>
            <a:spLocks noGrp="1"/>
          </p:cNvSpPr>
          <p:nvPr>
            <p:ph type="ftr" sz="quarter" idx="3"/>
          </p:nvPr>
        </p:nvSpPr>
        <p:spPr>
          <a:xfrm>
            <a:off x="685800" y="5870575"/>
            <a:ext cx="7827659" cy="3778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a:p>
        </p:txBody>
      </p:sp>
      <p:sp>
        <p:nvSpPr>
          <p:cNvPr id="6" name="Slide Number Placeholder 5"/>
          <p:cNvSpPr>
            <a:spLocks noGrp="1"/>
          </p:cNvSpPr>
          <p:nvPr>
            <p:ph type="sldNum" sz="quarter" idx="4"/>
          </p:nvPr>
        </p:nvSpPr>
        <p:spPr>
          <a:xfrm>
            <a:off x="10266060" y="5870575"/>
            <a:ext cx="551167"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635845780"/>
      </p:ext>
    </p:extLst>
  </p:cSld>
  <p:clrMap bg1="dk1" tx1="lt1" bg2="dk2" tx2="lt2" accent1="accent1" accent2="accent2" accent3="accent3" accent4="accent4" accent5="accent5" accent6="accent6" hlink="hlink" folHlink="folHlink"/>
  <p:sldLayoutIdLst>
    <p:sldLayoutId id="2147484030" r:id="rId1"/>
    <p:sldLayoutId id="2147484031" r:id="rId2"/>
    <p:sldLayoutId id="2147484032" r:id="rId3"/>
    <p:sldLayoutId id="2147484033" r:id="rId4"/>
    <p:sldLayoutId id="2147484034" r:id="rId5"/>
    <p:sldLayoutId id="2147484035" r:id="rId6"/>
    <p:sldLayoutId id="2147484036" r:id="rId7"/>
    <p:sldLayoutId id="2147484037" r:id="rId8"/>
    <p:sldLayoutId id="2147484038" r:id="rId9"/>
    <p:sldLayoutId id="2147484039" r:id="rId10"/>
    <p:sldLayoutId id="2147484040" r:id="rId11"/>
    <p:sldLayoutId id="2147484041" r:id="rId12"/>
    <p:sldLayoutId id="2147484042" r:id="rId13"/>
    <p:sldLayoutId id="2147484043" r:id="rId14"/>
    <p:sldLayoutId id="2147484044" r:id="rId15"/>
    <p:sldLayoutId id="2147484045" r:id="rId16"/>
    <p:sldLayoutId id="2147484046" r:id="rId17"/>
  </p:sldLayoutIdLst>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ts val="0"/>
        </a:spcBef>
        <a:spcAft>
          <a:spcPts val="1000"/>
        </a:spcAft>
        <a:buClr>
          <a:schemeClr val="tx1"/>
        </a:buClr>
        <a:buSzPct val="100000"/>
        <a:buFont typeface="Arial"/>
        <a:buChar char="•"/>
        <a:defRPr sz="1800" kern="1200" cap="none">
          <a:solidFill>
            <a:schemeClr val="tx1"/>
          </a:solidFill>
          <a:effectLst/>
          <a:latin typeface="+mn-lt"/>
          <a:ea typeface="+mn-ea"/>
          <a:cs typeface="+mn-cs"/>
        </a:defRPr>
      </a:lvl1pPr>
      <a:lvl2pPr marL="742950" indent="-285750" algn="l" defTabSz="457200" rtl="0" eaLnBrk="1" latinLnBrk="0" hangingPunct="1">
        <a:spcBef>
          <a:spcPts val="0"/>
        </a:spcBef>
        <a:spcAft>
          <a:spcPts val="1000"/>
        </a:spcAft>
        <a:buClr>
          <a:schemeClr val="tx1"/>
        </a:buClr>
        <a:buSzPct val="100000"/>
        <a:buFont typeface="Arial"/>
        <a:buChar char="•"/>
        <a:defRPr sz="1600" kern="1200" cap="none">
          <a:solidFill>
            <a:schemeClr val="tx1"/>
          </a:solidFill>
          <a:effectLst/>
          <a:latin typeface="+mn-lt"/>
          <a:ea typeface="+mn-ea"/>
          <a:cs typeface="+mn-cs"/>
        </a:defRPr>
      </a:lvl2pPr>
      <a:lvl3pPr marL="1200150" indent="-285750" algn="l" defTabSz="457200" rtl="0" eaLnBrk="1" latinLnBrk="0" hangingPunct="1">
        <a:spcBef>
          <a:spcPts val="0"/>
        </a:spcBef>
        <a:spcAft>
          <a:spcPts val="1000"/>
        </a:spcAft>
        <a:buClr>
          <a:schemeClr val="tx1"/>
        </a:buClr>
        <a:buSzPct val="100000"/>
        <a:buFont typeface="Arial"/>
        <a:buChar char="•"/>
        <a:defRPr sz="1400" kern="1200" cap="none">
          <a:solidFill>
            <a:schemeClr val="tx1"/>
          </a:solidFill>
          <a:effectLst/>
          <a:latin typeface="+mn-lt"/>
          <a:ea typeface="+mn-ea"/>
          <a:cs typeface="+mn-cs"/>
        </a:defRPr>
      </a:lvl3pPr>
      <a:lvl4pPr marL="15430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4pPr>
      <a:lvl5pPr marL="20002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5pPr>
      <a:lvl6pPr marL="25146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6pPr>
      <a:lvl7pPr marL="29718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7pPr>
      <a:lvl8pPr marL="34290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8pPr>
      <a:lvl9pPr marL="38862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8" Type="http://schemas.openxmlformats.org/officeDocument/2006/relationships/hyperlink" Target="https://www.theguardian.com/small-business-network/2017/aug/01/schools-slowly-edtech-sector-cubetto-kahoot-firefly" TargetMode="External"/><Relationship Id="rId3" Type="http://schemas.openxmlformats.org/officeDocument/2006/relationships/hyperlink" Target="https://www.learning-theories.com/distributed-cognition-dcog.html" TargetMode="External"/><Relationship Id="rId7" Type="http://schemas.openxmlformats.org/officeDocument/2006/relationships/hyperlink" Target="https://ltl.lincoln.ac.nz/research/writing-a-literature-review/what-is-a-literature-review/" TargetMode="External"/><Relationship Id="rId2" Type="http://schemas.openxmlformats.org/officeDocument/2006/relationships/hyperlink" Target="https://www.civilengineeringterms.com/research-methodology/definition-research-tool-forms/" TargetMode="External"/><Relationship Id="rId1" Type="http://schemas.openxmlformats.org/officeDocument/2006/relationships/slideLayout" Target="../slideLayouts/slideLayout2.xml"/><Relationship Id="rId6" Type="http://schemas.openxmlformats.org/officeDocument/2006/relationships/hyperlink" Target="https://www.learning-theories.com/situated-cognition-brown-collins-duguid.html" TargetMode="External"/><Relationship Id="rId11" Type="http://schemas.openxmlformats.org/officeDocument/2006/relationships/hyperlink" Target="https://writingcenter.unc.edu/tips-and-tools/literature-reviews/" TargetMode="External"/><Relationship Id="rId5" Type="http://schemas.openxmlformats.org/officeDocument/2006/relationships/hyperlink" Target="http://blog.stcloudstate.edu/ims/2017/03/28/limitations-and-delimitations-in-research/" TargetMode="External"/><Relationship Id="rId10" Type="http://schemas.openxmlformats.org/officeDocument/2006/relationships/hyperlink" Target="https://keydifferences.com/difference-between-primary-and-secondary-data.html" TargetMode="External"/><Relationship Id="rId4" Type="http://schemas.openxmlformats.org/officeDocument/2006/relationships/hyperlink" Target="https://sites.google.com/a/boisestate.edu/edtechtheories/Home/emerging-theories-of-learning-and-the-role-of-technology" TargetMode="External"/><Relationship Id="rId9" Type="http://schemas.openxmlformats.org/officeDocument/2006/relationships/hyperlink" Target="https://www.skillsyouneed.com/learn/research-ethics.htm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a:blip r:embed="rId2">
            <a:extLst/>
          </a:blip>
          <a:stretch/>
        </a:blipFill>
        <a:effectLst/>
      </p:bgPr>
    </p:bg>
    <p:spTree>
      <p:nvGrpSpPr>
        <p:cNvPr id="1" name=""/>
        <p:cNvGrpSpPr/>
        <p:nvPr/>
      </p:nvGrpSpPr>
      <p:grpSpPr>
        <a:xfrm>
          <a:off x="0" y="0"/>
          <a:ext cx="0" cy="0"/>
          <a:chOff x="0" y="0"/>
          <a:chExt cx="0" cy="0"/>
        </a:xfrm>
      </p:grpSpPr>
      <p:sp useBgFill="1">
        <p:nvSpPr>
          <p:cNvPr id="25" name="Rectangle 7">
            <a:extLst>
              <a:ext uri="{FF2B5EF4-FFF2-40B4-BE49-F238E27FC236}">
                <a16:creationId xmlns:a16="http://schemas.microsoft.com/office/drawing/2014/main" id="{DF43132E-D4DF-4A83-9344-A782D0F5D9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1031875" y="1212935"/>
            <a:ext cx="6020177" cy="4432130"/>
          </a:xfrm>
        </p:spPr>
        <p:txBody>
          <a:bodyPr anchor="ctr">
            <a:normAutofit/>
          </a:bodyPr>
          <a:lstStyle/>
          <a:p>
            <a:r>
              <a:rPr lang="en-US" sz="6600" dirty="0">
                <a:cs typeface="Calibri Light"/>
              </a:rPr>
              <a:t>Research proposal</a:t>
            </a:r>
            <a:endParaRPr lang="en-US" sz="6600" dirty="0"/>
          </a:p>
        </p:txBody>
      </p:sp>
      <p:sp>
        <p:nvSpPr>
          <p:cNvPr id="3" name="Subtitle 2"/>
          <p:cNvSpPr>
            <a:spLocks noGrp="1"/>
          </p:cNvSpPr>
          <p:nvPr>
            <p:ph type="subTitle" idx="1"/>
          </p:nvPr>
        </p:nvSpPr>
        <p:spPr>
          <a:xfrm>
            <a:off x="8017261" y="2087881"/>
            <a:ext cx="3142864" cy="2682239"/>
          </a:xfrm>
        </p:spPr>
        <p:txBody>
          <a:bodyPr anchor="ctr">
            <a:normAutofit/>
          </a:bodyPr>
          <a:lstStyle/>
          <a:p>
            <a:pPr algn="l"/>
            <a:r>
              <a:rPr lang="en-US" dirty="0">
                <a:cs typeface="Calibri"/>
              </a:rPr>
              <a:t>Kate Lewis</a:t>
            </a:r>
          </a:p>
          <a:p>
            <a:pPr algn="l"/>
            <a:r>
              <a:rPr lang="en-US" dirty="0">
                <a:cs typeface="Calibri"/>
              </a:rPr>
              <a:t>1701248</a:t>
            </a:r>
          </a:p>
        </p:txBody>
      </p:sp>
      <p:cxnSp>
        <p:nvCxnSpPr>
          <p:cNvPr id="26" name="Straight Connector 9">
            <a:extLst>
              <a:ext uri="{FF2B5EF4-FFF2-40B4-BE49-F238E27FC236}">
                <a16:creationId xmlns:a16="http://schemas.microsoft.com/office/drawing/2014/main" id="{6AA24BC1-1577-4586-AD7A-417660E3725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34656" y="1668780"/>
            <a:ext cx="0" cy="3520440"/>
          </a:xfrm>
          <a:prstGeom prst="line">
            <a:avLst/>
          </a:prstGeom>
          <a:ln w="1905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9857222"/>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92C8C3-D7FC-4048-8EF6-66E850ACFB12}"/>
              </a:ext>
            </a:extLst>
          </p:cNvPr>
          <p:cNvSpPr>
            <a:spLocks noGrp="1"/>
          </p:cNvSpPr>
          <p:nvPr>
            <p:ph type="title"/>
          </p:nvPr>
        </p:nvSpPr>
        <p:spPr/>
        <p:txBody>
          <a:bodyPr/>
          <a:lstStyle/>
          <a:p>
            <a:r>
              <a:rPr lang="en-US" dirty="0">
                <a:cs typeface="Calibri Light"/>
              </a:rPr>
              <a:t>Area of interest.</a:t>
            </a:r>
          </a:p>
        </p:txBody>
      </p:sp>
      <p:sp>
        <p:nvSpPr>
          <p:cNvPr id="3" name="Content Placeholder 2">
            <a:extLst>
              <a:ext uri="{FF2B5EF4-FFF2-40B4-BE49-F238E27FC236}">
                <a16:creationId xmlns:a16="http://schemas.microsoft.com/office/drawing/2014/main" id="{F436CFD7-6347-490C-BE38-9CB5C9C12922}"/>
              </a:ext>
            </a:extLst>
          </p:cNvPr>
          <p:cNvSpPr>
            <a:spLocks noGrp="1"/>
          </p:cNvSpPr>
          <p:nvPr>
            <p:ph idx="1"/>
          </p:nvPr>
        </p:nvSpPr>
        <p:spPr/>
        <p:txBody>
          <a:bodyPr>
            <a:normAutofit/>
          </a:bodyPr>
          <a:lstStyle/>
          <a:p>
            <a:r>
              <a:rPr lang="en-US" dirty="0">
                <a:cs typeface="Calibri"/>
              </a:rPr>
              <a:t>The research proposals topic area was chosen as an area of interest due to the increasing rise of the use of technology today as ''the 2017 consumer digital index suggests that 97% of those aged 15–24 in the UK have basic digital skills – a 4% improvement on 2015.'' (Manning, 2017). </a:t>
            </a:r>
            <a:endParaRPr lang="en-US" dirty="0"/>
          </a:p>
          <a:p>
            <a:r>
              <a:rPr lang="en-US" dirty="0">
                <a:cs typeface="Calibri"/>
              </a:rPr>
              <a:t> And with the use of technology within educational settings continuing on the rise and developing further as experienced within placement. With interactive white boards, internet and assistive technology programs and software being used within almost every classroom within the UK. </a:t>
            </a:r>
          </a:p>
          <a:p>
            <a:r>
              <a:rPr lang="en-US" dirty="0">
                <a:cs typeface="Calibri"/>
              </a:rPr>
              <a:t>And with increasing budget cuts to school funding it would be of interest and benefit to research into whether the money being spent on technology in settings is in fact being spent in the best area possible to better educational quality for learners.</a:t>
            </a:r>
          </a:p>
          <a:p>
            <a:r>
              <a:rPr lang="en-US" dirty="0">
                <a:cs typeface="Calibri"/>
              </a:rPr>
              <a:t>As statistically ''Schools now spend £900m on education technology every year'' (Manning, 2017). </a:t>
            </a:r>
          </a:p>
          <a:p>
            <a:endParaRPr lang="en-US" dirty="0">
              <a:cs typeface="Calibri"/>
            </a:endParaRPr>
          </a:p>
          <a:p>
            <a:endParaRPr lang="en-US" dirty="0">
              <a:cs typeface="Calibri"/>
            </a:endParaRPr>
          </a:p>
        </p:txBody>
      </p:sp>
    </p:spTree>
    <p:extLst>
      <p:ext uri="{BB962C8B-B14F-4D97-AF65-F5344CB8AC3E}">
        <p14:creationId xmlns:p14="http://schemas.microsoft.com/office/powerpoint/2010/main" val="201552764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a:blip r:embed="rId2">
            <a:extLst/>
          </a:blip>
          <a:stretch/>
        </a:blip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1709A45-C6F3-4CEE-AA0F-887FAC5CAE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3C762E3-54E3-4C3D-A60A-45EB5F5A6213}"/>
              </a:ext>
            </a:extLst>
          </p:cNvPr>
          <p:cNvSpPr>
            <a:spLocks noGrp="1"/>
          </p:cNvSpPr>
          <p:nvPr>
            <p:ph type="title"/>
          </p:nvPr>
        </p:nvSpPr>
        <p:spPr>
          <a:xfrm>
            <a:off x="685801" y="533400"/>
            <a:ext cx="10820400" cy="1177092"/>
          </a:xfrm>
        </p:spPr>
        <p:txBody>
          <a:bodyPr anchor="b">
            <a:normAutofit/>
          </a:bodyPr>
          <a:lstStyle/>
          <a:p>
            <a:pPr algn="ctr"/>
            <a:r>
              <a:rPr lang="en-US" sz="4400" dirty="0">
                <a:cs typeface="Calibri Light"/>
              </a:rPr>
              <a:t>Research Topic/question.</a:t>
            </a:r>
          </a:p>
        </p:txBody>
      </p:sp>
      <p:cxnSp>
        <p:nvCxnSpPr>
          <p:cNvPr id="10" name="Straight Connector 9">
            <a:extLst>
              <a:ext uri="{FF2B5EF4-FFF2-40B4-BE49-F238E27FC236}">
                <a16:creationId xmlns:a16="http://schemas.microsoft.com/office/drawing/2014/main" id="{26E963D7-0A73-484A-B8A2-DDBFEA123C2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845629" y="1850077"/>
            <a:ext cx="500743" cy="0"/>
          </a:xfrm>
          <a:prstGeom prst="line">
            <a:avLst/>
          </a:prstGeom>
          <a:ln w="19050"/>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67E7FC68-D088-4156-85D2-C458C1E13F02}"/>
              </a:ext>
            </a:extLst>
          </p:cNvPr>
          <p:cNvSpPr>
            <a:spLocks noGrp="1"/>
          </p:cNvSpPr>
          <p:nvPr>
            <p:ph idx="1"/>
          </p:nvPr>
        </p:nvSpPr>
        <p:spPr>
          <a:xfrm>
            <a:off x="685801" y="2243892"/>
            <a:ext cx="10820400" cy="3547308"/>
          </a:xfrm>
        </p:spPr>
        <p:txBody>
          <a:bodyPr anchor="t">
            <a:normAutofit/>
          </a:bodyPr>
          <a:lstStyle/>
          <a:p>
            <a:r>
              <a:rPr lang="en-US" sz="3200" dirty="0">
                <a:cs typeface="Calibri"/>
              </a:rPr>
              <a:t>Do assistive technology programs such as word shark and number shark promote or benefit the development of literacy and numeracy skills in learners with Autism (ASD)?</a:t>
            </a:r>
            <a:endParaRPr lang="en-US" sz="3200" dirty="0"/>
          </a:p>
        </p:txBody>
      </p:sp>
    </p:spTree>
    <p:extLst>
      <p:ext uri="{BB962C8B-B14F-4D97-AF65-F5344CB8AC3E}">
        <p14:creationId xmlns:p14="http://schemas.microsoft.com/office/powerpoint/2010/main" val="318223111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a:blip r:embed="rId2">
            <a:extLst/>
          </a:blip>
          <a:stretch/>
        </a:blipFill>
        <a:effectLst/>
      </p:bgPr>
    </p:bg>
    <p:spTree>
      <p:nvGrpSpPr>
        <p:cNvPr id="1" name=""/>
        <p:cNvGrpSpPr/>
        <p:nvPr/>
      </p:nvGrpSpPr>
      <p:grpSpPr>
        <a:xfrm>
          <a:off x="0" y="0"/>
          <a:ext cx="0" cy="0"/>
          <a:chOff x="0" y="0"/>
          <a:chExt cx="0" cy="0"/>
        </a:xfrm>
      </p:grpSpPr>
      <p:sp useBgFill="1">
        <p:nvSpPr>
          <p:cNvPr id="9" name="Rectangle 10">
            <a:extLst>
              <a:ext uri="{FF2B5EF4-FFF2-40B4-BE49-F238E27FC236}">
                <a16:creationId xmlns:a16="http://schemas.microsoft.com/office/drawing/2014/main" id="{50E53EDA-3B94-4F6B-9E86-D3BB9EBB96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5FDE1F4-F87A-4670-9E12-BDFA78E2426D}"/>
              </a:ext>
            </a:extLst>
          </p:cNvPr>
          <p:cNvSpPr>
            <a:spLocks noGrp="1"/>
          </p:cNvSpPr>
          <p:nvPr>
            <p:ph type="title"/>
          </p:nvPr>
        </p:nvSpPr>
        <p:spPr>
          <a:xfrm>
            <a:off x="685799" y="1150076"/>
            <a:ext cx="3659389" cy="4557849"/>
          </a:xfrm>
        </p:spPr>
        <p:txBody>
          <a:bodyPr>
            <a:normAutofit/>
          </a:bodyPr>
          <a:lstStyle/>
          <a:p>
            <a:pPr algn="r"/>
            <a:r>
              <a:rPr lang="en-US" dirty="0">
                <a:cs typeface="Calibri Light"/>
              </a:rPr>
              <a:t>Keywords</a:t>
            </a:r>
            <a:endParaRPr lang="en-US"/>
          </a:p>
        </p:txBody>
      </p:sp>
      <p:cxnSp>
        <p:nvCxnSpPr>
          <p:cNvPr id="12" name="Straight Connector 12">
            <a:extLst>
              <a:ext uri="{FF2B5EF4-FFF2-40B4-BE49-F238E27FC236}">
                <a16:creationId xmlns:a16="http://schemas.microsoft.com/office/drawing/2014/main" id="{30EFD79F-7790-479B-B7DB-BD0D8C101DD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66923" y="1668780"/>
            <a:ext cx="0" cy="3520440"/>
          </a:xfrm>
          <a:prstGeom prst="line">
            <a:avLst/>
          </a:prstGeom>
          <a:ln w="19050"/>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19878D4D-4630-406A-8F94-6CA5A0488371}"/>
              </a:ext>
            </a:extLst>
          </p:cNvPr>
          <p:cNvSpPr>
            <a:spLocks noGrp="1"/>
          </p:cNvSpPr>
          <p:nvPr>
            <p:ph idx="1"/>
          </p:nvPr>
        </p:nvSpPr>
        <p:spPr>
          <a:xfrm>
            <a:off x="4988658" y="1150076"/>
            <a:ext cx="6517543" cy="4557849"/>
          </a:xfrm>
        </p:spPr>
        <p:txBody>
          <a:bodyPr>
            <a:normAutofit fontScale="92500" lnSpcReduction="20000"/>
          </a:bodyPr>
          <a:lstStyle/>
          <a:p>
            <a:pPr marL="0" indent="0">
              <a:lnSpc>
                <a:spcPct val="90000"/>
              </a:lnSpc>
              <a:buNone/>
            </a:pPr>
            <a:r>
              <a:rPr lang="en-US" sz="1500" dirty="0">
                <a:cs typeface="Calibri"/>
              </a:rPr>
              <a:t>In relation to research or research proposals ''keywords are things that denote the content of the proposed research in a way that can be used when searching indexes, directories and catalogues.'' (Denscombe, 2012). </a:t>
            </a:r>
          </a:p>
          <a:p>
            <a:pPr marL="0" indent="0">
              <a:lnSpc>
                <a:spcPct val="90000"/>
              </a:lnSpc>
              <a:buNone/>
            </a:pPr>
            <a:endParaRPr lang="en-US" sz="1500">
              <a:cs typeface="Calibri"/>
            </a:endParaRPr>
          </a:p>
          <a:p>
            <a:pPr marL="0" indent="0">
              <a:lnSpc>
                <a:spcPct val="90000"/>
              </a:lnSpc>
              <a:buNone/>
            </a:pPr>
            <a:r>
              <a:rPr lang="en-US" sz="1500" dirty="0">
                <a:cs typeface="Calibri"/>
              </a:rPr>
              <a:t>Δ Assistive technology.</a:t>
            </a:r>
            <a:endParaRPr lang="en-US" sz="1500" dirty="0"/>
          </a:p>
          <a:p>
            <a:pPr marL="0" indent="0">
              <a:lnSpc>
                <a:spcPct val="90000"/>
              </a:lnSpc>
              <a:buNone/>
            </a:pPr>
            <a:r>
              <a:rPr lang="en-US" sz="1500" dirty="0">
                <a:cs typeface="Calibri"/>
              </a:rPr>
              <a:t>Δ Technology.</a:t>
            </a:r>
          </a:p>
          <a:p>
            <a:pPr marL="0" indent="0">
              <a:lnSpc>
                <a:spcPct val="90000"/>
              </a:lnSpc>
              <a:buNone/>
            </a:pPr>
            <a:r>
              <a:rPr lang="en-US" sz="1500" dirty="0">
                <a:cs typeface="Calibri"/>
              </a:rPr>
              <a:t>Δ Autism.</a:t>
            </a:r>
          </a:p>
          <a:p>
            <a:pPr marL="0" indent="0">
              <a:lnSpc>
                <a:spcPct val="90000"/>
              </a:lnSpc>
              <a:buNone/>
            </a:pPr>
            <a:r>
              <a:rPr lang="en-US" sz="1500" dirty="0">
                <a:cs typeface="Calibri"/>
              </a:rPr>
              <a:t>Δ Autism spectrum disorder.</a:t>
            </a:r>
          </a:p>
          <a:p>
            <a:pPr marL="0" indent="0">
              <a:lnSpc>
                <a:spcPct val="90000"/>
              </a:lnSpc>
              <a:buNone/>
            </a:pPr>
            <a:r>
              <a:rPr lang="en-US" sz="1500" dirty="0">
                <a:cs typeface="Calibri"/>
              </a:rPr>
              <a:t>Δ Computer Programs.</a:t>
            </a:r>
          </a:p>
          <a:p>
            <a:pPr marL="0" indent="0">
              <a:lnSpc>
                <a:spcPct val="90000"/>
              </a:lnSpc>
              <a:buNone/>
            </a:pPr>
            <a:r>
              <a:rPr lang="en-US" sz="1500" dirty="0">
                <a:cs typeface="Calibri"/>
              </a:rPr>
              <a:t>Δ Literacy.</a:t>
            </a:r>
          </a:p>
          <a:p>
            <a:pPr marL="0" indent="0">
              <a:lnSpc>
                <a:spcPct val="90000"/>
              </a:lnSpc>
              <a:buNone/>
            </a:pPr>
            <a:r>
              <a:rPr lang="en-US" sz="1500" dirty="0">
                <a:cs typeface="Calibri"/>
              </a:rPr>
              <a:t>Δ Numeracy.</a:t>
            </a:r>
          </a:p>
          <a:p>
            <a:pPr marL="0" indent="0">
              <a:lnSpc>
                <a:spcPct val="90000"/>
              </a:lnSpc>
              <a:buNone/>
            </a:pPr>
            <a:r>
              <a:rPr lang="en-US" sz="1500" dirty="0">
                <a:cs typeface="Calibri"/>
              </a:rPr>
              <a:t>Δ Literacy and Numeracy skills. </a:t>
            </a:r>
          </a:p>
          <a:p>
            <a:pPr marL="0" indent="0">
              <a:lnSpc>
                <a:spcPct val="90000"/>
              </a:lnSpc>
              <a:buNone/>
            </a:pPr>
            <a:r>
              <a:rPr lang="en-US" sz="1500" dirty="0">
                <a:cs typeface="Calibri"/>
              </a:rPr>
              <a:t>Δ Word and Number shark.</a:t>
            </a:r>
          </a:p>
          <a:p>
            <a:pPr marL="0" indent="0">
              <a:lnSpc>
                <a:spcPct val="90000"/>
              </a:lnSpc>
              <a:buNone/>
            </a:pPr>
            <a:r>
              <a:rPr lang="en-US" sz="1500" dirty="0">
                <a:cs typeface="Calibri"/>
              </a:rPr>
              <a:t>Δ Assistive technology and ASD. </a:t>
            </a:r>
          </a:p>
          <a:p>
            <a:pPr marL="0" indent="0">
              <a:lnSpc>
                <a:spcPct val="90000"/>
              </a:lnSpc>
              <a:buNone/>
            </a:pPr>
            <a:endParaRPr lang="en-US" sz="1500" dirty="0">
              <a:cs typeface="Calibri"/>
            </a:endParaRPr>
          </a:p>
          <a:p>
            <a:pPr marL="0" indent="0">
              <a:lnSpc>
                <a:spcPct val="90000"/>
              </a:lnSpc>
              <a:buNone/>
            </a:pPr>
            <a:r>
              <a:rPr lang="en-US" sz="1500" dirty="0">
                <a:cs typeface="Calibri"/>
              </a:rPr>
              <a:t>Denscombe, (2012) keywords can often be made up of two to three different words and can also be combined with each other to provide insight and understanding on what the research may be about. </a:t>
            </a:r>
            <a:endParaRPr lang="en-US"/>
          </a:p>
          <a:p>
            <a:pPr marL="0" indent="0">
              <a:lnSpc>
                <a:spcPct val="90000"/>
              </a:lnSpc>
              <a:buNone/>
            </a:pPr>
            <a:endParaRPr lang="en-US" sz="1500">
              <a:cs typeface="Calibri"/>
            </a:endParaRPr>
          </a:p>
        </p:txBody>
      </p:sp>
    </p:spTree>
    <p:extLst>
      <p:ext uri="{BB962C8B-B14F-4D97-AF65-F5344CB8AC3E}">
        <p14:creationId xmlns:p14="http://schemas.microsoft.com/office/powerpoint/2010/main" val="45514522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a:blip r:embed="rId2">
            <a:extLst/>
          </a:blip>
          <a:stretch/>
        </a:blip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0E53EDA-3B94-4F6B-9E86-D3BB9EBB96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ADFA9FD-0140-4EB7-BCFA-C515756FC79D}"/>
              </a:ext>
            </a:extLst>
          </p:cNvPr>
          <p:cNvSpPr>
            <a:spLocks noGrp="1"/>
          </p:cNvSpPr>
          <p:nvPr>
            <p:ph type="title"/>
          </p:nvPr>
        </p:nvSpPr>
        <p:spPr>
          <a:xfrm>
            <a:off x="685799" y="1150076"/>
            <a:ext cx="3659389" cy="4557849"/>
          </a:xfrm>
        </p:spPr>
        <p:txBody>
          <a:bodyPr>
            <a:normAutofit/>
          </a:bodyPr>
          <a:lstStyle/>
          <a:p>
            <a:pPr algn="r"/>
            <a:r>
              <a:rPr lang="en-US" dirty="0">
                <a:cs typeface="Calibri Light"/>
              </a:rPr>
              <a:t>Action Plan</a:t>
            </a:r>
            <a:endParaRPr lang="en-US"/>
          </a:p>
        </p:txBody>
      </p:sp>
      <p:cxnSp>
        <p:nvCxnSpPr>
          <p:cNvPr id="10" name="Straight Connector 9">
            <a:extLst>
              <a:ext uri="{FF2B5EF4-FFF2-40B4-BE49-F238E27FC236}">
                <a16:creationId xmlns:a16="http://schemas.microsoft.com/office/drawing/2014/main" id="{30EFD79F-7790-479B-B7DB-BD0D8C101DD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66923" y="1668780"/>
            <a:ext cx="0" cy="3520440"/>
          </a:xfrm>
          <a:prstGeom prst="line">
            <a:avLst/>
          </a:prstGeom>
          <a:ln w="19050"/>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A8152F5E-A73A-4B01-8623-000C1F75B829}"/>
              </a:ext>
            </a:extLst>
          </p:cNvPr>
          <p:cNvSpPr>
            <a:spLocks noGrp="1"/>
          </p:cNvSpPr>
          <p:nvPr>
            <p:ph idx="1"/>
          </p:nvPr>
        </p:nvSpPr>
        <p:spPr>
          <a:xfrm>
            <a:off x="4988658" y="1150076"/>
            <a:ext cx="6517543" cy="4557849"/>
          </a:xfrm>
        </p:spPr>
        <p:txBody>
          <a:bodyPr>
            <a:normAutofit/>
          </a:bodyPr>
          <a:lstStyle/>
          <a:p>
            <a:r>
              <a:rPr lang="en-US" dirty="0">
                <a:cs typeface="Calibri"/>
              </a:rPr>
              <a:t>The aim of the study is to conduct research into whether assistive technology programs such as word shark and number shark promote or benefit the development of literacy and numeracy skills in learners with Autism (ASD)</a:t>
            </a:r>
            <a:endParaRPr lang="en-US">
              <a:cs typeface="Calibri" panose="020F0502020204030204"/>
            </a:endParaRPr>
          </a:p>
          <a:p>
            <a:r>
              <a:rPr lang="en-US" dirty="0">
                <a:cs typeface="Calibri"/>
              </a:rPr>
              <a:t> As within placement all students have literacy and numeracy lessons as well as sessions during the morning in which they use software such as word and number shark to improve literacy and numeracy skills.</a:t>
            </a:r>
          </a:p>
        </p:txBody>
      </p:sp>
    </p:spTree>
    <p:extLst>
      <p:ext uri="{BB962C8B-B14F-4D97-AF65-F5344CB8AC3E}">
        <p14:creationId xmlns:p14="http://schemas.microsoft.com/office/powerpoint/2010/main" val="51175693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92A3F3-8A3D-48AE-9480-C544BE79EF31}"/>
              </a:ext>
            </a:extLst>
          </p:cNvPr>
          <p:cNvSpPr>
            <a:spLocks noGrp="1"/>
          </p:cNvSpPr>
          <p:nvPr>
            <p:ph type="title"/>
          </p:nvPr>
        </p:nvSpPr>
        <p:spPr/>
        <p:txBody>
          <a:bodyPr/>
          <a:lstStyle/>
          <a:p>
            <a:r>
              <a:rPr lang="en-US" dirty="0">
                <a:cs typeface="Calibri Light"/>
              </a:rPr>
              <a:t>Aims of the study</a:t>
            </a:r>
            <a:endParaRPr lang="en-US" dirty="0"/>
          </a:p>
        </p:txBody>
      </p:sp>
      <p:sp>
        <p:nvSpPr>
          <p:cNvPr id="3" name="Content Placeholder 2">
            <a:extLst>
              <a:ext uri="{FF2B5EF4-FFF2-40B4-BE49-F238E27FC236}">
                <a16:creationId xmlns:a16="http://schemas.microsoft.com/office/drawing/2014/main" id="{28BB2488-1063-4590-A74E-4316F5D33D89}"/>
              </a:ext>
            </a:extLst>
          </p:cNvPr>
          <p:cNvSpPr>
            <a:spLocks noGrp="1"/>
          </p:cNvSpPr>
          <p:nvPr>
            <p:ph idx="1"/>
          </p:nvPr>
        </p:nvSpPr>
        <p:spPr>
          <a:xfrm>
            <a:off x="685801" y="2142067"/>
            <a:ext cx="8923728" cy="3634756"/>
          </a:xfrm>
        </p:spPr>
        <p:txBody>
          <a:bodyPr>
            <a:normAutofit fontScale="92500" lnSpcReduction="20000"/>
          </a:bodyPr>
          <a:lstStyle/>
          <a:p>
            <a:r>
              <a:rPr lang="en-US" dirty="0">
                <a:cs typeface="Calibri"/>
              </a:rPr>
              <a:t>Denscombe, (2012) Research aims can be presented in lists which begin with verbs relevant to the research, and are usually made up of three to six aims that can range from general to more specific, in order to meet the expectations of any party that may be evaluating the research proposal. </a:t>
            </a:r>
            <a:endParaRPr lang="en-US">
              <a:cs typeface="Calibri"/>
            </a:endParaRPr>
          </a:p>
          <a:p>
            <a:endParaRPr lang="en-US" dirty="0">
              <a:cs typeface="Calibri"/>
            </a:endParaRPr>
          </a:p>
          <a:p>
            <a:r>
              <a:rPr lang="en-US" dirty="0">
                <a:cs typeface="Calibri"/>
              </a:rPr>
              <a:t>To investigate whether technology benefits the development of learners with additional learning needs.</a:t>
            </a:r>
          </a:p>
          <a:p>
            <a:r>
              <a:rPr lang="en-US" dirty="0">
                <a:cs typeface="Calibri"/>
              </a:rPr>
              <a:t>To describe the links between assistive technology and its effects on the development of those with Autism. </a:t>
            </a:r>
          </a:p>
          <a:p>
            <a:r>
              <a:rPr lang="en-US" dirty="0">
                <a:cs typeface="Calibri"/>
              </a:rPr>
              <a:t>To analyze the links or correlations between the development of literacy and numeracy skills in relation to the use of technology programs.</a:t>
            </a:r>
          </a:p>
          <a:p>
            <a:r>
              <a:rPr lang="en-US" dirty="0">
                <a:cs typeface="Calibri"/>
              </a:rPr>
              <a:t>To develop recommendations for the use of assistive technology in classrooms for learners with Autism.  </a:t>
            </a:r>
          </a:p>
          <a:p>
            <a:endParaRPr lang="en-US" dirty="0">
              <a:cs typeface="Calibri"/>
            </a:endParaRPr>
          </a:p>
        </p:txBody>
      </p:sp>
      <p:sp>
        <p:nvSpPr>
          <p:cNvPr id="6" name="Arrow: Up-Down 5">
            <a:extLst>
              <a:ext uri="{FF2B5EF4-FFF2-40B4-BE49-F238E27FC236}">
                <a16:creationId xmlns:a16="http://schemas.microsoft.com/office/drawing/2014/main" id="{D6F2D3ED-E768-4C59-9E7C-FF37C3060964}"/>
              </a:ext>
            </a:extLst>
          </p:cNvPr>
          <p:cNvSpPr/>
          <p:nvPr/>
        </p:nvSpPr>
        <p:spPr>
          <a:xfrm>
            <a:off x="10023119" y="3065339"/>
            <a:ext cx="786556" cy="2812038"/>
          </a:xfrm>
          <a:prstGeom prst="up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extBox 6">
            <a:extLst>
              <a:ext uri="{FF2B5EF4-FFF2-40B4-BE49-F238E27FC236}">
                <a16:creationId xmlns:a16="http://schemas.microsoft.com/office/drawing/2014/main" id="{79632B94-76A6-4CE7-B8B1-C07FBF76B25A}"/>
              </a:ext>
            </a:extLst>
          </p:cNvPr>
          <p:cNvSpPr txBox="1"/>
          <p:nvPr/>
        </p:nvSpPr>
        <p:spPr>
          <a:xfrm>
            <a:off x="9942482" y="2523766"/>
            <a:ext cx="960409" cy="369332"/>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dirty="0">
                <a:cs typeface="Calibri"/>
              </a:rPr>
              <a:t>General</a:t>
            </a:r>
          </a:p>
        </p:txBody>
      </p:sp>
      <p:sp>
        <p:nvSpPr>
          <p:cNvPr id="8" name="TextBox 7">
            <a:extLst>
              <a:ext uri="{FF2B5EF4-FFF2-40B4-BE49-F238E27FC236}">
                <a16:creationId xmlns:a16="http://schemas.microsoft.com/office/drawing/2014/main" id="{69B74436-83B6-44C9-8BB3-0EE03D9438B0}"/>
              </a:ext>
            </a:extLst>
          </p:cNvPr>
          <p:cNvSpPr txBox="1"/>
          <p:nvPr/>
        </p:nvSpPr>
        <p:spPr>
          <a:xfrm>
            <a:off x="9941584" y="6002189"/>
            <a:ext cx="1046672" cy="369332"/>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dirty="0">
                <a:cs typeface="Calibri"/>
              </a:rPr>
              <a:t>Specific</a:t>
            </a:r>
          </a:p>
        </p:txBody>
      </p:sp>
    </p:spTree>
    <p:extLst>
      <p:ext uri="{BB962C8B-B14F-4D97-AF65-F5344CB8AC3E}">
        <p14:creationId xmlns:p14="http://schemas.microsoft.com/office/powerpoint/2010/main" val="86318856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a:blip r:embed="rId2">
            <a:extLst/>
          </a:blip>
          <a:stretch/>
        </a:blipFill>
        <a:effectLst/>
      </p:bgPr>
    </p:bg>
    <p:spTree>
      <p:nvGrpSpPr>
        <p:cNvPr id="1" name=""/>
        <p:cNvGrpSpPr/>
        <p:nvPr/>
      </p:nvGrpSpPr>
      <p:grpSpPr>
        <a:xfrm>
          <a:off x="0" y="0"/>
          <a:ext cx="0" cy="0"/>
          <a:chOff x="0" y="0"/>
          <a:chExt cx="0" cy="0"/>
        </a:xfrm>
      </p:grpSpPr>
      <p:sp useBgFill="1">
        <p:nvSpPr>
          <p:cNvPr id="25" name="Rectangle 7">
            <a:extLst>
              <a:ext uri="{FF2B5EF4-FFF2-40B4-BE49-F238E27FC236}">
                <a16:creationId xmlns:a16="http://schemas.microsoft.com/office/drawing/2014/main" id="{C1709A45-C6F3-4CEE-AA0F-887FAC5CAE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0D0AE88-C0D1-4B0C-A768-3129AC4BC60D}"/>
              </a:ext>
            </a:extLst>
          </p:cNvPr>
          <p:cNvSpPr>
            <a:spLocks noGrp="1"/>
          </p:cNvSpPr>
          <p:nvPr>
            <p:ph type="title"/>
          </p:nvPr>
        </p:nvSpPr>
        <p:spPr>
          <a:xfrm>
            <a:off x="685801" y="533400"/>
            <a:ext cx="10820400" cy="1177092"/>
          </a:xfrm>
        </p:spPr>
        <p:txBody>
          <a:bodyPr anchor="b">
            <a:normAutofit/>
          </a:bodyPr>
          <a:lstStyle/>
          <a:p>
            <a:pPr algn="ctr"/>
            <a:r>
              <a:rPr lang="en-US" sz="4400" dirty="0">
                <a:cs typeface="Calibri Light"/>
              </a:rPr>
              <a:t>Resources-time, participants, cost?</a:t>
            </a:r>
          </a:p>
        </p:txBody>
      </p:sp>
      <p:cxnSp>
        <p:nvCxnSpPr>
          <p:cNvPr id="26" name="Straight Connector 9">
            <a:extLst>
              <a:ext uri="{FF2B5EF4-FFF2-40B4-BE49-F238E27FC236}">
                <a16:creationId xmlns:a16="http://schemas.microsoft.com/office/drawing/2014/main" id="{26E963D7-0A73-484A-B8A2-DDBFEA123C2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845629" y="1850077"/>
            <a:ext cx="500743" cy="0"/>
          </a:xfrm>
          <a:prstGeom prst="line">
            <a:avLst/>
          </a:prstGeom>
          <a:ln w="19050"/>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9224786D-F1CC-47FB-AC2B-B3106DD857D2}"/>
              </a:ext>
            </a:extLst>
          </p:cNvPr>
          <p:cNvSpPr>
            <a:spLocks noGrp="1"/>
          </p:cNvSpPr>
          <p:nvPr>
            <p:ph idx="1"/>
          </p:nvPr>
        </p:nvSpPr>
        <p:spPr>
          <a:xfrm>
            <a:off x="628292" y="1999477"/>
            <a:ext cx="10877909" cy="3791723"/>
          </a:xfrm>
        </p:spPr>
        <p:txBody>
          <a:bodyPr vert="horz" lIns="91440" tIns="45720" rIns="91440" bIns="45720" rtlCol="0" anchor="t">
            <a:normAutofit fontScale="92500" lnSpcReduction="10000"/>
          </a:bodyPr>
          <a:lstStyle/>
          <a:p>
            <a:pPr marL="0" indent="0">
              <a:lnSpc>
                <a:spcPct val="90000"/>
              </a:lnSpc>
              <a:buNone/>
            </a:pPr>
            <a:endParaRPr lang="en-US" sz="2000" dirty="0">
              <a:cs typeface="Calibri"/>
            </a:endParaRPr>
          </a:p>
          <a:p>
            <a:pPr>
              <a:lnSpc>
                <a:spcPct val="90000"/>
              </a:lnSpc>
            </a:pPr>
            <a:r>
              <a:rPr lang="en-US" sz="2000" dirty="0">
                <a:cs typeface="Calibri"/>
              </a:rPr>
              <a:t>To collect data tests would be conducted every three to four weeks to monitor any changes or progress in the literacy and numeracy development of the participants of the study.</a:t>
            </a:r>
            <a:endParaRPr lang="en-US" dirty="0"/>
          </a:p>
          <a:p>
            <a:pPr>
              <a:lnSpc>
                <a:spcPct val="90000"/>
              </a:lnSpc>
            </a:pPr>
            <a:endParaRPr lang="en-US" sz="2000" dirty="0">
              <a:cs typeface="Calibri"/>
            </a:endParaRPr>
          </a:p>
          <a:p>
            <a:pPr>
              <a:lnSpc>
                <a:spcPct val="90000"/>
              </a:lnSpc>
            </a:pPr>
            <a:r>
              <a:rPr lang="en-US" sz="2000" dirty="0">
                <a:cs typeface="Calibri"/>
              </a:rPr>
              <a:t>Time frame: The Research study would be conducted across an academic school year. </a:t>
            </a:r>
            <a:endParaRPr lang="en-US" dirty="0">
              <a:cs typeface="Calibri"/>
            </a:endParaRPr>
          </a:p>
          <a:p>
            <a:pPr>
              <a:lnSpc>
                <a:spcPct val="90000"/>
              </a:lnSpc>
            </a:pPr>
            <a:endParaRPr lang="en-US" sz="2000" dirty="0">
              <a:cs typeface="Calibri"/>
            </a:endParaRPr>
          </a:p>
          <a:p>
            <a:pPr>
              <a:lnSpc>
                <a:spcPct val="90000"/>
              </a:lnSpc>
            </a:pPr>
            <a:r>
              <a:rPr lang="en-US" sz="2000" dirty="0">
                <a:cs typeface="Calibri"/>
              </a:rPr>
              <a:t>Participants: The participants of the research study would be students from the younger ASD class within placement, they are between the ages of fourteen to sixteen years.</a:t>
            </a:r>
            <a:endParaRPr lang="en-US">
              <a:cs typeface="Calibri" panose="020F0502020204030204"/>
            </a:endParaRPr>
          </a:p>
          <a:p>
            <a:pPr marL="0" indent="0">
              <a:lnSpc>
                <a:spcPct val="90000"/>
              </a:lnSpc>
              <a:buNone/>
            </a:pPr>
            <a:endParaRPr lang="en-US" sz="2000" dirty="0">
              <a:cs typeface="Calibri" panose="020F0502020204030204"/>
            </a:endParaRPr>
          </a:p>
          <a:p>
            <a:pPr marL="0" indent="0">
              <a:lnSpc>
                <a:spcPct val="90000"/>
              </a:lnSpc>
              <a:buNone/>
            </a:pPr>
            <a:r>
              <a:rPr lang="en-US" sz="2000" dirty="0">
                <a:cs typeface="Calibri" panose="020F0502020204030204"/>
              </a:rPr>
              <a:t>•  Cost: In terms of the cost of conducting the research as it focuses on a small group of participants it should not incur much of a cost. There may be requirement for funds to purchase any computer software that would be used to interpret and analyze the data collected. </a:t>
            </a:r>
            <a:endParaRPr lang="en-US"/>
          </a:p>
        </p:txBody>
      </p:sp>
    </p:spTree>
    <p:extLst>
      <p:ext uri="{BB962C8B-B14F-4D97-AF65-F5344CB8AC3E}">
        <p14:creationId xmlns:p14="http://schemas.microsoft.com/office/powerpoint/2010/main" val="94094266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a:blip r:embed="rId2">
            <a:extLst/>
          </a:blip>
          <a:stretch/>
        </a:blipFill>
        <a:effectLst/>
      </p:bgPr>
    </p:bg>
    <p:spTree>
      <p:nvGrpSpPr>
        <p:cNvPr id="1" name=""/>
        <p:cNvGrpSpPr/>
        <p:nvPr/>
      </p:nvGrpSpPr>
      <p:grpSpPr>
        <a:xfrm>
          <a:off x="0" y="0"/>
          <a:ext cx="0" cy="0"/>
          <a:chOff x="0" y="0"/>
          <a:chExt cx="0" cy="0"/>
        </a:xfrm>
      </p:grpSpPr>
      <p:sp useBgFill="1">
        <p:nvSpPr>
          <p:cNvPr id="5" name="Rectangle 7">
            <a:extLst>
              <a:ext uri="{FF2B5EF4-FFF2-40B4-BE49-F238E27FC236}">
                <a16:creationId xmlns:a16="http://schemas.microsoft.com/office/drawing/2014/main" id="{50E53EDA-3B94-4F6B-9E86-D3BB9EBB96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EB4CF79-976F-4376-BE1A-BE6B3222D180}"/>
              </a:ext>
            </a:extLst>
          </p:cNvPr>
          <p:cNvSpPr>
            <a:spLocks noGrp="1"/>
          </p:cNvSpPr>
          <p:nvPr>
            <p:ph type="title"/>
          </p:nvPr>
        </p:nvSpPr>
        <p:spPr>
          <a:xfrm>
            <a:off x="685799" y="1150076"/>
            <a:ext cx="3659389" cy="4557849"/>
          </a:xfrm>
        </p:spPr>
        <p:txBody>
          <a:bodyPr>
            <a:normAutofit/>
          </a:bodyPr>
          <a:lstStyle/>
          <a:p>
            <a:pPr algn="r"/>
            <a:r>
              <a:rPr lang="en-US" dirty="0">
                <a:cs typeface="Calibri Light"/>
              </a:rPr>
              <a:t>qualitative or quantitative?</a:t>
            </a:r>
            <a:endParaRPr lang="en-US"/>
          </a:p>
        </p:txBody>
      </p:sp>
      <p:cxnSp>
        <p:nvCxnSpPr>
          <p:cNvPr id="6" name="Straight Connector 9">
            <a:extLst>
              <a:ext uri="{FF2B5EF4-FFF2-40B4-BE49-F238E27FC236}">
                <a16:creationId xmlns:a16="http://schemas.microsoft.com/office/drawing/2014/main" id="{30EFD79F-7790-479B-B7DB-BD0D8C101DD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66923" y="1668780"/>
            <a:ext cx="0" cy="3520440"/>
          </a:xfrm>
          <a:prstGeom prst="line">
            <a:avLst/>
          </a:prstGeom>
          <a:ln w="19050"/>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8D776BF0-8259-4109-8CAC-574A469D8E06}"/>
              </a:ext>
            </a:extLst>
          </p:cNvPr>
          <p:cNvSpPr>
            <a:spLocks noGrp="1"/>
          </p:cNvSpPr>
          <p:nvPr>
            <p:ph idx="1"/>
          </p:nvPr>
        </p:nvSpPr>
        <p:spPr>
          <a:xfrm>
            <a:off x="4988658" y="1150076"/>
            <a:ext cx="6517543" cy="4557849"/>
          </a:xfrm>
        </p:spPr>
        <p:txBody>
          <a:bodyPr>
            <a:normAutofit/>
          </a:bodyPr>
          <a:lstStyle/>
          <a:p>
            <a:r>
              <a:rPr lang="en-US" dirty="0">
                <a:cs typeface="Calibri"/>
              </a:rPr>
              <a:t>The data collected throughout the research study will be collected, analyzed and interpreted through quantitative data forms. ''Quantitative research focuses on gathering numerical data and generalizing it across groups of people or to explain a particular phenomenon.'' (Babbie, 2010).</a:t>
            </a:r>
          </a:p>
          <a:p>
            <a:r>
              <a:rPr lang="en-US" dirty="0">
                <a:cs typeface="Calibri"/>
              </a:rPr>
              <a:t>Using the placements literacy and numeracy tests data will be collected from the results and analyzed to discover if the use of technology programs such as word shark and number shark if in any way promotes or benefits the development of literacy and numeracy skills in learners with Autism. </a:t>
            </a:r>
          </a:p>
          <a:p>
            <a:r>
              <a:rPr lang="en-US" dirty="0">
                <a:cs typeface="Calibri"/>
              </a:rPr>
              <a:t>The results will then be displayed through the form of graphs and percentages that display the changes such as increase or decrease in the development of literacy and numeracy skills of learners with Autism. </a:t>
            </a:r>
          </a:p>
        </p:txBody>
      </p:sp>
    </p:spTree>
    <p:extLst>
      <p:ext uri="{BB962C8B-B14F-4D97-AF65-F5344CB8AC3E}">
        <p14:creationId xmlns:p14="http://schemas.microsoft.com/office/powerpoint/2010/main" val="283768562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a:blip r:embed="rId2">
            <a:extLst/>
          </a:blip>
          <a:stretch/>
        </a:blipFill>
        <a:effectLst/>
      </p:bgPr>
    </p:bg>
    <p:spTree>
      <p:nvGrpSpPr>
        <p:cNvPr id="1" name=""/>
        <p:cNvGrpSpPr/>
        <p:nvPr/>
      </p:nvGrpSpPr>
      <p:grpSpPr>
        <a:xfrm>
          <a:off x="0" y="0"/>
          <a:ext cx="0" cy="0"/>
          <a:chOff x="0" y="0"/>
          <a:chExt cx="0" cy="0"/>
        </a:xfrm>
      </p:grpSpPr>
      <p:sp useBgFill="1">
        <p:nvSpPr>
          <p:cNvPr id="11" name="Rectangle 7">
            <a:extLst>
              <a:ext uri="{FF2B5EF4-FFF2-40B4-BE49-F238E27FC236}">
                <a16:creationId xmlns:a16="http://schemas.microsoft.com/office/drawing/2014/main" id="{C1709A45-C6F3-4CEE-AA0F-887FAC5CAE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47739D5-5E7C-4E28-BF33-E926811D08AE}"/>
              </a:ext>
            </a:extLst>
          </p:cNvPr>
          <p:cNvSpPr>
            <a:spLocks noGrp="1"/>
          </p:cNvSpPr>
          <p:nvPr>
            <p:ph type="title"/>
          </p:nvPr>
        </p:nvSpPr>
        <p:spPr>
          <a:xfrm>
            <a:off x="685801" y="533400"/>
            <a:ext cx="10820400" cy="1177092"/>
          </a:xfrm>
        </p:spPr>
        <p:txBody>
          <a:bodyPr anchor="b">
            <a:normAutofit/>
          </a:bodyPr>
          <a:lstStyle/>
          <a:p>
            <a:pPr algn="ctr"/>
            <a:r>
              <a:rPr lang="en-US" sz="4400">
                <a:cs typeface="Calibri Light"/>
              </a:rPr>
              <a:t>Primary or secondary?</a:t>
            </a:r>
            <a:endParaRPr lang="en-US" sz="4400"/>
          </a:p>
        </p:txBody>
      </p:sp>
      <p:cxnSp>
        <p:nvCxnSpPr>
          <p:cNvPr id="13" name="Straight Connector 9">
            <a:extLst>
              <a:ext uri="{FF2B5EF4-FFF2-40B4-BE49-F238E27FC236}">
                <a16:creationId xmlns:a16="http://schemas.microsoft.com/office/drawing/2014/main" id="{26E963D7-0A73-484A-B8A2-DDBFEA123C2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845629" y="1850077"/>
            <a:ext cx="500743" cy="0"/>
          </a:xfrm>
          <a:prstGeom prst="line">
            <a:avLst/>
          </a:prstGeom>
          <a:ln w="19050"/>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89439171-8ABF-4241-BE9B-0D0156E03ABD}"/>
              </a:ext>
            </a:extLst>
          </p:cNvPr>
          <p:cNvSpPr>
            <a:spLocks noGrp="1"/>
          </p:cNvSpPr>
          <p:nvPr>
            <p:ph idx="1"/>
          </p:nvPr>
        </p:nvSpPr>
        <p:spPr>
          <a:xfrm>
            <a:off x="685801" y="2243892"/>
            <a:ext cx="10820400" cy="3547308"/>
          </a:xfrm>
        </p:spPr>
        <p:txBody>
          <a:bodyPr anchor="t">
            <a:normAutofit/>
          </a:bodyPr>
          <a:lstStyle/>
          <a:p>
            <a:r>
              <a:rPr lang="en-US" sz="2000" dirty="0">
                <a:cs typeface="Calibri"/>
              </a:rPr>
              <a:t>In order to produce data with a holistic view of the topic the research study will be conducted using a mixed method approach of both primary and secondary research. ''primary data is factual and original whereas secondary data is just the analysis and interpretation of the primary data.'' (Surbhi, 2016). </a:t>
            </a:r>
          </a:p>
          <a:p>
            <a:r>
              <a:rPr lang="en-US" sz="2000" dirty="0">
                <a:cs typeface="Calibri"/>
              </a:rPr>
              <a:t>Secondary data will be used from the settings own results from spelling, reading and comprehension and numeracy tests to provide the study with base data to work from and provide understanding. </a:t>
            </a:r>
          </a:p>
          <a:p>
            <a:r>
              <a:rPr lang="en-US" sz="2000" dirty="0">
                <a:cs typeface="Calibri"/>
              </a:rPr>
              <a:t>And primary data will be collected then using the settings  spelling, reading and numeracy tests in order to observe and collect data on the development of literacy and numeracy skills in learners with Autism in relation to their use of word shark and number shark. </a:t>
            </a:r>
          </a:p>
        </p:txBody>
      </p:sp>
    </p:spTree>
    <p:extLst>
      <p:ext uri="{BB962C8B-B14F-4D97-AF65-F5344CB8AC3E}">
        <p14:creationId xmlns:p14="http://schemas.microsoft.com/office/powerpoint/2010/main" val="280914956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a:blip r:embed="rId2">
            <a:extLst/>
          </a:blip>
          <a:stretch/>
        </a:blip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1709A45-C6F3-4CEE-AA0F-887FAC5CAE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A4136F1-7777-45FE-9362-23870FB888F0}"/>
              </a:ext>
            </a:extLst>
          </p:cNvPr>
          <p:cNvSpPr>
            <a:spLocks noGrp="1"/>
          </p:cNvSpPr>
          <p:nvPr>
            <p:ph type="title"/>
          </p:nvPr>
        </p:nvSpPr>
        <p:spPr>
          <a:xfrm>
            <a:off x="685801" y="533400"/>
            <a:ext cx="10820400" cy="1177092"/>
          </a:xfrm>
        </p:spPr>
        <p:txBody>
          <a:bodyPr anchor="b">
            <a:normAutofit/>
          </a:bodyPr>
          <a:lstStyle/>
          <a:p>
            <a:pPr algn="ctr"/>
            <a:r>
              <a:rPr lang="en-US" sz="4400" dirty="0">
                <a:cs typeface="Calibri Light"/>
              </a:rPr>
              <a:t>Research tools/methods.</a:t>
            </a:r>
            <a:endParaRPr lang="en-US" sz="4400" dirty="0"/>
          </a:p>
        </p:txBody>
      </p:sp>
      <p:cxnSp>
        <p:nvCxnSpPr>
          <p:cNvPr id="10" name="Straight Connector 9">
            <a:extLst>
              <a:ext uri="{FF2B5EF4-FFF2-40B4-BE49-F238E27FC236}">
                <a16:creationId xmlns:a16="http://schemas.microsoft.com/office/drawing/2014/main" id="{26E963D7-0A73-484A-B8A2-DDBFEA123C2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845629" y="1850077"/>
            <a:ext cx="500743" cy="0"/>
          </a:xfrm>
          <a:prstGeom prst="line">
            <a:avLst/>
          </a:prstGeom>
          <a:ln w="19050"/>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6CDDB7CE-0231-4AA3-9171-9DE9368C4668}"/>
              </a:ext>
            </a:extLst>
          </p:cNvPr>
          <p:cNvSpPr>
            <a:spLocks noGrp="1"/>
          </p:cNvSpPr>
          <p:nvPr>
            <p:ph idx="1"/>
          </p:nvPr>
        </p:nvSpPr>
        <p:spPr>
          <a:xfrm>
            <a:off x="685801" y="2243892"/>
            <a:ext cx="10820400" cy="3547308"/>
          </a:xfrm>
        </p:spPr>
        <p:txBody>
          <a:bodyPr anchor="t">
            <a:normAutofit fontScale="92500" lnSpcReduction="20000"/>
          </a:bodyPr>
          <a:lstStyle/>
          <a:p>
            <a:pPr>
              <a:lnSpc>
                <a:spcPct val="90000"/>
              </a:lnSpc>
            </a:pPr>
            <a:r>
              <a:rPr lang="en-US" sz="1700" dirty="0">
                <a:cs typeface="Calibri"/>
              </a:rPr>
              <a:t>In order to collect data for a study a mix of research tools or just one type of collection method can be used. A ''r</a:t>
            </a:r>
            <a:r>
              <a:rPr lang="en-US" sz="1700" b="1" dirty="0">
                <a:cs typeface="Calibri"/>
              </a:rPr>
              <a:t>esearch</a:t>
            </a:r>
            <a:r>
              <a:rPr lang="en-US" sz="1700" dirty="0">
                <a:cs typeface="Calibri"/>
              </a:rPr>
              <a:t> tool may be defined as: Anything that becomes a means of collecting information for your study is called a </a:t>
            </a:r>
            <a:r>
              <a:rPr lang="en-US" sz="1700" b="1" dirty="0">
                <a:cs typeface="Calibri"/>
              </a:rPr>
              <a:t>research</a:t>
            </a:r>
            <a:r>
              <a:rPr lang="en-US" sz="1700" dirty="0">
                <a:cs typeface="Calibri"/>
              </a:rPr>
              <a:t> tool or a </a:t>
            </a:r>
            <a:r>
              <a:rPr lang="en-US" sz="1700" b="1" dirty="0">
                <a:cs typeface="Calibri"/>
              </a:rPr>
              <a:t>research</a:t>
            </a:r>
            <a:r>
              <a:rPr lang="en-US" sz="1700" dirty="0">
                <a:cs typeface="Calibri"/>
              </a:rPr>
              <a:t> instrument'' (Admin, 2015). </a:t>
            </a:r>
          </a:p>
          <a:p>
            <a:pPr>
              <a:lnSpc>
                <a:spcPct val="90000"/>
              </a:lnSpc>
            </a:pPr>
            <a:r>
              <a:rPr lang="en-US" sz="1700" dirty="0">
                <a:cs typeface="Calibri"/>
              </a:rPr>
              <a:t>For the proposed research study a collection of research tools will be used beginning with the numeracy and literacy tests that will be used to collect numerical and statistical data on the developments of literacy and numeracy skills in the participants.</a:t>
            </a:r>
          </a:p>
          <a:p>
            <a:pPr>
              <a:lnSpc>
                <a:spcPct val="90000"/>
              </a:lnSpc>
            </a:pPr>
            <a:r>
              <a:rPr lang="en-US" sz="1700" dirty="0">
                <a:cs typeface="Calibri"/>
              </a:rPr>
              <a:t>Electronic data capture such as excel will be used to enter recorded information and data from the results of the test into the computer to set out clear patterns or correlations. </a:t>
            </a:r>
          </a:p>
          <a:p>
            <a:pPr>
              <a:lnSpc>
                <a:spcPct val="90000"/>
              </a:lnSpc>
            </a:pPr>
            <a:r>
              <a:rPr lang="en-US" sz="1700" dirty="0">
                <a:cs typeface="Calibri"/>
              </a:rPr>
              <a:t>An observational checklist will be kept to monitor and record developmental changes or milestones from the results of each participants literacy and numeracy tests.</a:t>
            </a:r>
          </a:p>
          <a:p>
            <a:pPr>
              <a:lnSpc>
                <a:spcPct val="90000"/>
              </a:lnSpc>
            </a:pPr>
            <a:r>
              <a:rPr lang="en-US" sz="1700" dirty="0">
                <a:cs typeface="Calibri"/>
              </a:rPr>
              <a:t>A Questionnaire including Likert scale questions will also be used to collect data on the opinions and thoughts of the participants in relation to how they feel that technology has influenced or benefited their learning.</a:t>
            </a:r>
          </a:p>
          <a:p>
            <a:pPr>
              <a:lnSpc>
                <a:spcPct val="90000"/>
              </a:lnSpc>
            </a:pPr>
            <a:r>
              <a:rPr lang="en-US" sz="1700" dirty="0">
                <a:cs typeface="Calibri"/>
              </a:rPr>
              <a:t>Secondary research will also be used as a tool to inform the research study this will be the settings pervious results and documentation on literacy and numeracy tests.</a:t>
            </a:r>
          </a:p>
          <a:p>
            <a:pPr marL="0" indent="0">
              <a:lnSpc>
                <a:spcPct val="90000"/>
              </a:lnSpc>
              <a:buNone/>
            </a:pPr>
            <a:endParaRPr lang="en-US" sz="1700">
              <a:cs typeface="Calibri"/>
            </a:endParaRPr>
          </a:p>
        </p:txBody>
      </p:sp>
    </p:spTree>
    <p:extLst>
      <p:ext uri="{BB962C8B-B14F-4D97-AF65-F5344CB8AC3E}">
        <p14:creationId xmlns:p14="http://schemas.microsoft.com/office/powerpoint/2010/main" val="333395189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5EEB9D-C2CC-45B4-AEF0-70DD356ADFFB}"/>
              </a:ext>
            </a:extLst>
          </p:cNvPr>
          <p:cNvSpPr>
            <a:spLocks noGrp="1"/>
          </p:cNvSpPr>
          <p:nvPr>
            <p:ph type="title"/>
          </p:nvPr>
        </p:nvSpPr>
        <p:spPr/>
        <p:txBody>
          <a:bodyPr/>
          <a:lstStyle/>
          <a:p>
            <a:r>
              <a:rPr lang="en-US" dirty="0">
                <a:cs typeface="Calibri Light"/>
              </a:rPr>
              <a:t>Data analysis.</a:t>
            </a:r>
            <a:endParaRPr lang="en-US" dirty="0"/>
          </a:p>
        </p:txBody>
      </p:sp>
      <p:sp>
        <p:nvSpPr>
          <p:cNvPr id="3" name="Content Placeholder 2">
            <a:extLst>
              <a:ext uri="{FF2B5EF4-FFF2-40B4-BE49-F238E27FC236}">
                <a16:creationId xmlns:a16="http://schemas.microsoft.com/office/drawing/2014/main" id="{2DC9091E-D7E2-4E7B-9C50-2E5BC3B65C55}"/>
              </a:ext>
            </a:extLst>
          </p:cNvPr>
          <p:cNvSpPr>
            <a:spLocks noGrp="1"/>
          </p:cNvSpPr>
          <p:nvPr>
            <p:ph idx="1"/>
          </p:nvPr>
        </p:nvSpPr>
        <p:spPr/>
        <p:txBody>
          <a:bodyPr>
            <a:normAutofit/>
          </a:bodyPr>
          <a:lstStyle/>
          <a:p>
            <a:r>
              <a:rPr lang="en-US" dirty="0">
                <a:cs typeface="Calibri"/>
              </a:rPr>
              <a:t>''Essentially, data analysis involves taking what you have apart, examining it in detail, and then putting it all back together again in a more condensed and meaningful way'' (Sharp, 2012).</a:t>
            </a:r>
          </a:p>
          <a:p>
            <a:r>
              <a:rPr lang="en-US" dirty="0">
                <a:cs typeface="Calibri"/>
              </a:rPr>
              <a:t> In relation to the research study data analysis will be conducted in the following way; </a:t>
            </a:r>
          </a:p>
          <a:p>
            <a:r>
              <a:rPr lang="en-US" dirty="0">
                <a:cs typeface="Calibri"/>
              </a:rPr>
              <a:t>Using the data collected from the literacy and numeracy tests excel will be used to analyze the data and to set out the results into graphs and tables which will be used to provide visual interpretations of the data collected. As well as visually present correlations, changes and causes within the data in a specific and organized manner.</a:t>
            </a:r>
          </a:p>
          <a:p>
            <a:r>
              <a:rPr lang="en-US" dirty="0">
                <a:cs typeface="Calibri"/>
              </a:rPr>
              <a:t>Data analysis will also take place using the results from the observational checklist that monitors developmental changes and milestones, results of the analysis will be displayed through percentages that will inform on the rates in which changes in literacy and numeracy skills either increased, decreased or stayed the same.</a:t>
            </a:r>
          </a:p>
          <a:p>
            <a:pPr marL="0" indent="0">
              <a:buNone/>
            </a:pPr>
            <a:endParaRPr lang="en-US" dirty="0">
              <a:cs typeface="Calibri"/>
            </a:endParaRPr>
          </a:p>
        </p:txBody>
      </p:sp>
    </p:spTree>
    <p:extLst>
      <p:ext uri="{BB962C8B-B14F-4D97-AF65-F5344CB8AC3E}">
        <p14:creationId xmlns:p14="http://schemas.microsoft.com/office/powerpoint/2010/main" val="421126434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blipFill>
          <a:blip r:embed="rId2">
            <a:extLst/>
          </a:blip>
          <a:stretch/>
        </a:blip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0E53EDA-3B94-4F6B-9E86-D3BB9EBB96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7AD1BB8-CD1E-4824-9F71-61A2FD39CFB0}"/>
              </a:ext>
            </a:extLst>
          </p:cNvPr>
          <p:cNvSpPr>
            <a:spLocks noGrp="1"/>
          </p:cNvSpPr>
          <p:nvPr>
            <p:ph type="title"/>
          </p:nvPr>
        </p:nvSpPr>
        <p:spPr>
          <a:xfrm>
            <a:off x="685799" y="1150076"/>
            <a:ext cx="3659389" cy="4557849"/>
          </a:xfrm>
        </p:spPr>
        <p:txBody>
          <a:bodyPr>
            <a:normAutofit/>
          </a:bodyPr>
          <a:lstStyle/>
          <a:p>
            <a:pPr algn="r"/>
            <a:r>
              <a:rPr lang="en-US" dirty="0">
                <a:cs typeface="Calibri Light"/>
              </a:rPr>
              <a:t>Why conduct research this way?</a:t>
            </a:r>
            <a:endParaRPr lang="en-US"/>
          </a:p>
        </p:txBody>
      </p:sp>
      <p:cxnSp>
        <p:nvCxnSpPr>
          <p:cNvPr id="10" name="Straight Connector 9">
            <a:extLst>
              <a:ext uri="{FF2B5EF4-FFF2-40B4-BE49-F238E27FC236}">
                <a16:creationId xmlns:a16="http://schemas.microsoft.com/office/drawing/2014/main" id="{30EFD79F-7790-479B-B7DB-BD0D8C101DD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66923" y="1668780"/>
            <a:ext cx="0" cy="3520440"/>
          </a:xfrm>
          <a:prstGeom prst="line">
            <a:avLst/>
          </a:prstGeom>
          <a:ln w="19050"/>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2404F42A-7F21-4EAA-9DFD-2E2CC363A02E}"/>
              </a:ext>
            </a:extLst>
          </p:cNvPr>
          <p:cNvSpPr>
            <a:spLocks noGrp="1"/>
          </p:cNvSpPr>
          <p:nvPr>
            <p:ph idx="1"/>
          </p:nvPr>
        </p:nvSpPr>
        <p:spPr>
          <a:xfrm>
            <a:off x="4988658" y="1150076"/>
            <a:ext cx="6517543" cy="4557849"/>
          </a:xfrm>
        </p:spPr>
        <p:txBody>
          <a:bodyPr>
            <a:normAutofit/>
          </a:bodyPr>
          <a:lstStyle/>
          <a:p>
            <a:r>
              <a:rPr lang="en-US" dirty="0">
                <a:cs typeface="Calibri"/>
              </a:rPr>
              <a:t>The study will be conducted this way in order to ensure the least invasive and stressful way to collect data for the participants as they have ASD and many are used to routine and familiarity. </a:t>
            </a:r>
          </a:p>
          <a:p>
            <a:r>
              <a:rPr lang="en-US" dirty="0">
                <a:cs typeface="Calibri"/>
              </a:rPr>
              <a:t>Conducting the study in this way also provides the best way in which to collect data in relation to development as it provides  numerical and measurable data that can be analyzed and presented in graphs and percentages.</a:t>
            </a:r>
          </a:p>
          <a:p>
            <a:r>
              <a:rPr lang="en-US" dirty="0">
                <a:cs typeface="Calibri"/>
              </a:rPr>
              <a:t>It also provides data that may display patterns that can be  analyzed in order to provide deeper understanding in relation to the links between technology and development.</a:t>
            </a:r>
          </a:p>
        </p:txBody>
      </p:sp>
    </p:spTree>
    <p:extLst>
      <p:ext uri="{BB962C8B-B14F-4D97-AF65-F5344CB8AC3E}">
        <p14:creationId xmlns:p14="http://schemas.microsoft.com/office/powerpoint/2010/main" val="364853359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blipFill>
          <a:blip r:embed="rId2">
            <a:extLst/>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E29B4A-ACA6-413A-BC1F-4BD069161B5C}"/>
              </a:ext>
            </a:extLst>
          </p:cNvPr>
          <p:cNvSpPr>
            <a:spLocks noGrp="1"/>
          </p:cNvSpPr>
          <p:nvPr>
            <p:ph type="title"/>
          </p:nvPr>
        </p:nvSpPr>
        <p:spPr>
          <a:xfrm>
            <a:off x="7995202" y="327161"/>
            <a:ext cx="3706762" cy="1018653"/>
          </a:xfrm>
        </p:spPr>
        <p:txBody>
          <a:bodyPr>
            <a:normAutofit fontScale="90000"/>
          </a:bodyPr>
          <a:lstStyle/>
          <a:p>
            <a:r>
              <a:rPr lang="en-US" dirty="0">
                <a:cs typeface="Calibri Light"/>
              </a:rPr>
              <a:t>Literature review</a:t>
            </a:r>
            <a:endParaRPr lang="en-US" dirty="0"/>
          </a:p>
        </p:txBody>
      </p:sp>
      <p:pic>
        <p:nvPicPr>
          <p:cNvPr id="6" name="Picture 6" descr="A close up of a logo&#10;&#10;Description generated with high confidence">
            <a:extLst>
              <a:ext uri="{FF2B5EF4-FFF2-40B4-BE49-F238E27FC236}">
                <a16:creationId xmlns:a16="http://schemas.microsoft.com/office/drawing/2014/main" id="{3E138EA1-4B60-4DFD-94F8-D6A6A992B395}"/>
              </a:ext>
            </a:extLst>
          </p:cNvPr>
          <p:cNvPicPr>
            <a:picLocks noChangeAspect="1"/>
          </p:cNvPicPr>
          <p:nvPr/>
        </p:nvPicPr>
        <p:blipFill rotWithShape="1">
          <a:blip r:embed="rId3"/>
          <a:srcRect r="-2" b="7109"/>
          <a:stretch/>
        </p:blipFill>
        <p:spPr>
          <a:xfrm>
            <a:off x="20" y="975"/>
            <a:ext cx="7552924" cy="6858000"/>
          </a:xfrm>
          <a:prstGeom prst="rect">
            <a:avLst/>
          </a:prstGeom>
        </p:spPr>
      </p:pic>
      <p:sp>
        <p:nvSpPr>
          <p:cNvPr id="5" name="Content Placeholder 4">
            <a:extLst>
              <a:ext uri="{FF2B5EF4-FFF2-40B4-BE49-F238E27FC236}">
                <a16:creationId xmlns:a16="http://schemas.microsoft.com/office/drawing/2014/main" id="{F77C1F44-E7AE-4558-8F5D-B64456D928DD}"/>
              </a:ext>
            </a:extLst>
          </p:cNvPr>
          <p:cNvSpPr>
            <a:spLocks noGrp="1"/>
          </p:cNvSpPr>
          <p:nvPr>
            <p:ph idx="1"/>
          </p:nvPr>
        </p:nvSpPr>
        <p:spPr>
          <a:xfrm>
            <a:off x="7578260" y="1173286"/>
            <a:ext cx="4612534" cy="5036156"/>
          </a:xfrm>
        </p:spPr>
        <p:txBody>
          <a:bodyPr>
            <a:normAutofit/>
          </a:bodyPr>
          <a:lstStyle/>
          <a:p>
            <a:r>
              <a:rPr lang="en-US" dirty="0">
                <a:cs typeface="Calibri"/>
              </a:rPr>
              <a:t> To begin the research firstly a literature review would be conducted to discover what information and research is already available in relation to the topic. ''Literature reviews also provide a solid background for a research paper’s investigation. Comprehensive knowledge of the literature of the field is essential to most research papers.'' (The writing center, 2019). </a:t>
            </a:r>
          </a:p>
          <a:p>
            <a:endParaRPr lang="en-US" dirty="0">
              <a:cs typeface="Calibri"/>
            </a:endParaRPr>
          </a:p>
          <a:p>
            <a:pPr marL="0" indent="0">
              <a:buNone/>
            </a:pPr>
            <a:endParaRPr lang="en-US" dirty="0">
              <a:cs typeface="Calibri"/>
            </a:endParaRPr>
          </a:p>
          <a:p>
            <a:endParaRPr lang="en-US" dirty="0">
              <a:cs typeface="Calibri"/>
            </a:endParaRPr>
          </a:p>
          <a:p>
            <a:endParaRPr lang="en-US" dirty="0">
              <a:cs typeface="Calibri"/>
            </a:endParaRPr>
          </a:p>
        </p:txBody>
      </p:sp>
      <p:sp>
        <p:nvSpPr>
          <p:cNvPr id="8" name="TextBox 7">
            <a:extLst>
              <a:ext uri="{FF2B5EF4-FFF2-40B4-BE49-F238E27FC236}">
                <a16:creationId xmlns:a16="http://schemas.microsoft.com/office/drawing/2014/main" id="{E016AD84-8EF9-4AEF-AC22-1EB5B66ACBC5}"/>
              </a:ext>
            </a:extLst>
          </p:cNvPr>
          <p:cNvSpPr txBox="1"/>
          <p:nvPr/>
        </p:nvSpPr>
        <p:spPr>
          <a:xfrm>
            <a:off x="4508740" y="6449682"/>
            <a:ext cx="3001992" cy="369332"/>
          </a:xfrm>
          <a:prstGeom prst="rect">
            <a:avLst/>
          </a:prstGeom>
        </p:spPr>
        <p:style>
          <a:lnRef idx="2">
            <a:schemeClr val="dk1"/>
          </a:lnRef>
          <a:fillRef idx="1">
            <a:schemeClr val="lt1"/>
          </a:fillRef>
          <a:effectRef idx="0">
            <a:schemeClr val="dk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cs typeface="Calibri"/>
              </a:rPr>
              <a:t>(Lincoln University, no date.)</a:t>
            </a:r>
          </a:p>
        </p:txBody>
      </p:sp>
    </p:spTree>
    <p:extLst>
      <p:ext uri="{BB962C8B-B14F-4D97-AF65-F5344CB8AC3E}">
        <p14:creationId xmlns:p14="http://schemas.microsoft.com/office/powerpoint/2010/main" val="145482337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blipFill>
          <a:blip r:embed="rId2">
            <a:extLst/>
          </a:blip>
          <a:stretch/>
        </a:blipFill>
        <a:effectLst/>
      </p:bgPr>
    </p:bg>
    <p:spTree>
      <p:nvGrpSpPr>
        <p:cNvPr id="1" name=""/>
        <p:cNvGrpSpPr/>
        <p:nvPr/>
      </p:nvGrpSpPr>
      <p:grpSpPr>
        <a:xfrm>
          <a:off x="0" y="0"/>
          <a:ext cx="0" cy="0"/>
          <a:chOff x="0" y="0"/>
          <a:chExt cx="0" cy="0"/>
        </a:xfrm>
      </p:grpSpPr>
      <p:pic>
        <p:nvPicPr>
          <p:cNvPr id="18" name="Picture 17">
            <a:extLst>
              <a:ext uri="{FF2B5EF4-FFF2-40B4-BE49-F238E27FC236}">
                <a16:creationId xmlns:a16="http://schemas.microsoft.com/office/drawing/2014/main" id="{CBECFFDC-94DB-4DA3-94FE-22FEDDA8FA3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pic>
        <p:nvPicPr>
          <p:cNvPr id="13" name="Picture 4">
            <a:extLst>
              <a:ext uri="{FF2B5EF4-FFF2-40B4-BE49-F238E27FC236}">
                <a16:creationId xmlns:a16="http://schemas.microsoft.com/office/drawing/2014/main" id="{0E0744EF-1670-4878-B5F8-53FC526013A8}"/>
              </a:ext>
            </a:extLst>
          </p:cNvPr>
          <p:cNvPicPr>
            <a:picLocks noChangeAspect="1"/>
          </p:cNvPicPr>
          <p:nvPr/>
        </p:nvPicPr>
        <p:blipFill rotWithShape="1">
          <a:blip r:embed="rId4"/>
          <a:srcRect/>
          <a:stretch/>
        </p:blipFill>
        <p:spPr>
          <a:xfrm>
            <a:off x="20" y="10"/>
            <a:ext cx="12191980" cy="6857990"/>
          </a:xfrm>
          <a:prstGeom prst="rect">
            <a:avLst/>
          </a:prstGeom>
        </p:spPr>
      </p:pic>
      <p:pic>
        <p:nvPicPr>
          <p:cNvPr id="20" name="Picture 19">
            <a:extLst>
              <a:ext uri="{FF2B5EF4-FFF2-40B4-BE49-F238E27FC236}">
                <a16:creationId xmlns:a16="http://schemas.microsoft.com/office/drawing/2014/main" id="{545F67A4-7428-47F3-AE14-8CA43D976E1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2" name="Freeform 5">
            <a:extLst>
              <a:ext uri="{FF2B5EF4-FFF2-40B4-BE49-F238E27FC236}">
                <a16:creationId xmlns:a16="http://schemas.microsoft.com/office/drawing/2014/main" id="{F4A20210-FA90-4B6D-8D2E-1B90054E09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5827529" y="660400"/>
            <a:ext cx="6381405" cy="6214533"/>
          </a:xfrm>
          <a:custGeom>
            <a:avLst/>
            <a:gdLst>
              <a:gd name="T0" fmla="*/ 1333 w 1333"/>
              <a:gd name="T1" fmla="*/ 1031 h 1298"/>
              <a:gd name="T2" fmla="*/ 1333 w 1333"/>
              <a:gd name="T3" fmla="*/ 380 h 1298"/>
              <a:gd name="T4" fmla="*/ 706 w 1333"/>
              <a:gd name="T5" fmla="*/ 0 h 1298"/>
              <a:gd name="T6" fmla="*/ 0 w 1333"/>
              <a:gd name="T7" fmla="*/ 706 h 1298"/>
              <a:gd name="T8" fmla="*/ 323 w 1333"/>
              <a:gd name="T9" fmla="*/ 1298 h 1298"/>
              <a:gd name="T10" fmla="*/ 1090 w 1333"/>
              <a:gd name="T11" fmla="*/ 1298 h 1298"/>
              <a:gd name="T12" fmla="*/ 1333 w 1333"/>
              <a:gd name="T13" fmla="*/ 1031 h 1298"/>
            </a:gdLst>
            <a:ahLst/>
            <a:cxnLst>
              <a:cxn ang="0">
                <a:pos x="T0" y="T1"/>
              </a:cxn>
              <a:cxn ang="0">
                <a:pos x="T2" y="T3"/>
              </a:cxn>
              <a:cxn ang="0">
                <a:pos x="T4" y="T5"/>
              </a:cxn>
              <a:cxn ang="0">
                <a:pos x="T6" y="T7"/>
              </a:cxn>
              <a:cxn ang="0">
                <a:pos x="T8" y="T9"/>
              </a:cxn>
              <a:cxn ang="0">
                <a:pos x="T10" y="T11"/>
              </a:cxn>
              <a:cxn ang="0">
                <a:pos x="T12" y="T13"/>
              </a:cxn>
            </a:cxnLst>
            <a:rect l="0" t="0" r="r" b="b"/>
            <a:pathLst>
              <a:path w="1333" h="1298">
                <a:moveTo>
                  <a:pt x="1333" y="1031"/>
                </a:moveTo>
                <a:cubicBezTo>
                  <a:pt x="1333" y="380"/>
                  <a:pt x="1333" y="380"/>
                  <a:pt x="1333" y="380"/>
                </a:cubicBezTo>
                <a:cubicBezTo>
                  <a:pt x="1215" y="154"/>
                  <a:pt x="979" y="0"/>
                  <a:pt x="706" y="0"/>
                </a:cubicBezTo>
                <a:cubicBezTo>
                  <a:pt x="317" y="0"/>
                  <a:pt x="0" y="316"/>
                  <a:pt x="0" y="706"/>
                </a:cubicBezTo>
                <a:cubicBezTo>
                  <a:pt x="0" y="954"/>
                  <a:pt x="129" y="1172"/>
                  <a:pt x="323" y="1298"/>
                </a:cubicBezTo>
                <a:cubicBezTo>
                  <a:pt x="1090" y="1298"/>
                  <a:pt x="1090" y="1298"/>
                  <a:pt x="1090" y="1298"/>
                </a:cubicBezTo>
                <a:cubicBezTo>
                  <a:pt x="1193" y="1232"/>
                  <a:pt x="1276" y="1140"/>
                  <a:pt x="1333" y="1031"/>
                </a:cubicBezTo>
                <a:close/>
              </a:path>
            </a:pathLst>
          </a:custGeom>
          <a:solidFill>
            <a:schemeClr val="bg1">
              <a:alpha val="60000"/>
            </a:schemeClr>
          </a:solidFill>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a:extLst/>
        </p:spPr>
        <p:txBody>
          <a:bodyPr vert="horz" lIns="91440" tIns="45720" rIns="91440" bIns="45720" rtlCol="0" anchor="t">
            <a:normAutofit/>
          </a:bodyPr>
          <a:lstStyle/>
          <a:p>
            <a:pPr algn="ctr">
              <a:spcAft>
                <a:spcPts val="1000"/>
              </a:spcAft>
              <a:buClr>
                <a:schemeClr val="tx1"/>
              </a:buClr>
              <a:buSzPct val="100000"/>
              <a:buFont typeface="Arial"/>
              <a:buNone/>
            </a:pPr>
            <a:endParaRPr lang="en-US" sz="1600" cap="all"/>
          </a:p>
        </p:txBody>
      </p:sp>
      <p:sp>
        <p:nvSpPr>
          <p:cNvPr id="24" name="Freeform 14">
            <a:extLst>
              <a:ext uri="{FF2B5EF4-FFF2-40B4-BE49-F238E27FC236}">
                <a16:creationId xmlns:a16="http://schemas.microsoft.com/office/drawing/2014/main" id="{39213B44-68B7-47E7-B506-5C79FCF809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81603" y="104899"/>
            <a:ext cx="6896713" cy="6005491"/>
          </a:xfrm>
          <a:custGeom>
            <a:avLst/>
            <a:gdLst>
              <a:gd name="connsiteX0" fmla="*/ 3912717 w 6896713"/>
              <a:gd name="connsiteY0" fmla="*/ 0 h 6005491"/>
              <a:gd name="connsiteX1" fmla="*/ 6679426 w 6896713"/>
              <a:gd name="connsiteY1" fmla="*/ 1146008 h 6005491"/>
              <a:gd name="connsiteX2" fmla="*/ 6896713 w 6896713"/>
              <a:gd name="connsiteY2" fmla="*/ 1385085 h 6005491"/>
              <a:gd name="connsiteX3" fmla="*/ 6896713 w 6896713"/>
              <a:gd name="connsiteY3" fmla="*/ 1431256 h 6005491"/>
              <a:gd name="connsiteX4" fmla="*/ 6657442 w 6896713"/>
              <a:gd name="connsiteY4" fmla="*/ 1167992 h 6005491"/>
              <a:gd name="connsiteX5" fmla="*/ 3912717 w 6896713"/>
              <a:gd name="connsiteY5" fmla="*/ 31089 h 6005491"/>
              <a:gd name="connsiteX6" fmla="*/ 31089 w 6896713"/>
              <a:gd name="connsiteY6" fmla="*/ 3912717 h 6005491"/>
              <a:gd name="connsiteX7" fmla="*/ 593046 w 6896713"/>
              <a:gd name="connsiteY7" fmla="*/ 5925483 h 6005491"/>
              <a:gd name="connsiteX8" fmla="*/ 633874 w 6896713"/>
              <a:gd name="connsiteY8" fmla="*/ 5989169 h 6005491"/>
              <a:gd name="connsiteX9" fmla="*/ 607415 w 6896713"/>
              <a:gd name="connsiteY9" fmla="*/ 6005491 h 6005491"/>
              <a:gd name="connsiteX10" fmla="*/ 566458 w 6896713"/>
              <a:gd name="connsiteY10" fmla="*/ 5941603 h 6005491"/>
              <a:gd name="connsiteX11" fmla="*/ 0 w 6896713"/>
              <a:gd name="connsiteY11" fmla="*/ 3912717 h 6005491"/>
              <a:gd name="connsiteX12" fmla="*/ 3912717 w 6896713"/>
              <a:gd name="connsiteY12" fmla="*/ 0 h 60054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96713" h="6005491">
                <a:moveTo>
                  <a:pt x="3912717" y="0"/>
                </a:moveTo>
                <a:cubicBezTo>
                  <a:pt x="4993184" y="0"/>
                  <a:pt x="5971363" y="437946"/>
                  <a:pt x="6679426" y="1146008"/>
                </a:cubicBezTo>
                <a:lnTo>
                  <a:pt x="6896713" y="1385085"/>
                </a:lnTo>
                <a:lnTo>
                  <a:pt x="6896713" y="1431256"/>
                </a:lnTo>
                <a:lnTo>
                  <a:pt x="6657442" y="1167992"/>
                </a:lnTo>
                <a:cubicBezTo>
                  <a:pt x="5955006" y="465555"/>
                  <a:pt x="4984599" y="31089"/>
                  <a:pt x="3912717" y="31089"/>
                </a:cubicBezTo>
                <a:cubicBezTo>
                  <a:pt x="1768953" y="31089"/>
                  <a:pt x="31089" y="1768953"/>
                  <a:pt x="31089" y="3912717"/>
                </a:cubicBezTo>
                <a:cubicBezTo>
                  <a:pt x="31089" y="4649636"/>
                  <a:pt x="236442" y="5338592"/>
                  <a:pt x="593046" y="5925483"/>
                </a:cubicBezTo>
                <a:lnTo>
                  <a:pt x="633874" y="5989169"/>
                </a:lnTo>
                <a:lnTo>
                  <a:pt x="607415" y="6005491"/>
                </a:lnTo>
                <a:lnTo>
                  <a:pt x="566458" y="5941603"/>
                </a:lnTo>
                <a:cubicBezTo>
                  <a:pt x="206998" y="5350013"/>
                  <a:pt x="0" y="4655538"/>
                  <a:pt x="0" y="3912717"/>
                </a:cubicBezTo>
                <a:cubicBezTo>
                  <a:pt x="0" y="1751783"/>
                  <a:pt x="1751783" y="0"/>
                  <a:pt x="3912717" y="0"/>
                </a:cubicBezTo>
                <a:close/>
              </a:path>
            </a:pathLst>
          </a:custGeom>
          <a:solidFill>
            <a:srgbClr val="FFFFFF">
              <a:alpha val="41961"/>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6" name="Group 25">
            <a:extLst>
              <a:ext uri="{FF2B5EF4-FFF2-40B4-BE49-F238E27FC236}">
                <a16:creationId xmlns:a16="http://schemas.microsoft.com/office/drawing/2014/main" id="{39084D60-65A6-45F8-8C17-3529E43F1C3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516018" y="331504"/>
            <a:ext cx="6675982" cy="5235326"/>
            <a:chOff x="5516018" y="331504"/>
            <a:chExt cx="6675982" cy="5235326"/>
          </a:xfrm>
        </p:grpSpPr>
        <p:cxnSp>
          <p:nvCxnSpPr>
            <p:cNvPr id="27" name="Straight Connector 26">
              <a:extLst>
                <a:ext uri="{FF2B5EF4-FFF2-40B4-BE49-F238E27FC236}">
                  <a16:creationId xmlns:a16="http://schemas.microsoft.com/office/drawing/2014/main" id="{444A2572-2BF1-4C8E-AF59-F3AD411D894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66830" y="33150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F5DF3485-B455-470C-8FA8-A1BDE087B88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0000" flipH="1">
              <a:off x="9408861" y="3383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35E9DCD0-EE49-4CB4-89B6-C25F9861C35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0000" flipH="1">
              <a:off x="9551700" y="34763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A713CF62-C96C-44E9-8C28-E3F2C6E7C62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60000" flipH="1">
              <a:off x="9688748" y="36808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2D06558F-07E9-4D78-A6F3-8BCFA9E7340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 flipH="1">
              <a:off x="9824866" y="38922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512D8773-83C0-4D51-9E1F-046DA7DA0DF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60000" flipH="1">
              <a:off x="9966867" y="41754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5880C3FB-3E2E-4054-A6D1-38176D6E2E0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80000" flipH="1">
              <a:off x="10104425" y="4458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8505591A-6112-4B84-8E9E-923E43C4ED6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900000" flipH="1">
              <a:off x="10240513" y="47948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54884290-8E39-4425-BB4F-48D955C1F80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080000" flipH="1">
              <a:off x="10373882" y="52435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00C383A3-6D77-41CE-8121-498BC3BA51F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00000" flipH="1">
              <a:off x="10505632" y="5706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E120A319-4A10-4542-B48C-5FB2714C4AC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320000" flipH="1">
              <a:off x="10637382" y="62134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5B15B038-50ED-419D-B142-C96EE418B5C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440000" flipH="1">
              <a:off x="10760965" y="69043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9BAFF2F4-75B2-4498-8559-BAE80D89B49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620000" flipH="1">
              <a:off x="10888991" y="7550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B56AE167-8087-4A4B-B41D-5658EEBA684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740000" flipH="1">
              <a:off x="11010193" y="81974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8D353E8A-CBA6-44F9-9C00-D0AD27C96C5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60000" flipH="1">
              <a:off x="11129014" y="89566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CA2C318A-A79F-4CAD-BA7A-51427BF9ED2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980000" flipH="1">
              <a:off x="11249872" y="9680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4F2996E3-5E01-4F22-B23C-7CD0CF72C45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160000" flipH="1">
              <a:off x="11366875" y="104808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4" name="Straight Connector 43">
              <a:extLst>
                <a:ext uri="{FF2B5EF4-FFF2-40B4-BE49-F238E27FC236}">
                  <a16:creationId xmlns:a16="http://schemas.microsoft.com/office/drawing/2014/main" id="{760F6BC4-AB51-4DE7-B83C-E71FE4EC862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280000" flipH="1">
              <a:off x="11474058" y="113152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5" name="Straight Connector 44">
              <a:extLst>
                <a:ext uri="{FF2B5EF4-FFF2-40B4-BE49-F238E27FC236}">
                  <a16:creationId xmlns:a16="http://schemas.microsoft.com/office/drawing/2014/main" id="{AF65FC1C-93BF-4ACA-BF17-17372DD108D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00000" flipH="1">
              <a:off x="11583303" y="122179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6" name="Straight Connector 45">
              <a:extLst>
                <a:ext uri="{FF2B5EF4-FFF2-40B4-BE49-F238E27FC236}">
                  <a16:creationId xmlns:a16="http://schemas.microsoft.com/office/drawing/2014/main" id="{89F9913C-8CCE-4D56-9D2A-0C2D6866769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520000" flipH="1">
              <a:off x="11685344" y="132177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7" name="Straight Connector 46">
              <a:extLst>
                <a:ext uri="{FF2B5EF4-FFF2-40B4-BE49-F238E27FC236}">
                  <a16:creationId xmlns:a16="http://schemas.microsoft.com/office/drawing/2014/main" id="{40EDD18C-1AAD-48E5-AAAD-73F4B5643C3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700000" flipH="1">
              <a:off x="11787704" y="141763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8" name="Straight Connector 47">
              <a:extLst>
                <a:ext uri="{FF2B5EF4-FFF2-40B4-BE49-F238E27FC236}">
                  <a16:creationId xmlns:a16="http://schemas.microsoft.com/office/drawing/2014/main" id="{22D7A5C4-18C8-43E9-A50A-F87A362C852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820000" flipH="1">
              <a:off x="11880859" y="151793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9" name="Straight Connector 48">
              <a:extLst>
                <a:ext uri="{FF2B5EF4-FFF2-40B4-BE49-F238E27FC236}">
                  <a16:creationId xmlns:a16="http://schemas.microsoft.com/office/drawing/2014/main" id="{3A0C484E-A224-4DB0-8C34-89BE54BD12F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940000" flipH="1">
              <a:off x="11969252" y="162743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0" name="Straight Connector 49">
              <a:extLst>
                <a:ext uri="{FF2B5EF4-FFF2-40B4-BE49-F238E27FC236}">
                  <a16:creationId xmlns:a16="http://schemas.microsoft.com/office/drawing/2014/main" id="{79BB438E-A25F-4A7F-B209-8899B7CEC42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60000" flipH="1">
              <a:off x="12062016" y="173601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1" name="Straight Connector 50">
              <a:extLst>
                <a:ext uri="{FF2B5EF4-FFF2-40B4-BE49-F238E27FC236}">
                  <a16:creationId xmlns:a16="http://schemas.microsoft.com/office/drawing/2014/main" id="{7F8BA6DC-B1E9-4F32-A5CC-8F61976B697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2074680" y="1910249"/>
              <a:ext cx="117320" cy="82912"/>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2" name="Straight Connector 51">
              <a:extLst>
                <a:ext uri="{FF2B5EF4-FFF2-40B4-BE49-F238E27FC236}">
                  <a16:creationId xmlns:a16="http://schemas.microsoft.com/office/drawing/2014/main" id="{CF6D95B2-1C8D-4156-AB05-523619B4FCD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2149943" y="2083594"/>
              <a:ext cx="39676" cy="21436"/>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3" name="Straight Connector 52">
              <a:extLst>
                <a:ext uri="{FF2B5EF4-FFF2-40B4-BE49-F238E27FC236}">
                  <a16:creationId xmlns:a16="http://schemas.microsoft.com/office/drawing/2014/main" id="{288409AD-A77F-4304-9E8B-08A4891C707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0000" flipH="1">
              <a:off x="9127990" y="33425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4" name="Straight Connector 53">
              <a:extLst>
                <a:ext uri="{FF2B5EF4-FFF2-40B4-BE49-F238E27FC236}">
                  <a16:creationId xmlns:a16="http://schemas.microsoft.com/office/drawing/2014/main" id="{862AD08A-B385-4D18-B948-8D53B391848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0000" flipH="1">
              <a:off x="8987576" y="33663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5" name="Straight Connector 54">
              <a:extLst>
                <a:ext uri="{FF2B5EF4-FFF2-40B4-BE49-F238E27FC236}">
                  <a16:creationId xmlns:a16="http://schemas.microsoft.com/office/drawing/2014/main" id="{E32A413E-FF1A-46B1-BF8B-3C1C408B344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20000" flipH="1">
              <a:off x="8844859" y="35117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6" name="Straight Connector 55">
              <a:extLst>
                <a:ext uri="{FF2B5EF4-FFF2-40B4-BE49-F238E27FC236}">
                  <a16:creationId xmlns:a16="http://schemas.microsoft.com/office/drawing/2014/main" id="{3CFF4E44-2BEB-4FAE-97C9-BC6E8296D11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 flipH="1">
              <a:off x="8706904" y="3657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7" name="Straight Connector 56">
              <a:extLst>
                <a:ext uri="{FF2B5EF4-FFF2-40B4-BE49-F238E27FC236}">
                  <a16:creationId xmlns:a16="http://schemas.microsoft.com/office/drawing/2014/main" id="{F0486C0A-9B93-46B8-932F-876BE26CEFE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20000" flipH="1">
              <a:off x="8568008" y="3878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8" name="Straight Connector 57">
              <a:extLst>
                <a:ext uri="{FF2B5EF4-FFF2-40B4-BE49-F238E27FC236}">
                  <a16:creationId xmlns:a16="http://schemas.microsoft.com/office/drawing/2014/main" id="{1429BF5D-8D5B-4A48-89EE-8B779826EEC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840000" flipH="1">
              <a:off x="8429112" y="41006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9" name="Straight Connector 58">
              <a:extLst>
                <a:ext uri="{FF2B5EF4-FFF2-40B4-BE49-F238E27FC236}">
                  <a16:creationId xmlns:a16="http://schemas.microsoft.com/office/drawing/2014/main" id="{CDC996EE-5EB1-4943-A1E8-70810CBD67F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960000" flipH="1">
              <a:off x="8294968" y="4462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0" name="Straight Connector 59">
              <a:extLst>
                <a:ext uri="{FF2B5EF4-FFF2-40B4-BE49-F238E27FC236}">
                  <a16:creationId xmlns:a16="http://schemas.microsoft.com/office/drawing/2014/main" id="{32F833C8-E3CE-4399-B78B-9DD0EEA64C6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080000" flipH="1">
              <a:off x="8160824" y="48237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1" name="Straight Connector 60">
              <a:extLst>
                <a:ext uri="{FF2B5EF4-FFF2-40B4-BE49-F238E27FC236}">
                  <a16:creationId xmlns:a16="http://schemas.microsoft.com/office/drawing/2014/main" id="{07C92DB2-78F1-4872-B9C7-C658A78869C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60000" flipH="1">
              <a:off x="8027689" y="53184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2" name="Straight Connector 61">
              <a:extLst>
                <a:ext uri="{FF2B5EF4-FFF2-40B4-BE49-F238E27FC236}">
                  <a16:creationId xmlns:a16="http://schemas.microsoft.com/office/drawing/2014/main" id="{1F8A2FAA-05E1-448E-A606-FA9D67036C2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380000" flipH="1">
              <a:off x="7894554" y="58132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3" name="Straight Connector 62">
              <a:extLst>
                <a:ext uri="{FF2B5EF4-FFF2-40B4-BE49-F238E27FC236}">
                  <a16:creationId xmlns:a16="http://schemas.microsoft.com/office/drawing/2014/main" id="{E5AAB5D1-1672-4825-88A7-D93923475E2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500000" flipH="1">
              <a:off x="7761419" y="63079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4" name="Straight Connector 63">
              <a:extLst>
                <a:ext uri="{FF2B5EF4-FFF2-40B4-BE49-F238E27FC236}">
                  <a16:creationId xmlns:a16="http://schemas.microsoft.com/office/drawing/2014/main" id="{02CAAFDB-2BA2-4D04-8B8B-1241D5EC097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620000" flipH="1">
              <a:off x="7636645" y="68980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5" name="Straight Connector 64">
              <a:extLst>
                <a:ext uri="{FF2B5EF4-FFF2-40B4-BE49-F238E27FC236}">
                  <a16:creationId xmlns:a16="http://schemas.microsoft.com/office/drawing/2014/main" id="{4C381B3C-0009-451B-BCB3-48F7810C1BA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00000" flipH="1">
              <a:off x="7511871" y="75119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6" name="Straight Connector 65">
              <a:extLst>
                <a:ext uri="{FF2B5EF4-FFF2-40B4-BE49-F238E27FC236}">
                  <a16:creationId xmlns:a16="http://schemas.microsoft.com/office/drawing/2014/main" id="{2A10544C-1EAD-47FB-A17E-52C62228263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920000" flipH="1">
              <a:off x="7387899" y="81977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7" name="Straight Connector 66">
              <a:extLst>
                <a:ext uri="{FF2B5EF4-FFF2-40B4-BE49-F238E27FC236}">
                  <a16:creationId xmlns:a16="http://schemas.microsoft.com/office/drawing/2014/main" id="{A2540B37-D854-4525-93F8-410685438FE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040000" flipH="1">
              <a:off x="7268530" y="89316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8" name="Straight Connector 67">
              <a:extLst>
                <a:ext uri="{FF2B5EF4-FFF2-40B4-BE49-F238E27FC236}">
                  <a16:creationId xmlns:a16="http://schemas.microsoft.com/office/drawing/2014/main" id="{7450DFE8-D07F-435C-B5A2-47D126FD9F8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160000" flipH="1">
              <a:off x="7152030" y="97658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9" name="Straight Connector 68">
              <a:extLst>
                <a:ext uri="{FF2B5EF4-FFF2-40B4-BE49-F238E27FC236}">
                  <a16:creationId xmlns:a16="http://schemas.microsoft.com/office/drawing/2014/main" id="{6C1A6513-2D5D-458C-B841-D5DD9844B84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340000" flipH="1">
              <a:off x="7041695" y="106002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0" name="Straight Connector 69">
              <a:extLst>
                <a:ext uri="{FF2B5EF4-FFF2-40B4-BE49-F238E27FC236}">
                  <a16:creationId xmlns:a16="http://schemas.microsoft.com/office/drawing/2014/main" id="{9931CF18-850E-41CD-823E-D311BD5CCE1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60000" flipH="1">
              <a:off x="6931360" y="114346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1" name="Straight Connector 70">
              <a:extLst>
                <a:ext uri="{FF2B5EF4-FFF2-40B4-BE49-F238E27FC236}">
                  <a16:creationId xmlns:a16="http://schemas.microsoft.com/office/drawing/2014/main" id="{44497A09-1B1C-4EB6-B728-6FC3A1C125F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580000" flipH="1">
              <a:off x="6819070" y="123586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2" name="Straight Connector 71">
              <a:extLst>
                <a:ext uri="{FF2B5EF4-FFF2-40B4-BE49-F238E27FC236}">
                  <a16:creationId xmlns:a16="http://schemas.microsoft.com/office/drawing/2014/main" id="{FA60DE04-F3E8-437E-A2E4-A8A7BA01CB3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700000" flipH="1">
              <a:off x="6721359" y="133274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3" name="Straight Connector 72">
              <a:extLst>
                <a:ext uri="{FF2B5EF4-FFF2-40B4-BE49-F238E27FC236}">
                  <a16:creationId xmlns:a16="http://schemas.microsoft.com/office/drawing/2014/main" id="{CDBBA541-852C-4AE6-82E8-6BD13AFB4FF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880000" flipH="1">
              <a:off x="6617467" y="14294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4" name="Straight Connector 73">
              <a:extLst>
                <a:ext uri="{FF2B5EF4-FFF2-40B4-BE49-F238E27FC236}">
                  <a16:creationId xmlns:a16="http://schemas.microsoft.com/office/drawing/2014/main" id="{2FC3362F-AD7E-45D7-BE85-7C8DD81347C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00000" flipH="1">
              <a:off x="6520032" y="152728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5" name="Straight Connector 74">
              <a:extLst>
                <a:ext uri="{FF2B5EF4-FFF2-40B4-BE49-F238E27FC236}">
                  <a16:creationId xmlns:a16="http://schemas.microsoft.com/office/drawing/2014/main" id="{FCD83E0F-C8AF-4D52-94DB-CD949A2B165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120000" flipH="1">
              <a:off x="6429579" y="164161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6" name="Straight Connector 75">
              <a:extLst>
                <a:ext uri="{FF2B5EF4-FFF2-40B4-BE49-F238E27FC236}">
                  <a16:creationId xmlns:a16="http://schemas.microsoft.com/office/drawing/2014/main" id="{60D5F865-890F-483F-B407-516CE6D2222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240000" flipH="1">
              <a:off x="6340532" y="17504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7" name="Straight Connector 76">
              <a:extLst>
                <a:ext uri="{FF2B5EF4-FFF2-40B4-BE49-F238E27FC236}">
                  <a16:creationId xmlns:a16="http://schemas.microsoft.com/office/drawing/2014/main" id="{DE6A2505-E617-4419-AB05-10B779B5C23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420000" flipH="1">
              <a:off x="6261757" y="18601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8" name="Straight Connector 77">
              <a:extLst>
                <a:ext uri="{FF2B5EF4-FFF2-40B4-BE49-F238E27FC236}">
                  <a16:creationId xmlns:a16="http://schemas.microsoft.com/office/drawing/2014/main" id="{BDFF0D66-52FC-4F64-B67F-72D9EFEED15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540000" flipH="1">
              <a:off x="6184144" y="19796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9" name="Straight Connector 78">
              <a:extLst>
                <a:ext uri="{FF2B5EF4-FFF2-40B4-BE49-F238E27FC236}">
                  <a16:creationId xmlns:a16="http://schemas.microsoft.com/office/drawing/2014/main" id="{DCC72040-7945-4051-989C-2B728F6D504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660000" flipH="1">
              <a:off x="6106531" y="209906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0" name="Straight Connector 79">
              <a:extLst>
                <a:ext uri="{FF2B5EF4-FFF2-40B4-BE49-F238E27FC236}">
                  <a16:creationId xmlns:a16="http://schemas.microsoft.com/office/drawing/2014/main" id="{96EB6302-2333-45D4-AE20-B0F6D45CC13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780000" flipH="1">
              <a:off x="6043206" y="222255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1" name="Straight Connector 80">
              <a:extLst>
                <a:ext uri="{FF2B5EF4-FFF2-40B4-BE49-F238E27FC236}">
                  <a16:creationId xmlns:a16="http://schemas.microsoft.com/office/drawing/2014/main" id="{EECC1105-D16E-411D-B4B7-80BF039BF97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960000" flipH="1">
              <a:off x="5978913" y="234430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2" name="Straight Connector 81">
              <a:extLst>
                <a:ext uri="{FF2B5EF4-FFF2-40B4-BE49-F238E27FC236}">
                  <a16:creationId xmlns:a16="http://schemas.microsoft.com/office/drawing/2014/main" id="{C7D2F518-4540-44DE-BC62-7D598EC99BB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080000" flipH="1">
              <a:off x="5912438" y="24706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3" name="Straight Connector 82">
              <a:extLst>
                <a:ext uri="{FF2B5EF4-FFF2-40B4-BE49-F238E27FC236}">
                  <a16:creationId xmlns:a16="http://schemas.microsoft.com/office/drawing/2014/main" id="{F19566BC-880A-4113-A9C4-0017E5184C1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200000" flipH="1">
              <a:off x="5858875" y="260092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4" name="Straight Connector 83">
              <a:extLst>
                <a:ext uri="{FF2B5EF4-FFF2-40B4-BE49-F238E27FC236}">
                  <a16:creationId xmlns:a16="http://schemas.microsoft.com/office/drawing/2014/main" id="{718E7D73-F4E4-4F5D-AFF9-EE491954A05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320000" flipH="1">
              <a:off x="5808182" y="273404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5" name="Straight Connector 84">
              <a:extLst>
                <a:ext uri="{FF2B5EF4-FFF2-40B4-BE49-F238E27FC236}">
                  <a16:creationId xmlns:a16="http://schemas.microsoft.com/office/drawing/2014/main" id="{8D0988A2-3571-4C16-BDEF-58254F04E5B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500000" flipH="1">
              <a:off x="5773263" y="286686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6" name="Straight Connector 85">
              <a:extLst>
                <a:ext uri="{FF2B5EF4-FFF2-40B4-BE49-F238E27FC236}">
                  <a16:creationId xmlns:a16="http://schemas.microsoft.com/office/drawing/2014/main" id="{4550BAC8-41FE-4300-910B-EE7BBD7A0C1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620000" flipH="1">
              <a:off x="5735963" y="300206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7" name="Straight Connector 86">
              <a:extLst>
                <a:ext uri="{FF2B5EF4-FFF2-40B4-BE49-F238E27FC236}">
                  <a16:creationId xmlns:a16="http://schemas.microsoft.com/office/drawing/2014/main" id="{38CD175C-18A7-4589-8C46-A61FEF6D999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740000" flipH="1">
              <a:off x="5700105" y="313891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8" name="Straight Connector 87">
              <a:extLst>
                <a:ext uri="{FF2B5EF4-FFF2-40B4-BE49-F238E27FC236}">
                  <a16:creationId xmlns:a16="http://schemas.microsoft.com/office/drawing/2014/main" id="{B6BE3031-FD1C-443C-9889-243CEEAEDF8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860000" flipH="1">
              <a:off x="5665939" y="327548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9" name="Straight Connector 88">
              <a:extLst>
                <a:ext uri="{FF2B5EF4-FFF2-40B4-BE49-F238E27FC236}">
                  <a16:creationId xmlns:a16="http://schemas.microsoft.com/office/drawing/2014/main" id="{7E37BF5D-3732-41F2-B9AF-A56C9214D63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040000" flipH="1">
              <a:off x="5644476" y="341425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0" name="Straight Connector 89">
              <a:extLst>
                <a:ext uri="{FF2B5EF4-FFF2-40B4-BE49-F238E27FC236}">
                  <a16:creationId xmlns:a16="http://schemas.microsoft.com/office/drawing/2014/main" id="{077B6718-917A-4A01-BCF8-5C6E1217B2A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160000" flipH="1">
              <a:off x="5626530" y="35546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1" name="Straight Connector 90">
              <a:extLst>
                <a:ext uri="{FF2B5EF4-FFF2-40B4-BE49-F238E27FC236}">
                  <a16:creationId xmlns:a16="http://schemas.microsoft.com/office/drawing/2014/main" id="{1C23AB5B-98FB-43F1-B590-BBA79814F21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280000" flipH="1">
              <a:off x="5616429" y="369183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2" name="Straight Connector 91">
              <a:extLst>
                <a:ext uri="{FF2B5EF4-FFF2-40B4-BE49-F238E27FC236}">
                  <a16:creationId xmlns:a16="http://schemas.microsoft.com/office/drawing/2014/main" id="{D6EEC146-226B-4C83-9C1B-DD5495DE161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0" flipH="1">
              <a:off x="5611319" y="38353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3" name="Straight Connector 92">
              <a:extLst>
                <a:ext uri="{FF2B5EF4-FFF2-40B4-BE49-F238E27FC236}">
                  <a16:creationId xmlns:a16="http://schemas.microsoft.com/office/drawing/2014/main" id="{9C24D094-41EF-4CA2-9834-B04793FA12C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580000" flipH="1">
              <a:off x="5608540" y="397572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4" name="Straight Connector 93">
              <a:extLst>
                <a:ext uri="{FF2B5EF4-FFF2-40B4-BE49-F238E27FC236}">
                  <a16:creationId xmlns:a16="http://schemas.microsoft.com/office/drawing/2014/main" id="{8DA46AD8-674F-46C3-8A22-280F78F91AC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700000" flipH="1">
              <a:off x="5605761" y="41160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5" name="Straight Connector 94">
              <a:extLst>
                <a:ext uri="{FF2B5EF4-FFF2-40B4-BE49-F238E27FC236}">
                  <a16:creationId xmlns:a16="http://schemas.microsoft.com/office/drawing/2014/main" id="{AE9D757B-CD9D-447C-8780-79F2FF87511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820000" flipH="1">
              <a:off x="5624195" y="425421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6" name="Straight Connector 95">
              <a:extLst>
                <a:ext uri="{FF2B5EF4-FFF2-40B4-BE49-F238E27FC236}">
                  <a16:creationId xmlns:a16="http://schemas.microsoft.com/office/drawing/2014/main" id="{276B76E9-7342-43BC-B629-9180ABF5778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940000" flipH="1">
              <a:off x="5642629" y="439235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7" name="Straight Connector 96">
              <a:extLst>
                <a:ext uri="{FF2B5EF4-FFF2-40B4-BE49-F238E27FC236}">
                  <a16:creationId xmlns:a16="http://schemas.microsoft.com/office/drawing/2014/main" id="{3F25F68A-2DCB-4183-86F1-3428326E595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120000" flipH="1">
              <a:off x="5654818" y="453638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8" name="Straight Connector 97">
              <a:extLst>
                <a:ext uri="{FF2B5EF4-FFF2-40B4-BE49-F238E27FC236}">
                  <a16:creationId xmlns:a16="http://schemas.microsoft.com/office/drawing/2014/main" id="{BA5FA913-066C-4504-A753-026056454CE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240000" flipH="1">
              <a:off x="5684446" y="467136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9" name="Straight Connector 98">
              <a:extLst>
                <a:ext uri="{FF2B5EF4-FFF2-40B4-BE49-F238E27FC236}">
                  <a16:creationId xmlns:a16="http://schemas.microsoft.com/office/drawing/2014/main" id="{6A6E50AC-CA1E-4DD3-B85F-1720C019E68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360000" flipH="1">
              <a:off x="5714074" y="480873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0" name="Straight Connector 99">
              <a:extLst>
                <a:ext uri="{FF2B5EF4-FFF2-40B4-BE49-F238E27FC236}">
                  <a16:creationId xmlns:a16="http://schemas.microsoft.com/office/drawing/2014/main" id="{1224B2B1-DBD8-4BA8-8CEB-BFAC8A15D33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480000" flipH="1">
              <a:off x="5748464" y="49484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1" name="Straight Connector 100">
              <a:extLst>
                <a:ext uri="{FF2B5EF4-FFF2-40B4-BE49-F238E27FC236}">
                  <a16:creationId xmlns:a16="http://schemas.microsoft.com/office/drawing/2014/main" id="{4DEFE1E7-69A3-47F5-B8B8-C0898281B6A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660000" flipH="1">
              <a:off x="5792091" y="507760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2" name="Straight Connector 101">
              <a:extLst>
                <a:ext uri="{FF2B5EF4-FFF2-40B4-BE49-F238E27FC236}">
                  <a16:creationId xmlns:a16="http://schemas.microsoft.com/office/drawing/2014/main" id="{66F1F489-762E-4979-9EBC-50A62330B8E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780000" flipH="1">
              <a:off x="5847441" y="52112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3" name="Straight Connector 102">
              <a:extLst>
                <a:ext uri="{FF2B5EF4-FFF2-40B4-BE49-F238E27FC236}">
                  <a16:creationId xmlns:a16="http://schemas.microsoft.com/office/drawing/2014/main" id="{927DF22C-20E6-4DED-B405-1B26C521863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900000" flipH="1">
              <a:off x="5900410" y="534245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4" name="Straight Connector 103">
              <a:extLst>
                <a:ext uri="{FF2B5EF4-FFF2-40B4-BE49-F238E27FC236}">
                  <a16:creationId xmlns:a16="http://schemas.microsoft.com/office/drawing/2014/main" id="{236FD8D7-6E0F-468E-B8C4-F4E6707112A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020000" flipH="1">
              <a:off x="5955760" y="547369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1FFE3B6C-C06D-482F-80C5-EFADC07CFF5D}"/>
              </a:ext>
            </a:extLst>
          </p:cNvPr>
          <p:cNvSpPr>
            <a:spLocks noGrp="1"/>
          </p:cNvSpPr>
          <p:nvPr>
            <p:ph type="title"/>
          </p:nvPr>
        </p:nvSpPr>
        <p:spPr>
          <a:xfrm>
            <a:off x="6646333" y="2032000"/>
            <a:ext cx="4513792" cy="2819398"/>
          </a:xfrm>
        </p:spPr>
        <p:txBody>
          <a:bodyPr vert="horz" lIns="91440" tIns="45720" rIns="91440" bIns="45720" rtlCol="0" anchor="b">
            <a:normAutofit/>
          </a:bodyPr>
          <a:lstStyle/>
          <a:p>
            <a:pPr algn="r"/>
            <a:r>
              <a:rPr lang="en-US" sz="4800"/>
              <a:t>Brief search</a:t>
            </a:r>
          </a:p>
        </p:txBody>
      </p:sp>
      <p:cxnSp>
        <p:nvCxnSpPr>
          <p:cNvPr id="3" name="Straight Arrow Connector 2">
            <a:extLst>
              <a:ext uri="{FF2B5EF4-FFF2-40B4-BE49-F238E27FC236}">
                <a16:creationId xmlns:a16="http://schemas.microsoft.com/office/drawing/2014/main" id="{DB37FBFC-C88F-497B-A4FF-D270136AB7BC}"/>
              </a:ext>
            </a:extLst>
          </p:cNvPr>
          <p:cNvCxnSpPr/>
          <p:nvPr/>
        </p:nvCxnSpPr>
        <p:spPr>
          <a:xfrm flipV="1">
            <a:off x="1339971" y="2707257"/>
            <a:ext cx="1360097" cy="278919"/>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4" name="Straight Arrow Connector 3">
            <a:extLst>
              <a:ext uri="{FF2B5EF4-FFF2-40B4-BE49-F238E27FC236}">
                <a16:creationId xmlns:a16="http://schemas.microsoft.com/office/drawing/2014/main" id="{27ACD2E1-5B92-4A0F-B714-F0DE6C0B7E9B}"/>
              </a:ext>
            </a:extLst>
          </p:cNvPr>
          <p:cNvCxnSpPr/>
          <p:nvPr/>
        </p:nvCxnSpPr>
        <p:spPr>
          <a:xfrm flipV="1">
            <a:off x="1448380" y="3996094"/>
            <a:ext cx="1489494" cy="207032"/>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5" name="Straight Arrow Connector 4">
            <a:extLst>
              <a:ext uri="{FF2B5EF4-FFF2-40B4-BE49-F238E27FC236}">
                <a16:creationId xmlns:a16="http://schemas.microsoft.com/office/drawing/2014/main" id="{93BC7058-F96A-49D3-A09E-27C2B835D990}"/>
              </a:ext>
            </a:extLst>
          </p:cNvPr>
          <p:cNvCxnSpPr/>
          <p:nvPr/>
        </p:nvCxnSpPr>
        <p:spPr>
          <a:xfrm flipV="1">
            <a:off x="1683230" y="5307761"/>
            <a:ext cx="1460738" cy="163902"/>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sp>
        <p:nvSpPr>
          <p:cNvPr id="6" name="TextBox 5">
            <a:extLst>
              <a:ext uri="{FF2B5EF4-FFF2-40B4-BE49-F238E27FC236}">
                <a16:creationId xmlns:a16="http://schemas.microsoft.com/office/drawing/2014/main" id="{9A5E8560-AEA9-4051-9859-C62003E8A479}"/>
              </a:ext>
            </a:extLst>
          </p:cNvPr>
          <p:cNvSpPr txBox="1"/>
          <p:nvPr/>
        </p:nvSpPr>
        <p:spPr>
          <a:xfrm>
            <a:off x="92195" y="4218497"/>
            <a:ext cx="1650521" cy="1477328"/>
          </a:xfrm>
          <a:prstGeom prst="rect">
            <a:avLst/>
          </a:prstGeom>
        </p:spPr>
        <p:style>
          <a:lnRef idx="2">
            <a:schemeClr val="dk1"/>
          </a:lnRef>
          <a:fillRef idx="1">
            <a:schemeClr val="lt1"/>
          </a:fillRef>
          <a:effectRef idx="0">
            <a:schemeClr val="dk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cs typeface="Calibri"/>
              </a:rPr>
              <a:t>Largely cited, clearly an area </a:t>
            </a:r>
            <a:r>
              <a:rPr lang="en-US">
                <a:cs typeface="Calibri"/>
              </a:rPr>
              <a:t>of interest. And a reliable source.</a:t>
            </a:r>
            <a:endParaRPr lang="en-US" dirty="0">
              <a:cs typeface="Calibri"/>
            </a:endParaRPr>
          </a:p>
        </p:txBody>
      </p:sp>
      <p:sp>
        <p:nvSpPr>
          <p:cNvPr id="7" name="TextBox 6">
            <a:extLst>
              <a:ext uri="{FF2B5EF4-FFF2-40B4-BE49-F238E27FC236}">
                <a16:creationId xmlns:a16="http://schemas.microsoft.com/office/drawing/2014/main" id="{4DB69E21-08CC-451D-89A6-5F910D1EF6EA}"/>
              </a:ext>
            </a:extLst>
          </p:cNvPr>
          <p:cNvSpPr txBox="1"/>
          <p:nvPr/>
        </p:nvSpPr>
        <p:spPr>
          <a:xfrm>
            <a:off x="8085108" y="1586541"/>
            <a:ext cx="3447690" cy="1477328"/>
          </a:xfrm>
          <a:prstGeom prst="rect">
            <a:avLst/>
          </a:prstGeom>
        </p:spPr>
        <p:style>
          <a:lnRef idx="2">
            <a:schemeClr val="dk1"/>
          </a:lnRef>
          <a:fillRef idx="1">
            <a:schemeClr val="lt1"/>
          </a:fillRef>
          <a:effectRef idx="0">
            <a:schemeClr val="dk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cs typeface="Calibri"/>
              </a:rPr>
              <a:t>Fairly recent in terms of publishing dates. Research on assistive technology is current, relevant to modern society and may be on the rise.</a:t>
            </a:r>
          </a:p>
        </p:txBody>
      </p:sp>
      <p:cxnSp>
        <p:nvCxnSpPr>
          <p:cNvPr id="9" name="Straight Arrow Connector 8">
            <a:extLst>
              <a:ext uri="{FF2B5EF4-FFF2-40B4-BE49-F238E27FC236}">
                <a16:creationId xmlns:a16="http://schemas.microsoft.com/office/drawing/2014/main" id="{22701850-B225-4172-B3C4-8AEBD588DD20}"/>
              </a:ext>
            </a:extLst>
          </p:cNvPr>
          <p:cNvCxnSpPr/>
          <p:nvPr/>
        </p:nvCxnSpPr>
        <p:spPr>
          <a:xfrm flipH="1">
            <a:off x="4765017" y="3138938"/>
            <a:ext cx="3082504" cy="209909"/>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10" name="Straight Arrow Connector 9">
            <a:extLst>
              <a:ext uri="{FF2B5EF4-FFF2-40B4-BE49-F238E27FC236}">
                <a16:creationId xmlns:a16="http://schemas.microsoft.com/office/drawing/2014/main" id="{DCB83AAA-79AB-482C-AE4C-FA49345ABB96}"/>
              </a:ext>
            </a:extLst>
          </p:cNvPr>
          <p:cNvCxnSpPr/>
          <p:nvPr/>
        </p:nvCxnSpPr>
        <p:spPr>
          <a:xfrm flipH="1">
            <a:off x="6475023" y="3770642"/>
            <a:ext cx="1328468" cy="785004"/>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367708295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2E2523-0290-41B1-AD0B-E9B0FBE37759}"/>
              </a:ext>
            </a:extLst>
          </p:cNvPr>
          <p:cNvSpPr>
            <a:spLocks noGrp="1"/>
          </p:cNvSpPr>
          <p:nvPr>
            <p:ph type="title"/>
          </p:nvPr>
        </p:nvSpPr>
        <p:spPr>
          <a:xfrm>
            <a:off x="685801" y="508958"/>
            <a:ext cx="10131425" cy="1183098"/>
          </a:xfrm>
        </p:spPr>
        <p:txBody>
          <a:bodyPr/>
          <a:lstStyle/>
          <a:p>
            <a:r>
              <a:rPr lang="en-US">
                <a:cs typeface="Calibri Light"/>
              </a:rPr>
              <a:t>Background theories-the role of technology</a:t>
            </a:r>
            <a:endParaRPr lang="en-US"/>
          </a:p>
        </p:txBody>
      </p:sp>
      <p:sp>
        <p:nvSpPr>
          <p:cNvPr id="3" name="Content Placeholder 2">
            <a:extLst>
              <a:ext uri="{FF2B5EF4-FFF2-40B4-BE49-F238E27FC236}">
                <a16:creationId xmlns:a16="http://schemas.microsoft.com/office/drawing/2014/main" id="{A02AED51-31BF-45EF-8ADA-65A9726BD002}"/>
              </a:ext>
            </a:extLst>
          </p:cNvPr>
          <p:cNvSpPr>
            <a:spLocks noGrp="1"/>
          </p:cNvSpPr>
          <p:nvPr>
            <p:ph idx="1"/>
          </p:nvPr>
        </p:nvSpPr>
        <p:spPr>
          <a:xfrm>
            <a:off x="685801" y="1797011"/>
            <a:ext cx="10131425" cy="4741811"/>
          </a:xfrm>
        </p:spPr>
        <p:txBody>
          <a:bodyPr>
            <a:normAutofit/>
          </a:bodyPr>
          <a:lstStyle/>
          <a:p>
            <a:r>
              <a:rPr lang="en-US">
                <a:cs typeface="Calibri"/>
              </a:rPr>
              <a:t>Linking theories; </a:t>
            </a:r>
          </a:p>
          <a:p>
            <a:r>
              <a:rPr lang="en-US">
                <a:cs typeface="Calibri"/>
              </a:rPr>
              <a:t>Situated cognition theory-Brown, Collins, &amp; Duguid. </a:t>
            </a:r>
          </a:p>
          <a:p>
            <a:r>
              <a:rPr lang="en-US">
                <a:cs typeface="Calibri"/>
              </a:rPr>
              <a:t>Learning theories, (2017) Situated cognition is a learning theory that stresses that knowledge is built during and is linked to the context, action and culture in which it was learned. In relation to the role of technology and its links to the learning theory, technology would be considered part of the environment or context which brings about learning and cognition. </a:t>
            </a:r>
          </a:p>
          <a:p>
            <a:r>
              <a:rPr lang="en-US">
                <a:cs typeface="Calibri"/>
              </a:rPr>
              <a:t>Distributed cognition (DCog- Edwin Hutchins)</a:t>
            </a:r>
            <a:endParaRPr lang="en-US" dirty="0">
              <a:cs typeface="Calibri"/>
            </a:endParaRPr>
          </a:p>
          <a:p>
            <a:r>
              <a:rPr lang="en-US">
                <a:cs typeface="Calibri"/>
              </a:rPr>
              <a:t>David, (2007) Distributed cognition is a cognitive science theory that believes that cognition and knowledge are not limited to the individual; and that it is in fact scattered across tools, artefacts, individuals and objects within the environment. In relation to the role of technology and its links to this theory, technology is part of the environemt in which learners are interacting. ''This interaction can either help to distribute their knowledge, off-load certain amounts of cognitive work making the cognitive load less and or help to scaffold new capabilities'' (Doak, no date). </a:t>
            </a:r>
            <a:endParaRPr lang="en-US" dirty="0">
              <a:cs typeface="Calibri"/>
            </a:endParaRPr>
          </a:p>
          <a:p>
            <a:pPr marL="0" indent="0">
              <a:buNone/>
            </a:pPr>
            <a:endParaRPr lang="en-US" dirty="0">
              <a:cs typeface="Calibri"/>
            </a:endParaRPr>
          </a:p>
        </p:txBody>
      </p:sp>
    </p:spTree>
    <p:extLst>
      <p:ext uri="{BB962C8B-B14F-4D97-AF65-F5344CB8AC3E}">
        <p14:creationId xmlns:p14="http://schemas.microsoft.com/office/powerpoint/2010/main" val="177832012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blipFill>
          <a:blip r:embed="rId2">
            <a:extLst/>
          </a:blip>
          <a:stretch/>
        </a:blip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1709A45-C6F3-4CEE-AA0F-887FAC5CAE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6E605DB-A9A7-4D29-81CF-9D4DB0D915D4}"/>
              </a:ext>
            </a:extLst>
          </p:cNvPr>
          <p:cNvSpPr>
            <a:spLocks noGrp="1"/>
          </p:cNvSpPr>
          <p:nvPr>
            <p:ph type="title"/>
          </p:nvPr>
        </p:nvSpPr>
        <p:spPr>
          <a:xfrm>
            <a:off x="685801" y="533400"/>
            <a:ext cx="10820400" cy="1177092"/>
          </a:xfrm>
        </p:spPr>
        <p:txBody>
          <a:bodyPr anchor="b">
            <a:normAutofit/>
          </a:bodyPr>
          <a:lstStyle/>
          <a:p>
            <a:pPr algn="ctr"/>
            <a:r>
              <a:rPr lang="en-US" sz="4400">
                <a:cs typeface="Calibri Light"/>
              </a:rPr>
              <a:t>Limitations to the study</a:t>
            </a:r>
            <a:endParaRPr lang="en-US" sz="4400"/>
          </a:p>
        </p:txBody>
      </p:sp>
      <p:cxnSp>
        <p:nvCxnSpPr>
          <p:cNvPr id="10" name="Straight Connector 9">
            <a:extLst>
              <a:ext uri="{FF2B5EF4-FFF2-40B4-BE49-F238E27FC236}">
                <a16:creationId xmlns:a16="http://schemas.microsoft.com/office/drawing/2014/main" id="{26E963D7-0A73-484A-B8A2-DDBFEA123C2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845629" y="1850077"/>
            <a:ext cx="500743" cy="0"/>
          </a:xfrm>
          <a:prstGeom prst="line">
            <a:avLst/>
          </a:prstGeom>
          <a:ln w="19050"/>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7D6AFDCF-B9AE-4077-8FFF-CBC3B84340E0}"/>
              </a:ext>
            </a:extLst>
          </p:cNvPr>
          <p:cNvSpPr>
            <a:spLocks noGrp="1"/>
          </p:cNvSpPr>
          <p:nvPr>
            <p:ph idx="1"/>
          </p:nvPr>
        </p:nvSpPr>
        <p:spPr>
          <a:xfrm>
            <a:off x="685801" y="2243892"/>
            <a:ext cx="10820400" cy="3547308"/>
          </a:xfrm>
        </p:spPr>
        <p:txBody>
          <a:bodyPr anchor="t">
            <a:normAutofit/>
          </a:bodyPr>
          <a:lstStyle/>
          <a:p>
            <a:pPr marL="0" indent="0">
              <a:lnSpc>
                <a:spcPct val="90000"/>
              </a:lnSpc>
              <a:buNone/>
            </a:pPr>
            <a:r>
              <a:rPr lang="en-US" sz="1900" dirty="0">
                <a:cs typeface="Calibri" panose="020F0502020204030204"/>
              </a:rPr>
              <a:t>Δ During research studies there are limitations that can occur these ''are the shortcomings, conditions or influences that cannot be controlled by the researcher that place restrictions on your methodology and conclusions.'' (</a:t>
            </a:r>
            <a:r>
              <a:rPr lang="en-US" sz="1900" dirty="0" err="1">
                <a:cs typeface="Calibri" panose="020F0502020204030204"/>
              </a:rPr>
              <a:t>Infomedia</a:t>
            </a:r>
            <a:r>
              <a:rPr lang="en-US" sz="1900" dirty="0">
                <a:cs typeface="Calibri" panose="020F0502020204030204"/>
              </a:rPr>
              <a:t> services IMS, 2017). </a:t>
            </a:r>
          </a:p>
          <a:p>
            <a:pPr marL="0" indent="0">
              <a:lnSpc>
                <a:spcPct val="90000"/>
              </a:lnSpc>
              <a:buNone/>
            </a:pPr>
            <a:r>
              <a:rPr lang="en-US" sz="1900" dirty="0">
                <a:cs typeface="Calibri" panose="020F0502020204030204"/>
              </a:rPr>
              <a:t>Δ In relation to the proposed research these are the small sample size as it limits the number of results and data available from the study.</a:t>
            </a:r>
          </a:p>
          <a:p>
            <a:pPr marL="0" indent="0">
              <a:lnSpc>
                <a:spcPct val="90000"/>
              </a:lnSpc>
              <a:buNone/>
            </a:pPr>
            <a:r>
              <a:rPr lang="en-US" sz="1900" dirty="0">
                <a:cs typeface="Calibri" panose="020F0502020204030204"/>
              </a:rPr>
              <a:t>Δ The participants are largely boys only there is no range in gender leading to lack of reliable data as there is no balance in the study and data collected. </a:t>
            </a:r>
          </a:p>
          <a:p>
            <a:pPr marL="0" indent="0">
              <a:lnSpc>
                <a:spcPct val="90000"/>
              </a:lnSpc>
              <a:buNone/>
            </a:pPr>
            <a:r>
              <a:rPr lang="en-US" sz="1900" dirty="0">
                <a:cs typeface="Calibri" panose="020F0502020204030204"/>
              </a:rPr>
              <a:t>Δ Also participants are of similar ages, the same class and have the same teachers and levels of support this may results in very similar results due to lack in range of abilities of those involved.</a:t>
            </a:r>
          </a:p>
          <a:p>
            <a:pPr marL="0" indent="0">
              <a:lnSpc>
                <a:spcPct val="90000"/>
              </a:lnSpc>
              <a:buNone/>
            </a:pPr>
            <a:r>
              <a:rPr lang="en-US" sz="1900" dirty="0">
                <a:cs typeface="Calibri" panose="020F0502020204030204"/>
              </a:rPr>
              <a:t>Δ All participants also attend the same school which may also minimize the usefulness of the results in terms of applying research findings further. </a:t>
            </a:r>
          </a:p>
        </p:txBody>
      </p:sp>
    </p:spTree>
    <p:extLst>
      <p:ext uri="{BB962C8B-B14F-4D97-AF65-F5344CB8AC3E}">
        <p14:creationId xmlns:p14="http://schemas.microsoft.com/office/powerpoint/2010/main" val="278955671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blipFill>
          <a:blip r:embed="rId2">
            <a:extLst/>
          </a:blip>
          <a:stretch/>
        </a:blipFill>
        <a:effectLst/>
      </p:bgPr>
    </p:bg>
    <p:spTree>
      <p:nvGrpSpPr>
        <p:cNvPr id="1" name=""/>
        <p:cNvGrpSpPr/>
        <p:nvPr/>
      </p:nvGrpSpPr>
      <p:grpSpPr>
        <a:xfrm>
          <a:off x="0" y="0"/>
          <a:ext cx="0" cy="0"/>
          <a:chOff x="0" y="0"/>
          <a:chExt cx="0" cy="0"/>
        </a:xfrm>
      </p:grpSpPr>
      <p:sp useBgFill="1">
        <p:nvSpPr>
          <p:cNvPr id="14" name="Rectangle 7">
            <a:extLst>
              <a:ext uri="{FF2B5EF4-FFF2-40B4-BE49-F238E27FC236}">
                <a16:creationId xmlns:a16="http://schemas.microsoft.com/office/drawing/2014/main" id="{C1709A45-C6F3-4CEE-AA0F-887FAC5CAE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C62D0E3-288F-4A74-A63F-AAA01E6352B8}"/>
              </a:ext>
            </a:extLst>
          </p:cNvPr>
          <p:cNvSpPr>
            <a:spLocks noGrp="1"/>
          </p:cNvSpPr>
          <p:nvPr>
            <p:ph type="title"/>
          </p:nvPr>
        </p:nvSpPr>
        <p:spPr>
          <a:xfrm>
            <a:off x="685801" y="533400"/>
            <a:ext cx="10820400" cy="1177092"/>
          </a:xfrm>
        </p:spPr>
        <p:txBody>
          <a:bodyPr anchor="b">
            <a:normAutofit/>
          </a:bodyPr>
          <a:lstStyle/>
          <a:p>
            <a:pPr algn="ctr"/>
            <a:r>
              <a:rPr lang="en-US" sz="4400">
                <a:cs typeface="Calibri Light"/>
              </a:rPr>
              <a:t>Ethics-potential for harm.</a:t>
            </a:r>
            <a:endParaRPr lang="en-US" sz="4400"/>
          </a:p>
        </p:txBody>
      </p:sp>
      <p:cxnSp>
        <p:nvCxnSpPr>
          <p:cNvPr id="15" name="Straight Connector 9">
            <a:extLst>
              <a:ext uri="{FF2B5EF4-FFF2-40B4-BE49-F238E27FC236}">
                <a16:creationId xmlns:a16="http://schemas.microsoft.com/office/drawing/2014/main" id="{26E963D7-0A73-484A-B8A2-DDBFEA123C2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845629" y="1850077"/>
            <a:ext cx="500743" cy="0"/>
          </a:xfrm>
          <a:prstGeom prst="line">
            <a:avLst/>
          </a:prstGeom>
          <a:ln w="19050"/>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B46F0FFD-103A-4B38-AAB7-4482BFCB42F5}"/>
              </a:ext>
            </a:extLst>
          </p:cNvPr>
          <p:cNvSpPr>
            <a:spLocks noGrp="1"/>
          </p:cNvSpPr>
          <p:nvPr>
            <p:ph idx="1"/>
          </p:nvPr>
        </p:nvSpPr>
        <p:spPr>
          <a:xfrm>
            <a:off x="685801" y="2243892"/>
            <a:ext cx="10820400" cy="3547308"/>
          </a:xfrm>
        </p:spPr>
        <p:txBody>
          <a:bodyPr anchor="t">
            <a:normAutofit lnSpcReduction="10000"/>
          </a:bodyPr>
          <a:lstStyle/>
          <a:p>
            <a:r>
              <a:rPr lang="en-US" sz="2000">
                <a:cs typeface="Calibri"/>
              </a:rPr>
              <a:t>Within all areas of research there are ethical issues that can arise, therefore when conducting any study or research ethical standards must be upheld, especially in relation to studies involving people to ''You should always respect human rights, including the right to privacy and autonomy.'' (Skills you need, 2019). </a:t>
            </a:r>
            <a:br>
              <a:rPr lang="en-US" sz="2000" dirty="0">
                <a:cs typeface="Calibri"/>
              </a:rPr>
            </a:br>
            <a:endParaRPr lang="en-US" sz="2000" dirty="0">
              <a:cs typeface="Calibri"/>
            </a:endParaRPr>
          </a:p>
          <a:p>
            <a:r>
              <a:rPr lang="en-US" sz="2000">
                <a:cs typeface="Calibri"/>
              </a:rPr>
              <a:t>In relation to the proposed research study the potential for harm and ethical issues that may arise are that learners involved in the study may feel singled out due to their Autism which could lead to negative feelings about themselves or their participation in the study.</a:t>
            </a:r>
            <a:endParaRPr lang="en-US">
              <a:cs typeface="Calibri"/>
            </a:endParaRPr>
          </a:p>
          <a:p>
            <a:r>
              <a:rPr lang="en-US" sz="2000">
                <a:cs typeface="Calibri"/>
              </a:rPr>
              <a:t>If students who are not involved with the study find out about those who are it could lead to bullying or exclusion.</a:t>
            </a:r>
          </a:p>
          <a:p>
            <a:r>
              <a:rPr lang="en-US" sz="2000">
                <a:cs typeface="Calibri"/>
              </a:rPr>
              <a:t>Involvement in the study could cause feelings of stress or anxiety for students with Autism.</a:t>
            </a:r>
          </a:p>
        </p:txBody>
      </p:sp>
    </p:spTree>
    <p:extLst>
      <p:ext uri="{BB962C8B-B14F-4D97-AF65-F5344CB8AC3E}">
        <p14:creationId xmlns:p14="http://schemas.microsoft.com/office/powerpoint/2010/main" val="19562537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blipFill>
          <a:blip r:embed="rId2">
            <a:extLst/>
          </a:blip>
          <a:stretch/>
        </a:blipFill>
        <a:effectLst/>
      </p:bgPr>
    </p:bg>
    <p:spTree>
      <p:nvGrpSpPr>
        <p:cNvPr id="1" name=""/>
        <p:cNvGrpSpPr/>
        <p:nvPr/>
      </p:nvGrpSpPr>
      <p:grpSpPr>
        <a:xfrm>
          <a:off x="0" y="0"/>
          <a:ext cx="0" cy="0"/>
          <a:chOff x="0" y="0"/>
          <a:chExt cx="0" cy="0"/>
        </a:xfrm>
      </p:grpSpPr>
      <p:sp useBgFill="1">
        <p:nvSpPr>
          <p:cNvPr id="22" name="Rectangle 7">
            <a:extLst>
              <a:ext uri="{FF2B5EF4-FFF2-40B4-BE49-F238E27FC236}">
                <a16:creationId xmlns:a16="http://schemas.microsoft.com/office/drawing/2014/main" id="{C1709A45-C6F3-4CEE-AA0F-887FAC5CAE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7C26B61-F567-4B2F-931A-8E51A3AB6DAC}"/>
              </a:ext>
            </a:extLst>
          </p:cNvPr>
          <p:cNvSpPr>
            <a:spLocks noGrp="1"/>
          </p:cNvSpPr>
          <p:nvPr>
            <p:ph type="title"/>
          </p:nvPr>
        </p:nvSpPr>
        <p:spPr>
          <a:xfrm>
            <a:off x="685801" y="533400"/>
            <a:ext cx="10820400" cy="1177092"/>
          </a:xfrm>
        </p:spPr>
        <p:txBody>
          <a:bodyPr anchor="b">
            <a:normAutofit/>
          </a:bodyPr>
          <a:lstStyle/>
          <a:p>
            <a:pPr algn="ctr"/>
            <a:r>
              <a:rPr lang="en-US" sz="4400">
                <a:cs typeface="Calibri Light"/>
              </a:rPr>
              <a:t>How to </a:t>
            </a:r>
            <a:r>
              <a:rPr lang="en-GB" sz="4400">
                <a:cs typeface="Calibri Light"/>
              </a:rPr>
              <a:t>minimise</a:t>
            </a:r>
            <a:r>
              <a:rPr lang="en-US" sz="4400">
                <a:cs typeface="Calibri Light"/>
              </a:rPr>
              <a:t> risks or harm.</a:t>
            </a:r>
            <a:endParaRPr lang="en-US" sz="4400"/>
          </a:p>
        </p:txBody>
      </p:sp>
      <p:cxnSp>
        <p:nvCxnSpPr>
          <p:cNvPr id="23" name="Straight Connector 9">
            <a:extLst>
              <a:ext uri="{FF2B5EF4-FFF2-40B4-BE49-F238E27FC236}">
                <a16:creationId xmlns:a16="http://schemas.microsoft.com/office/drawing/2014/main" id="{26E963D7-0A73-484A-B8A2-DDBFEA123C2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845629" y="1850077"/>
            <a:ext cx="500743" cy="0"/>
          </a:xfrm>
          <a:prstGeom prst="line">
            <a:avLst/>
          </a:prstGeom>
          <a:ln w="19050"/>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C45DB165-79F8-43A4-82F9-9BB06C7E8222}"/>
              </a:ext>
            </a:extLst>
          </p:cNvPr>
          <p:cNvSpPr>
            <a:spLocks noGrp="1"/>
          </p:cNvSpPr>
          <p:nvPr>
            <p:ph idx="1"/>
          </p:nvPr>
        </p:nvSpPr>
        <p:spPr>
          <a:xfrm>
            <a:off x="685801" y="2243892"/>
            <a:ext cx="10820400" cy="3547308"/>
          </a:xfrm>
        </p:spPr>
        <p:txBody>
          <a:bodyPr anchor="t">
            <a:normAutofit fontScale="92500" lnSpcReduction="10000"/>
          </a:bodyPr>
          <a:lstStyle/>
          <a:p>
            <a:pPr>
              <a:lnSpc>
                <a:spcPct val="90000"/>
              </a:lnSpc>
            </a:pPr>
            <a:r>
              <a:rPr lang="en-US" sz="1700">
                <a:cs typeface="Calibri"/>
              </a:rPr>
              <a:t>In order to minimize risks or harm during the research consent will be needed from the students, parents, staff and the setting both verbal and written. </a:t>
            </a:r>
          </a:p>
          <a:p>
            <a:pPr>
              <a:lnSpc>
                <a:spcPct val="90000"/>
              </a:lnSpc>
            </a:pPr>
            <a:r>
              <a:rPr lang="en-US" sz="1700">
                <a:cs typeface="Calibri"/>
              </a:rPr>
              <a:t>All students, parents, staff and the setting will be briefed and debriefed on the study. </a:t>
            </a:r>
          </a:p>
          <a:p>
            <a:pPr>
              <a:lnSpc>
                <a:spcPct val="90000"/>
              </a:lnSpc>
            </a:pPr>
            <a:r>
              <a:rPr lang="en-US" sz="1700">
                <a:cs typeface="Calibri"/>
              </a:rPr>
              <a:t>The study will be kept on a 'need to know' basis.</a:t>
            </a:r>
          </a:p>
          <a:p>
            <a:pPr>
              <a:lnSpc>
                <a:spcPct val="90000"/>
              </a:lnSpc>
            </a:pPr>
            <a:r>
              <a:rPr lang="en-US" sz="1700">
                <a:cs typeface="Calibri"/>
              </a:rPr>
              <a:t>All tests and data collection will be conducted privately and away from other students. </a:t>
            </a:r>
          </a:p>
          <a:p>
            <a:pPr>
              <a:lnSpc>
                <a:spcPct val="90000"/>
              </a:lnSpc>
            </a:pPr>
            <a:r>
              <a:rPr lang="en-US" sz="1700">
                <a:cs typeface="Calibri"/>
              </a:rPr>
              <a:t>All individuals result will be kept private from other students who are involved within the study only the individual themselves will have access to their own results.</a:t>
            </a:r>
          </a:p>
          <a:p>
            <a:pPr>
              <a:lnSpc>
                <a:spcPct val="90000"/>
              </a:lnSpc>
            </a:pPr>
            <a:r>
              <a:rPr lang="en-US" sz="1700">
                <a:cs typeface="Calibri"/>
              </a:rPr>
              <a:t>All participants have the right to decide at any time during the study to leave and have all their data deleted and not included in the findings.</a:t>
            </a:r>
          </a:p>
          <a:p>
            <a:pPr>
              <a:lnSpc>
                <a:spcPct val="90000"/>
              </a:lnSpc>
            </a:pPr>
            <a:r>
              <a:rPr lang="en-US" sz="1700">
                <a:cs typeface="Calibri"/>
              </a:rPr>
              <a:t>All participants will be spoken to at the beginning and end of each test conducted as well as the end of each term to ensure continued understanding, willingness to participate and happiness in doing so. </a:t>
            </a:r>
          </a:p>
        </p:txBody>
      </p:sp>
    </p:spTree>
    <p:extLst>
      <p:ext uri="{BB962C8B-B14F-4D97-AF65-F5344CB8AC3E}">
        <p14:creationId xmlns:p14="http://schemas.microsoft.com/office/powerpoint/2010/main" val="146721430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blipFill>
          <a:blip r:embed="rId2">
            <a:extLst/>
          </a:blip>
          <a:stretch/>
        </a:blipFill>
        <a:effectLst/>
      </p:bgPr>
    </p:bg>
    <p:spTree>
      <p:nvGrpSpPr>
        <p:cNvPr id="1" name=""/>
        <p:cNvGrpSpPr/>
        <p:nvPr/>
      </p:nvGrpSpPr>
      <p:grpSpPr>
        <a:xfrm>
          <a:off x="0" y="0"/>
          <a:ext cx="0" cy="0"/>
          <a:chOff x="0" y="0"/>
          <a:chExt cx="0" cy="0"/>
        </a:xfrm>
      </p:grpSpPr>
      <p:sp useBgFill="1">
        <p:nvSpPr>
          <p:cNvPr id="7" name="Rectangle 7">
            <a:extLst>
              <a:ext uri="{FF2B5EF4-FFF2-40B4-BE49-F238E27FC236}">
                <a16:creationId xmlns:a16="http://schemas.microsoft.com/office/drawing/2014/main" id="{50E53EDA-3B94-4F6B-9E86-D3BB9EBB96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54249A2-33A3-400C-B18E-006CC74B3D6A}"/>
              </a:ext>
            </a:extLst>
          </p:cNvPr>
          <p:cNvSpPr>
            <a:spLocks noGrp="1"/>
          </p:cNvSpPr>
          <p:nvPr>
            <p:ph type="title"/>
          </p:nvPr>
        </p:nvSpPr>
        <p:spPr>
          <a:xfrm>
            <a:off x="685799" y="1150076"/>
            <a:ext cx="3659389" cy="4557849"/>
          </a:xfrm>
        </p:spPr>
        <p:txBody>
          <a:bodyPr>
            <a:normAutofit/>
          </a:bodyPr>
          <a:lstStyle/>
          <a:p>
            <a:pPr algn="r"/>
            <a:r>
              <a:rPr lang="en-US" dirty="0">
                <a:cs typeface="Calibri Light"/>
              </a:rPr>
              <a:t>The storing of data.</a:t>
            </a:r>
            <a:endParaRPr lang="en-US"/>
          </a:p>
        </p:txBody>
      </p:sp>
      <p:cxnSp>
        <p:nvCxnSpPr>
          <p:cNvPr id="9" name="Straight Connector 9">
            <a:extLst>
              <a:ext uri="{FF2B5EF4-FFF2-40B4-BE49-F238E27FC236}">
                <a16:creationId xmlns:a16="http://schemas.microsoft.com/office/drawing/2014/main" id="{30EFD79F-7790-479B-B7DB-BD0D8C101DD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66923" y="1668780"/>
            <a:ext cx="0" cy="3520440"/>
          </a:xfrm>
          <a:prstGeom prst="line">
            <a:avLst/>
          </a:prstGeom>
          <a:ln w="19050"/>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6962BBE7-F3A2-438A-83BC-62D2288C9B5B}"/>
              </a:ext>
            </a:extLst>
          </p:cNvPr>
          <p:cNvSpPr>
            <a:spLocks noGrp="1"/>
          </p:cNvSpPr>
          <p:nvPr>
            <p:ph idx="1"/>
          </p:nvPr>
        </p:nvSpPr>
        <p:spPr>
          <a:xfrm>
            <a:off x="4988658" y="1150076"/>
            <a:ext cx="6517543" cy="4557849"/>
          </a:xfrm>
        </p:spPr>
        <p:txBody>
          <a:bodyPr>
            <a:normAutofit/>
          </a:bodyPr>
          <a:lstStyle/>
          <a:p>
            <a:r>
              <a:rPr lang="en-US" dirty="0">
                <a:cs typeface="Calibri"/>
              </a:rPr>
              <a:t>All data collected during the study will be stored following the Data Protection Act as well the data protection policies and procedures of the setting. </a:t>
            </a:r>
          </a:p>
          <a:p>
            <a:r>
              <a:rPr lang="en-US" dirty="0">
                <a:cs typeface="Calibri"/>
              </a:rPr>
              <a:t>In order to ensure that the data collected is secure all information will be stored in encrypted and password protected files on a private and password protected computer.</a:t>
            </a:r>
          </a:p>
          <a:p>
            <a:r>
              <a:rPr lang="en-US" dirty="0">
                <a:cs typeface="Calibri"/>
              </a:rPr>
              <a:t>If data is stored on a USB this will also be encrypted and password protected to ensure safety. </a:t>
            </a:r>
          </a:p>
          <a:p>
            <a:r>
              <a:rPr lang="en-US" dirty="0">
                <a:cs typeface="Calibri"/>
              </a:rPr>
              <a:t>All hard copies will be locked away at all times with care taken to ensure that participants personal and anonymous data are stored separately.  </a:t>
            </a:r>
          </a:p>
        </p:txBody>
      </p:sp>
    </p:spTree>
    <p:extLst>
      <p:ext uri="{BB962C8B-B14F-4D97-AF65-F5344CB8AC3E}">
        <p14:creationId xmlns:p14="http://schemas.microsoft.com/office/powerpoint/2010/main" val="210504460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7E72A2-4087-44ED-A6FC-261A39280337}"/>
              </a:ext>
            </a:extLst>
          </p:cNvPr>
          <p:cNvSpPr>
            <a:spLocks noGrp="1"/>
          </p:cNvSpPr>
          <p:nvPr>
            <p:ph type="title"/>
          </p:nvPr>
        </p:nvSpPr>
        <p:spPr/>
        <p:txBody>
          <a:bodyPr/>
          <a:lstStyle/>
          <a:p>
            <a:r>
              <a:rPr lang="en-US" dirty="0">
                <a:cs typeface="Calibri Light"/>
              </a:rPr>
              <a:t>How the findings will be put together and organised.</a:t>
            </a:r>
            <a:endParaRPr lang="en-US" dirty="0"/>
          </a:p>
        </p:txBody>
      </p:sp>
      <p:sp>
        <p:nvSpPr>
          <p:cNvPr id="3" name="Content Placeholder 2">
            <a:extLst>
              <a:ext uri="{FF2B5EF4-FFF2-40B4-BE49-F238E27FC236}">
                <a16:creationId xmlns:a16="http://schemas.microsoft.com/office/drawing/2014/main" id="{D588867E-27DF-4DA3-B434-D843A116FD49}"/>
              </a:ext>
            </a:extLst>
          </p:cNvPr>
          <p:cNvSpPr>
            <a:spLocks noGrp="1"/>
          </p:cNvSpPr>
          <p:nvPr>
            <p:ph idx="1"/>
          </p:nvPr>
        </p:nvSpPr>
        <p:spPr/>
        <p:txBody>
          <a:bodyPr/>
          <a:lstStyle/>
          <a:p>
            <a:r>
              <a:rPr lang="en-US" dirty="0">
                <a:cs typeface="Calibri"/>
              </a:rPr>
              <a:t>The research and data collected will be organized in the following way;</a:t>
            </a:r>
          </a:p>
          <a:p>
            <a:r>
              <a:rPr lang="en-US" dirty="0">
                <a:cs typeface="Calibri"/>
              </a:rPr>
              <a:t>Contents page.</a:t>
            </a:r>
          </a:p>
          <a:p>
            <a:r>
              <a:rPr lang="en-US" dirty="0">
                <a:cs typeface="Calibri"/>
              </a:rPr>
              <a:t>Hypothesis/question.</a:t>
            </a:r>
          </a:p>
          <a:p>
            <a:r>
              <a:rPr lang="en-US" dirty="0">
                <a:cs typeface="Calibri"/>
              </a:rPr>
              <a:t>The rationale this will include the literature review.</a:t>
            </a:r>
          </a:p>
          <a:p>
            <a:r>
              <a:rPr lang="en-US" dirty="0">
                <a:cs typeface="Calibri"/>
              </a:rPr>
              <a:t>Information on the implementation of methodology.</a:t>
            </a:r>
          </a:p>
          <a:p>
            <a:r>
              <a:rPr lang="en-US" dirty="0">
                <a:cs typeface="Calibri"/>
              </a:rPr>
              <a:t>Data analysis.</a:t>
            </a:r>
          </a:p>
          <a:p>
            <a:r>
              <a:rPr lang="en-US" dirty="0">
                <a:cs typeface="Calibri"/>
              </a:rPr>
              <a:t>Conclusions.</a:t>
            </a:r>
          </a:p>
          <a:p>
            <a:r>
              <a:rPr lang="en-US" dirty="0">
                <a:cs typeface="Calibri"/>
              </a:rPr>
              <a:t>Reflection.</a:t>
            </a:r>
          </a:p>
          <a:p>
            <a:endParaRPr lang="en-US" dirty="0">
              <a:cs typeface="Calibri"/>
            </a:endParaRPr>
          </a:p>
          <a:p>
            <a:endParaRPr lang="en-US" dirty="0">
              <a:cs typeface="Calibri"/>
            </a:endParaRPr>
          </a:p>
        </p:txBody>
      </p:sp>
    </p:spTree>
    <p:extLst>
      <p:ext uri="{BB962C8B-B14F-4D97-AF65-F5344CB8AC3E}">
        <p14:creationId xmlns:p14="http://schemas.microsoft.com/office/powerpoint/2010/main" val="270164209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8B0A4C-4F12-4303-9E8E-4AFFD9CA7758}"/>
              </a:ext>
            </a:extLst>
          </p:cNvPr>
          <p:cNvSpPr>
            <a:spLocks noGrp="1"/>
          </p:cNvSpPr>
          <p:nvPr>
            <p:ph type="title"/>
          </p:nvPr>
        </p:nvSpPr>
        <p:spPr/>
        <p:txBody>
          <a:bodyPr/>
          <a:lstStyle/>
          <a:p>
            <a:r>
              <a:rPr lang="en-US" dirty="0">
                <a:cs typeface="Calibri Light"/>
              </a:rPr>
              <a:t>How to further develop the study and research.</a:t>
            </a:r>
            <a:endParaRPr lang="en-US" dirty="0"/>
          </a:p>
        </p:txBody>
      </p:sp>
      <p:sp>
        <p:nvSpPr>
          <p:cNvPr id="3" name="Content Placeholder 2">
            <a:extLst>
              <a:ext uri="{FF2B5EF4-FFF2-40B4-BE49-F238E27FC236}">
                <a16:creationId xmlns:a16="http://schemas.microsoft.com/office/drawing/2014/main" id="{4755CF73-8B5B-4893-8308-96C90A1E2CB1}"/>
              </a:ext>
            </a:extLst>
          </p:cNvPr>
          <p:cNvSpPr>
            <a:spLocks noGrp="1"/>
          </p:cNvSpPr>
          <p:nvPr>
            <p:ph idx="1"/>
          </p:nvPr>
        </p:nvSpPr>
        <p:spPr/>
        <p:txBody>
          <a:bodyPr/>
          <a:lstStyle/>
          <a:p>
            <a:r>
              <a:rPr lang="en-US" dirty="0">
                <a:cs typeface="Calibri"/>
              </a:rPr>
              <a:t>In order to further develop the research study it would need to be extended to include a much large range and number of participants, this would mean conducting research in different settings as well as placement.</a:t>
            </a:r>
          </a:p>
          <a:p>
            <a:r>
              <a:rPr lang="en-US" dirty="0">
                <a:cs typeface="Calibri"/>
              </a:rPr>
              <a:t> There would be requirement for a mix of both boys and girls to create a fairer and more reliable result.</a:t>
            </a:r>
          </a:p>
          <a:p>
            <a:r>
              <a:rPr lang="en-US" dirty="0">
                <a:cs typeface="Calibri"/>
              </a:rPr>
              <a:t>A range in ages and abilities would also better the results and quality of the data collected.</a:t>
            </a:r>
          </a:p>
          <a:p>
            <a:r>
              <a:rPr lang="en-US" dirty="0">
                <a:cs typeface="Calibri"/>
              </a:rPr>
              <a:t>The research could be further developed by conducting study into the literacy and numeracy skills of participants with Autism in relation to the use of technology programs from further education, primary education, alternative education and even supported adults.</a:t>
            </a:r>
          </a:p>
        </p:txBody>
      </p:sp>
    </p:spTree>
    <p:extLst>
      <p:ext uri="{BB962C8B-B14F-4D97-AF65-F5344CB8AC3E}">
        <p14:creationId xmlns:p14="http://schemas.microsoft.com/office/powerpoint/2010/main" val="225993115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AC9453-295A-4A9C-B818-F4824CDA0715}"/>
              </a:ext>
            </a:extLst>
          </p:cNvPr>
          <p:cNvSpPr>
            <a:spLocks noGrp="1"/>
          </p:cNvSpPr>
          <p:nvPr>
            <p:ph type="title"/>
          </p:nvPr>
        </p:nvSpPr>
        <p:spPr>
          <a:xfrm>
            <a:off x="685801" y="178280"/>
            <a:ext cx="10131425" cy="435475"/>
          </a:xfrm>
        </p:spPr>
        <p:txBody>
          <a:bodyPr>
            <a:normAutofit fontScale="90000"/>
          </a:bodyPr>
          <a:lstStyle/>
          <a:p>
            <a:r>
              <a:rPr lang="en-US" dirty="0">
                <a:cs typeface="Calibri Light"/>
              </a:rPr>
              <a:t>Reference list</a:t>
            </a:r>
            <a:endParaRPr lang="en-US" dirty="0"/>
          </a:p>
        </p:txBody>
      </p:sp>
      <p:sp>
        <p:nvSpPr>
          <p:cNvPr id="3" name="Content Placeholder 2">
            <a:extLst>
              <a:ext uri="{FF2B5EF4-FFF2-40B4-BE49-F238E27FC236}">
                <a16:creationId xmlns:a16="http://schemas.microsoft.com/office/drawing/2014/main" id="{9D5D6AAB-DE98-4455-A76E-C05DEB55FF5A}"/>
              </a:ext>
            </a:extLst>
          </p:cNvPr>
          <p:cNvSpPr>
            <a:spLocks noGrp="1"/>
          </p:cNvSpPr>
          <p:nvPr>
            <p:ph idx="1"/>
          </p:nvPr>
        </p:nvSpPr>
        <p:spPr>
          <a:xfrm>
            <a:off x="685801" y="905615"/>
            <a:ext cx="10131425" cy="5805736"/>
          </a:xfrm>
        </p:spPr>
        <p:txBody>
          <a:bodyPr>
            <a:normAutofit fontScale="70000" lnSpcReduction="20000"/>
          </a:bodyPr>
          <a:lstStyle/>
          <a:p>
            <a:r>
              <a:rPr lang="en-US">
                <a:cs typeface="Calibri"/>
              </a:rPr>
              <a:t>Admin. (2015) </a:t>
            </a:r>
            <a:r>
              <a:rPr lang="en-US" i="1">
                <a:cs typeface="Calibri"/>
              </a:rPr>
              <a:t>Definition of research tool different forms of research tool. </a:t>
            </a:r>
            <a:r>
              <a:rPr lang="en-US">
                <a:cs typeface="Calibri"/>
              </a:rPr>
              <a:t>Available at: </a:t>
            </a:r>
            <a:r>
              <a:rPr lang="en-US" dirty="0">
                <a:cs typeface="Calibri"/>
                <a:hlinkClick r:id="rId2"/>
              </a:rPr>
              <a:t>https://www.civilengineeringterms.com/research-methodology/definition-research-tool-forms/</a:t>
            </a:r>
            <a:r>
              <a:rPr lang="en-US">
                <a:cs typeface="Calibri"/>
              </a:rPr>
              <a:t> (Accessed: 5 Feburary 2019).</a:t>
            </a:r>
            <a:endParaRPr lang="en-US" i="1" dirty="0">
              <a:cs typeface="Calibri"/>
            </a:endParaRPr>
          </a:p>
          <a:p>
            <a:r>
              <a:rPr lang="en-US">
                <a:cs typeface="Calibri"/>
              </a:rPr>
              <a:t>Babbie, Earl R. (2010) </a:t>
            </a:r>
            <a:r>
              <a:rPr lang="en-US" i="1">
                <a:cs typeface="Calibri"/>
              </a:rPr>
              <a:t>The Practice of Social Research</a:t>
            </a:r>
            <a:r>
              <a:rPr lang="en-US">
                <a:cs typeface="Calibri"/>
              </a:rPr>
              <a:t>. 12th ed. Belmont, CA: Wadsworth Cengage learning.</a:t>
            </a:r>
            <a:endParaRPr lang="en-US" dirty="0">
              <a:cs typeface="Calibri"/>
            </a:endParaRPr>
          </a:p>
          <a:p>
            <a:r>
              <a:rPr lang="en-US">
                <a:cs typeface="Calibri"/>
              </a:rPr>
              <a:t>David, L. (2007) </a:t>
            </a:r>
            <a:r>
              <a:rPr lang="en-US" i="1">
                <a:cs typeface="Calibri"/>
              </a:rPr>
              <a:t>Distributed Cognition (DCog) </a:t>
            </a:r>
            <a:r>
              <a:rPr lang="en-US">
                <a:cs typeface="Calibri"/>
              </a:rPr>
              <a:t>Available at: </a:t>
            </a:r>
            <a:r>
              <a:rPr lang="en-US" dirty="0">
                <a:cs typeface="Calibri"/>
                <a:hlinkClick r:id="rId3"/>
              </a:rPr>
              <a:t>https://www.learning-theories.com/distributed-cognition-dcog.html</a:t>
            </a:r>
            <a:r>
              <a:rPr lang="en-US">
                <a:cs typeface="Calibri"/>
              </a:rPr>
              <a:t> (Accessed: 15 Feburary 2019). </a:t>
            </a:r>
            <a:endParaRPr lang="en-US" dirty="0">
              <a:cs typeface="Calibri"/>
            </a:endParaRPr>
          </a:p>
          <a:p>
            <a:r>
              <a:rPr lang="en-US">
                <a:cs typeface="Calibri"/>
              </a:rPr>
              <a:t>Denscombe, M. (2012) </a:t>
            </a:r>
            <a:r>
              <a:rPr lang="en-US" i="1">
                <a:cs typeface="Calibri"/>
              </a:rPr>
              <a:t>Research Proposals: A Practical Guide</a:t>
            </a:r>
            <a:r>
              <a:rPr lang="en-US">
                <a:cs typeface="Calibri"/>
              </a:rPr>
              <a:t>. Maidenhead: Open University Press.</a:t>
            </a:r>
          </a:p>
          <a:p>
            <a:r>
              <a:rPr lang="en-US">
                <a:cs typeface="Calibri"/>
              </a:rPr>
              <a:t>Doak, S. (no date) </a:t>
            </a:r>
            <a:r>
              <a:rPr lang="en-US" i="1">
                <a:cs typeface="Calibri"/>
              </a:rPr>
              <a:t>Emerging theories of Learning and the role of technology. </a:t>
            </a:r>
            <a:r>
              <a:rPr lang="en-US">
                <a:cs typeface="Calibri"/>
              </a:rPr>
              <a:t>Available at: </a:t>
            </a:r>
            <a:r>
              <a:rPr lang="en-US" dirty="0">
                <a:cs typeface="Calibri"/>
                <a:hlinkClick r:id="rId4"/>
              </a:rPr>
              <a:t>https://sites.google.com/a/boisestate.edu/edtechtheories/Home/emerging-theories-of-learning-and-the-role-of-technology</a:t>
            </a:r>
            <a:r>
              <a:rPr lang="en-US">
                <a:cs typeface="Calibri"/>
              </a:rPr>
              <a:t> (Accessed: 15 Feburary 2019). </a:t>
            </a:r>
          </a:p>
          <a:p>
            <a:r>
              <a:rPr lang="en-US">
                <a:cs typeface="Calibri"/>
              </a:rPr>
              <a:t>Infomedia services IMS. (2017) 'Limitations and delimitations in research' [blog]. 28 March. Available at: </a:t>
            </a:r>
            <a:r>
              <a:rPr lang="en-US" dirty="0">
                <a:cs typeface="Calibri"/>
                <a:hlinkClick r:id="rId5"/>
              </a:rPr>
              <a:t>http://blog.stcloudstate.edu/ims/2017/03/28/limitations-and-delimitations-in-research/</a:t>
            </a:r>
            <a:r>
              <a:rPr lang="en-US">
                <a:cs typeface="Calibri"/>
              </a:rPr>
              <a:t> (Accessed: 7 Feburary 2019). </a:t>
            </a:r>
            <a:endParaRPr lang="en-US" dirty="0">
              <a:cs typeface="Calibri"/>
            </a:endParaRPr>
          </a:p>
          <a:p>
            <a:r>
              <a:rPr lang="en-US">
                <a:cs typeface="Calibri"/>
              </a:rPr>
              <a:t>Learning theories. (2017) </a:t>
            </a:r>
            <a:r>
              <a:rPr lang="en-US" i="1">
                <a:cs typeface="Calibri"/>
              </a:rPr>
              <a:t>Situated cognition (Brown, Collins and Duguid). </a:t>
            </a:r>
            <a:r>
              <a:rPr lang="en-US">
                <a:cs typeface="Calibri"/>
              </a:rPr>
              <a:t>Available at: </a:t>
            </a:r>
            <a:r>
              <a:rPr lang="en-US" dirty="0">
                <a:cs typeface="Calibri"/>
                <a:hlinkClick r:id="rId6"/>
              </a:rPr>
              <a:t>https://www.learning-theories.com/situated-cognition-brown-collins-duguid.html</a:t>
            </a:r>
            <a:r>
              <a:rPr lang="en-US">
                <a:cs typeface="Calibri"/>
              </a:rPr>
              <a:t> (Accessed: 13 Feburary 2019).</a:t>
            </a:r>
            <a:endParaRPr lang="en-US" dirty="0">
              <a:cs typeface="Calibri"/>
            </a:endParaRPr>
          </a:p>
          <a:p>
            <a:r>
              <a:rPr lang="en-US">
                <a:cs typeface="Calibri"/>
              </a:rPr>
              <a:t>Lincoln University. (no date) </a:t>
            </a:r>
            <a:r>
              <a:rPr lang="en-US" i="1">
                <a:cs typeface="Calibri"/>
              </a:rPr>
              <a:t>What is a literature review? </a:t>
            </a:r>
            <a:r>
              <a:rPr lang="en-US">
                <a:cs typeface="Calibri"/>
              </a:rPr>
              <a:t>Available at: </a:t>
            </a:r>
            <a:r>
              <a:rPr lang="en-US" dirty="0">
                <a:cs typeface="Calibri"/>
                <a:hlinkClick r:id="rId7"/>
              </a:rPr>
              <a:t>https://ltl.lincoln.ac.nz/research/writing-a-literature-review/what-is-a-literature-review/</a:t>
            </a:r>
            <a:r>
              <a:rPr lang="en-US">
                <a:cs typeface="Calibri"/>
              </a:rPr>
              <a:t> (Accessed: 7 Feburary 2019). </a:t>
            </a:r>
            <a:endParaRPr lang="en-US" i="1" dirty="0">
              <a:cs typeface="Calibri"/>
            </a:endParaRPr>
          </a:p>
          <a:p>
            <a:r>
              <a:rPr lang="en-US">
                <a:cs typeface="Calibri"/>
              </a:rPr>
              <a:t>Manning, E. (2017) 'out with the old school? The rise of ed tech in the classroom', The Guardian, 1st August. Available at: </a:t>
            </a:r>
            <a:r>
              <a:rPr lang="en-US" dirty="0">
                <a:cs typeface="Calibri"/>
                <a:hlinkClick r:id="rId8"/>
              </a:rPr>
              <a:t>https://www.theguardian.com/small-business-network/2017/aug/01/schools-slowly-edtech-sector-cubetto-kahoot-firefly</a:t>
            </a:r>
            <a:r>
              <a:rPr lang="en-US">
                <a:cs typeface="Calibri"/>
              </a:rPr>
              <a:t> (Accessed: 3 Feburary 2019).</a:t>
            </a:r>
            <a:endParaRPr lang="en-US"/>
          </a:p>
          <a:p>
            <a:r>
              <a:rPr lang="en-US">
                <a:cs typeface="Calibri"/>
              </a:rPr>
              <a:t>Sharp, J. (2012) </a:t>
            </a:r>
            <a:r>
              <a:rPr lang="en-US" i="1">
                <a:cs typeface="Calibri"/>
              </a:rPr>
              <a:t>Success with your education research project </a:t>
            </a:r>
            <a:r>
              <a:rPr lang="en-US">
                <a:cs typeface="Calibri"/>
              </a:rPr>
              <a:t>2nd Ed. London: SAGE Publications.</a:t>
            </a:r>
            <a:endParaRPr lang="en-US" i="1" dirty="0">
              <a:cs typeface="Calibri"/>
            </a:endParaRPr>
          </a:p>
          <a:p>
            <a:r>
              <a:rPr lang="en-US">
                <a:cs typeface="Calibri"/>
              </a:rPr>
              <a:t>Skills you need. (2019) </a:t>
            </a:r>
            <a:r>
              <a:rPr lang="en-US" i="1">
                <a:cs typeface="Calibri"/>
              </a:rPr>
              <a:t>Ethical issues in research. </a:t>
            </a:r>
            <a:r>
              <a:rPr lang="en-US">
                <a:cs typeface="Calibri"/>
              </a:rPr>
              <a:t>Available at: </a:t>
            </a:r>
            <a:r>
              <a:rPr lang="en-US" dirty="0">
                <a:cs typeface="Calibri"/>
                <a:hlinkClick r:id="rId9"/>
              </a:rPr>
              <a:t>https://www.skillsyouneed.com/learn/research-ethics.html</a:t>
            </a:r>
            <a:r>
              <a:rPr lang="en-US">
                <a:cs typeface="Calibri"/>
              </a:rPr>
              <a:t> (Accessed: 9 Feburary 2019). </a:t>
            </a:r>
            <a:endParaRPr lang="en-US" dirty="0">
              <a:cs typeface="Calibri"/>
            </a:endParaRPr>
          </a:p>
          <a:p>
            <a:r>
              <a:rPr lang="en-US">
                <a:cs typeface="Calibri"/>
              </a:rPr>
              <a:t>Surbhi, S. (2016) </a:t>
            </a:r>
            <a:r>
              <a:rPr lang="en-US" i="1">
                <a:cs typeface="Calibri"/>
              </a:rPr>
              <a:t>Difference between primary and secondary data. </a:t>
            </a:r>
            <a:r>
              <a:rPr lang="en-US">
                <a:cs typeface="Calibri"/>
              </a:rPr>
              <a:t>Available at: </a:t>
            </a:r>
            <a:r>
              <a:rPr lang="en-US" dirty="0">
                <a:cs typeface="Calibri"/>
                <a:hlinkClick r:id="rId10"/>
              </a:rPr>
              <a:t>https://keydifferences.com/difference-between-primary-and-secondary-data.html</a:t>
            </a:r>
            <a:r>
              <a:rPr lang="en-US">
                <a:cs typeface="Calibri"/>
              </a:rPr>
              <a:t> (Accessed: 5 Feburary 2019). </a:t>
            </a:r>
            <a:endParaRPr lang="en-US" dirty="0">
              <a:cs typeface="Calibri"/>
            </a:endParaRPr>
          </a:p>
          <a:p>
            <a:r>
              <a:rPr lang="en-US">
                <a:cs typeface="Calibri"/>
              </a:rPr>
              <a:t>The writing center. (2019) </a:t>
            </a:r>
            <a:r>
              <a:rPr lang="en-US" i="1">
                <a:cs typeface="Calibri"/>
              </a:rPr>
              <a:t>Literature Reviews. </a:t>
            </a:r>
            <a:r>
              <a:rPr lang="en-US">
                <a:cs typeface="Calibri"/>
              </a:rPr>
              <a:t>Available at: </a:t>
            </a:r>
            <a:r>
              <a:rPr lang="en-US" dirty="0">
                <a:cs typeface="Calibri"/>
                <a:hlinkClick r:id="rId11"/>
              </a:rPr>
              <a:t>https://writingcenter.unc.edu/tips-and-tools/literature-reviews/</a:t>
            </a:r>
            <a:r>
              <a:rPr lang="en-US">
                <a:cs typeface="Calibri"/>
              </a:rPr>
              <a:t> (Accessed: 10 Feburary 2019). </a:t>
            </a:r>
            <a:endParaRPr lang="en-US" dirty="0">
              <a:cs typeface="Calibri"/>
            </a:endParaRPr>
          </a:p>
          <a:p>
            <a:endParaRPr lang="en-US" dirty="0">
              <a:cs typeface="Calibri"/>
            </a:endParaRPr>
          </a:p>
        </p:txBody>
      </p:sp>
    </p:spTree>
    <p:extLst>
      <p:ext uri="{BB962C8B-B14F-4D97-AF65-F5344CB8AC3E}">
        <p14:creationId xmlns:p14="http://schemas.microsoft.com/office/powerpoint/2010/main" val="2559063502"/>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elestial">
  <a:themeElements>
    <a:clrScheme name="Celestial">
      <a:dk1>
        <a:sysClr val="windowText" lastClr="000000"/>
      </a:dk1>
      <a:lt1>
        <a:sysClr val="window" lastClr="FFFFFF"/>
      </a:lt1>
      <a:dk2>
        <a:srgbClr val="18276C"/>
      </a:dk2>
      <a:lt2>
        <a:srgbClr val="EBEBEB"/>
      </a:lt2>
      <a:accent1>
        <a:srgbClr val="AC3EC1"/>
      </a:accent1>
      <a:accent2>
        <a:srgbClr val="477BD1"/>
      </a:accent2>
      <a:accent3>
        <a:srgbClr val="46B298"/>
      </a:accent3>
      <a:accent4>
        <a:srgbClr val="90BA4C"/>
      </a:accent4>
      <a:accent5>
        <a:srgbClr val="DD9D31"/>
      </a:accent5>
      <a:accent6>
        <a:srgbClr val="E25247"/>
      </a:accent6>
      <a:hlink>
        <a:srgbClr val="C573D2"/>
      </a:hlink>
      <a:folHlink>
        <a:srgbClr val="CCAEE8"/>
      </a:folHlink>
    </a:clrScheme>
    <a:fontScheme name="Celestial">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elestial">
      <a:fillStyleLst>
        <a:solidFill>
          <a:schemeClr val="phClr"/>
        </a:solidFill>
        <a:gradFill rotWithShape="1">
          <a:gsLst>
            <a:gs pos="0">
              <a:schemeClr val="phClr">
                <a:tint val="70000"/>
                <a:lumMod val="110000"/>
              </a:schemeClr>
            </a:gs>
            <a:gs pos="100000">
              <a:schemeClr val="phClr">
                <a:tint val="82000"/>
                <a:alpha val="74000"/>
              </a:schemeClr>
            </a:gs>
          </a:gsLst>
          <a:lin ang="5400000" scaled="0"/>
        </a:gradFill>
        <a:gradFill rotWithShape="1">
          <a:gsLst>
            <a:gs pos="0">
              <a:schemeClr val="phClr">
                <a:tint val="98000"/>
                <a:lumMod val="100000"/>
              </a:schemeClr>
            </a:gs>
            <a:gs pos="100000">
              <a:schemeClr val="phClr">
                <a:shade val="88000"/>
                <a:lumMod val="88000"/>
              </a:schemeClr>
            </a:gs>
          </a:gsLst>
          <a:lin ang="5400000" scaled="1"/>
        </a:gradFill>
      </a:fillStyleLst>
      <a:lnStyleLst>
        <a:ln w="9525"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65000"/>
              </a:srgbClr>
            </a:outerShdw>
          </a:effectLst>
          <a:scene3d>
            <a:camera prst="orthographicFront">
              <a:rot lat="0" lon="0" rev="0"/>
            </a:camera>
            <a:lightRig rig="threePt" dir="tl">
              <a:rot lat="0" lon="0" rev="1200000"/>
            </a:lightRig>
          </a:scene3d>
          <a:sp3d>
            <a:bevelT w="38100" h="12700"/>
          </a:sp3d>
        </a:effectStyle>
      </a:effectStyleLst>
      <a:bgFillStyleLst>
        <a:solidFill>
          <a:schemeClr val="phClr"/>
        </a:solidFill>
        <a:gradFill rotWithShape="1">
          <a:gsLst>
            <a:gs pos="0">
              <a:schemeClr val="phClr">
                <a:tint val="90000"/>
                <a:shade val="96000"/>
                <a:hueMod val="100000"/>
                <a:satMod val="180000"/>
                <a:lumMod val="110000"/>
              </a:schemeClr>
            </a:gs>
            <a:gs pos="100000">
              <a:schemeClr val="phClr">
                <a:shade val="96000"/>
                <a:satMod val="160000"/>
                <a:lumMod val="100000"/>
              </a:schemeClr>
            </a:gs>
          </a:gsLst>
          <a:lin ang="4740000" scaled="1"/>
        </a:gradFill>
        <a:blipFill>
          <a:blip xmlns:r="http://schemas.openxmlformats.org/officeDocument/2006/relationships" r:embed="rId1"/>
          <a:stretch/>
        </a:blipFill>
      </a:bgFillStyleLst>
    </a:fmtScheme>
  </a:themeElements>
  <a:objectDefaults/>
  <a:extraClrSchemeLst/>
  <a:extLst>
    <a:ext uri="{05A4C25C-085E-4340-85A3-A5531E510DB2}">
      <thm15:themeFamily xmlns:thm15="http://schemas.microsoft.com/office/thememl/2012/main" name="Celestial" id="{C4BB2A3D-0E93-4C5F-B0D2-9D3FCE089CC5}" vid="{42E5908D-19A2-46FD-89FA-638B126129EF}"/>
    </a:ext>
  </a:extLst>
</a:theme>
</file>

<file path=docProps/app.xml><?xml version="1.0" encoding="utf-8"?>
<Properties xmlns="http://schemas.openxmlformats.org/officeDocument/2006/extended-properties" xmlns:vt="http://schemas.openxmlformats.org/officeDocument/2006/docPropsVTypes">
  <Template>Celestial</Template>
  <TotalTime>0</TotalTime>
  <Words>0</Words>
  <Application>Microsoft Office PowerPoint</Application>
  <PresentationFormat>Widescreen</PresentationFormat>
  <Paragraphs>0</Paragraphs>
  <Slides>22</Slides>
  <Notes>0</Notes>
  <HiddenSlides>0</HiddenSlides>
  <MMClips>0</MMClips>
  <ScaleCrop>false</ScaleCrop>
  <HeadingPairs>
    <vt:vector size="4" baseType="variant">
      <vt:variant>
        <vt:lpstr>Theme</vt:lpstr>
      </vt:variant>
      <vt:variant>
        <vt:i4>1</vt:i4>
      </vt:variant>
      <vt:variant>
        <vt:lpstr>Slide Titles</vt:lpstr>
      </vt:variant>
      <vt:variant>
        <vt:i4>22</vt:i4>
      </vt:variant>
    </vt:vector>
  </HeadingPairs>
  <TitlesOfParts>
    <vt:vector size="23" baseType="lpstr">
      <vt:lpstr>Celestial</vt:lpstr>
      <vt:lpstr>Research proposal</vt:lpstr>
      <vt:lpstr>Area of interest.</vt:lpstr>
      <vt:lpstr>Research Topic/question.</vt:lpstr>
      <vt:lpstr>Keywords</vt:lpstr>
      <vt:lpstr>Action Plan</vt:lpstr>
      <vt:lpstr>Aims of the study</vt:lpstr>
      <vt:lpstr>Resources-time, participants, cost?</vt:lpstr>
      <vt:lpstr>qualitative or quantitative?</vt:lpstr>
      <vt:lpstr>Primary or secondary?</vt:lpstr>
      <vt:lpstr>Research tools/methods.</vt:lpstr>
      <vt:lpstr>Data analysis.</vt:lpstr>
      <vt:lpstr>Why conduct research this way?</vt:lpstr>
      <vt:lpstr>Literature review</vt:lpstr>
      <vt:lpstr>Brief search</vt:lpstr>
      <vt:lpstr>Background theories-the role of technology</vt:lpstr>
      <vt:lpstr>Limitations to the study</vt:lpstr>
      <vt:lpstr>Ethics-potential for harm.</vt:lpstr>
      <vt:lpstr>How to minimise risks or harm.</vt:lpstr>
      <vt:lpstr>The storing of data.</vt:lpstr>
      <vt:lpstr>How the findings will be put together and organised.</vt:lpstr>
      <vt:lpstr>How to further develop the study and research.</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lastModifiedBy>
  <cp:revision>2878</cp:revision>
  <dcterms:created xsi:type="dcterms:W3CDTF">2013-07-15T20:26:40Z</dcterms:created>
  <dcterms:modified xsi:type="dcterms:W3CDTF">2019-02-17T14:38:47Z</dcterms:modified>
</cp:coreProperties>
</file>