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2" r:id="rId1"/>
  </p:sldMasterIdLst>
  <p:notesMasterIdLst>
    <p:notesMasterId r:id="rId13"/>
  </p:notesMasterIdLst>
  <p:sldIdLst>
    <p:sldId id="281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</p:sldIdLst>
  <p:sldSz cx="18288000" cy="10287000"/>
  <p:notesSz cx="6858000" cy="9144000"/>
  <p:embeddedFontLst>
    <p:embeddedFont>
      <p:font typeface="Inter" panose="020B0604020202020204" charset="0"/>
      <p:regular r:id="rId14"/>
    </p:embeddedFont>
    <p:embeddedFont>
      <p:font typeface="Inter Bold" panose="020B0604020202020204" charset="0"/>
      <p:regular r:id="rId15"/>
    </p:embeddedFont>
    <p:embeddedFont>
      <p:font typeface="Roboto Bold" panose="020B0604020202020204" charset="0"/>
      <p:regular r:id="rId16"/>
    </p:embeddedFont>
    <p:embeddedFont>
      <p:font typeface="Times New Roman Bold" panose="02020803070505020304" pitchFamily="18" charset="0"/>
      <p:regular r:id="rId17"/>
      <p:bold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0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721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4C21C-5797-4310-A6A1-F098E39F6FF0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722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48723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24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725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FFF11-E32F-4601-81D4-698C41EBF28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6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59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59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6FFF11-E32F-4601-81D4-698C41EBF282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5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66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66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6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6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8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8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8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8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5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96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9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9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9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0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0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0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70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70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0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08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0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0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7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7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71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7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7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582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58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4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15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16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71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71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85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686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8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8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8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91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9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9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9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4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75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67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7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4" name="Freeform 2"/>
          <p:cNvSpPr/>
          <p:nvPr/>
        </p:nvSpPr>
        <p:spPr>
          <a:xfrm>
            <a:off x="9458129" y="-2195789"/>
            <a:ext cx="8829871" cy="3882432"/>
          </a:xfrm>
          <a:custGeom>
            <a:avLst/>
            <a:gdLst/>
            <a:ahLst/>
            <a:cxnLst/>
            <a:rect l="l" t="t" r="r" b="b"/>
            <a:pathLst>
              <a:path w="8829871" h="3882432">
                <a:moveTo>
                  <a:pt x="0" y="0"/>
                </a:moveTo>
                <a:lnTo>
                  <a:pt x="8829871" y="0"/>
                </a:lnTo>
                <a:lnTo>
                  <a:pt x="8829871" y="3882432"/>
                </a:lnTo>
                <a:lnTo>
                  <a:pt x="0" y="38824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585" name="TextBox 3"/>
          <p:cNvSpPr txBox="1"/>
          <p:nvPr/>
        </p:nvSpPr>
        <p:spPr>
          <a:xfrm>
            <a:off x="1952523" y="2239163"/>
            <a:ext cx="14382953" cy="1377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 Hybrid Machine Learning Approach for Insider Threat Detection Using Behavioural Feature Aggregatio</a:t>
            </a:r>
            <a:r>
              <a:rPr lang="en-US" altLang="en-GB" sz="3899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</a:t>
            </a:r>
            <a:endParaRPr lang="zh-CN" altLang="en-US"/>
          </a:p>
        </p:txBody>
      </p:sp>
      <p:sp>
        <p:nvSpPr>
          <p:cNvPr id="1048586" name="Freeform 4"/>
          <p:cNvSpPr/>
          <p:nvPr/>
        </p:nvSpPr>
        <p:spPr>
          <a:xfrm flipH="1">
            <a:off x="380998" y="8062876"/>
            <a:ext cx="4800601" cy="2149804"/>
          </a:xfrm>
          <a:custGeom>
            <a:avLst/>
            <a:gdLst/>
            <a:ahLst/>
            <a:cxnLst/>
            <a:rect l="l" t="t" r="r" b="b"/>
            <a:pathLst>
              <a:path w="8829871" h="3882432">
                <a:moveTo>
                  <a:pt x="8829871" y="0"/>
                </a:moveTo>
                <a:lnTo>
                  <a:pt x="0" y="0"/>
                </a:lnTo>
                <a:lnTo>
                  <a:pt x="0" y="3882432"/>
                </a:lnTo>
                <a:lnTo>
                  <a:pt x="8829871" y="3882432"/>
                </a:lnTo>
                <a:lnTo>
                  <a:pt x="882987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587" name="AutoShape 5"/>
          <p:cNvSpPr/>
          <p:nvPr/>
        </p:nvSpPr>
        <p:spPr>
          <a:xfrm>
            <a:off x="1670364" y="1907043"/>
            <a:ext cx="15588936" cy="11225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048588" name="AutoShape 6"/>
          <p:cNvSpPr/>
          <p:nvPr/>
        </p:nvSpPr>
        <p:spPr>
          <a:xfrm>
            <a:off x="1409698" y="7929148"/>
            <a:ext cx="15735302" cy="133728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048589" name="TextBox 7"/>
          <p:cNvSpPr txBox="1"/>
          <p:nvPr/>
        </p:nvSpPr>
        <p:spPr>
          <a:xfrm>
            <a:off x="1670364" y="4577054"/>
            <a:ext cx="12461337" cy="2417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  <a:spcBef>
                <a:spcPct val="0"/>
              </a:spcBef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Your Name:</a:t>
            </a:r>
            <a:r>
              <a:rPr lang="en-US" altLang="en-GB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Rezaul Haque </a:t>
            </a:r>
            <a:endParaRPr lang="zh-CN" altLang="en-US" dirty="0"/>
          </a:p>
          <a:p>
            <a:pPr algn="l">
              <a:lnSpc>
                <a:spcPts val="4759"/>
              </a:lnSpc>
              <a:spcBef>
                <a:spcPct val="0"/>
              </a:spcBef>
            </a:pPr>
            <a:r>
              <a:rPr lang="en-US" altLang="en-GB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Module: Research Methods </a:t>
            </a: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Professional Development</a:t>
            </a:r>
            <a:endParaRPr lang="zh-CN" altLang="en-US" dirty="0"/>
          </a:p>
          <a:p>
            <a:pPr algn="l">
              <a:lnSpc>
                <a:spcPts val="4759"/>
              </a:lnSpc>
              <a:spcBef>
                <a:spcPct val="0"/>
              </a:spcBef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Code: ACFA7004</a:t>
            </a:r>
          </a:p>
          <a:p>
            <a:pPr algn="l">
              <a:lnSpc>
                <a:spcPts val="4759"/>
              </a:lnSpc>
              <a:spcBef>
                <a:spcPct val="0"/>
              </a:spcBef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Date:</a:t>
            </a:r>
            <a:r>
              <a:rPr lang="en-US" altLang="en-GB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04/03/2026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Freeform 2"/>
          <p:cNvSpPr/>
          <p:nvPr/>
        </p:nvSpPr>
        <p:spPr>
          <a:xfrm flipH="1">
            <a:off x="155015" y="7668000"/>
            <a:ext cx="5556412" cy="2620089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591" name="AutoShape 3"/>
          <p:cNvSpPr/>
          <p:nvPr/>
        </p:nvSpPr>
        <p:spPr>
          <a:xfrm>
            <a:off x="1143000" y="2025176"/>
            <a:ext cx="16116300" cy="624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048592" name="Freeform 4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593" name="Freeform 5"/>
          <p:cNvSpPr/>
          <p:nvPr/>
        </p:nvSpPr>
        <p:spPr>
          <a:xfrm>
            <a:off x="10217556" y="3711441"/>
            <a:ext cx="6849515" cy="4682239"/>
          </a:xfrm>
          <a:custGeom>
            <a:avLst/>
            <a:gdLst/>
            <a:ahLst/>
            <a:cxnLst/>
            <a:rect l="l" t="t" r="r" b="b"/>
            <a:pathLst>
              <a:path w="6849515" h="4682239">
                <a:moveTo>
                  <a:pt x="0" y="0"/>
                </a:moveTo>
                <a:lnTo>
                  <a:pt x="6849516" y="0"/>
                </a:lnTo>
                <a:lnTo>
                  <a:pt x="6849516" y="4682239"/>
                </a:lnTo>
                <a:lnTo>
                  <a:pt x="0" y="46822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503" r="-2503" b="-25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594" name="TextBox 6"/>
          <p:cNvSpPr txBox="1"/>
          <p:nvPr/>
        </p:nvSpPr>
        <p:spPr>
          <a:xfrm>
            <a:off x="1475825" y="2402069"/>
            <a:ext cx="7668175" cy="1493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79"/>
              </a:lnSpc>
            </a:pPr>
            <a:r>
              <a:rPr lang="en-US" sz="4199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Context &amp; Background</a:t>
            </a:r>
          </a:p>
        </p:txBody>
      </p:sp>
      <p:sp>
        <p:nvSpPr>
          <p:cNvPr id="1048595" name="TextBox 7"/>
          <p:cNvSpPr txBox="1"/>
          <p:nvPr/>
        </p:nvSpPr>
        <p:spPr>
          <a:xfrm>
            <a:off x="1028700" y="4130067"/>
            <a:ext cx="8315171" cy="5314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Threat Landscape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Insider threats cause major financial and reputational damage.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Malicious insiders have legitimate access credentials.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Rule-based systems fail to detect subtle </a:t>
            </a:r>
            <a:r>
              <a:rPr lang="en-US" sz="22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</a:t>
            </a: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deviations.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transformation increases </a:t>
            </a:r>
            <a:r>
              <a:rPr lang="en-US" sz="22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</a:t>
            </a: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data complexity.</a:t>
            </a:r>
          </a:p>
          <a:p>
            <a:pPr algn="just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Problem Complexity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Malicious actions are hidden within normal activity.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Attacks often develop gradually over time.</a:t>
            </a:r>
          </a:p>
          <a:p>
            <a:pPr marL="496567" lvl="1" indent="-248284" algn="just">
              <a:lnSpc>
                <a:spcPts val="3219"/>
              </a:lnSpc>
              <a:buFont typeface="Arial"/>
              <a:buChar char="•"/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Effective detection requires </a:t>
            </a:r>
            <a:r>
              <a:rPr lang="en-US" sz="22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</a:t>
            </a: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profiling, not signature rules.</a:t>
            </a:r>
          </a:p>
          <a:p>
            <a:pPr algn="just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9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00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01" name="TextBox 4"/>
          <p:cNvSpPr txBox="1"/>
          <p:nvPr/>
        </p:nvSpPr>
        <p:spPr>
          <a:xfrm>
            <a:off x="1206403" y="1986914"/>
            <a:ext cx="3857761" cy="675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19"/>
              </a:lnSpc>
            </a:pPr>
            <a:r>
              <a:rPr lang="en-US" sz="3799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Literature Review </a:t>
            </a:r>
          </a:p>
        </p:txBody>
      </p:sp>
      <p:sp>
        <p:nvSpPr>
          <p:cNvPr id="1048602" name="TextBox 5"/>
          <p:cNvSpPr txBox="1"/>
          <p:nvPr/>
        </p:nvSpPr>
        <p:spPr>
          <a:xfrm>
            <a:off x="838242" y="3002280"/>
            <a:ext cx="8031537" cy="5866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Supervised ML Approaches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Common models: Random Forest, XGBoost, SVM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Strong performance with labelled datasets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Limitations:</a:t>
            </a:r>
          </a:p>
          <a:p>
            <a:pPr marL="1295397" lvl="2" indent="-431799" algn="just">
              <a:lnSpc>
                <a:spcPts val="4199"/>
              </a:lnSpc>
              <a:buFont typeface="Arial"/>
              <a:buChar char="⚬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Severe class imbalance</a:t>
            </a:r>
          </a:p>
          <a:p>
            <a:pPr marL="1295397" lvl="2" indent="-431799" algn="just">
              <a:lnSpc>
                <a:spcPts val="4199"/>
              </a:lnSpc>
              <a:buFont typeface="Arial"/>
              <a:buChar char="⚬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Risk of overfitting</a:t>
            </a:r>
          </a:p>
          <a:p>
            <a:pPr marL="1295397" lvl="2" indent="-431799" algn="just">
              <a:lnSpc>
                <a:spcPts val="4199"/>
              </a:lnSpc>
              <a:buFont typeface="Arial"/>
              <a:buChar char="⚬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detection of novel/rare behaviours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8603" name="AutoShape 6"/>
          <p:cNvSpPr/>
          <p:nvPr/>
        </p:nvSpPr>
        <p:spPr>
          <a:xfrm>
            <a:off x="9107904" y="2661920"/>
            <a:ext cx="0" cy="496316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048604" name="TextBox 7"/>
          <p:cNvSpPr txBox="1"/>
          <p:nvPr/>
        </p:nvSpPr>
        <p:spPr>
          <a:xfrm>
            <a:off x="9346029" y="3106207"/>
            <a:ext cx="8464572" cy="5435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9"/>
              </a:lnSpc>
            </a:pPr>
            <a:r>
              <a:rPr lang="en-US" sz="27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Anomaly Detection Approaches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Methods: Isolation Forest, One-Class SVM, Autoencoders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 normal behaviour and flag deviations</a:t>
            </a:r>
          </a:p>
          <a:p>
            <a:pPr algn="just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3919"/>
              </a:lnSpc>
            </a:pPr>
            <a:r>
              <a:rPr lang="en-US" sz="27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Limitations:</a:t>
            </a:r>
          </a:p>
          <a:p>
            <a:pPr marL="1209039" lvl="2" indent="-403013" algn="just">
              <a:lnSpc>
                <a:spcPts val="3919"/>
              </a:lnSpc>
              <a:buFont typeface="Arial"/>
              <a:buChar char="⚬"/>
            </a:pPr>
            <a:r>
              <a:rPr lang="en-US" sz="27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 false positive rates</a:t>
            </a:r>
          </a:p>
          <a:p>
            <a:pPr marL="1209039" lvl="2" indent="-403013" algn="just">
              <a:lnSpc>
                <a:spcPts val="3919"/>
              </a:lnSpc>
              <a:buFont typeface="Arial"/>
              <a:buChar char="⚬"/>
            </a:pPr>
            <a:r>
              <a:rPr lang="en-US" sz="27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Difficulty distinguishing malicious vs legitimate anomalies</a:t>
            </a:r>
          </a:p>
          <a:p>
            <a:pPr algn="just">
              <a:lnSpc>
                <a:spcPts val="3838"/>
              </a:lnSpc>
            </a:pPr>
            <a:endParaRPr lang="en-US" sz="27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3838"/>
              </a:lnSpc>
            </a:pPr>
            <a:endParaRPr lang="en-US" sz="27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06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07" name="TextBox 4"/>
          <p:cNvSpPr txBox="1"/>
          <p:nvPr/>
        </p:nvSpPr>
        <p:spPr>
          <a:xfrm>
            <a:off x="4122470" y="1254149"/>
            <a:ext cx="10043061" cy="152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Behavioural Aggregation &amp; Research Gap</a:t>
            </a:r>
          </a:p>
        </p:txBody>
      </p:sp>
      <p:sp>
        <p:nvSpPr>
          <p:cNvPr id="1048608" name="TextBox 6"/>
          <p:cNvSpPr txBox="1"/>
          <p:nvPr/>
        </p:nvSpPr>
        <p:spPr>
          <a:xfrm>
            <a:off x="1815205" y="4164769"/>
            <a:ext cx="7510792" cy="5332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Insider threats often manifest over time.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Weekly behavioural aggregation improves signal stability.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Features include: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Login frequency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File access patterns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Email behaviour</a:t>
            </a:r>
          </a:p>
          <a:p>
            <a:pPr marL="647698" lvl="1" indent="-323849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Device usage anomalies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8609" name="TextBox 7"/>
          <p:cNvSpPr txBox="1"/>
          <p:nvPr/>
        </p:nvSpPr>
        <p:spPr>
          <a:xfrm>
            <a:off x="2978276" y="3188312"/>
            <a:ext cx="5184650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Temporal Behaviour Modelling</a:t>
            </a:r>
          </a:p>
        </p:txBody>
      </p:sp>
      <p:sp>
        <p:nvSpPr>
          <p:cNvPr id="1048610" name="TextBox 9"/>
          <p:cNvSpPr txBox="1"/>
          <p:nvPr/>
        </p:nvSpPr>
        <p:spPr>
          <a:xfrm>
            <a:off x="9852421" y="4426706"/>
            <a:ext cx="7832224" cy="58660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Although supervised and anomaly-based methods exist, limited empirical research evaluates: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692" lvl="1" indent="-323846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Hybrid fusion of supervised + anomaly detection models</a:t>
            </a:r>
          </a:p>
          <a:p>
            <a:pPr marL="647692" lvl="1" indent="-323846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 feature aggregation strategies</a:t>
            </a:r>
          </a:p>
          <a:p>
            <a:pPr marL="647692" lvl="1" indent="-323846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Risk-based scoring integration</a:t>
            </a:r>
          </a:p>
          <a:p>
            <a:pPr marL="647692" lvl="1" indent="-323846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Comparative evaluation using CERT dataset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8611" name="TextBox 10"/>
          <p:cNvSpPr txBox="1"/>
          <p:nvPr/>
        </p:nvSpPr>
        <p:spPr>
          <a:xfrm>
            <a:off x="12875939" y="3188312"/>
            <a:ext cx="2327059" cy="10665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Gap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13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14" name="TextBox 4"/>
          <p:cNvSpPr txBox="1"/>
          <p:nvPr/>
        </p:nvSpPr>
        <p:spPr>
          <a:xfrm>
            <a:off x="1997284" y="4318000"/>
            <a:ext cx="4970797" cy="1511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99"/>
              </a:lnSpc>
            </a:pPr>
            <a:r>
              <a:rPr lang="en-US" sz="8499" b="1">
                <a:solidFill>
                  <a:srgbClr val="2E58A6"/>
                </a:solidFill>
                <a:latin typeface="Roboto Bold"/>
                <a:ea typeface="Roboto Bold"/>
                <a:cs typeface="Roboto Bold"/>
                <a:sym typeface="Roboto Bold"/>
              </a:rPr>
              <a:t>Problem</a:t>
            </a:r>
          </a:p>
        </p:txBody>
      </p:sp>
      <p:sp>
        <p:nvSpPr>
          <p:cNvPr id="1048615" name="AutoShape 5"/>
          <p:cNvSpPr/>
          <p:nvPr/>
        </p:nvSpPr>
        <p:spPr>
          <a:xfrm>
            <a:off x="8803975" y="3488099"/>
            <a:ext cx="0" cy="346320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048616" name="TextBox 6"/>
          <p:cNvSpPr txBox="1"/>
          <p:nvPr/>
        </p:nvSpPr>
        <p:spPr>
          <a:xfrm>
            <a:off x="9144000" y="2482894"/>
            <a:ext cx="8115300" cy="1849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Single-model approaches struggle to detect rare insiders, generate high false positives, and fail to integrate behavioural deviation with classification confidence</a:t>
            </a:r>
          </a:p>
        </p:txBody>
      </p:sp>
      <p:sp>
        <p:nvSpPr>
          <p:cNvPr id="1048617" name="TextBox 7"/>
          <p:cNvSpPr txBox="1"/>
          <p:nvPr/>
        </p:nvSpPr>
        <p:spPr>
          <a:xfrm>
            <a:off x="9252202" y="6403296"/>
            <a:ext cx="7898897" cy="924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 hybrid framework is needed to improve detection accuracy while reducing false positives.</a:t>
            </a:r>
          </a:p>
        </p:txBody>
      </p:sp>
      <p:sp>
        <p:nvSpPr>
          <p:cNvPr id="1048618" name="AutoShape 8"/>
          <p:cNvSpPr/>
          <p:nvPr/>
        </p:nvSpPr>
        <p:spPr>
          <a:xfrm flipV="1">
            <a:off x="6324601" y="5219700"/>
            <a:ext cx="247937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20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21" name="TextBox 4"/>
          <p:cNvSpPr txBox="1"/>
          <p:nvPr/>
        </p:nvSpPr>
        <p:spPr>
          <a:xfrm>
            <a:off x="1028700" y="2886695"/>
            <a:ext cx="5713447" cy="1511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99"/>
              </a:lnSpc>
            </a:pPr>
            <a:r>
              <a:rPr lang="en-US" sz="8499" b="1">
                <a:solidFill>
                  <a:srgbClr val="2E58A6"/>
                </a:solidFill>
                <a:latin typeface="Roboto Bold"/>
                <a:ea typeface="Roboto Bold"/>
                <a:cs typeface="Roboto Bold"/>
                <a:sym typeface="Roboto Bold"/>
              </a:rPr>
              <a:t>Objectives</a:t>
            </a:r>
          </a:p>
        </p:txBody>
      </p:sp>
      <p:sp>
        <p:nvSpPr>
          <p:cNvPr id="1048622" name="TextBox 6"/>
          <p:cNvSpPr txBox="1"/>
          <p:nvPr/>
        </p:nvSpPr>
        <p:spPr>
          <a:xfrm>
            <a:off x="9328240" y="2917523"/>
            <a:ext cx="8096206" cy="1386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Preprocess and aggregate behavioural features from the CERT dataset on a weekly basis.</a:t>
            </a:r>
          </a:p>
          <a:p>
            <a:pPr algn="just">
              <a:lnSpc>
                <a:spcPts val="3640"/>
              </a:lnSpc>
            </a:pPr>
            <a:endParaRPr lang="en-US" sz="26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48623" name="TextBox 7"/>
          <p:cNvSpPr txBox="1"/>
          <p:nvPr/>
        </p:nvSpPr>
        <p:spPr>
          <a:xfrm>
            <a:off x="9403416" y="2007913"/>
            <a:ext cx="2998743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99"/>
              </a:lnSpc>
            </a:pPr>
            <a:r>
              <a:rPr lang="en-US" sz="3499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Objective 01</a:t>
            </a:r>
          </a:p>
        </p:txBody>
      </p:sp>
      <p:sp>
        <p:nvSpPr>
          <p:cNvPr id="1048624" name="TextBox 9"/>
          <p:cNvSpPr txBox="1"/>
          <p:nvPr/>
        </p:nvSpPr>
        <p:spPr>
          <a:xfrm>
            <a:off x="9144000" y="8041719"/>
            <a:ext cx="7671839" cy="924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Design a hybrid fusion mechanism to generate a unified insider risk score.</a:t>
            </a:r>
          </a:p>
        </p:txBody>
      </p:sp>
      <p:sp>
        <p:nvSpPr>
          <p:cNvPr id="1048625" name="TextBox 10"/>
          <p:cNvSpPr txBox="1"/>
          <p:nvPr/>
        </p:nvSpPr>
        <p:spPr>
          <a:xfrm>
            <a:off x="9328240" y="7016101"/>
            <a:ext cx="2998743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99"/>
              </a:lnSpc>
            </a:pPr>
            <a:r>
              <a:rPr lang="en-US" sz="3499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Objective 03</a:t>
            </a:r>
          </a:p>
        </p:txBody>
      </p:sp>
      <p:sp>
        <p:nvSpPr>
          <p:cNvPr id="1048626" name="TextBox 12"/>
          <p:cNvSpPr txBox="1"/>
          <p:nvPr/>
        </p:nvSpPr>
        <p:spPr>
          <a:xfrm>
            <a:off x="9403416" y="4594385"/>
            <a:ext cx="2998743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99"/>
              </a:lnSpc>
            </a:pPr>
            <a:r>
              <a:rPr lang="en-US" sz="3499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Objective 02</a:t>
            </a:r>
          </a:p>
        </p:txBody>
      </p:sp>
      <p:sp>
        <p:nvSpPr>
          <p:cNvPr id="1048627" name="TextBox 13"/>
          <p:cNvSpPr txBox="1"/>
          <p:nvPr/>
        </p:nvSpPr>
        <p:spPr>
          <a:xfrm>
            <a:off x="9144000" y="5623546"/>
            <a:ext cx="8280446" cy="1386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Design a hybrid fusion mechanism to generate a unified insider risk score.</a:t>
            </a:r>
          </a:p>
          <a:p>
            <a:pPr algn="just">
              <a:lnSpc>
                <a:spcPts val="3640"/>
              </a:lnSpc>
            </a:pPr>
            <a:endParaRPr lang="en-US" sz="26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48628" name="TextBox 15"/>
          <p:cNvSpPr txBox="1"/>
          <p:nvPr/>
        </p:nvSpPr>
        <p:spPr>
          <a:xfrm>
            <a:off x="1327524" y="5727050"/>
            <a:ext cx="2998743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99"/>
              </a:lnSpc>
            </a:pPr>
            <a:r>
              <a:rPr lang="en-US" sz="3499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Objective 04</a:t>
            </a:r>
          </a:p>
        </p:txBody>
      </p:sp>
      <p:sp>
        <p:nvSpPr>
          <p:cNvPr id="1048629" name="TextBox 16"/>
          <p:cNvSpPr txBox="1"/>
          <p:nvPr/>
        </p:nvSpPr>
        <p:spPr>
          <a:xfrm>
            <a:off x="1028700" y="7035151"/>
            <a:ext cx="7671839" cy="1386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Evaluate and compare hybrid performance against standalone models using Precision, Recall, F1-score, ROC-AUC, and False Positive Rate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0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31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4" name="Group 4"/>
          <p:cNvGrpSpPr/>
          <p:nvPr/>
        </p:nvGrpSpPr>
        <p:grpSpPr>
          <a:xfrm>
            <a:off x="506743" y="3853733"/>
            <a:ext cx="3562785" cy="1289767"/>
            <a:chOff x="0" y="0"/>
            <a:chExt cx="733083" cy="265384"/>
          </a:xfrm>
        </p:grpSpPr>
        <p:sp>
          <p:nvSpPr>
            <p:cNvPr id="1048632" name="Freeform 5"/>
            <p:cNvSpPr/>
            <p:nvPr/>
          </p:nvSpPr>
          <p:spPr>
            <a:xfrm>
              <a:off x="0" y="0"/>
              <a:ext cx="733083" cy="265384"/>
            </a:xfrm>
            <a:custGeom>
              <a:avLst/>
              <a:gdLst/>
              <a:ahLst/>
              <a:cxnLst/>
              <a:rect l="l" t="t" r="r" b="b"/>
              <a:pathLst>
                <a:path w="733083" h="265384">
                  <a:moveTo>
                    <a:pt x="42441" y="0"/>
                  </a:moveTo>
                  <a:lnTo>
                    <a:pt x="690642" y="0"/>
                  </a:lnTo>
                  <a:cubicBezTo>
                    <a:pt x="714082" y="0"/>
                    <a:pt x="733083" y="19002"/>
                    <a:pt x="733083" y="42441"/>
                  </a:cubicBezTo>
                  <a:lnTo>
                    <a:pt x="733083" y="222943"/>
                  </a:lnTo>
                  <a:cubicBezTo>
                    <a:pt x="733083" y="246383"/>
                    <a:pt x="714082" y="265384"/>
                    <a:pt x="690642" y="265384"/>
                  </a:cubicBezTo>
                  <a:lnTo>
                    <a:pt x="42441" y="265384"/>
                  </a:lnTo>
                  <a:cubicBezTo>
                    <a:pt x="19002" y="265384"/>
                    <a:pt x="0" y="246383"/>
                    <a:pt x="0" y="222943"/>
                  </a:cubicBezTo>
                  <a:lnTo>
                    <a:pt x="0" y="42441"/>
                  </a:lnTo>
                  <a:cubicBezTo>
                    <a:pt x="0" y="19002"/>
                    <a:pt x="19002" y="0"/>
                    <a:pt x="42441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33" name="TextBox 6"/>
            <p:cNvSpPr txBox="1"/>
            <p:nvPr/>
          </p:nvSpPr>
          <p:spPr>
            <a:xfrm>
              <a:off x="0" y="-85725"/>
              <a:ext cx="733083" cy="351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Research Design</a:t>
              </a:r>
            </a:p>
          </p:txBody>
        </p:sp>
      </p:grpSp>
      <p:grpSp>
        <p:nvGrpSpPr>
          <p:cNvPr id="35" name="Group 7"/>
          <p:cNvGrpSpPr/>
          <p:nvPr/>
        </p:nvGrpSpPr>
        <p:grpSpPr>
          <a:xfrm>
            <a:off x="5053764" y="3853733"/>
            <a:ext cx="3106000" cy="1289767"/>
            <a:chOff x="0" y="0"/>
            <a:chExt cx="565059" cy="234641"/>
          </a:xfrm>
        </p:grpSpPr>
        <p:sp>
          <p:nvSpPr>
            <p:cNvPr id="1048634" name="Freeform 8"/>
            <p:cNvSpPr/>
            <p:nvPr/>
          </p:nvSpPr>
          <p:spPr>
            <a:xfrm>
              <a:off x="0" y="0"/>
              <a:ext cx="565059" cy="234641"/>
            </a:xfrm>
            <a:custGeom>
              <a:avLst/>
              <a:gdLst/>
              <a:ahLst/>
              <a:cxnLst/>
              <a:rect l="l" t="t" r="r" b="b"/>
              <a:pathLst>
                <a:path w="565059" h="234641">
                  <a:moveTo>
                    <a:pt x="48683" y="0"/>
                  </a:moveTo>
                  <a:lnTo>
                    <a:pt x="516376" y="0"/>
                  </a:lnTo>
                  <a:cubicBezTo>
                    <a:pt x="529288" y="0"/>
                    <a:pt x="541671" y="5129"/>
                    <a:pt x="550800" y="14259"/>
                  </a:cubicBezTo>
                  <a:cubicBezTo>
                    <a:pt x="559930" y="23389"/>
                    <a:pt x="565059" y="35771"/>
                    <a:pt x="565059" y="48683"/>
                  </a:cubicBezTo>
                  <a:lnTo>
                    <a:pt x="565059" y="185958"/>
                  </a:lnTo>
                  <a:cubicBezTo>
                    <a:pt x="565059" y="198870"/>
                    <a:pt x="559930" y="211252"/>
                    <a:pt x="550800" y="220382"/>
                  </a:cubicBezTo>
                  <a:cubicBezTo>
                    <a:pt x="541671" y="229512"/>
                    <a:pt x="529288" y="234641"/>
                    <a:pt x="516376" y="234641"/>
                  </a:cubicBezTo>
                  <a:lnTo>
                    <a:pt x="48683" y="234641"/>
                  </a:lnTo>
                  <a:cubicBezTo>
                    <a:pt x="35771" y="234641"/>
                    <a:pt x="23389" y="229512"/>
                    <a:pt x="14259" y="220382"/>
                  </a:cubicBezTo>
                  <a:cubicBezTo>
                    <a:pt x="5129" y="211252"/>
                    <a:pt x="0" y="198870"/>
                    <a:pt x="0" y="185958"/>
                  </a:cubicBezTo>
                  <a:lnTo>
                    <a:pt x="0" y="48683"/>
                  </a:lnTo>
                  <a:cubicBezTo>
                    <a:pt x="0" y="35771"/>
                    <a:pt x="5129" y="23389"/>
                    <a:pt x="14259" y="14259"/>
                  </a:cubicBezTo>
                  <a:cubicBezTo>
                    <a:pt x="23389" y="5129"/>
                    <a:pt x="35771" y="0"/>
                    <a:pt x="48683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35" name="TextBox 9"/>
            <p:cNvSpPr txBox="1"/>
            <p:nvPr/>
          </p:nvSpPr>
          <p:spPr>
            <a:xfrm>
              <a:off x="0" y="-85725"/>
              <a:ext cx="565059" cy="3203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Dataset</a:t>
              </a:r>
            </a:p>
          </p:txBody>
        </p:sp>
      </p:grpSp>
      <p:sp>
        <p:nvSpPr>
          <p:cNvPr id="1048636" name="AutoShape 10"/>
          <p:cNvSpPr/>
          <p:nvPr/>
        </p:nvSpPr>
        <p:spPr>
          <a:xfrm>
            <a:off x="4069528" y="4498616"/>
            <a:ext cx="98423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48637" name="TextBox 11"/>
          <p:cNvSpPr txBox="1"/>
          <p:nvPr/>
        </p:nvSpPr>
        <p:spPr>
          <a:xfrm>
            <a:off x="5132980" y="885825"/>
            <a:ext cx="7505673" cy="1236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2E58A6"/>
                </a:solidFill>
                <a:latin typeface="Roboto Bold"/>
                <a:ea typeface="Roboto Bold"/>
                <a:cs typeface="Roboto Bold"/>
                <a:sym typeface="Roboto Bold"/>
              </a:rPr>
              <a:t>Methodology</a:t>
            </a:r>
          </a:p>
        </p:txBody>
      </p:sp>
      <p:grpSp>
        <p:nvGrpSpPr>
          <p:cNvPr id="36" name="Group 12"/>
          <p:cNvGrpSpPr/>
          <p:nvPr/>
        </p:nvGrpSpPr>
        <p:grpSpPr>
          <a:xfrm>
            <a:off x="9140839" y="3800653"/>
            <a:ext cx="3450442" cy="1395927"/>
            <a:chOff x="0" y="0"/>
            <a:chExt cx="627722" cy="253954"/>
          </a:xfrm>
        </p:grpSpPr>
        <p:sp>
          <p:nvSpPr>
            <p:cNvPr id="1048638" name="Freeform 13"/>
            <p:cNvSpPr/>
            <p:nvPr/>
          </p:nvSpPr>
          <p:spPr>
            <a:xfrm>
              <a:off x="0" y="0"/>
              <a:ext cx="627722" cy="253954"/>
            </a:xfrm>
            <a:custGeom>
              <a:avLst/>
              <a:gdLst/>
              <a:ahLst/>
              <a:cxnLst/>
              <a:rect l="l" t="t" r="r" b="b"/>
              <a:pathLst>
                <a:path w="627722" h="253954">
                  <a:moveTo>
                    <a:pt x="43823" y="0"/>
                  </a:moveTo>
                  <a:lnTo>
                    <a:pt x="583899" y="0"/>
                  </a:lnTo>
                  <a:cubicBezTo>
                    <a:pt x="608102" y="0"/>
                    <a:pt x="627722" y="19620"/>
                    <a:pt x="627722" y="43823"/>
                  </a:cubicBezTo>
                  <a:lnTo>
                    <a:pt x="627722" y="210131"/>
                  </a:lnTo>
                  <a:cubicBezTo>
                    <a:pt x="627722" y="234334"/>
                    <a:pt x="608102" y="253954"/>
                    <a:pt x="583899" y="253954"/>
                  </a:cubicBezTo>
                  <a:lnTo>
                    <a:pt x="43823" y="253954"/>
                  </a:lnTo>
                  <a:cubicBezTo>
                    <a:pt x="19620" y="253954"/>
                    <a:pt x="0" y="234334"/>
                    <a:pt x="0" y="210131"/>
                  </a:cubicBezTo>
                  <a:lnTo>
                    <a:pt x="0" y="43823"/>
                  </a:lnTo>
                  <a:cubicBezTo>
                    <a:pt x="0" y="19620"/>
                    <a:pt x="19620" y="0"/>
                    <a:pt x="43823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39" name="TextBox 14"/>
            <p:cNvSpPr txBox="1"/>
            <p:nvPr/>
          </p:nvSpPr>
          <p:spPr>
            <a:xfrm>
              <a:off x="0" y="-85725"/>
              <a:ext cx="627722" cy="339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Data Preprocessing</a:t>
              </a:r>
            </a:p>
          </p:txBody>
        </p:sp>
      </p:grpSp>
      <p:sp>
        <p:nvSpPr>
          <p:cNvPr id="1048640" name="AutoShape 15"/>
          <p:cNvSpPr/>
          <p:nvPr/>
        </p:nvSpPr>
        <p:spPr>
          <a:xfrm>
            <a:off x="8159764" y="4498616"/>
            <a:ext cx="981075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37" name="Group 16"/>
          <p:cNvGrpSpPr/>
          <p:nvPr/>
        </p:nvGrpSpPr>
        <p:grpSpPr>
          <a:xfrm>
            <a:off x="13572356" y="3853733"/>
            <a:ext cx="2866941" cy="1289767"/>
            <a:chOff x="0" y="0"/>
            <a:chExt cx="521569" cy="234641"/>
          </a:xfrm>
        </p:grpSpPr>
        <p:sp>
          <p:nvSpPr>
            <p:cNvPr id="1048641" name="Freeform 17"/>
            <p:cNvSpPr/>
            <p:nvPr/>
          </p:nvSpPr>
          <p:spPr>
            <a:xfrm>
              <a:off x="0" y="0"/>
              <a:ext cx="521569" cy="234641"/>
            </a:xfrm>
            <a:custGeom>
              <a:avLst/>
              <a:gdLst/>
              <a:ahLst/>
              <a:cxnLst/>
              <a:rect l="l" t="t" r="r" b="b"/>
              <a:pathLst>
                <a:path w="521569" h="234641">
                  <a:moveTo>
                    <a:pt x="52742" y="0"/>
                  </a:moveTo>
                  <a:lnTo>
                    <a:pt x="468826" y="0"/>
                  </a:lnTo>
                  <a:cubicBezTo>
                    <a:pt x="482814" y="0"/>
                    <a:pt x="496229" y="5557"/>
                    <a:pt x="506121" y="15448"/>
                  </a:cubicBezTo>
                  <a:cubicBezTo>
                    <a:pt x="516012" y="25339"/>
                    <a:pt x="521569" y="38754"/>
                    <a:pt x="521569" y="52742"/>
                  </a:cubicBezTo>
                  <a:lnTo>
                    <a:pt x="521569" y="181899"/>
                  </a:lnTo>
                  <a:cubicBezTo>
                    <a:pt x="521569" y="211027"/>
                    <a:pt x="497955" y="234641"/>
                    <a:pt x="468826" y="234641"/>
                  </a:cubicBezTo>
                  <a:lnTo>
                    <a:pt x="52742" y="234641"/>
                  </a:lnTo>
                  <a:cubicBezTo>
                    <a:pt x="23614" y="234641"/>
                    <a:pt x="0" y="211027"/>
                    <a:pt x="0" y="181899"/>
                  </a:cubicBezTo>
                  <a:lnTo>
                    <a:pt x="0" y="52742"/>
                  </a:lnTo>
                  <a:cubicBezTo>
                    <a:pt x="0" y="23614"/>
                    <a:pt x="23614" y="0"/>
                    <a:pt x="52742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42" name="TextBox 18"/>
            <p:cNvSpPr txBox="1"/>
            <p:nvPr/>
          </p:nvSpPr>
          <p:spPr>
            <a:xfrm>
              <a:off x="0" y="-85725"/>
              <a:ext cx="521569" cy="3203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Models</a:t>
              </a:r>
            </a:p>
          </p:txBody>
        </p:sp>
      </p:grpSp>
      <p:grpSp>
        <p:nvGrpSpPr>
          <p:cNvPr id="38" name="Group 19"/>
          <p:cNvGrpSpPr/>
          <p:nvPr/>
        </p:nvGrpSpPr>
        <p:grpSpPr>
          <a:xfrm>
            <a:off x="7385212" y="8348529"/>
            <a:ext cx="7498705" cy="1289767"/>
            <a:chOff x="0" y="0"/>
            <a:chExt cx="1364203" cy="234641"/>
          </a:xfrm>
        </p:grpSpPr>
        <p:sp>
          <p:nvSpPr>
            <p:cNvPr id="1048643" name="Freeform 20"/>
            <p:cNvSpPr/>
            <p:nvPr/>
          </p:nvSpPr>
          <p:spPr>
            <a:xfrm>
              <a:off x="0" y="0"/>
              <a:ext cx="1364203" cy="234641"/>
            </a:xfrm>
            <a:custGeom>
              <a:avLst/>
              <a:gdLst/>
              <a:ahLst/>
              <a:cxnLst/>
              <a:rect l="l" t="t" r="r" b="b"/>
              <a:pathLst>
                <a:path w="1364203" h="234641">
                  <a:moveTo>
                    <a:pt x="20165" y="0"/>
                  </a:moveTo>
                  <a:lnTo>
                    <a:pt x="1344038" y="0"/>
                  </a:lnTo>
                  <a:cubicBezTo>
                    <a:pt x="1349386" y="0"/>
                    <a:pt x="1354515" y="2124"/>
                    <a:pt x="1358297" y="5906"/>
                  </a:cubicBezTo>
                  <a:cubicBezTo>
                    <a:pt x="1362078" y="9688"/>
                    <a:pt x="1364203" y="14817"/>
                    <a:pt x="1364203" y="20165"/>
                  </a:cubicBezTo>
                  <a:lnTo>
                    <a:pt x="1364203" y="214476"/>
                  </a:lnTo>
                  <a:cubicBezTo>
                    <a:pt x="1364203" y="219824"/>
                    <a:pt x="1362078" y="224953"/>
                    <a:pt x="1358297" y="228735"/>
                  </a:cubicBezTo>
                  <a:cubicBezTo>
                    <a:pt x="1354515" y="232517"/>
                    <a:pt x="1349386" y="234641"/>
                    <a:pt x="1344038" y="234641"/>
                  </a:cubicBezTo>
                  <a:lnTo>
                    <a:pt x="20165" y="234641"/>
                  </a:lnTo>
                  <a:cubicBezTo>
                    <a:pt x="14817" y="234641"/>
                    <a:pt x="9688" y="232517"/>
                    <a:pt x="5906" y="228735"/>
                  </a:cubicBezTo>
                  <a:cubicBezTo>
                    <a:pt x="2124" y="224953"/>
                    <a:pt x="0" y="219824"/>
                    <a:pt x="0" y="214476"/>
                  </a:cubicBezTo>
                  <a:lnTo>
                    <a:pt x="0" y="20165"/>
                  </a:lnTo>
                  <a:cubicBezTo>
                    <a:pt x="0" y="14817"/>
                    <a:pt x="2124" y="9688"/>
                    <a:pt x="5906" y="5906"/>
                  </a:cubicBezTo>
                  <a:cubicBezTo>
                    <a:pt x="9688" y="2124"/>
                    <a:pt x="14817" y="0"/>
                    <a:pt x="20165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44" name="TextBox 21"/>
            <p:cNvSpPr txBox="1"/>
            <p:nvPr/>
          </p:nvSpPr>
          <p:spPr>
            <a:xfrm>
              <a:off x="0" y="-85725"/>
              <a:ext cx="1364203" cy="3203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Comparative Performance Analysis</a:t>
              </a:r>
            </a:p>
          </p:txBody>
        </p:sp>
      </p:grpSp>
      <p:grpSp>
        <p:nvGrpSpPr>
          <p:cNvPr id="39" name="Group 22"/>
          <p:cNvGrpSpPr/>
          <p:nvPr/>
        </p:nvGrpSpPr>
        <p:grpSpPr>
          <a:xfrm>
            <a:off x="12750591" y="6338682"/>
            <a:ext cx="4510470" cy="1137367"/>
            <a:chOff x="0" y="0"/>
            <a:chExt cx="820568" cy="206916"/>
          </a:xfrm>
        </p:grpSpPr>
        <p:sp>
          <p:nvSpPr>
            <p:cNvPr id="1048645" name="Freeform 23"/>
            <p:cNvSpPr/>
            <p:nvPr/>
          </p:nvSpPr>
          <p:spPr>
            <a:xfrm>
              <a:off x="0" y="0"/>
              <a:ext cx="820568" cy="206916"/>
            </a:xfrm>
            <a:custGeom>
              <a:avLst/>
              <a:gdLst/>
              <a:ahLst/>
              <a:cxnLst/>
              <a:rect l="l" t="t" r="r" b="b"/>
              <a:pathLst>
                <a:path w="820568" h="206916">
                  <a:moveTo>
                    <a:pt x="33524" y="0"/>
                  </a:moveTo>
                  <a:lnTo>
                    <a:pt x="787044" y="0"/>
                  </a:lnTo>
                  <a:cubicBezTo>
                    <a:pt x="795935" y="0"/>
                    <a:pt x="804462" y="3532"/>
                    <a:pt x="810749" y="9819"/>
                  </a:cubicBezTo>
                  <a:cubicBezTo>
                    <a:pt x="817036" y="16106"/>
                    <a:pt x="820568" y="24633"/>
                    <a:pt x="820568" y="33524"/>
                  </a:cubicBezTo>
                  <a:lnTo>
                    <a:pt x="820568" y="173392"/>
                  </a:lnTo>
                  <a:cubicBezTo>
                    <a:pt x="820568" y="182283"/>
                    <a:pt x="817036" y="190810"/>
                    <a:pt x="810749" y="197097"/>
                  </a:cubicBezTo>
                  <a:cubicBezTo>
                    <a:pt x="804462" y="203384"/>
                    <a:pt x="795935" y="206916"/>
                    <a:pt x="787044" y="206916"/>
                  </a:cubicBezTo>
                  <a:lnTo>
                    <a:pt x="33524" y="206916"/>
                  </a:lnTo>
                  <a:cubicBezTo>
                    <a:pt x="24633" y="206916"/>
                    <a:pt x="16106" y="203384"/>
                    <a:pt x="9819" y="197097"/>
                  </a:cubicBezTo>
                  <a:cubicBezTo>
                    <a:pt x="3532" y="190810"/>
                    <a:pt x="0" y="182283"/>
                    <a:pt x="0" y="173392"/>
                  </a:cubicBezTo>
                  <a:lnTo>
                    <a:pt x="0" y="33524"/>
                  </a:lnTo>
                  <a:cubicBezTo>
                    <a:pt x="0" y="24633"/>
                    <a:pt x="3532" y="16106"/>
                    <a:pt x="9819" y="9819"/>
                  </a:cubicBezTo>
                  <a:cubicBezTo>
                    <a:pt x="16106" y="3532"/>
                    <a:pt x="24633" y="0"/>
                    <a:pt x="33524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46" name="TextBox 24"/>
            <p:cNvSpPr txBox="1"/>
            <p:nvPr/>
          </p:nvSpPr>
          <p:spPr>
            <a:xfrm>
              <a:off x="0" y="-85725"/>
              <a:ext cx="820568" cy="292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Hybrid Fusion Layer</a:t>
              </a:r>
            </a:p>
          </p:txBody>
        </p:sp>
      </p:grpSp>
      <p:grpSp>
        <p:nvGrpSpPr>
          <p:cNvPr id="40" name="Group 25"/>
          <p:cNvGrpSpPr/>
          <p:nvPr/>
        </p:nvGrpSpPr>
        <p:grpSpPr>
          <a:xfrm>
            <a:off x="7385212" y="6285602"/>
            <a:ext cx="4249522" cy="1190447"/>
            <a:chOff x="0" y="0"/>
            <a:chExt cx="773095" cy="216572"/>
          </a:xfrm>
        </p:grpSpPr>
        <p:sp>
          <p:nvSpPr>
            <p:cNvPr id="1048647" name="Freeform 26"/>
            <p:cNvSpPr/>
            <p:nvPr/>
          </p:nvSpPr>
          <p:spPr>
            <a:xfrm>
              <a:off x="0" y="0"/>
              <a:ext cx="773095" cy="216572"/>
            </a:xfrm>
            <a:custGeom>
              <a:avLst/>
              <a:gdLst/>
              <a:ahLst/>
              <a:cxnLst/>
              <a:rect l="l" t="t" r="r" b="b"/>
              <a:pathLst>
                <a:path w="773095" h="216572">
                  <a:moveTo>
                    <a:pt x="35583" y="0"/>
                  </a:moveTo>
                  <a:lnTo>
                    <a:pt x="737512" y="0"/>
                  </a:lnTo>
                  <a:cubicBezTo>
                    <a:pt x="746949" y="0"/>
                    <a:pt x="756000" y="3749"/>
                    <a:pt x="762673" y="10422"/>
                  </a:cubicBezTo>
                  <a:cubicBezTo>
                    <a:pt x="769346" y="17095"/>
                    <a:pt x="773095" y="26146"/>
                    <a:pt x="773095" y="35583"/>
                  </a:cubicBezTo>
                  <a:lnTo>
                    <a:pt x="773095" y="180990"/>
                  </a:lnTo>
                  <a:cubicBezTo>
                    <a:pt x="773095" y="190427"/>
                    <a:pt x="769346" y="199477"/>
                    <a:pt x="762673" y="206150"/>
                  </a:cubicBezTo>
                  <a:cubicBezTo>
                    <a:pt x="756000" y="212823"/>
                    <a:pt x="746949" y="216572"/>
                    <a:pt x="737512" y="216572"/>
                  </a:cubicBezTo>
                  <a:lnTo>
                    <a:pt x="35583" y="216572"/>
                  </a:lnTo>
                  <a:cubicBezTo>
                    <a:pt x="26146" y="216572"/>
                    <a:pt x="17095" y="212823"/>
                    <a:pt x="10422" y="206150"/>
                  </a:cubicBezTo>
                  <a:cubicBezTo>
                    <a:pt x="3749" y="199477"/>
                    <a:pt x="0" y="190427"/>
                    <a:pt x="0" y="180990"/>
                  </a:cubicBezTo>
                  <a:lnTo>
                    <a:pt x="0" y="35583"/>
                  </a:lnTo>
                  <a:cubicBezTo>
                    <a:pt x="0" y="26146"/>
                    <a:pt x="3749" y="17095"/>
                    <a:pt x="10422" y="10422"/>
                  </a:cubicBezTo>
                  <a:cubicBezTo>
                    <a:pt x="17095" y="3749"/>
                    <a:pt x="26146" y="0"/>
                    <a:pt x="35583" y="0"/>
                  </a:cubicBezTo>
                  <a:close/>
                </a:path>
              </a:pathLst>
            </a:custGeom>
            <a:solidFill>
              <a:srgbClr val="2E58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648" name="TextBox 27"/>
            <p:cNvSpPr txBox="1"/>
            <p:nvPr/>
          </p:nvSpPr>
          <p:spPr>
            <a:xfrm>
              <a:off x="0" y="-85725"/>
              <a:ext cx="773095" cy="3022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9"/>
                </a:lnSpc>
              </a:pPr>
              <a:r>
                <a:rPr lang="en-US" sz="3499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Model Evaluation</a:t>
              </a:r>
            </a:p>
          </p:txBody>
        </p:sp>
      </p:grpSp>
      <p:sp>
        <p:nvSpPr>
          <p:cNvPr id="1048649" name="AutoShape 28"/>
          <p:cNvSpPr/>
          <p:nvPr/>
        </p:nvSpPr>
        <p:spPr>
          <a:xfrm flipV="1">
            <a:off x="12591281" y="4498616"/>
            <a:ext cx="981075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48650" name="AutoShape 29"/>
          <p:cNvSpPr/>
          <p:nvPr/>
        </p:nvSpPr>
        <p:spPr>
          <a:xfrm flipH="1">
            <a:off x="15005826" y="5143500"/>
            <a:ext cx="0" cy="1195182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48651" name="AutoShape 30"/>
          <p:cNvSpPr/>
          <p:nvPr/>
        </p:nvSpPr>
        <p:spPr>
          <a:xfrm flipH="1" flipV="1">
            <a:off x="11634734" y="6880826"/>
            <a:ext cx="1115857" cy="2654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48652" name="AutoShape 31"/>
          <p:cNvSpPr/>
          <p:nvPr/>
        </p:nvSpPr>
        <p:spPr>
          <a:xfrm flipH="1">
            <a:off x="9509973" y="7476049"/>
            <a:ext cx="0" cy="87248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4304" name="Object 2"/>
          <p:cNvGraphicFramePr>
            <a:graphicFrameLocks/>
          </p:cNvGraphicFramePr>
          <p:nvPr/>
        </p:nvGraphicFramePr>
        <p:xfrm>
          <a:off x="1524000" y="2628900"/>
          <a:ext cx="15300325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8096165" imgH="4381619" progId="Excel.Sheet.12">
                  <p:embed/>
                </p:oleObj>
              </mc:Choice>
              <mc:Fallback>
                <p:oleObj name="Worksheet" r:id="rId2" imgW="8096165" imgH="4381619" progId="Excel.Sheet.12">
                  <p:embed/>
                  <p:pic>
                    <p:nvPicPr>
                      <p:cNvPr id="2097152" name=""/>
                      <p:cNvPicPr>
                        <a:picLocks/>
                      </p:cNvPicPr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24000" y="2628900"/>
                        <a:ext cx="15300325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8653" name="TextBox 3"/>
          <p:cNvSpPr txBox="1"/>
          <p:nvPr/>
        </p:nvSpPr>
        <p:spPr>
          <a:xfrm>
            <a:off x="5132980" y="876300"/>
            <a:ext cx="7505673" cy="1123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en-US" sz="6400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Project Timeline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Freeform 2"/>
          <p:cNvSpPr/>
          <p:nvPr/>
        </p:nvSpPr>
        <p:spPr>
          <a:xfrm flipH="1">
            <a:off x="0" y="8160632"/>
            <a:ext cx="4876800" cy="2126368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55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56" name="TextBox 4"/>
          <p:cNvSpPr txBox="1"/>
          <p:nvPr/>
        </p:nvSpPr>
        <p:spPr>
          <a:xfrm>
            <a:off x="5581215" y="1270010"/>
            <a:ext cx="7125570" cy="1066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Impact &amp; Limitations</a:t>
            </a:r>
          </a:p>
        </p:txBody>
      </p:sp>
      <p:sp>
        <p:nvSpPr>
          <p:cNvPr id="1048657" name="TextBox 6"/>
          <p:cNvSpPr txBox="1"/>
          <p:nvPr/>
        </p:nvSpPr>
        <p:spPr>
          <a:xfrm>
            <a:off x="1722080" y="4247030"/>
            <a:ext cx="7014972" cy="4096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Academic: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Empirical validation of a hybrid insider threat detection framework.</a:t>
            </a:r>
          </a:p>
          <a:p>
            <a:pPr algn="just">
              <a:lnSpc>
                <a:spcPts val="3640"/>
              </a:lnSpc>
            </a:pPr>
            <a:r>
              <a:rPr lang="en-US" sz="2600" b="1">
                <a:solidFill>
                  <a:srgbClr val="000000"/>
                </a:solidFill>
                <a:latin typeface="Inter Bold"/>
                <a:ea typeface="Inter Bold"/>
                <a:cs typeface="Inter Bold"/>
                <a:sym typeface="Inter Bold"/>
              </a:rPr>
              <a:t>Practical: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Improved detection of malicious insiders.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Reduced false positive rates.</a:t>
            </a:r>
          </a:p>
          <a:p>
            <a:pPr marL="561341" lvl="1" indent="-280670" algn="just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Enhanced organisational security posture.</a:t>
            </a:r>
          </a:p>
          <a:p>
            <a:pPr algn="just">
              <a:lnSpc>
                <a:spcPts val="3640"/>
              </a:lnSpc>
            </a:pPr>
            <a:endParaRPr lang="en-US" sz="26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48658" name="TextBox 7"/>
          <p:cNvSpPr txBox="1"/>
          <p:nvPr/>
        </p:nvSpPr>
        <p:spPr>
          <a:xfrm>
            <a:off x="3692606" y="3282278"/>
            <a:ext cx="3073920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Impact</a:t>
            </a:r>
          </a:p>
        </p:txBody>
      </p:sp>
      <p:sp>
        <p:nvSpPr>
          <p:cNvPr id="1048659" name="TextBox 9"/>
          <p:cNvSpPr txBox="1"/>
          <p:nvPr/>
        </p:nvSpPr>
        <p:spPr>
          <a:xfrm>
            <a:off x="10902788" y="5161430"/>
            <a:ext cx="6251882" cy="2267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Use of synthetic CERT dataset.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Limited real-world generalisability.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Potential feature engineering bias.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Computational resource constraints.</a:t>
            </a:r>
          </a:p>
          <a:p>
            <a:pPr algn="l">
              <a:lnSpc>
                <a:spcPts val="3640"/>
              </a:lnSpc>
            </a:pPr>
            <a:endParaRPr lang="en-US" sz="26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48660" name="TextBox 10"/>
          <p:cNvSpPr txBox="1"/>
          <p:nvPr/>
        </p:nvSpPr>
        <p:spPr>
          <a:xfrm>
            <a:off x="12344400" y="3650129"/>
            <a:ext cx="3073920" cy="596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3499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Limitations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1" name="Freeform 2"/>
          <p:cNvSpPr/>
          <p:nvPr/>
        </p:nvSpPr>
        <p:spPr>
          <a:xfrm flipH="1">
            <a:off x="0" y="9258300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62" name="Freeform 3"/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63" name="TextBox 4"/>
          <p:cNvSpPr txBox="1"/>
          <p:nvPr/>
        </p:nvSpPr>
        <p:spPr>
          <a:xfrm>
            <a:off x="5138402" y="373066"/>
            <a:ext cx="7125570" cy="1149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6500" b="1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References</a:t>
            </a:r>
          </a:p>
        </p:txBody>
      </p:sp>
      <p:sp>
        <p:nvSpPr>
          <p:cNvPr id="1048664" name="TextBox 5"/>
          <p:cNvSpPr txBox="1"/>
          <p:nvPr/>
        </p:nvSpPr>
        <p:spPr>
          <a:xfrm>
            <a:off x="0" y="1780380"/>
            <a:ext cx="18288000" cy="7134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 M. Glasser and B. Lindauer, “Bridging the gap: A pragmatic approach to generating insider threat data,” 2013 IEEE Security and Privacy Workshops, San Francisco, CA, USA, 2013, pp. 98–104.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[2] Carnegie Mellon University Software Engineering Institute (CMU SEI), “CERT Insider Threat Dataset v4.2,” 2016. [Online]. Available: https://resources.sei.cmu.edu/library/asset-view.cfm?assetid=508099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[3] F. T. Liu, K. M. Ting, and Z.-H. Zhou, “Isolation Forest,” 2008 Eighth IEEE International Conference on Data Mining, Pisa, Italy, 2008, pp. 413–422.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[4] T. Chen and C. Guestrin, “XGBoost: A scalable tree boosting system,” Proceedings of the 22nd ACM SIGKDD International Conference on Knowledge Discovery and Data Mining, 2016, pp. 785–794.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[5] L. Breiman, “Random forests,” Machine Learning, vol. 45, no. 1, pp. 5–32, 2001.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[6] A. Tuor, S. Kaplan, B. Hutchinson, N. Nichols, and S. Robinson, “Deep learning for unsupervised insider threat detection in structured cybersecurity data streams,” AAAI Workshops, 2017.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[7] J. R. Nurse, S. Creese, and D. De Roure, “Security risk assessment in Internet of Things systems,” IT Professional, vol. 19, no. 5, pp. 20–26, 2017.</a:t>
            </a:r>
          </a:p>
          <a:p>
            <a:pPr algn="just">
              <a:lnSpc>
                <a:spcPts val="3750"/>
              </a:lnSpc>
            </a:pPr>
            <a:r>
              <a:rPr lang="en-US" sz="2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[8] A. A. Eberle and L. Holder, “Insider threat detection using graph-based approaches,” Cybersecurity Applications &amp; Technology Conference for Homeland Security, 2009.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D6E42-0B35-E13C-B623-9468CDE2C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Freeform 2">
            <a:extLst>
              <a:ext uri="{FF2B5EF4-FFF2-40B4-BE49-F238E27FC236}">
                <a16:creationId xmlns:a16="http://schemas.microsoft.com/office/drawing/2014/main" id="{1A1B8BA4-95B9-93D4-FD49-3563FFB2A01E}"/>
              </a:ext>
            </a:extLst>
          </p:cNvPr>
          <p:cNvSpPr/>
          <p:nvPr/>
        </p:nvSpPr>
        <p:spPr>
          <a:xfrm flipH="1">
            <a:off x="0" y="8160632"/>
            <a:ext cx="4876800" cy="2126368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7385212" y="0"/>
                </a:moveTo>
                <a:lnTo>
                  <a:pt x="0" y="0"/>
                </a:lnTo>
                <a:lnTo>
                  <a:pt x="0" y="3247226"/>
                </a:lnTo>
                <a:lnTo>
                  <a:pt x="7385212" y="3247226"/>
                </a:lnTo>
                <a:lnTo>
                  <a:pt x="73852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55" name="Freeform 3">
            <a:extLst>
              <a:ext uri="{FF2B5EF4-FFF2-40B4-BE49-F238E27FC236}">
                <a16:creationId xmlns:a16="http://schemas.microsoft.com/office/drawing/2014/main" id="{C8637479-A6CF-74C5-B2C6-2CA37FEFB831}"/>
              </a:ext>
            </a:extLst>
          </p:cNvPr>
          <p:cNvSpPr/>
          <p:nvPr/>
        </p:nvSpPr>
        <p:spPr>
          <a:xfrm>
            <a:off x="10902788" y="-2218526"/>
            <a:ext cx="7385212" cy="3247226"/>
          </a:xfrm>
          <a:custGeom>
            <a:avLst/>
            <a:gdLst/>
            <a:ahLst/>
            <a:cxnLst/>
            <a:rect l="l" t="t" r="r" b="b"/>
            <a:pathLst>
              <a:path w="7385212" h="3247226">
                <a:moveTo>
                  <a:pt x="0" y="0"/>
                </a:moveTo>
                <a:lnTo>
                  <a:pt x="7385212" y="0"/>
                </a:lnTo>
                <a:lnTo>
                  <a:pt x="7385212" y="3247226"/>
                </a:lnTo>
                <a:lnTo>
                  <a:pt x="0" y="3247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48656" name="TextBox 4">
            <a:extLst>
              <a:ext uri="{FF2B5EF4-FFF2-40B4-BE49-F238E27FC236}">
                <a16:creationId xmlns:a16="http://schemas.microsoft.com/office/drawing/2014/main" id="{D35423B1-74CE-6D84-0C63-D72DE324681E}"/>
              </a:ext>
            </a:extLst>
          </p:cNvPr>
          <p:cNvSpPr txBox="1"/>
          <p:nvPr/>
        </p:nvSpPr>
        <p:spPr>
          <a:xfrm>
            <a:off x="5581215" y="3924300"/>
            <a:ext cx="7125570" cy="988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2E58A6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035023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739</Words>
  <Application>Microsoft Office PowerPoint</Application>
  <PresentationFormat>Custom</PresentationFormat>
  <Paragraphs>94</Paragraphs>
  <Slides>11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Roboto Bold</vt:lpstr>
      <vt:lpstr>Inter</vt:lpstr>
      <vt:lpstr>Times New Roman Bold</vt:lpstr>
      <vt:lpstr>Inter Bold</vt:lpstr>
      <vt:lpstr>Calibri</vt:lpstr>
      <vt:lpstr>Times New Roman</vt:lpstr>
      <vt:lpstr>Arial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Hybrid Machine Learning Approach for Insider Threat Detection Using Behavioural Feature Aggregatio</dc:title>
  <dc:creator>antusaha</dc:creator>
  <cp:lastModifiedBy>Rezaul Haque (2507164)</cp:lastModifiedBy>
  <cp:revision>1</cp:revision>
  <dcterms:created xsi:type="dcterms:W3CDTF">2006-08-15T22:00:00Z</dcterms:created>
  <dcterms:modified xsi:type="dcterms:W3CDTF">2026-03-04T04:31:26Z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ce3f434803054d6d8ef81417b4bd3f96</vt:lpwstr>
  </property>
</Properties>
</file>