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notesSlide86.xml" ContentType="application/vnd.openxmlformats-officedocument.presentationml.notesSlide+xml"/>
  <Override PartName="/ppt/notesSlides/notesSlide87.xml" ContentType="application/vnd.openxmlformats-officedocument.presentationml.notesSlide+xml"/>
  <Override PartName="/ppt/notesSlides/notesSlide88.xml" ContentType="application/vnd.openxmlformats-officedocument.presentationml.notesSlide+xml"/>
  <Override PartName="/ppt/notesSlides/notesSlide89.xml" ContentType="application/vnd.openxmlformats-officedocument.presentationml.notesSlide+xml"/>
  <Override PartName="/ppt/notesSlides/notesSlide90.xml" ContentType="application/vnd.openxmlformats-officedocument.presentationml.notesSlide+xml"/>
  <Override PartName="/ppt/notesSlides/notesSlide91.xml" ContentType="application/vnd.openxmlformats-officedocument.presentationml.notesSlide+xml"/>
  <Override PartName="/ppt/notesSlides/notesSlide92.xml" ContentType="application/vnd.openxmlformats-officedocument.presentationml.notesSlide+xml"/>
  <Override PartName="/ppt/notesSlides/notesSlide93.xml" ContentType="application/vnd.openxmlformats-officedocument.presentationml.notesSlide+xml"/>
  <Override PartName="/ppt/notesSlides/notesSlide94.xml" ContentType="application/vnd.openxmlformats-officedocument.presentationml.notesSlide+xml"/>
  <Override PartName="/ppt/notesSlides/notesSlide95.xml" ContentType="application/vnd.openxmlformats-officedocument.presentationml.notesSlide+xml"/>
  <Override PartName="/ppt/notesSlides/notesSlide96.xml" ContentType="application/vnd.openxmlformats-officedocument.presentationml.notesSlide+xml"/>
  <Override PartName="/ppt/notesSlides/notesSlide9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4"/>
  </p:notesMasterIdLst>
  <p:sldIdLst>
    <p:sldId id="737" r:id="rId2"/>
    <p:sldId id="833" r:id="rId3"/>
    <p:sldId id="809" r:id="rId4"/>
    <p:sldId id="811" r:id="rId5"/>
    <p:sldId id="361" r:id="rId6"/>
    <p:sldId id="774" r:id="rId7"/>
    <p:sldId id="775" r:id="rId8"/>
    <p:sldId id="776" r:id="rId9"/>
    <p:sldId id="777" r:id="rId10"/>
    <p:sldId id="778" r:id="rId11"/>
    <p:sldId id="779" r:id="rId12"/>
    <p:sldId id="780" r:id="rId13"/>
    <p:sldId id="781" r:id="rId14"/>
    <p:sldId id="782" r:id="rId15"/>
    <p:sldId id="812" r:id="rId16"/>
    <p:sldId id="961" r:id="rId17"/>
    <p:sldId id="814" r:id="rId18"/>
    <p:sldId id="815" r:id="rId19"/>
    <p:sldId id="816" r:id="rId20"/>
    <p:sldId id="787" r:id="rId21"/>
    <p:sldId id="786" r:id="rId22"/>
    <p:sldId id="788" r:id="rId23"/>
    <p:sldId id="789" r:id="rId24"/>
    <p:sldId id="797" r:id="rId25"/>
    <p:sldId id="803" r:id="rId26"/>
    <p:sldId id="785" r:id="rId27"/>
    <p:sldId id="783" r:id="rId28"/>
    <p:sldId id="806" r:id="rId29"/>
    <p:sldId id="808" r:id="rId30"/>
    <p:sldId id="807" r:id="rId31"/>
    <p:sldId id="791" r:id="rId32"/>
    <p:sldId id="798" r:id="rId33"/>
    <p:sldId id="799" r:id="rId34"/>
    <p:sldId id="800" r:id="rId35"/>
    <p:sldId id="801" r:id="rId36"/>
    <p:sldId id="794" r:id="rId37"/>
    <p:sldId id="795" r:id="rId38"/>
    <p:sldId id="796" r:id="rId39"/>
    <p:sldId id="804" r:id="rId40"/>
    <p:sldId id="792" r:id="rId41"/>
    <p:sldId id="793" r:id="rId42"/>
    <p:sldId id="772" r:id="rId43"/>
    <p:sldId id="558" r:id="rId44"/>
    <p:sldId id="823" r:id="rId45"/>
    <p:sldId id="825" r:id="rId46"/>
    <p:sldId id="583" r:id="rId47"/>
    <p:sldId id="834" r:id="rId48"/>
    <p:sldId id="909" r:id="rId49"/>
    <p:sldId id="582" r:id="rId50"/>
    <p:sldId id="828" r:id="rId51"/>
    <p:sldId id="585" r:id="rId52"/>
    <p:sldId id="852" r:id="rId53"/>
    <p:sldId id="537" r:id="rId54"/>
    <p:sldId id="910" r:id="rId55"/>
    <p:sldId id="545" r:id="rId56"/>
    <p:sldId id="770" r:id="rId57"/>
    <p:sldId id="580" r:id="rId58"/>
    <p:sldId id="575" r:id="rId59"/>
    <p:sldId id="824" r:id="rId60"/>
    <p:sldId id="827" r:id="rId61"/>
    <p:sldId id="546" r:id="rId62"/>
    <p:sldId id="549" r:id="rId63"/>
    <p:sldId id="550" r:id="rId64"/>
    <p:sldId id="480" r:id="rId65"/>
    <p:sldId id="470" r:id="rId66"/>
    <p:sldId id="489" r:id="rId67"/>
    <p:sldId id="503" r:id="rId68"/>
    <p:sldId id="490" r:id="rId69"/>
    <p:sldId id="492" r:id="rId70"/>
    <p:sldId id="494" r:id="rId71"/>
    <p:sldId id="498" r:id="rId72"/>
    <p:sldId id="485" r:id="rId73"/>
    <p:sldId id="487" r:id="rId74"/>
    <p:sldId id="551" r:id="rId75"/>
    <p:sldId id="500" r:id="rId76"/>
    <p:sldId id="681" r:id="rId77"/>
    <p:sldId id="493" r:id="rId78"/>
    <p:sldId id="401" r:id="rId79"/>
    <p:sldId id="572" r:id="rId80"/>
    <p:sldId id="509" r:id="rId81"/>
    <p:sldId id="517" r:id="rId82"/>
    <p:sldId id="519" r:id="rId83"/>
    <p:sldId id="574" r:id="rId84"/>
    <p:sldId id="552" r:id="rId85"/>
    <p:sldId id="553" r:id="rId86"/>
    <p:sldId id="521" r:id="rId87"/>
    <p:sldId id="573" r:id="rId88"/>
    <p:sldId id="523" r:id="rId89"/>
    <p:sldId id="544" r:id="rId90"/>
    <p:sldId id="530" r:id="rId91"/>
    <p:sldId id="531" r:id="rId92"/>
    <p:sldId id="529" r:id="rId93"/>
    <p:sldId id="520" r:id="rId94"/>
    <p:sldId id="522" r:id="rId95"/>
    <p:sldId id="525" r:id="rId96"/>
    <p:sldId id="526" r:id="rId97"/>
    <p:sldId id="460" r:id="rId98"/>
    <p:sldId id="524" r:id="rId99"/>
    <p:sldId id="532" r:id="rId100"/>
    <p:sldId id="533" r:id="rId101"/>
    <p:sldId id="368" r:id="rId102"/>
    <p:sldId id="339" r:id="rId103"/>
    <p:sldId id="570" r:id="rId104"/>
    <p:sldId id="481" r:id="rId105"/>
    <p:sldId id="482" r:id="rId106"/>
    <p:sldId id="468" r:id="rId107"/>
    <p:sldId id="506" r:id="rId108"/>
    <p:sldId id="475" r:id="rId109"/>
    <p:sldId id="474" r:id="rId110"/>
    <p:sldId id="483" r:id="rId111"/>
    <p:sldId id="477" r:id="rId112"/>
    <p:sldId id="518" r:id="rId113"/>
    <p:sldId id="547" r:id="rId114"/>
    <p:sldId id="505" r:id="rId115"/>
    <p:sldId id="527" r:id="rId116"/>
    <p:sldId id="446" r:id="rId117"/>
    <p:sldId id="538" r:id="rId118"/>
    <p:sldId id="539" r:id="rId119"/>
    <p:sldId id="540" r:id="rId120"/>
    <p:sldId id="541" r:id="rId121"/>
    <p:sldId id="588" r:id="rId122"/>
    <p:sldId id="594" r:id="rId1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6764DF3-5AE0-48A9-9C06-F1BAFA59A323}" v="2" dt="2026-02-15T16:14:29.9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178" autoAdjust="0"/>
    <p:restoredTop sz="94533" autoAdjust="0"/>
  </p:normalViewPr>
  <p:slideViewPr>
    <p:cSldViewPr snapToGrid="0">
      <p:cViewPr varScale="1">
        <p:scale>
          <a:sx n="69" d="100"/>
          <a:sy n="69" d="100"/>
        </p:scale>
        <p:origin x="72" y="12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slide" Target="slides/slide111.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28" Type="http://schemas.openxmlformats.org/officeDocument/2006/relationships/tableStyles" Target="tableStyles.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slide" Target="slides/slide112.xml"/><Relationship Id="rId118" Type="http://schemas.openxmlformats.org/officeDocument/2006/relationships/slide" Target="slides/slide117.xml"/><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124" Type="http://schemas.openxmlformats.org/officeDocument/2006/relationships/notesMaster" Target="notesMasters/notesMaster1.xml"/><Relationship Id="rId129" Type="http://schemas.microsoft.com/office/2016/11/relationships/changesInfo" Target="changesInfos/changesInfo1.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23" Type="http://schemas.openxmlformats.org/officeDocument/2006/relationships/slide" Target="slides/slide22.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slide" Target="slides/slide113.xml"/><Relationship Id="rId119" Type="http://schemas.openxmlformats.org/officeDocument/2006/relationships/slide" Target="slides/slide118.xml"/><Relationship Id="rId44" Type="http://schemas.openxmlformats.org/officeDocument/2006/relationships/slide" Target="slides/slide43.xml"/><Relationship Id="rId60" Type="http://schemas.openxmlformats.org/officeDocument/2006/relationships/slide" Target="slides/slide59.xml"/><Relationship Id="rId65" Type="http://schemas.openxmlformats.org/officeDocument/2006/relationships/slide" Target="slides/slide64.xml"/><Relationship Id="rId81" Type="http://schemas.openxmlformats.org/officeDocument/2006/relationships/slide" Target="slides/slide80.xml"/><Relationship Id="rId86" Type="http://schemas.openxmlformats.org/officeDocument/2006/relationships/slide" Target="slides/slide85.xml"/><Relationship Id="rId130" Type="http://schemas.microsoft.com/office/2015/10/relationships/revisionInfo" Target="revisionInfo.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presProps" Target="presProps.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26"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slide" Target="slides/slide115.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106" Type="http://schemas.openxmlformats.org/officeDocument/2006/relationships/slide" Target="slides/slide105.xml"/><Relationship Id="rId127" Type="http://schemas.openxmlformats.org/officeDocument/2006/relationships/theme" Target="theme/theme1.xml"/><Relationship Id="rId10" Type="http://schemas.openxmlformats.org/officeDocument/2006/relationships/slide" Target="slides/slide9.xml"/><Relationship Id="rId31" Type="http://schemas.openxmlformats.org/officeDocument/2006/relationships/slide" Target="slides/slide30.xml"/><Relationship Id="rId52" Type="http://schemas.openxmlformats.org/officeDocument/2006/relationships/slide" Target="slides/slide51.xml"/><Relationship Id="rId73" Type="http://schemas.openxmlformats.org/officeDocument/2006/relationships/slide" Target="slides/slide72.xml"/><Relationship Id="rId78" Type="http://schemas.openxmlformats.org/officeDocument/2006/relationships/slide" Target="slides/slide77.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4" Type="http://schemas.openxmlformats.org/officeDocument/2006/relationships/slide" Target="slides/slide3.xml"/><Relationship Id="rId9" Type="http://schemas.openxmlformats.org/officeDocument/2006/relationships/slide" Target="slides/slide8.xml"/><Relationship Id="rId26" Type="http://schemas.openxmlformats.org/officeDocument/2006/relationships/slide" Target="slides/slide2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Williams" userId="c957a50b-491f-4d94-b4bc-52aca3e2340d" providerId="ADAL" clId="{24AD1EBB-B856-443B-9200-42FCDD6529A9}"/>
    <pc:docChg chg="addSld delSld modSld sldOrd">
      <pc:chgData name="James Williams" userId="c957a50b-491f-4d94-b4bc-52aca3e2340d" providerId="ADAL" clId="{24AD1EBB-B856-443B-9200-42FCDD6529A9}" dt="2026-02-15T16:15:02.697" v="10" actId="2696"/>
      <pc:docMkLst>
        <pc:docMk/>
      </pc:docMkLst>
      <pc:sldChg chg="ord">
        <pc:chgData name="James Williams" userId="c957a50b-491f-4d94-b4bc-52aca3e2340d" providerId="ADAL" clId="{24AD1EBB-B856-443B-9200-42FCDD6529A9}" dt="2026-02-15T16:14:44.858" v="7"/>
        <pc:sldMkLst>
          <pc:docMk/>
          <pc:sldMk cId="3694956366" sldId="772"/>
        </pc:sldMkLst>
      </pc:sldChg>
      <pc:sldChg chg="add del ord">
        <pc:chgData name="James Williams" userId="c957a50b-491f-4d94-b4bc-52aca3e2340d" providerId="ADAL" clId="{24AD1EBB-B856-443B-9200-42FCDD6529A9}" dt="2026-02-15T16:15:02.697" v="10" actId="2696"/>
        <pc:sldMkLst>
          <pc:docMk/>
          <pc:sldMk cId="387834287" sldId="900"/>
        </pc:sldMkLst>
      </pc:sldChg>
      <pc:sldChg chg="add">
        <pc:chgData name="James Williams" userId="c957a50b-491f-4d94-b4bc-52aca3e2340d" providerId="ADAL" clId="{24AD1EBB-B856-443B-9200-42FCDD6529A9}" dt="2026-02-15T14:23:30.935" v="0"/>
        <pc:sldMkLst>
          <pc:docMk/>
          <pc:sldMk cId="1927227555" sldId="961"/>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hyperlink" Target="https://www.isumsoft.com/windows-10/get-system-diagnostic-report-for-windows-10-pc.html" TargetMode="External"/><Relationship Id="rId7" Type="http://schemas.openxmlformats.org/officeDocument/2006/relationships/hyperlink" Target="https://www.techrepublic.com/article/how-to-use-the-windows-10-system-diagnostic-report-to-gather-troubleshooting-info-on-the-fly/" TargetMode="External"/><Relationship Id="rId2" Type="http://schemas.openxmlformats.org/officeDocument/2006/relationships/hyperlink" Target="https://www.youtube.com/watch?v=f1Gqq4Oz-2E" TargetMode="External"/><Relationship Id="rId1" Type="http://schemas.openxmlformats.org/officeDocument/2006/relationships/hyperlink" Target="https://www.youtube.com/watch?v=591kfPROYbs&amp;t=14s" TargetMode="External"/><Relationship Id="rId6" Type="http://schemas.openxmlformats.org/officeDocument/2006/relationships/hyperlink" Target="https://www.groovypost.com/howto/generate-windows-10-system-diagnostics-report/" TargetMode="External"/><Relationship Id="rId5" Type="http://schemas.openxmlformats.org/officeDocument/2006/relationships/hyperlink" Target="https://www.tenforums.com/tutorials/81928-generate-system-diagnostics-report-windows-10-a.html" TargetMode="External"/><Relationship Id="rId4" Type="http://schemas.openxmlformats.org/officeDocument/2006/relationships/hyperlink" Target="https://www.tenforums.com/tutorials/82009-generate-system-performance-report-windows-10-a.html" TargetMode="External"/></Relationships>
</file>

<file path=ppt/diagrams/_rels/drawing1.xml.rels><?xml version="1.0" encoding="UTF-8" standalone="yes"?>
<Relationships xmlns="http://schemas.openxmlformats.org/package/2006/relationships"><Relationship Id="rId3" Type="http://schemas.openxmlformats.org/officeDocument/2006/relationships/hyperlink" Target="https://www.isumsoft.com/windows-10/get-system-diagnostic-report-for-windows-10-pc.html" TargetMode="External"/><Relationship Id="rId7" Type="http://schemas.openxmlformats.org/officeDocument/2006/relationships/hyperlink" Target="https://www.techrepublic.com/article/how-to-use-the-windows-10-system-diagnostic-report-to-gather-troubleshooting-info-on-the-fly/" TargetMode="External"/><Relationship Id="rId2" Type="http://schemas.openxmlformats.org/officeDocument/2006/relationships/hyperlink" Target="https://www.youtube.com/watch?v=f1Gqq4Oz-2E" TargetMode="External"/><Relationship Id="rId1" Type="http://schemas.openxmlformats.org/officeDocument/2006/relationships/hyperlink" Target="https://www.youtube.com/watch?v=591kfPROYbs&amp;t=14s" TargetMode="External"/><Relationship Id="rId6" Type="http://schemas.openxmlformats.org/officeDocument/2006/relationships/hyperlink" Target="https://www.groovypost.com/howto/generate-windows-10-system-diagnostics-report/" TargetMode="External"/><Relationship Id="rId5" Type="http://schemas.openxmlformats.org/officeDocument/2006/relationships/hyperlink" Target="https://www.tenforums.com/tutorials/81928-generate-system-diagnostics-report-windows-10-a.html" TargetMode="External"/><Relationship Id="rId4" Type="http://schemas.openxmlformats.org/officeDocument/2006/relationships/hyperlink" Target="https://www.tenforums.com/tutorials/82009-generate-system-performance-report-windows-10-a.html"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4104E8A-6E80-46CE-AF41-F267D59B0EB7}"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CDA29E64-5F35-42C2-919D-81208A575FA8}">
      <dgm:prSet/>
      <dgm:spPr/>
      <dgm:t>
        <a:bodyPr/>
        <a:lstStyle/>
        <a:p>
          <a:r>
            <a:rPr lang="en-US"/>
            <a:t>Video: </a:t>
          </a:r>
          <a:r>
            <a:rPr lang="en-US">
              <a:hlinkClick xmlns:r="http://schemas.openxmlformats.org/officeDocument/2006/relationships" r:id="rId1"/>
            </a:rPr>
            <a:t>Performance Monitor Tutorial for Windows</a:t>
          </a:r>
          <a:r>
            <a:rPr lang="en-US"/>
            <a:t> *****</a:t>
          </a:r>
        </a:p>
      </dgm:t>
    </dgm:pt>
    <dgm:pt modelId="{F6BD83E7-EF97-4BB5-83F9-225530204A40}" type="parTrans" cxnId="{39956CC7-DE2C-4FEA-9530-77EA5E7A524E}">
      <dgm:prSet/>
      <dgm:spPr/>
      <dgm:t>
        <a:bodyPr/>
        <a:lstStyle/>
        <a:p>
          <a:endParaRPr lang="en-US"/>
        </a:p>
      </dgm:t>
    </dgm:pt>
    <dgm:pt modelId="{163E760E-BA3C-494C-A417-3EF53C6AA2BD}" type="sibTrans" cxnId="{39956CC7-DE2C-4FEA-9530-77EA5E7A524E}">
      <dgm:prSet/>
      <dgm:spPr/>
      <dgm:t>
        <a:bodyPr/>
        <a:lstStyle/>
        <a:p>
          <a:endParaRPr lang="en-US"/>
        </a:p>
      </dgm:t>
    </dgm:pt>
    <dgm:pt modelId="{6700700D-3A66-4770-A652-DB09D3E702C0}">
      <dgm:prSet/>
      <dgm:spPr/>
      <dgm:t>
        <a:bodyPr/>
        <a:lstStyle/>
        <a:p>
          <a:r>
            <a:rPr lang="en-US"/>
            <a:t>Video: </a:t>
          </a:r>
          <a:r>
            <a:rPr lang="en-US">
              <a:hlinkClick xmlns:r="http://schemas.openxmlformats.org/officeDocument/2006/relationships" r:id="rId2"/>
            </a:rPr>
            <a:t>Windows 10 Tips and tricks How to get a performance report from your computer</a:t>
          </a:r>
          <a:r>
            <a:rPr lang="en-US"/>
            <a:t> *****</a:t>
          </a:r>
        </a:p>
      </dgm:t>
    </dgm:pt>
    <dgm:pt modelId="{A96DF1E8-EA63-4313-8392-AD4369DE6D8E}" type="parTrans" cxnId="{D06F8051-F0AA-4510-84C3-914D52591104}">
      <dgm:prSet/>
      <dgm:spPr/>
      <dgm:t>
        <a:bodyPr/>
        <a:lstStyle/>
        <a:p>
          <a:endParaRPr lang="en-US"/>
        </a:p>
      </dgm:t>
    </dgm:pt>
    <dgm:pt modelId="{74D72357-078B-41EE-99A7-C22356831E67}" type="sibTrans" cxnId="{D06F8051-F0AA-4510-84C3-914D52591104}">
      <dgm:prSet/>
      <dgm:spPr/>
      <dgm:t>
        <a:bodyPr/>
        <a:lstStyle/>
        <a:p>
          <a:endParaRPr lang="en-US"/>
        </a:p>
      </dgm:t>
    </dgm:pt>
    <dgm:pt modelId="{A82336E3-C1B2-4E72-8923-7D797507BFCC}">
      <dgm:prSet/>
      <dgm:spPr/>
      <dgm:t>
        <a:bodyPr/>
        <a:lstStyle/>
        <a:p>
          <a:r>
            <a:rPr lang="en-US">
              <a:hlinkClick xmlns:r="http://schemas.openxmlformats.org/officeDocument/2006/relationships" r:id="rId3"/>
            </a:rPr>
            <a:t>How to Get System Diagnostics Report for Windows 10</a:t>
          </a:r>
          <a:endParaRPr lang="en-US"/>
        </a:p>
      </dgm:t>
    </dgm:pt>
    <dgm:pt modelId="{33D93A81-566C-4E50-B679-432B2BDF60EA}" type="parTrans" cxnId="{AA17C08D-F421-4DCE-A42E-CF52F17C690D}">
      <dgm:prSet/>
      <dgm:spPr/>
      <dgm:t>
        <a:bodyPr/>
        <a:lstStyle/>
        <a:p>
          <a:endParaRPr lang="en-US"/>
        </a:p>
      </dgm:t>
    </dgm:pt>
    <dgm:pt modelId="{95069250-5488-4358-9CCC-C296FF218591}" type="sibTrans" cxnId="{AA17C08D-F421-4DCE-A42E-CF52F17C690D}">
      <dgm:prSet/>
      <dgm:spPr/>
      <dgm:t>
        <a:bodyPr/>
        <a:lstStyle/>
        <a:p>
          <a:endParaRPr lang="en-US"/>
        </a:p>
      </dgm:t>
    </dgm:pt>
    <dgm:pt modelId="{230545F1-2CE2-4100-9C48-8F5678CE0E44}">
      <dgm:prSet/>
      <dgm:spPr/>
      <dgm:t>
        <a:bodyPr/>
        <a:lstStyle/>
        <a:p>
          <a:r>
            <a:rPr lang="en-GB">
              <a:hlinkClick xmlns:r="http://schemas.openxmlformats.org/officeDocument/2006/relationships" r:id="rId4"/>
            </a:rPr>
            <a:t>Generate System Performance Report in Windows 10 | Tutorials (tenforums.com)</a:t>
          </a:r>
          <a:endParaRPr lang="en-US"/>
        </a:p>
      </dgm:t>
    </dgm:pt>
    <dgm:pt modelId="{C11ED5F3-70B4-46BB-B4E5-FCB402469268}" type="parTrans" cxnId="{745B082B-3222-4C31-8973-67356CC054D7}">
      <dgm:prSet/>
      <dgm:spPr/>
      <dgm:t>
        <a:bodyPr/>
        <a:lstStyle/>
        <a:p>
          <a:endParaRPr lang="en-US"/>
        </a:p>
      </dgm:t>
    </dgm:pt>
    <dgm:pt modelId="{840FDCEC-95EB-4C0F-8856-AD5FC9B1C222}" type="sibTrans" cxnId="{745B082B-3222-4C31-8973-67356CC054D7}">
      <dgm:prSet/>
      <dgm:spPr/>
      <dgm:t>
        <a:bodyPr/>
        <a:lstStyle/>
        <a:p>
          <a:endParaRPr lang="en-US"/>
        </a:p>
      </dgm:t>
    </dgm:pt>
    <dgm:pt modelId="{77A87E25-1318-4806-B009-163926BE25D4}">
      <dgm:prSet/>
      <dgm:spPr/>
      <dgm:t>
        <a:bodyPr/>
        <a:lstStyle/>
        <a:p>
          <a:r>
            <a:rPr lang="en-GB">
              <a:hlinkClick xmlns:r="http://schemas.openxmlformats.org/officeDocument/2006/relationships" r:id="rId5"/>
            </a:rPr>
            <a:t>Generate System Diagnostics Report in Windows 10</a:t>
          </a:r>
          <a:endParaRPr lang="en-US"/>
        </a:p>
      </dgm:t>
    </dgm:pt>
    <dgm:pt modelId="{02331FFE-505D-4885-93C1-83C6FF520DC1}" type="parTrans" cxnId="{677DAA45-E949-4E4B-A509-B6F4B1317ED2}">
      <dgm:prSet/>
      <dgm:spPr/>
      <dgm:t>
        <a:bodyPr/>
        <a:lstStyle/>
        <a:p>
          <a:endParaRPr lang="en-US"/>
        </a:p>
      </dgm:t>
    </dgm:pt>
    <dgm:pt modelId="{AF4F2E59-E94F-4471-B0E1-5518E22B9668}" type="sibTrans" cxnId="{677DAA45-E949-4E4B-A509-B6F4B1317ED2}">
      <dgm:prSet/>
      <dgm:spPr/>
      <dgm:t>
        <a:bodyPr/>
        <a:lstStyle/>
        <a:p>
          <a:endParaRPr lang="en-US"/>
        </a:p>
      </dgm:t>
    </dgm:pt>
    <dgm:pt modelId="{57F0B03A-A9B7-4DA0-85D6-A8A18E926141}">
      <dgm:prSet/>
      <dgm:spPr/>
      <dgm:t>
        <a:bodyPr/>
        <a:lstStyle/>
        <a:p>
          <a:r>
            <a:rPr lang="en-US">
              <a:hlinkClick xmlns:r="http://schemas.openxmlformats.org/officeDocument/2006/relationships" r:id="rId6"/>
            </a:rPr>
            <a:t>How to Generate a Windows 10 System Diagnostics Report</a:t>
          </a:r>
          <a:endParaRPr lang="en-US"/>
        </a:p>
      </dgm:t>
    </dgm:pt>
    <dgm:pt modelId="{2EDC565C-0788-46FD-A3F5-DCA00E774D5A}" type="parTrans" cxnId="{43912863-7A42-4AF0-922D-FFAE4A75CF0B}">
      <dgm:prSet/>
      <dgm:spPr/>
      <dgm:t>
        <a:bodyPr/>
        <a:lstStyle/>
        <a:p>
          <a:endParaRPr lang="en-US"/>
        </a:p>
      </dgm:t>
    </dgm:pt>
    <dgm:pt modelId="{B118457B-9633-4117-8863-60B54FDE231B}" type="sibTrans" cxnId="{43912863-7A42-4AF0-922D-FFAE4A75CF0B}">
      <dgm:prSet/>
      <dgm:spPr/>
      <dgm:t>
        <a:bodyPr/>
        <a:lstStyle/>
        <a:p>
          <a:endParaRPr lang="en-US"/>
        </a:p>
      </dgm:t>
    </dgm:pt>
    <dgm:pt modelId="{E20FD773-A42D-4659-B5A5-79B1BB33D34B}">
      <dgm:prSet/>
      <dgm:spPr/>
      <dgm:t>
        <a:bodyPr/>
        <a:lstStyle/>
        <a:p>
          <a:r>
            <a:rPr lang="en-US">
              <a:hlinkClick xmlns:r="http://schemas.openxmlformats.org/officeDocument/2006/relationships" r:id="rId7"/>
            </a:rPr>
            <a:t>How to use the Windows 10 System Diagnostic Report to gather troubleshooting info on the fly</a:t>
          </a:r>
          <a:endParaRPr lang="en-US"/>
        </a:p>
      </dgm:t>
    </dgm:pt>
    <dgm:pt modelId="{26BEF558-CCE5-4628-9A1A-CBA7F7948864}" type="parTrans" cxnId="{C76E8F68-59F7-4FD4-BBCF-3BB6FD98F9E9}">
      <dgm:prSet/>
      <dgm:spPr/>
      <dgm:t>
        <a:bodyPr/>
        <a:lstStyle/>
        <a:p>
          <a:endParaRPr lang="en-US"/>
        </a:p>
      </dgm:t>
    </dgm:pt>
    <dgm:pt modelId="{B6865C2D-C477-407A-9119-D6F6F0E157DA}" type="sibTrans" cxnId="{C76E8F68-59F7-4FD4-BBCF-3BB6FD98F9E9}">
      <dgm:prSet/>
      <dgm:spPr/>
      <dgm:t>
        <a:bodyPr/>
        <a:lstStyle/>
        <a:p>
          <a:endParaRPr lang="en-US"/>
        </a:p>
      </dgm:t>
    </dgm:pt>
    <dgm:pt modelId="{57BE6911-8F48-4D53-9777-D89803EA784C}" type="pres">
      <dgm:prSet presAssocID="{84104E8A-6E80-46CE-AF41-F267D59B0EB7}" presName="vert0" presStyleCnt="0">
        <dgm:presLayoutVars>
          <dgm:dir/>
          <dgm:animOne val="branch"/>
          <dgm:animLvl val="lvl"/>
        </dgm:presLayoutVars>
      </dgm:prSet>
      <dgm:spPr/>
    </dgm:pt>
    <dgm:pt modelId="{0EFC9A95-9BA2-4DC4-9BDE-FF98D8E3804E}" type="pres">
      <dgm:prSet presAssocID="{CDA29E64-5F35-42C2-919D-81208A575FA8}" presName="thickLine" presStyleLbl="alignNode1" presStyleIdx="0" presStyleCnt="7"/>
      <dgm:spPr/>
    </dgm:pt>
    <dgm:pt modelId="{31D8585C-6D5D-4D60-BEE9-E652810609BC}" type="pres">
      <dgm:prSet presAssocID="{CDA29E64-5F35-42C2-919D-81208A575FA8}" presName="horz1" presStyleCnt="0"/>
      <dgm:spPr/>
    </dgm:pt>
    <dgm:pt modelId="{8C8255D0-F982-4A37-8B3C-177606A17067}" type="pres">
      <dgm:prSet presAssocID="{CDA29E64-5F35-42C2-919D-81208A575FA8}" presName="tx1" presStyleLbl="revTx" presStyleIdx="0" presStyleCnt="7"/>
      <dgm:spPr/>
    </dgm:pt>
    <dgm:pt modelId="{DFD103D9-6720-4FF1-A7F5-3A593BD46A3F}" type="pres">
      <dgm:prSet presAssocID="{CDA29E64-5F35-42C2-919D-81208A575FA8}" presName="vert1" presStyleCnt="0"/>
      <dgm:spPr/>
    </dgm:pt>
    <dgm:pt modelId="{95F9D9CC-5E80-4E14-A4B8-8BB231B2D48B}" type="pres">
      <dgm:prSet presAssocID="{6700700D-3A66-4770-A652-DB09D3E702C0}" presName="thickLine" presStyleLbl="alignNode1" presStyleIdx="1" presStyleCnt="7"/>
      <dgm:spPr/>
    </dgm:pt>
    <dgm:pt modelId="{3FD3A25E-DF3A-4BA2-BA25-AC67043D08D8}" type="pres">
      <dgm:prSet presAssocID="{6700700D-3A66-4770-A652-DB09D3E702C0}" presName="horz1" presStyleCnt="0"/>
      <dgm:spPr/>
    </dgm:pt>
    <dgm:pt modelId="{CC1A2FEE-8324-44A7-979E-D2CF9AA876DD}" type="pres">
      <dgm:prSet presAssocID="{6700700D-3A66-4770-A652-DB09D3E702C0}" presName="tx1" presStyleLbl="revTx" presStyleIdx="1" presStyleCnt="7"/>
      <dgm:spPr/>
    </dgm:pt>
    <dgm:pt modelId="{003B6D24-9DB0-4EB9-B69C-354FB7403FFD}" type="pres">
      <dgm:prSet presAssocID="{6700700D-3A66-4770-A652-DB09D3E702C0}" presName="vert1" presStyleCnt="0"/>
      <dgm:spPr/>
    </dgm:pt>
    <dgm:pt modelId="{86DBE619-912E-4740-AF27-E5B6267F4B5E}" type="pres">
      <dgm:prSet presAssocID="{A82336E3-C1B2-4E72-8923-7D797507BFCC}" presName="thickLine" presStyleLbl="alignNode1" presStyleIdx="2" presStyleCnt="7"/>
      <dgm:spPr/>
    </dgm:pt>
    <dgm:pt modelId="{B7014CAA-AF30-4FAE-8A38-B4D7ED4FD2DE}" type="pres">
      <dgm:prSet presAssocID="{A82336E3-C1B2-4E72-8923-7D797507BFCC}" presName="horz1" presStyleCnt="0"/>
      <dgm:spPr/>
    </dgm:pt>
    <dgm:pt modelId="{C061612E-E354-4572-B900-05BE695868A6}" type="pres">
      <dgm:prSet presAssocID="{A82336E3-C1B2-4E72-8923-7D797507BFCC}" presName="tx1" presStyleLbl="revTx" presStyleIdx="2" presStyleCnt="7"/>
      <dgm:spPr/>
    </dgm:pt>
    <dgm:pt modelId="{9EBB8973-903D-44C2-B9F6-A13F8E995947}" type="pres">
      <dgm:prSet presAssocID="{A82336E3-C1B2-4E72-8923-7D797507BFCC}" presName="vert1" presStyleCnt="0"/>
      <dgm:spPr/>
    </dgm:pt>
    <dgm:pt modelId="{F481C0BD-F284-48C8-8A3B-A76559DC2065}" type="pres">
      <dgm:prSet presAssocID="{230545F1-2CE2-4100-9C48-8F5678CE0E44}" presName="thickLine" presStyleLbl="alignNode1" presStyleIdx="3" presStyleCnt="7"/>
      <dgm:spPr/>
    </dgm:pt>
    <dgm:pt modelId="{E5018D7E-20A1-4A16-988A-AC5E83FE116F}" type="pres">
      <dgm:prSet presAssocID="{230545F1-2CE2-4100-9C48-8F5678CE0E44}" presName="horz1" presStyleCnt="0"/>
      <dgm:spPr/>
    </dgm:pt>
    <dgm:pt modelId="{1CA73D84-A49E-4CFA-9B3F-AA3FBB07CA81}" type="pres">
      <dgm:prSet presAssocID="{230545F1-2CE2-4100-9C48-8F5678CE0E44}" presName="tx1" presStyleLbl="revTx" presStyleIdx="3" presStyleCnt="7"/>
      <dgm:spPr/>
    </dgm:pt>
    <dgm:pt modelId="{CB95A87D-2D82-45A0-A213-EBC882837C5C}" type="pres">
      <dgm:prSet presAssocID="{230545F1-2CE2-4100-9C48-8F5678CE0E44}" presName="vert1" presStyleCnt="0"/>
      <dgm:spPr/>
    </dgm:pt>
    <dgm:pt modelId="{B96AE2BC-FD86-4292-ACCE-BC30B03A6A51}" type="pres">
      <dgm:prSet presAssocID="{77A87E25-1318-4806-B009-163926BE25D4}" presName="thickLine" presStyleLbl="alignNode1" presStyleIdx="4" presStyleCnt="7"/>
      <dgm:spPr/>
    </dgm:pt>
    <dgm:pt modelId="{B332FBE8-CDE6-4490-8444-FD616D7A3B1F}" type="pres">
      <dgm:prSet presAssocID="{77A87E25-1318-4806-B009-163926BE25D4}" presName="horz1" presStyleCnt="0"/>
      <dgm:spPr/>
    </dgm:pt>
    <dgm:pt modelId="{B7C6E22F-5A29-46D2-9A84-3354752F4AE1}" type="pres">
      <dgm:prSet presAssocID="{77A87E25-1318-4806-B009-163926BE25D4}" presName="tx1" presStyleLbl="revTx" presStyleIdx="4" presStyleCnt="7"/>
      <dgm:spPr/>
    </dgm:pt>
    <dgm:pt modelId="{01EA9F2D-3703-4002-A5D9-F152E85B2A79}" type="pres">
      <dgm:prSet presAssocID="{77A87E25-1318-4806-B009-163926BE25D4}" presName="vert1" presStyleCnt="0"/>
      <dgm:spPr/>
    </dgm:pt>
    <dgm:pt modelId="{1D241BEA-34C5-4E10-8EA6-AB6AEE93C29C}" type="pres">
      <dgm:prSet presAssocID="{57F0B03A-A9B7-4DA0-85D6-A8A18E926141}" presName="thickLine" presStyleLbl="alignNode1" presStyleIdx="5" presStyleCnt="7"/>
      <dgm:spPr/>
    </dgm:pt>
    <dgm:pt modelId="{4A955A9A-3E35-4F0E-ADCB-8FA3895AD7E4}" type="pres">
      <dgm:prSet presAssocID="{57F0B03A-A9B7-4DA0-85D6-A8A18E926141}" presName="horz1" presStyleCnt="0"/>
      <dgm:spPr/>
    </dgm:pt>
    <dgm:pt modelId="{EFEA1655-E3CB-4B0A-BC50-5A9508EDFB28}" type="pres">
      <dgm:prSet presAssocID="{57F0B03A-A9B7-4DA0-85D6-A8A18E926141}" presName="tx1" presStyleLbl="revTx" presStyleIdx="5" presStyleCnt="7"/>
      <dgm:spPr/>
    </dgm:pt>
    <dgm:pt modelId="{DF08891A-8DE1-422E-91EB-EF32B304076E}" type="pres">
      <dgm:prSet presAssocID="{57F0B03A-A9B7-4DA0-85D6-A8A18E926141}" presName="vert1" presStyleCnt="0"/>
      <dgm:spPr/>
    </dgm:pt>
    <dgm:pt modelId="{7E665BD4-A159-46FC-9C0C-6BE5954152BB}" type="pres">
      <dgm:prSet presAssocID="{E20FD773-A42D-4659-B5A5-79B1BB33D34B}" presName="thickLine" presStyleLbl="alignNode1" presStyleIdx="6" presStyleCnt="7"/>
      <dgm:spPr/>
    </dgm:pt>
    <dgm:pt modelId="{D201E937-C3DA-44B9-A982-436816FF0346}" type="pres">
      <dgm:prSet presAssocID="{E20FD773-A42D-4659-B5A5-79B1BB33D34B}" presName="horz1" presStyleCnt="0"/>
      <dgm:spPr/>
    </dgm:pt>
    <dgm:pt modelId="{69541C55-F616-470E-9B43-FC8D792856BC}" type="pres">
      <dgm:prSet presAssocID="{E20FD773-A42D-4659-B5A5-79B1BB33D34B}" presName="tx1" presStyleLbl="revTx" presStyleIdx="6" presStyleCnt="7"/>
      <dgm:spPr/>
    </dgm:pt>
    <dgm:pt modelId="{51DF3803-CCEC-4AF9-894C-93353E5B81BE}" type="pres">
      <dgm:prSet presAssocID="{E20FD773-A42D-4659-B5A5-79B1BB33D34B}" presName="vert1" presStyleCnt="0"/>
      <dgm:spPr/>
    </dgm:pt>
  </dgm:ptLst>
  <dgm:cxnLst>
    <dgm:cxn modelId="{745B082B-3222-4C31-8973-67356CC054D7}" srcId="{84104E8A-6E80-46CE-AF41-F267D59B0EB7}" destId="{230545F1-2CE2-4100-9C48-8F5678CE0E44}" srcOrd="3" destOrd="0" parTransId="{C11ED5F3-70B4-46BB-B4E5-FCB402469268}" sibTransId="{840FDCEC-95EB-4C0F-8856-AD5FC9B1C222}"/>
    <dgm:cxn modelId="{43912863-7A42-4AF0-922D-FFAE4A75CF0B}" srcId="{84104E8A-6E80-46CE-AF41-F267D59B0EB7}" destId="{57F0B03A-A9B7-4DA0-85D6-A8A18E926141}" srcOrd="5" destOrd="0" parTransId="{2EDC565C-0788-46FD-A3F5-DCA00E774D5A}" sibTransId="{B118457B-9633-4117-8863-60B54FDE231B}"/>
    <dgm:cxn modelId="{677DAA45-E949-4E4B-A509-B6F4B1317ED2}" srcId="{84104E8A-6E80-46CE-AF41-F267D59B0EB7}" destId="{77A87E25-1318-4806-B009-163926BE25D4}" srcOrd="4" destOrd="0" parTransId="{02331FFE-505D-4885-93C1-83C6FF520DC1}" sibTransId="{AF4F2E59-E94F-4471-B0E1-5518E22B9668}"/>
    <dgm:cxn modelId="{C76E8F68-59F7-4FD4-BBCF-3BB6FD98F9E9}" srcId="{84104E8A-6E80-46CE-AF41-F267D59B0EB7}" destId="{E20FD773-A42D-4659-B5A5-79B1BB33D34B}" srcOrd="6" destOrd="0" parTransId="{26BEF558-CCE5-4628-9A1A-CBA7F7948864}" sibTransId="{B6865C2D-C477-407A-9119-D6F6F0E157DA}"/>
    <dgm:cxn modelId="{E5F0CD6C-FF54-4D0A-8FA0-074D4CDD0C04}" type="presOf" srcId="{77A87E25-1318-4806-B009-163926BE25D4}" destId="{B7C6E22F-5A29-46D2-9A84-3354752F4AE1}" srcOrd="0" destOrd="0" presId="urn:microsoft.com/office/officeart/2008/layout/LinedList"/>
    <dgm:cxn modelId="{D06F8051-F0AA-4510-84C3-914D52591104}" srcId="{84104E8A-6E80-46CE-AF41-F267D59B0EB7}" destId="{6700700D-3A66-4770-A652-DB09D3E702C0}" srcOrd="1" destOrd="0" parTransId="{A96DF1E8-EA63-4313-8392-AD4369DE6D8E}" sibTransId="{74D72357-078B-41EE-99A7-C22356831E67}"/>
    <dgm:cxn modelId="{A6F1E987-B837-4DB1-9525-A047A22F3E38}" type="presOf" srcId="{230545F1-2CE2-4100-9C48-8F5678CE0E44}" destId="{1CA73D84-A49E-4CFA-9B3F-AA3FBB07CA81}" srcOrd="0" destOrd="0" presId="urn:microsoft.com/office/officeart/2008/layout/LinedList"/>
    <dgm:cxn modelId="{AA17C08D-F421-4DCE-A42E-CF52F17C690D}" srcId="{84104E8A-6E80-46CE-AF41-F267D59B0EB7}" destId="{A82336E3-C1B2-4E72-8923-7D797507BFCC}" srcOrd="2" destOrd="0" parTransId="{33D93A81-566C-4E50-B679-432B2BDF60EA}" sibTransId="{95069250-5488-4358-9CCC-C296FF218591}"/>
    <dgm:cxn modelId="{0D1E449E-4BDC-49C3-90A6-46F21EFC43B1}" type="presOf" srcId="{6700700D-3A66-4770-A652-DB09D3E702C0}" destId="{CC1A2FEE-8324-44A7-979E-D2CF9AA876DD}" srcOrd="0" destOrd="0" presId="urn:microsoft.com/office/officeart/2008/layout/LinedList"/>
    <dgm:cxn modelId="{156051B4-B6F6-4EE5-A533-CC2B5376E1E3}" type="presOf" srcId="{84104E8A-6E80-46CE-AF41-F267D59B0EB7}" destId="{57BE6911-8F48-4D53-9777-D89803EA784C}" srcOrd="0" destOrd="0" presId="urn:microsoft.com/office/officeart/2008/layout/LinedList"/>
    <dgm:cxn modelId="{EB46FDBB-5077-4CE5-936A-68AD9F93F8B5}" type="presOf" srcId="{A82336E3-C1B2-4E72-8923-7D797507BFCC}" destId="{C061612E-E354-4572-B900-05BE695868A6}" srcOrd="0" destOrd="0" presId="urn:microsoft.com/office/officeart/2008/layout/LinedList"/>
    <dgm:cxn modelId="{F9A7A8C4-3BFF-43D9-B410-EC4228752846}" type="presOf" srcId="{57F0B03A-A9B7-4DA0-85D6-A8A18E926141}" destId="{EFEA1655-E3CB-4B0A-BC50-5A9508EDFB28}" srcOrd="0" destOrd="0" presId="urn:microsoft.com/office/officeart/2008/layout/LinedList"/>
    <dgm:cxn modelId="{39956CC7-DE2C-4FEA-9530-77EA5E7A524E}" srcId="{84104E8A-6E80-46CE-AF41-F267D59B0EB7}" destId="{CDA29E64-5F35-42C2-919D-81208A575FA8}" srcOrd="0" destOrd="0" parTransId="{F6BD83E7-EF97-4BB5-83F9-225530204A40}" sibTransId="{163E760E-BA3C-494C-A417-3EF53C6AA2BD}"/>
    <dgm:cxn modelId="{C76DFFCA-EAAC-4FDE-B26E-F7E13E86EA54}" type="presOf" srcId="{E20FD773-A42D-4659-B5A5-79B1BB33D34B}" destId="{69541C55-F616-470E-9B43-FC8D792856BC}" srcOrd="0" destOrd="0" presId="urn:microsoft.com/office/officeart/2008/layout/LinedList"/>
    <dgm:cxn modelId="{287858F5-D2F6-4A81-914B-96019EBCC70A}" type="presOf" srcId="{CDA29E64-5F35-42C2-919D-81208A575FA8}" destId="{8C8255D0-F982-4A37-8B3C-177606A17067}" srcOrd="0" destOrd="0" presId="urn:microsoft.com/office/officeart/2008/layout/LinedList"/>
    <dgm:cxn modelId="{32F90449-0617-4501-BA3A-086F63670E25}" type="presParOf" srcId="{57BE6911-8F48-4D53-9777-D89803EA784C}" destId="{0EFC9A95-9BA2-4DC4-9BDE-FF98D8E3804E}" srcOrd="0" destOrd="0" presId="urn:microsoft.com/office/officeart/2008/layout/LinedList"/>
    <dgm:cxn modelId="{F905C3C8-C459-4D68-9C13-E6D831FE1F97}" type="presParOf" srcId="{57BE6911-8F48-4D53-9777-D89803EA784C}" destId="{31D8585C-6D5D-4D60-BEE9-E652810609BC}" srcOrd="1" destOrd="0" presId="urn:microsoft.com/office/officeart/2008/layout/LinedList"/>
    <dgm:cxn modelId="{8A408C2E-DD28-4BCE-AA99-7F8328474B69}" type="presParOf" srcId="{31D8585C-6D5D-4D60-BEE9-E652810609BC}" destId="{8C8255D0-F982-4A37-8B3C-177606A17067}" srcOrd="0" destOrd="0" presId="urn:microsoft.com/office/officeart/2008/layout/LinedList"/>
    <dgm:cxn modelId="{8572582A-B2F6-48A1-9DA8-C1E8402F58CF}" type="presParOf" srcId="{31D8585C-6D5D-4D60-BEE9-E652810609BC}" destId="{DFD103D9-6720-4FF1-A7F5-3A593BD46A3F}" srcOrd="1" destOrd="0" presId="urn:microsoft.com/office/officeart/2008/layout/LinedList"/>
    <dgm:cxn modelId="{B086C52B-84D7-449B-B56C-8BB92C3CB73D}" type="presParOf" srcId="{57BE6911-8F48-4D53-9777-D89803EA784C}" destId="{95F9D9CC-5E80-4E14-A4B8-8BB231B2D48B}" srcOrd="2" destOrd="0" presId="urn:microsoft.com/office/officeart/2008/layout/LinedList"/>
    <dgm:cxn modelId="{0E4AE281-59F8-4F8B-B8C3-3C8A7FF3E41A}" type="presParOf" srcId="{57BE6911-8F48-4D53-9777-D89803EA784C}" destId="{3FD3A25E-DF3A-4BA2-BA25-AC67043D08D8}" srcOrd="3" destOrd="0" presId="urn:microsoft.com/office/officeart/2008/layout/LinedList"/>
    <dgm:cxn modelId="{21D0DB75-C620-4BB1-8F79-44478D98B90E}" type="presParOf" srcId="{3FD3A25E-DF3A-4BA2-BA25-AC67043D08D8}" destId="{CC1A2FEE-8324-44A7-979E-D2CF9AA876DD}" srcOrd="0" destOrd="0" presId="urn:microsoft.com/office/officeart/2008/layout/LinedList"/>
    <dgm:cxn modelId="{80F368B9-1570-455E-A446-9B29ADD009CC}" type="presParOf" srcId="{3FD3A25E-DF3A-4BA2-BA25-AC67043D08D8}" destId="{003B6D24-9DB0-4EB9-B69C-354FB7403FFD}" srcOrd="1" destOrd="0" presId="urn:microsoft.com/office/officeart/2008/layout/LinedList"/>
    <dgm:cxn modelId="{9F40353D-8E98-47F4-871B-929167671277}" type="presParOf" srcId="{57BE6911-8F48-4D53-9777-D89803EA784C}" destId="{86DBE619-912E-4740-AF27-E5B6267F4B5E}" srcOrd="4" destOrd="0" presId="urn:microsoft.com/office/officeart/2008/layout/LinedList"/>
    <dgm:cxn modelId="{E62B93CF-C65D-490C-B247-16B1E6634BC3}" type="presParOf" srcId="{57BE6911-8F48-4D53-9777-D89803EA784C}" destId="{B7014CAA-AF30-4FAE-8A38-B4D7ED4FD2DE}" srcOrd="5" destOrd="0" presId="urn:microsoft.com/office/officeart/2008/layout/LinedList"/>
    <dgm:cxn modelId="{04C92881-E473-4424-A928-759246C4F7F1}" type="presParOf" srcId="{B7014CAA-AF30-4FAE-8A38-B4D7ED4FD2DE}" destId="{C061612E-E354-4572-B900-05BE695868A6}" srcOrd="0" destOrd="0" presId="urn:microsoft.com/office/officeart/2008/layout/LinedList"/>
    <dgm:cxn modelId="{5515AAEB-82CB-4163-922A-DFB13EBED2A0}" type="presParOf" srcId="{B7014CAA-AF30-4FAE-8A38-B4D7ED4FD2DE}" destId="{9EBB8973-903D-44C2-B9F6-A13F8E995947}" srcOrd="1" destOrd="0" presId="urn:microsoft.com/office/officeart/2008/layout/LinedList"/>
    <dgm:cxn modelId="{7794815C-F94C-4138-AF7D-4B1473488CF3}" type="presParOf" srcId="{57BE6911-8F48-4D53-9777-D89803EA784C}" destId="{F481C0BD-F284-48C8-8A3B-A76559DC2065}" srcOrd="6" destOrd="0" presId="urn:microsoft.com/office/officeart/2008/layout/LinedList"/>
    <dgm:cxn modelId="{5EB85034-34ED-40DE-8808-2F8FA72E261E}" type="presParOf" srcId="{57BE6911-8F48-4D53-9777-D89803EA784C}" destId="{E5018D7E-20A1-4A16-988A-AC5E83FE116F}" srcOrd="7" destOrd="0" presId="urn:microsoft.com/office/officeart/2008/layout/LinedList"/>
    <dgm:cxn modelId="{7593D7AD-524E-4B6D-B4D9-C6D4A3CF719D}" type="presParOf" srcId="{E5018D7E-20A1-4A16-988A-AC5E83FE116F}" destId="{1CA73D84-A49E-4CFA-9B3F-AA3FBB07CA81}" srcOrd="0" destOrd="0" presId="urn:microsoft.com/office/officeart/2008/layout/LinedList"/>
    <dgm:cxn modelId="{97161CE0-11FB-42DF-9B83-7302707A7978}" type="presParOf" srcId="{E5018D7E-20A1-4A16-988A-AC5E83FE116F}" destId="{CB95A87D-2D82-45A0-A213-EBC882837C5C}" srcOrd="1" destOrd="0" presId="urn:microsoft.com/office/officeart/2008/layout/LinedList"/>
    <dgm:cxn modelId="{C52AB553-67F2-48CD-BBFA-470CDACB80E8}" type="presParOf" srcId="{57BE6911-8F48-4D53-9777-D89803EA784C}" destId="{B96AE2BC-FD86-4292-ACCE-BC30B03A6A51}" srcOrd="8" destOrd="0" presId="urn:microsoft.com/office/officeart/2008/layout/LinedList"/>
    <dgm:cxn modelId="{F8BB820C-1873-4EB1-91D3-6DEEEBF5CCE1}" type="presParOf" srcId="{57BE6911-8F48-4D53-9777-D89803EA784C}" destId="{B332FBE8-CDE6-4490-8444-FD616D7A3B1F}" srcOrd="9" destOrd="0" presId="urn:microsoft.com/office/officeart/2008/layout/LinedList"/>
    <dgm:cxn modelId="{5A8CF80C-E306-44B3-AA0D-BFCFA81224D8}" type="presParOf" srcId="{B332FBE8-CDE6-4490-8444-FD616D7A3B1F}" destId="{B7C6E22F-5A29-46D2-9A84-3354752F4AE1}" srcOrd="0" destOrd="0" presId="urn:microsoft.com/office/officeart/2008/layout/LinedList"/>
    <dgm:cxn modelId="{9833FEA2-72CD-4122-9CC1-1F83AD521644}" type="presParOf" srcId="{B332FBE8-CDE6-4490-8444-FD616D7A3B1F}" destId="{01EA9F2D-3703-4002-A5D9-F152E85B2A79}" srcOrd="1" destOrd="0" presId="urn:microsoft.com/office/officeart/2008/layout/LinedList"/>
    <dgm:cxn modelId="{EFA1DC0E-4763-4B43-A247-8C51183F1A80}" type="presParOf" srcId="{57BE6911-8F48-4D53-9777-D89803EA784C}" destId="{1D241BEA-34C5-4E10-8EA6-AB6AEE93C29C}" srcOrd="10" destOrd="0" presId="urn:microsoft.com/office/officeart/2008/layout/LinedList"/>
    <dgm:cxn modelId="{8841C5BE-AE23-4DF4-9150-10A927080016}" type="presParOf" srcId="{57BE6911-8F48-4D53-9777-D89803EA784C}" destId="{4A955A9A-3E35-4F0E-ADCB-8FA3895AD7E4}" srcOrd="11" destOrd="0" presId="urn:microsoft.com/office/officeart/2008/layout/LinedList"/>
    <dgm:cxn modelId="{E008F657-5B61-4AB6-B405-FF8DB30421DD}" type="presParOf" srcId="{4A955A9A-3E35-4F0E-ADCB-8FA3895AD7E4}" destId="{EFEA1655-E3CB-4B0A-BC50-5A9508EDFB28}" srcOrd="0" destOrd="0" presId="urn:microsoft.com/office/officeart/2008/layout/LinedList"/>
    <dgm:cxn modelId="{9ADBFD0A-002F-4E48-A0E0-DAFCEDC08E9D}" type="presParOf" srcId="{4A955A9A-3E35-4F0E-ADCB-8FA3895AD7E4}" destId="{DF08891A-8DE1-422E-91EB-EF32B304076E}" srcOrd="1" destOrd="0" presId="urn:microsoft.com/office/officeart/2008/layout/LinedList"/>
    <dgm:cxn modelId="{98BDC82E-270E-4B97-879D-BE0E42CC2369}" type="presParOf" srcId="{57BE6911-8F48-4D53-9777-D89803EA784C}" destId="{7E665BD4-A159-46FC-9C0C-6BE5954152BB}" srcOrd="12" destOrd="0" presId="urn:microsoft.com/office/officeart/2008/layout/LinedList"/>
    <dgm:cxn modelId="{5819FFAA-7CF0-4B28-827A-5D1FF0641D33}" type="presParOf" srcId="{57BE6911-8F48-4D53-9777-D89803EA784C}" destId="{D201E937-C3DA-44B9-A982-436816FF0346}" srcOrd="13" destOrd="0" presId="urn:microsoft.com/office/officeart/2008/layout/LinedList"/>
    <dgm:cxn modelId="{207539F8-BBD8-475D-BAE1-E02CD63BA71A}" type="presParOf" srcId="{D201E937-C3DA-44B9-A982-436816FF0346}" destId="{69541C55-F616-470E-9B43-FC8D792856BC}" srcOrd="0" destOrd="0" presId="urn:microsoft.com/office/officeart/2008/layout/LinedList"/>
    <dgm:cxn modelId="{E0049049-EB10-4F5D-9727-820EF23E629A}" type="presParOf" srcId="{D201E937-C3DA-44B9-A982-436816FF0346}" destId="{51DF3803-CCEC-4AF9-894C-93353E5B81B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FC9A95-9BA2-4DC4-9BDE-FF98D8E3804E}">
      <dsp:nvSpPr>
        <dsp:cNvPr id="0" name=""/>
        <dsp:cNvSpPr/>
      </dsp:nvSpPr>
      <dsp:spPr>
        <a:xfrm>
          <a:off x="0" y="596"/>
          <a:ext cx="1147727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C8255D0-F982-4A37-8B3C-177606A17067}">
      <dsp:nvSpPr>
        <dsp:cNvPr id="0" name=""/>
        <dsp:cNvSpPr/>
      </dsp:nvSpPr>
      <dsp:spPr>
        <a:xfrm>
          <a:off x="0" y="596"/>
          <a:ext cx="11477278" cy="6974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Video: </a:t>
          </a:r>
          <a:r>
            <a:rPr lang="en-US" sz="2200" kern="1200">
              <a:hlinkClick xmlns:r="http://schemas.openxmlformats.org/officeDocument/2006/relationships" r:id="rId1"/>
            </a:rPr>
            <a:t>Performance Monitor Tutorial for Windows</a:t>
          </a:r>
          <a:r>
            <a:rPr lang="en-US" sz="2200" kern="1200"/>
            <a:t> *****</a:t>
          </a:r>
        </a:p>
      </dsp:txBody>
      <dsp:txXfrm>
        <a:off x="0" y="596"/>
        <a:ext cx="11477278" cy="697413"/>
      </dsp:txXfrm>
    </dsp:sp>
    <dsp:sp modelId="{95F9D9CC-5E80-4E14-A4B8-8BB231B2D48B}">
      <dsp:nvSpPr>
        <dsp:cNvPr id="0" name=""/>
        <dsp:cNvSpPr/>
      </dsp:nvSpPr>
      <dsp:spPr>
        <a:xfrm>
          <a:off x="0" y="698009"/>
          <a:ext cx="1147727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C1A2FEE-8324-44A7-979E-D2CF9AA876DD}">
      <dsp:nvSpPr>
        <dsp:cNvPr id="0" name=""/>
        <dsp:cNvSpPr/>
      </dsp:nvSpPr>
      <dsp:spPr>
        <a:xfrm>
          <a:off x="0" y="698009"/>
          <a:ext cx="11477278" cy="6974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Video: </a:t>
          </a:r>
          <a:r>
            <a:rPr lang="en-US" sz="2200" kern="1200">
              <a:hlinkClick xmlns:r="http://schemas.openxmlformats.org/officeDocument/2006/relationships" r:id="rId2"/>
            </a:rPr>
            <a:t>Windows 10 Tips and tricks How to get a performance report from your computer</a:t>
          </a:r>
          <a:r>
            <a:rPr lang="en-US" sz="2200" kern="1200"/>
            <a:t> *****</a:t>
          </a:r>
        </a:p>
      </dsp:txBody>
      <dsp:txXfrm>
        <a:off x="0" y="698009"/>
        <a:ext cx="11477278" cy="697413"/>
      </dsp:txXfrm>
    </dsp:sp>
    <dsp:sp modelId="{86DBE619-912E-4740-AF27-E5B6267F4B5E}">
      <dsp:nvSpPr>
        <dsp:cNvPr id="0" name=""/>
        <dsp:cNvSpPr/>
      </dsp:nvSpPr>
      <dsp:spPr>
        <a:xfrm>
          <a:off x="0" y="1395423"/>
          <a:ext cx="1147727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61612E-E354-4572-B900-05BE695868A6}">
      <dsp:nvSpPr>
        <dsp:cNvPr id="0" name=""/>
        <dsp:cNvSpPr/>
      </dsp:nvSpPr>
      <dsp:spPr>
        <a:xfrm>
          <a:off x="0" y="1395423"/>
          <a:ext cx="11477278" cy="6974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hlinkClick xmlns:r="http://schemas.openxmlformats.org/officeDocument/2006/relationships" r:id="rId3"/>
            </a:rPr>
            <a:t>How to Get System Diagnostics Report for Windows 10</a:t>
          </a:r>
          <a:endParaRPr lang="en-US" sz="2200" kern="1200"/>
        </a:p>
      </dsp:txBody>
      <dsp:txXfrm>
        <a:off x="0" y="1395423"/>
        <a:ext cx="11477278" cy="697413"/>
      </dsp:txXfrm>
    </dsp:sp>
    <dsp:sp modelId="{F481C0BD-F284-48C8-8A3B-A76559DC2065}">
      <dsp:nvSpPr>
        <dsp:cNvPr id="0" name=""/>
        <dsp:cNvSpPr/>
      </dsp:nvSpPr>
      <dsp:spPr>
        <a:xfrm>
          <a:off x="0" y="2092836"/>
          <a:ext cx="1147727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A73D84-A49E-4CFA-9B3F-AA3FBB07CA81}">
      <dsp:nvSpPr>
        <dsp:cNvPr id="0" name=""/>
        <dsp:cNvSpPr/>
      </dsp:nvSpPr>
      <dsp:spPr>
        <a:xfrm>
          <a:off x="0" y="2092836"/>
          <a:ext cx="11477278" cy="6974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hlinkClick xmlns:r="http://schemas.openxmlformats.org/officeDocument/2006/relationships" r:id="rId4"/>
            </a:rPr>
            <a:t>Generate System Performance Report in Windows 10 | Tutorials (tenforums.com)</a:t>
          </a:r>
          <a:endParaRPr lang="en-US" sz="2200" kern="1200"/>
        </a:p>
      </dsp:txBody>
      <dsp:txXfrm>
        <a:off x="0" y="2092836"/>
        <a:ext cx="11477278" cy="697413"/>
      </dsp:txXfrm>
    </dsp:sp>
    <dsp:sp modelId="{B96AE2BC-FD86-4292-ACCE-BC30B03A6A51}">
      <dsp:nvSpPr>
        <dsp:cNvPr id="0" name=""/>
        <dsp:cNvSpPr/>
      </dsp:nvSpPr>
      <dsp:spPr>
        <a:xfrm>
          <a:off x="0" y="2790250"/>
          <a:ext cx="1147727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C6E22F-5A29-46D2-9A84-3354752F4AE1}">
      <dsp:nvSpPr>
        <dsp:cNvPr id="0" name=""/>
        <dsp:cNvSpPr/>
      </dsp:nvSpPr>
      <dsp:spPr>
        <a:xfrm>
          <a:off x="0" y="2790250"/>
          <a:ext cx="11477278" cy="6974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hlinkClick xmlns:r="http://schemas.openxmlformats.org/officeDocument/2006/relationships" r:id="rId5"/>
            </a:rPr>
            <a:t>Generate System Diagnostics Report in Windows 10</a:t>
          </a:r>
          <a:endParaRPr lang="en-US" sz="2200" kern="1200"/>
        </a:p>
      </dsp:txBody>
      <dsp:txXfrm>
        <a:off x="0" y="2790250"/>
        <a:ext cx="11477278" cy="697413"/>
      </dsp:txXfrm>
    </dsp:sp>
    <dsp:sp modelId="{1D241BEA-34C5-4E10-8EA6-AB6AEE93C29C}">
      <dsp:nvSpPr>
        <dsp:cNvPr id="0" name=""/>
        <dsp:cNvSpPr/>
      </dsp:nvSpPr>
      <dsp:spPr>
        <a:xfrm>
          <a:off x="0" y="3487663"/>
          <a:ext cx="1147727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EA1655-E3CB-4B0A-BC50-5A9508EDFB28}">
      <dsp:nvSpPr>
        <dsp:cNvPr id="0" name=""/>
        <dsp:cNvSpPr/>
      </dsp:nvSpPr>
      <dsp:spPr>
        <a:xfrm>
          <a:off x="0" y="3487663"/>
          <a:ext cx="11477278" cy="6974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hlinkClick xmlns:r="http://schemas.openxmlformats.org/officeDocument/2006/relationships" r:id="rId6"/>
            </a:rPr>
            <a:t>How to Generate a Windows 10 System Diagnostics Report</a:t>
          </a:r>
          <a:endParaRPr lang="en-US" sz="2200" kern="1200"/>
        </a:p>
      </dsp:txBody>
      <dsp:txXfrm>
        <a:off x="0" y="3487663"/>
        <a:ext cx="11477278" cy="697413"/>
      </dsp:txXfrm>
    </dsp:sp>
    <dsp:sp modelId="{7E665BD4-A159-46FC-9C0C-6BE5954152BB}">
      <dsp:nvSpPr>
        <dsp:cNvPr id="0" name=""/>
        <dsp:cNvSpPr/>
      </dsp:nvSpPr>
      <dsp:spPr>
        <a:xfrm>
          <a:off x="0" y="4185077"/>
          <a:ext cx="1147727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541C55-F616-470E-9B43-FC8D792856BC}">
      <dsp:nvSpPr>
        <dsp:cNvPr id="0" name=""/>
        <dsp:cNvSpPr/>
      </dsp:nvSpPr>
      <dsp:spPr>
        <a:xfrm>
          <a:off x="0" y="4185077"/>
          <a:ext cx="11477278" cy="6974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hlinkClick xmlns:r="http://schemas.openxmlformats.org/officeDocument/2006/relationships" r:id="rId7"/>
            </a:rPr>
            <a:t>How to use the Windows 10 System Diagnostic Report to gather troubleshooting info on the fly</a:t>
          </a:r>
          <a:endParaRPr lang="en-US" sz="2200" kern="1200"/>
        </a:p>
      </dsp:txBody>
      <dsp:txXfrm>
        <a:off x="0" y="4185077"/>
        <a:ext cx="11477278" cy="697413"/>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4D8C48B-07F4-43E7-A415-9F3B7B997053}" type="datetimeFigureOut">
              <a:rPr lang="en-GB" smtClean="0"/>
              <a:t>15/02/2026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14BAB7F-90B2-4284-BA44-B30743C6CB22}" type="slidenum">
              <a:rPr lang="en-GB" smtClean="0"/>
              <a:t>‹#›</a:t>
            </a:fld>
            <a:endParaRPr lang="en-GB"/>
          </a:p>
        </p:txBody>
      </p:sp>
    </p:spTree>
    <p:extLst>
      <p:ext uri="{BB962C8B-B14F-4D97-AF65-F5344CB8AC3E}">
        <p14:creationId xmlns:p14="http://schemas.microsoft.com/office/powerpoint/2010/main" val="3981278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110.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112.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113.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2" Type="http://schemas.openxmlformats.org/officeDocument/2006/relationships/slide" Target="../slides/slide114.xml"/><Relationship Id="rId1" Type="http://schemas.openxmlformats.org/officeDocument/2006/relationships/notesMaster" Target="../notesMasters/notesMaster1.xml"/></Relationships>
</file>

<file path=ppt/notesSlides/_rels/notesSlide90.xml.rels><?xml version="1.0" encoding="UTF-8" standalone="yes"?>
<Relationships xmlns="http://schemas.openxmlformats.org/package/2006/relationships"><Relationship Id="rId2" Type="http://schemas.openxmlformats.org/officeDocument/2006/relationships/slide" Target="../slides/slide115.xml"/><Relationship Id="rId1" Type="http://schemas.openxmlformats.org/officeDocument/2006/relationships/notesMaster" Target="../notesMasters/notesMaster1.xml"/></Relationships>
</file>

<file path=ppt/notesSlides/_rels/notesSlide91.xml.rels><?xml version="1.0" encoding="UTF-8" standalone="yes"?>
<Relationships xmlns="http://schemas.openxmlformats.org/package/2006/relationships"><Relationship Id="rId2" Type="http://schemas.openxmlformats.org/officeDocument/2006/relationships/slide" Target="../slides/slide116.xml"/><Relationship Id="rId1" Type="http://schemas.openxmlformats.org/officeDocument/2006/relationships/notesMaster" Target="../notesMasters/notesMaster1.xml"/></Relationships>
</file>

<file path=ppt/notesSlides/_rels/notesSlide92.xml.rels><?xml version="1.0" encoding="UTF-8" standalone="yes"?>
<Relationships xmlns="http://schemas.openxmlformats.org/package/2006/relationships"><Relationship Id="rId2" Type="http://schemas.openxmlformats.org/officeDocument/2006/relationships/slide" Target="../slides/slide117.xml"/><Relationship Id="rId1" Type="http://schemas.openxmlformats.org/officeDocument/2006/relationships/notesMaster" Target="../notesMasters/notesMaster1.xml"/></Relationships>
</file>

<file path=ppt/notesSlides/_rels/notesSlide93.xml.rels><?xml version="1.0" encoding="UTF-8" standalone="yes"?>
<Relationships xmlns="http://schemas.openxmlformats.org/package/2006/relationships"><Relationship Id="rId2" Type="http://schemas.openxmlformats.org/officeDocument/2006/relationships/slide" Target="../slides/slide118.xml"/><Relationship Id="rId1" Type="http://schemas.openxmlformats.org/officeDocument/2006/relationships/notesMaster" Target="../notesMasters/notesMaster1.xml"/></Relationships>
</file>

<file path=ppt/notesSlides/_rels/notesSlide94.xml.rels><?xml version="1.0" encoding="UTF-8" standalone="yes"?>
<Relationships xmlns="http://schemas.openxmlformats.org/package/2006/relationships"><Relationship Id="rId2" Type="http://schemas.openxmlformats.org/officeDocument/2006/relationships/slide" Target="../slides/slide119.xml"/><Relationship Id="rId1" Type="http://schemas.openxmlformats.org/officeDocument/2006/relationships/notesMaster" Target="../notesMasters/notesMaster1.xml"/></Relationships>
</file>

<file path=ppt/notesSlides/_rels/notesSlide95.xml.rels><?xml version="1.0" encoding="UTF-8" standalone="yes"?>
<Relationships xmlns="http://schemas.openxmlformats.org/package/2006/relationships"><Relationship Id="rId2" Type="http://schemas.openxmlformats.org/officeDocument/2006/relationships/slide" Target="../slides/slide120.xml"/><Relationship Id="rId1" Type="http://schemas.openxmlformats.org/officeDocument/2006/relationships/notesMaster" Target="../notesMasters/notesMaster1.xml"/></Relationships>
</file>

<file path=ppt/notesSlides/_rels/notesSlide96.xml.rels><?xml version="1.0" encoding="UTF-8" standalone="yes"?>
<Relationships xmlns="http://schemas.openxmlformats.org/package/2006/relationships"><Relationship Id="rId2" Type="http://schemas.openxmlformats.org/officeDocument/2006/relationships/slide" Target="../slides/slide121.xml"/><Relationship Id="rId1" Type="http://schemas.openxmlformats.org/officeDocument/2006/relationships/notesMaster" Target="../notesMasters/notesMaster1.xml"/></Relationships>
</file>

<file path=ppt/notesSlides/_rels/notesSlide97.xml.rels><?xml version="1.0" encoding="UTF-8" standalone="yes"?>
<Relationships xmlns="http://schemas.openxmlformats.org/package/2006/relationships"><Relationship Id="rId2" Type="http://schemas.openxmlformats.org/officeDocument/2006/relationships/slide" Target="../slides/slide1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66721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number (64) next to edge is the number of instances of IE/Edge running in memory including all Edge Windows and tabs.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7012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040C28"/>
                </a:solidFill>
                <a:effectLst/>
                <a:latin typeface="Google Sans"/>
              </a:rPr>
              <a:t>A process/thread handle is a number that uniquely identifies a process/thread that is used by the  </a:t>
            </a:r>
            <a:r>
              <a:rPr lang="en-US" b="0" i="0" dirty="0" err="1">
                <a:solidFill>
                  <a:srgbClr val="040C28"/>
                </a:solidFill>
                <a:effectLst/>
                <a:latin typeface="Google Sans"/>
              </a:rPr>
              <a:t>kernal</a:t>
            </a:r>
            <a:r>
              <a:rPr lang="en-US" b="0" i="0" dirty="0">
                <a:solidFill>
                  <a:srgbClr val="040C28"/>
                </a:solidFill>
                <a:effectLst/>
                <a:latin typeface="Google Sans"/>
              </a:rPr>
              <a:t> to  manage the life-cycle of the thread/process. A process ID is a number that uniquely identifies a process.</a:t>
            </a:r>
          </a:p>
          <a:p>
            <a:pPr algn="l"/>
            <a:r>
              <a:rPr lang="en-US" b="0" i="0" dirty="0">
                <a:solidFill>
                  <a:srgbClr val="202124"/>
                </a:solidFill>
                <a:effectLst/>
                <a:latin typeface="Google Sans"/>
              </a:rPr>
              <a:t>2 cores and 4 logical processors: A</a:t>
            </a:r>
            <a:r>
              <a:rPr lang="en-US" b="0" i="0" dirty="0">
                <a:solidFill>
                  <a:srgbClr val="4D5156"/>
                </a:solidFill>
                <a:effectLst/>
                <a:latin typeface="Google Sans"/>
              </a:rPr>
              <a:t> processor (chip plugged onto the motherboard) might have two cores with four logical cores. To the OS this looks a lot like having 4 CPUs. </a:t>
            </a:r>
            <a:r>
              <a:rPr lang="en-US" b="0" i="0" dirty="0">
                <a:solidFill>
                  <a:srgbClr val="040C28"/>
                </a:solidFill>
                <a:effectLst/>
                <a:latin typeface="Google Sans"/>
              </a:rPr>
              <a:t>Electronically two CPU cores are each pretending to be two</a:t>
            </a:r>
            <a:r>
              <a:rPr lang="en-US" b="0" i="0" dirty="0">
                <a:solidFill>
                  <a:srgbClr val="4D5156"/>
                </a:solidFill>
                <a:effectLst/>
                <a:latin typeface="Google Sans"/>
              </a:rPr>
              <a:t>, to split the processing of threads/processes to enhance system performance. This is known as Simultaneous multi-threading or Hyper-Threading by Intel. It splits each physical core into two logical processors. </a:t>
            </a:r>
            <a:r>
              <a:rPr lang="en-US" b="0" i="0" dirty="0">
                <a:solidFill>
                  <a:srgbClr val="040C28"/>
                </a:solidFill>
                <a:effectLst/>
                <a:latin typeface="Google Sans"/>
              </a:rPr>
              <a:t>Each logical processor lets your operating system run two separate tasks</a:t>
            </a:r>
            <a:r>
              <a:rPr lang="en-US" b="0" i="0" dirty="0">
                <a:solidFill>
                  <a:srgbClr val="4D5156"/>
                </a:solidFill>
                <a:effectLst/>
                <a:latin typeface="Google Sans"/>
              </a:rPr>
              <a:t>. For example, an eight-core CPU appears as a single CPU with 8 cores and 16 logical processors.</a:t>
            </a:r>
            <a:endParaRPr lang="en-US" b="0" i="0" dirty="0">
              <a:solidFill>
                <a:srgbClr val="202124"/>
              </a:solidFill>
              <a:effectLst/>
              <a:latin typeface="arial" panose="020B0604020202020204" pitchFamily="34"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053760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US" b="0" i="0" dirty="0">
              <a:solidFill>
                <a:srgbClr val="202124"/>
              </a:solidFill>
              <a:effectLst/>
              <a:latin typeface="arial" panose="020B0604020202020204" pitchFamily="34"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65470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040C28"/>
                </a:solidFill>
                <a:effectLst/>
                <a:latin typeface="Google Sans"/>
              </a:rPr>
              <a:t>A process/thread handle is a number that uniquely identifies a process/thread that is used by the  </a:t>
            </a:r>
            <a:r>
              <a:rPr lang="en-US" b="0" i="0" dirty="0" err="1">
                <a:solidFill>
                  <a:srgbClr val="040C28"/>
                </a:solidFill>
                <a:effectLst/>
                <a:latin typeface="Google Sans"/>
              </a:rPr>
              <a:t>kernal</a:t>
            </a:r>
            <a:r>
              <a:rPr lang="en-US" b="0" i="0" dirty="0">
                <a:solidFill>
                  <a:srgbClr val="040C28"/>
                </a:solidFill>
                <a:effectLst/>
                <a:latin typeface="Google Sans"/>
              </a:rPr>
              <a:t> to  manage the life-cycle of the thread/process. A process ID is a number that uniquely identifies a process.</a:t>
            </a:r>
          </a:p>
          <a:p>
            <a:pPr algn="l"/>
            <a:r>
              <a:rPr lang="en-US" b="0" i="0" dirty="0">
                <a:solidFill>
                  <a:srgbClr val="202124"/>
                </a:solidFill>
                <a:effectLst/>
                <a:latin typeface="Google Sans"/>
              </a:rPr>
              <a:t>2 cores and 4 logical processors: A</a:t>
            </a:r>
            <a:r>
              <a:rPr lang="en-US" b="0" i="0" dirty="0">
                <a:solidFill>
                  <a:srgbClr val="4D5156"/>
                </a:solidFill>
                <a:effectLst/>
                <a:latin typeface="Google Sans"/>
              </a:rPr>
              <a:t> processor (chip plugged onto the motherboard) might have two cores with four logical cores. To the OS this looks a lot like having 4 CPUs. </a:t>
            </a:r>
            <a:r>
              <a:rPr lang="en-US" b="0" i="0" dirty="0">
                <a:solidFill>
                  <a:srgbClr val="040C28"/>
                </a:solidFill>
                <a:effectLst/>
                <a:latin typeface="Google Sans"/>
              </a:rPr>
              <a:t>Electronically two CPU cores are each pretending to be two</a:t>
            </a:r>
            <a:r>
              <a:rPr lang="en-US" b="0" i="0" dirty="0">
                <a:solidFill>
                  <a:srgbClr val="4D5156"/>
                </a:solidFill>
                <a:effectLst/>
                <a:latin typeface="Google Sans"/>
              </a:rPr>
              <a:t>, to split the processing of threads/processes to enhance system performance. This is known as Simultaneous multi-threading or Hyper-Threading by Intel. It splits each physical core into two logical processors. </a:t>
            </a:r>
            <a:r>
              <a:rPr lang="en-US" b="0" i="0" dirty="0">
                <a:solidFill>
                  <a:srgbClr val="040C28"/>
                </a:solidFill>
                <a:effectLst/>
                <a:latin typeface="Google Sans"/>
              </a:rPr>
              <a:t>Each logical processor lets your operating system run two separate tasks</a:t>
            </a:r>
            <a:r>
              <a:rPr lang="en-US" b="0" i="0" dirty="0">
                <a:solidFill>
                  <a:srgbClr val="4D5156"/>
                </a:solidFill>
                <a:effectLst/>
                <a:latin typeface="Google Sans"/>
              </a:rPr>
              <a:t>. For example, an eight-core CPU appears as a single CPU with 8 cores and 16 logical processors.</a:t>
            </a:r>
            <a:endParaRPr lang="en-US" b="0" i="0" dirty="0">
              <a:solidFill>
                <a:srgbClr val="202124"/>
              </a:solidFill>
              <a:effectLst/>
              <a:latin typeface="arial" panose="020B0604020202020204" pitchFamily="34"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951364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i="0" dirty="0">
              <a:solidFill>
                <a:srgbClr val="202124"/>
              </a:solidFill>
              <a:effectLst/>
              <a:latin typeface="arial" panose="020B0604020202020204" pitchFamily="34"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752217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None/>
            </a:pPr>
            <a:endParaRPr lang="en-US" b="0" i="0" dirty="0">
              <a:solidFill>
                <a:srgbClr val="333333"/>
              </a:solidFill>
              <a:effectLst/>
              <a:latin typeface="Roboto" panose="02000000000000000000" pitchFamily="2"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518831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i="0" dirty="0">
              <a:solidFill>
                <a:srgbClr val="202124"/>
              </a:solidFill>
              <a:effectLst/>
              <a:latin typeface="arial" panose="020B0604020202020204" pitchFamily="34"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379243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i="0" dirty="0">
              <a:solidFill>
                <a:srgbClr val="202124"/>
              </a:solidFill>
              <a:effectLst/>
              <a:latin typeface="arial" panose="020B0604020202020204" pitchFamily="34"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30275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i="0" dirty="0">
              <a:solidFill>
                <a:srgbClr val="202124"/>
              </a:solidFill>
              <a:effectLst/>
              <a:latin typeface="arial" panose="020B0604020202020204" pitchFamily="34"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281232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i="0" dirty="0">
              <a:solidFill>
                <a:srgbClr val="202124"/>
              </a:solidFill>
              <a:effectLst/>
              <a:latin typeface="arial" panose="020B0604020202020204" pitchFamily="34"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069689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i="0" dirty="0">
              <a:solidFill>
                <a:srgbClr val="202124"/>
              </a:solidFill>
              <a:effectLst/>
              <a:latin typeface="arial" panose="020B0604020202020204" pitchFamily="34"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9938875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i="0" dirty="0">
              <a:solidFill>
                <a:srgbClr val="202124"/>
              </a:solidFill>
              <a:effectLst/>
              <a:latin typeface="arial" panose="020B0604020202020204" pitchFamily="34"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0869135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i="0" dirty="0">
              <a:solidFill>
                <a:srgbClr val="202124"/>
              </a:solidFill>
              <a:effectLst/>
              <a:latin typeface="arial" panose="020B0604020202020204" pitchFamily="34"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8381720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i="0" dirty="0">
              <a:solidFill>
                <a:srgbClr val="202124"/>
              </a:solidFill>
              <a:effectLst/>
              <a:latin typeface="arial" panose="020B0604020202020204" pitchFamily="34"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144059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i="0" dirty="0">
              <a:solidFill>
                <a:srgbClr val="202124"/>
              </a:solidFill>
              <a:effectLst/>
              <a:latin typeface="arial" panose="020B0604020202020204" pitchFamily="34"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6106312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dirty="0">
                <a:effectLst/>
              </a:rPr>
              <a:t>The ‘Event </a:t>
            </a:r>
            <a:r>
              <a:rPr lang="en-US" sz="1200" b="0" i="0" dirty="0" err="1">
                <a:effectLst/>
              </a:rPr>
              <a:t>Viewer’program</a:t>
            </a:r>
            <a:r>
              <a:rPr lang="en-US" sz="1200" b="0" i="0" dirty="0">
                <a:effectLst/>
              </a:rPr>
              <a:t> = </a:t>
            </a:r>
            <a:r>
              <a:rPr lang="en-US" sz="1200" dirty="0"/>
              <a:t>A</a:t>
            </a:r>
            <a:r>
              <a:rPr lang="en-US" sz="1200" b="0" i="0" dirty="0">
                <a:effectLst/>
              </a:rPr>
              <a:t> component of Microsoft's Windows NT OS (1993).</a:t>
            </a:r>
          </a:p>
          <a:p>
            <a:endParaRPr lang="en-US" b="0" i="0" dirty="0">
              <a:solidFill>
                <a:srgbClr val="202124"/>
              </a:solidFill>
              <a:effectLst/>
              <a:latin typeface="arial" panose="020B0604020202020204" pitchFamily="34"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2994215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b="0" i="0" dirty="0">
              <a:solidFill>
                <a:srgbClr val="202124"/>
              </a:solidFill>
              <a:effectLst/>
              <a:latin typeface="arial" panose="020B0604020202020204" pitchFamily="34"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4227562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b="0" i="0" dirty="0">
              <a:solidFill>
                <a:srgbClr val="202124"/>
              </a:solidFill>
              <a:effectLst/>
              <a:latin typeface="arial" panose="020B0604020202020204" pitchFamily="34"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5413121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i="0" dirty="0">
              <a:solidFill>
                <a:srgbClr val="202124"/>
              </a:solidFill>
              <a:effectLst/>
              <a:latin typeface="arial" panose="020B0604020202020204" pitchFamily="34"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6957825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i="0" dirty="0">
              <a:solidFill>
                <a:srgbClr val="202124"/>
              </a:solidFill>
              <a:effectLst/>
              <a:latin typeface="arial" panose="020B0604020202020204" pitchFamily="34"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7005700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i="0" dirty="0">
              <a:solidFill>
                <a:srgbClr val="202124"/>
              </a:solidFill>
              <a:effectLst/>
              <a:latin typeface="arial" panose="020B0604020202020204" pitchFamily="34"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1065357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i="0" dirty="0">
              <a:solidFill>
                <a:srgbClr val="202124"/>
              </a:solidFill>
              <a:effectLst/>
              <a:latin typeface="arial" panose="020B0604020202020204" pitchFamily="34"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563261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i="0" dirty="0">
              <a:solidFill>
                <a:srgbClr val="202124"/>
              </a:solidFill>
              <a:effectLst/>
              <a:latin typeface="arial" panose="020B0604020202020204" pitchFamily="34"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8106202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2831976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1169798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6759148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6067105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5268812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9206296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1B14E0-FDD5-2124-0F43-1FDD7416A46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5B1D305-B187-48A6-E202-73E4D294EED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2E5DC94-3C65-F209-AA5C-5E691A46F5BD}"/>
              </a:ext>
            </a:extLst>
          </p:cNvPr>
          <p:cNvSpPr>
            <a:spLocks noGrp="1"/>
          </p:cNvSpPr>
          <p:nvPr>
            <p:ph type="body" idx="1"/>
          </p:nvPr>
        </p:nvSpPr>
        <p:spPr/>
        <p:txBody>
          <a:bodyPr/>
          <a:lstStyle/>
          <a:p>
            <a:r>
              <a:rPr lang="en-US" b="0" i="0" dirty="0">
                <a:solidFill>
                  <a:srgbClr val="202124"/>
                </a:solidFill>
                <a:effectLst/>
                <a:latin typeface="Google Sans"/>
              </a:rPr>
              <a:t>“Physical memory (also known as RAM - random access memory) is </a:t>
            </a:r>
            <a:r>
              <a:rPr lang="en-US" b="0" i="0" dirty="0">
                <a:solidFill>
                  <a:srgbClr val="040C28"/>
                </a:solidFill>
                <a:effectLst/>
                <a:latin typeface="Google Sans"/>
              </a:rPr>
              <a:t>a hardware component that provides temporary, high-speed storage for actively running processes, programs, and data</a:t>
            </a:r>
            <a:r>
              <a:rPr lang="en-US" b="0" i="0" dirty="0">
                <a:solidFill>
                  <a:srgbClr val="202124"/>
                </a:solidFill>
                <a:effectLst/>
                <a:latin typeface="Google Sans"/>
              </a:rPr>
              <a:t>. It allows the CPU to quickly access the data, significantly boosting a computer's performance.” [r]</a:t>
            </a:r>
            <a:endParaRPr lang="en-GB" dirty="0"/>
          </a:p>
        </p:txBody>
      </p:sp>
      <p:sp>
        <p:nvSpPr>
          <p:cNvPr id="4" name="Slide Number Placeholder 3">
            <a:extLst>
              <a:ext uri="{FF2B5EF4-FFF2-40B4-BE49-F238E27FC236}">
                <a16:creationId xmlns:a16="http://schemas.microsoft.com/office/drawing/2014/main" id="{BD9E172A-ADDA-483C-488C-80529EC862E4}"/>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3065791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4901089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3183406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5695885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6036180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6906980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dirty="0"/>
              <a:t>Linux: </a:t>
            </a:r>
            <a:r>
              <a:rPr lang="en-GB" b="0" i="0" dirty="0">
                <a:solidFill>
                  <a:srgbClr val="202124"/>
                </a:solidFill>
                <a:effectLst/>
                <a:latin typeface="arial" panose="020B0604020202020204" pitchFamily="34" charset="0"/>
              </a:rPr>
              <a:t>Open the terminal on Linux.</a:t>
            </a:r>
          </a:p>
          <a:p>
            <a:pPr algn="l">
              <a:buFont typeface="+mj-lt"/>
              <a:buAutoNum type="arabicPeriod"/>
            </a:pPr>
            <a:r>
              <a:rPr lang="en-GB" b="0" i="0" dirty="0">
                <a:solidFill>
                  <a:srgbClr val="202124"/>
                </a:solidFill>
                <a:effectLst/>
                <a:latin typeface="arial" panose="020B0604020202020204" pitchFamily="34" charset="0"/>
              </a:rPr>
              <a:t>Type the </a:t>
            </a:r>
            <a:r>
              <a:rPr lang="en-GB" b="0" i="0" dirty="0" err="1">
                <a:solidFill>
                  <a:srgbClr val="202124"/>
                </a:solidFill>
                <a:effectLst/>
                <a:latin typeface="arial" panose="020B0604020202020204" pitchFamily="34" charset="0"/>
              </a:rPr>
              <a:t>ps</a:t>
            </a:r>
            <a:r>
              <a:rPr lang="en-GB" b="0" i="0" dirty="0">
                <a:solidFill>
                  <a:srgbClr val="202124"/>
                </a:solidFill>
                <a:effectLst/>
                <a:latin typeface="arial" panose="020B0604020202020204" pitchFamily="34" charset="0"/>
              </a:rPr>
              <a:t> aux command to see all running process in Linux.</a:t>
            </a:r>
          </a:p>
          <a:p>
            <a:pPr algn="l">
              <a:buFont typeface="+mj-lt"/>
              <a:buAutoNum type="arabicPeriod"/>
            </a:pPr>
            <a:r>
              <a:rPr lang="en-GB" b="0" i="0" dirty="0">
                <a:solidFill>
                  <a:srgbClr val="202124"/>
                </a:solidFill>
                <a:effectLst/>
                <a:latin typeface="arial" panose="020B0604020202020204" pitchFamily="34" charset="0"/>
              </a:rPr>
              <a:t>Alternatively, you can issue the top command or </a:t>
            </a:r>
            <a:r>
              <a:rPr lang="en-GB" b="0" i="0" dirty="0" err="1">
                <a:solidFill>
                  <a:srgbClr val="202124"/>
                </a:solidFill>
                <a:effectLst/>
                <a:latin typeface="arial" panose="020B0604020202020204" pitchFamily="34" charset="0"/>
              </a:rPr>
              <a:t>htop</a:t>
            </a:r>
            <a:r>
              <a:rPr lang="en-GB" b="0" i="0" dirty="0">
                <a:solidFill>
                  <a:srgbClr val="202124"/>
                </a:solidFill>
                <a:effectLst/>
                <a:latin typeface="arial" panose="020B0604020202020204" pitchFamily="34" charset="0"/>
              </a:rPr>
              <a:t> command to view running process in Linux.</a:t>
            </a:r>
          </a:p>
          <a:p>
            <a:pPr algn="l">
              <a:buFont typeface="+mj-lt"/>
              <a:buNone/>
            </a:pPr>
            <a:endParaRPr lang="en-GB" b="1" i="0" dirty="0">
              <a:solidFill>
                <a:srgbClr val="202124"/>
              </a:solidFill>
              <a:effectLst/>
              <a:latin typeface="arial" panose="020B0604020202020204" pitchFamily="34" charset="0"/>
            </a:endParaRPr>
          </a:p>
          <a:p>
            <a:pPr algn="l"/>
            <a:r>
              <a:rPr lang="en-GB" b="0" i="0" dirty="0">
                <a:solidFill>
                  <a:srgbClr val="202124"/>
                </a:solidFill>
                <a:effectLst/>
                <a:latin typeface="arial" panose="020B0604020202020204" pitchFamily="34" charset="0"/>
              </a:rPr>
              <a:t>You can </a:t>
            </a:r>
            <a:r>
              <a:rPr lang="en-GB" b="1" i="0" dirty="0">
                <a:solidFill>
                  <a:srgbClr val="202124"/>
                </a:solidFill>
                <a:effectLst/>
                <a:latin typeface="arial" panose="020B0604020202020204" pitchFamily="34" charset="0"/>
              </a:rPr>
              <a:t>use the</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ps</a:t>
            </a:r>
            <a:r>
              <a:rPr lang="en-GB" b="0" i="0" dirty="0">
                <a:solidFill>
                  <a:srgbClr val="202124"/>
                </a:solidFill>
                <a:effectLst/>
                <a:latin typeface="arial" panose="020B0604020202020204" pitchFamily="34" charset="0"/>
              </a:rPr>
              <a:t> command to </a:t>
            </a:r>
            <a:r>
              <a:rPr lang="en-GB" b="1" i="0" dirty="0">
                <a:solidFill>
                  <a:srgbClr val="202124"/>
                </a:solidFill>
                <a:effectLst/>
                <a:latin typeface="arial" panose="020B0604020202020204" pitchFamily="34" charset="0"/>
              </a:rPr>
              <a:t>check memory</a:t>
            </a:r>
            <a:r>
              <a:rPr lang="en-GB" b="0" i="0" dirty="0">
                <a:solidFill>
                  <a:srgbClr val="202124"/>
                </a:solidFill>
                <a:effectLst/>
                <a:latin typeface="arial" panose="020B0604020202020204" pitchFamily="34" charset="0"/>
              </a:rPr>
              <a:t> usage of all </a:t>
            </a:r>
            <a:r>
              <a:rPr lang="en-GB" b="1" i="0" dirty="0">
                <a:solidFill>
                  <a:srgbClr val="202124"/>
                </a:solidFill>
                <a:effectLst/>
                <a:latin typeface="arial" panose="020B0604020202020204" pitchFamily="34" charset="0"/>
              </a:rPr>
              <a:t>the processes</a:t>
            </a:r>
            <a:r>
              <a:rPr lang="en-GB" b="0" i="0" dirty="0">
                <a:solidFill>
                  <a:srgbClr val="202124"/>
                </a:solidFill>
                <a:effectLst/>
                <a:latin typeface="arial" panose="020B0604020202020204" pitchFamily="34" charset="0"/>
              </a:rPr>
              <a:t> on </a:t>
            </a:r>
            <a:r>
              <a:rPr lang="en-GB" b="1" i="0" dirty="0">
                <a:solidFill>
                  <a:srgbClr val="202124"/>
                </a:solidFill>
                <a:effectLst/>
                <a:latin typeface="arial" panose="020B0604020202020204" pitchFamily="34" charset="0"/>
              </a:rPr>
              <a:t>Linux</a:t>
            </a:r>
            <a:r>
              <a:rPr lang="en-GB" b="0" i="0" dirty="0">
                <a:solidFill>
                  <a:srgbClr val="202124"/>
                </a:solidFill>
                <a:effectLst/>
                <a:latin typeface="arial" panose="020B0604020202020204" pitchFamily="34" charset="0"/>
              </a:rPr>
              <a:t>.</a:t>
            </a:r>
            <a:br>
              <a:rPr lang="en-GB" b="0" i="0" dirty="0">
                <a:solidFill>
                  <a:srgbClr val="202124"/>
                </a:solidFill>
                <a:effectLst/>
                <a:latin typeface="arial" panose="020B0604020202020204" pitchFamily="34" charset="0"/>
              </a:rPr>
            </a:br>
            <a:r>
              <a:rPr lang="en-GB" sz="1200" b="1" i="0" dirty="0" err="1">
                <a:solidFill>
                  <a:srgbClr val="42444E"/>
                </a:solidFill>
                <a:effectLst/>
                <a:latin typeface="Segoe UI" panose="020B0502040204020203" pitchFamily="34" charset="0"/>
              </a:rPr>
              <a:t>ps</a:t>
            </a:r>
            <a:r>
              <a:rPr lang="en-GB" sz="1200" b="0" i="0" dirty="0">
                <a:solidFill>
                  <a:srgbClr val="212529"/>
                </a:solidFill>
                <a:effectLst/>
                <a:latin typeface="Segoe UI" panose="020B0502040204020203" pitchFamily="34" charset="0"/>
              </a:rPr>
              <a:t> = process status. </a:t>
            </a:r>
          </a:p>
          <a:p>
            <a:pPr algn="l"/>
            <a:r>
              <a:rPr lang="en-GB" b="0" i="0" dirty="0" err="1">
                <a:solidFill>
                  <a:srgbClr val="42444E"/>
                </a:solidFill>
                <a:effectLst/>
                <a:latin typeface="Segoe UI" panose="020B0502040204020203" pitchFamily="34" charset="0"/>
              </a:rPr>
              <a:t>ps</a:t>
            </a:r>
            <a:r>
              <a:rPr lang="en-GB" b="0" i="0" dirty="0">
                <a:solidFill>
                  <a:srgbClr val="42444E"/>
                </a:solidFill>
                <a:effectLst/>
                <a:latin typeface="Segoe UI" panose="020B0502040204020203" pitchFamily="34" charset="0"/>
              </a:rPr>
              <a:t> aux command options:</a:t>
            </a:r>
          </a:p>
          <a:p>
            <a:pPr algn="just"/>
            <a:r>
              <a:rPr lang="en-GB" b="1" i="0" dirty="0">
                <a:solidFill>
                  <a:srgbClr val="42444E"/>
                </a:solidFill>
                <a:effectLst/>
                <a:latin typeface="Segoe UI" panose="020B0502040204020203" pitchFamily="34" charset="0"/>
              </a:rPr>
              <a:t>a</a:t>
            </a:r>
            <a:r>
              <a:rPr lang="en-GB" b="0" i="0" dirty="0">
                <a:solidFill>
                  <a:srgbClr val="212529"/>
                </a:solidFill>
                <a:effectLst/>
                <a:latin typeface="Segoe UI" panose="020B0502040204020203" pitchFamily="34" charset="0"/>
              </a:rPr>
              <a:t>:- This option prints the running processes from all users.</a:t>
            </a:r>
          </a:p>
          <a:p>
            <a:pPr algn="just"/>
            <a:r>
              <a:rPr lang="en-GB" b="1" i="0" dirty="0">
                <a:solidFill>
                  <a:srgbClr val="42444E"/>
                </a:solidFill>
                <a:effectLst/>
                <a:latin typeface="Segoe UI" panose="020B0502040204020203" pitchFamily="34" charset="0"/>
              </a:rPr>
              <a:t>u</a:t>
            </a:r>
            <a:r>
              <a:rPr lang="en-GB" b="0" i="0" dirty="0">
                <a:solidFill>
                  <a:srgbClr val="212529"/>
                </a:solidFill>
                <a:effectLst/>
                <a:latin typeface="Segoe UI" panose="020B0502040204020203" pitchFamily="34" charset="0"/>
              </a:rPr>
              <a:t>:- This option shows user or owner column in output.</a:t>
            </a:r>
          </a:p>
          <a:p>
            <a:pPr algn="just"/>
            <a:r>
              <a:rPr lang="en-GB" b="1" i="0" dirty="0">
                <a:solidFill>
                  <a:srgbClr val="42444E"/>
                </a:solidFill>
                <a:effectLst/>
                <a:latin typeface="Segoe UI" panose="020B0502040204020203" pitchFamily="34" charset="0"/>
              </a:rPr>
              <a:t>x</a:t>
            </a:r>
            <a:r>
              <a:rPr lang="en-GB" b="0" i="0" dirty="0">
                <a:solidFill>
                  <a:srgbClr val="212529"/>
                </a:solidFill>
                <a:effectLst/>
                <a:latin typeface="Segoe UI" panose="020B0502040204020203" pitchFamily="34" charset="0"/>
              </a:rPr>
              <a:t>:- This option prints the processes those have not been executed from the terminal.</a:t>
            </a:r>
          </a:p>
          <a:p>
            <a:pPr algn="just"/>
            <a:r>
              <a:rPr lang="en-GB" b="0" i="0" dirty="0">
                <a:solidFill>
                  <a:srgbClr val="212529"/>
                </a:solidFill>
                <a:effectLst/>
                <a:latin typeface="Segoe UI" panose="020B0502040204020203" pitchFamily="34" charset="0"/>
              </a:rPr>
              <a:t>Collectively the options "</a:t>
            </a:r>
            <a:r>
              <a:rPr lang="en-GB" b="1" i="0" dirty="0">
                <a:solidFill>
                  <a:srgbClr val="42444E"/>
                </a:solidFill>
                <a:effectLst/>
                <a:latin typeface="Segoe UI" panose="020B0502040204020203" pitchFamily="34" charset="0"/>
              </a:rPr>
              <a:t>aux</a:t>
            </a:r>
            <a:r>
              <a:rPr lang="en-GB" b="0" i="0" dirty="0">
                <a:solidFill>
                  <a:srgbClr val="212529"/>
                </a:solidFill>
                <a:effectLst/>
                <a:latin typeface="Segoe UI" panose="020B0502040204020203" pitchFamily="34" charset="0"/>
              </a:rPr>
              <a:t>" print all the running process in system regardless from where they have been executed.</a:t>
            </a:r>
          </a:p>
          <a:p>
            <a:pPr algn="l"/>
            <a:r>
              <a:rPr lang="en-GB" b="1" i="0" dirty="0" err="1">
                <a:solidFill>
                  <a:srgbClr val="202124"/>
                </a:solidFill>
                <a:effectLst/>
                <a:latin typeface="arial" panose="020B0604020202020204" pitchFamily="34" charset="0"/>
              </a:rPr>
              <a:t>htop</a:t>
            </a:r>
            <a:r>
              <a:rPr lang="en-GB" b="0" i="0" dirty="0">
                <a:solidFill>
                  <a:srgbClr val="202124"/>
                </a:solidFill>
                <a:effectLst/>
                <a:latin typeface="arial" panose="020B0604020202020204" pitchFamily="34" charset="0"/>
              </a:rPr>
              <a:t> is used to monitor the system's vital resources or server's processes in real time.</a:t>
            </a:r>
          </a:p>
          <a:p>
            <a:pPr algn="l">
              <a:buFont typeface="+mj-lt"/>
              <a:buNone/>
            </a:pPr>
            <a:endParaRPr lang="en-GB" b="1" i="0" dirty="0">
              <a:solidFill>
                <a:srgbClr val="202124"/>
              </a:solidFill>
              <a:effectLst/>
              <a:latin typeface="arial" panose="020B0604020202020204" pitchFamily="34" charset="0"/>
            </a:endParaRPr>
          </a:p>
          <a:p>
            <a:pPr algn="l">
              <a:buFont typeface="+mj-lt"/>
              <a:buNone/>
            </a:pPr>
            <a:endParaRPr lang="en-GB" b="1" i="0" dirty="0">
              <a:solidFill>
                <a:srgbClr val="202124"/>
              </a:solidFill>
              <a:effectLst/>
              <a:latin typeface="arial" panose="020B0604020202020204" pitchFamily="34" charset="0"/>
            </a:endParaRPr>
          </a:p>
          <a:p>
            <a:pPr algn="l"/>
            <a:r>
              <a:rPr lang="en-GB" b="1" i="0" dirty="0">
                <a:solidFill>
                  <a:srgbClr val="202124"/>
                </a:solidFill>
                <a:effectLst/>
                <a:latin typeface="arial" panose="020B0604020202020204" pitchFamily="34" charset="0"/>
              </a:rPr>
              <a:t>Mac: Use the </a:t>
            </a:r>
            <a:r>
              <a:rPr lang="en-GB" b="1" i="0" dirty="0">
                <a:solidFill>
                  <a:srgbClr val="202124"/>
                </a:solidFill>
                <a:effectLst/>
                <a:latin typeface="Google Sans"/>
              </a:rPr>
              <a:t>Activity Monitor</a:t>
            </a:r>
            <a:endParaRPr lang="en-GB" b="0" i="0" dirty="0">
              <a:solidFill>
                <a:srgbClr val="202124"/>
              </a:solidFill>
              <a:effectLst/>
              <a:latin typeface="Google Sans"/>
            </a:endParaRPr>
          </a:p>
          <a:p>
            <a:pPr algn="l">
              <a:buFont typeface="+mj-lt"/>
              <a:buAutoNum type="arabicPeriod"/>
            </a:pPr>
            <a:r>
              <a:rPr lang="en-GB" b="0" i="0" dirty="0">
                <a:solidFill>
                  <a:srgbClr val="202124"/>
                </a:solidFill>
                <a:effectLst/>
                <a:latin typeface="arial" panose="020B0604020202020204" pitchFamily="34" charset="0"/>
              </a:rPr>
              <a:t> Open a Finder window and click the "Applications" option on the left side of the window.</a:t>
            </a:r>
          </a:p>
          <a:p>
            <a:pPr algn="l">
              <a:buFont typeface="+mj-lt"/>
              <a:buAutoNum type="arabicPeriod"/>
            </a:pPr>
            <a:r>
              <a:rPr lang="en-GB" b="0" i="0" dirty="0">
                <a:solidFill>
                  <a:srgbClr val="202124"/>
                </a:solidFill>
                <a:effectLst/>
                <a:latin typeface="arial" panose="020B0604020202020204" pitchFamily="34" charset="0"/>
              </a:rPr>
              <a:t> Open the "Utilities" folder.</a:t>
            </a:r>
          </a:p>
          <a:p>
            <a:pPr algn="l">
              <a:buFont typeface="+mj-lt"/>
              <a:buAutoNum type="arabicPeriod"/>
            </a:pPr>
            <a:r>
              <a:rPr lang="en-GB" b="0" i="0" dirty="0">
                <a:solidFill>
                  <a:srgbClr val="202124"/>
                </a:solidFill>
                <a:effectLst/>
                <a:latin typeface="arial" panose="020B0604020202020204" pitchFamily="34" charset="0"/>
              </a:rPr>
              <a:t> Double-click the "Activity Monitor" application.</a:t>
            </a:r>
          </a:p>
          <a:p>
            <a:pPr algn="l">
              <a:buFont typeface="+mj-lt"/>
              <a:buAutoNum type="arabicPeriod"/>
            </a:pPr>
            <a:r>
              <a:rPr lang="en-GB" b="0" i="0" dirty="0">
                <a:solidFill>
                  <a:srgbClr val="202124"/>
                </a:solidFill>
                <a:effectLst/>
                <a:latin typeface="arial" panose="020B0604020202020204" pitchFamily="34" charset="0"/>
              </a:rPr>
              <a:t> View the open processes on the Mac in the "Process Name" column.</a:t>
            </a:r>
          </a:p>
          <a:p>
            <a:pPr algn="l">
              <a:buFont typeface="+mj-lt"/>
              <a:buNone/>
            </a:pPr>
            <a:endParaRPr lang="en-GB" b="0" i="0" dirty="0">
              <a:solidFill>
                <a:srgbClr val="202124"/>
              </a:solidFill>
              <a:effectLs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4236329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6748623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69873330"/>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9262016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8803924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63400817"/>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64609808"/>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47746469"/>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57773151"/>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46019937"/>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71146057"/>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12245088"/>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08842993"/>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65562663"/>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3245356"/>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86338318"/>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74335807"/>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53918637"/>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29112302"/>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37212334"/>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23159931"/>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0425904"/>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2068881"/>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08065774"/>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47250594"/>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40371410"/>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52001055"/>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44441029"/>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89166450"/>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67127808"/>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25167045"/>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97648792"/>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80421897"/>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42282530"/>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60763819"/>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46729121"/>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51732492"/>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3736136"/>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27760142"/>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effectLst/>
                <a:latin typeface="Roboto" panose="02000000000000000000" pitchFamily="2" charset="0"/>
              </a:rPr>
              <a:t>Pro tip: How to set up file server in Windows server 2019: https://www.youtube.com/watch?v=RYWt9JqdAXA.</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effectLst/>
                <a:latin typeface="Roboto" panose="02000000000000000000" pitchFamily="2" charset="0"/>
              </a:rPr>
              <a:t>Note: Windows 10 is not a Server and does not by default have Server OS features, however you can set-up Win.10 as a Home/Web/File/Media Server with a few add </a:t>
            </a:r>
            <a:r>
              <a:rPr lang="en-GB" b="0" i="0" dirty="0" err="1">
                <a:effectLst/>
                <a:latin typeface="Roboto" panose="02000000000000000000" pitchFamily="2" charset="0"/>
              </a:rPr>
              <a:t>ons</a:t>
            </a:r>
            <a:r>
              <a:rPr lang="en-GB" b="0" i="0" dirty="0">
                <a:effectLst/>
                <a:latin typeface="Roboto" panose="02000000000000000000" pitchFamily="2" charset="0"/>
              </a:rPr>
              <a:t>. For more info. click here: http://hometechhowto.com/how-to-use-windows-10-as-a-home-server/.</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48632499"/>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10860482"/>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76745534"/>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61611688"/>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86577816"/>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nSpc>
                <a:spcPct val="120000"/>
              </a:lnSpc>
              <a:spcBef>
                <a:spcPts val="0"/>
              </a:spcBef>
              <a:buNone/>
            </a:pPr>
            <a:r>
              <a:rPr lang="en-GB" sz="1200" dirty="0"/>
              <a:t>Key take away:</a:t>
            </a:r>
          </a:p>
          <a:p>
            <a:pPr>
              <a:lnSpc>
                <a:spcPct val="120000"/>
              </a:lnSpc>
              <a:spcBef>
                <a:spcPts val="0"/>
              </a:spcBef>
            </a:pPr>
            <a:r>
              <a:rPr lang="en-GB" sz="1200" dirty="0"/>
              <a:t>What is a process and what is a thread.</a:t>
            </a:r>
          </a:p>
          <a:p>
            <a:pPr>
              <a:lnSpc>
                <a:spcPct val="120000"/>
              </a:lnSpc>
              <a:spcBef>
                <a:spcPts val="0"/>
              </a:spcBef>
            </a:pPr>
            <a:r>
              <a:rPr lang="en-GB" sz="1200" dirty="0"/>
              <a:t>This is what I have been asked to cover in this part of the module and what you need to know for further L5 and L6 modules that will go into more detail.</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06462769"/>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05998602"/>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31018085"/>
      </p:ext>
    </p:extLst>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36523428"/>
      </p:ext>
    </p:extLst>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85395169"/>
      </p:ext>
    </p:extLst>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78400482"/>
      </p:ext>
    </p:extLst>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9929376"/>
      </p:ext>
    </p:extLst>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18476924"/>
      </p:ext>
    </p:extLst>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95911819"/>
      </p:ext>
    </p:extLst>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52073434"/>
      </p:ext>
    </p:extLst>
  </p:cSld>
  <p:clrMapOvr>
    <a:masterClrMapping/>
  </p:clrMapOvr>
</p:notes>
</file>

<file path=ppt/notesSlides/notesSlide9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90687727"/>
      </p:ext>
    </p:extLst>
  </p:cSld>
  <p:clrMapOvr>
    <a:masterClrMapping/>
  </p:clrMapOvr>
</p:notes>
</file>

<file path=ppt/notesSlides/notesSlide9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71296242"/>
      </p:ext>
    </p:extLst>
  </p:cSld>
  <p:clrMapOvr>
    <a:masterClrMapping/>
  </p:clrMapOvr>
</p:notes>
</file>

<file path=ppt/notesSlides/notesSlide9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41647172"/>
      </p:ext>
    </p:extLst>
  </p:cSld>
  <p:clrMapOvr>
    <a:masterClrMapping/>
  </p:clrMapOvr>
</p:notes>
</file>

<file path=ppt/notesSlides/notesSlide9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56851385"/>
      </p:ext>
    </p:extLst>
  </p:cSld>
  <p:clrMapOvr>
    <a:masterClrMapping/>
  </p:clrMapOvr>
</p:notes>
</file>

<file path=ppt/notesSlides/notesSlide9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45138151"/>
      </p:ext>
    </p:extLst>
  </p:cSld>
  <p:clrMapOvr>
    <a:masterClrMapping/>
  </p:clrMapOvr>
</p:notes>
</file>

<file path=ppt/notesSlides/notesSlide9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00687863"/>
      </p:ext>
    </p:extLst>
  </p:cSld>
  <p:clrMapOvr>
    <a:masterClrMapping/>
  </p:clrMapOvr>
</p:notes>
</file>

<file path=ppt/notesSlides/notesSlide9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147035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3CC89-ED6C-91EA-1D7D-05C3D9DA821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1BDA71A-D189-5D0B-1D0F-FF47DDC0F5E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FE4FF45-D199-F96C-F8CD-1AFBA4929821}"/>
              </a:ext>
            </a:extLst>
          </p:cNvPr>
          <p:cNvSpPr>
            <a:spLocks noGrp="1"/>
          </p:cNvSpPr>
          <p:nvPr>
            <p:ph type="dt" sz="half" idx="10"/>
          </p:nvPr>
        </p:nvSpPr>
        <p:spPr/>
        <p:txBody>
          <a:bodyPr/>
          <a:lstStyle/>
          <a:p>
            <a:fld id="{029C037F-63EA-4170-B796-C39B483C87D9}" type="datetimeFigureOut">
              <a:rPr lang="en-GB" smtClean="0"/>
              <a:t>15/02/2026</a:t>
            </a:fld>
            <a:endParaRPr lang="en-GB"/>
          </a:p>
        </p:txBody>
      </p:sp>
      <p:sp>
        <p:nvSpPr>
          <p:cNvPr id="5" name="Footer Placeholder 4">
            <a:extLst>
              <a:ext uri="{FF2B5EF4-FFF2-40B4-BE49-F238E27FC236}">
                <a16:creationId xmlns:a16="http://schemas.microsoft.com/office/drawing/2014/main" id="{975C1649-A7A9-C426-A250-B4774F71FE6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17CEA2C-1CE7-4A6E-F9C3-4DE6BDE7DE95}"/>
              </a:ext>
            </a:extLst>
          </p:cNvPr>
          <p:cNvSpPr>
            <a:spLocks noGrp="1"/>
          </p:cNvSpPr>
          <p:nvPr>
            <p:ph type="sldNum" sz="quarter" idx="12"/>
          </p:nvPr>
        </p:nvSpPr>
        <p:spPr/>
        <p:txBody>
          <a:bodyPr/>
          <a:lstStyle/>
          <a:p>
            <a:fld id="{6B46F5F7-22D4-41D4-99AD-2892BE77B8C9}" type="slidenum">
              <a:rPr lang="en-GB" smtClean="0"/>
              <a:t>‹#›</a:t>
            </a:fld>
            <a:endParaRPr lang="en-GB"/>
          </a:p>
        </p:txBody>
      </p:sp>
    </p:spTree>
    <p:extLst>
      <p:ext uri="{BB962C8B-B14F-4D97-AF65-F5344CB8AC3E}">
        <p14:creationId xmlns:p14="http://schemas.microsoft.com/office/powerpoint/2010/main" val="34798970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DAAD12-E819-C37D-B1F8-C21883264B0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5B4EDAE-B147-9BC9-2D35-E92C808C07A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BED36BF-C59E-E81A-40E9-C3DCDA3E287A}"/>
              </a:ext>
            </a:extLst>
          </p:cNvPr>
          <p:cNvSpPr>
            <a:spLocks noGrp="1"/>
          </p:cNvSpPr>
          <p:nvPr>
            <p:ph type="dt" sz="half" idx="10"/>
          </p:nvPr>
        </p:nvSpPr>
        <p:spPr/>
        <p:txBody>
          <a:bodyPr/>
          <a:lstStyle/>
          <a:p>
            <a:fld id="{029C037F-63EA-4170-B796-C39B483C87D9}" type="datetimeFigureOut">
              <a:rPr lang="en-GB" smtClean="0"/>
              <a:t>15/02/2026</a:t>
            </a:fld>
            <a:endParaRPr lang="en-GB"/>
          </a:p>
        </p:txBody>
      </p:sp>
      <p:sp>
        <p:nvSpPr>
          <p:cNvPr id="5" name="Footer Placeholder 4">
            <a:extLst>
              <a:ext uri="{FF2B5EF4-FFF2-40B4-BE49-F238E27FC236}">
                <a16:creationId xmlns:a16="http://schemas.microsoft.com/office/drawing/2014/main" id="{3806DA2E-3BD7-3176-DA1B-F7E87C390E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03016D-8EFF-6508-BDBF-F14BB292B789}"/>
              </a:ext>
            </a:extLst>
          </p:cNvPr>
          <p:cNvSpPr>
            <a:spLocks noGrp="1"/>
          </p:cNvSpPr>
          <p:nvPr>
            <p:ph type="sldNum" sz="quarter" idx="12"/>
          </p:nvPr>
        </p:nvSpPr>
        <p:spPr/>
        <p:txBody>
          <a:bodyPr/>
          <a:lstStyle/>
          <a:p>
            <a:fld id="{6B46F5F7-22D4-41D4-99AD-2892BE77B8C9}" type="slidenum">
              <a:rPr lang="en-GB" smtClean="0"/>
              <a:t>‹#›</a:t>
            </a:fld>
            <a:endParaRPr lang="en-GB"/>
          </a:p>
        </p:txBody>
      </p:sp>
    </p:spTree>
    <p:extLst>
      <p:ext uri="{BB962C8B-B14F-4D97-AF65-F5344CB8AC3E}">
        <p14:creationId xmlns:p14="http://schemas.microsoft.com/office/powerpoint/2010/main" val="42228626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E5766-D764-102E-9AE4-0BEB80D6D68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516D520-4DB8-7D27-EE3C-8C6458172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E20E3B0-A64D-5FAA-CAA2-E09C6A35F083}"/>
              </a:ext>
            </a:extLst>
          </p:cNvPr>
          <p:cNvSpPr>
            <a:spLocks noGrp="1"/>
          </p:cNvSpPr>
          <p:nvPr>
            <p:ph type="dt" sz="half" idx="10"/>
          </p:nvPr>
        </p:nvSpPr>
        <p:spPr/>
        <p:txBody>
          <a:bodyPr/>
          <a:lstStyle/>
          <a:p>
            <a:fld id="{029C037F-63EA-4170-B796-C39B483C87D9}" type="datetimeFigureOut">
              <a:rPr lang="en-GB" smtClean="0"/>
              <a:t>15/02/2026</a:t>
            </a:fld>
            <a:endParaRPr lang="en-GB"/>
          </a:p>
        </p:txBody>
      </p:sp>
      <p:sp>
        <p:nvSpPr>
          <p:cNvPr id="5" name="Footer Placeholder 4">
            <a:extLst>
              <a:ext uri="{FF2B5EF4-FFF2-40B4-BE49-F238E27FC236}">
                <a16:creationId xmlns:a16="http://schemas.microsoft.com/office/drawing/2014/main" id="{45DDEF5D-4354-563C-A473-947E6E31D9A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6964C2-50C2-A1AD-C6A4-D81B954CA0E3}"/>
              </a:ext>
            </a:extLst>
          </p:cNvPr>
          <p:cNvSpPr>
            <a:spLocks noGrp="1"/>
          </p:cNvSpPr>
          <p:nvPr>
            <p:ph type="sldNum" sz="quarter" idx="12"/>
          </p:nvPr>
        </p:nvSpPr>
        <p:spPr/>
        <p:txBody>
          <a:bodyPr/>
          <a:lstStyle/>
          <a:p>
            <a:fld id="{6B46F5F7-22D4-41D4-99AD-2892BE77B8C9}" type="slidenum">
              <a:rPr lang="en-GB" smtClean="0"/>
              <a:t>‹#›</a:t>
            </a:fld>
            <a:endParaRPr lang="en-GB"/>
          </a:p>
        </p:txBody>
      </p:sp>
    </p:spTree>
    <p:extLst>
      <p:ext uri="{BB962C8B-B14F-4D97-AF65-F5344CB8AC3E}">
        <p14:creationId xmlns:p14="http://schemas.microsoft.com/office/powerpoint/2010/main" val="34704840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5D1894-CC53-CB54-4784-9D6D137AF85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C23EA5E-A4F8-C1F7-BF6B-697755FBFA8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EFAEC59-E2AB-0C28-1392-9CC79C1A510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005B315-4E57-6147-382E-57E2CCE34A37}"/>
              </a:ext>
            </a:extLst>
          </p:cNvPr>
          <p:cNvSpPr>
            <a:spLocks noGrp="1"/>
          </p:cNvSpPr>
          <p:nvPr>
            <p:ph type="dt" sz="half" idx="10"/>
          </p:nvPr>
        </p:nvSpPr>
        <p:spPr/>
        <p:txBody>
          <a:bodyPr/>
          <a:lstStyle/>
          <a:p>
            <a:fld id="{029C037F-63EA-4170-B796-C39B483C87D9}" type="datetimeFigureOut">
              <a:rPr lang="en-GB" smtClean="0"/>
              <a:t>15/02/2026</a:t>
            </a:fld>
            <a:endParaRPr lang="en-GB"/>
          </a:p>
        </p:txBody>
      </p:sp>
      <p:sp>
        <p:nvSpPr>
          <p:cNvPr id="6" name="Footer Placeholder 5">
            <a:extLst>
              <a:ext uri="{FF2B5EF4-FFF2-40B4-BE49-F238E27FC236}">
                <a16:creationId xmlns:a16="http://schemas.microsoft.com/office/drawing/2014/main" id="{10A1DB1D-6EBD-7B96-1471-FA2C0C447E5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3338266-ED80-0EE5-7C85-62ADC2F7B81E}"/>
              </a:ext>
            </a:extLst>
          </p:cNvPr>
          <p:cNvSpPr>
            <a:spLocks noGrp="1"/>
          </p:cNvSpPr>
          <p:nvPr>
            <p:ph type="sldNum" sz="quarter" idx="12"/>
          </p:nvPr>
        </p:nvSpPr>
        <p:spPr/>
        <p:txBody>
          <a:bodyPr/>
          <a:lstStyle/>
          <a:p>
            <a:fld id="{6B46F5F7-22D4-41D4-99AD-2892BE77B8C9}" type="slidenum">
              <a:rPr lang="en-GB" smtClean="0"/>
              <a:t>‹#›</a:t>
            </a:fld>
            <a:endParaRPr lang="en-GB"/>
          </a:p>
        </p:txBody>
      </p:sp>
    </p:spTree>
    <p:extLst>
      <p:ext uri="{BB962C8B-B14F-4D97-AF65-F5344CB8AC3E}">
        <p14:creationId xmlns:p14="http://schemas.microsoft.com/office/powerpoint/2010/main" val="22768007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55A082-6551-7AF7-5FF0-E58234C5D9E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A4B7165-1AA2-B23B-ECB4-2F5E9F16F59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03561A4-4FA1-599E-8C1C-E80C79F102B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869F0CC-3BF6-36CA-9303-97F561E73AA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7284B78-F6DC-54D2-CF89-9AF6E9D5E1D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AC61F0B-D63B-B718-9F9C-EAE90A27646F}"/>
              </a:ext>
            </a:extLst>
          </p:cNvPr>
          <p:cNvSpPr>
            <a:spLocks noGrp="1"/>
          </p:cNvSpPr>
          <p:nvPr>
            <p:ph type="dt" sz="half" idx="10"/>
          </p:nvPr>
        </p:nvSpPr>
        <p:spPr/>
        <p:txBody>
          <a:bodyPr/>
          <a:lstStyle/>
          <a:p>
            <a:fld id="{029C037F-63EA-4170-B796-C39B483C87D9}" type="datetimeFigureOut">
              <a:rPr lang="en-GB" smtClean="0"/>
              <a:t>15/02/2026</a:t>
            </a:fld>
            <a:endParaRPr lang="en-GB"/>
          </a:p>
        </p:txBody>
      </p:sp>
      <p:sp>
        <p:nvSpPr>
          <p:cNvPr id="8" name="Footer Placeholder 7">
            <a:extLst>
              <a:ext uri="{FF2B5EF4-FFF2-40B4-BE49-F238E27FC236}">
                <a16:creationId xmlns:a16="http://schemas.microsoft.com/office/drawing/2014/main" id="{0F5A130D-9961-F90A-A4E2-ADE8478EB41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9B3842F-0DC9-1CEB-58AA-A9D4672F5CE2}"/>
              </a:ext>
            </a:extLst>
          </p:cNvPr>
          <p:cNvSpPr>
            <a:spLocks noGrp="1"/>
          </p:cNvSpPr>
          <p:nvPr>
            <p:ph type="sldNum" sz="quarter" idx="12"/>
          </p:nvPr>
        </p:nvSpPr>
        <p:spPr/>
        <p:txBody>
          <a:bodyPr/>
          <a:lstStyle/>
          <a:p>
            <a:fld id="{6B46F5F7-22D4-41D4-99AD-2892BE77B8C9}" type="slidenum">
              <a:rPr lang="en-GB" smtClean="0"/>
              <a:t>‹#›</a:t>
            </a:fld>
            <a:endParaRPr lang="en-GB"/>
          </a:p>
        </p:txBody>
      </p:sp>
    </p:spTree>
    <p:extLst>
      <p:ext uri="{BB962C8B-B14F-4D97-AF65-F5344CB8AC3E}">
        <p14:creationId xmlns:p14="http://schemas.microsoft.com/office/powerpoint/2010/main" val="40465368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856D1-768B-69F4-5B89-8206A9478F7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C06BB8-E42E-C106-1AA9-CCC4DD4E887C}"/>
              </a:ext>
            </a:extLst>
          </p:cNvPr>
          <p:cNvSpPr>
            <a:spLocks noGrp="1"/>
          </p:cNvSpPr>
          <p:nvPr>
            <p:ph type="dt" sz="half" idx="10"/>
          </p:nvPr>
        </p:nvSpPr>
        <p:spPr/>
        <p:txBody>
          <a:bodyPr/>
          <a:lstStyle/>
          <a:p>
            <a:fld id="{029C037F-63EA-4170-B796-C39B483C87D9}" type="datetimeFigureOut">
              <a:rPr lang="en-GB" smtClean="0"/>
              <a:t>15/02/2026</a:t>
            </a:fld>
            <a:endParaRPr lang="en-GB"/>
          </a:p>
        </p:txBody>
      </p:sp>
      <p:sp>
        <p:nvSpPr>
          <p:cNvPr id="4" name="Footer Placeholder 3">
            <a:extLst>
              <a:ext uri="{FF2B5EF4-FFF2-40B4-BE49-F238E27FC236}">
                <a16:creationId xmlns:a16="http://schemas.microsoft.com/office/drawing/2014/main" id="{F1453541-FB39-B3D7-6941-D9447DB7F39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C899321-AA2B-661B-61DB-765228042417}"/>
              </a:ext>
            </a:extLst>
          </p:cNvPr>
          <p:cNvSpPr>
            <a:spLocks noGrp="1"/>
          </p:cNvSpPr>
          <p:nvPr>
            <p:ph type="sldNum" sz="quarter" idx="12"/>
          </p:nvPr>
        </p:nvSpPr>
        <p:spPr/>
        <p:txBody>
          <a:bodyPr/>
          <a:lstStyle/>
          <a:p>
            <a:fld id="{6B46F5F7-22D4-41D4-99AD-2892BE77B8C9}" type="slidenum">
              <a:rPr lang="en-GB" smtClean="0"/>
              <a:t>‹#›</a:t>
            </a:fld>
            <a:endParaRPr lang="en-GB"/>
          </a:p>
        </p:txBody>
      </p:sp>
    </p:spTree>
    <p:extLst>
      <p:ext uri="{BB962C8B-B14F-4D97-AF65-F5344CB8AC3E}">
        <p14:creationId xmlns:p14="http://schemas.microsoft.com/office/powerpoint/2010/main" val="14605816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26C9BB2-FDC3-0A9A-494D-F948C962FCDF}"/>
              </a:ext>
            </a:extLst>
          </p:cNvPr>
          <p:cNvSpPr>
            <a:spLocks noGrp="1"/>
          </p:cNvSpPr>
          <p:nvPr>
            <p:ph type="dt" sz="half" idx="10"/>
          </p:nvPr>
        </p:nvSpPr>
        <p:spPr/>
        <p:txBody>
          <a:bodyPr/>
          <a:lstStyle/>
          <a:p>
            <a:fld id="{029C037F-63EA-4170-B796-C39B483C87D9}" type="datetimeFigureOut">
              <a:rPr lang="en-GB" smtClean="0"/>
              <a:t>15/02/2026</a:t>
            </a:fld>
            <a:endParaRPr lang="en-GB"/>
          </a:p>
        </p:txBody>
      </p:sp>
      <p:sp>
        <p:nvSpPr>
          <p:cNvPr id="3" name="Footer Placeholder 2">
            <a:extLst>
              <a:ext uri="{FF2B5EF4-FFF2-40B4-BE49-F238E27FC236}">
                <a16:creationId xmlns:a16="http://schemas.microsoft.com/office/drawing/2014/main" id="{755D4E7E-2B9A-39D6-F854-3881C7A24EC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FC22C53-53E0-5FC9-AE58-3FA209DD5AD0}"/>
              </a:ext>
            </a:extLst>
          </p:cNvPr>
          <p:cNvSpPr>
            <a:spLocks noGrp="1"/>
          </p:cNvSpPr>
          <p:nvPr>
            <p:ph type="sldNum" sz="quarter" idx="12"/>
          </p:nvPr>
        </p:nvSpPr>
        <p:spPr/>
        <p:txBody>
          <a:bodyPr/>
          <a:lstStyle/>
          <a:p>
            <a:fld id="{6B46F5F7-22D4-41D4-99AD-2892BE77B8C9}" type="slidenum">
              <a:rPr lang="en-GB" smtClean="0"/>
              <a:t>‹#›</a:t>
            </a:fld>
            <a:endParaRPr lang="en-GB"/>
          </a:p>
        </p:txBody>
      </p:sp>
    </p:spTree>
    <p:extLst>
      <p:ext uri="{BB962C8B-B14F-4D97-AF65-F5344CB8AC3E}">
        <p14:creationId xmlns:p14="http://schemas.microsoft.com/office/powerpoint/2010/main" val="28154437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04DA3-8462-D072-BF77-55949B924B4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6AD9951-387B-BF48-8888-9A4CE1D0650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1F38498-C211-4B96-0FEA-DDD932732C5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79F41D4-A914-1A86-6C71-2E34D98624C8}"/>
              </a:ext>
            </a:extLst>
          </p:cNvPr>
          <p:cNvSpPr>
            <a:spLocks noGrp="1"/>
          </p:cNvSpPr>
          <p:nvPr>
            <p:ph type="dt" sz="half" idx="10"/>
          </p:nvPr>
        </p:nvSpPr>
        <p:spPr/>
        <p:txBody>
          <a:bodyPr/>
          <a:lstStyle/>
          <a:p>
            <a:fld id="{029C037F-63EA-4170-B796-C39B483C87D9}" type="datetimeFigureOut">
              <a:rPr lang="en-GB" smtClean="0"/>
              <a:t>15/02/2026</a:t>
            </a:fld>
            <a:endParaRPr lang="en-GB"/>
          </a:p>
        </p:txBody>
      </p:sp>
      <p:sp>
        <p:nvSpPr>
          <p:cNvPr id="6" name="Footer Placeholder 5">
            <a:extLst>
              <a:ext uri="{FF2B5EF4-FFF2-40B4-BE49-F238E27FC236}">
                <a16:creationId xmlns:a16="http://schemas.microsoft.com/office/drawing/2014/main" id="{3728607A-7D25-38A4-6ACD-6686D2DF6CE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B8D948-6CCE-B9E5-8AF0-E03196E3651C}"/>
              </a:ext>
            </a:extLst>
          </p:cNvPr>
          <p:cNvSpPr>
            <a:spLocks noGrp="1"/>
          </p:cNvSpPr>
          <p:nvPr>
            <p:ph type="sldNum" sz="quarter" idx="12"/>
          </p:nvPr>
        </p:nvSpPr>
        <p:spPr/>
        <p:txBody>
          <a:bodyPr/>
          <a:lstStyle/>
          <a:p>
            <a:fld id="{6B46F5F7-22D4-41D4-99AD-2892BE77B8C9}" type="slidenum">
              <a:rPr lang="en-GB" smtClean="0"/>
              <a:t>‹#›</a:t>
            </a:fld>
            <a:endParaRPr lang="en-GB"/>
          </a:p>
        </p:txBody>
      </p:sp>
    </p:spTree>
    <p:extLst>
      <p:ext uri="{BB962C8B-B14F-4D97-AF65-F5344CB8AC3E}">
        <p14:creationId xmlns:p14="http://schemas.microsoft.com/office/powerpoint/2010/main" val="29496756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BABB5E-10A3-5C42-769F-323846CBDA1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99FFF6F-9DD6-F107-71B1-4D0BE14DC2C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3E87220-710E-DFDB-A117-E1503EA76DE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3E67AAA-9F22-3D4E-7B8B-8396122364BB}"/>
              </a:ext>
            </a:extLst>
          </p:cNvPr>
          <p:cNvSpPr>
            <a:spLocks noGrp="1"/>
          </p:cNvSpPr>
          <p:nvPr>
            <p:ph type="dt" sz="half" idx="10"/>
          </p:nvPr>
        </p:nvSpPr>
        <p:spPr/>
        <p:txBody>
          <a:bodyPr/>
          <a:lstStyle/>
          <a:p>
            <a:fld id="{029C037F-63EA-4170-B796-C39B483C87D9}" type="datetimeFigureOut">
              <a:rPr lang="en-GB" smtClean="0"/>
              <a:t>15/02/2026</a:t>
            </a:fld>
            <a:endParaRPr lang="en-GB"/>
          </a:p>
        </p:txBody>
      </p:sp>
      <p:sp>
        <p:nvSpPr>
          <p:cNvPr id="6" name="Footer Placeholder 5">
            <a:extLst>
              <a:ext uri="{FF2B5EF4-FFF2-40B4-BE49-F238E27FC236}">
                <a16:creationId xmlns:a16="http://schemas.microsoft.com/office/drawing/2014/main" id="{B4EB27B5-6ED0-18FB-8DB8-BC7B760BACE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393627F-24D6-F36D-E5C3-F65BC61C6BDF}"/>
              </a:ext>
            </a:extLst>
          </p:cNvPr>
          <p:cNvSpPr>
            <a:spLocks noGrp="1"/>
          </p:cNvSpPr>
          <p:nvPr>
            <p:ph type="sldNum" sz="quarter" idx="12"/>
          </p:nvPr>
        </p:nvSpPr>
        <p:spPr/>
        <p:txBody>
          <a:bodyPr/>
          <a:lstStyle/>
          <a:p>
            <a:fld id="{6B46F5F7-22D4-41D4-99AD-2892BE77B8C9}" type="slidenum">
              <a:rPr lang="en-GB" smtClean="0"/>
              <a:t>‹#›</a:t>
            </a:fld>
            <a:endParaRPr lang="en-GB"/>
          </a:p>
        </p:txBody>
      </p:sp>
    </p:spTree>
    <p:extLst>
      <p:ext uri="{BB962C8B-B14F-4D97-AF65-F5344CB8AC3E}">
        <p14:creationId xmlns:p14="http://schemas.microsoft.com/office/powerpoint/2010/main" val="27784372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67EB78-C3FE-37A6-23B8-1B94DB9E366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5F207C6-18EE-2782-6C26-9AEC6D6C6BC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3FCE22-B084-D056-C9B3-595FDA9CFA57}"/>
              </a:ext>
            </a:extLst>
          </p:cNvPr>
          <p:cNvSpPr>
            <a:spLocks noGrp="1"/>
          </p:cNvSpPr>
          <p:nvPr>
            <p:ph type="dt" sz="half" idx="10"/>
          </p:nvPr>
        </p:nvSpPr>
        <p:spPr/>
        <p:txBody>
          <a:bodyPr/>
          <a:lstStyle/>
          <a:p>
            <a:fld id="{029C037F-63EA-4170-B796-C39B483C87D9}" type="datetimeFigureOut">
              <a:rPr lang="en-GB" smtClean="0"/>
              <a:t>15/02/2026</a:t>
            </a:fld>
            <a:endParaRPr lang="en-GB"/>
          </a:p>
        </p:txBody>
      </p:sp>
      <p:sp>
        <p:nvSpPr>
          <p:cNvPr id="5" name="Footer Placeholder 4">
            <a:extLst>
              <a:ext uri="{FF2B5EF4-FFF2-40B4-BE49-F238E27FC236}">
                <a16:creationId xmlns:a16="http://schemas.microsoft.com/office/drawing/2014/main" id="{EEDA2CBB-4749-1FCD-F249-10684C41B9C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7E8D371-FE58-3C32-69B8-E321A934071E}"/>
              </a:ext>
            </a:extLst>
          </p:cNvPr>
          <p:cNvSpPr>
            <a:spLocks noGrp="1"/>
          </p:cNvSpPr>
          <p:nvPr>
            <p:ph type="sldNum" sz="quarter" idx="12"/>
          </p:nvPr>
        </p:nvSpPr>
        <p:spPr/>
        <p:txBody>
          <a:bodyPr/>
          <a:lstStyle/>
          <a:p>
            <a:fld id="{6B46F5F7-22D4-41D4-99AD-2892BE77B8C9}" type="slidenum">
              <a:rPr lang="en-GB" smtClean="0"/>
              <a:t>‹#›</a:t>
            </a:fld>
            <a:endParaRPr lang="en-GB"/>
          </a:p>
        </p:txBody>
      </p:sp>
    </p:spTree>
    <p:extLst>
      <p:ext uri="{BB962C8B-B14F-4D97-AF65-F5344CB8AC3E}">
        <p14:creationId xmlns:p14="http://schemas.microsoft.com/office/powerpoint/2010/main" val="38707951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AE2B2C3-F88F-9814-623D-729AC95CD96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D3CAE6A-020B-E5FD-2618-30445ABF1F5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8B136B-DF5D-4C39-E057-2E52E12A90B3}"/>
              </a:ext>
            </a:extLst>
          </p:cNvPr>
          <p:cNvSpPr>
            <a:spLocks noGrp="1"/>
          </p:cNvSpPr>
          <p:nvPr>
            <p:ph type="dt" sz="half" idx="10"/>
          </p:nvPr>
        </p:nvSpPr>
        <p:spPr/>
        <p:txBody>
          <a:bodyPr/>
          <a:lstStyle/>
          <a:p>
            <a:fld id="{029C037F-63EA-4170-B796-C39B483C87D9}" type="datetimeFigureOut">
              <a:rPr lang="en-GB" smtClean="0"/>
              <a:t>15/02/2026</a:t>
            </a:fld>
            <a:endParaRPr lang="en-GB"/>
          </a:p>
        </p:txBody>
      </p:sp>
      <p:sp>
        <p:nvSpPr>
          <p:cNvPr id="5" name="Footer Placeholder 4">
            <a:extLst>
              <a:ext uri="{FF2B5EF4-FFF2-40B4-BE49-F238E27FC236}">
                <a16:creationId xmlns:a16="http://schemas.microsoft.com/office/drawing/2014/main" id="{4EE84C55-5EA0-9A5B-8568-712AD6D2505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03C114-6CB8-2DA9-B73E-43E9934AC989}"/>
              </a:ext>
            </a:extLst>
          </p:cNvPr>
          <p:cNvSpPr>
            <a:spLocks noGrp="1"/>
          </p:cNvSpPr>
          <p:nvPr>
            <p:ph type="sldNum" sz="quarter" idx="12"/>
          </p:nvPr>
        </p:nvSpPr>
        <p:spPr/>
        <p:txBody>
          <a:bodyPr/>
          <a:lstStyle/>
          <a:p>
            <a:fld id="{6B46F5F7-22D4-41D4-99AD-2892BE77B8C9}" type="slidenum">
              <a:rPr lang="en-GB" smtClean="0"/>
              <a:t>‹#›</a:t>
            </a:fld>
            <a:endParaRPr lang="en-GB"/>
          </a:p>
        </p:txBody>
      </p:sp>
    </p:spTree>
    <p:extLst>
      <p:ext uri="{BB962C8B-B14F-4D97-AF65-F5344CB8AC3E}">
        <p14:creationId xmlns:p14="http://schemas.microsoft.com/office/powerpoint/2010/main" val="6975361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8EE7803-5BEE-36A2-B85B-4D968A179BC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09C7407-3DA5-27EB-B4A0-4BC0FE5B202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54BEFD1-A727-D280-0A06-E1377D5144B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9C037F-63EA-4170-B796-C39B483C87D9}" type="datetimeFigureOut">
              <a:rPr lang="en-GB" smtClean="0"/>
              <a:t>15/02/2026</a:t>
            </a:fld>
            <a:endParaRPr lang="en-GB"/>
          </a:p>
        </p:txBody>
      </p:sp>
      <p:sp>
        <p:nvSpPr>
          <p:cNvPr id="5" name="Footer Placeholder 4">
            <a:extLst>
              <a:ext uri="{FF2B5EF4-FFF2-40B4-BE49-F238E27FC236}">
                <a16:creationId xmlns:a16="http://schemas.microsoft.com/office/drawing/2014/main" id="{9DD0DB47-9D38-6C73-F95F-595A19A2442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6C5D351-9DF3-A2FB-F66F-70337FE3D0E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B46F5F7-22D4-41D4-99AD-2892BE77B8C9}" type="slidenum">
              <a:rPr lang="en-GB" smtClean="0"/>
              <a:t>‹#›</a:t>
            </a:fld>
            <a:endParaRPr lang="en-GB"/>
          </a:p>
        </p:txBody>
      </p:sp>
    </p:spTree>
    <p:extLst>
      <p:ext uri="{BB962C8B-B14F-4D97-AF65-F5344CB8AC3E}">
        <p14:creationId xmlns:p14="http://schemas.microsoft.com/office/powerpoint/2010/main" val="386775291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4.sv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15.svg"/><Relationship Id="rId4" Type="http://schemas.openxmlformats.org/officeDocument/2006/relationships/image" Target="../media/image14.png"/></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learn.microsoft.com/en-us/sysinternals/downloads/rammap" TargetMode="External"/><Relationship Id="rId2" Type="http://schemas.openxmlformats.org/officeDocument/2006/relationships/hyperlink" Target="https://4sysops.com/archives/analyze-windows-memory-usage-with-rammap/"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learn.microsoft.com/en-us/sysinternals/downloads/process-explorer"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18.xml.rels><?xml version="1.0" encoding="UTF-8" standalone="yes"?>
<Relationships xmlns="http://schemas.openxmlformats.org/package/2006/relationships"><Relationship Id="rId3" Type="http://schemas.openxmlformats.org/officeDocument/2006/relationships/hyperlink" Target="https://www.youtube.com/watch?v=yQSHqt-wIkY"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hyperlink" Target="https://pixabay.com/en/play-icon-free-wallpaper-vector-1173551/" TargetMode="External"/><Relationship Id="rId5" Type="http://schemas.openxmlformats.org/officeDocument/2006/relationships/image" Target="../media/image21.png"/><Relationship Id="rId4" Type="http://schemas.openxmlformats.org/officeDocument/2006/relationships/image" Target="../media/image20.png"/></Relationships>
</file>

<file path=ppt/slides/_rels/slide19.xml.rels><?xml version="1.0" encoding="UTF-8" standalone="yes"?>
<Relationships xmlns="http://schemas.openxmlformats.org/package/2006/relationships"><Relationship Id="rId3" Type="http://schemas.openxmlformats.org/officeDocument/2006/relationships/hyperlink" Target="https://sourceforge.net/projects/processhacker/"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19.png"/></Relationships>
</file>

<file path=ppt/slides/_rels/slide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 Id="rId5" Type="http://schemas.openxmlformats.org/officeDocument/2006/relationships/image" Target="../media/image15.svg"/><Relationship Id="rId4" Type="http://schemas.openxmlformats.org/officeDocument/2006/relationships/image" Target="../media/image14.png"/></Relationships>
</file>

<file path=ppt/slides/_rels/slide2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2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hyperlink" Target="https://www.youtube.com/watch?v=gkAp9Ai0sdk" TargetMode="Externa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27.xml.rels><?xml version="1.0" encoding="UTF-8" standalone="yes"?>
<Relationships xmlns="http://schemas.openxmlformats.org/package/2006/relationships"><Relationship Id="rId3" Type="http://schemas.openxmlformats.org/officeDocument/2006/relationships/hyperlink" Target="https://apps.microsoft.com/detail/9PGJGD53TN86?launch=true&amp;mode=full&amp;hl=en-us&amp;gl=gb&amp;ocid=bingwebsearch" TargetMode="External"/><Relationship Id="rId2" Type="http://schemas.openxmlformats.org/officeDocument/2006/relationships/image" Target="../media/image31.png"/><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2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www.partitionwizard.com/clone-disk/system-detected-stack-based-buffer-overrun.html" TargetMode="External"/><Relationship Id="rId2" Type="http://schemas.openxmlformats.org/officeDocument/2006/relationships/image" Target="../media/image19.png"/><Relationship Id="rId1" Type="http://schemas.openxmlformats.org/officeDocument/2006/relationships/slideLayout" Target="../slideLayouts/slideLayout2.xml"/><Relationship Id="rId4" Type="http://schemas.openxmlformats.org/officeDocument/2006/relationships/image" Target="../media/image33.png"/></Relationships>
</file>

<file path=ppt/slides/_rels/slide3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hyperlink" Target="https://www.youtube.com/watch?v=wdHLuB4lkgg" TargetMode="External"/><Relationship Id="rId1" Type="http://schemas.openxmlformats.org/officeDocument/2006/relationships/slideLayout" Target="../slideLayouts/slideLayout2.xml"/><Relationship Id="rId6" Type="http://schemas.openxmlformats.org/officeDocument/2006/relationships/image" Target="../media/image19.png"/><Relationship Id="rId5" Type="http://schemas.openxmlformats.org/officeDocument/2006/relationships/image" Target="../media/image36.svg"/><Relationship Id="rId4" Type="http://schemas.openxmlformats.org/officeDocument/2006/relationships/image" Target="../media/image35.png"/></Relationships>
</file>

<file path=ppt/slides/_rels/slide31.xml.rels><?xml version="1.0" encoding="UTF-8" standalone="yes"?>
<Relationships xmlns="http://schemas.openxmlformats.org/package/2006/relationships"><Relationship Id="rId3" Type="http://schemas.openxmlformats.org/officeDocument/2006/relationships/hyperlink" Target="https://www.loggly.com/ultimate-guide/windows-logging-basics/"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32.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www.manageengine.com/products/eventlog/?utm_source=Comparitech&amp;utm_medium=Website-cpc&amp;utm_campaign=ELA-WinELMTools" TargetMode="External"/><Relationship Id="rId2" Type="http://schemas.openxmlformats.org/officeDocument/2006/relationships/hyperlink" Target="https://www.solarwinds.com/log-analyzer/use-cases/windows-event-log-monitoring" TargetMode="External"/><Relationship Id="rId1" Type="http://schemas.openxmlformats.org/officeDocument/2006/relationships/slideLayout" Target="../slideLayouts/slideLayout2.xml"/><Relationship Id="rId5" Type="http://schemas.openxmlformats.org/officeDocument/2006/relationships/image" Target="../media/image39.png"/><Relationship Id="rId4" Type="http://schemas.openxmlformats.org/officeDocument/2006/relationships/hyperlink" Target="https://www.netwrix.com/netwrix_event_log_manager.html" TargetMode="External"/></Relationships>
</file>

<file path=ppt/slides/_rels/slide35.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hyperlink" Target="https://www.solarwinds.com/log-analyzer/use-cases/windows-event-log-monitoring" TargetMode="External"/><Relationship Id="rId1" Type="http://schemas.openxmlformats.org/officeDocument/2006/relationships/slideLayout" Target="../slideLayouts/slideLayout2.xml"/><Relationship Id="rId5" Type="http://schemas.openxmlformats.org/officeDocument/2006/relationships/image" Target="../media/image36.svg"/><Relationship Id="rId4" Type="http://schemas.openxmlformats.org/officeDocument/2006/relationships/image" Target="../media/image35.png"/></Relationships>
</file>

<file path=ppt/slides/_rels/slide36.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hyperlink" Target="https://www.youtube.com/watch?v=-fV7jZwZuGQ" TargetMode="External"/><Relationship Id="rId5" Type="http://schemas.openxmlformats.org/officeDocument/2006/relationships/hyperlink" Target="https://www.youtube.com/watch?v=_6fP8bV5Pb4" TargetMode="External"/><Relationship Id="rId4" Type="http://schemas.openxmlformats.org/officeDocument/2006/relationships/hyperlink" Target="https://www.youtube.com/watch?v=RSqM0RfRSjc" TargetMode="Externa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hyperlink" Target="https://www.eightforums.com/threads/system-health-report-generate-and-view-in-windows-8-1.52013/" TargetMode="External"/><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31.xml"/><Relationship Id="rId1" Type="http://schemas.openxmlformats.org/officeDocument/2006/relationships/slideLayout" Target="../slideLayouts/slideLayout2.xml"/><Relationship Id="rId4" Type="http://schemas.openxmlformats.org/officeDocument/2006/relationships/image" Target="../media/image48.png"/></Relationships>
</file>

<file path=ppt/slides/_rels/slide49.xml.rels><?xml version="1.0" encoding="UTF-8" standalone="yes"?>
<Relationships xmlns="http://schemas.openxmlformats.org/package/2006/relationships"><Relationship Id="rId3" Type="http://schemas.openxmlformats.org/officeDocument/2006/relationships/hyperlink" Target="https://www.nextofwindows.com/10-important-windows-performance-counters-you-should-know-of" TargetMode="External"/><Relationship Id="rId2" Type="http://schemas.openxmlformats.org/officeDocument/2006/relationships/notesSlide" Target="../notesSlides/notesSlide32.xml"/><Relationship Id="rId1" Type="http://schemas.openxmlformats.org/officeDocument/2006/relationships/slideLayout" Target="../slideLayouts/slideLayout2.xml"/><Relationship Id="rId5" Type="http://schemas.openxmlformats.org/officeDocument/2006/relationships/image" Target="../media/image50.svg"/><Relationship Id="rId4" Type="http://schemas.openxmlformats.org/officeDocument/2006/relationships/image" Target="../media/image49.png"/></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1.xml.rels><?xml version="1.0" encoding="UTF-8" standalone="yes"?>
<Relationships xmlns="http://schemas.openxmlformats.org/package/2006/relationships"><Relationship Id="rId3" Type="http://schemas.openxmlformats.org/officeDocument/2006/relationships/hyperlink" Target="https://reactos.org/" TargetMode="External"/><Relationship Id="rId2" Type="http://schemas.openxmlformats.org/officeDocument/2006/relationships/notesSlide" Target="../notesSlides/notesSlide33.xml"/><Relationship Id="rId1" Type="http://schemas.openxmlformats.org/officeDocument/2006/relationships/slideLayout" Target="../slideLayouts/slideLayout2.xml"/><Relationship Id="rId6" Type="http://schemas.openxmlformats.org/officeDocument/2006/relationships/hyperlink" Target="https://creativecommons.org/licenses/by-sa/3.0/" TargetMode="External"/><Relationship Id="rId5" Type="http://schemas.openxmlformats.org/officeDocument/2006/relationships/hyperlink" Target="https://en.wikipedia.org/wiki/Path_(computing)" TargetMode="External"/><Relationship Id="rId4" Type="http://schemas.openxmlformats.org/officeDocument/2006/relationships/image" Target="../media/image51.png"/></Relationships>
</file>

<file path=ppt/slides/_rels/slide52.xml.rels><?xml version="1.0" encoding="UTF-8" standalone="yes"?>
<Relationships xmlns="http://schemas.openxmlformats.org/package/2006/relationships"><Relationship Id="rId3" Type="http://schemas.openxmlformats.org/officeDocument/2006/relationships/image" Target="../media/image51.png"/><Relationship Id="rId7" Type="http://schemas.openxmlformats.org/officeDocument/2006/relationships/hyperlink" Target="https://creativecommons.org/licenses/by/3.0/" TargetMode="External"/><Relationship Id="rId2" Type="http://schemas.openxmlformats.org/officeDocument/2006/relationships/notesSlide" Target="../notesSlides/notesSlide34.xml"/><Relationship Id="rId1" Type="http://schemas.openxmlformats.org/officeDocument/2006/relationships/slideLayout" Target="../slideLayouts/slideLayout2.xml"/><Relationship Id="rId6" Type="http://schemas.openxmlformats.org/officeDocument/2006/relationships/hyperlink" Target="https://edtechsr.com/2018/11/30/edtech-situation-room-episode-116/" TargetMode="External"/><Relationship Id="rId5" Type="http://schemas.openxmlformats.org/officeDocument/2006/relationships/image" Target="../media/image52.jpg"/><Relationship Id="rId4" Type="http://schemas.openxmlformats.org/officeDocument/2006/relationships/hyperlink" Target="https://en.wikipedia.org/wiki/Path_(computing)" TargetMode="External"/></Relationships>
</file>

<file path=ppt/slides/_rels/slide53.xml.rels><?xml version="1.0" encoding="UTF-8" standalone="yes"?>
<Relationships xmlns="http://schemas.openxmlformats.org/package/2006/relationships"><Relationship Id="rId8" Type="http://schemas.openxmlformats.org/officeDocument/2006/relationships/hyperlink" Target="https://www.varonis.com/blog/windows-powershell-tutorials/" TargetMode="External"/><Relationship Id="rId13" Type="http://schemas.openxmlformats.org/officeDocument/2006/relationships/hyperlink" Target="http://sqlsailor.com/2013/02/26/getdbinfo/" TargetMode="External"/><Relationship Id="rId3" Type="http://schemas.openxmlformats.org/officeDocument/2006/relationships/hyperlink" Target="https://www.youtube.com/watch?v=5I_iDp5WLt8" TargetMode="External"/><Relationship Id="rId7" Type="http://schemas.openxmlformats.org/officeDocument/2006/relationships/hyperlink" Target="https://www.comparitech.com/net-admin/powershell-cheat-sheet/" TargetMode="External"/><Relationship Id="rId12" Type="http://schemas.openxmlformats.org/officeDocument/2006/relationships/image" Target="../media/image54.png"/><Relationship Id="rId2" Type="http://schemas.openxmlformats.org/officeDocument/2006/relationships/notesSlide" Target="../notesSlides/notesSlide35.xml"/><Relationship Id="rId1" Type="http://schemas.openxmlformats.org/officeDocument/2006/relationships/slideLayout" Target="../slideLayouts/slideLayout2.xml"/><Relationship Id="rId6" Type="http://schemas.openxmlformats.org/officeDocument/2006/relationships/hyperlink" Target="https://www.youtube.com/watch?v=VFuobJbbDtU" TargetMode="External"/><Relationship Id="rId11" Type="http://schemas.openxmlformats.org/officeDocument/2006/relationships/hyperlink" Target="https://en.wikipedia.org/wiki/PowerShell" TargetMode="External"/><Relationship Id="rId5" Type="http://schemas.openxmlformats.org/officeDocument/2006/relationships/hyperlink" Target="https://www.techrepublic.com/blog/10-things/10-powershell-commands-every-windows-admin-should-know/" TargetMode="External"/><Relationship Id="rId15" Type="http://schemas.openxmlformats.org/officeDocument/2006/relationships/hyperlink" Target="https://creativecommons.org/licenses/by-nc-nd/3.0/" TargetMode="External"/><Relationship Id="rId10" Type="http://schemas.openxmlformats.org/officeDocument/2006/relationships/image" Target="../media/image53.png"/><Relationship Id="rId4" Type="http://schemas.openxmlformats.org/officeDocument/2006/relationships/hyperlink" Target="https://devblogs.microsoft.com/scripting/table-of-basic-powershell-commands/" TargetMode="External"/><Relationship Id="rId9" Type="http://schemas.openxmlformats.org/officeDocument/2006/relationships/hyperlink" Target="https://www.guru99.com/powershell-tutorial.html" TargetMode="External"/><Relationship Id="rId14" Type="http://schemas.openxmlformats.org/officeDocument/2006/relationships/hyperlink" Target="https://creativecommons.org/licenses/by-sa/3.0/" TargetMode="Externa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5.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36.xml"/><Relationship Id="rId1" Type="http://schemas.openxmlformats.org/officeDocument/2006/relationships/slideLayout" Target="../slideLayouts/slideLayout2.xml"/><Relationship Id="rId6" Type="http://schemas.openxmlformats.org/officeDocument/2006/relationships/hyperlink" Target="https://pixabay.com/en/comics-bang-pow-wow-ouch-42831/" TargetMode="External"/><Relationship Id="rId5" Type="http://schemas.openxmlformats.org/officeDocument/2006/relationships/image" Target="../media/image56.png"/><Relationship Id="rId4" Type="http://schemas.openxmlformats.org/officeDocument/2006/relationships/hyperlink" Target="https://www.geeksvgs.com/id/183174" TargetMode="External"/></Relationships>
</file>

<file path=ppt/slides/_rels/slide56.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37.xml"/><Relationship Id="rId1" Type="http://schemas.openxmlformats.org/officeDocument/2006/relationships/slideLayout" Target="../slideLayouts/slideLayout2.xml"/><Relationship Id="rId6" Type="http://schemas.openxmlformats.org/officeDocument/2006/relationships/image" Target="../media/image59.png"/><Relationship Id="rId5" Type="http://schemas.openxmlformats.org/officeDocument/2006/relationships/image" Target="../media/image58.png"/><Relationship Id="rId4" Type="http://schemas.openxmlformats.org/officeDocument/2006/relationships/hyperlink" Target="https://www.google.com/url?sa=t&amp;rct=j&amp;q=&amp;esrc=s&amp;source=web&amp;cd=&amp;cad=rja&amp;uact=8&amp;ved=2ahUKEwjXsZyH15GEAxXmVkEAHaBrAEYQFnoECBEQAw&amp;url=https%3A%2F%2Fwww.geeksforgeeks.org%2Ftop-command-in-linux-with-examples%2F%23%3A~%3Atext%3DThe%2520%2560%2520top%2560%2520command%2520is%2520a%2Cand%2520analyze%2520system%2520activity%2520effectively.&amp;usg=AOvVaw28nPM3qhtrxNRZ_7Cm4EQY&amp;opi=89978449" TargetMode="External"/></Relationships>
</file>

<file path=ppt/slides/_rels/slide57.xml.rels><?xml version="1.0" encoding="UTF-8" standalone="yes"?>
<Relationships xmlns="http://schemas.openxmlformats.org/package/2006/relationships"><Relationship Id="rId3" Type="http://schemas.openxmlformats.org/officeDocument/2006/relationships/hyperlink" Target="https://learn.microsoft.com/en-us/dynamics-nav/how-to--view-performance-counter-data-for-a-data-collector-set" TargetMode="External"/><Relationship Id="rId2" Type="http://schemas.openxmlformats.org/officeDocument/2006/relationships/notesSlide" Target="../notesSlides/notesSlide38.xml"/><Relationship Id="rId1" Type="http://schemas.openxmlformats.org/officeDocument/2006/relationships/slideLayout" Target="../slideLayouts/slideLayout2.xml"/><Relationship Id="rId5" Type="http://schemas.openxmlformats.org/officeDocument/2006/relationships/image" Target="../media/image61.png"/><Relationship Id="rId4" Type="http://schemas.openxmlformats.org/officeDocument/2006/relationships/image" Target="../media/image60.png"/></Relationships>
</file>

<file path=ppt/slides/_rels/slide58.xml.rels><?xml version="1.0" encoding="UTF-8" standalone="yes"?>
<Relationships xmlns="http://schemas.openxmlformats.org/package/2006/relationships"><Relationship Id="rId3" Type="http://schemas.openxmlformats.org/officeDocument/2006/relationships/hyperlink" Target="https://learn.microsoft.com/en-us/previous-versions/windows/it-pro/windows-server-2008-R2-and-2008/cc749337(v=ws.11)?redirectedfrom=MSDN" TargetMode="External"/><Relationship Id="rId2" Type="http://schemas.openxmlformats.org/officeDocument/2006/relationships/notesSlide" Target="../notesSlides/notesSlide39.xml"/><Relationship Id="rId1" Type="http://schemas.openxmlformats.org/officeDocument/2006/relationships/slideLayout" Target="../slideLayouts/slideLayout2.xml"/><Relationship Id="rId5" Type="http://schemas.openxmlformats.org/officeDocument/2006/relationships/image" Target="../media/image62.png"/><Relationship Id="rId4" Type="http://schemas.openxmlformats.org/officeDocument/2006/relationships/hyperlink" Target="http://wiki.webperfect.ch/index.php?title=Data_Collector_Sets_(Perfmon)#:~:text=A%20Data%20Collector%20Set%20is,to%20review%20or%20log%20performance." TargetMode="Externa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1.xml.rels><?xml version="1.0" encoding="UTF-8" standalone="yes"?>
<Relationships xmlns="http://schemas.openxmlformats.org/package/2006/relationships"><Relationship Id="rId3" Type="http://schemas.openxmlformats.org/officeDocument/2006/relationships/hyperlink" Target="https://docs.microsoft.com/en-us/windows/powertoys/" TargetMode="External"/><Relationship Id="rId2" Type="http://schemas.openxmlformats.org/officeDocument/2006/relationships/notesSlide" Target="../notesSlides/notesSlide42.xml"/><Relationship Id="rId1" Type="http://schemas.openxmlformats.org/officeDocument/2006/relationships/slideLayout" Target="../slideLayouts/slideLayout2.xml"/><Relationship Id="rId6" Type="http://schemas.openxmlformats.org/officeDocument/2006/relationships/hyperlink" Target="https://creativecommons.org/licenses/by-nc-nd/3.0/" TargetMode="External"/><Relationship Id="rId5" Type="http://schemas.openxmlformats.org/officeDocument/2006/relationships/hyperlink" Target="https://blog.hametbenoit.com/2019/10/01/windows-the-powertoys-are-back/" TargetMode="External"/><Relationship Id="rId4" Type="http://schemas.openxmlformats.org/officeDocument/2006/relationships/image" Target="../media/image63.png"/></Relationships>
</file>

<file path=ppt/slides/_rels/slide62.xml.rels><?xml version="1.0" encoding="UTF-8" standalone="yes"?>
<Relationships xmlns="http://schemas.openxmlformats.org/package/2006/relationships"><Relationship Id="rId3" Type="http://schemas.openxmlformats.org/officeDocument/2006/relationships/image" Target="../media/image64.jpg"/><Relationship Id="rId2" Type="http://schemas.openxmlformats.org/officeDocument/2006/relationships/notesSlide" Target="../notesSlides/notesSlide43.xml"/><Relationship Id="rId1" Type="http://schemas.openxmlformats.org/officeDocument/2006/relationships/slideLayout" Target="../slideLayouts/slideLayout2.xml"/><Relationship Id="rId4" Type="http://schemas.openxmlformats.org/officeDocument/2006/relationships/hyperlink" Target="https://www.pxfuel.com/en/search?q=storage&amp;page=6" TargetMode="External"/></Relationships>
</file>

<file path=ppt/slides/_rels/slide63.xml.rels><?xml version="1.0" encoding="UTF-8" standalone="yes"?>
<Relationships xmlns="http://schemas.openxmlformats.org/package/2006/relationships"><Relationship Id="rId8" Type="http://schemas.openxmlformats.org/officeDocument/2006/relationships/hyperlink" Target="https://pngimg.com/download/33233" TargetMode="External"/><Relationship Id="rId3" Type="http://schemas.openxmlformats.org/officeDocument/2006/relationships/hyperlink" Target="https://www.youtube.com/watch?v=HjVktRd35G8" TargetMode="External"/><Relationship Id="rId7" Type="http://schemas.openxmlformats.org/officeDocument/2006/relationships/image" Target="../media/image67.png"/><Relationship Id="rId2" Type="http://schemas.openxmlformats.org/officeDocument/2006/relationships/notesSlide" Target="../notesSlides/notesSlide44.xml"/><Relationship Id="rId1" Type="http://schemas.openxmlformats.org/officeDocument/2006/relationships/slideLayout" Target="../slideLayouts/slideLayout2.xml"/><Relationship Id="rId6" Type="http://schemas.openxmlformats.org/officeDocument/2006/relationships/image" Target="../media/image66.png"/><Relationship Id="rId5" Type="http://schemas.openxmlformats.org/officeDocument/2006/relationships/hyperlink" Target="https://www.youtube.com/watch?v=lz83GavddB0" TargetMode="External"/><Relationship Id="rId4" Type="http://schemas.openxmlformats.org/officeDocument/2006/relationships/image" Target="../media/image65.png"/></Relationships>
</file>

<file path=ppt/slides/_rels/slide64.xml.rels><?xml version="1.0" encoding="UTF-8" standalone="yes"?>
<Relationships xmlns="http://schemas.openxmlformats.org/package/2006/relationships"><Relationship Id="rId3" Type="http://schemas.openxmlformats.org/officeDocument/2006/relationships/image" Target="../media/image68.png"/><Relationship Id="rId7" Type="http://schemas.openxmlformats.org/officeDocument/2006/relationships/hyperlink" Target="https://pixabay.com/en/microsoft-flag-windows-7-win-7-237843/" TargetMode="External"/><Relationship Id="rId2" Type="http://schemas.openxmlformats.org/officeDocument/2006/relationships/notesSlide" Target="../notesSlides/notesSlide45.xml"/><Relationship Id="rId1" Type="http://schemas.openxmlformats.org/officeDocument/2006/relationships/slideLayout" Target="../slideLayouts/slideLayout2.xml"/><Relationship Id="rId6" Type="http://schemas.openxmlformats.org/officeDocument/2006/relationships/image" Target="../media/image69.png"/><Relationship Id="rId5" Type="http://schemas.openxmlformats.org/officeDocument/2006/relationships/hyperlink" Target="https://creativecommons.org/licenses/by-sa/3.0/" TargetMode="External"/><Relationship Id="rId4" Type="http://schemas.openxmlformats.org/officeDocument/2006/relationships/hyperlink" Target="http://superuser.com/questions/1141631/make-windows-10-file-explorer-look-like-mac-osx-finders-column-view" TargetMode="External"/></Relationships>
</file>

<file path=ppt/slides/_rels/slide65.xml.rels><?xml version="1.0" encoding="UTF-8" standalone="yes"?>
<Relationships xmlns="http://schemas.openxmlformats.org/package/2006/relationships"><Relationship Id="rId3" Type="http://schemas.openxmlformats.org/officeDocument/2006/relationships/hyperlink" Target="https://www.google.com/search?q=kb+mb+tb+pb+eb+zb&amp;rlz=1C1GCEB_enGB824GB825&amp;oq=kb+mb+tb+pb+eb+zb&amp;aqs=chrome..69i57.11229j0j4&amp;sourceid=chrome&amp;ie=UTF-8" TargetMode="External"/><Relationship Id="rId2" Type="http://schemas.openxmlformats.org/officeDocument/2006/relationships/notesSlide" Target="../notesSlides/notesSlide46.xml"/><Relationship Id="rId1" Type="http://schemas.openxmlformats.org/officeDocument/2006/relationships/slideLayout" Target="../slideLayouts/slideLayout2.xml"/><Relationship Id="rId6" Type="http://schemas.openxmlformats.org/officeDocument/2006/relationships/hyperlink" Target="https://creativecommons.org/licenses/by-nd/3.0/" TargetMode="External"/><Relationship Id="rId5" Type="http://schemas.openxmlformats.org/officeDocument/2006/relationships/hyperlink" Target="https://theconversation.com/revealed-the-unparalled-scale-of-big-data-analysis-behind-santas-naughty-or-nice-list-35758" TargetMode="External"/><Relationship Id="rId4" Type="http://schemas.openxmlformats.org/officeDocument/2006/relationships/image" Target="../media/image70.jpg"/></Relationships>
</file>

<file path=ppt/slides/_rels/slide66.xml.rels><?xml version="1.0" encoding="UTF-8" standalone="yes"?>
<Relationships xmlns="http://schemas.openxmlformats.org/package/2006/relationships"><Relationship Id="rId3" Type="http://schemas.openxmlformats.org/officeDocument/2006/relationships/image" Target="../media/image64.jpg"/><Relationship Id="rId2" Type="http://schemas.openxmlformats.org/officeDocument/2006/relationships/notesSlide" Target="../notesSlides/notesSlide47.xml"/><Relationship Id="rId1" Type="http://schemas.openxmlformats.org/officeDocument/2006/relationships/slideLayout" Target="../slideLayouts/slideLayout2.xml"/><Relationship Id="rId4" Type="http://schemas.openxmlformats.org/officeDocument/2006/relationships/hyperlink" Target="https://www.pxfuel.com/en/search?q=storage&amp;page=6" TargetMode="External"/></Relationships>
</file>

<file path=ppt/slides/_rels/slide67.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notesSlide" Target="../notesSlides/notesSlide48.xml"/><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linuxkillwin.blogspot.com/2012/01/leer-extfat-en-ubuntu-fat32-para.html" TargetMode="External"/></Relationships>
</file>

<file path=ppt/slides/_rels/slide68.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49.xml"/><Relationship Id="rId1" Type="http://schemas.openxmlformats.org/officeDocument/2006/relationships/slideLayout" Target="../slideLayouts/slideLayout2.xml"/><Relationship Id="rId5" Type="http://schemas.openxmlformats.org/officeDocument/2006/relationships/hyperlink" Target="https://www.ibm.com/pages/selecting-best-microsoft-file-system-fat16-fat32-ntfs-ibm-intellistation" TargetMode="External"/><Relationship Id="rId4" Type="http://schemas.openxmlformats.org/officeDocument/2006/relationships/hyperlink" Target="https://www.geeksforgeeks.org/understanding-file-sizes-bytes-kb-mb-gb-tb-pb-eb-zb-yb/" TargetMode="External"/></Relationships>
</file>

<file path=ppt/slides/_rels/slide69.xml.rels><?xml version="1.0" encoding="UTF-8" standalone="yes"?>
<Relationships xmlns="http://schemas.openxmlformats.org/package/2006/relationships"><Relationship Id="rId3" Type="http://schemas.openxmlformats.org/officeDocument/2006/relationships/image" Target="../media/image73.jpg"/><Relationship Id="rId2" Type="http://schemas.openxmlformats.org/officeDocument/2006/relationships/notesSlide" Target="../notesSlides/notesSlide50.xml"/><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s://ru.bmstu.wiki/%D0%A1%D1%80%D0%B0%D0%B2%D0%BD%D0%B5%D0%BD%D0%B8%D0%B5_%D1%84%D0%B0%D0%B9%D0%BB%D0%BE%D0%B2%D1%8B%D1%85_%D1%81%D0%B8%D1%81%D1%82%D0%B5%D0%BC" TargetMode="External"/></Relationships>
</file>

<file path=ppt/slides/_rels/slide70.xml.rels><?xml version="1.0" encoding="UTF-8" standalone="yes"?>
<Relationships xmlns="http://schemas.openxmlformats.org/package/2006/relationships"><Relationship Id="rId8" Type="http://schemas.openxmlformats.org/officeDocument/2006/relationships/hyperlink" Target="https://creativecommons.org/licenses/by-nc-sa/3.0/" TargetMode="External"/><Relationship Id="rId3" Type="http://schemas.openxmlformats.org/officeDocument/2006/relationships/image" Target="../media/image74.jpeg"/><Relationship Id="rId7" Type="http://schemas.openxmlformats.org/officeDocument/2006/relationships/hyperlink" Target="https://thequirksofenglish.blogspot.com/2018/" TargetMode="External"/><Relationship Id="rId2" Type="http://schemas.openxmlformats.org/officeDocument/2006/relationships/notesSlide" Target="../notesSlides/notesSlide51.xml"/><Relationship Id="rId1" Type="http://schemas.openxmlformats.org/officeDocument/2006/relationships/slideLayout" Target="../slideLayouts/slideLayout2.xml"/><Relationship Id="rId6" Type="http://schemas.openxmlformats.org/officeDocument/2006/relationships/image" Target="../media/image75.png"/><Relationship Id="rId5" Type="http://schemas.openxmlformats.org/officeDocument/2006/relationships/hyperlink" Target="https://creativecommons.org/licenses/by/3.0/" TargetMode="External"/><Relationship Id="rId10" Type="http://schemas.openxmlformats.org/officeDocument/2006/relationships/hyperlink" Target="https://openclipart.org/detail/222944/byte" TargetMode="External"/><Relationship Id="rId4" Type="http://schemas.openxmlformats.org/officeDocument/2006/relationships/hyperlink" Target="https://asirfvg.wordpress.com/2014/09/30/cern-data-center/" TargetMode="External"/><Relationship Id="rId9" Type="http://schemas.openxmlformats.org/officeDocument/2006/relationships/image" Target="../media/image76.png"/></Relationships>
</file>

<file path=ppt/slides/_rels/slide71.xml.rels><?xml version="1.0" encoding="UTF-8" standalone="yes"?>
<Relationships xmlns="http://schemas.openxmlformats.org/package/2006/relationships"><Relationship Id="rId8" Type="http://schemas.openxmlformats.org/officeDocument/2006/relationships/hyperlink" Target="https://www.deviantart.com/samashy/art/Apple-200442167" TargetMode="External"/><Relationship Id="rId3" Type="http://schemas.openxmlformats.org/officeDocument/2006/relationships/hyperlink" Target="https://docs.microsoft.com/en-us/windows-server/storage/refs/refs-overview" TargetMode="External"/><Relationship Id="rId7" Type="http://schemas.openxmlformats.org/officeDocument/2006/relationships/image" Target="../media/image78.png"/><Relationship Id="rId2" Type="http://schemas.openxmlformats.org/officeDocument/2006/relationships/notesSlide" Target="../notesSlides/notesSlide52.xml"/><Relationship Id="rId1" Type="http://schemas.openxmlformats.org/officeDocument/2006/relationships/slideLayout" Target="../slideLayouts/slideLayout2.xml"/><Relationship Id="rId6" Type="http://schemas.openxmlformats.org/officeDocument/2006/relationships/hyperlink" Target="https://creativecommons.org/licenses/by-nc-sa/3.0/" TargetMode="External"/><Relationship Id="rId5" Type="http://schemas.openxmlformats.org/officeDocument/2006/relationships/hyperlink" Target="http://cellularscale.blogspot.co.uk/2012/03/how-animals-shrek-and-yoda-stimulate.html" TargetMode="External"/><Relationship Id="rId4" Type="http://schemas.openxmlformats.org/officeDocument/2006/relationships/image" Target="../media/image77.jpg"/><Relationship Id="rId9" Type="http://schemas.openxmlformats.org/officeDocument/2006/relationships/hyperlink" Target="https://creativecommons.org/licenses/by-sa/3.0/" TargetMode="External"/></Relationships>
</file>

<file path=ppt/slides/_rels/slide72.xml.rels><?xml version="1.0" encoding="UTF-8" standalone="yes"?>
<Relationships xmlns="http://schemas.openxmlformats.org/package/2006/relationships"><Relationship Id="rId8" Type="http://schemas.openxmlformats.org/officeDocument/2006/relationships/image" Target="../media/image80.png"/><Relationship Id="rId3" Type="http://schemas.openxmlformats.org/officeDocument/2006/relationships/hyperlink" Target="http://deiby-ybied.deviantart.com/art/TUX-Linux-424762616" TargetMode="External"/><Relationship Id="rId7" Type="http://schemas.openxmlformats.org/officeDocument/2006/relationships/hyperlink" Target="https://creativecommons.org/licenses/by-nc/3.0/" TargetMode="External"/><Relationship Id="rId2" Type="http://schemas.openxmlformats.org/officeDocument/2006/relationships/notesSlide" Target="../notesSlides/notesSlide53.xml"/><Relationship Id="rId1" Type="http://schemas.openxmlformats.org/officeDocument/2006/relationships/slideLayout" Target="../slideLayouts/slideLayout2.xml"/><Relationship Id="rId6" Type="http://schemas.openxmlformats.org/officeDocument/2006/relationships/hyperlink" Target="http://www.tecmint.com/what-is-ext2-ext3-ext4-and-how-to-create-and-convert-linux-file-systems/" TargetMode="External"/><Relationship Id="rId5" Type="http://schemas.openxmlformats.org/officeDocument/2006/relationships/image" Target="../media/image79.jpg"/><Relationship Id="rId4" Type="http://schemas.openxmlformats.org/officeDocument/2006/relationships/hyperlink" Target="https://creativecommons.org/licenses/by-nc-sa/3.0/" TargetMode="External"/></Relationships>
</file>

<file path=ppt/slides/_rels/slide73.xml.rels><?xml version="1.0" encoding="UTF-8" standalone="yes"?>
<Relationships xmlns="http://schemas.openxmlformats.org/package/2006/relationships"><Relationship Id="rId8" Type="http://schemas.openxmlformats.org/officeDocument/2006/relationships/hyperlink" Target="https://creativecommons.org/licenses/by-sa/3.0/" TargetMode="External"/><Relationship Id="rId3" Type="http://schemas.openxmlformats.org/officeDocument/2006/relationships/image" Target="../media/image81.jpg"/><Relationship Id="rId7" Type="http://schemas.openxmlformats.org/officeDocument/2006/relationships/hyperlink" Target="https://apple.stackexchange.com/questions/302010/can-you-use-apfs-on-an-external-drive" TargetMode="External"/><Relationship Id="rId2" Type="http://schemas.openxmlformats.org/officeDocument/2006/relationships/notesSlide" Target="../notesSlides/notesSlide54.xml"/><Relationship Id="rId1" Type="http://schemas.openxmlformats.org/officeDocument/2006/relationships/slideLayout" Target="../slideLayouts/slideLayout2.xml"/><Relationship Id="rId6" Type="http://schemas.openxmlformats.org/officeDocument/2006/relationships/image" Target="../media/image82.png"/><Relationship Id="rId5" Type="http://schemas.openxmlformats.org/officeDocument/2006/relationships/hyperlink" Target="https://creativecommons.org/licenses/by-nc/3.0/" TargetMode="External"/><Relationship Id="rId4" Type="http://schemas.openxmlformats.org/officeDocument/2006/relationships/hyperlink" Target="https://www.iphonemod.net/how-to-manage-16gb-iphone-storage.html" TargetMode="External"/></Relationships>
</file>

<file path=ppt/slides/_rels/slide74.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3" Type="http://schemas.openxmlformats.org/officeDocument/2006/relationships/hyperlink" Target="https://www.youtube.com/watch?v=_h30HBYxtws&amp;t=1s" TargetMode="External"/><Relationship Id="rId2" Type="http://schemas.openxmlformats.org/officeDocument/2006/relationships/notesSlide" Target="../notesSlides/notesSlide56.xml"/><Relationship Id="rId1" Type="http://schemas.openxmlformats.org/officeDocument/2006/relationships/slideLayout" Target="../slideLayouts/slideLayout2.xml"/><Relationship Id="rId4" Type="http://schemas.openxmlformats.org/officeDocument/2006/relationships/image" Target="../media/image83.png"/></Relationships>
</file>

<file path=ppt/slides/_rels/slide76.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image" Target="../media/image84.png"/><Relationship Id="rId7" Type="http://schemas.openxmlformats.org/officeDocument/2006/relationships/hyperlink" Target="https://www.youtube.com/watch?v=5Mh3o886qpg" TargetMode="External"/><Relationship Id="rId2" Type="http://schemas.openxmlformats.org/officeDocument/2006/relationships/notesSlide" Target="../notesSlides/notesSlide57.xml"/><Relationship Id="rId1" Type="http://schemas.openxmlformats.org/officeDocument/2006/relationships/slideLayout" Target="../slideLayouts/slideLayout2.xml"/><Relationship Id="rId6" Type="http://schemas.openxmlformats.org/officeDocument/2006/relationships/hyperlink" Target="https://www.youtube.com/watch?v=r2KaVfSH884" TargetMode="External"/><Relationship Id="rId5" Type="http://schemas.openxmlformats.org/officeDocument/2006/relationships/hyperlink" Target="https://www.youtube.com/watch?v=hy7_XC8hZ5c" TargetMode="External"/><Relationship Id="rId4" Type="http://schemas.openxmlformats.org/officeDocument/2006/relationships/hyperlink" Target="https://www.youtube.com/watch?v=wI0upu9eVcw" TargetMode="External"/></Relationships>
</file>

<file path=ppt/slides/_rels/slide77.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notesSlide" Target="../notesSlides/notesSlide58.xml"/><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askleo.com/checking-and-repairing-a-disk-with-chkdsk/?awt_l=Fxlp.&amp;awt_m=InQvGi2s2ZdfbL" TargetMode="External"/></Relationships>
</file>

<file path=ppt/slides/_rels/slide78.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notesSlide" Target="../notesSlides/notesSlide60.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tex.stackexchange.com/questions/292031/custom-pstricks-directory-tree-to-tikz" TargetMode="External"/></Relationships>
</file>

<file path=ppt/slides/_rels/slide80.xml.rels><?xml version="1.0" encoding="UTF-8" standalone="yes"?>
<Relationships xmlns="http://schemas.openxmlformats.org/package/2006/relationships"><Relationship Id="rId3" Type="http://schemas.openxmlformats.org/officeDocument/2006/relationships/hyperlink" Target="https://whatis.techtarget.com/definition/server" TargetMode="External"/><Relationship Id="rId7" Type="http://schemas.openxmlformats.org/officeDocument/2006/relationships/hyperlink" Target="https://creativecommons.org/licenses/by-sa/3.0/" TargetMode="External"/><Relationship Id="rId2" Type="http://schemas.openxmlformats.org/officeDocument/2006/relationships/notesSlide" Target="../notesSlides/notesSlide61.xml"/><Relationship Id="rId1" Type="http://schemas.openxmlformats.org/officeDocument/2006/relationships/slideLayout" Target="../slideLayouts/slideLayout2.xml"/><Relationship Id="rId6" Type="http://schemas.openxmlformats.org/officeDocument/2006/relationships/hyperlink" Target="https://en.wikipedia.org/wiki/Server_(computing)" TargetMode="External"/><Relationship Id="rId5" Type="http://schemas.openxmlformats.org/officeDocument/2006/relationships/image" Target="../media/image87.png"/><Relationship Id="rId4" Type="http://schemas.openxmlformats.org/officeDocument/2006/relationships/hyperlink" Target="https://en.wikipedia.org/wiki/Server_(computing)#Purpose" TargetMode="External"/></Relationships>
</file>

<file path=ppt/slides/_rels/slide81.xml.rels><?xml version="1.0" encoding="UTF-8" standalone="yes"?>
<Relationships xmlns="http://schemas.openxmlformats.org/package/2006/relationships"><Relationship Id="rId8" Type="http://schemas.openxmlformats.org/officeDocument/2006/relationships/hyperlink" Target="https://en.wikipedia.org/wiki/Client_%28computing%29" TargetMode="External"/><Relationship Id="rId3" Type="http://schemas.openxmlformats.org/officeDocument/2006/relationships/image" Target="../media/image88.png"/><Relationship Id="rId7" Type="http://schemas.openxmlformats.org/officeDocument/2006/relationships/image" Target="../media/image89.png"/><Relationship Id="rId2" Type="http://schemas.openxmlformats.org/officeDocument/2006/relationships/notesSlide" Target="../notesSlides/notesSlide62.xml"/><Relationship Id="rId1" Type="http://schemas.openxmlformats.org/officeDocument/2006/relationships/slideLayout" Target="../slideLayouts/slideLayout2.xml"/><Relationship Id="rId6" Type="http://schemas.openxmlformats.org/officeDocument/2006/relationships/hyperlink" Target="https://creativecommons.org/licenses/by-nc/3.0/" TargetMode="External"/><Relationship Id="rId5" Type="http://schemas.openxmlformats.org/officeDocument/2006/relationships/hyperlink" Target="https://www.youtube.com/watch?v=UjCDWCeHCzY" TargetMode="External"/><Relationship Id="rId4" Type="http://schemas.openxmlformats.org/officeDocument/2006/relationships/hyperlink" Target="http://pngimg.com/download/25967" TargetMode="External"/><Relationship Id="rId9" Type="http://schemas.openxmlformats.org/officeDocument/2006/relationships/hyperlink" Target="https://creativecommons.org/licenses/by-sa/3.0/" TargetMode="External"/></Relationships>
</file>

<file path=ppt/slides/_rels/slide82.xml.rels><?xml version="1.0" encoding="UTF-8" standalone="yes"?>
<Relationships xmlns="http://schemas.openxmlformats.org/package/2006/relationships"><Relationship Id="rId2" Type="http://schemas.openxmlformats.org/officeDocument/2006/relationships/notesSlide" Target="../notesSlides/notesSlide63.xml"/><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3" Type="http://schemas.openxmlformats.org/officeDocument/2006/relationships/hyperlink" Target="https://www.weka.io/learn/distributed-file-system" TargetMode="External"/><Relationship Id="rId2" Type="http://schemas.openxmlformats.org/officeDocument/2006/relationships/notesSlide" Target="../notesSlides/notesSlide64.xml"/><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2" Type="http://schemas.openxmlformats.org/officeDocument/2006/relationships/notesSlide" Target="../notesSlides/notesSlide65.xml"/><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2" Type="http://schemas.openxmlformats.org/officeDocument/2006/relationships/notesSlide" Target="../notesSlides/notesSlide66.xml"/><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3" Type="http://schemas.openxmlformats.org/officeDocument/2006/relationships/image" Target="../media/image90.jpg"/><Relationship Id="rId2" Type="http://schemas.openxmlformats.org/officeDocument/2006/relationships/notesSlide" Target="../notesSlides/notesSlide67.xml"/><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3" Type="http://schemas.openxmlformats.org/officeDocument/2006/relationships/hyperlink" Target="https://www.cohesity.com/glossary/distributed-file-system/#:~:text=NFS%20stands%20for%20Network%20File,as%20if%20they%20were%20local." TargetMode="External"/><Relationship Id="rId2" Type="http://schemas.openxmlformats.org/officeDocument/2006/relationships/notesSlide" Target="../notesSlides/notesSlide68.xml"/><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2" Type="http://schemas.openxmlformats.org/officeDocument/2006/relationships/notesSlide" Target="../notesSlides/notesSlide69.xml"/><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3" Type="http://schemas.openxmlformats.org/officeDocument/2006/relationships/hyperlink" Target="https://www.ionos.co.uk/digitalguide/server/configuration/samba-server-the-cross-platform-network/" TargetMode="External"/><Relationship Id="rId2" Type="http://schemas.openxmlformats.org/officeDocument/2006/relationships/notesSlide" Target="../notesSlides/notesSlide70.xml"/><Relationship Id="rId1" Type="http://schemas.openxmlformats.org/officeDocument/2006/relationships/slideLayout" Target="../slideLayouts/slideLayout2.xml"/><Relationship Id="rId6" Type="http://schemas.openxmlformats.org/officeDocument/2006/relationships/hyperlink" Target="https://creativecommons.org/licenses/by-sa/3.0/" TargetMode="External"/><Relationship Id="rId5" Type="http://schemas.openxmlformats.org/officeDocument/2006/relationships/hyperlink" Target="https://mn.wikipedia.org/wiki/%D0%A4%D0%B0%D0%B9%D0%BB:File-server-300x266.jpg" TargetMode="External"/><Relationship Id="rId4" Type="http://schemas.openxmlformats.org/officeDocument/2006/relationships/image" Target="../media/image91.jpg"/></Relationships>
</file>

<file path=ppt/slides/_rels/slide90.xml.rels><?xml version="1.0" encoding="UTF-8" standalone="yes"?>
<Relationships xmlns="http://schemas.openxmlformats.org/package/2006/relationships"><Relationship Id="rId2" Type="http://schemas.openxmlformats.org/officeDocument/2006/relationships/notesSlide" Target="../notesSlides/notesSlide71.xml"/><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3" Type="http://schemas.openxmlformats.org/officeDocument/2006/relationships/image" Target="../media/image92.JPG"/><Relationship Id="rId2" Type="http://schemas.openxmlformats.org/officeDocument/2006/relationships/notesSlide" Target="../notesSlides/notesSlide72.xml"/><Relationship Id="rId1" Type="http://schemas.openxmlformats.org/officeDocument/2006/relationships/slideLayout" Target="../slideLayouts/slideLayout2.xml"/><Relationship Id="rId5" Type="http://schemas.openxmlformats.org/officeDocument/2006/relationships/hyperlink" Target="https://creativecommons.org/licenses/by-nd/3.0/" TargetMode="External"/><Relationship Id="rId4" Type="http://schemas.openxmlformats.org/officeDocument/2006/relationships/hyperlink" Target="http://itcebuadministrator.blogspot.com/2011/08/ccna-1-chapter-3-review.html" TargetMode="External"/></Relationships>
</file>

<file path=ppt/slides/_rels/slide92.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notesSlide" Target="../notesSlides/notesSlide73.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pt.wikipedia.org/wiki/Network_File_System" TargetMode="External"/></Relationships>
</file>

<file path=ppt/slides/_rels/slide93.xml.rels><?xml version="1.0" encoding="UTF-8" standalone="yes"?>
<Relationships xmlns="http://schemas.openxmlformats.org/package/2006/relationships"><Relationship Id="rId2" Type="http://schemas.openxmlformats.org/officeDocument/2006/relationships/notesSlide" Target="../notesSlides/notesSlide74.xml"/><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8" Type="http://schemas.openxmlformats.org/officeDocument/2006/relationships/hyperlink" Target="https://itcebuadministrator.blogspot.com/2011/08/ccna-1-chapter-3-review.html" TargetMode="External"/><Relationship Id="rId3" Type="http://schemas.openxmlformats.org/officeDocument/2006/relationships/hyperlink" Target="https://docs.microsoft.com/en-us/previous-versions/windows/it-pro/windows-server-2012-r2-and-2012/hh831795(v=ws.11)#:~:text=The%20Server%20Message%20Block%20(SMB,protocol%20or%20other%20network%20protocols." TargetMode="External"/><Relationship Id="rId7" Type="http://schemas.openxmlformats.org/officeDocument/2006/relationships/image" Target="../media/image92.JPG"/><Relationship Id="rId2" Type="http://schemas.openxmlformats.org/officeDocument/2006/relationships/notesSlide" Target="../notesSlides/notesSlide75.xml"/><Relationship Id="rId1" Type="http://schemas.openxmlformats.org/officeDocument/2006/relationships/slideLayout" Target="../slideLayouts/slideLayout2.xml"/><Relationship Id="rId6" Type="http://schemas.openxmlformats.org/officeDocument/2006/relationships/hyperlink" Target="https://en.wikipedia.org/wiki/File:Hadoop_logo_new.svg" TargetMode="External"/><Relationship Id="rId5" Type="http://schemas.openxmlformats.org/officeDocument/2006/relationships/image" Target="../media/image94.png"/><Relationship Id="rId10" Type="http://schemas.openxmlformats.org/officeDocument/2006/relationships/hyperlink" Target="https://creativecommons.org/licenses/by-sa/3.0/" TargetMode="External"/><Relationship Id="rId4" Type="http://schemas.openxmlformats.org/officeDocument/2006/relationships/hyperlink" Target="https://en.wikipedia.org/wiki/Comparison_of_distributed_file_systems" TargetMode="External"/><Relationship Id="rId9" Type="http://schemas.openxmlformats.org/officeDocument/2006/relationships/hyperlink" Target="https://creativecommons.org/licenses/by-nd/3.0/" TargetMode="External"/></Relationships>
</file>

<file path=ppt/slides/_rels/slide95.xml.rels><?xml version="1.0" encoding="UTF-8" standalone="yes"?>
<Relationships xmlns="http://schemas.openxmlformats.org/package/2006/relationships"><Relationship Id="rId2" Type="http://schemas.openxmlformats.org/officeDocument/2006/relationships/notesSlide" Target="../notesSlides/notesSlide76.xml"/><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notesSlide" Target="../notesSlides/notesSlide77.xml"/><Relationship Id="rId1" Type="http://schemas.openxmlformats.org/officeDocument/2006/relationships/slideLayout" Target="../slideLayouts/slideLayout2.xml"/><Relationship Id="rId5" Type="http://schemas.openxmlformats.org/officeDocument/2006/relationships/hyperlink" Target="https://creativecommons.org/licenses/by-nc-sa/3.0/" TargetMode="External"/><Relationship Id="rId4" Type="http://schemas.openxmlformats.org/officeDocument/2006/relationships/hyperlink" Target="https://sys-advisor.com/en/2017/11/28/tuto-ad-gpo-comment-delegate-des-droits-directors-on-a-gpo/" TargetMode="External"/></Relationships>
</file>

<file path=ppt/slides/_rels/slide97.xml.rels><?xml version="1.0" encoding="UTF-8" standalone="yes"?>
<Relationships xmlns="http://schemas.openxmlformats.org/package/2006/relationships"><Relationship Id="rId3" Type="http://schemas.openxmlformats.org/officeDocument/2006/relationships/hyperlink" Target="https://www.youtube.com/watch?v=eRgFNW4QFDc" TargetMode="External"/><Relationship Id="rId2" Type="http://schemas.openxmlformats.org/officeDocument/2006/relationships/hyperlink" Target="https://computer.howstuffworks.com/internet/basics/google-file-system.htm" TargetMode="External"/><Relationship Id="rId1" Type="http://schemas.openxmlformats.org/officeDocument/2006/relationships/slideLayout" Target="../slideLayouts/slideLayout2.xml"/><Relationship Id="rId6" Type="http://schemas.openxmlformats.org/officeDocument/2006/relationships/hyperlink" Target="https://creativecommons.org/licenses/by-sa/3.0/" TargetMode="External"/><Relationship Id="rId5" Type="http://schemas.openxmlformats.org/officeDocument/2006/relationships/hyperlink" Target="https://serverfault.com/questions/203226/how-do-large-companies-backup-their-data" TargetMode="External"/><Relationship Id="rId4" Type="http://schemas.openxmlformats.org/officeDocument/2006/relationships/image" Target="../media/image96.jpg"/></Relationships>
</file>

<file path=ppt/slides/_rels/slide98.xml.rels><?xml version="1.0" encoding="UTF-8" standalone="yes"?>
<Relationships xmlns="http://schemas.openxmlformats.org/package/2006/relationships"><Relationship Id="rId8" Type="http://schemas.openxmlformats.org/officeDocument/2006/relationships/hyperlink" Target="https://pixabay.com/en/blob-goo-animal-green-eyes-161097/" TargetMode="External"/><Relationship Id="rId3" Type="http://schemas.openxmlformats.org/officeDocument/2006/relationships/image" Target="../media/image97.png"/><Relationship Id="rId7" Type="http://schemas.openxmlformats.org/officeDocument/2006/relationships/image" Target="../media/image99.png"/><Relationship Id="rId2" Type="http://schemas.openxmlformats.org/officeDocument/2006/relationships/notesSlide" Target="../notesSlides/notesSlide78.xml"/><Relationship Id="rId1" Type="http://schemas.openxmlformats.org/officeDocument/2006/relationships/slideLayout" Target="../slideLayouts/slideLayout2.xml"/><Relationship Id="rId6" Type="http://schemas.openxmlformats.org/officeDocument/2006/relationships/hyperlink" Target="https://www.hametbenoit.com/2018/12/21/onedrive-for-business-an-update-is-on-his-way-to-improve-upn-change-impact/" TargetMode="External"/><Relationship Id="rId5" Type="http://schemas.openxmlformats.org/officeDocument/2006/relationships/image" Target="../media/image98.png"/><Relationship Id="rId10" Type="http://schemas.openxmlformats.org/officeDocument/2006/relationships/hyperlink" Target="https://creativecommons.org/licenses/by-nc-sa/3.0/" TargetMode="External"/><Relationship Id="rId4" Type="http://schemas.openxmlformats.org/officeDocument/2006/relationships/hyperlink" Target="http://blog.athento.com/2017/12/integracion-de-athento-con-sharepoint-online.html" TargetMode="External"/><Relationship Id="rId9" Type="http://schemas.openxmlformats.org/officeDocument/2006/relationships/hyperlink" Target="https://creativecommons.org/licenses/by-nc-nd/3.0/" TargetMode="External"/></Relationships>
</file>

<file path=ppt/slides/_rels/slide99.xml.rels><?xml version="1.0" encoding="UTF-8" standalone="yes"?>
<Relationships xmlns="http://schemas.openxmlformats.org/package/2006/relationships"><Relationship Id="rId3" Type="http://schemas.openxmlformats.org/officeDocument/2006/relationships/hyperlink" Target="https://technologyadvice.com/blog/information-technology/sharepoint-vs-onedrive-for-business/" TargetMode="External"/><Relationship Id="rId2" Type="http://schemas.openxmlformats.org/officeDocument/2006/relationships/notesSlide" Target="../notesSlides/notesSlide79.xml"/><Relationship Id="rId1" Type="http://schemas.openxmlformats.org/officeDocument/2006/relationships/slideLayout" Target="../slideLayouts/slideLayout2.xml"/><Relationship Id="rId4" Type="http://schemas.openxmlformats.org/officeDocument/2006/relationships/hyperlink" Target="https://www.microsoft.com/en-gb/microsoft-365/business-insights-ideas/resources/cloud-storage-vs-on-premises-servers" TargetMode="External"/></Relationships>
</file>

<file path=ppt/slides/_rels/slide100.xml.rels><?xml version="1.0" encoding="UTF-8" standalone="yes"?>
<Relationships xmlns="http://schemas.openxmlformats.org/package/2006/relationships"><Relationship Id="rId8" Type="http://schemas.openxmlformats.org/officeDocument/2006/relationships/image" Target="../media/image102.png"/><Relationship Id="rId3" Type="http://schemas.openxmlformats.org/officeDocument/2006/relationships/hyperlink" Target="https://cloud.google.com/filestore" TargetMode="External"/><Relationship Id="rId7" Type="http://schemas.openxmlformats.org/officeDocument/2006/relationships/hyperlink" Target="https://en.wikipedia.org/wiki/Google_Chrome" TargetMode="External"/><Relationship Id="rId2" Type="http://schemas.openxmlformats.org/officeDocument/2006/relationships/notesSlide" Target="../notesSlides/notesSlide80.xml"/><Relationship Id="rId1" Type="http://schemas.openxmlformats.org/officeDocument/2006/relationships/slideLayout" Target="../slideLayouts/slideLayout2.xml"/><Relationship Id="rId6" Type="http://schemas.openxmlformats.org/officeDocument/2006/relationships/image" Target="../media/image101.png"/><Relationship Id="rId11" Type="http://schemas.openxmlformats.org/officeDocument/2006/relationships/hyperlink" Target="https://creativecommons.org/licenses/by-sa/3.0/" TargetMode="External"/><Relationship Id="rId5" Type="http://schemas.openxmlformats.org/officeDocument/2006/relationships/hyperlink" Target="https://en.m.wikipedia.org/wiki/File:Google_%22G%22_Logo.svg" TargetMode="External"/><Relationship Id="rId10" Type="http://schemas.openxmlformats.org/officeDocument/2006/relationships/hyperlink" Target="https://creativecommons.org/licenses/by-nc-sa/3.0/" TargetMode="External"/><Relationship Id="rId4" Type="http://schemas.openxmlformats.org/officeDocument/2006/relationships/image" Target="../media/image100.png"/><Relationship Id="rId9" Type="http://schemas.openxmlformats.org/officeDocument/2006/relationships/hyperlink" Target="https://technofaq.org/posts/2019/04/5-tips-to-give-home-to-your-mobile-pictures/" TargetMode="External"/></Relationships>
</file>

<file path=ppt/slides/_rels/slide101.xml.rels><?xml version="1.0" encoding="UTF-8" standalone="yes"?>
<Relationships xmlns="http://schemas.openxmlformats.org/package/2006/relationships"><Relationship Id="rId2" Type="http://schemas.openxmlformats.org/officeDocument/2006/relationships/notesSlide" Target="../notesSlides/notesSlide81.xml"/><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notesSlide" Target="../notesSlides/notesSlide82.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tex.stackexchange.com/questions/292031/custom-pstricks-directory-tree-to-tikz" TargetMode="External"/></Relationships>
</file>

<file path=ppt/slides/_rels/slide104.xml.rels><?xml version="1.0" encoding="UTF-8" standalone="yes"?>
<Relationships xmlns="http://schemas.openxmlformats.org/package/2006/relationships"><Relationship Id="rId8" Type="http://schemas.openxmlformats.org/officeDocument/2006/relationships/hyperlink" Target="https://pixabay.com/en/microsoft-flag-windows-7-win-7-237843/" TargetMode="External"/><Relationship Id="rId3" Type="http://schemas.openxmlformats.org/officeDocument/2006/relationships/image" Target="../media/image103.jpeg"/><Relationship Id="rId7" Type="http://schemas.openxmlformats.org/officeDocument/2006/relationships/image" Target="../media/image69.png"/><Relationship Id="rId2" Type="http://schemas.openxmlformats.org/officeDocument/2006/relationships/notesSlide" Target="../notesSlides/notesSlide83.xml"/><Relationship Id="rId1" Type="http://schemas.openxmlformats.org/officeDocument/2006/relationships/slideLayout" Target="../slideLayouts/slideLayout2.xml"/><Relationship Id="rId6" Type="http://schemas.openxmlformats.org/officeDocument/2006/relationships/image" Target="../media/image19.png"/><Relationship Id="rId5" Type="http://schemas.openxmlformats.org/officeDocument/2006/relationships/hyperlink" Target="https://creativecommons.org/licenses/by/3.0/" TargetMode="External"/><Relationship Id="rId4" Type="http://schemas.openxmlformats.org/officeDocument/2006/relationships/hyperlink" Target="https://www.freeimageslive.co.uk/free_stock_image/questionkeyjpg" TargetMode="External"/></Relationships>
</file>

<file path=ppt/slides/_rels/slide105.xml.rels><?xml version="1.0" encoding="UTF-8" standalone="yes"?>
<Relationships xmlns="http://schemas.openxmlformats.org/package/2006/relationships"><Relationship Id="rId8" Type="http://schemas.openxmlformats.org/officeDocument/2006/relationships/hyperlink" Target="https://commons.wikimedia.org/wiki/File:Icons8_flat_linux.svg" TargetMode="External"/><Relationship Id="rId3" Type="http://schemas.openxmlformats.org/officeDocument/2006/relationships/image" Target="../media/image103.jpeg"/><Relationship Id="rId7" Type="http://schemas.openxmlformats.org/officeDocument/2006/relationships/image" Target="../media/image104.png"/><Relationship Id="rId2" Type="http://schemas.openxmlformats.org/officeDocument/2006/relationships/notesSlide" Target="../notesSlides/notesSlide84.xml"/><Relationship Id="rId1" Type="http://schemas.openxmlformats.org/officeDocument/2006/relationships/slideLayout" Target="../slideLayouts/slideLayout2.xml"/><Relationship Id="rId6" Type="http://schemas.openxmlformats.org/officeDocument/2006/relationships/image" Target="../media/image19.png"/><Relationship Id="rId5" Type="http://schemas.openxmlformats.org/officeDocument/2006/relationships/hyperlink" Target="https://creativecommons.org/licenses/by/3.0/" TargetMode="External"/><Relationship Id="rId4" Type="http://schemas.openxmlformats.org/officeDocument/2006/relationships/hyperlink" Target="https://www.freeimageslive.co.uk/free_stock_image/questionkeyjpg" TargetMode="External"/><Relationship Id="rId9" Type="http://schemas.openxmlformats.org/officeDocument/2006/relationships/hyperlink" Target="https://creativecommons.org/licenses/by-sa/3.0/" TargetMode="External"/></Relationships>
</file>

<file path=ppt/slides/_rels/slide106.xml.rels><?xml version="1.0" encoding="UTF-8" standalone="yes"?>
<Relationships xmlns="http://schemas.openxmlformats.org/package/2006/relationships"><Relationship Id="rId3" Type="http://schemas.openxmlformats.org/officeDocument/2006/relationships/hyperlink" Target="https://azure.microsoft.com/en-gb/" TargetMode="External"/><Relationship Id="rId2" Type="http://schemas.openxmlformats.org/officeDocument/2006/relationships/hyperlink" Target="https://www.virtualbox.org/" TargetMode="External"/><Relationship Id="rId1" Type="http://schemas.openxmlformats.org/officeDocument/2006/relationships/slideLayout" Target="../slideLayouts/slideLayout2.xml"/><Relationship Id="rId4" Type="http://schemas.openxmlformats.org/officeDocument/2006/relationships/hyperlink" Target="https://azure.microsoft.com/en-gb/free/search/?&amp;ef_id=EAIaIQobChMI5LqtirDd7gIVCbLtCh3ZmAPsEAAYASAAEgJ8mvD_BwE:G:s&amp;OCID=AID2100128_SEM_EAIaIQobChMI5LqtirDd7gIVCbLtCh3ZmAPsEAAYASAAEgJ8mvD_BwE:G:" TargetMode="External"/></Relationships>
</file>

<file path=ppt/slides/_rels/slide107.xml.rels><?xml version="1.0" encoding="UTF-8" standalone="yes"?>
<Relationships xmlns="http://schemas.openxmlformats.org/package/2006/relationships"><Relationship Id="rId3" Type="http://schemas.openxmlformats.org/officeDocument/2006/relationships/hyperlink" Target="http://superuser.com/questions/495923/are-there-any-changes-or-additions-to-ntfs-in-windows-8" TargetMode="External"/><Relationship Id="rId2" Type="http://schemas.openxmlformats.org/officeDocument/2006/relationships/image" Target="../media/image105.pn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108.xml.rels><?xml version="1.0" encoding="UTF-8" standalone="yes"?>
<Relationships xmlns="http://schemas.openxmlformats.org/package/2006/relationships"><Relationship Id="rId2" Type="http://schemas.openxmlformats.org/officeDocument/2006/relationships/notesSlide" Target="../notesSlides/notesSlide85.xml"/><Relationship Id="rId1" Type="http://schemas.openxmlformats.org/officeDocument/2006/relationships/slideLayout" Target="../slideLayouts/slideLayout2.xml"/></Relationships>
</file>

<file path=ppt/slides/_rels/slide109.xml.rels><?xml version="1.0" encoding="UTF-8" standalone="yes"?>
<Relationships xmlns="http://schemas.openxmlformats.org/package/2006/relationships"><Relationship Id="rId3" Type="http://schemas.openxmlformats.org/officeDocument/2006/relationships/hyperlink" Target="https://opensource.com/life/16/10/introduction-linux-filesystems" TargetMode="External"/><Relationship Id="rId2" Type="http://schemas.openxmlformats.org/officeDocument/2006/relationships/image" Target="../media/image106.png"/><Relationship Id="rId1" Type="http://schemas.openxmlformats.org/officeDocument/2006/relationships/slideLayout" Target="../slideLayouts/slideLayout2.xml"/><Relationship Id="rId5" Type="http://schemas.openxmlformats.org/officeDocument/2006/relationships/hyperlink" Target="https://en.org/Operating_system" TargetMode="External"/><Relationship Id="rId4" Type="http://schemas.openxmlformats.org/officeDocument/2006/relationships/hyperlink" Target="https://creativecommons.org/licenses/by-sa/3.0/" TargetMode="External"/></Relationships>
</file>

<file path=ppt/slides/_rels/slide110.xml.rels><?xml version="1.0" encoding="UTF-8" standalone="yes"?>
<Relationships xmlns="http://schemas.openxmlformats.org/package/2006/relationships"><Relationship Id="rId8" Type="http://schemas.openxmlformats.org/officeDocument/2006/relationships/hyperlink" Target="http://techrena.net/download-mac-os-x-10-6-5/" TargetMode="External"/><Relationship Id="rId3" Type="http://schemas.openxmlformats.org/officeDocument/2006/relationships/image" Target="../media/image103.jpeg"/><Relationship Id="rId7" Type="http://schemas.openxmlformats.org/officeDocument/2006/relationships/image" Target="../media/image107.png"/><Relationship Id="rId2" Type="http://schemas.openxmlformats.org/officeDocument/2006/relationships/notesSlide" Target="../notesSlides/notesSlide86.xml"/><Relationship Id="rId1" Type="http://schemas.openxmlformats.org/officeDocument/2006/relationships/slideLayout" Target="../slideLayouts/slideLayout2.xml"/><Relationship Id="rId6" Type="http://schemas.openxmlformats.org/officeDocument/2006/relationships/image" Target="../media/image19.png"/><Relationship Id="rId5" Type="http://schemas.openxmlformats.org/officeDocument/2006/relationships/hyperlink" Target="https://creativecommons.org/licenses/by/3.0/" TargetMode="External"/><Relationship Id="rId4" Type="http://schemas.openxmlformats.org/officeDocument/2006/relationships/hyperlink" Target="https://www.freeimageslive.co.uk/free_stock_image/questionkeyjpg" TargetMode="External"/><Relationship Id="rId9" Type="http://schemas.openxmlformats.org/officeDocument/2006/relationships/hyperlink" Target="https://creativecommons.org/licenses/by-nc-nd/3.0/" TargetMode="External"/></Relationships>
</file>

<file path=ppt/slides/_rels/slide111.xml.rels><?xml version="1.0" encoding="UTF-8" standalone="yes"?>
<Relationships xmlns="http://schemas.openxmlformats.org/package/2006/relationships"><Relationship Id="rId3" Type="http://schemas.openxmlformats.org/officeDocument/2006/relationships/hyperlink" Target="http://www.tecmint.com/linux-directory-structure-and-important-files-paths-explained/linux-directory-structure/" TargetMode="External"/><Relationship Id="rId2" Type="http://schemas.openxmlformats.org/officeDocument/2006/relationships/image" Target="../media/image108.jpeg"/><Relationship Id="rId1" Type="http://schemas.openxmlformats.org/officeDocument/2006/relationships/slideLayout" Target="../slideLayouts/slideLayout2.xml"/><Relationship Id="rId4" Type="http://schemas.openxmlformats.org/officeDocument/2006/relationships/hyperlink" Target="https://creativecommons.org/licenses/by-nc/3.0/" TargetMode="External"/></Relationships>
</file>

<file path=ppt/slides/_rels/slide112.xml.rels><?xml version="1.0" encoding="UTF-8" standalone="yes"?>
<Relationships xmlns="http://schemas.openxmlformats.org/package/2006/relationships"><Relationship Id="rId3" Type="http://schemas.openxmlformats.org/officeDocument/2006/relationships/hyperlink" Target="https://kb.netgear.com/app/answers/detail/a_id/25191" TargetMode="External"/><Relationship Id="rId2" Type="http://schemas.openxmlformats.org/officeDocument/2006/relationships/notesSlide" Target="../notesSlides/notesSlide87.xml"/><Relationship Id="rId1" Type="http://schemas.openxmlformats.org/officeDocument/2006/relationships/slideLayout" Target="../slideLayouts/slideLayout2.xml"/></Relationships>
</file>

<file path=ppt/slides/_rels/slide113.xml.rels><?xml version="1.0" encoding="UTF-8" standalone="yes"?>
<Relationships xmlns="http://schemas.openxmlformats.org/package/2006/relationships"><Relationship Id="rId3" Type="http://schemas.openxmlformats.org/officeDocument/2006/relationships/hyperlink" Target="https://ecomputernotes.com/fundamental/introduction-to-computer/32-bit" TargetMode="External"/><Relationship Id="rId2" Type="http://schemas.openxmlformats.org/officeDocument/2006/relationships/notesSlide" Target="../notesSlides/notesSlide88.xml"/><Relationship Id="rId1" Type="http://schemas.openxmlformats.org/officeDocument/2006/relationships/slideLayout" Target="../slideLayouts/slideLayout2.xml"/></Relationships>
</file>

<file path=ppt/slides/_rels/slide114.xml.rels><?xml version="1.0" encoding="UTF-8" standalone="yes"?>
<Relationships xmlns="http://schemas.openxmlformats.org/package/2006/relationships"><Relationship Id="rId3" Type="http://schemas.openxmlformats.org/officeDocument/2006/relationships/hyperlink" Target="https://www.youtube.com/watch?v=g7JaN3rTK2A" TargetMode="External"/><Relationship Id="rId2" Type="http://schemas.openxmlformats.org/officeDocument/2006/relationships/notesSlide" Target="../notesSlides/notesSlide89.xml"/><Relationship Id="rId1" Type="http://schemas.openxmlformats.org/officeDocument/2006/relationships/slideLayout" Target="../slideLayouts/slideLayout2.xml"/><Relationship Id="rId6" Type="http://schemas.openxmlformats.org/officeDocument/2006/relationships/hyperlink" Target="https://pngimg.com/download/33233" TargetMode="External"/><Relationship Id="rId5" Type="http://schemas.openxmlformats.org/officeDocument/2006/relationships/image" Target="../media/image67.png"/><Relationship Id="rId4" Type="http://schemas.openxmlformats.org/officeDocument/2006/relationships/image" Target="../media/image109.png"/></Relationships>
</file>

<file path=ppt/slides/_rels/slide115.xml.rels><?xml version="1.0" encoding="UTF-8" standalone="yes"?>
<Relationships xmlns="http://schemas.openxmlformats.org/package/2006/relationships"><Relationship Id="rId3" Type="http://schemas.openxmlformats.org/officeDocument/2006/relationships/hyperlink" Target="https://www.youtube.com/watch?v=80aK2_iwMOs" TargetMode="External"/><Relationship Id="rId2" Type="http://schemas.openxmlformats.org/officeDocument/2006/relationships/notesSlide" Target="../notesSlides/notesSlide90.xml"/><Relationship Id="rId1" Type="http://schemas.openxmlformats.org/officeDocument/2006/relationships/slideLayout" Target="../slideLayouts/slideLayout2.xml"/><Relationship Id="rId4" Type="http://schemas.openxmlformats.org/officeDocument/2006/relationships/image" Target="../media/image110.png"/></Relationships>
</file>

<file path=ppt/slides/_rels/slide116.xml.rels><?xml version="1.0" encoding="UTF-8" standalone="yes"?>
<Relationships xmlns="http://schemas.openxmlformats.org/package/2006/relationships"><Relationship Id="rId8" Type="http://schemas.openxmlformats.org/officeDocument/2006/relationships/hyperlink" Target="http://www.apple-peru.com/2010/07/tips-mac-tutorial-sobre-el-manejo.html" TargetMode="External"/><Relationship Id="rId13" Type="http://schemas.openxmlformats.org/officeDocument/2006/relationships/image" Target="../media/image112.png"/><Relationship Id="rId3" Type="http://schemas.openxmlformats.org/officeDocument/2006/relationships/hyperlink" Target="https://tutorial.djangogirls.org/en/intro_to_command_line/" TargetMode="External"/><Relationship Id="rId7" Type="http://schemas.openxmlformats.org/officeDocument/2006/relationships/hyperlink" Target="https://gist.github.com/poopsplat/7195274" TargetMode="External"/><Relationship Id="rId12" Type="http://schemas.openxmlformats.org/officeDocument/2006/relationships/image" Target="../media/image111.png"/><Relationship Id="rId2" Type="http://schemas.openxmlformats.org/officeDocument/2006/relationships/notesSlide" Target="../notesSlides/notesSlide91.xml"/><Relationship Id="rId1" Type="http://schemas.openxmlformats.org/officeDocument/2006/relationships/slideLayout" Target="../slideLayouts/slideLayout2.xml"/><Relationship Id="rId6" Type="http://schemas.openxmlformats.org/officeDocument/2006/relationships/hyperlink" Target="https://www.youtube.com/watch?v=x3YfYVVTYvw" TargetMode="External"/><Relationship Id="rId11" Type="http://schemas.openxmlformats.org/officeDocument/2006/relationships/hyperlink" Target="https://creativecommons.org/licenses/by-sa/3.0/" TargetMode="External"/><Relationship Id="rId5" Type="http://schemas.openxmlformats.org/officeDocument/2006/relationships/hyperlink" Target="https://www.makeuseof.com/tag/mac-terminal-commands-cheat-sheet/" TargetMode="External"/><Relationship Id="rId10" Type="http://schemas.openxmlformats.org/officeDocument/2006/relationships/hyperlink" Target="https://askubuntu.com/questions/384551/mac-os-x-terminal-clone-for-ubuntu" TargetMode="External"/><Relationship Id="rId4" Type="http://schemas.openxmlformats.org/officeDocument/2006/relationships/hyperlink" Target="https://macpaw.com/how-to/use-terminal-on-mac" TargetMode="External"/><Relationship Id="rId9" Type="http://schemas.openxmlformats.org/officeDocument/2006/relationships/hyperlink" Target="https://creativecommons.org/licenses/by-nc-sa/3.0/" TargetMode="External"/></Relationships>
</file>

<file path=ppt/slides/_rels/slide117.xml.rels><?xml version="1.0" encoding="UTF-8" standalone="yes"?>
<Relationships xmlns="http://schemas.openxmlformats.org/package/2006/relationships"><Relationship Id="rId3" Type="http://schemas.openxmlformats.org/officeDocument/2006/relationships/hyperlink" Target="http://www.apple-peru.com/2010/07/tips-mac-tutorial-sobre-el-manejo.html" TargetMode="External"/><Relationship Id="rId7" Type="http://schemas.openxmlformats.org/officeDocument/2006/relationships/hyperlink" Target="https://askubuntu.com/questions/384551/mac-os-x-terminal-clone-for-ubuntu" TargetMode="External"/><Relationship Id="rId2" Type="http://schemas.openxmlformats.org/officeDocument/2006/relationships/notesSlide" Target="../notesSlides/notesSlide92.xml"/><Relationship Id="rId1" Type="http://schemas.openxmlformats.org/officeDocument/2006/relationships/slideLayout" Target="../slideLayouts/slideLayout2.xml"/><Relationship Id="rId6" Type="http://schemas.openxmlformats.org/officeDocument/2006/relationships/image" Target="../media/image111.png"/><Relationship Id="rId5" Type="http://schemas.openxmlformats.org/officeDocument/2006/relationships/image" Target="../media/image112.png"/><Relationship Id="rId4" Type="http://schemas.openxmlformats.org/officeDocument/2006/relationships/hyperlink" Target="https://creativecommons.org/licenses/by-nc-sa/3.0/" TargetMode="External"/></Relationships>
</file>

<file path=ppt/slides/_rels/slide118.xml.rels><?xml version="1.0" encoding="UTF-8" standalone="yes"?>
<Relationships xmlns="http://schemas.openxmlformats.org/package/2006/relationships"><Relationship Id="rId3" Type="http://schemas.openxmlformats.org/officeDocument/2006/relationships/hyperlink" Target="http://www.apple-peru.com/2010/07/tips-mac-tutorial-sobre-el-manejo.html" TargetMode="External"/><Relationship Id="rId2" Type="http://schemas.openxmlformats.org/officeDocument/2006/relationships/notesSlide" Target="../notesSlides/notesSlide93.xml"/><Relationship Id="rId1" Type="http://schemas.openxmlformats.org/officeDocument/2006/relationships/slideLayout" Target="../slideLayouts/slideLayout2.xml"/><Relationship Id="rId5" Type="http://schemas.openxmlformats.org/officeDocument/2006/relationships/image" Target="../media/image112.png"/><Relationship Id="rId4" Type="http://schemas.openxmlformats.org/officeDocument/2006/relationships/hyperlink" Target="https://creativecommons.org/licenses/by-nc-sa/3.0/" TargetMode="External"/></Relationships>
</file>

<file path=ppt/slides/_rels/slide119.xml.rels><?xml version="1.0" encoding="UTF-8" standalone="yes"?>
<Relationships xmlns="http://schemas.openxmlformats.org/package/2006/relationships"><Relationship Id="rId3" Type="http://schemas.openxmlformats.org/officeDocument/2006/relationships/hyperlink" Target="http://www.apple-peru.com/2010/07/tips-mac-tutorial-sobre-el-manejo.html" TargetMode="External"/><Relationship Id="rId2" Type="http://schemas.openxmlformats.org/officeDocument/2006/relationships/notesSlide" Target="../notesSlides/notesSlide94.xml"/><Relationship Id="rId1" Type="http://schemas.openxmlformats.org/officeDocument/2006/relationships/slideLayout" Target="../slideLayouts/slideLayout2.xml"/><Relationship Id="rId5" Type="http://schemas.openxmlformats.org/officeDocument/2006/relationships/image" Target="../media/image112.png"/><Relationship Id="rId4" Type="http://schemas.openxmlformats.org/officeDocument/2006/relationships/hyperlink" Target="https://creativecommons.org/licenses/by-nc-sa/3.0/" TargetMode="External"/></Relationships>
</file>

<file path=ppt/slides/_rels/slide120.xml.rels><?xml version="1.0" encoding="UTF-8" standalone="yes"?>
<Relationships xmlns="http://schemas.openxmlformats.org/package/2006/relationships"><Relationship Id="rId3" Type="http://schemas.openxmlformats.org/officeDocument/2006/relationships/hyperlink" Target="http://www.apple-peru.com/2010/07/tips-mac-tutorial-sobre-el-manejo.html" TargetMode="External"/><Relationship Id="rId2" Type="http://schemas.openxmlformats.org/officeDocument/2006/relationships/notesSlide" Target="../notesSlides/notesSlide95.xml"/><Relationship Id="rId1" Type="http://schemas.openxmlformats.org/officeDocument/2006/relationships/slideLayout" Target="../slideLayouts/slideLayout2.xml"/><Relationship Id="rId6" Type="http://schemas.openxmlformats.org/officeDocument/2006/relationships/hyperlink" Target="https://www.muo.com/tag/mac-terminal-commands-cheat-sheet/" TargetMode="External"/><Relationship Id="rId5" Type="http://schemas.openxmlformats.org/officeDocument/2006/relationships/image" Target="../media/image112.png"/><Relationship Id="rId4" Type="http://schemas.openxmlformats.org/officeDocument/2006/relationships/hyperlink" Target="https://creativecommons.org/licenses/by-nc-sa/3.0/" TargetMode="External"/></Relationships>
</file>

<file path=ppt/slides/_rels/slide121.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96.xml"/><Relationship Id="rId1" Type="http://schemas.openxmlformats.org/officeDocument/2006/relationships/slideLayout" Target="../slideLayouts/slideLayout2.xml"/></Relationships>
</file>

<file path=ppt/slides/_rels/slide122.xml.rels><?xml version="1.0" encoding="UTF-8" standalone="yes"?>
<Relationships xmlns="http://schemas.openxmlformats.org/package/2006/relationships"><Relationship Id="rId3" Type="http://schemas.openxmlformats.org/officeDocument/2006/relationships/image" Target="../media/image113.png"/><Relationship Id="rId2" Type="http://schemas.openxmlformats.org/officeDocument/2006/relationships/notesSlide" Target="../notesSlides/notesSlide97.xml"/><Relationship Id="rId1" Type="http://schemas.openxmlformats.org/officeDocument/2006/relationships/slideLayout" Target="../slideLayouts/slideLayout2.xml"/><Relationship Id="rId4" Type="http://schemas.openxmlformats.org/officeDocument/2006/relationships/image" Target="../media/image114.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8C790BE2-4E4F-4AAF-81A2-4A6F4885E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1" name="Rectangle 30">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12191999" cy="6858000"/>
          </a:xfrm>
          <a:prstGeom prst="rect">
            <a:avLst/>
          </a:prstGeom>
          <a:gradFill>
            <a:gsLst>
              <a:gs pos="0">
                <a:schemeClr val="accent1">
                  <a:lumMod val="50000"/>
                </a:schemeClr>
              </a:gs>
              <a:gs pos="100000">
                <a:srgbClr val="000000"/>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2" name="Rectangle 31">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4"/>
            <a:ext cx="12192000" cy="6402581"/>
          </a:xfrm>
          <a:prstGeom prst="rect">
            <a:avLst/>
          </a:prstGeom>
          <a:gradFill>
            <a:gsLst>
              <a:gs pos="1000">
                <a:schemeClr val="accent1">
                  <a:lumMod val="75000"/>
                  <a:alpha val="59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 name="Rectangle 32">
            <a:extLst>
              <a:ext uri="{FF2B5EF4-FFF2-40B4-BE49-F238E27FC236}">
                <a16:creationId xmlns:a16="http://schemas.microsoft.com/office/drawing/2014/main" id="{E12088DD-B1AD-40E0-8B86-1D87A2CCD9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63054" y="-2653923"/>
            <a:ext cx="6858001" cy="12165846"/>
          </a:xfrm>
          <a:prstGeom prst="rect">
            <a:avLst/>
          </a:prstGeom>
          <a:gradFill>
            <a:gsLst>
              <a:gs pos="13000">
                <a:schemeClr val="accent1">
                  <a:lumMod val="50000"/>
                  <a:alpha val="0"/>
                </a:schemeClr>
              </a:gs>
              <a:gs pos="99000">
                <a:srgbClr val="000000">
                  <a:alpha val="28000"/>
                </a:srgb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4" name="Rectangle 33">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94763" y="0"/>
            <a:ext cx="6096001" cy="6858000"/>
          </a:xfrm>
          <a:prstGeom prst="rect">
            <a:avLst/>
          </a:prstGeom>
          <a:gradFill>
            <a:gsLst>
              <a:gs pos="13000">
                <a:schemeClr val="accent1">
                  <a:lumMod val="50000"/>
                  <a:alpha val="0"/>
                </a:schemeClr>
              </a:gs>
              <a:gs pos="99000">
                <a:schemeClr val="accent1">
                  <a:lumMod val="75000"/>
                  <a:alpha val="50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5" name="Rectangle 34">
            <a:extLst>
              <a:ext uri="{FF2B5EF4-FFF2-40B4-BE49-F238E27FC236}">
                <a16:creationId xmlns:a16="http://schemas.microsoft.com/office/drawing/2014/main" id="{0C395952-4E26-45A2-8756-2ADFD6E53C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3"/>
            <a:ext cx="12182871" cy="6871922"/>
          </a:xfrm>
          <a:prstGeom prst="rect">
            <a:avLst/>
          </a:prstGeom>
          <a:gradFill>
            <a:gsLst>
              <a:gs pos="13000">
                <a:srgbClr val="000000">
                  <a:alpha val="35000"/>
                </a:srgbClr>
              </a:gs>
              <a:gs pos="99000">
                <a:schemeClr val="accent1">
                  <a:lumMod val="75000"/>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6" name="Freeform: Shape 35">
            <a:extLst>
              <a:ext uri="{FF2B5EF4-FFF2-40B4-BE49-F238E27FC236}">
                <a16:creationId xmlns:a16="http://schemas.microsoft.com/office/drawing/2014/main" id="{4734BADF-9461-4621-B112-2D7BABEA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7713" y="4049"/>
            <a:ext cx="10216576" cy="4729040"/>
          </a:xfrm>
          <a:custGeom>
            <a:avLst/>
            <a:gdLst>
              <a:gd name="connsiteX0" fmla="*/ 0 w 10216576"/>
              <a:gd name="connsiteY0" fmla="*/ 0 h 4729040"/>
              <a:gd name="connsiteX1" fmla="*/ 10216576 w 10216576"/>
              <a:gd name="connsiteY1" fmla="*/ 0 h 4729040"/>
              <a:gd name="connsiteX2" fmla="*/ 10210268 w 10216576"/>
              <a:gd name="connsiteY2" fmla="*/ 124944 h 4729040"/>
              <a:gd name="connsiteX3" fmla="*/ 5108288 w 10216576"/>
              <a:gd name="connsiteY3" fmla="*/ 4729040 h 4729040"/>
              <a:gd name="connsiteX4" fmla="*/ 6309 w 10216576"/>
              <a:gd name="connsiteY4" fmla="*/ 124944 h 47290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16576" h="4729040">
                <a:moveTo>
                  <a:pt x="0" y="0"/>
                </a:moveTo>
                <a:lnTo>
                  <a:pt x="10216576" y="0"/>
                </a:lnTo>
                <a:lnTo>
                  <a:pt x="10210268" y="124944"/>
                </a:lnTo>
                <a:cubicBezTo>
                  <a:pt x="9947637" y="2710997"/>
                  <a:pt x="7763635" y="4729040"/>
                  <a:pt x="5108288" y="4729040"/>
                </a:cubicBezTo>
                <a:cubicBezTo>
                  <a:pt x="2452942" y="4729040"/>
                  <a:pt x="268937" y="2710997"/>
                  <a:pt x="6309" y="124944"/>
                </a:cubicBezTo>
                <a:close/>
              </a:path>
            </a:pathLst>
          </a:custGeom>
          <a:gradFill>
            <a:gsLst>
              <a:gs pos="7000">
                <a:schemeClr val="accent1">
                  <a:lumMod val="50000"/>
                  <a:alpha val="4000"/>
                </a:schemeClr>
              </a:gs>
              <a:gs pos="99000">
                <a:schemeClr val="accent1">
                  <a:alpha val="24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77FE3B1-AB79-F299-C5CC-F13B4C45CDAB}"/>
              </a:ext>
            </a:extLst>
          </p:cNvPr>
          <p:cNvSpPr>
            <a:spLocks noGrp="1"/>
          </p:cNvSpPr>
          <p:nvPr>
            <p:ph type="ctrTitle"/>
          </p:nvPr>
        </p:nvSpPr>
        <p:spPr>
          <a:xfrm>
            <a:off x="2026693" y="1030406"/>
            <a:ext cx="8147713" cy="3081242"/>
          </a:xfrm>
        </p:spPr>
        <p:txBody>
          <a:bodyPr anchor="ctr">
            <a:normAutofit/>
          </a:bodyPr>
          <a:lstStyle/>
          <a:p>
            <a:r>
              <a:rPr lang="en-GB" sz="4800" b="1" dirty="0">
                <a:solidFill>
                  <a:srgbClr val="FFFFFF"/>
                </a:solidFill>
              </a:rPr>
              <a:t>Section 3: </a:t>
            </a:r>
            <a:br>
              <a:rPr lang="en-GB" sz="4800" dirty="0">
                <a:solidFill>
                  <a:srgbClr val="FFFFFF"/>
                </a:solidFill>
              </a:rPr>
            </a:br>
            <a:r>
              <a:rPr lang="en-GB" sz="4800" dirty="0">
                <a:solidFill>
                  <a:srgbClr val="FFFFFF"/>
                </a:solidFill>
              </a:rPr>
              <a:t>Bg. Supplementary material</a:t>
            </a:r>
            <a:br>
              <a:rPr lang="en-GB" sz="4800" dirty="0">
                <a:solidFill>
                  <a:srgbClr val="FFFFFF"/>
                </a:solidFill>
              </a:rPr>
            </a:br>
            <a:r>
              <a:rPr lang="en-GB" sz="4800" b="1" dirty="0">
                <a:solidFill>
                  <a:srgbClr val="FFFFFF"/>
                </a:solidFill>
              </a:rPr>
              <a:t>Performance Monitoring</a:t>
            </a:r>
          </a:p>
        </p:txBody>
      </p:sp>
    </p:spTree>
    <p:extLst>
      <p:ext uri="{BB962C8B-B14F-4D97-AF65-F5344CB8AC3E}">
        <p14:creationId xmlns:p14="http://schemas.microsoft.com/office/powerpoint/2010/main" val="15244131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Slide Background Fill">
            <a:extLst>
              <a:ext uri="{FF2B5EF4-FFF2-40B4-BE49-F238E27FC236}">
                <a16:creationId xmlns:a16="http://schemas.microsoft.com/office/drawing/2014/main" id="{C3420C89-0B09-4632-A4AF-3971D08BF7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3" name="Color Cover">
            <a:extLst>
              <a:ext uri="{FF2B5EF4-FFF2-40B4-BE49-F238E27FC236}">
                <a16:creationId xmlns:a16="http://schemas.microsoft.com/office/drawing/2014/main" id="{4E5CBA61-BF74-40B4-A3A8-366BBA626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nvGrpSpPr>
          <p:cNvPr id="44" name="Group 43">
            <a:extLst>
              <a:ext uri="{FF2B5EF4-FFF2-40B4-BE49-F238E27FC236}">
                <a16:creationId xmlns:a16="http://schemas.microsoft.com/office/drawing/2014/main" id="{AC27E70C-5470-4262-B9CE-AE52C51CF4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929"/>
            <a:ext cx="12188952" cy="3490956"/>
            <a:chOff x="651279" y="598259"/>
            <a:chExt cx="10889442" cy="5680742"/>
          </a:xfrm>
        </p:grpSpPr>
        <p:sp>
          <p:nvSpPr>
            <p:cNvPr id="16" name="Color">
              <a:extLst>
                <a:ext uri="{FF2B5EF4-FFF2-40B4-BE49-F238E27FC236}">
                  <a16:creationId xmlns:a16="http://schemas.microsoft.com/office/drawing/2014/main" id="{B5C7D35F-738C-47DF-AD6E-859806E46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7" name="Color">
              <a:extLst>
                <a:ext uri="{FF2B5EF4-FFF2-40B4-BE49-F238E27FC236}">
                  <a16:creationId xmlns:a16="http://schemas.microsoft.com/office/drawing/2014/main" id="{740F8C8B-E52F-46CF-89C7-51C6A037CF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grpSp>
        <p:nvGrpSpPr>
          <p:cNvPr id="45" name="Group 44">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0" name="Freeform: Shape 19">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Freeform: Shape 20">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Freeform: Shape 21">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Freeform: Shape 22">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Freeform: Shape 23">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Freeform: Shape 24">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Freeform: Shape 25">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2" name="Title 1">
            <a:extLst>
              <a:ext uri="{FF2B5EF4-FFF2-40B4-BE49-F238E27FC236}">
                <a16:creationId xmlns:a16="http://schemas.microsoft.com/office/drawing/2014/main" id="{C164DB49-01D2-5D5D-AEC8-721742C79B43}"/>
              </a:ext>
            </a:extLst>
          </p:cNvPr>
          <p:cNvSpPr>
            <a:spLocks noGrp="1"/>
          </p:cNvSpPr>
          <p:nvPr>
            <p:ph type="title"/>
          </p:nvPr>
        </p:nvSpPr>
        <p:spPr>
          <a:xfrm>
            <a:off x="705654" y="2367236"/>
            <a:ext cx="6177283" cy="982781"/>
          </a:xfrm>
        </p:spPr>
        <p:txBody>
          <a:bodyPr anchor="ctr">
            <a:normAutofit/>
          </a:bodyPr>
          <a:lstStyle/>
          <a:p>
            <a:r>
              <a:rPr lang="en-GB" sz="4800" dirty="0">
                <a:solidFill>
                  <a:schemeClr val="bg1"/>
                </a:solidFill>
              </a:rPr>
              <a:t>Bg. Demo support slides</a:t>
            </a:r>
          </a:p>
        </p:txBody>
      </p:sp>
      <p:sp>
        <p:nvSpPr>
          <p:cNvPr id="3" name="Content Placeholder 2">
            <a:extLst>
              <a:ext uri="{FF2B5EF4-FFF2-40B4-BE49-F238E27FC236}">
                <a16:creationId xmlns:a16="http://schemas.microsoft.com/office/drawing/2014/main" id="{91F37426-9ABC-1F62-8225-88147BE48A92}"/>
              </a:ext>
            </a:extLst>
          </p:cNvPr>
          <p:cNvSpPr>
            <a:spLocks noGrp="1"/>
          </p:cNvSpPr>
          <p:nvPr>
            <p:ph idx="1"/>
          </p:nvPr>
        </p:nvSpPr>
        <p:spPr>
          <a:xfrm>
            <a:off x="786383" y="3636170"/>
            <a:ext cx="5692953" cy="1059999"/>
          </a:xfrm>
        </p:spPr>
        <p:txBody>
          <a:bodyPr anchor="t">
            <a:normAutofit/>
          </a:bodyPr>
          <a:lstStyle/>
          <a:p>
            <a:r>
              <a:rPr lang="en-GB" sz="1800" dirty="0">
                <a:solidFill>
                  <a:schemeClr val="tx2"/>
                </a:solidFill>
              </a:rPr>
              <a:t>For references purpose, please see the following slides to perform the system performance monitoring as demonstrated.</a:t>
            </a:r>
          </a:p>
        </p:txBody>
      </p:sp>
      <p:grpSp>
        <p:nvGrpSpPr>
          <p:cNvPr id="4" name="Group 3">
            <a:extLst>
              <a:ext uri="{FF2B5EF4-FFF2-40B4-BE49-F238E27FC236}">
                <a16:creationId xmlns:a16="http://schemas.microsoft.com/office/drawing/2014/main" id="{132B2F3F-B8BA-4FFF-F8CE-D000363D394C}"/>
              </a:ext>
            </a:extLst>
          </p:cNvPr>
          <p:cNvGrpSpPr/>
          <p:nvPr/>
        </p:nvGrpSpPr>
        <p:grpSpPr>
          <a:xfrm>
            <a:off x="6805030" y="1065276"/>
            <a:ext cx="4727448" cy="4727448"/>
            <a:chOff x="201640" y="-154042"/>
            <a:chExt cx="1898822" cy="1898822"/>
          </a:xfrm>
        </p:grpSpPr>
        <p:pic>
          <p:nvPicPr>
            <p:cNvPr id="5" name="Graphic 4" descr="Computer with solid fill">
              <a:extLst>
                <a:ext uri="{FF2B5EF4-FFF2-40B4-BE49-F238E27FC236}">
                  <a16:creationId xmlns:a16="http://schemas.microsoft.com/office/drawing/2014/main" id="{9470AD72-3290-D504-17E3-0307953FE7D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01640" y="-154042"/>
              <a:ext cx="1898822" cy="1898822"/>
            </a:xfrm>
            <a:prstGeom prst="rect">
              <a:avLst/>
            </a:prstGeom>
          </p:spPr>
        </p:pic>
        <p:pic>
          <p:nvPicPr>
            <p:cNvPr id="6" name="Graphic 5" descr="Magnifying glass with solid fill">
              <a:extLst>
                <a:ext uri="{FF2B5EF4-FFF2-40B4-BE49-F238E27FC236}">
                  <a16:creationId xmlns:a16="http://schemas.microsoft.com/office/drawing/2014/main" id="{C1397129-D734-5A3B-9215-05496F81CD32}"/>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28018" y="272336"/>
              <a:ext cx="1472444" cy="1472444"/>
            </a:xfrm>
            <a:prstGeom prst="rect">
              <a:avLst/>
            </a:prstGeom>
          </p:spPr>
        </p:pic>
      </p:grpSp>
    </p:spTree>
    <p:extLst>
      <p:ext uri="{BB962C8B-B14F-4D97-AF65-F5344CB8AC3E}">
        <p14:creationId xmlns:p14="http://schemas.microsoft.com/office/powerpoint/2010/main" val="9727690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75921" y="313843"/>
            <a:ext cx="9895951" cy="1033669"/>
          </a:xfrm>
        </p:spPr>
        <p:txBody>
          <a:bodyPr>
            <a:normAutofit/>
          </a:bodyPr>
          <a:lstStyle/>
          <a:p>
            <a:r>
              <a:rPr lang="en-GB" sz="4800" b="1" dirty="0">
                <a:solidFill>
                  <a:schemeClr val="bg1"/>
                </a:solidFill>
              </a:rPr>
              <a:t>Windows: Task </a:t>
            </a:r>
            <a:r>
              <a:rPr lang="en-GB" sz="4800" b="1" dirty="0">
                <a:solidFill>
                  <a:srgbClr val="FFFFFF"/>
                </a:solidFill>
              </a:rPr>
              <a:t>Manager</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86450" y="1661355"/>
            <a:ext cx="6502675" cy="5106175"/>
          </a:xfrm>
        </p:spPr>
        <p:txBody>
          <a:bodyPr>
            <a:normAutofit lnSpcReduction="10000"/>
          </a:bodyPr>
          <a:lstStyle/>
          <a:p>
            <a:pPr marL="0" indent="0">
              <a:lnSpc>
                <a:spcPct val="100000"/>
              </a:lnSpc>
              <a:spcBef>
                <a:spcPts val="600"/>
              </a:spcBef>
              <a:buNone/>
            </a:pPr>
            <a:r>
              <a:rPr lang="en-GB" sz="2400" kern="100" dirty="0">
                <a:effectLst/>
                <a:latin typeface="Calibri" panose="020F0502020204030204" pitchFamily="34" charset="0"/>
                <a:ea typeface="DengXian" panose="02010600030101010101" pitchFamily="2" charset="-122"/>
                <a:cs typeface="Times New Roman" panose="02020603050405020304" pitchFamily="18" charset="0"/>
              </a:rPr>
              <a:t>Windows ‘</a:t>
            </a:r>
            <a:r>
              <a:rPr lang="en-GB" sz="2400" b="1" kern="100" dirty="0">
                <a:effectLst/>
                <a:latin typeface="Calibri" panose="020F0502020204030204" pitchFamily="34" charset="0"/>
                <a:ea typeface="DengXian" panose="02010600030101010101" pitchFamily="2" charset="-122"/>
                <a:cs typeface="Times New Roman" panose="02020603050405020304" pitchFamily="18" charset="0"/>
              </a:rPr>
              <a:t>Task Manager’</a:t>
            </a:r>
            <a:r>
              <a:rPr lang="en-GB" sz="2400" kern="100" dirty="0">
                <a:effectLst/>
                <a:latin typeface="Calibri" panose="020F0502020204030204" pitchFamily="34" charset="0"/>
                <a:ea typeface="DengXian" panose="02010600030101010101" pitchFamily="2" charset="-122"/>
                <a:cs typeface="Times New Roman" panose="02020603050405020304" pitchFamily="18" charset="0"/>
              </a:rPr>
              <a:t> </a:t>
            </a:r>
            <a:r>
              <a:rPr lang="en-GB" sz="2400" b="1" kern="100" dirty="0">
                <a:effectLst/>
                <a:latin typeface="Calibri" panose="020F0502020204030204" pitchFamily="34" charset="0"/>
                <a:ea typeface="DengXian" panose="02010600030101010101" pitchFamily="2" charset="-122"/>
                <a:cs typeface="Times New Roman" panose="02020603050405020304" pitchFamily="18" charset="0"/>
              </a:rPr>
              <a:t>program</a:t>
            </a:r>
            <a:r>
              <a:rPr lang="en-GB" sz="2400" kern="100" dirty="0">
                <a:effectLst/>
                <a:latin typeface="Calibri" panose="020F0502020204030204" pitchFamily="34" charset="0"/>
                <a:ea typeface="DengXian" panose="02010600030101010101" pitchFamily="2" charset="-122"/>
                <a:cs typeface="Times New Roman" panose="02020603050405020304" pitchFamily="18" charset="0"/>
              </a:rPr>
              <a:t> is an </a:t>
            </a:r>
            <a:r>
              <a:rPr lang="en-GB" sz="2400" b="1" kern="100" dirty="0">
                <a:effectLst/>
                <a:latin typeface="Calibri" panose="020F0502020204030204" pitchFamily="34" charset="0"/>
                <a:ea typeface="DengXian" panose="02010600030101010101" pitchFamily="2" charset="-122"/>
                <a:cs typeface="Times New Roman" panose="02020603050405020304" pitchFamily="18" charset="0"/>
              </a:rPr>
              <a:t>accessible,</a:t>
            </a:r>
            <a:r>
              <a:rPr lang="en-GB" sz="2400" kern="100" dirty="0">
                <a:effectLst/>
                <a:latin typeface="Calibri" panose="020F0502020204030204" pitchFamily="34" charset="0"/>
                <a:ea typeface="DengXian" panose="02010600030101010101" pitchFamily="2" charset="-122"/>
                <a:cs typeface="Times New Roman" panose="02020603050405020304" pitchFamily="18" charset="0"/>
              </a:rPr>
              <a:t> </a:t>
            </a:r>
            <a:r>
              <a:rPr lang="en-GB" sz="2400" b="1" kern="100" dirty="0">
                <a:effectLst/>
                <a:latin typeface="Calibri" panose="020F0502020204030204" pitchFamily="34" charset="0"/>
                <a:ea typeface="DengXian" panose="02010600030101010101" pitchFamily="2" charset="-122"/>
                <a:cs typeface="Times New Roman" panose="02020603050405020304" pitchFamily="18" charset="0"/>
              </a:rPr>
              <a:t>user friendly </a:t>
            </a:r>
            <a:r>
              <a:rPr lang="en-GB" sz="2400" kern="100" dirty="0">
                <a:effectLst/>
                <a:latin typeface="Calibri" panose="020F0502020204030204" pitchFamily="34" charset="0"/>
                <a:ea typeface="DengXian" panose="02010600030101010101" pitchFamily="2" charset="-122"/>
                <a:cs typeface="Times New Roman" panose="02020603050405020304" pitchFamily="18" charset="0"/>
              </a:rPr>
              <a:t>‘</a:t>
            </a:r>
            <a:r>
              <a:rPr lang="en-GB" sz="2400" b="1" kern="100" dirty="0">
                <a:effectLst/>
                <a:highlight>
                  <a:srgbClr val="FFFF00"/>
                </a:highlight>
                <a:latin typeface="Calibri" panose="020F0502020204030204" pitchFamily="34" charset="0"/>
                <a:ea typeface="DengXian" panose="02010600030101010101" pitchFamily="2" charset="-122"/>
                <a:cs typeface="Times New Roman" panose="02020603050405020304" pitchFamily="18" charset="0"/>
              </a:rPr>
              <a:t>System monitor</a:t>
            </a:r>
            <a:r>
              <a:rPr lang="en-GB" sz="2400" b="1" kern="100" dirty="0">
                <a:effectLst/>
                <a:latin typeface="Calibri" panose="020F0502020204030204" pitchFamily="34" charset="0"/>
                <a:ea typeface="DengXian" panose="02010600030101010101" pitchFamily="2" charset="-122"/>
                <a:cs typeface="Times New Roman" panose="02020603050405020304" pitchFamily="18" charset="0"/>
              </a:rPr>
              <a:t>’</a:t>
            </a:r>
            <a:r>
              <a:rPr lang="en-GB" sz="2400" kern="100" dirty="0">
                <a:effectLst/>
                <a:latin typeface="Calibri" panose="020F0502020204030204" pitchFamily="34" charset="0"/>
                <a:ea typeface="DengXian" panose="02010600030101010101" pitchFamily="2" charset="-122"/>
                <a:cs typeface="Times New Roman" panose="02020603050405020304" pitchFamily="18" charset="0"/>
              </a:rPr>
              <a:t> </a:t>
            </a:r>
            <a:r>
              <a:rPr lang="en-GB" sz="2400" b="1" kern="100" dirty="0">
                <a:effectLst/>
                <a:latin typeface="Calibri" panose="020F0502020204030204" pitchFamily="34" charset="0"/>
                <a:ea typeface="DengXian" panose="02010600030101010101" pitchFamily="2" charset="-122"/>
                <a:cs typeface="Times New Roman" panose="02020603050405020304" pitchFamily="18" charset="0"/>
              </a:rPr>
              <a:t>application</a:t>
            </a:r>
            <a:r>
              <a:rPr lang="en-GB" sz="2400" kern="100" dirty="0">
                <a:effectLst/>
                <a:latin typeface="Calibri" panose="020F0502020204030204" pitchFamily="34" charset="0"/>
                <a:ea typeface="DengXian" panose="02010600030101010101" pitchFamily="2" charset="-122"/>
                <a:cs typeface="Times New Roman" panose="02020603050405020304" pitchFamily="18" charset="0"/>
              </a:rPr>
              <a:t> that gives us information about the </a:t>
            </a:r>
            <a:r>
              <a:rPr lang="en-GB" sz="2400" b="1" kern="100" dirty="0">
                <a:effectLst/>
                <a:latin typeface="Calibri" panose="020F0502020204030204" pitchFamily="34" charset="0"/>
                <a:ea typeface="DengXian" panose="02010600030101010101" pitchFamily="2" charset="-122"/>
                <a:cs typeface="Times New Roman" panose="02020603050405020304" pitchFamily="18" charset="0"/>
              </a:rPr>
              <a:t>computer’s resources usage </a:t>
            </a:r>
            <a:r>
              <a:rPr lang="en-GB" sz="2400" kern="100" dirty="0">
                <a:effectLst/>
                <a:latin typeface="Calibri" panose="020F0502020204030204" pitchFamily="34" charset="0"/>
                <a:ea typeface="DengXian" panose="02010600030101010101" pitchFamily="2" charset="-122"/>
                <a:cs typeface="Times New Roman" panose="02020603050405020304" pitchFamily="18" charset="0"/>
              </a:rPr>
              <a:t>and</a:t>
            </a:r>
            <a:r>
              <a:rPr lang="en-GB" sz="2400" b="1" kern="100" dirty="0">
                <a:effectLst/>
                <a:latin typeface="Calibri" panose="020F0502020204030204" pitchFamily="34" charset="0"/>
                <a:ea typeface="DengXian" panose="02010600030101010101" pitchFamily="2" charset="-122"/>
                <a:cs typeface="Times New Roman" panose="02020603050405020304" pitchFamily="18" charset="0"/>
              </a:rPr>
              <a:t> performance</a:t>
            </a:r>
            <a:r>
              <a:rPr lang="en-GB" sz="2400" kern="100" dirty="0">
                <a:effectLst/>
                <a:latin typeface="Calibri" panose="020F0502020204030204" pitchFamily="34" charset="0"/>
                <a:ea typeface="DengXian" panose="02010600030101010101" pitchFamily="2" charset="-122"/>
                <a:cs typeface="Times New Roman" panose="02020603050405020304" pitchFamily="18" charset="0"/>
              </a:rPr>
              <a:t> including:</a:t>
            </a:r>
          </a:p>
          <a:p>
            <a:pPr marL="800100" lvl="1" indent="-342900">
              <a:lnSpc>
                <a:spcPct val="100000"/>
              </a:lnSpc>
              <a:spcBef>
                <a:spcPts val="600"/>
              </a:spcBef>
              <a:buFont typeface="Symbol" panose="05050102010706020507" pitchFamily="18" charset="2"/>
              <a:buChar char=""/>
            </a:pPr>
            <a:r>
              <a:rPr lang="en-GB" kern="100" dirty="0">
                <a:effectLst/>
                <a:latin typeface="Calibri" panose="020F0502020204030204" pitchFamily="34" charset="0"/>
                <a:ea typeface="DengXian" panose="02010600030101010101" pitchFamily="2" charset="-122"/>
                <a:cs typeface="Times New Roman" panose="02020603050405020304" pitchFamily="18" charset="0"/>
              </a:rPr>
              <a:t>Programs that are running</a:t>
            </a:r>
          </a:p>
          <a:p>
            <a:pPr marL="800100" lvl="1" indent="-342900">
              <a:lnSpc>
                <a:spcPct val="100000"/>
              </a:lnSpc>
              <a:spcBef>
                <a:spcPts val="600"/>
              </a:spcBef>
              <a:buFont typeface="Symbol" panose="05050102010706020507" pitchFamily="18" charset="2"/>
              <a:buChar char=""/>
            </a:pPr>
            <a:r>
              <a:rPr lang="en-GB" kern="100" dirty="0">
                <a:effectLst/>
                <a:latin typeface="Calibri" panose="020F0502020204030204" pitchFamily="34" charset="0"/>
                <a:ea typeface="DengXian" panose="02010600030101010101" pitchFamily="2" charset="-122"/>
                <a:cs typeface="Times New Roman" panose="02020603050405020304" pitchFamily="18" charset="0"/>
              </a:rPr>
              <a:t>Name of running processes</a:t>
            </a:r>
          </a:p>
          <a:p>
            <a:pPr marL="800100" lvl="1" indent="-342900">
              <a:lnSpc>
                <a:spcPct val="100000"/>
              </a:lnSpc>
              <a:spcBef>
                <a:spcPts val="600"/>
              </a:spcBef>
              <a:buFont typeface="Symbol" panose="05050102010706020507" pitchFamily="18" charset="2"/>
              <a:buChar char=""/>
            </a:pPr>
            <a:r>
              <a:rPr lang="en-GB" kern="100" dirty="0">
                <a:effectLst/>
                <a:latin typeface="Calibri" panose="020F0502020204030204" pitchFamily="34" charset="0"/>
                <a:ea typeface="DengXian" panose="02010600030101010101" pitchFamily="2" charset="-122"/>
                <a:cs typeface="Times New Roman" panose="02020603050405020304" pitchFamily="18" charset="0"/>
              </a:rPr>
              <a:t>CPU usage</a:t>
            </a:r>
          </a:p>
          <a:p>
            <a:pPr marL="800100" lvl="1" indent="-342900">
              <a:lnSpc>
                <a:spcPct val="100000"/>
              </a:lnSpc>
              <a:spcBef>
                <a:spcPts val="600"/>
              </a:spcBef>
              <a:buFont typeface="Symbol" panose="05050102010706020507" pitchFamily="18" charset="2"/>
              <a:buChar char=""/>
            </a:pPr>
            <a:r>
              <a:rPr lang="en-GB" kern="100" dirty="0">
                <a:effectLst/>
                <a:latin typeface="Calibri" panose="020F0502020204030204" pitchFamily="34" charset="0"/>
                <a:ea typeface="DengXian" panose="02010600030101010101" pitchFamily="2" charset="-122"/>
                <a:cs typeface="Times New Roman" panose="02020603050405020304" pitchFamily="18" charset="0"/>
              </a:rPr>
              <a:t>GPU load / usage</a:t>
            </a:r>
          </a:p>
          <a:p>
            <a:pPr marL="800100" lvl="1" indent="-342900">
              <a:lnSpc>
                <a:spcPct val="100000"/>
              </a:lnSpc>
              <a:spcBef>
                <a:spcPts val="600"/>
              </a:spcBef>
              <a:buFont typeface="Symbol" panose="05050102010706020507" pitchFamily="18" charset="2"/>
              <a:buChar char=""/>
            </a:pPr>
            <a:r>
              <a:rPr lang="en-GB" kern="100" dirty="0">
                <a:effectLst/>
                <a:latin typeface="Calibri" panose="020F0502020204030204" pitchFamily="34" charset="0"/>
                <a:ea typeface="DengXian" panose="02010600030101010101" pitchFamily="2" charset="-122"/>
                <a:cs typeface="Times New Roman" panose="02020603050405020304" pitchFamily="18" charset="0"/>
              </a:rPr>
              <a:t>Disk / Storage utilization</a:t>
            </a:r>
          </a:p>
          <a:p>
            <a:pPr marL="800100" lvl="1" indent="-342900">
              <a:lnSpc>
                <a:spcPct val="100000"/>
              </a:lnSpc>
              <a:spcBef>
                <a:spcPts val="600"/>
              </a:spcBef>
              <a:buFont typeface="Symbol" panose="05050102010706020507" pitchFamily="18" charset="2"/>
              <a:buChar char=""/>
            </a:pPr>
            <a:r>
              <a:rPr lang="en-GB" kern="100" dirty="0">
                <a:effectLst/>
                <a:latin typeface="Calibri" panose="020F0502020204030204" pitchFamily="34" charset="0"/>
                <a:ea typeface="DengXian" panose="02010600030101010101" pitchFamily="2" charset="-122"/>
                <a:cs typeface="Times New Roman" panose="02020603050405020304" pitchFamily="18" charset="0"/>
              </a:rPr>
              <a:t>Network utilization</a:t>
            </a:r>
          </a:p>
          <a:p>
            <a:pPr marL="800100" lvl="1" indent="-342900">
              <a:lnSpc>
                <a:spcPct val="100000"/>
              </a:lnSpc>
              <a:spcBef>
                <a:spcPts val="600"/>
              </a:spcBef>
              <a:buFont typeface="Symbol" panose="05050102010706020507" pitchFamily="18" charset="2"/>
              <a:buChar char=""/>
            </a:pPr>
            <a:r>
              <a:rPr lang="en-GB" kern="100" dirty="0">
                <a:effectLst/>
                <a:latin typeface="Calibri" panose="020F0502020204030204" pitchFamily="34" charset="0"/>
                <a:ea typeface="DengXian" panose="02010600030101010101" pitchFamily="2" charset="-122"/>
                <a:cs typeface="Times New Roman" panose="02020603050405020304" pitchFamily="18" charset="0"/>
              </a:rPr>
              <a:t>Power usage, I/O details, Users, and Windows services. </a:t>
            </a:r>
          </a:p>
        </p:txBody>
      </p:sp>
      <p:pic>
        <p:nvPicPr>
          <p:cNvPr id="7" name="Picture 6">
            <a:extLst>
              <a:ext uri="{FF2B5EF4-FFF2-40B4-BE49-F238E27FC236}">
                <a16:creationId xmlns:a16="http://schemas.microsoft.com/office/drawing/2014/main" id="{F60314C2-7451-F746-58BF-A8EF7D237DE5}"/>
              </a:ext>
            </a:extLst>
          </p:cNvPr>
          <p:cNvPicPr>
            <a:picLocks noChangeAspect="1"/>
          </p:cNvPicPr>
          <p:nvPr/>
        </p:nvPicPr>
        <p:blipFill rotWithShape="1">
          <a:blip r:embed="rId3"/>
          <a:srcRect l="1168" r="35243"/>
          <a:stretch/>
        </p:blipFill>
        <p:spPr>
          <a:xfrm>
            <a:off x="6601529" y="1739102"/>
            <a:ext cx="5404021" cy="3947469"/>
          </a:xfrm>
          <a:prstGeom prst="rect">
            <a:avLst/>
          </a:prstGeom>
        </p:spPr>
      </p:pic>
    </p:spTree>
    <p:extLst>
      <p:ext uri="{BB962C8B-B14F-4D97-AF65-F5344CB8AC3E}">
        <p14:creationId xmlns:p14="http://schemas.microsoft.com/office/powerpoint/2010/main" val="24978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E471BA-DFDE-9EA6-E3E5-623226AC7819}"/>
              </a:ext>
            </a:extLst>
          </p:cNvPr>
          <p:cNvSpPr>
            <a:spLocks noGrp="1"/>
          </p:cNvSpPr>
          <p:nvPr>
            <p:ph type="title"/>
          </p:nvPr>
        </p:nvSpPr>
        <p:spPr>
          <a:xfrm>
            <a:off x="96795" y="101515"/>
            <a:ext cx="10515600" cy="812886"/>
          </a:xfrm>
        </p:spPr>
        <p:txBody>
          <a:bodyPr>
            <a:normAutofit fontScale="90000"/>
          </a:bodyPr>
          <a:lstStyle/>
          <a:p>
            <a:r>
              <a:rPr lang="en-GB" sz="6000" b="1" dirty="0">
                <a:solidFill>
                  <a:schemeClr val="bg1"/>
                </a:solidFill>
                <a:highlight>
                  <a:srgbClr val="800080"/>
                </a:highlight>
              </a:rPr>
              <a:t>Bg. </a:t>
            </a:r>
            <a:r>
              <a:rPr lang="en-GB" dirty="0">
                <a:solidFill>
                  <a:schemeClr val="bg1"/>
                </a:solidFill>
                <a:highlight>
                  <a:srgbClr val="800080"/>
                </a:highlight>
              </a:rPr>
              <a:t>Windows: Task Manager</a:t>
            </a:r>
          </a:p>
        </p:txBody>
      </p:sp>
      <p:sp>
        <p:nvSpPr>
          <p:cNvPr id="4" name="Content Placeholder 2">
            <a:extLst>
              <a:ext uri="{FF2B5EF4-FFF2-40B4-BE49-F238E27FC236}">
                <a16:creationId xmlns:a16="http://schemas.microsoft.com/office/drawing/2014/main" id="{A3364A55-F28A-4830-136C-3218546AB6B0}"/>
              </a:ext>
            </a:extLst>
          </p:cNvPr>
          <p:cNvSpPr>
            <a:spLocks noGrp="1"/>
          </p:cNvSpPr>
          <p:nvPr>
            <p:ph idx="1"/>
          </p:nvPr>
        </p:nvSpPr>
        <p:spPr>
          <a:xfrm>
            <a:off x="96795" y="1002328"/>
            <a:ext cx="11697730" cy="5637367"/>
          </a:xfrm>
        </p:spPr>
        <p:txBody>
          <a:bodyPr>
            <a:normAutofit fontScale="92500" lnSpcReduction="10000"/>
          </a:bodyPr>
          <a:lstStyle/>
          <a:p>
            <a:pPr>
              <a:lnSpc>
                <a:spcPct val="120000"/>
              </a:lnSpc>
              <a:spcBef>
                <a:spcPts val="0"/>
              </a:spcBef>
            </a:pPr>
            <a:r>
              <a:rPr lang="en-GB" sz="2000" kern="100" dirty="0">
                <a:effectLst/>
                <a:latin typeface="Calibri" panose="020F0502020204030204" pitchFamily="34" charset="0"/>
                <a:ea typeface="DengXian" panose="02010600030101010101" pitchFamily="2" charset="-122"/>
                <a:cs typeface="Times New Roman" panose="02020603050405020304" pitchFamily="18" charset="0"/>
              </a:rPr>
              <a:t>We/Administrators/Power-users can use </a:t>
            </a:r>
            <a:r>
              <a:rPr lang="en-GB" sz="2000" b="1" kern="100" dirty="0">
                <a:effectLst/>
                <a:latin typeface="Calibri" panose="020F0502020204030204" pitchFamily="34" charset="0"/>
                <a:ea typeface="DengXian" panose="02010600030101010101" pitchFamily="2" charset="-122"/>
                <a:cs typeface="Times New Roman" panose="02020603050405020304" pitchFamily="18" charset="0"/>
              </a:rPr>
              <a:t>Task Manager</a:t>
            </a:r>
            <a:r>
              <a:rPr lang="en-GB" sz="2000" kern="100" dirty="0">
                <a:effectLst/>
                <a:latin typeface="Calibri" panose="020F0502020204030204" pitchFamily="34" charset="0"/>
                <a:ea typeface="DengXian" panose="02010600030101010101" pitchFamily="2" charset="-122"/>
                <a:cs typeface="Times New Roman" panose="02020603050405020304" pitchFamily="18" charset="0"/>
              </a:rPr>
              <a:t> to </a:t>
            </a:r>
            <a:r>
              <a:rPr lang="en-GB" sz="2000" b="1" kern="100" dirty="0">
                <a:effectLst/>
                <a:latin typeface="Calibri" panose="020F0502020204030204" pitchFamily="34" charset="0"/>
                <a:ea typeface="DengXian" panose="02010600030101010101" pitchFamily="2" charset="-122"/>
                <a:cs typeface="Times New Roman" panose="02020603050405020304" pitchFamily="18" charset="0"/>
              </a:rPr>
              <a:t>quickly</a:t>
            </a:r>
            <a:r>
              <a:rPr lang="en-GB" sz="2000" kern="100" dirty="0">
                <a:effectLst/>
                <a:latin typeface="Calibri" panose="020F0502020204030204" pitchFamily="34" charset="0"/>
                <a:ea typeface="DengXian" panose="02010600030101010101" pitchFamily="2" charset="-122"/>
                <a:cs typeface="Times New Roman" panose="02020603050405020304" pitchFamily="18" charset="0"/>
              </a:rPr>
              <a:t> </a:t>
            </a:r>
            <a:r>
              <a:rPr lang="en-GB" sz="2000" b="1" kern="100" dirty="0">
                <a:effectLst/>
                <a:latin typeface="Calibri" panose="020F0502020204030204" pitchFamily="34" charset="0"/>
                <a:ea typeface="DengXian" panose="02010600030101010101" pitchFamily="2" charset="-122"/>
                <a:cs typeface="Times New Roman" panose="02020603050405020304" pitchFamily="18" charset="0"/>
              </a:rPr>
              <a:t>identify system bottlenecks</a:t>
            </a:r>
            <a:r>
              <a:rPr lang="en-GB" sz="2000" kern="100" dirty="0">
                <a:effectLst/>
                <a:latin typeface="Calibri" panose="020F0502020204030204" pitchFamily="34" charset="0"/>
                <a:ea typeface="DengXian" panose="02010600030101010101" pitchFamily="2" charset="-122"/>
                <a:cs typeface="Times New Roman" panose="02020603050405020304" pitchFamily="18" charset="0"/>
              </a:rPr>
              <a:t> that might </a:t>
            </a:r>
            <a:r>
              <a:rPr lang="en-GB" sz="2000" kern="100" dirty="0">
                <a:latin typeface="Calibri" panose="020F0502020204030204" pitchFamily="34" charset="0"/>
                <a:ea typeface="DengXian" panose="02010600030101010101" pitchFamily="2" charset="-122"/>
                <a:cs typeface="Times New Roman" panose="02020603050405020304" pitchFamily="18" charset="0"/>
              </a:rPr>
              <a:t>cause</a:t>
            </a:r>
            <a:r>
              <a:rPr lang="en-GB" sz="2000" kern="100" dirty="0">
                <a:effectLst/>
                <a:latin typeface="Calibri" panose="020F0502020204030204" pitchFamily="34" charset="0"/>
                <a:ea typeface="DengXian" panose="02010600030101010101" pitchFamily="2" charset="-122"/>
                <a:cs typeface="Times New Roman" panose="02020603050405020304" pitchFamily="18" charset="0"/>
              </a:rPr>
              <a:t> </a:t>
            </a:r>
            <a:r>
              <a:rPr lang="en-GB" sz="2000" b="1" kern="100" dirty="0">
                <a:effectLst/>
                <a:latin typeface="Calibri" panose="020F0502020204030204" pitchFamily="34" charset="0"/>
                <a:ea typeface="DengXian" panose="02010600030101010101" pitchFamily="2" charset="-122"/>
                <a:cs typeface="Times New Roman" panose="02020603050405020304" pitchFamily="18" charset="0"/>
              </a:rPr>
              <a:t>performance problems.</a:t>
            </a:r>
            <a:endParaRPr lang="en-GB" sz="2000" kern="1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20000"/>
              </a:lnSpc>
              <a:spcBef>
                <a:spcPts val="0"/>
              </a:spcBef>
            </a:pPr>
            <a:r>
              <a:rPr lang="en-GB" sz="2000" b="1" kern="100" dirty="0">
                <a:effectLst/>
                <a:latin typeface="Calibri" panose="020F0502020204030204" pitchFamily="34" charset="0"/>
                <a:ea typeface="DengXian" panose="02010600030101010101" pitchFamily="2" charset="-122"/>
                <a:cs typeface="Times New Roman" panose="02020603050405020304" pitchFamily="18" charset="0"/>
              </a:rPr>
              <a:t>We can then use additional troubleshooting tools if needed.</a:t>
            </a:r>
            <a:endParaRPr lang="en-GB" sz="2000" kern="1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20000"/>
              </a:lnSpc>
              <a:spcBef>
                <a:spcPts val="0"/>
              </a:spcBef>
            </a:pPr>
            <a:r>
              <a:rPr lang="en-GB" sz="2000" kern="100" dirty="0">
                <a:effectLst/>
                <a:latin typeface="Calibri" panose="020F0502020204030204" pitchFamily="34" charset="0"/>
                <a:ea typeface="DengXian" panose="02010600030101010101" pitchFamily="2" charset="-122"/>
                <a:cs typeface="Times New Roman" panose="02020603050405020304" pitchFamily="18" charset="0"/>
              </a:rPr>
              <a:t>Task Manager has been included with the Windows OS since the release of Windows NT (1993). </a:t>
            </a:r>
          </a:p>
          <a:p>
            <a:pPr>
              <a:lnSpc>
                <a:spcPct val="120000"/>
              </a:lnSpc>
              <a:spcBef>
                <a:spcPts val="0"/>
              </a:spcBef>
            </a:pPr>
            <a:r>
              <a:rPr lang="en-GB" sz="2000" kern="100" dirty="0">
                <a:effectLst/>
                <a:latin typeface="Calibri" panose="020F0502020204030204" pitchFamily="34" charset="0"/>
                <a:ea typeface="DengXian" panose="02010600030101010101" pitchFamily="2" charset="-122"/>
                <a:cs typeface="Times New Roman" panose="02020603050405020304" pitchFamily="18" charset="0"/>
              </a:rPr>
              <a:t>Microsoft has continued to update and improve </a:t>
            </a:r>
            <a:r>
              <a:rPr lang="en-GB" sz="2000" b="1" kern="100" dirty="0">
                <a:effectLst/>
                <a:latin typeface="Calibri" panose="020F0502020204030204" pitchFamily="34" charset="0"/>
                <a:ea typeface="DengXian" panose="02010600030101010101" pitchFamily="2" charset="-122"/>
                <a:cs typeface="Times New Roman" panose="02020603050405020304" pitchFamily="18" charset="0"/>
              </a:rPr>
              <a:t>Task Manager</a:t>
            </a:r>
            <a:r>
              <a:rPr lang="en-GB" sz="2000" kern="100" dirty="0">
                <a:effectLst/>
                <a:latin typeface="Calibri" panose="020F0502020204030204" pitchFamily="34" charset="0"/>
                <a:ea typeface="DengXian" panose="02010600030101010101" pitchFamily="2" charset="-122"/>
                <a:cs typeface="Times New Roman" panose="02020603050405020304" pitchFamily="18" charset="0"/>
              </a:rPr>
              <a:t> over the years, allowing power users and administrators to do much more with the tool than we could with the original version.</a:t>
            </a:r>
          </a:p>
          <a:p>
            <a:pPr>
              <a:lnSpc>
                <a:spcPct val="120000"/>
              </a:lnSpc>
              <a:spcBef>
                <a:spcPts val="0"/>
              </a:spcBef>
            </a:pPr>
            <a:r>
              <a:rPr lang="en-GB" sz="2000" kern="100" dirty="0">
                <a:effectLst/>
                <a:latin typeface="Calibri" panose="020F0502020204030204" pitchFamily="34" charset="0"/>
                <a:ea typeface="DengXian" panose="02010600030101010101" pitchFamily="2" charset="-122"/>
                <a:cs typeface="Times New Roman" panose="02020603050405020304" pitchFamily="18" charset="0"/>
              </a:rPr>
              <a:t>To open Task Manager:</a:t>
            </a:r>
          </a:p>
          <a:p>
            <a:pPr marL="800100" lvl="1" indent="-342900">
              <a:lnSpc>
                <a:spcPct val="120000"/>
              </a:lnSpc>
              <a:spcBef>
                <a:spcPts val="0"/>
              </a:spcBef>
              <a:buFont typeface="Symbol" panose="05050102010706020507" pitchFamily="18" charset="2"/>
              <a:buChar char=""/>
            </a:pPr>
            <a:r>
              <a:rPr lang="en-GB" sz="1900" kern="100" dirty="0">
                <a:effectLst/>
                <a:latin typeface="Calibri" panose="020F0502020204030204" pitchFamily="34" charset="0"/>
                <a:ea typeface="DengXian" panose="02010600030101010101" pitchFamily="2" charset="-122"/>
                <a:cs typeface="Times New Roman" panose="02020603050405020304" pitchFamily="18" charset="0"/>
              </a:rPr>
              <a:t>Press </a:t>
            </a:r>
            <a:r>
              <a:rPr lang="en-GB" sz="2600" b="1" kern="100" dirty="0" err="1">
                <a:effectLst/>
                <a:highlight>
                  <a:srgbClr val="FFFF00"/>
                </a:highlight>
                <a:latin typeface="Calibri" panose="020F0502020204030204" pitchFamily="34" charset="0"/>
                <a:ea typeface="DengXian" panose="02010600030101010101" pitchFamily="2" charset="-122"/>
                <a:cs typeface="Times New Roman" panose="02020603050405020304" pitchFamily="18" charset="0"/>
              </a:rPr>
              <a:t>Ctrl+Shift+Esc</a:t>
            </a:r>
            <a:r>
              <a:rPr lang="en-GB" sz="1900" kern="100" dirty="0">
                <a:effectLst/>
                <a:latin typeface="Calibri" panose="020F0502020204030204" pitchFamily="34" charset="0"/>
                <a:ea typeface="DengXian" panose="02010600030101010101" pitchFamily="2" charset="-122"/>
                <a:cs typeface="Times New Roman" panose="02020603050405020304" pitchFamily="18" charset="0"/>
              </a:rPr>
              <a:t>. OR Press </a:t>
            </a:r>
            <a:r>
              <a:rPr lang="en-GB" sz="1900" kern="100" dirty="0" err="1">
                <a:effectLst/>
                <a:latin typeface="Calibri" panose="020F0502020204030204" pitchFamily="34" charset="0"/>
                <a:ea typeface="DengXian" panose="02010600030101010101" pitchFamily="2" charset="-122"/>
                <a:cs typeface="Times New Roman" panose="02020603050405020304" pitchFamily="18" charset="0"/>
              </a:rPr>
              <a:t>Ctrl+Alt+Del</a:t>
            </a:r>
            <a:r>
              <a:rPr lang="en-GB" sz="1900" kern="100" dirty="0">
                <a:effectLst/>
                <a:latin typeface="Calibri" panose="020F0502020204030204" pitchFamily="34" charset="0"/>
                <a:ea typeface="DengXian" panose="02010600030101010101" pitchFamily="2" charset="-122"/>
                <a:cs typeface="Times New Roman" panose="02020603050405020304" pitchFamily="18" charset="0"/>
              </a:rPr>
              <a:t>, click Task Manager on the Windows Security screen.</a:t>
            </a:r>
          </a:p>
          <a:p>
            <a:pPr marL="800100" lvl="1" indent="-342900">
              <a:lnSpc>
                <a:spcPct val="120000"/>
              </a:lnSpc>
              <a:spcBef>
                <a:spcPts val="0"/>
              </a:spcBef>
              <a:buFont typeface="Symbol" panose="05050102010706020507" pitchFamily="18" charset="2"/>
              <a:buChar char=""/>
            </a:pPr>
            <a:r>
              <a:rPr lang="en-GB" sz="1900" kern="100" dirty="0">
                <a:effectLst/>
                <a:latin typeface="Calibri" panose="020F0502020204030204" pitchFamily="34" charset="0"/>
                <a:ea typeface="DengXian" panose="02010600030101010101" pitchFamily="2" charset="-122"/>
                <a:cs typeface="Times New Roman" panose="02020603050405020304" pitchFamily="18" charset="0"/>
              </a:rPr>
              <a:t>Right-click the Start button or App bar and then click Task Manager. Type ’Task manager’ in the search box and then click Task Manager.</a:t>
            </a:r>
          </a:p>
          <a:p>
            <a:pPr>
              <a:lnSpc>
                <a:spcPct val="120000"/>
              </a:lnSpc>
              <a:spcBef>
                <a:spcPts val="0"/>
              </a:spcBef>
            </a:pPr>
            <a:r>
              <a:rPr lang="en-GB" sz="2000" kern="100" dirty="0">
                <a:effectLst/>
                <a:latin typeface="Calibri" panose="020F0502020204030204" pitchFamily="34" charset="0"/>
                <a:ea typeface="DengXian" panose="02010600030101010101" pitchFamily="2" charset="-122"/>
                <a:cs typeface="Times New Roman" panose="02020603050405020304" pitchFamily="18" charset="0"/>
              </a:rPr>
              <a:t>When we first launch Task Manager, we might be presented with a ‘</a:t>
            </a:r>
            <a:r>
              <a:rPr lang="en-GB" sz="2000" b="1" kern="100" dirty="0">
                <a:effectLst/>
                <a:latin typeface="Calibri" panose="020F0502020204030204" pitchFamily="34" charset="0"/>
                <a:ea typeface="DengXian" panose="02010600030101010101" pitchFamily="2" charset="-122"/>
                <a:cs typeface="Times New Roman" panose="02020603050405020304" pitchFamily="18" charset="0"/>
              </a:rPr>
              <a:t>compact version’</a:t>
            </a:r>
            <a:r>
              <a:rPr lang="en-GB" sz="2000" kern="100" dirty="0">
                <a:effectLst/>
                <a:latin typeface="Calibri" panose="020F0502020204030204" pitchFamily="34" charset="0"/>
                <a:ea typeface="DengXian" panose="02010600030101010101" pitchFamily="2" charset="-122"/>
                <a:cs typeface="Times New Roman" panose="02020603050405020304" pitchFamily="18" charset="0"/>
              </a:rPr>
              <a:t> that only lists current running applications. The </a:t>
            </a:r>
            <a:r>
              <a:rPr lang="en-GB" sz="2000" b="1" kern="100" dirty="0">
                <a:effectLst/>
                <a:latin typeface="Calibri" panose="020F0502020204030204" pitchFamily="34" charset="0"/>
                <a:ea typeface="DengXian" panose="02010600030101010101" pitchFamily="2" charset="-122"/>
                <a:cs typeface="Times New Roman" panose="02020603050405020304" pitchFamily="18" charset="0"/>
              </a:rPr>
              <a:t>compact version</a:t>
            </a:r>
            <a:r>
              <a:rPr lang="en-GB" sz="2000" kern="100" dirty="0">
                <a:effectLst/>
                <a:latin typeface="Calibri" panose="020F0502020204030204" pitchFamily="34" charset="0"/>
                <a:ea typeface="DengXian" panose="02010600030101010101" pitchFamily="2" charset="-122"/>
                <a:cs typeface="Times New Roman" panose="02020603050405020304" pitchFamily="18" charset="0"/>
              </a:rPr>
              <a:t> </a:t>
            </a:r>
            <a:r>
              <a:rPr lang="en-GB" sz="2000" kern="100" dirty="0" err="1">
                <a:effectLst/>
                <a:latin typeface="Calibri" panose="020F0502020204030204" pitchFamily="34" charset="0"/>
                <a:ea typeface="DengXian" panose="02010600030101010101" pitchFamily="2" charset="-122"/>
                <a:cs typeface="Times New Roman" panose="02020603050405020304" pitchFamily="18" charset="0"/>
              </a:rPr>
              <a:t>version</a:t>
            </a:r>
            <a:r>
              <a:rPr lang="en-GB" sz="2000" kern="100" dirty="0">
                <a:effectLst/>
                <a:latin typeface="Calibri" panose="020F0502020204030204" pitchFamily="34" charset="0"/>
                <a:ea typeface="DengXian" panose="02010600030101010101" pitchFamily="2" charset="-122"/>
                <a:cs typeface="Times New Roman" panose="02020603050405020304" pitchFamily="18" charset="0"/>
              </a:rPr>
              <a:t> doesn't list any Windows or background processes. We can click the ‘More details’ option at the bottom of the window to expand the interface. Expanded view gives us access to the full functionality and features of Task Manager.</a:t>
            </a:r>
          </a:p>
          <a:p>
            <a:pPr>
              <a:lnSpc>
                <a:spcPct val="120000"/>
              </a:lnSpc>
              <a:spcBef>
                <a:spcPts val="0"/>
              </a:spcBef>
            </a:pPr>
            <a:r>
              <a:rPr lang="en-GB" sz="2000" kern="100" dirty="0">
                <a:effectLst/>
                <a:latin typeface="Calibri" panose="020F0502020204030204" pitchFamily="34" charset="0"/>
                <a:ea typeface="DengXian" panose="02010600030101010101" pitchFamily="2" charset="-122"/>
                <a:cs typeface="Times New Roman" panose="02020603050405020304" pitchFamily="18" charset="0"/>
              </a:rPr>
              <a:t>For each app in the list, we can perform operations such as </a:t>
            </a:r>
            <a:r>
              <a:rPr lang="en-GB" sz="2000" b="1" kern="100" dirty="0">
                <a:effectLst/>
                <a:latin typeface="Calibri" panose="020F0502020204030204" pitchFamily="34" charset="0"/>
                <a:ea typeface="DengXian" panose="02010600030101010101" pitchFamily="2" charset="-122"/>
                <a:cs typeface="Times New Roman" panose="02020603050405020304" pitchFamily="18" charset="0"/>
              </a:rPr>
              <a:t>closing the app, going to the app's file location, opening its properties or searching online for information about the app</a:t>
            </a:r>
            <a:r>
              <a:rPr lang="en-GB" sz="2000" kern="100" dirty="0">
                <a:effectLst/>
                <a:latin typeface="Calibri" panose="020F0502020204030204" pitchFamily="34" charset="0"/>
                <a:ea typeface="DengXian" panose="02010600030101010101" pitchFamily="2" charset="-122"/>
                <a:cs typeface="Times New Roman" panose="02020603050405020304" pitchFamily="18" charset="0"/>
              </a:rPr>
              <a:t>. To access these functions, the user right-clicks the app and chooses the appropriate option from the menu.</a:t>
            </a:r>
          </a:p>
          <a:p>
            <a:pPr marL="0" indent="0">
              <a:lnSpc>
                <a:spcPct val="120000"/>
              </a:lnSpc>
              <a:spcBef>
                <a:spcPts val="0"/>
              </a:spcBef>
              <a:buNone/>
            </a:pPr>
            <a:endParaRPr lang="en-GB" sz="3200" kern="100" dirty="0">
              <a:effectLst/>
              <a:latin typeface="Calibri" panose="020F0502020204030204" pitchFamily="34"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36162752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75921" y="313843"/>
            <a:ext cx="9895951" cy="1033669"/>
          </a:xfrm>
        </p:spPr>
        <p:txBody>
          <a:bodyPr>
            <a:normAutofit/>
          </a:bodyPr>
          <a:lstStyle/>
          <a:p>
            <a:r>
              <a:rPr lang="en-GB" b="1" dirty="0">
                <a:solidFill>
                  <a:schemeClr val="bg1"/>
                </a:solidFill>
              </a:rPr>
              <a:t>Windows: Task </a:t>
            </a:r>
            <a:r>
              <a:rPr lang="en-GB" b="1" dirty="0">
                <a:solidFill>
                  <a:srgbClr val="FFFFFF"/>
                </a:solidFill>
              </a:rPr>
              <a:t>Manager</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66220" y="1773602"/>
            <a:ext cx="5395682" cy="4819299"/>
          </a:xfrm>
        </p:spPr>
        <p:txBody>
          <a:bodyPr>
            <a:normAutofit/>
          </a:bodyPr>
          <a:lstStyle/>
          <a:p>
            <a:r>
              <a:rPr lang="en-GB" sz="2400" dirty="0"/>
              <a:t>Task Manager is a very useful </a:t>
            </a:r>
            <a:r>
              <a:rPr lang="en-GB" sz="2400" b="1" dirty="0"/>
              <a:t>system monitoring program</a:t>
            </a:r>
            <a:r>
              <a:rPr lang="en-GB" sz="2400" dirty="0"/>
              <a:t> that allows us to e.g. see which processes/programs are using up a lot of CPU time and Memory.</a:t>
            </a:r>
          </a:p>
          <a:p>
            <a:r>
              <a:rPr lang="en-GB" sz="2400" dirty="0"/>
              <a:t>If needed, we can </a:t>
            </a:r>
            <a:r>
              <a:rPr lang="en-GB" sz="2400" b="1" dirty="0"/>
              <a:t>End</a:t>
            </a:r>
            <a:r>
              <a:rPr lang="en-GB" sz="2400" dirty="0"/>
              <a:t> </a:t>
            </a:r>
            <a:r>
              <a:rPr lang="en-GB" sz="2400" b="1" dirty="0"/>
              <a:t>processes/programs </a:t>
            </a:r>
            <a:r>
              <a:rPr lang="en-GB" sz="2400" dirty="0"/>
              <a:t>that are putting a load on the system.</a:t>
            </a:r>
          </a:p>
          <a:p>
            <a:pPr lvl="1"/>
            <a:r>
              <a:rPr lang="en-GB" sz="2000" dirty="0"/>
              <a:t>Bg. We can identify processes/programs that are using up too much system resources, not performing correctly and may need to be re-installed.</a:t>
            </a:r>
          </a:p>
          <a:p>
            <a:r>
              <a:rPr lang="en-GB" sz="2400" dirty="0"/>
              <a:t>We can also identify spyware or other programs that shouldn’t be running and </a:t>
            </a:r>
            <a:r>
              <a:rPr lang="en-GB" sz="2400" b="1" dirty="0"/>
              <a:t>End them</a:t>
            </a:r>
            <a:r>
              <a:rPr lang="en-GB" sz="2400" dirty="0"/>
              <a:t>.</a:t>
            </a:r>
          </a:p>
        </p:txBody>
      </p:sp>
      <p:pic>
        <p:nvPicPr>
          <p:cNvPr id="7" name="Picture 6">
            <a:extLst>
              <a:ext uri="{FF2B5EF4-FFF2-40B4-BE49-F238E27FC236}">
                <a16:creationId xmlns:a16="http://schemas.microsoft.com/office/drawing/2014/main" id="{F60314C2-7451-F746-58BF-A8EF7D237DE5}"/>
              </a:ext>
            </a:extLst>
          </p:cNvPr>
          <p:cNvPicPr>
            <a:picLocks noChangeAspect="1"/>
          </p:cNvPicPr>
          <p:nvPr/>
        </p:nvPicPr>
        <p:blipFill rotWithShape="1">
          <a:blip r:embed="rId3"/>
          <a:srcRect l="1168" r="24149"/>
          <a:stretch/>
        </p:blipFill>
        <p:spPr>
          <a:xfrm>
            <a:off x="5561902" y="1184704"/>
            <a:ext cx="6553736" cy="4076176"/>
          </a:xfrm>
          <a:prstGeom prst="rect">
            <a:avLst/>
          </a:prstGeom>
        </p:spPr>
      </p:pic>
    </p:spTree>
    <p:extLst>
      <p:ext uri="{BB962C8B-B14F-4D97-AF65-F5344CB8AC3E}">
        <p14:creationId xmlns:p14="http://schemas.microsoft.com/office/powerpoint/2010/main" val="1462661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75921" y="313843"/>
            <a:ext cx="9895951" cy="1033669"/>
          </a:xfrm>
        </p:spPr>
        <p:txBody>
          <a:bodyPr>
            <a:normAutofit/>
          </a:bodyPr>
          <a:lstStyle/>
          <a:p>
            <a:r>
              <a:rPr lang="en-GB" b="1" dirty="0">
                <a:solidFill>
                  <a:schemeClr val="bg1"/>
                </a:solidFill>
              </a:rPr>
              <a:t>Task </a:t>
            </a:r>
            <a:r>
              <a:rPr lang="en-GB" b="1" dirty="0">
                <a:solidFill>
                  <a:srgbClr val="FFFFFF"/>
                </a:solidFill>
              </a:rPr>
              <a:t>Manager: Performance tab</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66219" y="1773602"/>
            <a:ext cx="5505271" cy="4819299"/>
          </a:xfrm>
        </p:spPr>
        <p:txBody>
          <a:bodyPr>
            <a:normAutofit/>
          </a:bodyPr>
          <a:lstStyle/>
          <a:p>
            <a:r>
              <a:rPr lang="en-GB" sz="2600" dirty="0"/>
              <a:t>To see a </a:t>
            </a:r>
            <a:r>
              <a:rPr lang="en-US" sz="2600" b="1" dirty="0"/>
              <a:t>second-by-second performance graph</a:t>
            </a:r>
            <a:r>
              <a:rPr lang="en-US" sz="2600" dirty="0"/>
              <a:t> for a computer click the </a:t>
            </a:r>
            <a:r>
              <a:rPr lang="en-US" sz="2600" b="1" dirty="0"/>
              <a:t>Performance tab</a:t>
            </a:r>
            <a:r>
              <a:rPr lang="en-US" sz="2600" dirty="0"/>
              <a:t>.</a:t>
            </a:r>
          </a:p>
          <a:p>
            <a:r>
              <a:rPr lang="en-GB" sz="2600" b="1" kern="100" dirty="0">
                <a:effectLst/>
                <a:ea typeface="DengXian" panose="02010600030101010101" pitchFamily="2" charset="-122"/>
                <a:cs typeface="Times New Roman" panose="02020603050405020304" pitchFamily="18" charset="0"/>
              </a:rPr>
              <a:t>The Performance tab</a:t>
            </a:r>
            <a:r>
              <a:rPr lang="en-GB" sz="2600" kern="100" dirty="0">
                <a:effectLst/>
                <a:ea typeface="DengXian" panose="02010600030101010101" pitchFamily="2" charset="-122"/>
                <a:cs typeface="Times New Roman" panose="02020603050405020304" pitchFamily="18" charset="0"/>
              </a:rPr>
              <a:t> </a:t>
            </a:r>
            <a:r>
              <a:rPr lang="en-GB" sz="2600" b="1" kern="100" dirty="0">
                <a:effectLst/>
                <a:ea typeface="DengXian" panose="02010600030101010101" pitchFamily="2" charset="-122"/>
                <a:cs typeface="Times New Roman" panose="02020603050405020304" pitchFamily="18" charset="0"/>
              </a:rPr>
              <a:t>displays performance data about each hardware resource</a:t>
            </a:r>
            <a:r>
              <a:rPr lang="en-GB" sz="2600" b="1" kern="100" dirty="0">
                <a:ea typeface="DengXian" panose="02010600030101010101" pitchFamily="2" charset="-122"/>
                <a:cs typeface="Times New Roman" panose="02020603050405020304" pitchFamily="18" charset="0"/>
              </a:rPr>
              <a:t> in real-time using a graphical output.</a:t>
            </a:r>
          </a:p>
          <a:p>
            <a:r>
              <a:rPr lang="en-US" sz="2600" dirty="0" err="1"/>
              <a:t>Eg.</a:t>
            </a:r>
            <a:r>
              <a:rPr lang="en-US" sz="2600" dirty="0"/>
              <a:t> Here we can see the real-time performance of the system’s </a:t>
            </a:r>
            <a:r>
              <a:rPr lang="en-US" sz="2600" b="1" dirty="0"/>
              <a:t>CPU</a:t>
            </a:r>
            <a:r>
              <a:rPr lang="en-US" sz="2600" dirty="0"/>
              <a:t>.</a:t>
            </a:r>
          </a:p>
          <a:p>
            <a:r>
              <a:rPr lang="en-US" sz="2600" dirty="0"/>
              <a:t>We can </a:t>
            </a:r>
            <a:r>
              <a:rPr lang="en-US" sz="2600" b="1" dirty="0"/>
              <a:t>switch graphs to view performance of </a:t>
            </a:r>
            <a:r>
              <a:rPr lang="en-US" sz="2600" dirty="0"/>
              <a:t>memory, disk usage, network connections, GPU </a:t>
            </a:r>
            <a:r>
              <a:rPr lang="en-US" sz="2600" dirty="0" err="1"/>
              <a:t>etc</a:t>
            </a:r>
            <a:r>
              <a:rPr lang="en-US" sz="2600" dirty="0"/>
              <a:t>…</a:t>
            </a:r>
            <a:endParaRPr lang="en-GB" sz="2600" dirty="0"/>
          </a:p>
        </p:txBody>
      </p:sp>
      <p:pic>
        <p:nvPicPr>
          <p:cNvPr id="4" name="Picture 3">
            <a:extLst>
              <a:ext uri="{FF2B5EF4-FFF2-40B4-BE49-F238E27FC236}">
                <a16:creationId xmlns:a16="http://schemas.microsoft.com/office/drawing/2014/main" id="{DC54E258-4638-4F37-417E-C94A29B0B979}"/>
              </a:ext>
            </a:extLst>
          </p:cNvPr>
          <p:cNvPicPr>
            <a:picLocks noChangeAspect="1"/>
          </p:cNvPicPr>
          <p:nvPr/>
        </p:nvPicPr>
        <p:blipFill>
          <a:blip r:embed="rId3"/>
          <a:stretch>
            <a:fillRect/>
          </a:stretch>
        </p:blipFill>
        <p:spPr>
          <a:xfrm>
            <a:off x="5577016" y="1347512"/>
            <a:ext cx="6522905" cy="4465113"/>
          </a:xfrm>
          <a:prstGeom prst="rect">
            <a:avLst/>
          </a:prstGeom>
        </p:spPr>
      </p:pic>
    </p:spTree>
    <p:extLst>
      <p:ext uri="{BB962C8B-B14F-4D97-AF65-F5344CB8AC3E}">
        <p14:creationId xmlns:p14="http://schemas.microsoft.com/office/powerpoint/2010/main" val="41723761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75921" y="313843"/>
            <a:ext cx="9895951" cy="1033669"/>
          </a:xfrm>
        </p:spPr>
        <p:txBody>
          <a:bodyPr>
            <a:normAutofit/>
          </a:bodyPr>
          <a:lstStyle/>
          <a:p>
            <a:r>
              <a:rPr lang="en-GB" b="1" dirty="0">
                <a:solidFill>
                  <a:srgbClr val="FFFFFF"/>
                </a:solidFill>
              </a:rPr>
              <a:t>Bg. System: About &gt; Memory</a:t>
            </a:r>
          </a:p>
        </p:txBody>
      </p:sp>
      <p:pic>
        <p:nvPicPr>
          <p:cNvPr id="17" name="Picture 16">
            <a:extLst>
              <a:ext uri="{FF2B5EF4-FFF2-40B4-BE49-F238E27FC236}">
                <a16:creationId xmlns:a16="http://schemas.microsoft.com/office/drawing/2014/main" id="{6A8E97AF-9996-B60B-0162-E4D7907F45BC}"/>
              </a:ext>
            </a:extLst>
          </p:cNvPr>
          <p:cNvPicPr>
            <a:picLocks noChangeAspect="1"/>
          </p:cNvPicPr>
          <p:nvPr/>
        </p:nvPicPr>
        <p:blipFill>
          <a:blip r:embed="rId3"/>
          <a:stretch>
            <a:fillRect/>
          </a:stretch>
        </p:blipFill>
        <p:spPr>
          <a:xfrm>
            <a:off x="5776635" y="1112108"/>
            <a:ext cx="6139398" cy="4982805"/>
          </a:xfrm>
          <a:prstGeom prst="rect">
            <a:avLst/>
          </a:prstGeom>
        </p:spPr>
      </p:pic>
      <p:sp>
        <p:nvSpPr>
          <p:cNvPr id="19" name="TextBox 18">
            <a:extLst>
              <a:ext uri="{FF2B5EF4-FFF2-40B4-BE49-F238E27FC236}">
                <a16:creationId xmlns:a16="http://schemas.microsoft.com/office/drawing/2014/main" id="{08C2B257-77CB-92EF-87E9-F9123620010C}"/>
              </a:ext>
            </a:extLst>
          </p:cNvPr>
          <p:cNvSpPr txBox="1"/>
          <p:nvPr/>
        </p:nvSpPr>
        <p:spPr>
          <a:xfrm>
            <a:off x="275967" y="1687712"/>
            <a:ext cx="5292811" cy="415498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To view Computer system information including </a:t>
            </a:r>
            <a:r>
              <a:rPr kumimoji="0" lang="en-US" sz="2400" b="1" i="0" u="none" strike="noStrike" kern="1200" cap="none" spc="0" normalizeH="0" baseline="0" noProof="0" dirty="0">
                <a:ln>
                  <a:noFill/>
                </a:ln>
                <a:solidFill>
                  <a:prstClr val="black"/>
                </a:solidFill>
                <a:effectLst/>
                <a:uLnTx/>
                <a:uFillTx/>
                <a:latin typeface="Calibri" panose="020F0502020204030204"/>
                <a:ea typeface="+mn-ea"/>
                <a:cs typeface="+mn-cs"/>
              </a:rPr>
              <a:t>Device &amp; OS specification </a:t>
            </a: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on a Windows OS including the </a:t>
            </a:r>
            <a:r>
              <a:rPr kumimoji="0" lang="en-US" sz="2400" b="1" i="0" u="none" strike="noStrike" kern="1200" cap="none" spc="0" normalizeH="0" baseline="0" noProof="0" dirty="0">
                <a:ln>
                  <a:noFill/>
                </a:ln>
                <a:solidFill>
                  <a:prstClr val="black"/>
                </a:solidFill>
                <a:effectLst/>
                <a:uLnTx/>
                <a:uFillTx/>
                <a:latin typeface="Calibri" panose="020F0502020204030204"/>
                <a:ea typeface="+mn-ea"/>
                <a:cs typeface="+mn-cs"/>
              </a:rPr>
              <a:t>Device name, Processor, Installed RAM, OS Version</a:t>
            </a: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 etc.. we can:</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1" i="0" u="none" strike="noStrike" kern="1200" cap="none" spc="0" normalizeH="0" baseline="0" noProof="0" dirty="0">
                <a:ln>
                  <a:noFill/>
                </a:ln>
                <a:solidFill>
                  <a:prstClr val="black"/>
                </a:solidFill>
                <a:effectLst/>
                <a:uLnTx/>
                <a:uFillTx/>
                <a:latin typeface="Calibri" panose="020F0502020204030204"/>
                <a:ea typeface="+mn-ea"/>
                <a:cs typeface="+mn-cs"/>
              </a:rPr>
              <a:t>Right Click </a:t>
            </a: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on bottom right Windows icon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Click on </a:t>
            </a:r>
            <a:r>
              <a:rPr kumimoji="0" lang="en-US" sz="2400" b="1" i="0" u="none" strike="noStrike" kern="1200" cap="none" spc="0" normalizeH="0" baseline="0" noProof="0" dirty="0">
                <a:ln>
                  <a:noFill/>
                </a:ln>
                <a:solidFill>
                  <a:prstClr val="black"/>
                </a:solidFill>
                <a:effectLst/>
                <a:uLnTx/>
                <a:uFillTx/>
                <a:latin typeface="Calibri" panose="020F0502020204030204"/>
                <a:ea typeface="+mn-ea"/>
                <a:cs typeface="+mn-cs"/>
              </a:rPr>
              <a:t>System</a:t>
            </a: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 or </a:t>
            </a:r>
            <a:r>
              <a:rPr kumimoji="0" lang="en-US" sz="2400" b="1" i="0" u="none" strike="noStrike" kern="1200" cap="none" spc="0" normalizeH="0" baseline="0" noProof="0" dirty="0">
                <a:ln>
                  <a:noFill/>
                </a:ln>
                <a:solidFill>
                  <a:prstClr val="black"/>
                </a:solidFill>
                <a:effectLst/>
                <a:uLnTx/>
                <a:uFillTx/>
                <a:latin typeface="Calibri" panose="020F0502020204030204"/>
                <a:ea typeface="+mn-ea"/>
                <a:cs typeface="+mn-cs"/>
              </a:rPr>
              <a:t>Settings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Scroll down, click on </a:t>
            </a:r>
            <a:r>
              <a:rPr kumimoji="0" lang="en-US" sz="2400" b="1" i="0" u="none" strike="noStrike" kern="1200" cap="none" spc="0" normalizeH="0" baseline="0" noProof="0" dirty="0">
                <a:ln>
                  <a:noFill/>
                </a:ln>
                <a:solidFill>
                  <a:prstClr val="black"/>
                </a:solidFill>
                <a:effectLst/>
                <a:uLnTx/>
                <a:uFillTx/>
                <a:latin typeface="Calibri" panose="020F0502020204030204"/>
                <a:ea typeface="+mn-ea"/>
                <a:cs typeface="+mn-cs"/>
              </a:rPr>
              <a:t>About</a:t>
            </a: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E.g. We can see a line named ‘</a:t>
            </a:r>
            <a:r>
              <a:rPr kumimoji="0" lang="en-US" sz="2400" b="1" i="0" u="none" strike="noStrike" kern="1200" cap="none" spc="0" normalizeH="0" baseline="0" noProof="0" dirty="0">
                <a:ln>
                  <a:noFill/>
                </a:ln>
                <a:solidFill>
                  <a:prstClr val="black"/>
                </a:solidFill>
                <a:effectLst/>
                <a:uLnTx/>
                <a:uFillTx/>
                <a:latin typeface="Calibri" panose="020F0502020204030204"/>
                <a:ea typeface="+mn-ea"/>
                <a:cs typeface="+mn-cs"/>
              </a:rPr>
              <a:t>Installed RAM’,</a:t>
            </a: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 in this case 8GM.</a:t>
            </a: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215596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a:extLst>
              <a:ext uri="{FF2B5EF4-FFF2-40B4-BE49-F238E27FC236}">
                <a16:creationId xmlns:a16="http://schemas.microsoft.com/office/drawing/2014/main" id="{B9AC69D6-379B-1E9D-0C12-30B7E633958C}"/>
              </a:ext>
            </a:extLst>
          </p:cNvPr>
          <p:cNvPicPr>
            <a:picLocks noChangeAspect="1"/>
          </p:cNvPicPr>
          <p:nvPr/>
        </p:nvPicPr>
        <p:blipFill>
          <a:blip r:embed="rId3"/>
          <a:stretch>
            <a:fillRect/>
          </a:stretch>
        </p:blipFill>
        <p:spPr>
          <a:xfrm>
            <a:off x="5667204" y="0"/>
            <a:ext cx="6121570" cy="6858000"/>
          </a:xfrm>
          <a:prstGeom prst="rect">
            <a:avLst/>
          </a:prstGeom>
        </p:spPr>
      </p:pic>
      <p:sp>
        <p:nvSpPr>
          <p:cNvPr id="3" name="TextBox 2">
            <a:extLst>
              <a:ext uri="{FF2B5EF4-FFF2-40B4-BE49-F238E27FC236}">
                <a16:creationId xmlns:a16="http://schemas.microsoft.com/office/drawing/2014/main" id="{A98BCA6E-AB0A-B54C-1075-A5D5640D474E}"/>
              </a:ext>
            </a:extLst>
          </p:cNvPr>
          <p:cNvSpPr txBox="1"/>
          <p:nvPr/>
        </p:nvSpPr>
        <p:spPr>
          <a:xfrm>
            <a:off x="148282" y="1590741"/>
            <a:ext cx="6367848" cy="5262979"/>
          </a:xfrm>
          <a:prstGeom prst="rect">
            <a:avLst/>
          </a:prstGeom>
          <a:solidFill>
            <a:schemeClr val="bg1">
              <a:alpha val="75000"/>
            </a:schemeClr>
          </a:solid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In this image we can see that my system is using over ¾ of the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systems RAM</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The OS has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paged</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407 MB of process data to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virtual memory (VM)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secondary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storage</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to improve system performance.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The OS can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page/swap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this data back and forth between RAM and VM to enhance system performance.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By using storage to manage running processes is also one way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to prevent a system crash</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If Memory in-use is consistently high, it is a good indicator that the system would benefit from more RAM to improve system performance.</a:t>
            </a: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185464" y="352753"/>
            <a:ext cx="6140209" cy="1033669"/>
          </a:xfrm>
          <a:solidFill>
            <a:srgbClr val="002060"/>
          </a:solidFill>
        </p:spPr>
        <p:txBody>
          <a:bodyPr>
            <a:normAutofit/>
          </a:bodyPr>
          <a:lstStyle/>
          <a:p>
            <a:r>
              <a:rPr lang="en-GB" b="1" dirty="0">
                <a:solidFill>
                  <a:srgbClr val="FFFFFF"/>
                </a:solidFill>
              </a:rPr>
              <a:t>Bg. Performance: Memory</a:t>
            </a:r>
          </a:p>
        </p:txBody>
      </p:sp>
    </p:spTree>
    <p:extLst>
      <p:ext uri="{BB962C8B-B14F-4D97-AF65-F5344CB8AC3E}">
        <p14:creationId xmlns:p14="http://schemas.microsoft.com/office/powerpoint/2010/main" val="25949279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75921" y="313843"/>
            <a:ext cx="9895951" cy="1033669"/>
          </a:xfrm>
        </p:spPr>
        <p:txBody>
          <a:bodyPr>
            <a:normAutofit/>
          </a:bodyPr>
          <a:lstStyle/>
          <a:p>
            <a:r>
              <a:rPr lang="en-GB" b="1" dirty="0">
                <a:solidFill>
                  <a:srgbClr val="FFFFFF"/>
                </a:solidFill>
              </a:rPr>
              <a:t>Bg. Performance: App History</a:t>
            </a:r>
          </a:p>
        </p:txBody>
      </p:sp>
      <p:sp>
        <p:nvSpPr>
          <p:cNvPr id="3" name="TextBox 2">
            <a:extLst>
              <a:ext uri="{FF2B5EF4-FFF2-40B4-BE49-F238E27FC236}">
                <a16:creationId xmlns:a16="http://schemas.microsoft.com/office/drawing/2014/main" id="{A98BCA6E-AB0A-B54C-1075-A5D5640D474E}"/>
              </a:ext>
            </a:extLst>
          </p:cNvPr>
          <p:cNvSpPr txBox="1"/>
          <p:nvPr/>
        </p:nvSpPr>
        <p:spPr>
          <a:xfrm>
            <a:off x="148282" y="1680442"/>
            <a:ext cx="5353949" cy="4832092"/>
          </a:xfrm>
          <a:prstGeom prst="rect">
            <a:avLst/>
          </a:prstGeom>
          <a:solidFill>
            <a:schemeClr val="bg1">
              <a:alpha val="75000"/>
            </a:schemeClr>
          </a:solid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The </a:t>
            </a: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‘App History’ tab </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allows us to view which program has been using up system resources such as CPU time or Network bandwidth for a </a:t>
            </a: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certain date range.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This can be useful in identifying programs that could be using too much system resources or programs that shouldn’t be installed on the system.</a:t>
            </a:r>
          </a:p>
        </p:txBody>
      </p:sp>
      <p:pic>
        <p:nvPicPr>
          <p:cNvPr id="5" name="Picture 4">
            <a:extLst>
              <a:ext uri="{FF2B5EF4-FFF2-40B4-BE49-F238E27FC236}">
                <a16:creationId xmlns:a16="http://schemas.microsoft.com/office/drawing/2014/main" id="{56944F2D-517C-E83C-001B-0DDB5068A3CD}"/>
              </a:ext>
            </a:extLst>
          </p:cNvPr>
          <p:cNvPicPr>
            <a:picLocks noChangeAspect="1"/>
          </p:cNvPicPr>
          <p:nvPr/>
        </p:nvPicPr>
        <p:blipFill>
          <a:blip r:embed="rId3"/>
          <a:stretch>
            <a:fillRect/>
          </a:stretch>
        </p:blipFill>
        <p:spPr>
          <a:xfrm>
            <a:off x="5650513" y="1162374"/>
            <a:ext cx="6393205" cy="5695626"/>
          </a:xfrm>
          <a:prstGeom prst="rect">
            <a:avLst/>
          </a:prstGeom>
        </p:spPr>
      </p:pic>
    </p:spTree>
    <p:extLst>
      <p:ext uri="{BB962C8B-B14F-4D97-AF65-F5344CB8AC3E}">
        <p14:creationId xmlns:p14="http://schemas.microsoft.com/office/powerpoint/2010/main" val="33269429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75921" y="313843"/>
            <a:ext cx="9895951" cy="1033669"/>
          </a:xfrm>
        </p:spPr>
        <p:txBody>
          <a:bodyPr>
            <a:normAutofit/>
          </a:bodyPr>
          <a:lstStyle/>
          <a:p>
            <a:r>
              <a:rPr lang="en-GB" b="1" dirty="0">
                <a:solidFill>
                  <a:srgbClr val="FFFFFF"/>
                </a:solidFill>
              </a:rPr>
              <a:t>Bg. Performance: Startup</a:t>
            </a:r>
          </a:p>
        </p:txBody>
      </p:sp>
      <p:sp>
        <p:nvSpPr>
          <p:cNvPr id="3" name="TextBox 2">
            <a:extLst>
              <a:ext uri="{FF2B5EF4-FFF2-40B4-BE49-F238E27FC236}">
                <a16:creationId xmlns:a16="http://schemas.microsoft.com/office/drawing/2014/main" id="{A98BCA6E-AB0A-B54C-1075-A5D5640D474E}"/>
              </a:ext>
            </a:extLst>
          </p:cNvPr>
          <p:cNvSpPr txBox="1"/>
          <p:nvPr/>
        </p:nvSpPr>
        <p:spPr>
          <a:xfrm>
            <a:off x="148282" y="1596225"/>
            <a:ext cx="6013621" cy="5262979"/>
          </a:xfrm>
          <a:prstGeom prst="rect">
            <a:avLst/>
          </a:prstGeom>
          <a:solidFill>
            <a:schemeClr val="bg1">
              <a:alpha val="75000"/>
            </a:schemeClr>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The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Startup’ tab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allows us to view the programs that automatically start when we turn-on / boot-up the system</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We can also right-click to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add</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e.g.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CPU at startup</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to see </a:t>
            </a:r>
            <a:r>
              <a:rPr kumimoji="0" lang="en-US" sz="2400" b="0" i="0" u="none" strike="noStrike" kern="1200" cap="none" spc="0" normalizeH="0" baseline="0" noProof="0" dirty="0">
                <a:ln>
                  <a:noFill/>
                </a:ln>
                <a:solidFill>
                  <a:srgbClr val="333333"/>
                </a:solidFill>
                <a:effectLst/>
                <a:uLnTx/>
                <a:uFillTx/>
                <a:latin typeface="Calibri" panose="020F0502020204030204"/>
                <a:ea typeface="+mn-ea"/>
                <a:cs typeface="+mn-cs"/>
              </a:rPr>
              <a:t>much time it takes the CPU to process its startup, measured in milliseconds. And</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Disk I/O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at startup</a:t>
            </a:r>
            <a:r>
              <a:rPr kumimoji="0" lang="en-US" sz="2400" b="0" i="0" u="none" strike="noStrike" kern="1200" cap="none" spc="0" normalizeH="0" baseline="0" noProof="0" dirty="0">
                <a:ln>
                  <a:noFill/>
                </a:ln>
                <a:solidFill>
                  <a:srgbClr val="333333"/>
                </a:solidFill>
                <a:effectLst/>
                <a:uLnTx/>
                <a:uFillTx/>
                <a:latin typeface="Calibri" panose="020F0502020204030204"/>
                <a:ea typeface="+mn-ea"/>
                <a:cs typeface="+mn-cs"/>
              </a:rPr>
              <a:t> to see how much data is read and written from the disk when booting, which helps determine if your hard drive is overworked during the boot process.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Again, this is another useful view to identify programs that may be grinding the system or shouldn’t be there.</a:t>
            </a:r>
          </a:p>
        </p:txBody>
      </p:sp>
      <p:pic>
        <p:nvPicPr>
          <p:cNvPr id="9" name="Picture 8">
            <a:extLst>
              <a:ext uri="{FF2B5EF4-FFF2-40B4-BE49-F238E27FC236}">
                <a16:creationId xmlns:a16="http://schemas.microsoft.com/office/drawing/2014/main" id="{BD5C5B04-07A6-8743-EC17-BE82FF3A12E3}"/>
              </a:ext>
            </a:extLst>
          </p:cNvPr>
          <p:cNvPicPr>
            <a:picLocks noChangeAspect="1"/>
          </p:cNvPicPr>
          <p:nvPr/>
        </p:nvPicPr>
        <p:blipFill rotWithShape="1">
          <a:blip r:embed="rId3"/>
          <a:srcRect l="17007" t="16937" r="32382" b="12553"/>
          <a:stretch/>
        </p:blipFill>
        <p:spPr>
          <a:xfrm>
            <a:off x="6274875" y="830677"/>
            <a:ext cx="5734867" cy="5326532"/>
          </a:xfrm>
          <a:prstGeom prst="rect">
            <a:avLst/>
          </a:prstGeom>
        </p:spPr>
      </p:pic>
    </p:spTree>
    <p:extLst>
      <p:ext uri="{BB962C8B-B14F-4D97-AF65-F5344CB8AC3E}">
        <p14:creationId xmlns:p14="http://schemas.microsoft.com/office/powerpoint/2010/main" val="14042873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4134" y="284404"/>
            <a:ext cx="6783866" cy="854805"/>
          </a:xfrm>
          <a:solidFill>
            <a:srgbClr val="002060"/>
          </a:solidFill>
        </p:spPr>
        <p:txBody>
          <a:bodyPr>
            <a:noAutofit/>
          </a:bodyPr>
          <a:lstStyle/>
          <a:p>
            <a:r>
              <a:rPr lang="en-GB" sz="4800" b="1" dirty="0">
                <a:solidFill>
                  <a:srgbClr val="FFFFFF"/>
                </a:solidFill>
              </a:rPr>
              <a:t>Bg. Performance: Startup</a:t>
            </a:r>
          </a:p>
        </p:txBody>
      </p:sp>
      <p:pic>
        <p:nvPicPr>
          <p:cNvPr id="7" name="Picture 6">
            <a:extLst>
              <a:ext uri="{FF2B5EF4-FFF2-40B4-BE49-F238E27FC236}">
                <a16:creationId xmlns:a16="http://schemas.microsoft.com/office/drawing/2014/main" id="{000910C0-7EEC-F4C4-9B74-FB56909920D4}"/>
              </a:ext>
            </a:extLst>
          </p:cNvPr>
          <p:cNvPicPr>
            <a:picLocks noChangeAspect="1"/>
          </p:cNvPicPr>
          <p:nvPr/>
        </p:nvPicPr>
        <p:blipFill rotWithShape="1">
          <a:blip r:embed="rId3"/>
          <a:srcRect l="10920" t="28468" r="20615" b="13273"/>
          <a:stretch/>
        </p:blipFill>
        <p:spPr>
          <a:xfrm>
            <a:off x="3414449" y="1279254"/>
            <a:ext cx="8505419" cy="4824986"/>
          </a:xfrm>
          <a:prstGeom prst="rect">
            <a:avLst/>
          </a:prstGeom>
        </p:spPr>
      </p:pic>
      <p:sp>
        <p:nvSpPr>
          <p:cNvPr id="13" name="TextBox 12">
            <a:extLst>
              <a:ext uri="{FF2B5EF4-FFF2-40B4-BE49-F238E27FC236}">
                <a16:creationId xmlns:a16="http://schemas.microsoft.com/office/drawing/2014/main" id="{D72A5270-9CEE-B430-A543-43E78E362BB7}"/>
              </a:ext>
            </a:extLst>
          </p:cNvPr>
          <p:cNvSpPr txBox="1"/>
          <p:nvPr/>
        </p:nvSpPr>
        <p:spPr>
          <a:xfrm>
            <a:off x="80975" y="1631222"/>
            <a:ext cx="3333473" cy="4231928"/>
          </a:xfrm>
          <a:prstGeom prst="rect">
            <a:avLst/>
          </a:prstGeom>
          <a:solidFill>
            <a:schemeClr val="bg1">
              <a:alpha val="70000"/>
            </a:schemeClr>
          </a:solidFill>
        </p:spPr>
        <p:txBody>
          <a:bodyPr wrap="square">
            <a:spAutoFit/>
          </a:bodyPr>
          <a:lstStyle/>
          <a:p>
            <a:pPr marL="285750" marR="0" lvl="0" indent="-28575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We can also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Disable</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any start-up program by using the bottom right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Disable’ button</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a:t>
            </a:r>
          </a:p>
          <a:p>
            <a:pPr marL="285750" marR="0" lvl="0" indent="-28575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We can also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right-click</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to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Enable</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or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Disable</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each program at start-up,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view properties’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and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open file location</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for further analysis.</a:t>
            </a:r>
          </a:p>
        </p:txBody>
      </p:sp>
    </p:spTree>
    <p:extLst>
      <p:ext uri="{BB962C8B-B14F-4D97-AF65-F5344CB8AC3E}">
        <p14:creationId xmlns:p14="http://schemas.microsoft.com/office/powerpoint/2010/main" val="28458114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75921" y="313843"/>
            <a:ext cx="9895951" cy="1033669"/>
          </a:xfrm>
        </p:spPr>
        <p:txBody>
          <a:bodyPr>
            <a:normAutofit/>
          </a:bodyPr>
          <a:lstStyle/>
          <a:p>
            <a:r>
              <a:rPr lang="en-GB" sz="4800" b="1" dirty="0">
                <a:solidFill>
                  <a:schemeClr val="bg1"/>
                </a:solidFill>
              </a:rPr>
              <a:t>Bg. Task </a:t>
            </a:r>
            <a:r>
              <a:rPr lang="en-GB" sz="4800" b="1" dirty="0">
                <a:solidFill>
                  <a:srgbClr val="FFFFFF"/>
                </a:solidFill>
              </a:rPr>
              <a:t>Manager: Users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66219" y="1773602"/>
            <a:ext cx="10897197" cy="4819299"/>
          </a:xfrm>
        </p:spPr>
        <p:txBody>
          <a:bodyPr>
            <a:normAutofit/>
          </a:bodyPr>
          <a:lstStyle/>
          <a:p>
            <a:r>
              <a:rPr lang="en-GB" dirty="0"/>
              <a:t>Under ‘</a:t>
            </a:r>
            <a:r>
              <a:rPr lang="en-GB" b="1" dirty="0"/>
              <a:t>Users</a:t>
            </a:r>
            <a:r>
              <a:rPr lang="en-GB" dirty="0"/>
              <a:t>’ tab we can see the different </a:t>
            </a:r>
            <a:r>
              <a:rPr lang="en-GB" b="1" dirty="0"/>
              <a:t>users</a:t>
            </a:r>
            <a:r>
              <a:rPr lang="en-GB" dirty="0"/>
              <a:t> on the system.</a:t>
            </a:r>
          </a:p>
          <a:p>
            <a:r>
              <a:rPr lang="en-GB" dirty="0"/>
              <a:t>And how much </a:t>
            </a:r>
            <a:r>
              <a:rPr lang="en-GB" b="1" dirty="0"/>
              <a:t>system resources </a:t>
            </a:r>
            <a:r>
              <a:rPr lang="en-GB" dirty="0"/>
              <a:t>such as CPU time and Memory they are using up.</a:t>
            </a:r>
          </a:p>
          <a:p>
            <a:r>
              <a:rPr lang="en-GB" dirty="0"/>
              <a:t>If this system had multiple ‘User profiles’ we would see them listed here.</a:t>
            </a:r>
          </a:p>
        </p:txBody>
      </p:sp>
      <p:pic>
        <p:nvPicPr>
          <p:cNvPr id="5" name="Picture 4">
            <a:extLst>
              <a:ext uri="{FF2B5EF4-FFF2-40B4-BE49-F238E27FC236}">
                <a16:creationId xmlns:a16="http://schemas.microsoft.com/office/drawing/2014/main" id="{1B9EA76C-8469-4AF6-4C19-5070B9FBBB80}"/>
              </a:ext>
            </a:extLst>
          </p:cNvPr>
          <p:cNvPicPr>
            <a:picLocks noChangeAspect="1"/>
          </p:cNvPicPr>
          <p:nvPr/>
        </p:nvPicPr>
        <p:blipFill rotWithShape="1">
          <a:blip r:embed="rId3"/>
          <a:srcRect b="20839"/>
          <a:stretch/>
        </p:blipFill>
        <p:spPr>
          <a:xfrm>
            <a:off x="1058571" y="3756181"/>
            <a:ext cx="10074854" cy="2969269"/>
          </a:xfrm>
          <a:prstGeom prst="rect">
            <a:avLst/>
          </a:prstGeom>
        </p:spPr>
      </p:pic>
    </p:spTree>
    <p:extLst>
      <p:ext uri="{BB962C8B-B14F-4D97-AF65-F5344CB8AC3E}">
        <p14:creationId xmlns:p14="http://schemas.microsoft.com/office/powerpoint/2010/main" val="23855860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75921" y="313843"/>
            <a:ext cx="9895951" cy="1033669"/>
          </a:xfrm>
        </p:spPr>
        <p:txBody>
          <a:bodyPr>
            <a:normAutofit/>
          </a:bodyPr>
          <a:lstStyle/>
          <a:p>
            <a:r>
              <a:rPr lang="en-GB" sz="4800" b="1" dirty="0">
                <a:solidFill>
                  <a:schemeClr val="bg1"/>
                </a:solidFill>
              </a:rPr>
              <a:t>Bg. Task </a:t>
            </a:r>
            <a:r>
              <a:rPr lang="en-GB" sz="4800" b="1" dirty="0">
                <a:solidFill>
                  <a:srgbClr val="FFFFFF"/>
                </a:solidFill>
              </a:rPr>
              <a:t>Manager: Users</a:t>
            </a:r>
          </a:p>
        </p:txBody>
      </p:sp>
      <p:pic>
        <p:nvPicPr>
          <p:cNvPr id="4" name="Picture 3">
            <a:extLst>
              <a:ext uri="{FF2B5EF4-FFF2-40B4-BE49-F238E27FC236}">
                <a16:creationId xmlns:a16="http://schemas.microsoft.com/office/drawing/2014/main" id="{97840C97-6DA1-E8B2-39EA-E0BA65EB6326}"/>
              </a:ext>
            </a:extLst>
          </p:cNvPr>
          <p:cNvPicPr>
            <a:picLocks noChangeAspect="1"/>
          </p:cNvPicPr>
          <p:nvPr/>
        </p:nvPicPr>
        <p:blipFill rotWithShape="1">
          <a:blip r:embed="rId3"/>
          <a:srcRect l="12730" t="24225" r="24504" b="15435"/>
          <a:stretch/>
        </p:blipFill>
        <p:spPr>
          <a:xfrm>
            <a:off x="4441263" y="1347512"/>
            <a:ext cx="7750733" cy="4967416"/>
          </a:xfrm>
          <a:prstGeom prst="rect">
            <a:avLst/>
          </a:prstGeom>
        </p:spPr>
      </p:pic>
      <p:pic>
        <p:nvPicPr>
          <p:cNvPr id="11" name="Graphic 10" descr="Cursor with solid fill">
            <a:extLst>
              <a:ext uri="{FF2B5EF4-FFF2-40B4-BE49-F238E27FC236}">
                <a16:creationId xmlns:a16="http://schemas.microsoft.com/office/drawing/2014/main" id="{B714A540-54EF-4D86-7A8C-70BE5384E4D9}"/>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4363394" y="2705321"/>
            <a:ext cx="914400" cy="914400"/>
          </a:xfrm>
          <a:prstGeom prst="rect">
            <a:avLst/>
          </a:prstGeom>
        </p:spPr>
      </p:pic>
      <p:pic>
        <p:nvPicPr>
          <p:cNvPr id="13" name="Graphic 12" descr="Cursor with solid fill">
            <a:extLst>
              <a:ext uri="{FF2B5EF4-FFF2-40B4-BE49-F238E27FC236}">
                <a16:creationId xmlns:a16="http://schemas.microsoft.com/office/drawing/2014/main" id="{1A50D99E-6FA7-0177-0782-D69B1F41BA0F}"/>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1238662" y="6096768"/>
            <a:ext cx="914400" cy="914400"/>
          </a:xfrm>
          <a:prstGeom prst="rect">
            <a:avLst/>
          </a:prstGeom>
        </p:spPr>
      </p:pic>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0" y="1744008"/>
            <a:ext cx="4565595" cy="4967416"/>
          </a:xfrm>
        </p:spPr>
        <p:txBody>
          <a:bodyPr>
            <a:normAutofit fontScale="92500" lnSpcReduction="10000"/>
          </a:bodyPr>
          <a:lstStyle/>
          <a:p>
            <a:r>
              <a:rPr lang="en-GB" sz="2400" dirty="0"/>
              <a:t>By </a:t>
            </a:r>
            <a:r>
              <a:rPr lang="en-GB" sz="2400" b="1" dirty="0"/>
              <a:t>clicking the small arrow </a:t>
            </a:r>
            <a:r>
              <a:rPr lang="en-GB" sz="2400" dirty="0"/>
              <a:t>on the left of the Users name we can </a:t>
            </a:r>
            <a:r>
              <a:rPr lang="en-GB" sz="2400" b="1" dirty="0"/>
              <a:t>view the programs </a:t>
            </a:r>
            <a:r>
              <a:rPr lang="en-GB" sz="2400" dirty="0"/>
              <a:t>that the user is using.</a:t>
            </a:r>
          </a:p>
          <a:p>
            <a:r>
              <a:rPr lang="en-GB" sz="2400" dirty="0"/>
              <a:t>Likewise, if we do this for other ‘</a:t>
            </a:r>
            <a:r>
              <a:rPr lang="en-GB" sz="2400" b="1" dirty="0"/>
              <a:t>User profiles</a:t>
            </a:r>
            <a:r>
              <a:rPr lang="en-GB" sz="2400" dirty="0"/>
              <a:t>’ that may have signed-out / logged-off we </a:t>
            </a:r>
            <a:r>
              <a:rPr lang="en-GB" sz="2400" b="1" dirty="0"/>
              <a:t>can see the programs they have been using</a:t>
            </a:r>
            <a:r>
              <a:rPr lang="en-GB" sz="2400" dirty="0"/>
              <a:t>.</a:t>
            </a:r>
          </a:p>
          <a:p>
            <a:r>
              <a:rPr lang="en-GB" sz="2400" dirty="0"/>
              <a:t>We can see the </a:t>
            </a:r>
            <a:r>
              <a:rPr lang="en-GB" sz="2400" b="1" dirty="0"/>
              <a:t>system load for the programs that each user is using </a:t>
            </a:r>
            <a:r>
              <a:rPr lang="en-GB" sz="2400" dirty="0"/>
              <a:t>to see if any if their programs are putting an excess load on the system when they are using it.</a:t>
            </a:r>
          </a:p>
          <a:p>
            <a:r>
              <a:rPr lang="en-GB" sz="2400" dirty="0"/>
              <a:t>We can also ‘</a:t>
            </a:r>
            <a:r>
              <a:rPr lang="en-GB" sz="2400" b="1" dirty="0"/>
              <a:t>disconnect</a:t>
            </a:r>
            <a:r>
              <a:rPr lang="en-GB" sz="2400" dirty="0"/>
              <a:t>’ a user from the system, by clicking the ‘disconnect’ button located bottom right. This will sign them out.</a:t>
            </a:r>
          </a:p>
        </p:txBody>
      </p:sp>
    </p:spTree>
    <p:extLst>
      <p:ext uri="{BB962C8B-B14F-4D97-AF65-F5344CB8AC3E}">
        <p14:creationId xmlns:p14="http://schemas.microsoft.com/office/powerpoint/2010/main" val="39838197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75921" y="313843"/>
            <a:ext cx="11289823" cy="1033669"/>
          </a:xfrm>
        </p:spPr>
        <p:txBody>
          <a:bodyPr>
            <a:normAutofit/>
          </a:bodyPr>
          <a:lstStyle/>
          <a:p>
            <a:r>
              <a:rPr lang="en-GB" b="1" dirty="0">
                <a:solidFill>
                  <a:schemeClr val="bg1"/>
                </a:solidFill>
              </a:rPr>
              <a:t>Bg. Task </a:t>
            </a:r>
            <a:r>
              <a:rPr lang="en-GB" b="1" dirty="0">
                <a:solidFill>
                  <a:srgbClr val="FFFFFF"/>
                </a:solidFill>
              </a:rPr>
              <a:t>Manager: Users – Terminate programs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0" y="1744008"/>
            <a:ext cx="4565595" cy="4967416"/>
          </a:xfrm>
        </p:spPr>
        <p:txBody>
          <a:bodyPr>
            <a:normAutofit/>
          </a:bodyPr>
          <a:lstStyle/>
          <a:p>
            <a:r>
              <a:rPr lang="en-GB" sz="2400" dirty="0"/>
              <a:t>We can also ‘right’-click’ on each program for any User and click ‘</a:t>
            </a:r>
            <a:r>
              <a:rPr lang="en-GB" sz="2400" b="1" dirty="0"/>
              <a:t>End task</a:t>
            </a:r>
            <a:r>
              <a:rPr lang="en-GB" sz="2400" dirty="0"/>
              <a:t>’ to </a:t>
            </a:r>
            <a:r>
              <a:rPr lang="en-GB" sz="2400" b="1" dirty="0"/>
              <a:t>terminate a program</a:t>
            </a:r>
            <a:r>
              <a:rPr lang="en-GB" sz="2400" dirty="0"/>
              <a:t> if it is using too much system resources.</a:t>
            </a:r>
          </a:p>
          <a:p>
            <a:r>
              <a:rPr lang="en-GB" sz="2400" dirty="0"/>
              <a:t>We could also </a:t>
            </a:r>
            <a:r>
              <a:rPr lang="en-GB" sz="2400" b="1" dirty="0"/>
              <a:t>uninstall</a:t>
            </a:r>
            <a:r>
              <a:rPr lang="en-GB" sz="2400" dirty="0"/>
              <a:t> the program if needed, particularly if it is malicious software.</a:t>
            </a:r>
          </a:p>
        </p:txBody>
      </p:sp>
      <p:pic>
        <p:nvPicPr>
          <p:cNvPr id="5" name="Picture 4">
            <a:extLst>
              <a:ext uri="{FF2B5EF4-FFF2-40B4-BE49-F238E27FC236}">
                <a16:creationId xmlns:a16="http://schemas.microsoft.com/office/drawing/2014/main" id="{90BF912C-CF47-C5D1-0D6B-72FD63C941DE}"/>
              </a:ext>
            </a:extLst>
          </p:cNvPr>
          <p:cNvPicPr>
            <a:picLocks noChangeAspect="1"/>
          </p:cNvPicPr>
          <p:nvPr/>
        </p:nvPicPr>
        <p:blipFill rotWithShape="1">
          <a:blip r:embed="rId3"/>
          <a:srcRect l="17086" t="15856" r="18929" b="19159"/>
          <a:stretch/>
        </p:blipFill>
        <p:spPr>
          <a:xfrm>
            <a:off x="5323896" y="1347512"/>
            <a:ext cx="6582033" cy="4456671"/>
          </a:xfrm>
          <a:prstGeom prst="rect">
            <a:avLst/>
          </a:prstGeom>
        </p:spPr>
      </p:pic>
    </p:spTree>
    <p:extLst>
      <p:ext uri="{BB962C8B-B14F-4D97-AF65-F5344CB8AC3E}">
        <p14:creationId xmlns:p14="http://schemas.microsoft.com/office/powerpoint/2010/main" val="16925627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75921" y="313843"/>
            <a:ext cx="10316793" cy="1033669"/>
          </a:xfrm>
        </p:spPr>
        <p:txBody>
          <a:bodyPr>
            <a:normAutofit/>
          </a:bodyPr>
          <a:lstStyle/>
          <a:p>
            <a:r>
              <a:rPr lang="en-GB" sz="4800" b="1" dirty="0">
                <a:solidFill>
                  <a:schemeClr val="bg1"/>
                </a:solidFill>
              </a:rPr>
              <a:t>Bg. </a:t>
            </a:r>
            <a:r>
              <a:rPr lang="en-GB" dirty="0">
                <a:solidFill>
                  <a:schemeClr val="bg1"/>
                </a:solidFill>
              </a:rPr>
              <a:t>Task </a:t>
            </a:r>
            <a:r>
              <a:rPr lang="en-GB" dirty="0">
                <a:solidFill>
                  <a:srgbClr val="FFFFFF"/>
                </a:solidFill>
              </a:rPr>
              <a:t>Manager: Details and Services tabs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15330" y="1661355"/>
            <a:ext cx="11096368" cy="4967416"/>
          </a:xfrm>
        </p:spPr>
        <p:txBody>
          <a:bodyPr>
            <a:normAutofit fontScale="92500"/>
          </a:bodyPr>
          <a:lstStyle/>
          <a:p>
            <a:pPr>
              <a:lnSpc>
                <a:spcPct val="110000"/>
              </a:lnSpc>
              <a:spcBef>
                <a:spcPts val="0"/>
              </a:spcBef>
              <a:spcAft>
                <a:spcPts val="600"/>
              </a:spcAft>
            </a:pPr>
            <a:r>
              <a:rPr lang="en-GB" sz="2400" b="1" kern="100" dirty="0">
                <a:effectLst/>
                <a:latin typeface="Calibri" panose="020F0502020204030204" pitchFamily="34" charset="0"/>
                <a:ea typeface="DengXian" panose="02010600030101010101" pitchFamily="2" charset="-122"/>
                <a:cs typeface="Times New Roman" panose="02020603050405020304" pitchFamily="18" charset="0"/>
              </a:rPr>
              <a:t>Details</a:t>
            </a:r>
            <a:r>
              <a:rPr lang="en-GB" sz="2400" kern="100" dirty="0">
                <a:effectLst/>
                <a:latin typeface="Calibri" panose="020F0502020204030204" pitchFamily="34" charset="0"/>
                <a:ea typeface="DengXian" panose="02010600030101010101" pitchFamily="2" charset="-122"/>
                <a:cs typeface="Times New Roman" panose="02020603050405020304" pitchFamily="18" charset="0"/>
              </a:rPr>
              <a:t>: The ‘Details’ tab, similar to the Processes tab, displays all current processes, however, with a lot </a:t>
            </a:r>
            <a:r>
              <a:rPr lang="en-GB" sz="2400" b="1" kern="100" dirty="0">
                <a:effectLst/>
                <a:latin typeface="Calibri" panose="020F0502020204030204" pitchFamily="34" charset="0"/>
                <a:ea typeface="DengXian" panose="02010600030101010101" pitchFamily="2" charset="-122"/>
                <a:cs typeface="Times New Roman" panose="02020603050405020304" pitchFamily="18" charset="0"/>
              </a:rPr>
              <a:t>more information about each process</a:t>
            </a:r>
            <a:r>
              <a:rPr lang="en-GB" sz="2400" kern="100" dirty="0">
                <a:effectLst/>
                <a:latin typeface="Calibri" panose="020F0502020204030204" pitchFamily="34" charset="0"/>
                <a:ea typeface="DengXian" panose="02010600030101010101" pitchFamily="2" charset="-122"/>
                <a:cs typeface="Times New Roman" panose="02020603050405020304" pitchFamily="18" charset="0"/>
              </a:rPr>
              <a:t>, such as session ID, CPU time, memory working set, base priority, handles, threads and I/O reads and writes.</a:t>
            </a:r>
          </a:p>
          <a:p>
            <a:pPr>
              <a:lnSpc>
                <a:spcPct val="110000"/>
              </a:lnSpc>
              <a:spcBef>
                <a:spcPts val="0"/>
              </a:spcBef>
              <a:spcAft>
                <a:spcPts val="600"/>
              </a:spcAft>
            </a:pPr>
            <a:r>
              <a:rPr lang="en-GB" sz="2400" b="1" kern="100" dirty="0">
                <a:effectLst/>
                <a:latin typeface="Calibri" panose="020F0502020204030204" pitchFamily="34" charset="0"/>
                <a:ea typeface="DengXian" panose="02010600030101010101" pitchFamily="2" charset="-122"/>
                <a:cs typeface="Times New Roman" panose="02020603050405020304" pitchFamily="18" charset="0"/>
              </a:rPr>
              <a:t>Services</a:t>
            </a:r>
            <a:r>
              <a:rPr lang="en-GB" sz="2400" kern="100" dirty="0">
                <a:effectLst/>
                <a:latin typeface="Calibri" panose="020F0502020204030204" pitchFamily="34" charset="0"/>
                <a:ea typeface="DengXian" panose="02010600030101010101" pitchFamily="2" charset="-122"/>
                <a:cs typeface="Times New Roman" panose="02020603050405020304" pitchFamily="18" charset="0"/>
              </a:rPr>
              <a:t>: The ‘Services’ tab, </a:t>
            </a:r>
            <a:r>
              <a:rPr lang="en-GB" sz="2400" b="1" kern="100" dirty="0">
                <a:effectLst/>
                <a:latin typeface="Calibri" panose="020F0502020204030204" pitchFamily="34" charset="0"/>
                <a:ea typeface="DengXian" panose="02010600030101010101" pitchFamily="2" charset="-122"/>
                <a:cs typeface="Times New Roman" panose="02020603050405020304" pitchFamily="18" charset="0"/>
              </a:rPr>
              <a:t>lists all actively running services</a:t>
            </a:r>
            <a:r>
              <a:rPr lang="en-GB" sz="2400" kern="100" dirty="0">
                <a:effectLst/>
                <a:latin typeface="Calibri" panose="020F0502020204030204" pitchFamily="34" charset="0"/>
                <a:ea typeface="DengXian" panose="02010600030101010101" pitchFamily="2" charset="-122"/>
                <a:cs typeface="Times New Roman" panose="02020603050405020304" pitchFamily="18" charset="0"/>
              </a:rPr>
              <a:t>. We can start, stop or restart services and launch the ‘Services utility’ program from here.</a:t>
            </a:r>
          </a:p>
          <a:p>
            <a:pPr marL="457200">
              <a:lnSpc>
                <a:spcPct val="110000"/>
              </a:lnSpc>
              <a:spcBef>
                <a:spcPts val="0"/>
              </a:spcBef>
              <a:spcAft>
                <a:spcPts val="600"/>
              </a:spcAft>
            </a:pPr>
            <a:r>
              <a:rPr lang="en-GB" sz="2400" kern="100" dirty="0">
                <a:effectLst/>
                <a:latin typeface="Calibri" panose="020F0502020204030204" pitchFamily="34" charset="0"/>
                <a:ea typeface="DengXian" panose="02010600030101010101" pitchFamily="2" charset="-122"/>
                <a:cs typeface="Times New Roman" panose="02020603050405020304" pitchFamily="18" charset="0"/>
              </a:rPr>
              <a:t>Bg. a Windows service is a small program that operates in the background aka a background process, that usually start when the Windows OS start-up. It is similar in concept to a Unix daemon. These programs/services are essential to the running of the OS. </a:t>
            </a:r>
          </a:p>
          <a:p>
            <a:pPr marL="457200">
              <a:lnSpc>
                <a:spcPct val="110000"/>
              </a:lnSpc>
              <a:spcBef>
                <a:spcPts val="0"/>
              </a:spcBef>
              <a:spcAft>
                <a:spcPts val="600"/>
              </a:spcAft>
            </a:pPr>
            <a:r>
              <a:rPr lang="en-GB" sz="2400" kern="100" dirty="0">
                <a:effectLst/>
                <a:latin typeface="Calibri" panose="020F0502020204030204" pitchFamily="34" charset="0"/>
                <a:ea typeface="DengXian" panose="02010600030101010101" pitchFamily="2" charset="-122"/>
                <a:cs typeface="Times New Roman" panose="02020603050405020304" pitchFamily="18" charset="0"/>
              </a:rPr>
              <a:t>Users don't normally interact with services like we would do with normal programs because they run in the background, they don't have a usual window/interface for us to </a:t>
            </a:r>
            <a:r>
              <a:rPr lang="en-GB" sz="2400" kern="100" dirty="0" err="1">
                <a:effectLst/>
                <a:latin typeface="Calibri" panose="020F0502020204030204" pitchFamily="34" charset="0"/>
                <a:ea typeface="DengXian" panose="02010600030101010101" pitchFamily="2" charset="-122"/>
                <a:cs typeface="Times New Roman" panose="02020603050405020304" pitchFamily="18" charset="0"/>
              </a:rPr>
              <a:t>intereact</a:t>
            </a:r>
            <a:r>
              <a:rPr lang="en-GB" sz="2400" kern="100" dirty="0">
                <a:effectLst/>
                <a:latin typeface="Calibri" panose="020F0502020204030204" pitchFamily="34" charset="0"/>
                <a:ea typeface="DengXian" panose="02010600030101010101" pitchFamily="2" charset="-122"/>
                <a:cs typeface="Times New Roman" panose="02020603050405020304" pitchFamily="18" charset="0"/>
              </a:rPr>
              <a:t> with them. The ‘Services Utility’ program is a tool with a user interface that we can use to manage Windows services.</a:t>
            </a:r>
          </a:p>
        </p:txBody>
      </p:sp>
    </p:spTree>
    <p:extLst>
      <p:ext uri="{BB962C8B-B14F-4D97-AF65-F5344CB8AC3E}">
        <p14:creationId xmlns:p14="http://schemas.microsoft.com/office/powerpoint/2010/main" val="10291840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00CFE5-B8E4-B9AD-4EAF-17A91496A74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878151-EB97-29E3-3221-BB0E032F0758}"/>
              </a:ext>
            </a:extLst>
          </p:cNvPr>
          <p:cNvSpPr>
            <a:spLocks noGrp="1"/>
          </p:cNvSpPr>
          <p:nvPr>
            <p:ph type="title"/>
          </p:nvPr>
        </p:nvSpPr>
        <p:spPr>
          <a:xfrm>
            <a:off x="0" y="0"/>
            <a:ext cx="12192000" cy="1325563"/>
          </a:xfrm>
          <a:solidFill>
            <a:srgbClr val="002060"/>
          </a:solidFill>
        </p:spPr>
        <p:txBody>
          <a:bodyPr/>
          <a:lstStyle/>
          <a:p>
            <a:r>
              <a:rPr lang="en-GB" sz="6000" b="1" dirty="0">
                <a:solidFill>
                  <a:schemeClr val="bg1"/>
                </a:solidFill>
              </a:rPr>
              <a:t>Bg. </a:t>
            </a:r>
            <a:r>
              <a:rPr lang="en-GB" b="1" dirty="0">
                <a:solidFill>
                  <a:schemeClr val="bg1"/>
                </a:solidFill>
              </a:rPr>
              <a:t>RAMMap categories</a:t>
            </a:r>
          </a:p>
        </p:txBody>
      </p:sp>
      <p:sp>
        <p:nvSpPr>
          <p:cNvPr id="3" name="Content Placeholder 2">
            <a:extLst>
              <a:ext uri="{FF2B5EF4-FFF2-40B4-BE49-F238E27FC236}">
                <a16:creationId xmlns:a16="http://schemas.microsoft.com/office/drawing/2014/main" id="{F8C3D52C-7C11-5429-83E0-4F3F4AF1A022}"/>
              </a:ext>
            </a:extLst>
          </p:cNvPr>
          <p:cNvSpPr>
            <a:spLocks noGrp="1"/>
          </p:cNvSpPr>
          <p:nvPr>
            <p:ph idx="1"/>
          </p:nvPr>
        </p:nvSpPr>
        <p:spPr>
          <a:xfrm>
            <a:off x="314326" y="1478755"/>
            <a:ext cx="11315699" cy="5150645"/>
          </a:xfrm>
        </p:spPr>
        <p:txBody>
          <a:bodyPr>
            <a:normAutofit fontScale="70000" lnSpcReduction="20000"/>
          </a:bodyPr>
          <a:lstStyle/>
          <a:p>
            <a:pPr marL="0" indent="0">
              <a:buNone/>
            </a:pPr>
            <a:r>
              <a:rPr lang="en-US" dirty="0" err="1"/>
              <a:t>RAMMap</a:t>
            </a:r>
            <a:r>
              <a:rPr lang="en-US" dirty="0"/>
              <a:t> categories include:</a:t>
            </a:r>
          </a:p>
          <a:p>
            <a:r>
              <a:rPr lang="en-US" dirty="0"/>
              <a:t>1. </a:t>
            </a:r>
            <a:r>
              <a:rPr lang="en-US" b="1" dirty="0">
                <a:highlight>
                  <a:srgbClr val="FFFF00"/>
                </a:highlight>
              </a:rPr>
              <a:t>Use Counts:</a:t>
            </a:r>
            <a:r>
              <a:rPr lang="en-US" b="1" dirty="0"/>
              <a:t> Shows a summary of memory usage by allocation type and page list, </a:t>
            </a:r>
            <a:r>
              <a:rPr lang="en-US" dirty="0"/>
              <a:t>including Active, Standby, Modified, etc. It helps you understand how Windows is distributing RAM across system components and cached data. </a:t>
            </a:r>
          </a:p>
          <a:p>
            <a:r>
              <a:rPr lang="en-US" dirty="0"/>
              <a:t>2. </a:t>
            </a:r>
            <a:r>
              <a:rPr lang="en-US" b="1" dirty="0">
                <a:highlight>
                  <a:srgbClr val="FFFF00"/>
                </a:highlight>
              </a:rPr>
              <a:t>Processes:</a:t>
            </a:r>
            <a:r>
              <a:rPr lang="en-US" b="1" dirty="0"/>
              <a:t> Displays the ‘working set size’ of each running process </a:t>
            </a:r>
            <a:r>
              <a:rPr lang="en-US" dirty="0"/>
              <a:t>i.e., how much physical RAM each process is actively using.</a:t>
            </a:r>
          </a:p>
          <a:p>
            <a:r>
              <a:rPr lang="en-US" dirty="0"/>
              <a:t>3. </a:t>
            </a:r>
            <a:r>
              <a:rPr lang="en-US" b="1" dirty="0">
                <a:highlight>
                  <a:srgbClr val="FFFF00"/>
                </a:highlight>
              </a:rPr>
              <a:t>Priority Summary:</a:t>
            </a:r>
            <a:r>
              <a:rPr lang="en-US" b="1" dirty="0"/>
              <a:t> Shows standby list memory broken down by priority</a:t>
            </a:r>
            <a:r>
              <a:rPr lang="en-US" dirty="0"/>
              <a:t>, which indicates how Windows ranks cached data for reuse. Higher‑priority standby pages are kept available longer.</a:t>
            </a:r>
          </a:p>
          <a:p>
            <a:r>
              <a:rPr lang="en-US" dirty="0"/>
              <a:t>4. </a:t>
            </a:r>
            <a:r>
              <a:rPr lang="en-US" b="1" dirty="0">
                <a:highlight>
                  <a:srgbClr val="FFFF00"/>
                </a:highlight>
              </a:rPr>
              <a:t>Physical Pages:</a:t>
            </a:r>
            <a:r>
              <a:rPr lang="en-US" b="1" dirty="0"/>
              <a:t> Provides a page‑by‑page view of all physical memory</a:t>
            </a:r>
            <a:r>
              <a:rPr lang="en-US" dirty="0"/>
              <a:t>, showing exactly how each physical RAM page is being used. </a:t>
            </a:r>
          </a:p>
          <a:p>
            <a:r>
              <a:rPr lang="en-US" dirty="0"/>
              <a:t>5. </a:t>
            </a:r>
            <a:r>
              <a:rPr lang="en-US" b="1" dirty="0">
                <a:highlight>
                  <a:srgbClr val="FFFF00"/>
                </a:highlight>
              </a:rPr>
              <a:t>Physical Ranges:</a:t>
            </a:r>
            <a:r>
              <a:rPr lang="en-US" b="1" dirty="0"/>
              <a:t> Lists the actual physical memory address ranges</a:t>
            </a:r>
            <a:r>
              <a:rPr lang="en-US" dirty="0"/>
              <a:t>, letting you see how RAM is laid out at the hardware level.  </a:t>
            </a:r>
          </a:p>
          <a:p>
            <a:r>
              <a:rPr lang="en-US" dirty="0"/>
              <a:t>6. </a:t>
            </a:r>
            <a:r>
              <a:rPr lang="en-US" b="1" dirty="0">
                <a:highlight>
                  <a:srgbClr val="FFFF00"/>
                </a:highlight>
              </a:rPr>
              <a:t>File Summary:</a:t>
            </a:r>
            <a:r>
              <a:rPr lang="en-US" b="1" dirty="0"/>
              <a:t> Shows file data cached in RAM, grouped by file</a:t>
            </a:r>
            <a:r>
              <a:rPr lang="en-US" dirty="0"/>
              <a:t>. This helps identify which files or executables are occupying physical memory. </a:t>
            </a:r>
          </a:p>
          <a:p>
            <a:r>
              <a:rPr lang="en-US" dirty="0"/>
              <a:t>7. </a:t>
            </a:r>
            <a:r>
              <a:rPr lang="en-US" b="1" dirty="0">
                <a:highlight>
                  <a:srgbClr val="FFFF00"/>
                </a:highlight>
              </a:rPr>
              <a:t>File Details:</a:t>
            </a:r>
            <a:r>
              <a:rPr lang="en-US" b="1" dirty="0"/>
              <a:t> Drills deeper than File Summary, showing the individual physical memory pages</a:t>
            </a:r>
            <a:r>
              <a:rPr lang="en-US" dirty="0"/>
              <a:t> associated with each cached file.</a:t>
            </a:r>
          </a:p>
          <a:p>
            <a:pPr marL="0" indent="0">
              <a:buNone/>
            </a:pPr>
            <a:r>
              <a:rPr lang="en-US" sz="1500" dirty="0"/>
              <a:t>[r </a:t>
            </a:r>
            <a:r>
              <a:rPr lang="en-US" sz="1500" dirty="0">
                <a:hlinkClick r:id="rId2"/>
              </a:rPr>
              <a:t>1</a:t>
            </a:r>
            <a:r>
              <a:rPr lang="en-US" sz="1500" dirty="0"/>
              <a:t>, </a:t>
            </a:r>
            <a:r>
              <a:rPr lang="en-US" sz="1500" dirty="0">
                <a:hlinkClick r:id="rId3"/>
              </a:rPr>
              <a:t>2</a:t>
            </a:r>
            <a:r>
              <a:rPr lang="en-US" sz="1500" dirty="0"/>
              <a:t>]</a:t>
            </a:r>
          </a:p>
        </p:txBody>
      </p:sp>
    </p:spTree>
    <p:extLst>
      <p:ext uri="{BB962C8B-B14F-4D97-AF65-F5344CB8AC3E}">
        <p14:creationId xmlns:p14="http://schemas.microsoft.com/office/powerpoint/2010/main" val="19272275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2CB962CF-61A3-4EF9-94F6-7C59B03295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14992" y="146602"/>
            <a:ext cx="7142142" cy="897499"/>
          </a:xfrm>
          <a:solidFill>
            <a:srgbClr val="002060"/>
          </a:solidFill>
        </p:spPr>
        <p:txBody>
          <a:bodyPr>
            <a:normAutofit/>
          </a:bodyPr>
          <a:lstStyle/>
          <a:p>
            <a:r>
              <a:rPr lang="en-GB" b="1" dirty="0">
                <a:solidFill>
                  <a:schemeClr val="bg1"/>
                </a:solidFill>
              </a:rPr>
              <a:t>Bg. Microsoft: Process Explorer</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14992" y="1128583"/>
            <a:ext cx="7779515" cy="5082747"/>
          </a:xfrm>
        </p:spPr>
        <p:txBody>
          <a:bodyPr>
            <a:normAutofit fontScale="92500" lnSpcReduction="20000"/>
          </a:bodyPr>
          <a:lstStyle/>
          <a:p>
            <a:pPr>
              <a:spcBef>
                <a:spcPts val="600"/>
              </a:spcBef>
            </a:pPr>
            <a:r>
              <a:rPr lang="en-GB" sz="2400" b="1" dirty="0"/>
              <a:t>MS Process Explorer </a:t>
            </a:r>
            <a:r>
              <a:rPr lang="en-GB" sz="2400" dirty="0"/>
              <a:t>is a more </a:t>
            </a:r>
            <a:r>
              <a:rPr lang="en-GB" sz="2400" b="1" dirty="0"/>
              <a:t>advanced system monitor</a:t>
            </a:r>
            <a:r>
              <a:rPr lang="en-GB" sz="2400" dirty="0"/>
              <a:t>.</a:t>
            </a:r>
          </a:p>
          <a:p>
            <a:pPr>
              <a:spcBef>
                <a:spcPts val="600"/>
              </a:spcBef>
            </a:pPr>
            <a:r>
              <a:rPr lang="en-GB" sz="2400" dirty="0"/>
              <a:t>Task Manager is a great little System Monitoring and analysis tool. </a:t>
            </a:r>
          </a:p>
          <a:p>
            <a:pPr>
              <a:spcBef>
                <a:spcPts val="600"/>
              </a:spcBef>
            </a:pPr>
            <a:r>
              <a:rPr lang="en-GB" sz="2400" dirty="0"/>
              <a:t>However, for more Advanced monitoring and System management capabilities, such as alerting or comprehensive reporting, IT professionals also use more tools with more in-depth capabilities.</a:t>
            </a:r>
          </a:p>
          <a:p>
            <a:pPr>
              <a:spcBef>
                <a:spcPts val="600"/>
              </a:spcBef>
            </a:pPr>
            <a:r>
              <a:rPr lang="en-GB" sz="2400" dirty="0"/>
              <a:t>Process Explorer is </a:t>
            </a:r>
            <a:r>
              <a:rPr lang="en-GB" sz="2400" b="1" dirty="0"/>
              <a:t>similar to ‘Task Manager</a:t>
            </a:r>
            <a:r>
              <a:rPr lang="en-GB" sz="2400" dirty="0"/>
              <a:t>’, however </a:t>
            </a:r>
            <a:r>
              <a:rPr lang="en-GB" sz="2400" b="1" dirty="0"/>
              <a:t>it provides more detailed information</a:t>
            </a:r>
            <a:r>
              <a:rPr lang="en-GB" sz="2400" dirty="0"/>
              <a:t> about running processes and offers more comprehensive visualizations and in-depth reports, on each process.</a:t>
            </a:r>
          </a:p>
          <a:p>
            <a:pPr>
              <a:spcBef>
                <a:spcPts val="600"/>
              </a:spcBef>
            </a:pPr>
            <a:r>
              <a:rPr lang="en-US" sz="2400" dirty="0"/>
              <a:t>Like Task Manager, it can show which process is maxing out the CPU, but it can also show which thread (with the </a:t>
            </a:r>
            <a:r>
              <a:rPr lang="en-US" sz="2400" dirty="0" err="1"/>
              <a:t>callstack</a:t>
            </a:r>
            <a:r>
              <a:rPr lang="en-US" sz="2400" dirty="0"/>
              <a:t>) is using the CPU.</a:t>
            </a:r>
            <a:endParaRPr lang="en-GB" sz="2400" dirty="0"/>
          </a:p>
          <a:p>
            <a:pPr>
              <a:spcBef>
                <a:spcPts val="600"/>
              </a:spcBef>
            </a:pPr>
            <a:r>
              <a:rPr lang="en-US" sz="2400" dirty="0"/>
              <a:t>Originally created by SysInternals, which was been acquired by Microsoft in 2006.</a:t>
            </a:r>
            <a:endParaRPr lang="en-GB" sz="2400" dirty="0"/>
          </a:p>
          <a:p>
            <a:pPr>
              <a:spcBef>
                <a:spcPts val="600"/>
              </a:spcBef>
            </a:pPr>
            <a:r>
              <a:rPr lang="en-GB" sz="2400" dirty="0"/>
              <a:t>To download to test and use for free, </a:t>
            </a:r>
            <a:r>
              <a:rPr lang="en-GB" sz="2400" dirty="0" err="1"/>
              <a:t>goto</a:t>
            </a:r>
            <a:r>
              <a:rPr lang="en-GB" sz="2400" dirty="0"/>
              <a:t>:</a:t>
            </a:r>
            <a:br>
              <a:rPr lang="en-GB" sz="2400" dirty="0"/>
            </a:br>
            <a:r>
              <a:rPr lang="en-GB" sz="2400" dirty="0">
                <a:hlinkClick r:id="rId3"/>
              </a:rPr>
              <a:t>Download Process Explorer</a:t>
            </a:r>
            <a:r>
              <a:rPr lang="en-GB" sz="2400" dirty="0"/>
              <a:t>.</a:t>
            </a:r>
          </a:p>
        </p:txBody>
      </p:sp>
      <p:pic>
        <p:nvPicPr>
          <p:cNvPr id="7" name="Picture 6" descr="A screenshot of a computer&#10;&#10;Description automatically generated">
            <a:extLst>
              <a:ext uri="{FF2B5EF4-FFF2-40B4-BE49-F238E27FC236}">
                <a16:creationId xmlns:a16="http://schemas.microsoft.com/office/drawing/2014/main" id="{6EA9A9EB-7F2E-076C-5B96-1B855ED520F9}"/>
              </a:ext>
            </a:extLst>
          </p:cNvPr>
          <p:cNvPicPr>
            <a:picLocks noChangeAspect="1"/>
          </p:cNvPicPr>
          <p:nvPr/>
        </p:nvPicPr>
        <p:blipFill>
          <a:blip r:embed="rId4"/>
          <a:stretch>
            <a:fillRect/>
          </a:stretch>
        </p:blipFill>
        <p:spPr>
          <a:xfrm>
            <a:off x="7783372" y="231085"/>
            <a:ext cx="3995623" cy="2986728"/>
          </a:xfrm>
          <a:prstGeom prst="rect">
            <a:avLst/>
          </a:prstGeom>
        </p:spPr>
      </p:pic>
      <p:pic>
        <p:nvPicPr>
          <p:cNvPr id="4" name="Picture 3" descr="A screenshot of a computer&#10;&#10;Description automatically generated">
            <a:extLst>
              <a:ext uri="{FF2B5EF4-FFF2-40B4-BE49-F238E27FC236}">
                <a16:creationId xmlns:a16="http://schemas.microsoft.com/office/drawing/2014/main" id="{E3241689-FD41-5657-DBF3-A782B9249890}"/>
              </a:ext>
            </a:extLst>
          </p:cNvPr>
          <p:cNvPicPr>
            <a:picLocks noChangeAspect="1"/>
          </p:cNvPicPr>
          <p:nvPr/>
        </p:nvPicPr>
        <p:blipFill>
          <a:blip r:embed="rId5"/>
          <a:stretch>
            <a:fillRect/>
          </a:stretch>
        </p:blipFill>
        <p:spPr>
          <a:xfrm>
            <a:off x="7783372" y="3307606"/>
            <a:ext cx="3963281" cy="2813930"/>
          </a:xfrm>
          <a:prstGeom prst="rect">
            <a:avLst/>
          </a:prstGeom>
        </p:spPr>
      </p:pic>
      <p:pic>
        <p:nvPicPr>
          <p:cNvPr id="13" name="Picture 12">
            <a:extLst>
              <a:ext uri="{FF2B5EF4-FFF2-40B4-BE49-F238E27FC236}">
                <a16:creationId xmlns:a16="http://schemas.microsoft.com/office/drawing/2014/main" id="{9B538F27-3B4F-C4F5-4029-D13737F854D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075" y="6401117"/>
            <a:ext cx="12185925" cy="456883"/>
          </a:xfrm>
          <a:prstGeom prst="rect">
            <a:avLst/>
          </a:prstGeom>
        </p:spPr>
      </p:pic>
    </p:spTree>
    <p:extLst>
      <p:ext uri="{BB962C8B-B14F-4D97-AF65-F5344CB8AC3E}">
        <p14:creationId xmlns:p14="http://schemas.microsoft.com/office/powerpoint/2010/main" val="35238006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75921" y="313843"/>
            <a:ext cx="10316793" cy="1033669"/>
          </a:xfrm>
        </p:spPr>
        <p:txBody>
          <a:bodyPr>
            <a:normAutofit/>
          </a:bodyPr>
          <a:lstStyle/>
          <a:p>
            <a:r>
              <a:rPr lang="en-GB" sz="4800" b="1" dirty="0">
                <a:solidFill>
                  <a:srgbClr val="FFFFFF"/>
                </a:solidFill>
              </a:rPr>
              <a:t>Bg. </a:t>
            </a:r>
            <a:r>
              <a:rPr lang="en-GB" dirty="0">
                <a:solidFill>
                  <a:srgbClr val="FFFFFF"/>
                </a:solidFill>
              </a:rPr>
              <a:t>Video: MS Process Explorer</a:t>
            </a:r>
          </a:p>
        </p:txBody>
      </p:sp>
      <p:pic>
        <p:nvPicPr>
          <p:cNvPr id="9" name="Picture 8">
            <a:hlinkClick r:id="rId3"/>
            <a:extLst>
              <a:ext uri="{FF2B5EF4-FFF2-40B4-BE49-F238E27FC236}">
                <a16:creationId xmlns:a16="http://schemas.microsoft.com/office/drawing/2014/main" id="{3849AB03-D4E1-B298-4948-94EAED79299B}"/>
              </a:ext>
            </a:extLst>
          </p:cNvPr>
          <p:cNvPicPr>
            <a:picLocks noChangeAspect="1"/>
          </p:cNvPicPr>
          <p:nvPr/>
        </p:nvPicPr>
        <p:blipFill>
          <a:blip r:embed="rId4"/>
          <a:stretch>
            <a:fillRect/>
          </a:stretch>
        </p:blipFill>
        <p:spPr>
          <a:xfrm>
            <a:off x="2539959" y="1227438"/>
            <a:ext cx="6579325" cy="5558858"/>
          </a:xfrm>
          <a:prstGeom prst="rect">
            <a:avLst/>
          </a:prstGeom>
        </p:spPr>
      </p:pic>
      <p:pic>
        <p:nvPicPr>
          <p:cNvPr id="13" name="Picture 12" descr="A white play button in a red circle&#10;&#10;Description automatically generated">
            <a:extLst>
              <a:ext uri="{FF2B5EF4-FFF2-40B4-BE49-F238E27FC236}">
                <a16:creationId xmlns:a16="http://schemas.microsoft.com/office/drawing/2014/main" id="{20EBD99D-7826-E4F0-5FF1-F1E9FEF3B56E}"/>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4228031" y="2921430"/>
            <a:ext cx="1306286" cy="1306286"/>
          </a:xfrm>
          <a:prstGeom prst="rect">
            <a:avLst/>
          </a:prstGeom>
        </p:spPr>
      </p:pic>
    </p:spTree>
    <p:extLst>
      <p:ext uri="{BB962C8B-B14F-4D97-AF65-F5344CB8AC3E}">
        <p14:creationId xmlns:p14="http://schemas.microsoft.com/office/powerpoint/2010/main" val="26886774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2CB962CF-61A3-4EF9-94F6-7C59B03295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14992" y="1128583"/>
            <a:ext cx="5980821" cy="5082747"/>
          </a:xfrm>
        </p:spPr>
        <p:txBody>
          <a:bodyPr>
            <a:normAutofit fontScale="92500"/>
          </a:bodyPr>
          <a:lstStyle/>
          <a:p>
            <a:pPr>
              <a:lnSpc>
                <a:spcPct val="110000"/>
              </a:lnSpc>
              <a:spcBef>
                <a:spcPts val="0"/>
              </a:spcBef>
              <a:spcAft>
                <a:spcPts val="600"/>
              </a:spcAft>
            </a:pPr>
            <a:r>
              <a:rPr lang="en-US" sz="2400" b="1" i="0" dirty="0">
                <a:solidFill>
                  <a:srgbClr val="333333"/>
                </a:solidFill>
                <a:effectLst/>
                <a:latin typeface="Lato" panose="020F0502020204030203" pitchFamily="34" charset="0"/>
              </a:rPr>
              <a:t>Process Hacker </a:t>
            </a:r>
            <a:r>
              <a:rPr lang="en-US" sz="2400" b="0" i="0" dirty="0">
                <a:solidFill>
                  <a:srgbClr val="333333"/>
                </a:solidFill>
                <a:effectLst/>
                <a:latin typeface="Lato" panose="020F0502020204030203" pitchFamily="34" charset="0"/>
              </a:rPr>
              <a:t>is a free </a:t>
            </a:r>
            <a:r>
              <a:rPr lang="en-US" sz="2400" dirty="0">
                <a:solidFill>
                  <a:srgbClr val="333333"/>
                </a:solidFill>
                <a:latin typeface="Lato" panose="020F0502020204030203" pitchFamily="34" charset="0"/>
              </a:rPr>
              <a:t>O</a:t>
            </a:r>
            <a:r>
              <a:rPr lang="en-US" sz="2400" b="0" i="0" dirty="0">
                <a:solidFill>
                  <a:srgbClr val="333333"/>
                </a:solidFill>
                <a:effectLst/>
                <a:latin typeface="Lato" panose="020F0502020204030203" pitchFamily="34" charset="0"/>
              </a:rPr>
              <a:t>pen Source </a:t>
            </a:r>
            <a:r>
              <a:rPr lang="en-US" sz="2400" b="1" i="0" dirty="0">
                <a:solidFill>
                  <a:srgbClr val="333333"/>
                </a:solidFill>
                <a:effectLst/>
                <a:latin typeface="Lato" panose="020F0502020204030203" pitchFamily="34" charset="0"/>
              </a:rPr>
              <a:t>system monitor </a:t>
            </a:r>
            <a:r>
              <a:rPr lang="en-US" sz="2400" b="0" i="0" dirty="0">
                <a:solidFill>
                  <a:srgbClr val="333333"/>
                </a:solidFill>
                <a:effectLst/>
                <a:latin typeface="Lato" panose="020F0502020204030203" pitchFamily="34" charset="0"/>
              </a:rPr>
              <a:t>alternative to Process Hacker.</a:t>
            </a:r>
          </a:p>
          <a:p>
            <a:pPr>
              <a:lnSpc>
                <a:spcPct val="110000"/>
              </a:lnSpc>
              <a:spcBef>
                <a:spcPts val="0"/>
              </a:spcBef>
              <a:spcAft>
                <a:spcPts val="600"/>
              </a:spcAft>
            </a:pPr>
            <a:r>
              <a:rPr lang="en-US" sz="2400" b="0" i="0" dirty="0">
                <a:solidFill>
                  <a:srgbClr val="333333"/>
                </a:solidFill>
                <a:effectLst/>
                <a:latin typeface="Lato" panose="020F0502020204030203" pitchFamily="34" charset="0"/>
              </a:rPr>
              <a:t>Similar to Task Manager &amp; Process Explorer, </a:t>
            </a:r>
            <a:r>
              <a:rPr lang="en-US" sz="2400" b="1" i="0" dirty="0">
                <a:solidFill>
                  <a:srgbClr val="333333"/>
                </a:solidFill>
                <a:effectLst/>
                <a:latin typeface="Lato" panose="020F0502020204030203" pitchFamily="34" charset="0"/>
              </a:rPr>
              <a:t>Process Hacker </a:t>
            </a:r>
            <a:r>
              <a:rPr lang="en-US" sz="2400" b="0" i="0" dirty="0">
                <a:solidFill>
                  <a:srgbClr val="333333"/>
                </a:solidFill>
                <a:effectLst/>
                <a:latin typeface="Lato" panose="020F0502020204030203" pitchFamily="34" charset="0"/>
              </a:rPr>
              <a:t>allows for process viewing, debugging, malware detection and </a:t>
            </a:r>
            <a:r>
              <a:rPr lang="en-US" sz="2400" b="1" dirty="0">
                <a:solidFill>
                  <a:srgbClr val="333333"/>
                </a:solidFill>
                <a:latin typeface="Lato" panose="020F0502020204030203" pitchFamily="34" charset="0"/>
              </a:rPr>
              <a:t>general </a:t>
            </a:r>
            <a:r>
              <a:rPr lang="en-US" sz="2400" b="1" i="0" dirty="0">
                <a:solidFill>
                  <a:srgbClr val="333333"/>
                </a:solidFill>
                <a:effectLst/>
                <a:latin typeface="Lato" panose="020F0502020204030203" pitchFamily="34" charset="0"/>
              </a:rPr>
              <a:t>system monitoring</a:t>
            </a:r>
            <a:r>
              <a:rPr lang="en-US" sz="2400" b="0" i="0" dirty="0">
                <a:solidFill>
                  <a:srgbClr val="333333"/>
                </a:solidFill>
                <a:effectLst/>
                <a:latin typeface="Lato" panose="020F0502020204030203" pitchFamily="34" charset="0"/>
              </a:rPr>
              <a:t>.</a:t>
            </a:r>
          </a:p>
          <a:p>
            <a:pPr>
              <a:lnSpc>
                <a:spcPct val="110000"/>
              </a:lnSpc>
              <a:spcBef>
                <a:spcPts val="0"/>
              </a:spcBef>
              <a:spcAft>
                <a:spcPts val="600"/>
              </a:spcAft>
            </a:pPr>
            <a:r>
              <a:rPr lang="en-US" sz="2400" b="1" i="0" dirty="0">
                <a:solidFill>
                  <a:srgbClr val="333333"/>
                </a:solidFill>
                <a:effectLst/>
                <a:latin typeface="Lato" panose="020F0502020204030203" pitchFamily="34" charset="0"/>
              </a:rPr>
              <a:t>Process Hacker</a:t>
            </a:r>
            <a:r>
              <a:rPr lang="en-US" sz="2400" dirty="0">
                <a:solidFill>
                  <a:srgbClr val="333333"/>
                </a:solidFill>
                <a:latin typeface="Lato" panose="020F0502020204030203" pitchFamily="34" charset="0"/>
              </a:rPr>
              <a:t> also provides more in-depth detailed information than Task Manager. </a:t>
            </a:r>
          </a:p>
          <a:p>
            <a:pPr>
              <a:lnSpc>
                <a:spcPct val="110000"/>
              </a:lnSpc>
              <a:spcBef>
                <a:spcPts val="0"/>
              </a:spcBef>
              <a:spcAft>
                <a:spcPts val="600"/>
              </a:spcAft>
            </a:pPr>
            <a:r>
              <a:rPr lang="en-US" sz="2400" dirty="0">
                <a:solidFill>
                  <a:srgbClr val="333333"/>
                </a:solidFill>
                <a:latin typeface="Lato" panose="020F0502020204030203" pitchFamily="34" charset="0"/>
              </a:rPr>
              <a:t>But </a:t>
            </a:r>
            <a:r>
              <a:rPr lang="en-US" sz="2400" b="1" dirty="0">
                <a:solidFill>
                  <a:srgbClr val="333333"/>
                </a:solidFill>
                <a:latin typeface="Lato" panose="020F0502020204030203" pitchFamily="34" charset="0"/>
              </a:rPr>
              <a:t>not as much as Process Explorer</a:t>
            </a:r>
            <a:r>
              <a:rPr lang="en-US" sz="2400" dirty="0">
                <a:solidFill>
                  <a:srgbClr val="333333"/>
                </a:solidFill>
                <a:latin typeface="Lato" panose="020F0502020204030203" pitchFamily="34" charset="0"/>
              </a:rPr>
              <a:t>.</a:t>
            </a:r>
            <a:endParaRPr lang="en-US" sz="2400" b="0" i="0" dirty="0">
              <a:solidFill>
                <a:srgbClr val="333333"/>
              </a:solidFill>
              <a:effectLst/>
              <a:latin typeface="Lato" panose="020F0502020204030203" pitchFamily="34" charset="0"/>
            </a:endParaRPr>
          </a:p>
          <a:p>
            <a:pPr>
              <a:lnSpc>
                <a:spcPct val="110000"/>
              </a:lnSpc>
              <a:spcBef>
                <a:spcPts val="0"/>
              </a:spcBef>
              <a:spcAft>
                <a:spcPts val="600"/>
              </a:spcAft>
            </a:pPr>
            <a:r>
              <a:rPr lang="en-US" sz="2400" dirty="0">
                <a:solidFill>
                  <a:srgbClr val="333333"/>
                </a:solidFill>
                <a:latin typeface="Lato" panose="020F0502020204030203" pitchFamily="34" charset="0"/>
              </a:rPr>
              <a:t>To download and try, </a:t>
            </a:r>
            <a:r>
              <a:rPr lang="en-US" sz="2400" dirty="0" err="1">
                <a:solidFill>
                  <a:srgbClr val="333333"/>
                </a:solidFill>
                <a:latin typeface="Lato" panose="020F0502020204030203" pitchFamily="34" charset="0"/>
              </a:rPr>
              <a:t>goto</a:t>
            </a:r>
            <a:r>
              <a:rPr lang="en-US" sz="2400" dirty="0">
                <a:solidFill>
                  <a:srgbClr val="333333"/>
                </a:solidFill>
                <a:latin typeface="Lato" panose="020F0502020204030203" pitchFamily="34" charset="0"/>
              </a:rPr>
              <a:t>: </a:t>
            </a:r>
            <a:r>
              <a:rPr lang="en-US" sz="2400" dirty="0">
                <a:hlinkClick r:id="rId3"/>
              </a:rPr>
              <a:t>Process Hacker download | SourceForge.net</a:t>
            </a:r>
            <a:endParaRPr lang="en-GB" sz="3600" kern="100" dirty="0">
              <a:effectLst/>
              <a:latin typeface="Calibri" panose="020F0502020204030204" pitchFamily="34" charset="0"/>
              <a:ea typeface="DengXian" panose="02010600030101010101" pitchFamily="2" charset="-122"/>
              <a:cs typeface="Times New Roman" panose="02020603050405020304" pitchFamily="18" charset="0"/>
            </a:endParaRPr>
          </a:p>
        </p:txBody>
      </p:sp>
      <p:pic>
        <p:nvPicPr>
          <p:cNvPr id="13" name="Picture 12">
            <a:extLst>
              <a:ext uri="{FF2B5EF4-FFF2-40B4-BE49-F238E27FC236}">
                <a16:creationId xmlns:a16="http://schemas.microsoft.com/office/drawing/2014/main" id="{9B538F27-3B4F-C4F5-4029-D13737F854D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75" y="6401117"/>
            <a:ext cx="12185925" cy="456883"/>
          </a:xfrm>
          <a:prstGeom prst="rect">
            <a:avLst/>
          </a:prstGeom>
        </p:spPr>
      </p:pic>
      <p:pic>
        <p:nvPicPr>
          <p:cNvPr id="3" name="Picture 2">
            <a:extLst>
              <a:ext uri="{FF2B5EF4-FFF2-40B4-BE49-F238E27FC236}">
                <a16:creationId xmlns:a16="http://schemas.microsoft.com/office/drawing/2014/main" id="{1B53CA90-5E5D-8D47-39DB-6BF683B9A53F}"/>
              </a:ext>
            </a:extLst>
          </p:cNvPr>
          <p:cNvPicPr>
            <a:picLocks noChangeAspect="1"/>
          </p:cNvPicPr>
          <p:nvPr/>
        </p:nvPicPr>
        <p:blipFill>
          <a:blip r:embed="rId5"/>
          <a:stretch>
            <a:fillRect/>
          </a:stretch>
        </p:blipFill>
        <p:spPr>
          <a:xfrm>
            <a:off x="6510678" y="-804"/>
            <a:ext cx="5572301" cy="3719878"/>
          </a:xfrm>
          <a:prstGeom prst="rect">
            <a:avLst/>
          </a:prstGeom>
        </p:spPr>
      </p:pic>
      <p:pic>
        <p:nvPicPr>
          <p:cNvPr id="5" name="Picture 4">
            <a:extLst>
              <a:ext uri="{FF2B5EF4-FFF2-40B4-BE49-F238E27FC236}">
                <a16:creationId xmlns:a16="http://schemas.microsoft.com/office/drawing/2014/main" id="{8880E985-2579-A593-42FB-8653F2C0977E}"/>
              </a:ext>
            </a:extLst>
          </p:cNvPr>
          <p:cNvPicPr>
            <a:picLocks noChangeAspect="1"/>
          </p:cNvPicPr>
          <p:nvPr/>
        </p:nvPicPr>
        <p:blipFill>
          <a:blip r:embed="rId6"/>
          <a:stretch>
            <a:fillRect/>
          </a:stretch>
        </p:blipFill>
        <p:spPr>
          <a:xfrm>
            <a:off x="6507629" y="2743207"/>
            <a:ext cx="5569252" cy="4046263"/>
          </a:xfrm>
          <a:prstGeom prst="rect">
            <a:avLst/>
          </a:prstGeom>
        </p:spPr>
      </p:pic>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050" y="231084"/>
            <a:ext cx="6970691" cy="897499"/>
          </a:xfrm>
        </p:spPr>
        <p:txBody>
          <a:bodyPr>
            <a:normAutofit fontScale="90000"/>
          </a:bodyPr>
          <a:lstStyle/>
          <a:p>
            <a:r>
              <a:rPr lang="en-GB" b="1" dirty="0">
                <a:solidFill>
                  <a:schemeClr val="bg1"/>
                </a:solidFill>
                <a:highlight>
                  <a:srgbClr val="800080"/>
                </a:highlight>
              </a:rPr>
              <a:t>Bg. Open Source: Process Hacker</a:t>
            </a:r>
          </a:p>
        </p:txBody>
      </p:sp>
    </p:spTree>
    <p:extLst>
      <p:ext uri="{BB962C8B-B14F-4D97-AF65-F5344CB8AC3E}">
        <p14:creationId xmlns:p14="http://schemas.microsoft.com/office/powerpoint/2010/main" val="39242535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75921" y="313843"/>
            <a:ext cx="9895951" cy="1033669"/>
          </a:xfrm>
        </p:spPr>
        <p:txBody>
          <a:bodyPr>
            <a:normAutofit/>
          </a:bodyPr>
          <a:lstStyle/>
          <a:p>
            <a:r>
              <a:rPr lang="en-GB" sz="4800" b="1" dirty="0">
                <a:solidFill>
                  <a:schemeClr val="bg1"/>
                </a:solidFill>
              </a:rPr>
              <a:t>Reliability Monitor</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75922" y="1737317"/>
            <a:ext cx="4352598" cy="4967416"/>
          </a:xfrm>
        </p:spPr>
        <p:txBody>
          <a:bodyPr>
            <a:normAutofit/>
          </a:bodyPr>
          <a:lstStyle/>
          <a:p>
            <a:r>
              <a:rPr lang="en-US" sz="2400" b="0" i="0" dirty="0">
                <a:effectLst/>
              </a:rPr>
              <a:t>The ‘</a:t>
            </a:r>
            <a:r>
              <a:rPr lang="en-US" sz="2400" b="1" i="0" dirty="0">
                <a:effectLst/>
              </a:rPr>
              <a:t>Reliability Monitor</a:t>
            </a:r>
            <a:r>
              <a:rPr lang="en-US" sz="2400" b="0" i="0" dirty="0">
                <a:effectLst/>
              </a:rPr>
              <a:t>’ in Windows provides a graphical interface to show the system’s </a:t>
            </a:r>
            <a:r>
              <a:rPr lang="en-US" sz="2400" b="1" i="0" dirty="0">
                <a:effectLst/>
              </a:rPr>
              <a:t>stability &amp; reliability history</a:t>
            </a:r>
            <a:r>
              <a:rPr lang="en-US" sz="2400" b="0" i="0" dirty="0">
                <a:effectLst/>
              </a:rPr>
              <a:t>.</a:t>
            </a:r>
          </a:p>
          <a:p>
            <a:r>
              <a:rPr lang="en-US" sz="2400" dirty="0"/>
              <a:t>I</a:t>
            </a:r>
            <a:r>
              <a:rPr lang="en-US" sz="2400" b="0" i="0" dirty="0">
                <a:effectLst/>
              </a:rPr>
              <a:t>ncluding exactly when and what changed, including </a:t>
            </a:r>
            <a:r>
              <a:rPr lang="en-US" sz="2400" b="1" i="0" dirty="0">
                <a:effectLst/>
              </a:rPr>
              <a:t>any application or OS crashes</a:t>
            </a:r>
            <a:r>
              <a:rPr lang="en-US" sz="2400" b="0" i="0" dirty="0">
                <a:effectLst/>
              </a:rPr>
              <a:t>. </a:t>
            </a:r>
          </a:p>
          <a:p>
            <a:r>
              <a:rPr lang="en-US" sz="2400" b="0" i="0" dirty="0">
                <a:effectLst/>
              </a:rPr>
              <a:t>The also shows information related to </a:t>
            </a:r>
            <a:r>
              <a:rPr lang="en-US" sz="2400" b="1" i="0" dirty="0">
                <a:effectLst/>
              </a:rPr>
              <a:t>updates</a:t>
            </a:r>
            <a:r>
              <a:rPr lang="en-US" sz="2400" b="0" i="0" dirty="0">
                <a:effectLst/>
              </a:rPr>
              <a:t>, </a:t>
            </a:r>
            <a:r>
              <a:rPr lang="en-US" sz="2400" b="1" i="0" dirty="0">
                <a:effectLst/>
              </a:rPr>
              <a:t>software installations, uninstalls</a:t>
            </a:r>
            <a:r>
              <a:rPr lang="en-US" sz="2400" b="0" i="0" dirty="0">
                <a:effectLst/>
              </a:rPr>
              <a:t> and </a:t>
            </a:r>
            <a:r>
              <a:rPr lang="en-US" sz="2400" b="1" i="0" dirty="0">
                <a:effectLst/>
              </a:rPr>
              <a:t>hardware issues</a:t>
            </a:r>
            <a:r>
              <a:rPr lang="en-US" sz="2400" b="0" i="0" dirty="0">
                <a:effectLst/>
              </a:rPr>
              <a:t>.</a:t>
            </a:r>
            <a:endParaRPr lang="en-GB" sz="3600" dirty="0"/>
          </a:p>
        </p:txBody>
      </p:sp>
      <p:pic>
        <p:nvPicPr>
          <p:cNvPr id="3" name="Picture 2">
            <a:extLst>
              <a:ext uri="{FF2B5EF4-FFF2-40B4-BE49-F238E27FC236}">
                <a16:creationId xmlns:a16="http://schemas.microsoft.com/office/drawing/2014/main" id="{2F996487-26AD-B87C-1C9B-8A2287120727}"/>
              </a:ext>
            </a:extLst>
          </p:cNvPr>
          <p:cNvPicPr>
            <a:picLocks noChangeAspect="1"/>
          </p:cNvPicPr>
          <p:nvPr/>
        </p:nvPicPr>
        <p:blipFill rotWithShape="1">
          <a:blip r:embed="rId3"/>
          <a:srcRect l="10921" t="6487" r="17648" b="10991"/>
          <a:stretch/>
        </p:blipFill>
        <p:spPr>
          <a:xfrm>
            <a:off x="4728520" y="1124884"/>
            <a:ext cx="7348151" cy="5659396"/>
          </a:xfrm>
          <a:prstGeom prst="rect">
            <a:avLst/>
          </a:prstGeom>
        </p:spPr>
      </p:pic>
    </p:spTree>
    <p:extLst>
      <p:ext uri="{BB962C8B-B14F-4D97-AF65-F5344CB8AC3E}">
        <p14:creationId xmlns:p14="http://schemas.microsoft.com/office/powerpoint/2010/main" val="330501726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69CCCC-7E3D-57E5-9830-5D48999938EC}"/>
              </a:ext>
            </a:extLst>
          </p:cNvPr>
          <p:cNvSpPr>
            <a:spLocks noGrp="1"/>
          </p:cNvSpPr>
          <p:nvPr>
            <p:ph type="title"/>
          </p:nvPr>
        </p:nvSpPr>
        <p:spPr>
          <a:xfrm>
            <a:off x="343929" y="119072"/>
            <a:ext cx="10515600" cy="1060021"/>
          </a:xfrm>
        </p:spPr>
        <p:txBody>
          <a:bodyPr/>
          <a:lstStyle/>
          <a:p>
            <a:r>
              <a:rPr lang="en-GB" dirty="0">
                <a:solidFill>
                  <a:schemeClr val="bg1"/>
                </a:solidFill>
                <a:highlight>
                  <a:srgbClr val="800080"/>
                </a:highlight>
              </a:rPr>
              <a:t>Reliability Monitor</a:t>
            </a:r>
          </a:p>
        </p:txBody>
      </p:sp>
      <p:sp>
        <p:nvSpPr>
          <p:cNvPr id="3" name="Content Placeholder 2">
            <a:extLst>
              <a:ext uri="{FF2B5EF4-FFF2-40B4-BE49-F238E27FC236}">
                <a16:creationId xmlns:a16="http://schemas.microsoft.com/office/drawing/2014/main" id="{4288DB58-870D-BEF6-2035-1E41B122ADA0}"/>
              </a:ext>
            </a:extLst>
          </p:cNvPr>
          <p:cNvSpPr>
            <a:spLocks noGrp="1"/>
          </p:cNvSpPr>
          <p:nvPr>
            <p:ph idx="1"/>
          </p:nvPr>
        </p:nvSpPr>
        <p:spPr>
          <a:xfrm>
            <a:off x="343929" y="996282"/>
            <a:ext cx="10978977" cy="4351338"/>
          </a:xfrm>
        </p:spPr>
        <p:txBody>
          <a:bodyPr>
            <a:normAutofit/>
          </a:bodyPr>
          <a:lstStyle/>
          <a:p>
            <a:r>
              <a:rPr lang="en-GB" sz="2400" dirty="0"/>
              <a:t>To access the ‘</a:t>
            </a:r>
            <a:r>
              <a:rPr lang="en-GB" sz="2400" b="1" dirty="0"/>
              <a:t>Reliability Monitor</a:t>
            </a:r>
            <a:r>
              <a:rPr lang="en-GB" sz="2400" dirty="0"/>
              <a:t>’ either type ‘Reliability’ in the </a:t>
            </a:r>
            <a:r>
              <a:rPr lang="en-GB" sz="2400" b="1" dirty="0"/>
              <a:t>search bar </a:t>
            </a:r>
            <a:r>
              <a:rPr lang="en-GB" sz="2400" dirty="0"/>
              <a:t>next to the lower left Window icon. </a:t>
            </a:r>
          </a:p>
          <a:p>
            <a:r>
              <a:rPr lang="en-GB" sz="2400" dirty="0"/>
              <a:t>Or Type: </a:t>
            </a:r>
            <a:r>
              <a:rPr lang="en-GB" sz="2400" b="1" dirty="0"/>
              <a:t>Control Panel: </a:t>
            </a:r>
            <a:r>
              <a:rPr lang="en-GB" sz="2400" dirty="0"/>
              <a:t>&gt; System and Security &gt; Security and Maintenance &gt; </a:t>
            </a:r>
            <a:r>
              <a:rPr lang="en-GB" sz="2400" b="1" dirty="0"/>
              <a:t>Maintenance</a:t>
            </a:r>
            <a:r>
              <a:rPr lang="en-GB" sz="2400" dirty="0"/>
              <a:t> &gt; </a:t>
            </a:r>
            <a:r>
              <a:rPr lang="en-GB" sz="2400" b="1" dirty="0">
                <a:highlight>
                  <a:srgbClr val="FFFF00"/>
                </a:highlight>
              </a:rPr>
              <a:t>View reliability history</a:t>
            </a:r>
          </a:p>
        </p:txBody>
      </p:sp>
      <p:pic>
        <p:nvPicPr>
          <p:cNvPr id="6" name="Picture 5">
            <a:extLst>
              <a:ext uri="{FF2B5EF4-FFF2-40B4-BE49-F238E27FC236}">
                <a16:creationId xmlns:a16="http://schemas.microsoft.com/office/drawing/2014/main" id="{6AE65FD5-6E22-841A-6094-B9FEE07F5CCA}"/>
              </a:ext>
            </a:extLst>
          </p:cNvPr>
          <p:cNvPicPr>
            <a:picLocks noChangeAspect="1"/>
          </p:cNvPicPr>
          <p:nvPr/>
        </p:nvPicPr>
        <p:blipFill rotWithShape="1">
          <a:blip r:embed="rId2"/>
          <a:srcRect l="4515" t="9931" r="26217" b="-1742"/>
          <a:stretch/>
        </p:blipFill>
        <p:spPr>
          <a:xfrm>
            <a:off x="677263" y="2506661"/>
            <a:ext cx="4924466" cy="4351339"/>
          </a:xfrm>
          <a:prstGeom prst="rect">
            <a:avLst/>
          </a:prstGeom>
        </p:spPr>
      </p:pic>
      <p:pic>
        <p:nvPicPr>
          <p:cNvPr id="8" name="Picture 7">
            <a:extLst>
              <a:ext uri="{FF2B5EF4-FFF2-40B4-BE49-F238E27FC236}">
                <a16:creationId xmlns:a16="http://schemas.microsoft.com/office/drawing/2014/main" id="{0BCCC3C5-B76C-9915-162E-817AEEF3FD8E}"/>
              </a:ext>
            </a:extLst>
          </p:cNvPr>
          <p:cNvPicPr>
            <a:picLocks noChangeAspect="1"/>
          </p:cNvPicPr>
          <p:nvPr/>
        </p:nvPicPr>
        <p:blipFill rotWithShape="1">
          <a:blip r:embed="rId3"/>
          <a:srcRect l="13563" t="9931" r="23253" b="39583"/>
          <a:stretch/>
        </p:blipFill>
        <p:spPr>
          <a:xfrm>
            <a:off x="3822356" y="2461010"/>
            <a:ext cx="8221361" cy="4379437"/>
          </a:xfrm>
          <a:prstGeom prst="rect">
            <a:avLst/>
          </a:prstGeom>
        </p:spPr>
      </p:pic>
      <p:pic>
        <p:nvPicPr>
          <p:cNvPr id="9" name="Graphic 8" descr="Cursor with solid fill">
            <a:extLst>
              <a:ext uri="{FF2B5EF4-FFF2-40B4-BE49-F238E27FC236}">
                <a16:creationId xmlns:a16="http://schemas.microsoft.com/office/drawing/2014/main" id="{BB87230D-A5D7-ECFB-C89D-7AC7179F555D}"/>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673546" y="4974609"/>
            <a:ext cx="1198606" cy="1198606"/>
          </a:xfrm>
          <a:prstGeom prst="rect">
            <a:avLst/>
          </a:prstGeom>
        </p:spPr>
      </p:pic>
    </p:spTree>
    <p:extLst>
      <p:ext uri="{BB962C8B-B14F-4D97-AF65-F5344CB8AC3E}">
        <p14:creationId xmlns:p14="http://schemas.microsoft.com/office/powerpoint/2010/main" val="217026690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69CCCC-7E3D-57E5-9830-5D48999938EC}"/>
              </a:ext>
            </a:extLst>
          </p:cNvPr>
          <p:cNvSpPr>
            <a:spLocks noGrp="1"/>
          </p:cNvSpPr>
          <p:nvPr>
            <p:ph type="title"/>
          </p:nvPr>
        </p:nvSpPr>
        <p:spPr>
          <a:xfrm>
            <a:off x="343929" y="119072"/>
            <a:ext cx="10515600" cy="1060021"/>
          </a:xfrm>
        </p:spPr>
        <p:txBody>
          <a:bodyPr/>
          <a:lstStyle/>
          <a:p>
            <a:r>
              <a:rPr lang="en-GB" dirty="0">
                <a:solidFill>
                  <a:schemeClr val="bg1"/>
                </a:solidFill>
                <a:highlight>
                  <a:srgbClr val="800080"/>
                </a:highlight>
              </a:rPr>
              <a:t>Reliability Monitor</a:t>
            </a:r>
          </a:p>
        </p:txBody>
      </p:sp>
      <p:sp>
        <p:nvSpPr>
          <p:cNvPr id="3" name="Content Placeholder 2">
            <a:extLst>
              <a:ext uri="{FF2B5EF4-FFF2-40B4-BE49-F238E27FC236}">
                <a16:creationId xmlns:a16="http://schemas.microsoft.com/office/drawing/2014/main" id="{4288DB58-870D-BEF6-2035-1E41B122ADA0}"/>
              </a:ext>
            </a:extLst>
          </p:cNvPr>
          <p:cNvSpPr>
            <a:spLocks noGrp="1"/>
          </p:cNvSpPr>
          <p:nvPr>
            <p:ph idx="1"/>
          </p:nvPr>
        </p:nvSpPr>
        <p:spPr>
          <a:xfrm>
            <a:off x="343929" y="996282"/>
            <a:ext cx="10978977" cy="4351338"/>
          </a:xfrm>
        </p:spPr>
        <p:txBody>
          <a:bodyPr>
            <a:normAutofit/>
          </a:bodyPr>
          <a:lstStyle/>
          <a:p>
            <a:r>
              <a:rPr lang="en-GB" sz="2400" dirty="0"/>
              <a:t>Or type the: </a:t>
            </a:r>
            <a:r>
              <a:rPr lang="en-GB" sz="2400" b="1" dirty="0" err="1">
                <a:highlight>
                  <a:srgbClr val="FFFF00"/>
                </a:highlight>
              </a:rPr>
              <a:t>perfmon</a:t>
            </a:r>
            <a:r>
              <a:rPr lang="en-GB" sz="2400" b="1" dirty="0">
                <a:highlight>
                  <a:srgbClr val="FFFF00"/>
                </a:highlight>
              </a:rPr>
              <a:t> /</a:t>
            </a:r>
            <a:r>
              <a:rPr lang="en-GB" sz="2400" b="1" dirty="0" err="1">
                <a:highlight>
                  <a:srgbClr val="FFFF00"/>
                </a:highlight>
              </a:rPr>
              <a:t>rel</a:t>
            </a:r>
            <a:r>
              <a:rPr lang="en-GB" sz="2400" b="1" dirty="0">
                <a:highlight>
                  <a:srgbClr val="FFFF00"/>
                </a:highlight>
              </a:rPr>
              <a:t> </a:t>
            </a:r>
            <a:r>
              <a:rPr lang="en-GB" sz="2400" dirty="0"/>
              <a:t>command in the windows search bar to open the ‘</a:t>
            </a:r>
            <a:r>
              <a:rPr lang="en-GB" sz="2400" b="1" dirty="0"/>
              <a:t>Reliability Monitor</a:t>
            </a:r>
            <a:r>
              <a:rPr lang="en-GB" sz="2400" dirty="0"/>
              <a:t>’ and generate a ‘</a:t>
            </a:r>
            <a:r>
              <a:rPr lang="en-GB" sz="2400" b="1" dirty="0"/>
              <a:t>Reliability report</a:t>
            </a:r>
            <a:r>
              <a:rPr lang="en-GB" sz="2400" dirty="0"/>
              <a:t>’.</a:t>
            </a:r>
          </a:p>
        </p:txBody>
      </p:sp>
      <p:pic>
        <p:nvPicPr>
          <p:cNvPr id="4" name="Picture 3">
            <a:extLst>
              <a:ext uri="{FF2B5EF4-FFF2-40B4-BE49-F238E27FC236}">
                <a16:creationId xmlns:a16="http://schemas.microsoft.com/office/drawing/2014/main" id="{6F0A65B7-CE27-340A-F51E-456770032431}"/>
              </a:ext>
            </a:extLst>
          </p:cNvPr>
          <p:cNvPicPr>
            <a:picLocks noChangeAspect="1"/>
          </p:cNvPicPr>
          <p:nvPr/>
        </p:nvPicPr>
        <p:blipFill rotWithShape="1">
          <a:blip r:embed="rId2"/>
          <a:srcRect l="10921" t="6487" r="17648" b="10991"/>
          <a:stretch/>
        </p:blipFill>
        <p:spPr>
          <a:xfrm>
            <a:off x="5420497" y="1744646"/>
            <a:ext cx="6590271" cy="5075692"/>
          </a:xfrm>
          <a:prstGeom prst="rect">
            <a:avLst/>
          </a:prstGeom>
        </p:spPr>
      </p:pic>
      <p:sp>
        <p:nvSpPr>
          <p:cNvPr id="5" name="TextBox 4">
            <a:extLst>
              <a:ext uri="{FF2B5EF4-FFF2-40B4-BE49-F238E27FC236}">
                <a16:creationId xmlns:a16="http://schemas.microsoft.com/office/drawing/2014/main" id="{7FBE13BE-7F23-19CF-8654-C6A34EE5ADB5}"/>
              </a:ext>
            </a:extLst>
          </p:cNvPr>
          <p:cNvSpPr txBox="1"/>
          <p:nvPr/>
        </p:nvSpPr>
        <p:spPr>
          <a:xfrm>
            <a:off x="452051" y="1928995"/>
            <a:ext cx="4860325" cy="4524315"/>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Look for any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dips</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in the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reliability line</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that show the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reliability index/rating</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out of 10</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There are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5 rows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underneath that represent:</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Application failures: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a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red X</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symbol indicates an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application failure</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Next is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Windows failures</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Miscellaneous failures, Warnings and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Information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will usually show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system updates.</a:t>
            </a: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2465321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BC6B16E-1AF2-04A7-DE1D-A6C29C86734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75" y="6401117"/>
            <a:ext cx="12185925" cy="456883"/>
          </a:xfrm>
          <a:prstGeom prst="rect">
            <a:avLst/>
          </a:prstGeom>
        </p:spPr>
      </p:pic>
      <p:pic>
        <p:nvPicPr>
          <p:cNvPr id="4" name="Picture 3">
            <a:extLst>
              <a:ext uri="{FF2B5EF4-FFF2-40B4-BE49-F238E27FC236}">
                <a16:creationId xmlns:a16="http://schemas.microsoft.com/office/drawing/2014/main" id="{96BA340B-CB5E-3EA2-E5A1-AB7D7537398A}"/>
              </a:ext>
            </a:extLst>
          </p:cNvPr>
          <p:cNvPicPr>
            <a:picLocks noChangeAspect="1"/>
          </p:cNvPicPr>
          <p:nvPr/>
        </p:nvPicPr>
        <p:blipFill rotWithShape="1">
          <a:blip r:embed="rId3"/>
          <a:srcRect l="10921" t="6487" r="17648" b="10991"/>
          <a:stretch/>
        </p:blipFill>
        <p:spPr>
          <a:xfrm>
            <a:off x="1631090" y="0"/>
            <a:ext cx="8892918" cy="6849143"/>
          </a:xfrm>
          <a:prstGeom prst="rect">
            <a:avLst/>
          </a:prstGeom>
        </p:spPr>
      </p:pic>
    </p:spTree>
    <p:extLst>
      <p:ext uri="{BB962C8B-B14F-4D97-AF65-F5344CB8AC3E}">
        <p14:creationId xmlns:p14="http://schemas.microsoft.com/office/powerpoint/2010/main" val="425931505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2CB962CF-61A3-4EF9-94F6-7C59B03295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C69CCCC-7E3D-57E5-9830-5D48999938EC}"/>
              </a:ext>
            </a:extLst>
          </p:cNvPr>
          <p:cNvSpPr>
            <a:spLocks noGrp="1"/>
          </p:cNvSpPr>
          <p:nvPr>
            <p:ph type="title"/>
          </p:nvPr>
        </p:nvSpPr>
        <p:spPr>
          <a:xfrm>
            <a:off x="319216" y="218585"/>
            <a:ext cx="6797405" cy="1091231"/>
          </a:xfrm>
        </p:spPr>
        <p:txBody>
          <a:bodyPr>
            <a:normAutofit/>
          </a:bodyPr>
          <a:lstStyle/>
          <a:p>
            <a:r>
              <a:rPr lang="en-GB" sz="4000" dirty="0">
                <a:solidFill>
                  <a:schemeClr val="bg1"/>
                </a:solidFill>
                <a:highlight>
                  <a:srgbClr val="800080"/>
                </a:highlight>
              </a:rPr>
              <a:t>Reliability Monitor</a:t>
            </a:r>
          </a:p>
        </p:txBody>
      </p:sp>
      <p:sp>
        <p:nvSpPr>
          <p:cNvPr id="3" name="Content Placeholder 2">
            <a:extLst>
              <a:ext uri="{FF2B5EF4-FFF2-40B4-BE49-F238E27FC236}">
                <a16:creationId xmlns:a16="http://schemas.microsoft.com/office/drawing/2014/main" id="{4288DB58-870D-BEF6-2035-1E41B122ADA0}"/>
              </a:ext>
            </a:extLst>
          </p:cNvPr>
          <p:cNvSpPr>
            <a:spLocks noGrp="1"/>
          </p:cNvSpPr>
          <p:nvPr>
            <p:ph idx="1"/>
          </p:nvPr>
        </p:nvSpPr>
        <p:spPr>
          <a:xfrm>
            <a:off x="319215" y="1404551"/>
            <a:ext cx="5999207" cy="4955059"/>
          </a:xfrm>
        </p:spPr>
        <p:txBody>
          <a:bodyPr>
            <a:normAutofit/>
          </a:bodyPr>
          <a:lstStyle/>
          <a:p>
            <a:r>
              <a:rPr lang="en-US" sz="2400" dirty="0"/>
              <a:t>If we </a:t>
            </a:r>
            <a:r>
              <a:rPr lang="en-US" sz="2400" b="1" dirty="0"/>
              <a:t>click on a day in the graph</a:t>
            </a:r>
            <a:r>
              <a:rPr lang="en-US" sz="2400" dirty="0"/>
              <a:t>, we will be able to </a:t>
            </a:r>
            <a:r>
              <a:rPr lang="en-US" sz="2400" b="1" dirty="0"/>
              <a:t>select an event </a:t>
            </a:r>
            <a:r>
              <a:rPr lang="en-US" sz="2400" dirty="0"/>
              <a:t>under ‘</a:t>
            </a:r>
            <a:r>
              <a:rPr lang="en-US" sz="2400" b="1" dirty="0"/>
              <a:t>Reliability details</a:t>
            </a:r>
            <a:r>
              <a:rPr lang="en-US" sz="2400" dirty="0"/>
              <a:t>’ section located at the bottom half of the Reliability Monitor window.</a:t>
            </a:r>
          </a:p>
          <a:p>
            <a:r>
              <a:rPr lang="en-US" sz="2400" dirty="0"/>
              <a:t>We can then either double click or right-click and select ‘</a:t>
            </a:r>
            <a:r>
              <a:rPr lang="en-US" sz="2400" b="1" dirty="0"/>
              <a:t>View technical details</a:t>
            </a:r>
            <a:r>
              <a:rPr lang="en-US" sz="2400" dirty="0"/>
              <a:t>; to </a:t>
            </a:r>
            <a:r>
              <a:rPr lang="en-US" sz="2400" b="1" dirty="0">
                <a:highlight>
                  <a:srgbClr val="FFFF00"/>
                </a:highlight>
              </a:rPr>
              <a:t>view specific information about the error</a:t>
            </a:r>
            <a:r>
              <a:rPr lang="en-US" sz="2400" dirty="0"/>
              <a:t>.</a:t>
            </a:r>
          </a:p>
          <a:p>
            <a:r>
              <a:rPr lang="en-US" sz="2400" dirty="0"/>
              <a:t>We can also investigate a problem identified in the ‘</a:t>
            </a:r>
            <a:r>
              <a:rPr lang="en-US" sz="2400" b="1" dirty="0"/>
              <a:t>Reliability Monitor</a:t>
            </a:r>
            <a:r>
              <a:rPr lang="en-US" sz="2400" dirty="0"/>
              <a:t>’ by noting the type of error </a:t>
            </a:r>
            <a:r>
              <a:rPr lang="en-US" sz="2400" dirty="0" err="1"/>
              <a:t>eg.</a:t>
            </a:r>
            <a:r>
              <a:rPr lang="en-US" sz="2400" dirty="0"/>
              <a:t> An </a:t>
            </a:r>
            <a:r>
              <a:rPr lang="en-US" sz="2400" b="1" dirty="0"/>
              <a:t>Application</a:t>
            </a:r>
            <a:r>
              <a:rPr lang="en-US" sz="2400" dirty="0"/>
              <a:t> or </a:t>
            </a:r>
            <a:r>
              <a:rPr lang="en-US" sz="2400" b="1" dirty="0"/>
              <a:t>System error</a:t>
            </a:r>
            <a:r>
              <a:rPr lang="en-US" sz="2400" dirty="0"/>
              <a:t>, and </a:t>
            </a:r>
            <a:r>
              <a:rPr lang="en-US" sz="2400" b="1" dirty="0"/>
              <a:t>date</a:t>
            </a:r>
            <a:r>
              <a:rPr lang="en-US" sz="2400" dirty="0"/>
              <a:t> and review it further in the ‘</a:t>
            </a:r>
            <a:r>
              <a:rPr lang="en-US" sz="2400" b="1" dirty="0"/>
              <a:t>Event </a:t>
            </a:r>
            <a:r>
              <a:rPr lang="en-US" sz="2400" b="1" dirty="0" err="1"/>
              <a:t>Viewer</a:t>
            </a:r>
            <a:r>
              <a:rPr lang="en-US" sz="2400" dirty="0" err="1"/>
              <a:t>’program</a:t>
            </a:r>
            <a:r>
              <a:rPr lang="en-US" sz="2400" dirty="0"/>
              <a:t>.</a:t>
            </a:r>
          </a:p>
        </p:txBody>
      </p:sp>
      <p:pic>
        <p:nvPicPr>
          <p:cNvPr id="7" name="Picture 6" descr="A screenshot of a computer&#10;&#10;Description automatically generated">
            <a:extLst>
              <a:ext uri="{FF2B5EF4-FFF2-40B4-BE49-F238E27FC236}">
                <a16:creationId xmlns:a16="http://schemas.microsoft.com/office/drawing/2014/main" id="{5C5D5AE6-2B17-902F-C0C1-B1CB77935400}"/>
              </a:ext>
            </a:extLst>
          </p:cNvPr>
          <p:cNvPicPr>
            <a:picLocks noChangeAspect="1"/>
          </p:cNvPicPr>
          <p:nvPr/>
        </p:nvPicPr>
        <p:blipFill rotWithShape="1">
          <a:blip r:embed="rId2"/>
          <a:srcRect l="8358" t="22023" r="20771" b="16396"/>
          <a:stretch/>
        </p:blipFill>
        <p:spPr>
          <a:xfrm>
            <a:off x="6227805" y="85073"/>
            <a:ext cx="5765374" cy="3343927"/>
          </a:xfrm>
          <a:prstGeom prst="rect">
            <a:avLst/>
          </a:prstGeom>
        </p:spPr>
      </p:pic>
      <p:pic>
        <p:nvPicPr>
          <p:cNvPr id="9" name="Picture 8" descr="A screenshot of a computer error message&#10;&#10;Description automatically generated">
            <a:extLst>
              <a:ext uri="{FF2B5EF4-FFF2-40B4-BE49-F238E27FC236}">
                <a16:creationId xmlns:a16="http://schemas.microsoft.com/office/drawing/2014/main" id="{4F0540DE-FE6B-D38F-A1DB-BF8DF64BEEC2}"/>
              </a:ext>
            </a:extLst>
          </p:cNvPr>
          <p:cNvPicPr>
            <a:picLocks noChangeAspect="1"/>
          </p:cNvPicPr>
          <p:nvPr/>
        </p:nvPicPr>
        <p:blipFill>
          <a:blip r:embed="rId3"/>
          <a:stretch>
            <a:fillRect/>
          </a:stretch>
        </p:blipFill>
        <p:spPr>
          <a:xfrm>
            <a:off x="6227805" y="3647585"/>
            <a:ext cx="5748135" cy="2371105"/>
          </a:xfrm>
          <a:prstGeom prst="rect">
            <a:avLst/>
          </a:prstGeom>
        </p:spPr>
      </p:pic>
      <p:pic>
        <p:nvPicPr>
          <p:cNvPr id="4" name="Picture 3">
            <a:extLst>
              <a:ext uri="{FF2B5EF4-FFF2-40B4-BE49-F238E27FC236}">
                <a16:creationId xmlns:a16="http://schemas.microsoft.com/office/drawing/2014/main" id="{BB3DD325-7359-8EAE-BC76-3A9589A9FB1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75" y="6401117"/>
            <a:ext cx="12185925" cy="456883"/>
          </a:xfrm>
          <a:prstGeom prst="rect">
            <a:avLst/>
          </a:prstGeom>
        </p:spPr>
      </p:pic>
    </p:spTree>
    <p:extLst>
      <p:ext uri="{BB962C8B-B14F-4D97-AF65-F5344CB8AC3E}">
        <p14:creationId xmlns:p14="http://schemas.microsoft.com/office/powerpoint/2010/main" val="294227056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201460A-090B-4B72-2CA9-B1A61D80B2D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75" y="6401117"/>
            <a:ext cx="12185925" cy="456883"/>
          </a:xfrm>
          <a:prstGeom prst="rect">
            <a:avLst/>
          </a:prstGeom>
        </p:spPr>
      </p:pic>
      <p:sp>
        <p:nvSpPr>
          <p:cNvPr id="2" name="Title 1">
            <a:extLst>
              <a:ext uri="{FF2B5EF4-FFF2-40B4-BE49-F238E27FC236}">
                <a16:creationId xmlns:a16="http://schemas.microsoft.com/office/drawing/2014/main" id="{4B34EBC0-7A67-F453-5CEE-568036956410}"/>
              </a:ext>
            </a:extLst>
          </p:cNvPr>
          <p:cNvSpPr>
            <a:spLocks noGrp="1"/>
          </p:cNvSpPr>
          <p:nvPr>
            <p:ph type="title"/>
          </p:nvPr>
        </p:nvSpPr>
        <p:spPr>
          <a:xfrm>
            <a:off x="263434" y="173536"/>
            <a:ext cx="10515600" cy="1325563"/>
          </a:xfrm>
        </p:spPr>
        <p:txBody>
          <a:bodyPr/>
          <a:lstStyle/>
          <a:p>
            <a:r>
              <a:rPr lang="en-GB" sz="4400" dirty="0">
                <a:solidFill>
                  <a:schemeClr val="bg1"/>
                </a:solidFill>
                <a:highlight>
                  <a:srgbClr val="800080"/>
                </a:highlight>
              </a:rPr>
              <a:t>Reliability Monitor: Copy data for reporting</a:t>
            </a:r>
            <a:endParaRPr lang="en-GB" dirty="0"/>
          </a:p>
        </p:txBody>
      </p:sp>
      <p:sp>
        <p:nvSpPr>
          <p:cNvPr id="3" name="Content Placeholder 2">
            <a:extLst>
              <a:ext uri="{FF2B5EF4-FFF2-40B4-BE49-F238E27FC236}">
                <a16:creationId xmlns:a16="http://schemas.microsoft.com/office/drawing/2014/main" id="{FB99AC77-08A8-9F39-757B-55CBD3F81932}"/>
              </a:ext>
            </a:extLst>
          </p:cNvPr>
          <p:cNvSpPr>
            <a:spLocks noGrp="1"/>
          </p:cNvSpPr>
          <p:nvPr>
            <p:ph idx="1"/>
          </p:nvPr>
        </p:nvSpPr>
        <p:spPr>
          <a:xfrm>
            <a:off x="359227" y="1253331"/>
            <a:ext cx="11353801" cy="4351338"/>
          </a:xfrm>
        </p:spPr>
        <p:txBody>
          <a:bodyPr/>
          <a:lstStyle/>
          <a:p>
            <a:r>
              <a:rPr lang="en-US" sz="2800" dirty="0"/>
              <a:t>When we ‘</a:t>
            </a:r>
            <a:r>
              <a:rPr lang="en-US" sz="2800" b="1" dirty="0"/>
              <a:t>View technical details</a:t>
            </a:r>
            <a:r>
              <a:rPr lang="en-US" b="1" dirty="0"/>
              <a:t>’ </a:t>
            </a:r>
            <a:r>
              <a:rPr lang="en-US" dirty="0"/>
              <a:t>we can also click the </a:t>
            </a:r>
            <a:r>
              <a:rPr lang="en-US" b="1" dirty="0"/>
              <a:t>‘Copy to Clipboard’</a:t>
            </a:r>
            <a:r>
              <a:rPr lang="en-US" dirty="0"/>
              <a:t> link to copy and save the information for reporting and analysis purposes.</a:t>
            </a:r>
            <a:endParaRPr lang="en-GB" dirty="0"/>
          </a:p>
        </p:txBody>
      </p:sp>
      <p:pic>
        <p:nvPicPr>
          <p:cNvPr id="5" name="Picture 4">
            <a:extLst>
              <a:ext uri="{FF2B5EF4-FFF2-40B4-BE49-F238E27FC236}">
                <a16:creationId xmlns:a16="http://schemas.microsoft.com/office/drawing/2014/main" id="{3B6730F4-EADE-1C40-9B7E-3A871EF8DCA4}"/>
              </a:ext>
            </a:extLst>
          </p:cNvPr>
          <p:cNvPicPr>
            <a:picLocks noChangeAspect="1"/>
          </p:cNvPicPr>
          <p:nvPr/>
        </p:nvPicPr>
        <p:blipFill rotWithShape="1">
          <a:blip r:embed="rId3"/>
          <a:srcRect l="11562" t="7568" r="26217" b="22937"/>
          <a:stretch/>
        </p:blipFill>
        <p:spPr>
          <a:xfrm>
            <a:off x="4484916" y="2092059"/>
            <a:ext cx="6400800" cy="4765941"/>
          </a:xfrm>
          <a:prstGeom prst="rect">
            <a:avLst/>
          </a:prstGeom>
        </p:spPr>
      </p:pic>
      <p:cxnSp>
        <p:nvCxnSpPr>
          <p:cNvPr id="7" name="Straight Arrow Connector 6">
            <a:extLst>
              <a:ext uri="{FF2B5EF4-FFF2-40B4-BE49-F238E27FC236}">
                <a16:creationId xmlns:a16="http://schemas.microsoft.com/office/drawing/2014/main" id="{D1D8A283-B05E-1076-5BA3-9E6575504A7B}"/>
              </a:ext>
            </a:extLst>
          </p:cNvPr>
          <p:cNvCxnSpPr/>
          <p:nvPr/>
        </p:nvCxnSpPr>
        <p:spPr>
          <a:xfrm>
            <a:off x="2380735" y="2150076"/>
            <a:ext cx="2042984" cy="4390767"/>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8" name="Oval 7">
            <a:extLst>
              <a:ext uri="{FF2B5EF4-FFF2-40B4-BE49-F238E27FC236}">
                <a16:creationId xmlns:a16="http://schemas.microsoft.com/office/drawing/2014/main" id="{1F586D00-723F-81E3-4D8B-4686481CEBAA}"/>
              </a:ext>
            </a:extLst>
          </p:cNvPr>
          <p:cNvSpPr/>
          <p:nvPr/>
        </p:nvSpPr>
        <p:spPr>
          <a:xfrm>
            <a:off x="4176584" y="6443397"/>
            <a:ext cx="1919416" cy="644434"/>
          </a:xfrm>
          <a:prstGeom prst="ellipse">
            <a:avLst/>
          </a:prstGeom>
          <a:noFill/>
          <a:ln w="762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6015568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69CCCC-7E3D-57E5-9830-5D48999938EC}"/>
              </a:ext>
            </a:extLst>
          </p:cNvPr>
          <p:cNvSpPr>
            <a:spLocks noGrp="1"/>
          </p:cNvSpPr>
          <p:nvPr>
            <p:ph type="title"/>
          </p:nvPr>
        </p:nvSpPr>
        <p:spPr>
          <a:xfrm>
            <a:off x="228600" y="168877"/>
            <a:ext cx="10515600" cy="1325563"/>
          </a:xfrm>
        </p:spPr>
        <p:txBody>
          <a:bodyPr/>
          <a:lstStyle/>
          <a:p>
            <a:r>
              <a:rPr lang="en-GB" sz="6000" dirty="0">
                <a:solidFill>
                  <a:schemeClr val="bg1"/>
                </a:solidFill>
                <a:highlight>
                  <a:srgbClr val="800080"/>
                </a:highlight>
              </a:rPr>
              <a:t>Bg. </a:t>
            </a:r>
            <a:r>
              <a:rPr lang="en-GB" dirty="0">
                <a:solidFill>
                  <a:schemeClr val="bg1"/>
                </a:solidFill>
                <a:highlight>
                  <a:srgbClr val="800080"/>
                </a:highlight>
              </a:rPr>
              <a:t>Video: Reliability Monitor</a:t>
            </a:r>
          </a:p>
        </p:txBody>
      </p:sp>
      <p:pic>
        <p:nvPicPr>
          <p:cNvPr id="10" name="Picture 9">
            <a:hlinkClick r:id="rId2"/>
            <a:extLst>
              <a:ext uri="{FF2B5EF4-FFF2-40B4-BE49-F238E27FC236}">
                <a16:creationId xmlns:a16="http://schemas.microsoft.com/office/drawing/2014/main" id="{6C5A0797-0BC0-9855-DCCD-57082D15C30A}"/>
              </a:ext>
            </a:extLst>
          </p:cNvPr>
          <p:cNvPicPr>
            <a:picLocks noChangeAspect="1"/>
          </p:cNvPicPr>
          <p:nvPr/>
        </p:nvPicPr>
        <p:blipFill>
          <a:blip r:embed="rId3"/>
          <a:stretch>
            <a:fillRect/>
          </a:stretch>
        </p:blipFill>
        <p:spPr>
          <a:xfrm>
            <a:off x="729049" y="1494440"/>
            <a:ext cx="10453816" cy="4805552"/>
          </a:xfrm>
          <a:prstGeom prst="rect">
            <a:avLst/>
          </a:prstGeom>
        </p:spPr>
      </p:pic>
      <p:sp>
        <p:nvSpPr>
          <p:cNvPr id="11" name="Action Button: Go Forward or Next 10">
            <a:hlinkClick r:id="rId2" highlightClick="1"/>
            <a:extLst>
              <a:ext uri="{FF2B5EF4-FFF2-40B4-BE49-F238E27FC236}">
                <a16:creationId xmlns:a16="http://schemas.microsoft.com/office/drawing/2014/main" id="{C8CA5E32-0740-049A-0478-F4D01822C96D}"/>
              </a:ext>
            </a:extLst>
          </p:cNvPr>
          <p:cNvSpPr/>
          <p:nvPr/>
        </p:nvSpPr>
        <p:spPr>
          <a:xfrm>
            <a:off x="4094206" y="2356741"/>
            <a:ext cx="1729946" cy="1540475"/>
          </a:xfrm>
          <a:prstGeom prst="actionButtonForwardNex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Picture 2">
            <a:extLst>
              <a:ext uri="{FF2B5EF4-FFF2-40B4-BE49-F238E27FC236}">
                <a16:creationId xmlns:a16="http://schemas.microsoft.com/office/drawing/2014/main" id="{0C4388EC-67A6-6B3F-A851-DFE3651DB4D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75" y="6401117"/>
            <a:ext cx="12185925" cy="456883"/>
          </a:xfrm>
          <a:prstGeom prst="rect">
            <a:avLst/>
          </a:prstGeom>
        </p:spPr>
      </p:pic>
    </p:spTree>
    <p:extLst>
      <p:ext uri="{BB962C8B-B14F-4D97-AF65-F5344CB8AC3E}">
        <p14:creationId xmlns:p14="http://schemas.microsoft.com/office/powerpoint/2010/main" val="101890036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B250C39F-3F6C-4D53-86D2-7BC6B2FF60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4" name="Picture 3" descr="A screenshot of a computer&#10;&#10;Description automatically generated">
            <a:extLst>
              <a:ext uri="{FF2B5EF4-FFF2-40B4-BE49-F238E27FC236}">
                <a16:creationId xmlns:a16="http://schemas.microsoft.com/office/drawing/2014/main" id="{7C475B52-C76D-094E-6EC6-20435FB96E57}"/>
              </a:ext>
            </a:extLst>
          </p:cNvPr>
          <p:cNvPicPr>
            <a:picLocks noChangeAspect="1"/>
          </p:cNvPicPr>
          <p:nvPr/>
        </p:nvPicPr>
        <p:blipFill rotWithShape="1">
          <a:blip r:embed="rId2"/>
          <a:srcRect t="25249"/>
          <a:stretch/>
        </p:blipFill>
        <p:spPr>
          <a:xfrm>
            <a:off x="1375718" y="10"/>
            <a:ext cx="10816281" cy="6857990"/>
          </a:xfrm>
          <a:prstGeom prst="rect">
            <a:avLst/>
          </a:prstGeom>
        </p:spPr>
      </p:pic>
      <p:sp>
        <p:nvSpPr>
          <p:cNvPr id="18" name="Rectangle 17">
            <a:extLst>
              <a:ext uri="{FF2B5EF4-FFF2-40B4-BE49-F238E27FC236}">
                <a16:creationId xmlns:a16="http://schemas.microsoft.com/office/drawing/2014/main" id="{70A48D59-8581-41F7-B529-F4617FE07A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46000">
                <a:schemeClr val="tx1">
                  <a:lumMod val="95000"/>
                  <a:lumOff val="5000"/>
                </a:schemeClr>
              </a:gs>
              <a:gs pos="90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C69CCCC-7E3D-57E5-9830-5D48999938EC}"/>
              </a:ext>
            </a:extLst>
          </p:cNvPr>
          <p:cNvSpPr>
            <a:spLocks noGrp="1"/>
          </p:cNvSpPr>
          <p:nvPr>
            <p:ph type="title"/>
          </p:nvPr>
        </p:nvSpPr>
        <p:spPr>
          <a:xfrm>
            <a:off x="289354" y="391447"/>
            <a:ext cx="5979642" cy="1124315"/>
          </a:xfrm>
        </p:spPr>
        <p:txBody>
          <a:bodyPr anchor="ctr">
            <a:normAutofit/>
          </a:bodyPr>
          <a:lstStyle/>
          <a:p>
            <a:r>
              <a:rPr lang="en-US" b="0" i="0" dirty="0">
                <a:solidFill>
                  <a:schemeClr val="bg1"/>
                </a:solidFill>
                <a:effectLst/>
                <a:highlight>
                  <a:srgbClr val="800080"/>
                </a:highlight>
                <a:latin typeface="Segoe UI" panose="020B0502040204020203" pitchFamily="34" charset="0"/>
              </a:rPr>
              <a:t>Windows: </a:t>
            </a:r>
            <a:r>
              <a:rPr lang="en-US" b="0" i="0" dirty="0" err="1">
                <a:solidFill>
                  <a:schemeClr val="bg1"/>
                </a:solidFill>
                <a:effectLst/>
                <a:highlight>
                  <a:srgbClr val="800080"/>
                </a:highlight>
                <a:latin typeface="Segoe UI" panose="020B0502040204020203" pitchFamily="34" charset="0"/>
              </a:rPr>
              <a:t>WinDbg</a:t>
            </a:r>
            <a:r>
              <a:rPr lang="en-US" b="0" i="0" dirty="0">
                <a:solidFill>
                  <a:schemeClr val="bg1"/>
                </a:solidFill>
                <a:effectLst/>
                <a:highlight>
                  <a:srgbClr val="800080"/>
                </a:highlight>
                <a:latin typeface="Segoe UI" panose="020B0502040204020203" pitchFamily="34" charset="0"/>
              </a:rPr>
              <a:t> tool</a:t>
            </a:r>
            <a:endParaRPr lang="en-GB" dirty="0">
              <a:solidFill>
                <a:schemeClr val="bg1"/>
              </a:solidFill>
              <a:highlight>
                <a:srgbClr val="800080"/>
              </a:highlight>
            </a:endParaRPr>
          </a:p>
        </p:txBody>
      </p:sp>
      <p:sp>
        <p:nvSpPr>
          <p:cNvPr id="3" name="Content Placeholder 2">
            <a:extLst>
              <a:ext uri="{FF2B5EF4-FFF2-40B4-BE49-F238E27FC236}">
                <a16:creationId xmlns:a16="http://schemas.microsoft.com/office/drawing/2014/main" id="{4288DB58-870D-BEF6-2035-1E41B122ADA0}"/>
              </a:ext>
            </a:extLst>
          </p:cNvPr>
          <p:cNvSpPr>
            <a:spLocks noGrp="1"/>
          </p:cNvSpPr>
          <p:nvPr>
            <p:ph idx="1"/>
          </p:nvPr>
        </p:nvSpPr>
        <p:spPr>
          <a:xfrm>
            <a:off x="528249" y="1388209"/>
            <a:ext cx="6910519" cy="5078343"/>
          </a:xfrm>
        </p:spPr>
        <p:txBody>
          <a:bodyPr>
            <a:normAutofit fontScale="92500" lnSpcReduction="10000"/>
          </a:bodyPr>
          <a:lstStyle/>
          <a:p>
            <a:pPr>
              <a:lnSpc>
                <a:spcPct val="110000"/>
              </a:lnSpc>
              <a:spcBef>
                <a:spcPts val="600"/>
              </a:spcBef>
            </a:pPr>
            <a:r>
              <a:rPr lang="en-US" sz="2400" b="0" i="0" dirty="0">
                <a:solidFill>
                  <a:schemeClr val="bg1"/>
                </a:solidFill>
                <a:effectLst/>
              </a:rPr>
              <a:t>When a System / OS crashes it creates a ‘</a:t>
            </a:r>
            <a:r>
              <a:rPr lang="en-US" sz="2400" b="1" i="0" dirty="0">
                <a:solidFill>
                  <a:schemeClr val="bg1"/>
                </a:solidFill>
                <a:effectLst/>
              </a:rPr>
              <a:t>dump file</a:t>
            </a:r>
            <a:r>
              <a:rPr lang="en-US" sz="2400" b="0" i="0" dirty="0">
                <a:solidFill>
                  <a:schemeClr val="bg1"/>
                </a:solidFill>
                <a:effectLst/>
              </a:rPr>
              <a:t>’ a .</a:t>
            </a:r>
            <a:r>
              <a:rPr lang="en-US" sz="2400" b="0" i="0" dirty="0" err="1">
                <a:solidFill>
                  <a:schemeClr val="bg1"/>
                </a:solidFill>
                <a:effectLst/>
              </a:rPr>
              <a:t>dmp</a:t>
            </a:r>
            <a:r>
              <a:rPr lang="en-US" sz="2400" b="0" i="0" dirty="0">
                <a:solidFill>
                  <a:schemeClr val="bg1"/>
                </a:solidFill>
                <a:effectLst/>
              </a:rPr>
              <a:t> file.</a:t>
            </a:r>
          </a:p>
          <a:p>
            <a:pPr>
              <a:lnSpc>
                <a:spcPct val="110000"/>
              </a:lnSpc>
              <a:spcBef>
                <a:spcPts val="600"/>
              </a:spcBef>
            </a:pPr>
            <a:r>
              <a:rPr lang="en-US" sz="2400" dirty="0">
                <a:solidFill>
                  <a:schemeClr val="bg1"/>
                </a:solidFill>
              </a:rPr>
              <a:t>We can download the file from the ‘</a:t>
            </a:r>
            <a:r>
              <a:rPr lang="en-US" sz="2400" b="1" dirty="0">
                <a:solidFill>
                  <a:schemeClr val="bg1"/>
                </a:solidFill>
              </a:rPr>
              <a:t>Reliability Monitor</a:t>
            </a:r>
            <a:r>
              <a:rPr lang="en-US" sz="2400" dirty="0">
                <a:solidFill>
                  <a:schemeClr val="bg1"/>
                </a:solidFill>
              </a:rPr>
              <a:t>’ event.</a:t>
            </a:r>
          </a:p>
          <a:p>
            <a:pPr>
              <a:lnSpc>
                <a:spcPct val="110000"/>
              </a:lnSpc>
              <a:spcBef>
                <a:spcPts val="600"/>
              </a:spcBef>
            </a:pPr>
            <a:r>
              <a:rPr lang="en-US" sz="2400" b="0" i="0" dirty="0">
                <a:solidFill>
                  <a:schemeClr val="bg1"/>
                </a:solidFill>
                <a:effectLst/>
              </a:rPr>
              <a:t>We can save </a:t>
            </a:r>
            <a:r>
              <a:rPr lang="en-US" sz="2400" dirty="0">
                <a:solidFill>
                  <a:schemeClr val="bg1"/>
                </a:solidFill>
              </a:rPr>
              <a:t>the file and open it in </a:t>
            </a:r>
            <a:r>
              <a:rPr lang="en-US" sz="2400" b="1" i="0" dirty="0" err="1">
                <a:solidFill>
                  <a:schemeClr val="bg1"/>
                </a:solidFill>
                <a:effectLst/>
              </a:rPr>
              <a:t>WinDbg</a:t>
            </a:r>
            <a:r>
              <a:rPr lang="en-US" sz="2400" b="0" i="0" dirty="0">
                <a:solidFill>
                  <a:schemeClr val="bg1"/>
                </a:solidFill>
                <a:effectLst/>
              </a:rPr>
              <a:t>.</a:t>
            </a:r>
          </a:p>
          <a:p>
            <a:pPr>
              <a:lnSpc>
                <a:spcPct val="110000"/>
              </a:lnSpc>
              <a:spcBef>
                <a:spcPts val="600"/>
              </a:spcBef>
            </a:pPr>
            <a:r>
              <a:rPr lang="en-US" sz="2400" b="1" i="0" dirty="0" err="1">
                <a:solidFill>
                  <a:schemeClr val="bg1"/>
                </a:solidFill>
                <a:effectLst/>
              </a:rPr>
              <a:t>WinDbg</a:t>
            </a:r>
            <a:r>
              <a:rPr lang="en-US" sz="2400" b="1" i="0" dirty="0">
                <a:solidFill>
                  <a:schemeClr val="bg1"/>
                </a:solidFill>
                <a:effectLst/>
              </a:rPr>
              <a:t> is a Windows OS debugger tool </a:t>
            </a:r>
            <a:r>
              <a:rPr lang="en-US" sz="2400" b="0" i="0" dirty="0">
                <a:solidFill>
                  <a:schemeClr val="bg1"/>
                </a:solidFill>
                <a:effectLst/>
              </a:rPr>
              <a:t>that is used to analyse crash dump files, to debug live user-mode and kernel-mode code, and examine CPU registers and memory.</a:t>
            </a:r>
          </a:p>
          <a:p>
            <a:pPr>
              <a:lnSpc>
                <a:spcPct val="110000"/>
              </a:lnSpc>
              <a:spcBef>
                <a:spcPts val="600"/>
              </a:spcBef>
            </a:pPr>
            <a:r>
              <a:rPr lang="en-US" sz="2400" b="0" i="0" dirty="0" err="1">
                <a:effectLst/>
                <a:highlight>
                  <a:srgbClr val="FFFF00"/>
                </a:highlight>
              </a:rPr>
              <a:t>WinDbg</a:t>
            </a:r>
            <a:r>
              <a:rPr lang="en-US" sz="2400" b="0" i="0" dirty="0">
                <a:effectLst/>
                <a:highlight>
                  <a:srgbClr val="FFFF00"/>
                </a:highlight>
              </a:rPr>
              <a:t> can be installed from the MS Store or you can </a:t>
            </a:r>
            <a:r>
              <a:rPr lang="en-US" sz="2400" dirty="0">
                <a:highlight>
                  <a:srgbClr val="FFFF00"/>
                </a:highlight>
              </a:rPr>
              <a:t>download and install it from MS online: </a:t>
            </a:r>
            <a:r>
              <a:rPr lang="en-GB" sz="2400" dirty="0">
                <a:highlight>
                  <a:srgbClr val="FFFF00"/>
                </a:highlight>
                <a:hlinkClick r:id="rId3">
                  <a:extLst>
                    <a:ext uri="{A12FA001-AC4F-418D-AE19-62706E023703}">
                      <ahyp:hlinkClr xmlns:ahyp="http://schemas.microsoft.com/office/drawing/2018/hyperlinkcolor" val="tx"/>
                    </a:ext>
                  </a:extLst>
                </a:hlinkClick>
              </a:rPr>
              <a:t>WinDbg</a:t>
            </a:r>
            <a:r>
              <a:rPr lang="en-GB" sz="2400" dirty="0">
                <a:highlight>
                  <a:srgbClr val="FFFF00"/>
                </a:highlight>
              </a:rPr>
              <a:t>.</a:t>
            </a:r>
          </a:p>
          <a:p>
            <a:pPr>
              <a:lnSpc>
                <a:spcPct val="110000"/>
              </a:lnSpc>
              <a:spcBef>
                <a:spcPts val="600"/>
              </a:spcBef>
            </a:pPr>
            <a:r>
              <a:rPr lang="en-GB" sz="2400" dirty="0">
                <a:solidFill>
                  <a:schemeClr val="bg1"/>
                </a:solidFill>
              </a:rPr>
              <a:t>The ‘</a:t>
            </a:r>
            <a:r>
              <a:rPr lang="en-GB" sz="2400" b="1" dirty="0">
                <a:solidFill>
                  <a:schemeClr val="bg1"/>
                </a:solidFill>
              </a:rPr>
              <a:t>dump file</a:t>
            </a:r>
            <a:r>
              <a:rPr lang="en-GB" sz="2400" dirty="0">
                <a:solidFill>
                  <a:schemeClr val="bg1"/>
                </a:solidFill>
              </a:rPr>
              <a:t>’ contains lots of useful information that we can use to identify the cause of the problem.</a:t>
            </a:r>
          </a:p>
        </p:txBody>
      </p:sp>
      <p:sp>
        <p:nvSpPr>
          <p:cNvPr id="19" name="Rectangle 18">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2C25D05A-B04F-8D30-3F50-C865B786AA4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75" y="6401117"/>
            <a:ext cx="12185925" cy="456883"/>
          </a:xfrm>
          <a:prstGeom prst="rect">
            <a:avLst/>
          </a:prstGeom>
        </p:spPr>
      </p:pic>
    </p:spTree>
    <p:extLst>
      <p:ext uri="{BB962C8B-B14F-4D97-AF65-F5344CB8AC3E}">
        <p14:creationId xmlns:p14="http://schemas.microsoft.com/office/powerpoint/2010/main" val="301628822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19EB949-F44D-EFAF-98BB-7DE593958DBF}"/>
              </a:ext>
            </a:extLst>
          </p:cNvPr>
          <p:cNvSpPr>
            <a:spLocks noGrp="1"/>
          </p:cNvSpPr>
          <p:nvPr>
            <p:ph type="title"/>
          </p:nvPr>
        </p:nvSpPr>
        <p:spPr>
          <a:xfrm>
            <a:off x="838200" y="448721"/>
            <a:ext cx="6237514" cy="1225650"/>
          </a:xfrm>
        </p:spPr>
        <p:txBody>
          <a:bodyPr anchor="ctr">
            <a:normAutofit/>
          </a:bodyPr>
          <a:lstStyle/>
          <a:p>
            <a:r>
              <a:rPr lang="en-GB" sz="3800" b="1" dirty="0">
                <a:solidFill>
                  <a:schemeClr val="bg1"/>
                </a:solidFill>
                <a:highlight>
                  <a:srgbClr val="800080"/>
                </a:highlight>
              </a:rPr>
              <a:t>WinDbg tool: Dump file analysis</a:t>
            </a:r>
          </a:p>
        </p:txBody>
      </p:sp>
      <p:cxnSp>
        <p:nvCxnSpPr>
          <p:cNvPr id="12" name="Straight Connector 11">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71B8472-FA29-054B-AE8D-1BF37A69D55A}"/>
              </a:ext>
            </a:extLst>
          </p:cNvPr>
          <p:cNvSpPr>
            <a:spLocks noGrp="1"/>
          </p:cNvSpPr>
          <p:nvPr>
            <p:ph idx="1"/>
          </p:nvPr>
        </p:nvSpPr>
        <p:spPr>
          <a:xfrm>
            <a:off x="897769" y="1909192"/>
            <a:ext cx="4586513" cy="3647710"/>
          </a:xfrm>
        </p:spPr>
        <p:txBody>
          <a:bodyPr>
            <a:normAutofit fontScale="92500" lnSpcReduction="20000"/>
          </a:bodyPr>
          <a:lstStyle/>
          <a:p>
            <a:r>
              <a:rPr lang="en-GB" sz="2400" dirty="0">
                <a:solidFill>
                  <a:schemeClr val="bg1"/>
                </a:solidFill>
              </a:rPr>
              <a:t>When we open the dump file from file explorer or from the WinDbg tool.</a:t>
            </a:r>
          </a:p>
          <a:p>
            <a:r>
              <a:rPr lang="en-GB" sz="2400" dirty="0">
                <a:solidFill>
                  <a:schemeClr val="bg1"/>
                </a:solidFill>
              </a:rPr>
              <a:t>We want to find and click on the ‘</a:t>
            </a:r>
            <a:r>
              <a:rPr lang="en-GB" sz="2400" u="sng" dirty="0">
                <a:solidFill>
                  <a:schemeClr val="bg1"/>
                </a:solidFill>
              </a:rPr>
              <a:t>!</a:t>
            </a:r>
            <a:r>
              <a:rPr lang="en-GB" sz="2400" u="sng" dirty="0" err="1">
                <a:solidFill>
                  <a:schemeClr val="bg1"/>
                </a:solidFill>
              </a:rPr>
              <a:t>analyze</a:t>
            </a:r>
            <a:r>
              <a:rPr lang="en-GB" sz="2400" u="sng" dirty="0">
                <a:solidFill>
                  <a:schemeClr val="bg1"/>
                </a:solidFill>
              </a:rPr>
              <a:t> –v</a:t>
            </a:r>
            <a:r>
              <a:rPr lang="en-GB" sz="2400" dirty="0">
                <a:solidFill>
                  <a:schemeClr val="bg1"/>
                </a:solidFill>
              </a:rPr>
              <a:t>’ link.</a:t>
            </a:r>
          </a:p>
          <a:p>
            <a:r>
              <a:rPr lang="en-GB" sz="2400" dirty="0">
                <a:solidFill>
                  <a:schemeClr val="bg1"/>
                </a:solidFill>
              </a:rPr>
              <a:t>It will analyse the dump file and output a formatted analysis including what failed and caused the system crash.</a:t>
            </a:r>
          </a:p>
          <a:p>
            <a:r>
              <a:rPr lang="en-GB" sz="2400" dirty="0">
                <a:solidFill>
                  <a:schemeClr val="bg1"/>
                </a:solidFill>
              </a:rPr>
              <a:t>Down to the ‘thread’ that caused the crash and Stack/Memory information.</a:t>
            </a:r>
          </a:p>
        </p:txBody>
      </p:sp>
      <p:cxnSp>
        <p:nvCxnSpPr>
          <p:cNvPr id="14" name="Straight Connector 13">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1A59FC0A-6BDB-4425-9EEA-8C8394EEE135}"/>
              </a:ext>
            </a:extLst>
          </p:cNvPr>
          <p:cNvPicPr>
            <a:picLocks noChangeAspect="1"/>
          </p:cNvPicPr>
          <p:nvPr/>
        </p:nvPicPr>
        <p:blipFill rotWithShape="1">
          <a:blip r:embed="rId2"/>
          <a:srcRect l="936" t="15000" r="34285" b="33442"/>
          <a:stretch/>
        </p:blipFill>
        <p:spPr>
          <a:xfrm>
            <a:off x="5484282" y="1915560"/>
            <a:ext cx="6541975" cy="3475536"/>
          </a:xfrm>
          <a:prstGeom prst="rect">
            <a:avLst/>
          </a:prstGeom>
        </p:spPr>
      </p:pic>
      <p:cxnSp>
        <p:nvCxnSpPr>
          <p:cNvPr id="7" name="Straight Arrow Connector 6">
            <a:extLst>
              <a:ext uri="{FF2B5EF4-FFF2-40B4-BE49-F238E27FC236}">
                <a16:creationId xmlns:a16="http://schemas.microsoft.com/office/drawing/2014/main" id="{E9D06305-3A85-9F35-70C2-7E22D19A66EB}"/>
              </a:ext>
            </a:extLst>
          </p:cNvPr>
          <p:cNvCxnSpPr>
            <a:cxnSpLocks/>
          </p:cNvCxnSpPr>
          <p:nvPr/>
        </p:nvCxnSpPr>
        <p:spPr>
          <a:xfrm>
            <a:off x="4769708" y="3171568"/>
            <a:ext cx="3146854" cy="461318"/>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2287A0BD-AEE1-FA83-17C8-4F409222640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75" y="6401117"/>
            <a:ext cx="12185925" cy="456883"/>
          </a:xfrm>
          <a:prstGeom prst="rect">
            <a:avLst/>
          </a:prstGeom>
        </p:spPr>
      </p:pic>
    </p:spTree>
    <p:extLst>
      <p:ext uri="{BB962C8B-B14F-4D97-AF65-F5344CB8AC3E}">
        <p14:creationId xmlns:p14="http://schemas.microsoft.com/office/powerpoint/2010/main" val="193814290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01C9D2E4-95BE-2000-D7BB-62E122A272D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75" y="6672943"/>
            <a:ext cx="12185925" cy="185057"/>
          </a:xfrm>
          <a:prstGeom prst="rect">
            <a:avLst/>
          </a:prstGeom>
        </p:spPr>
      </p:pic>
      <p:sp>
        <p:nvSpPr>
          <p:cNvPr id="2" name="Title 1">
            <a:extLst>
              <a:ext uri="{FF2B5EF4-FFF2-40B4-BE49-F238E27FC236}">
                <a16:creationId xmlns:a16="http://schemas.microsoft.com/office/drawing/2014/main" id="{4B34EBC0-7A67-F453-5CEE-568036956410}"/>
              </a:ext>
            </a:extLst>
          </p:cNvPr>
          <p:cNvSpPr>
            <a:spLocks noGrp="1"/>
          </p:cNvSpPr>
          <p:nvPr>
            <p:ph type="title"/>
          </p:nvPr>
        </p:nvSpPr>
        <p:spPr>
          <a:xfrm>
            <a:off x="106915" y="57666"/>
            <a:ext cx="10515600" cy="914400"/>
          </a:xfrm>
        </p:spPr>
        <p:txBody>
          <a:bodyPr/>
          <a:lstStyle/>
          <a:p>
            <a:r>
              <a:rPr lang="en-GB" sz="4800" b="1" dirty="0"/>
              <a:t>Bg. </a:t>
            </a:r>
            <a:r>
              <a:rPr lang="en-GB" dirty="0"/>
              <a:t>Example: </a:t>
            </a:r>
            <a:r>
              <a:rPr lang="en-GB" sz="4400" b="1" dirty="0" err="1">
                <a:solidFill>
                  <a:schemeClr val="bg1"/>
                </a:solidFill>
                <a:highlight>
                  <a:srgbClr val="800080"/>
                </a:highlight>
              </a:rPr>
              <a:t>WinDbg</a:t>
            </a:r>
            <a:r>
              <a:rPr lang="en-GB" sz="4400" b="1" dirty="0">
                <a:solidFill>
                  <a:schemeClr val="bg1"/>
                </a:solidFill>
                <a:highlight>
                  <a:srgbClr val="800080"/>
                </a:highlight>
              </a:rPr>
              <a:t> Dump file analysis</a:t>
            </a:r>
            <a:endParaRPr lang="en-GB" dirty="0"/>
          </a:p>
        </p:txBody>
      </p:sp>
      <p:sp>
        <p:nvSpPr>
          <p:cNvPr id="3" name="Content Placeholder 2">
            <a:extLst>
              <a:ext uri="{FF2B5EF4-FFF2-40B4-BE49-F238E27FC236}">
                <a16:creationId xmlns:a16="http://schemas.microsoft.com/office/drawing/2014/main" id="{FB99AC77-08A8-9F39-757B-55CBD3F81932}"/>
              </a:ext>
            </a:extLst>
          </p:cNvPr>
          <p:cNvSpPr>
            <a:spLocks noGrp="1"/>
          </p:cNvSpPr>
          <p:nvPr>
            <p:ph idx="1"/>
          </p:nvPr>
        </p:nvSpPr>
        <p:spPr>
          <a:xfrm>
            <a:off x="106916" y="991088"/>
            <a:ext cx="6952912" cy="5866912"/>
          </a:xfrm>
        </p:spPr>
        <p:txBody>
          <a:bodyPr>
            <a:normAutofit/>
          </a:bodyPr>
          <a:lstStyle/>
          <a:p>
            <a:pPr>
              <a:lnSpc>
                <a:spcPct val="100000"/>
              </a:lnSpc>
              <a:spcBef>
                <a:spcPts val="0"/>
              </a:spcBef>
            </a:pPr>
            <a:r>
              <a:rPr lang="en-US" sz="2000" dirty="0"/>
              <a:t>After a Windows OS crash, </a:t>
            </a:r>
            <a:r>
              <a:rPr lang="en-US" sz="2000" dirty="0" err="1"/>
              <a:t>WinDbg</a:t>
            </a:r>
            <a:r>
              <a:rPr lang="en-US" sz="2000" dirty="0"/>
              <a:t> was used to analyse the .</a:t>
            </a:r>
            <a:r>
              <a:rPr lang="en-US" sz="2000" dirty="0" err="1"/>
              <a:t>dmp</a:t>
            </a:r>
            <a:r>
              <a:rPr lang="en-US" sz="2000" dirty="0"/>
              <a:t> file.</a:t>
            </a:r>
          </a:p>
          <a:p>
            <a:pPr>
              <a:lnSpc>
                <a:spcPct val="100000"/>
              </a:lnSpc>
              <a:spcBef>
                <a:spcPts val="0"/>
              </a:spcBef>
            </a:pPr>
            <a:r>
              <a:rPr lang="en-US" sz="2000" dirty="0"/>
              <a:t>It can been seen there was an error with the </a:t>
            </a:r>
            <a:r>
              <a:rPr lang="en-US" sz="2000" b="1" dirty="0"/>
              <a:t>svchost.exe process</a:t>
            </a:r>
            <a:r>
              <a:rPr lang="en-US" sz="2000" dirty="0"/>
              <a:t>.</a:t>
            </a:r>
          </a:p>
          <a:p>
            <a:pPr>
              <a:lnSpc>
                <a:spcPct val="100000"/>
              </a:lnSpc>
              <a:spcBef>
                <a:spcPts val="0"/>
              </a:spcBef>
            </a:pPr>
            <a:r>
              <a:rPr lang="en-GB" sz="2000" kern="100" dirty="0">
                <a:effectLst/>
                <a:ea typeface="DengXian" panose="02010600030101010101" pitchFamily="2" charset="-122"/>
                <a:cs typeface="Times New Roman" panose="02020603050405020304" pitchFamily="18" charset="0"/>
              </a:rPr>
              <a:t>The </a:t>
            </a:r>
            <a:r>
              <a:rPr lang="en-GB" sz="2000" b="1" kern="100" dirty="0">
                <a:effectLst/>
                <a:ea typeface="DengXian" panose="02010600030101010101" pitchFamily="2" charset="-122"/>
                <a:cs typeface="Times New Roman" panose="02020603050405020304" pitchFamily="18" charset="0"/>
              </a:rPr>
              <a:t>svchost.exe (Service Host) file</a:t>
            </a:r>
            <a:r>
              <a:rPr lang="en-GB" sz="2000" kern="100" dirty="0">
                <a:effectLst/>
                <a:ea typeface="DengXian" panose="02010600030101010101" pitchFamily="2" charset="-122"/>
                <a:cs typeface="Times New Roman" panose="02020603050405020304" pitchFamily="18" charset="0"/>
              </a:rPr>
              <a:t> is a critical system process of the Windows OS. The file is a crucial component to run many Windows services.</a:t>
            </a:r>
            <a:endParaRPr lang="en-US" sz="2000" dirty="0"/>
          </a:p>
          <a:p>
            <a:pPr>
              <a:lnSpc>
                <a:spcPct val="100000"/>
              </a:lnSpc>
              <a:spcBef>
                <a:spcPts val="0"/>
              </a:spcBef>
            </a:pPr>
            <a:r>
              <a:rPr lang="en-US" sz="2000" dirty="0" err="1"/>
              <a:t>WinDbg</a:t>
            </a:r>
            <a:r>
              <a:rPr lang="en-US" sz="2000" dirty="0"/>
              <a:t> reported there: was a ‘</a:t>
            </a:r>
            <a:r>
              <a:rPr lang="en-US" sz="2000" b="1" dirty="0"/>
              <a:t>stack buffer overflow</a:t>
            </a:r>
            <a:r>
              <a:rPr lang="en-US" sz="2000" dirty="0"/>
              <a:t>’ which is a type of memory buffer overflow error that occurs when a program tries to use more memory space in the call stack than has been allocated to that stack. As a result, </a:t>
            </a:r>
            <a:r>
              <a:rPr lang="en-US" sz="2000" dirty="0">
                <a:highlight>
                  <a:srgbClr val="FFFF00"/>
                </a:highlight>
              </a:rPr>
              <a:t>Windows crashed.</a:t>
            </a:r>
          </a:p>
          <a:p>
            <a:pPr lvl="1">
              <a:lnSpc>
                <a:spcPct val="100000"/>
              </a:lnSpc>
              <a:spcBef>
                <a:spcPts val="0"/>
              </a:spcBef>
            </a:pPr>
            <a:r>
              <a:rPr lang="en-US" sz="1600" dirty="0"/>
              <a:t>For information about stacks, see supplementary slides in OS deck 2.</a:t>
            </a:r>
          </a:p>
          <a:p>
            <a:pPr>
              <a:lnSpc>
                <a:spcPct val="100000"/>
              </a:lnSpc>
              <a:spcBef>
                <a:spcPts val="0"/>
              </a:spcBef>
            </a:pPr>
            <a:r>
              <a:rPr lang="en-US" sz="2000" dirty="0"/>
              <a:t>This can be related to the application that are running or could be a sign of malware on the system.</a:t>
            </a:r>
          </a:p>
          <a:p>
            <a:pPr>
              <a:lnSpc>
                <a:spcPct val="100000"/>
              </a:lnSpc>
              <a:spcBef>
                <a:spcPts val="0"/>
              </a:spcBef>
            </a:pPr>
            <a:r>
              <a:rPr lang="en-US" sz="2000" dirty="0"/>
              <a:t>A system restart usually clears an application issue, unless there is a problem with an application (how it’s been coded), therefore uninstalling it will resolve the issue.</a:t>
            </a:r>
          </a:p>
          <a:p>
            <a:pPr>
              <a:lnSpc>
                <a:spcPct val="100000"/>
              </a:lnSpc>
              <a:spcBef>
                <a:spcPts val="0"/>
              </a:spcBef>
            </a:pPr>
            <a:r>
              <a:rPr lang="en-US" sz="2000" dirty="0"/>
              <a:t>Also using Anti-virus software offline is recommended.</a:t>
            </a:r>
          </a:p>
          <a:p>
            <a:pPr lvl="1">
              <a:lnSpc>
                <a:spcPct val="100000"/>
              </a:lnSpc>
              <a:spcBef>
                <a:spcPts val="0"/>
              </a:spcBef>
            </a:pPr>
            <a:r>
              <a:rPr lang="en-US" sz="1600" dirty="0"/>
              <a:t>For more information </a:t>
            </a:r>
            <a:r>
              <a:rPr lang="en-US" sz="1600" dirty="0">
                <a:hlinkClick r:id="rId3"/>
              </a:rPr>
              <a:t>click-here</a:t>
            </a:r>
            <a:r>
              <a:rPr lang="en-US" sz="1600" dirty="0"/>
              <a:t>.</a:t>
            </a:r>
          </a:p>
        </p:txBody>
      </p:sp>
      <p:pic>
        <p:nvPicPr>
          <p:cNvPr id="6" name="Picture 5">
            <a:extLst>
              <a:ext uri="{FF2B5EF4-FFF2-40B4-BE49-F238E27FC236}">
                <a16:creationId xmlns:a16="http://schemas.microsoft.com/office/drawing/2014/main" id="{1FF62295-8EA9-F35D-00D3-1F716FF7D100}"/>
              </a:ext>
            </a:extLst>
          </p:cNvPr>
          <p:cNvPicPr>
            <a:picLocks noChangeAspect="1"/>
          </p:cNvPicPr>
          <p:nvPr/>
        </p:nvPicPr>
        <p:blipFill rotWithShape="1">
          <a:blip r:embed="rId4"/>
          <a:srcRect t="5611" b="6026"/>
          <a:stretch/>
        </p:blipFill>
        <p:spPr>
          <a:xfrm>
            <a:off x="6962260" y="1673555"/>
            <a:ext cx="5122825" cy="3510890"/>
          </a:xfrm>
          <a:prstGeom prst="rect">
            <a:avLst/>
          </a:prstGeom>
        </p:spPr>
      </p:pic>
    </p:spTree>
    <p:extLst>
      <p:ext uri="{BB962C8B-B14F-4D97-AF65-F5344CB8AC3E}">
        <p14:creationId xmlns:p14="http://schemas.microsoft.com/office/powerpoint/2010/main" val="205500616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9655AE6-E004-D33D-1F29-E2CA4ABD77BA}"/>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b="1" kern="1200" dirty="0">
                <a:solidFill>
                  <a:srgbClr val="FFFFFF"/>
                </a:solidFill>
                <a:latin typeface="+mj-lt"/>
                <a:ea typeface="+mj-ea"/>
                <a:cs typeface="+mj-cs"/>
              </a:rPr>
              <a:t>Bg. </a:t>
            </a:r>
            <a:r>
              <a:rPr lang="en-US" sz="3600" kern="1200" dirty="0">
                <a:solidFill>
                  <a:srgbClr val="FFFFFF"/>
                </a:solidFill>
                <a:latin typeface="+mj-lt"/>
                <a:ea typeface="+mj-ea"/>
                <a:cs typeface="+mj-cs"/>
              </a:rPr>
              <a:t>Video: </a:t>
            </a:r>
            <a:r>
              <a:rPr lang="en-US" sz="3600" kern="1200" dirty="0" err="1">
                <a:solidFill>
                  <a:srgbClr val="FFFFFF"/>
                </a:solidFill>
                <a:latin typeface="+mj-lt"/>
                <a:ea typeface="+mj-ea"/>
                <a:cs typeface="+mj-cs"/>
              </a:rPr>
              <a:t>WinDbg</a:t>
            </a:r>
            <a:r>
              <a:rPr lang="en-US" sz="3600" kern="1200" dirty="0">
                <a:solidFill>
                  <a:srgbClr val="FFFFFF"/>
                </a:solidFill>
                <a:latin typeface="+mj-lt"/>
                <a:ea typeface="+mj-ea"/>
                <a:cs typeface="+mj-cs"/>
              </a:rPr>
              <a:t> tool</a:t>
            </a:r>
          </a:p>
        </p:txBody>
      </p:sp>
      <p:pic>
        <p:nvPicPr>
          <p:cNvPr id="5" name="Picture 4" descr="A screenshot of a computer&#10;&#10;Description automatically generated">
            <a:hlinkClick r:id="rId2"/>
            <a:extLst>
              <a:ext uri="{FF2B5EF4-FFF2-40B4-BE49-F238E27FC236}">
                <a16:creationId xmlns:a16="http://schemas.microsoft.com/office/drawing/2014/main" id="{9EA994AB-B7F4-080F-1074-1C5524140681}"/>
              </a:ext>
            </a:extLst>
          </p:cNvPr>
          <p:cNvPicPr>
            <a:picLocks noChangeAspect="1"/>
          </p:cNvPicPr>
          <p:nvPr/>
        </p:nvPicPr>
        <p:blipFill>
          <a:blip r:embed="rId3"/>
          <a:stretch>
            <a:fillRect/>
          </a:stretch>
        </p:blipFill>
        <p:spPr>
          <a:xfrm>
            <a:off x="4777316" y="1063066"/>
            <a:ext cx="6780700" cy="4729538"/>
          </a:xfrm>
          <a:prstGeom prst="rect">
            <a:avLst/>
          </a:prstGeom>
        </p:spPr>
      </p:pic>
      <p:pic>
        <p:nvPicPr>
          <p:cNvPr id="7" name="Graphic 6" descr="Cursor with solid fill">
            <a:extLst>
              <a:ext uri="{FF2B5EF4-FFF2-40B4-BE49-F238E27FC236}">
                <a16:creationId xmlns:a16="http://schemas.microsoft.com/office/drawing/2014/main" id="{987B2B06-8F86-F401-A1C0-3611372E2620}"/>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0620932" y="2963562"/>
            <a:ext cx="1707292" cy="1707292"/>
          </a:xfrm>
          <a:prstGeom prst="rect">
            <a:avLst/>
          </a:prstGeom>
        </p:spPr>
      </p:pic>
      <p:sp>
        <p:nvSpPr>
          <p:cNvPr id="8" name="Action Button: Go Forward or Next 7">
            <a:hlinkClick r:id="rId2" highlightClick="1"/>
            <a:extLst>
              <a:ext uri="{FF2B5EF4-FFF2-40B4-BE49-F238E27FC236}">
                <a16:creationId xmlns:a16="http://schemas.microsoft.com/office/drawing/2014/main" id="{F00F42DC-23B8-7DE5-BB74-088BBEE1C38F}"/>
              </a:ext>
            </a:extLst>
          </p:cNvPr>
          <p:cNvSpPr/>
          <p:nvPr/>
        </p:nvSpPr>
        <p:spPr>
          <a:xfrm>
            <a:off x="7537621" y="2431192"/>
            <a:ext cx="1707292" cy="1441621"/>
          </a:xfrm>
          <a:prstGeom prst="actionButtonForwardNex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Picture 2">
            <a:extLst>
              <a:ext uri="{FF2B5EF4-FFF2-40B4-BE49-F238E27FC236}">
                <a16:creationId xmlns:a16="http://schemas.microsoft.com/office/drawing/2014/main" id="{33AD29F3-F17A-B78D-3B5A-CF92A5722A36}"/>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075" y="6401117"/>
            <a:ext cx="12185925" cy="456883"/>
          </a:xfrm>
          <a:prstGeom prst="rect">
            <a:avLst/>
          </a:prstGeom>
        </p:spPr>
      </p:pic>
    </p:spTree>
    <p:extLst>
      <p:ext uri="{BB962C8B-B14F-4D97-AF65-F5344CB8AC3E}">
        <p14:creationId xmlns:p14="http://schemas.microsoft.com/office/powerpoint/2010/main" val="15455093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75921" y="313843"/>
            <a:ext cx="9895951" cy="1033669"/>
          </a:xfrm>
        </p:spPr>
        <p:txBody>
          <a:bodyPr>
            <a:normAutofit/>
          </a:bodyPr>
          <a:lstStyle/>
          <a:p>
            <a:r>
              <a:rPr lang="en-GB" sz="4800" dirty="0">
                <a:solidFill>
                  <a:schemeClr val="bg1"/>
                </a:solidFill>
              </a:rPr>
              <a:t>Windows: Event Viewer</a:t>
            </a:r>
            <a:endParaRPr lang="en-GB" sz="4800" b="1" dirty="0">
              <a:solidFill>
                <a:schemeClr val="bg1"/>
              </a:solidFill>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75922" y="1737317"/>
            <a:ext cx="11025246" cy="4967416"/>
          </a:xfrm>
        </p:spPr>
        <p:txBody>
          <a:bodyPr>
            <a:normAutofit/>
          </a:bodyPr>
          <a:lstStyle/>
          <a:p>
            <a:r>
              <a:rPr lang="en-US" b="0" i="0" dirty="0">
                <a:effectLst/>
              </a:rPr>
              <a:t>The ‘</a:t>
            </a:r>
            <a:r>
              <a:rPr lang="en-US" b="1" i="0" dirty="0">
                <a:effectLst/>
              </a:rPr>
              <a:t>Event Viewer</a:t>
            </a:r>
            <a:r>
              <a:rPr lang="en-US" b="0" i="0" dirty="0">
                <a:effectLst/>
              </a:rPr>
              <a:t>’ program in Windows allows us </a:t>
            </a:r>
            <a:r>
              <a:rPr lang="en-US" b="1" i="0" dirty="0">
                <a:effectLst/>
              </a:rPr>
              <a:t>to view </a:t>
            </a:r>
            <a:r>
              <a:rPr lang="en-US" b="0" i="0" dirty="0">
                <a:effectLst/>
              </a:rPr>
              <a:t>the system’s ‘</a:t>
            </a:r>
            <a:r>
              <a:rPr lang="en-US" b="1" i="0" dirty="0">
                <a:effectLst/>
              </a:rPr>
              <a:t>event logs</a:t>
            </a:r>
            <a:r>
              <a:rPr lang="en-US" b="0" i="0" dirty="0">
                <a:effectLst/>
              </a:rPr>
              <a:t>’ on a local or remote machine.</a:t>
            </a:r>
          </a:p>
          <a:p>
            <a:r>
              <a:rPr lang="en-US" dirty="0"/>
              <a:t>The OS component programs and applications can use this centralized log service to report events that have taken place, such as a failure to start a component or to complete an action.</a:t>
            </a:r>
          </a:p>
          <a:p>
            <a:r>
              <a:rPr lang="en-US" b="0" i="0" dirty="0">
                <a:solidFill>
                  <a:srgbClr val="333333"/>
                </a:solidFill>
                <a:effectLst/>
              </a:rPr>
              <a:t>It's a useful tool for troubleshooting all kinds of different Windows OS and Application problems.</a:t>
            </a:r>
          </a:p>
          <a:p>
            <a:r>
              <a:rPr lang="en-US" b="0" i="0" dirty="0">
                <a:solidFill>
                  <a:srgbClr val="333333"/>
                </a:solidFill>
                <a:effectLst/>
              </a:rPr>
              <a:t>To find and run ‘</a:t>
            </a:r>
            <a:r>
              <a:rPr lang="en-US" b="1" i="0" dirty="0">
                <a:solidFill>
                  <a:srgbClr val="333333"/>
                </a:solidFill>
                <a:effectLst/>
              </a:rPr>
              <a:t>Event Viewer</a:t>
            </a:r>
            <a:r>
              <a:rPr lang="en-US" b="0" i="0" dirty="0">
                <a:solidFill>
                  <a:srgbClr val="333333"/>
                </a:solidFill>
                <a:effectLst/>
              </a:rPr>
              <a:t>’,, type "Event Viewer" into the search box.</a:t>
            </a:r>
            <a:endParaRPr lang="en-US" dirty="0"/>
          </a:p>
          <a:p>
            <a:r>
              <a:rPr lang="en-US" dirty="0"/>
              <a:t>For an overview of Windows ‘Event Viewer’ program, please </a:t>
            </a:r>
            <a:r>
              <a:rPr lang="en-US" dirty="0">
                <a:hlinkClick r:id="rId3"/>
              </a:rPr>
              <a:t>click-here</a:t>
            </a:r>
            <a:r>
              <a:rPr lang="en-US" dirty="0"/>
              <a:t>.</a:t>
            </a:r>
            <a:endParaRPr lang="en-GB" dirty="0"/>
          </a:p>
        </p:txBody>
      </p:sp>
      <p:pic>
        <p:nvPicPr>
          <p:cNvPr id="3" name="Picture 2">
            <a:extLst>
              <a:ext uri="{FF2B5EF4-FFF2-40B4-BE49-F238E27FC236}">
                <a16:creationId xmlns:a16="http://schemas.microsoft.com/office/drawing/2014/main" id="{139C4428-3F0D-1086-26E8-C21094B6F0D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75" y="6401117"/>
            <a:ext cx="12185925" cy="456883"/>
          </a:xfrm>
          <a:prstGeom prst="rect">
            <a:avLst/>
          </a:prstGeom>
        </p:spPr>
      </p:pic>
    </p:spTree>
    <p:extLst>
      <p:ext uri="{BB962C8B-B14F-4D97-AF65-F5344CB8AC3E}">
        <p14:creationId xmlns:p14="http://schemas.microsoft.com/office/powerpoint/2010/main" val="152344927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75921" y="313843"/>
            <a:ext cx="9895951" cy="1033669"/>
          </a:xfrm>
        </p:spPr>
        <p:txBody>
          <a:bodyPr>
            <a:normAutofit/>
          </a:bodyPr>
          <a:lstStyle/>
          <a:p>
            <a:r>
              <a:rPr lang="en-GB" sz="4800" dirty="0">
                <a:solidFill>
                  <a:schemeClr val="bg1"/>
                </a:solidFill>
              </a:rPr>
              <a:t>Event Viewer: Event properties</a:t>
            </a:r>
            <a:endParaRPr lang="en-GB" sz="4800" b="1" dirty="0">
              <a:solidFill>
                <a:schemeClr val="bg1"/>
              </a:solidFill>
            </a:endParaRPr>
          </a:p>
        </p:txBody>
      </p:sp>
      <p:pic>
        <p:nvPicPr>
          <p:cNvPr id="6" name="Picture 5">
            <a:extLst>
              <a:ext uri="{FF2B5EF4-FFF2-40B4-BE49-F238E27FC236}">
                <a16:creationId xmlns:a16="http://schemas.microsoft.com/office/drawing/2014/main" id="{209BD56E-6BEA-AB1E-532F-D8F9A40CE418}"/>
              </a:ext>
            </a:extLst>
          </p:cNvPr>
          <p:cNvPicPr>
            <a:picLocks noChangeAspect="1"/>
          </p:cNvPicPr>
          <p:nvPr/>
        </p:nvPicPr>
        <p:blipFill rotWithShape="1">
          <a:blip r:embed="rId3"/>
          <a:srcRect b="9800"/>
          <a:stretch/>
        </p:blipFill>
        <p:spPr>
          <a:xfrm>
            <a:off x="2725781" y="1165653"/>
            <a:ext cx="9466215" cy="5692347"/>
          </a:xfrm>
          <a:prstGeom prst="rect">
            <a:avLst/>
          </a:prstGeom>
        </p:spPr>
      </p:pic>
      <p:sp>
        <p:nvSpPr>
          <p:cNvPr id="7" name="TextBox 6">
            <a:extLst>
              <a:ext uri="{FF2B5EF4-FFF2-40B4-BE49-F238E27FC236}">
                <a16:creationId xmlns:a16="http://schemas.microsoft.com/office/drawing/2014/main" id="{7012A90B-F930-22B8-178F-C7FC3FD7BA27}"/>
              </a:ext>
            </a:extLst>
          </p:cNvPr>
          <p:cNvSpPr txBox="1"/>
          <p:nvPr/>
        </p:nvSpPr>
        <p:spPr>
          <a:xfrm>
            <a:off x="148281" y="1661355"/>
            <a:ext cx="2577496" cy="267765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We can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right-click</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on any event and click on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Event properties</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to view more specific information about the event.</a:t>
            </a:r>
          </a:p>
        </p:txBody>
      </p:sp>
      <p:cxnSp>
        <p:nvCxnSpPr>
          <p:cNvPr id="9" name="Straight Arrow Connector 8">
            <a:extLst>
              <a:ext uri="{FF2B5EF4-FFF2-40B4-BE49-F238E27FC236}">
                <a16:creationId xmlns:a16="http://schemas.microsoft.com/office/drawing/2014/main" id="{0706A48D-8F44-6D72-140E-7FCDE8780A5C}"/>
              </a:ext>
            </a:extLst>
          </p:cNvPr>
          <p:cNvCxnSpPr>
            <a:cxnSpLocks/>
          </p:cNvCxnSpPr>
          <p:nvPr/>
        </p:nvCxnSpPr>
        <p:spPr>
          <a:xfrm>
            <a:off x="2224216" y="2570205"/>
            <a:ext cx="3509319" cy="790833"/>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5088556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75921" y="313843"/>
            <a:ext cx="9895951" cy="1033669"/>
          </a:xfrm>
        </p:spPr>
        <p:txBody>
          <a:bodyPr>
            <a:normAutofit/>
          </a:bodyPr>
          <a:lstStyle/>
          <a:p>
            <a:r>
              <a:rPr lang="en-GB" sz="4800" dirty="0">
                <a:solidFill>
                  <a:schemeClr val="bg1"/>
                </a:solidFill>
              </a:rPr>
              <a:t>Event Viewer: Event properties + Copy</a:t>
            </a:r>
            <a:endParaRPr lang="en-GB" sz="4800" b="1" dirty="0">
              <a:solidFill>
                <a:schemeClr val="bg1"/>
              </a:solidFill>
            </a:endParaRPr>
          </a:p>
        </p:txBody>
      </p:sp>
      <p:pic>
        <p:nvPicPr>
          <p:cNvPr id="7" name="Picture 6">
            <a:extLst>
              <a:ext uri="{FF2B5EF4-FFF2-40B4-BE49-F238E27FC236}">
                <a16:creationId xmlns:a16="http://schemas.microsoft.com/office/drawing/2014/main" id="{120A0E8F-34E2-46E1-D068-426597BF12FD}"/>
              </a:ext>
            </a:extLst>
          </p:cNvPr>
          <p:cNvPicPr>
            <a:picLocks noChangeAspect="1"/>
          </p:cNvPicPr>
          <p:nvPr/>
        </p:nvPicPr>
        <p:blipFill rotWithShape="1">
          <a:blip r:embed="rId3"/>
          <a:srcRect l="10529" t="13809" r="34868" b="27936"/>
          <a:stretch/>
        </p:blipFill>
        <p:spPr>
          <a:xfrm>
            <a:off x="4443525" y="1281609"/>
            <a:ext cx="7510414" cy="5341711"/>
          </a:xfrm>
          <a:prstGeom prst="rect">
            <a:avLst/>
          </a:prstGeom>
        </p:spPr>
      </p:pic>
      <p:sp>
        <p:nvSpPr>
          <p:cNvPr id="9" name="TextBox 8">
            <a:extLst>
              <a:ext uri="{FF2B5EF4-FFF2-40B4-BE49-F238E27FC236}">
                <a16:creationId xmlns:a16="http://schemas.microsoft.com/office/drawing/2014/main" id="{1F621A1D-8CC2-6C25-99C2-B14513DE9CD7}"/>
              </a:ext>
            </a:extLst>
          </p:cNvPr>
          <p:cNvSpPr txBox="1"/>
          <p:nvPr/>
        </p:nvSpPr>
        <p:spPr>
          <a:xfrm>
            <a:off x="-3" y="1661355"/>
            <a:ext cx="4443528" cy="4493538"/>
          </a:xfrm>
          <a:prstGeom prst="rect">
            <a:avLst/>
          </a:prstGeom>
          <a:solidFill>
            <a:schemeClr val="bg1">
              <a:alpha val="80000"/>
            </a:schemeClr>
          </a:solidFill>
        </p:spPr>
        <p:txBody>
          <a:bodyPr wrap="square" rtlCol="0">
            <a:spAutoFit/>
          </a:bodyPr>
          <a:lstStyle/>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rPr>
              <a:t>One way to fix an error is to look at the ‘</a:t>
            </a:r>
            <a:r>
              <a:rPr kumimoji="0" lang="en-GB" sz="2600" b="1" i="0" u="none" strike="noStrike" kern="1200" cap="none" spc="0" normalizeH="0" baseline="0" noProof="0" dirty="0">
                <a:ln>
                  <a:noFill/>
                </a:ln>
                <a:solidFill>
                  <a:prstClr val="black"/>
                </a:solidFill>
                <a:effectLst/>
                <a:uLnTx/>
                <a:uFillTx/>
                <a:latin typeface="Calibri" panose="020F0502020204030204"/>
                <a:ea typeface="+mn-ea"/>
                <a:cs typeface="+mn-cs"/>
              </a:rPr>
              <a:t>Event ID</a:t>
            </a:r>
            <a:r>
              <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rPr>
              <a:t>’. E.g. here it is ‘9’.</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600" b="1" i="0" u="none" strike="noStrike" kern="1200" cap="none" spc="0" normalizeH="0" baseline="0" noProof="0" dirty="0">
                <a:ln>
                  <a:noFill/>
                </a:ln>
                <a:solidFill>
                  <a:prstClr val="black"/>
                </a:solidFill>
                <a:effectLst/>
                <a:uLnTx/>
                <a:uFillTx/>
                <a:latin typeface="Calibri" panose="020F0502020204030204"/>
                <a:ea typeface="+mn-ea"/>
                <a:cs typeface="+mn-cs"/>
              </a:rPr>
              <a:t>Google</a:t>
            </a:r>
            <a:r>
              <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rPr>
              <a:t> ‘Event id 9’.</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rPr>
              <a:t>And we will find specific information from Microsoft on how to fix the error.</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rPr>
              <a:t>We can also click the ‘</a:t>
            </a:r>
            <a:r>
              <a:rPr kumimoji="0" lang="en-GB" sz="2600" b="1" i="0" u="none" strike="noStrike" kern="1200" cap="none" spc="0" normalizeH="0" baseline="0" noProof="0" dirty="0">
                <a:ln>
                  <a:noFill/>
                </a:ln>
                <a:solidFill>
                  <a:prstClr val="black"/>
                </a:solidFill>
                <a:effectLst/>
                <a:uLnTx/>
                <a:uFillTx/>
                <a:latin typeface="Calibri" panose="020F0502020204030204"/>
                <a:ea typeface="+mn-ea"/>
                <a:cs typeface="+mn-cs"/>
              </a:rPr>
              <a:t>Copy</a:t>
            </a:r>
            <a:r>
              <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rPr>
              <a:t>’ button, to </a:t>
            </a:r>
            <a:r>
              <a:rPr kumimoji="0" lang="en-GB" sz="2600" b="1" i="0" u="none" strike="noStrike" kern="1200" cap="none" spc="0" normalizeH="0" baseline="0" noProof="0" dirty="0">
                <a:ln>
                  <a:noFill/>
                </a:ln>
                <a:solidFill>
                  <a:prstClr val="black"/>
                </a:solidFill>
                <a:effectLst/>
                <a:uLnTx/>
                <a:uFillTx/>
                <a:latin typeface="Calibri" panose="020F0502020204030204"/>
                <a:ea typeface="+mn-ea"/>
                <a:cs typeface="+mn-cs"/>
              </a:rPr>
              <a:t>copy event information </a:t>
            </a:r>
            <a:r>
              <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rPr>
              <a:t>for reporting and analysis purposes.</a:t>
            </a:r>
          </a:p>
        </p:txBody>
      </p:sp>
      <p:cxnSp>
        <p:nvCxnSpPr>
          <p:cNvPr id="11" name="Straight Arrow Connector 10">
            <a:extLst>
              <a:ext uri="{FF2B5EF4-FFF2-40B4-BE49-F238E27FC236}">
                <a16:creationId xmlns:a16="http://schemas.microsoft.com/office/drawing/2014/main" id="{76D0AA6F-6785-3E0B-3AFA-1556C2EC991F}"/>
              </a:ext>
            </a:extLst>
          </p:cNvPr>
          <p:cNvCxnSpPr>
            <a:cxnSpLocks/>
          </p:cNvCxnSpPr>
          <p:nvPr/>
        </p:nvCxnSpPr>
        <p:spPr>
          <a:xfrm>
            <a:off x="3888259" y="5725297"/>
            <a:ext cx="766119" cy="502508"/>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9C485EA7-FC97-1C63-FAED-9EE95842FB92}"/>
              </a:ext>
            </a:extLst>
          </p:cNvPr>
          <p:cNvCxnSpPr>
            <a:cxnSpLocks/>
          </p:cNvCxnSpPr>
          <p:nvPr/>
        </p:nvCxnSpPr>
        <p:spPr>
          <a:xfrm>
            <a:off x="3385751" y="2537254"/>
            <a:ext cx="2438400" cy="1853514"/>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9557790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35089-C292-24C5-ACEC-A9E8D693B3B8}"/>
              </a:ext>
            </a:extLst>
          </p:cNvPr>
          <p:cNvSpPr>
            <a:spLocks noGrp="1"/>
          </p:cNvSpPr>
          <p:nvPr>
            <p:ph type="title"/>
          </p:nvPr>
        </p:nvSpPr>
        <p:spPr>
          <a:xfrm>
            <a:off x="426308" y="85039"/>
            <a:ext cx="10515600" cy="919978"/>
          </a:xfrm>
        </p:spPr>
        <p:txBody>
          <a:bodyPr/>
          <a:lstStyle/>
          <a:p>
            <a:r>
              <a:rPr lang="en-GB" dirty="0">
                <a:solidFill>
                  <a:schemeClr val="bg1"/>
                </a:solidFill>
                <a:highlight>
                  <a:srgbClr val="800080"/>
                </a:highlight>
              </a:rPr>
              <a:t>Log info:</a:t>
            </a:r>
          </a:p>
        </p:txBody>
      </p:sp>
      <p:sp>
        <p:nvSpPr>
          <p:cNvPr id="4" name="TextBox 3">
            <a:extLst>
              <a:ext uri="{FF2B5EF4-FFF2-40B4-BE49-F238E27FC236}">
                <a16:creationId xmlns:a16="http://schemas.microsoft.com/office/drawing/2014/main" id="{C73EDE3A-4875-62BF-4932-D5C487A1E793}"/>
              </a:ext>
            </a:extLst>
          </p:cNvPr>
          <p:cNvSpPr txBox="1"/>
          <p:nvPr/>
        </p:nvSpPr>
        <p:spPr>
          <a:xfrm>
            <a:off x="228599" y="920578"/>
            <a:ext cx="4648201" cy="6001643"/>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The event information we copy can be opened in any text editor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to view overview text description at the top and also to view the xml data that provides further information.</a:t>
            </a: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We can also create a script using e.g. PowerShell, Python, </a:t>
            </a:r>
            <a:r>
              <a:rPr kumimoji="0" lang="en-GB" sz="2400" b="0" i="0" u="none" strike="noStrike" kern="1200" cap="none" spc="0" normalizeH="0" baseline="0" noProof="0" dirty="0" err="1">
                <a:ln>
                  <a:noFill/>
                </a:ln>
                <a:solidFill>
                  <a:prstClr val="black"/>
                </a:solidFill>
                <a:effectLst/>
                <a:uLnTx/>
                <a:uFillTx/>
                <a:latin typeface="Calibri" panose="020F0502020204030204"/>
                <a:ea typeface="+mn-ea"/>
                <a:cs typeface="+mn-cs"/>
              </a:rPr>
              <a:t>Javascript</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/JSON to format and view it.</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Or we can use an Event Management tool (such as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hlinkClick r:id="rId2"/>
              </a:rPr>
              <a:t>SolarWinds Log Analyzer</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ManageEngine </a:t>
            </a:r>
            <a:r>
              <a:rPr kumimoji="0" lang="en-GB" sz="2400" b="0" i="0" u="none" strike="noStrike" kern="1200" cap="none" spc="0" normalizeH="0" baseline="0" noProof="0" dirty="0" err="1">
                <a:ln>
                  <a:noFill/>
                </a:ln>
                <a:solidFill>
                  <a:prstClr val="black"/>
                </a:solidFill>
                <a:effectLst/>
                <a:uLnTx/>
                <a:uFillTx/>
                <a:latin typeface="Calibri" panose="020F0502020204030204"/>
                <a:ea typeface="+mn-ea"/>
                <a:cs typeface="+mn-cs"/>
                <a:hlinkClick r:id="rId3"/>
              </a:rPr>
              <a:t>EventLog</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 Analyzer</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or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hlinkClick r:id="rId4"/>
              </a:rPr>
              <a:t>NetWrix</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to open and view the xml file.</a:t>
            </a:r>
          </a:p>
        </p:txBody>
      </p:sp>
      <p:pic>
        <p:nvPicPr>
          <p:cNvPr id="8" name="Picture 7">
            <a:extLst>
              <a:ext uri="{FF2B5EF4-FFF2-40B4-BE49-F238E27FC236}">
                <a16:creationId xmlns:a16="http://schemas.microsoft.com/office/drawing/2014/main" id="{735D6985-7625-F0AF-B04D-CA964958B633}"/>
              </a:ext>
            </a:extLst>
          </p:cNvPr>
          <p:cNvPicPr>
            <a:picLocks noChangeAspect="1"/>
          </p:cNvPicPr>
          <p:nvPr/>
        </p:nvPicPr>
        <p:blipFill>
          <a:blip r:embed="rId5"/>
          <a:stretch>
            <a:fillRect/>
          </a:stretch>
        </p:blipFill>
        <p:spPr>
          <a:xfrm>
            <a:off x="4873151" y="297892"/>
            <a:ext cx="7318849" cy="5994715"/>
          </a:xfrm>
          <a:prstGeom prst="rect">
            <a:avLst/>
          </a:prstGeom>
        </p:spPr>
      </p:pic>
    </p:spTree>
    <p:extLst>
      <p:ext uri="{BB962C8B-B14F-4D97-AF65-F5344CB8AC3E}">
        <p14:creationId xmlns:p14="http://schemas.microsoft.com/office/powerpoint/2010/main" val="400332214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Windows System Event Log Monitoring Software and Log Collector ...">
            <a:hlinkClick r:id="rId2"/>
            <a:extLst>
              <a:ext uri="{FF2B5EF4-FFF2-40B4-BE49-F238E27FC236}">
                <a16:creationId xmlns:a16="http://schemas.microsoft.com/office/drawing/2014/main" id="{419B199F-4747-F3D6-67B7-0BC522D5DB1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60822" y="884110"/>
            <a:ext cx="9558224" cy="597389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2D2C0C73-5AB4-6076-9D47-CA01F5DA4CFA}"/>
              </a:ext>
            </a:extLst>
          </p:cNvPr>
          <p:cNvSpPr txBox="1"/>
          <p:nvPr/>
        </p:nvSpPr>
        <p:spPr>
          <a:xfrm>
            <a:off x="12100422" y="6545564"/>
            <a:ext cx="411892" cy="20005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700" b="0" i="0" u="none" strike="noStrike" kern="1200" cap="none" spc="0" normalizeH="0" baseline="0" noProof="0" dirty="0">
                <a:ln>
                  <a:noFill/>
                </a:ln>
                <a:solidFill>
                  <a:prstClr val="black"/>
                </a:solidFill>
                <a:effectLst/>
                <a:uLnTx/>
                <a:uFillTx/>
                <a:latin typeface="Calibri" panose="020F0502020204030204"/>
                <a:ea typeface="+mn-ea"/>
                <a:cs typeface="+mn-cs"/>
              </a:rPr>
              <a:t>[</a:t>
            </a:r>
            <a:r>
              <a:rPr kumimoji="0" lang="en-GB" sz="700" b="0" i="0" u="none" strike="noStrike" kern="1200" cap="none" spc="0" normalizeH="0" baseline="0" noProof="0" dirty="0">
                <a:ln>
                  <a:noFill/>
                </a:ln>
                <a:solidFill>
                  <a:prstClr val="black"/>
                </a:solidFill>
                <a:effectLst/>
                <a:uLnTx/>
                <a:uFillTx/>
                <a:latin typeface="Calibri" panose="020F0502020204030204"/>
                <a:ea typeface="+mn-ea"/>
                <a:cs typeface="+mn-cs"/>
                <a:hlinkClick r:id="rId2"/>
              </a:rPr>
              <a:t>r</a:t>
            </a:r>
            <a:r>
              <a:rPr kumimoji="0" lang="en-GB" sz="700" b="0" i="0" u="none" strike="noStrike" kern="1200" cap="none" spc="0" normalizeH="0" baseline="0" noProof="0" dirty="0">
                <a:ln>
                  <a:noFill/>
                </a:ln>
                <a:solidFill>
                  <a:prstClr val="black"/>
                </a:solidFill>
                <a:effectLst/>
                <a:uLnTx/>
                <a:uFillTx/>
                <a:latin typeface="Calibri" panose="020F0502020204030204"/>
                <a:ea typeface="+mn-ea"/>
                <a:cs typeface="+mn-cs"/>
              </a:rPr>
              <a:t>]</a:t>
            </a:r>
          </a:p>
        </p:txBody>
      </p:sp>
      <p:sp>
        <p:nvSpPr>
          <p:cNvPr id="2" name="Title 1">
            <a:extLst>
              <a:ext uri="{FF2B5EF4-FFF2-40B4-BE49-F238E27FC236}">
                <a16:creationId xmlns:a16="http://schemas.microsoft.com/office/drawing/2014/main" id="{E8D35089-C292-24C5-ACEC-A9E8D693B3B8}"/>
              </a:ext>
            </a:extLst>
          </p:cNvPr>
          <p:cNvSpPr>
            <a:spLocks noGrp="1"/>
          </p:cNvSpPr>
          <p:nvPr>
            <p:ph type="title"/>
          </p:nvPr>
        </p:nvSpPr>
        <p:spPr>
          <a:xfrm>
            <a:off x="0" y="68564"/>
            <a:ext cx="9531178" cy="919978"/>
          </a:xfrm>
        </p:spPr>
        <p:txBody>
          <a:bodyPr/>
          <a:lstStyle/>
          <a:p>
            <a:r>
              <a:rPr lang="en-GB" dirty="0">
                <a:solidFill>
                  <a:schemeClr val="bg1"/>
                </a:solidFill>
                <a:highlight>
                  <a:srgbClr val="800080"/>
                </a:highlight>
              </a:rPr>
              <a:t>Example: SolarWinds Event Log Analyzer</a:t>
            </a:r>
          </a:p>
        </p:txBody>
      </p:sp>
      <p:pic>
        <p:nvPicPr>
          <p:cNvPr id="9" name="Graphic 8" descr="Cursor with solid fill">
            <a:extLst>
              <a:ext uri="{FF2B5EF4-FFF2-40B4-BE49-F238E27FC236}">
                <a16:creationId xmlns:a16="http://schemas.microsoft.com/office/drawing/2014/main" id="{96C9A015-25DD-4EFD-EA78-D3A93F0DC8C5}"/>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0880810" y="5320294"/>
            <a:ext cx="1484870" cy="1484870"/>
          </a:xfrm>
          <a:prstGeom prst="rect">
            <a:avLst/>
          </a:prstGeom>
        </p:spPr>
      </p:pic>
      <p:sp>
        <p:nvSpPr>
          <p:cNvPr id="10" name="TextBox 9">
            <a:extLst>
              <a:ext uri="{FF2B5EF4-FFF2-40B4-BE49-F238E27FC236}">
                <a16:creationId xmlns:a16="http://schemas.microsoft.com/office/drawing/2014/main" id="{AC6DB7A4-F9DE-FBE6-8B21-0BBF374E6893}"/>
              </a:ext>
            </a:extLst>
          </p:cNvPr>
          <p:cNvSpPr txBox="1"/>
          <p:nvPr/>
        </p:nvSpPr>
        <p:spPr>
          <a:xfrm>
            <a:off x="0" y="1277951"/>
            <a:ext cx="3468130" cy="4154984"/>
          </a:xfrm>
          <a:prstGeom prst="rect">
            <a:avLst/>
          </a:prstGeom>
          <a:solidFill>
            <a:schemeClr val="bg1">
              <a:alpha val="80000"/>
            </a:schemeClr>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There are some very good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Event Management tools’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available today.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There are incredibly helpful when monitoring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WAN networks, Data </a:t>
            </a:r>
            <a:r>
              <a:rPr kumimoji="0" lang="en-GB" sz="2400" b="1" i="0" u="none" strike="noStrike" kern="1200" cap="none" spc="0" normalizeH="0" baseline="0" noProof="0" dirty="0" err="1">
                <a:ln>
                  <a:noFill/>
                </a:ln>
                <a:solidFill>
                  <a:prstClr val="black"/>
                </a:solidFill>
                <a:effectLst/>
                <a:uLnTx/>
                <a:uFillTx/>
                <a:latin typeface="Calibri" panose="020F0502020204030204"/>
                <a:ea typeface="+mn-ea"/>
                <a:cs typeface="+mn-cs"/>
              </a:rPr>
              <a:t>Centers</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 and Cloud architectures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where there are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many</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Computers/Devices and Users</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a:t>
            </a:r>
          </a:p>
        </p:txBody>
      </p:sp>
    </p:spTree>
    <p:extLst>
      <p:ext uri="{BB962C8B-B14F-4D97-AF65-F5344CB8AC3E}">
        <p14:creationId xmlns:p14="http://schemas.microsoft.com/office/powerpoint/2010/main" val="192454089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D8ED54-799B-1BC4-0C50-097964D024C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885BDFC-41EB-538C-A01C-07BAE1577E81}"/>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6E0C5F2B-8990-8FB7-76DD-1485AC5A5F64}"/>
              </a:ext>
            </a:extLst>
          </p:cNvPr>
          <p:cNvPicPr>
            <a:picLocks noChangeAspect="1"/>
          </p:cNvPicPr>
          <p:nvPr/>
        </p:nvPicPr>
        <p:blipFill>
          <a:blip r:embed="rId2"/>
          <a:stretch>
            <a:fillRect/>
          </a:stretch>
        </p:blipFill>
        <p:spPr>
          <a:xfrm>
            <a:off x="952500" y="0"/>
            <a:ext cx="10287000" cy="6858000"/>
          </a:xfrm>
          <a:prstGeom prst="rect">
            <a:avLst/>
          </a:prstGeom>
        </p:spPr>
      </p:pic>
    </p:spTree>
    <p:extLst>
      <p:ext uri="{BB962C8B-B14F-4D97-AF65-F5344CB8AC3E}">
        <p14:creationId xmlns:p14="http://schemas.microsoft.com/office/powerpoint/2010/main" val="107416558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75921" y="313843"/>
            <a:ext cx="9895951" cy="1033669"/>
          </a:xfrm>
        </p:spPr>
        <p:txBody>
          <a:bodyPr>
            <a:normAutofit/>
          </a:bodyPr>
          <a:lstStyle/>
          <a:p>
            <a:r>
              <a:rPr lang="en-GB" sz="4800" dirty="0">
                <a:solidFill>
                  <a:schemeClr val="bg1"/>
                </a:solidFill>
              </a:rPr>
              <a:t>Event Viewer</a:t>
            </a:r>
            <a:endParaRPr lang="en-GB" sz="4800" b="1" dirty="0">
              <a:solidFill>
                <a:schemeClr val="bg1"/>
              </a:solidFill>
            </a:endParaRPr>
          </a:p>
        </p:txBody>
      </p:sp>
      <p:pic>
        <p:nvPicPr>
          <p:cNvPr id="4" name="Picture 3">
            <a:extLst>
              <a:ext uri="{FF2B5EF4-FFF2-40B4-BE49-F238E27FC236}">
                <a16:creationId xmlns:a16="http://schemas.microsoft.com/office/drawing/2014/main" id="{D961FF7F-F4DF-0AFF-3A68-75329EEBEA90}"/>
              </a:ext>
            </a:extLst>
          </p:cNvPr>
          <p:cNvPicPr>
            <a:picLocks noChangeAspect="1"/>
          </p:cNvPicPr>
          <p:nvPr/>
        </p:nvPicPr>
        <p:blipFill rotWithShape="1">
          <a:blip r:embed="rId3"/>
          <a:srcRect t="-114" b="9909"/>
          <a:stretch/>
        </p:blipFill>
        <p:spPr>
          <a:xfrm>
            <a:off x="4349098" y="1597432"/>
            <a:ext cx="7926327" cy="4766618"/>
          </a:xfrm>
          <a:prstGeom prst="rect">
            <a:avLst/>
          </a:prstGeom>
        </p:spPr>
      </p:pic>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75624" y="1661355"/>
            <a:ext cx="4910181" cy="4967416"/>
          </a:xfrm>
          <a:solidFill>
            <a:schemeClr val="bg1">
              <a:alpha val="50000"/>
            </a:schemeClr>
          </a:solidFill>
        </p:spPr>
        <p:txBody>
          <a:bodyPr>
            <a:normAutofit/>
          </a:bodyPr>
          <a:lstStyle/>
          <a:p>
            <a:r>
              <a:rPr lang="en-GB" sz="2400" dirty="0"/>
              <a:t>We can look at and Create ‘</a:t>
            </a:r>
            <a:r>
              <a:rPr lang="en-GB" sz="2400" b="1" dirty="0"/>
              <a:t>Custom Views</a:t>
            </a:r>
            <a:r>
              <a:rPr lang="en-GB" sz="2400" dirty="0"/>
              <a:t>’, ‘</a:t>
            </a:r>
            <a:r>
              <a:rPr lang="en-GB" sz="2400" b="1" dirty="0"/>
              <a:t>Windows Logs</a:t>
            </a:r>
            <a:r>
              <a:rPr lang="en-GB" sz="2400" dirty="0"/>
              <a:t>’, ‘</a:t>
            </a:r>
            <a:r>
              <a:rPr lang="en-GB" sz="2400" b="1" dirty="0"/>
              <a:t>Application &amp; Services logs</a:t>
            </a:r>
            <a:r>
              <a:rPr lang="en-GB" sz="2400" dirty="0"/>
              <a:t>’ and ‘</a:t>
            </a:r>
            <a:r>
              <a:rPr lang="en-GB" sz="2400" b="1" dirty="0"/>
              <a:t>Subscriptions*</a:t>
            </a:r>
            <a:r>
              <a:rPr lang="en-GB" sz="2400" dirty="0"/>
              <a:t>’ (*receive logs from remote computers).</a:t>
            </a:r>
          </a:p>
          <a:p>
            <a:r>
              <a:rPr lang="en-GB" sz="2400" dirty="0"/>
              <a:t>We can access a lot of logs and information here. The most important log for this module is the ‘</a:t>
            </a:r>
            <a:r>
              <a:rPr lang="en-GB" sz="2400" b="1" dirty="0"/>
              <a:t>System</a:t>
            </a:r>
            <a:r>
              <a:rPr lang="en-GB" sz="2400" dirty="0"/>
              <a:t>’ log under ‘</a:t>
            </a:r>
            <a:r>
              <a:rPr lang="en-GB" sz="2400" b="1" dirty="0"/>
              <a:t>Windows Logs</a:t>
            </a:r>
            <a:r>
              <a:rPr lang="en-GB" sz="2400" dirty="0"/>
              <a:t>’.</a:t>
            </a:r>
          </a:p>
          <a:p>
            <a:r>
              <a:rPr lang="en-GB" sz="2400" dirty="0"/>
              <a:t>If we see a ‘</a:t>
            </a:r>
            <a:r>
              <a:rPr lang="en-GB" sz="2400" b="1" dirty="0"/>
              <a:t>Red</a:t>
            </a:r>
            <a:r>
              <a:rPr lang="en-GB" sz="2400" dirty="0"/>
              <a:t>’ and sometimes ‘</a:t>
            </a:r>
            <a:r>
              <a:rPr lang="en-GB" sz="2400" b="1" dirty="0"/>
              <a:t>Yellow</a:t>
            </a:r>
            <a:r>
              <a:rPr lang="en-GB" sz="2400" dirty="0"/>
              <a:t>’ warning icons indicate areas for us to review, to see is there is a problem with the Operating System.</a:t>
            </a:r>
          </a:p>
        </p:txBody>
      </p:sp>
    </p:spTree>
    <p:extLst>
      <p:ext uri="{BB962C8B-B14F-4D97-AF65-F5344CB8AC3E}">
        <p14:creationId xmlns:p14="http://schemas.microsoft.com/office/powerpoint/2010/main" val="16403744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75921" y="313843"/>
            <a:ext cx="9895951" cy="1033669"/>
          </a:xfrm>
        </p:spPr>
        <p:txBody>
          <a:bodyPr>
            <a:normAutofit/>
          </a:bodyPr>
          <a:lstStyle/>
          <a:p>
            <a:r>
              <a:rPr lang="en-GB" sz="4800" dirty="0">
                <a:solidFill>
                  <a:schemeClr val="bg1"/>
                </a:solidFill>
              </a:rPr>
              <a:t>Bg. Event Viewer: Subscriptions</a:t>
            </a:r>
            <a:endParaRPr lang="en-GB" sz="4800" b="1" dirty="0">
              <a:solidFill>
                <a:schemeClr val="bg1"/>
              </a:solidFill>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75922" y="1737317"/>
            <a:ext cx="5635565" cy="4967416"/>
          </a:xfrm>
        </p:spPr>
        <p:txBody>
          <a:bodyPr>
            <a:normAutofit/>
          </a:bodyPr>
          <a:lstStyle/>
          <a:p>
            <a:r>
              <a:rPr lang="en-GB" dirty="0"/>
              <a:t>Event Viewer: Subscriptions allow us to </a:t>
            </a:r>
            <a:r>
              <a:rPr lang="en-US" b="1" dirty="0"/>
              <a:t>subscribe,</a:t>
            </a:r>
            <a:r>
              <a:rPr lang="en-US" dirty="0"/>
              <a:t> receive and store events on our </a:t>
            </a:r>
            <a:r>
              <a:rPr lang="en-US" b="1" dirty="0"/>
              <a:t>local computer </a:t>
            </a:r>
            <a:r>
              <a:rPr lang="en-US" dirty="0"/>
              <a:t>(event collector) that are forwarded from a </a:t>
            </a:r>
            <a:r>
              <a:rPr lang="en-US" b="1" dirty="0"/>
              <a:t>remote computer </a:t>
            </a:r>
            <a:r>
              <a:rPr lang="en-US" dirty="0"/>
              <a:t>(event source).</a:t>
            </a:r>
          </a:p>
          <a:p>
            <a:r>
              <a:rPr lang="en-US" dirty="0"/>
              <a:t>Event collection allow administrators to get events from </a:t>
            </a:r>
            <a:r>
              <a:rPr lang="en-US" b="1" dirty="0"/>
              <a:t>remote computers </a:t>
            </a:r>
            <a:r>
              <a:rPr lang="en-US" dirty="0"/>
              <a:t>and store them in a local event log on the collector computer, for analysis.</a:t>
            </a:r>
            <a:endParaRPr lang="en-GB" dirty="0"/>
          </a:p>
        </p:txBody>
      </p:sp>
      <p:pic>
        <p:nvPicPr>
          <p:cNvPr id="3" name="Picture 2">
            <a:extLst>
              <a:ext uri="{FF2B5EF4-FFF2-40B4-BE49-F238E27FC236}">
                <a16:creationId xmlns:a16="http://schemas.microsoft.com/office/drawing/2014/main" id="{1A82010B-C310-A735-B6E6-43636CAC6BED}"/>
              </a:ext>
            </a:extLst>
          </p:cNvPr>
          <p:cNvPicPr>
            <a:picLocks noChangeAspect="1"/>
          </p:cNvPicPr>
          <p:nvPr/>
        </p:nvPicPr>
        <p:blipFill>
          <a:blip r:embed="rId3"/>
          <a:stretch>
            <a:fillRect/>
          </a:stretch>
        </p:blipFill>
        <p:spPr>
          <a:xfrm>
            <a:off x="5939481" y="1737317"/>
            <a:ext cx="5876597" cy="3917731"/>
          </a:xfrm>
          <a:prstGeom prst="rect">
            <a:avLst/>
          </a:prstGeom>
        </p:spPr>
      </p:pic>
    </p:spTree>
    <p:extLst>
      <p:ext uri="{BB962C8B-B14F-4D97-AF65-F5344CB8AC3E}">
        <p14:creationId xmlns:p14="http://schemas.microsoft.com/office/powerpoint/2010/main" val="247480479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A screenshot of a computer&#10;&#10;Description automatically generated">
            <a:extLst>
              <a:ext uri="{FF2B5EF4-FFF2-40B4-BE49-F238E27FC236}">
                <a16:creationId xmlns:a16="http://schemas.microsoft.com/office/drawing/2014/main" id="{6446861A-1CF1-C66A-F8B3-0DA78E41AB40}"/>
              </a:ext>
            </a:extLst>
          </p:cNvPr>
          <p:cNvPicPr>
            <a:picLocks noChangeAspect="1"/>
          </p:cNvPicPr>
          <p:nvPr/>
        </p:nvPicPr>
        <p:blipFill rotWithShape="1">
          <a:blip r:embed="rId3"/>
          <a:srcRect r="23289" b="9091"/>
          <a:stretch/>
        </p:blipFill>
        <p:spPr>
          <a:xfrm>
            <a:off x="3522468" y="10"/>
            <a:ext cx="8669532" cy="6857990"/>
          </a:xfrm>
          <a:prstGeom prst="rect">
            <a:avLst/>
          </a:prstGeom>
        </p:spPr>
      </p:pic>
      <p:sp>
        <p:nvSpPr>
          <p:cNvPr id="23" name="Rectangle 22">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tx1"/>
              </a:gs>
              <a:gs pos="35000">
                <a:schemeClr val="tx1">
                  <a:alpha val="78000"/>
                </a:schemeClr>
              </a:gs>
              <a:gs pos="19000">
                <a:schemeClr val="tx1">
                  <a:alpha val="38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71093" y="1161288"/>
            <a:ext cx="5807285" cy="1124712"/>
          </a:xfrm>
        </p:spPr>
        <p:txBody>
          <a:bodyPr anchor="b">
            <a:normAutofit/>
          </a:bodyPr>
          <a:lstStyle/>
          <a:p>
            <a:r>
              <a:rPr lang="en-GB" sz="5400" dirty="0">
                <a:solidFill>
                  <a:schemeClr val="bg1"/>
                </a:solidFill>
              </a:rPr>
              <a:t>Bg. </a:t>
            </a:r>
            <a:r>
              <a:rPr lang="en-GB" dirty="0">
                <a:solidFill>
                  <a:schemeClr val="bg1"/>
                </a:solidFill>
              </a:rPr>
              <a:t>Video: Event Viewer</a:t>
            </a:r>
            <a:endParaRPr lang="en-GB" b="1" dirty="0">
              <a:solidFill>
                <a:schemeClr val="bg1"/>
              </a:solidFill>
            </a:endParaRPr>
          </a:p>
        </p:txBody>
      </p:sp>
      <p:sp>
        <p:nvSpPr>
          <p:cNvPr id="25" name="Rectangle 24">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Rectangle 26">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1"/>
          </a:solidFill>
          <a:ln w="3175">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71093" y="2718053"/>
            <a:ext cx="5972041" cy="3880455"/>
          </a:xfrm>
        </p:spPr>
        <p:txBody>
          <a:bodyPr anchor="t">
            <a:normAutofit/>
          </a:bodyPr>
          <a:lstStyle/>
          <a:p>
            <a:r>
              <a:rPr lang="en-US" sz="2400" dirty="0">
                <a:solidFill>
                  <a:schemeClr val="bg1"/>
                </a:solidFill>
                <a:hlinkClick r:id="rId4"/>
              </a:rPr>
              <a:t>Brief Introduction to Windows Event Viewer</a:t>
            </a:r>
            <a:endParaRPr lang="en-US" sz="2400" dirty="0">
              <a:solidFill>
                <a:schemeClr val="bg1"/>
              </a:solidFill>
              <a:hlinkClick r:id="rId5"/>
            </a:endParaRPr>
          </a:p>
          <a:p>
            <a:r>
              <a:rPr lang="en-US" sz="2400" dirty="0">
                <a:solidFill>
                  <a:schemeClr val="bg1"/>
                </a:solidFill>
                <a:hlinkClick r:id="rId5"/>
              </a:rPr>
              <a:t>How to use Event Viewer to fix your Windows 10 computer</a:t>
            </a:r>
            <a:endParaRPr lang="en-US" sz="2400" dirty="0">
              <a:solidFill>
                <a:schemeClr val="bg1"/>
              </a:solidFill>
            </a:endParaRPr>
          </a:p>
          <a:p>
            <a:r>
              <a:rPr lang="en-US" sz="2400" dirty="0">
                <a:solidFill>
                  <a:schemeClr val="bg1"/>
                </a:solidFill>
                <a:hlinkClick r:id="rId6"/>
              </a:rPr>
              <a:t>How To Use The Windows Event Viewer For Cyber Security Audit</a:t>
            </a:r>
            <a:endParaRPr lang="en-GB" sz="2400" dirty="0">
              <a:solidFill>
                <a:schemeClr val="bg1"/>
              </a:solidFill>
            </a:endParaRPr>
          </a:p>
        </p:txBody>
      </p:sp>
    </p:spTree>
    <p:extLst>
      <p:ext uri="{BB962C8B-B14F-4D97-AF65-F5344CB8AC3E}">
        <p14:creationId xmlns:p14="http://schemas.microsoft.com/office/powerpoint/2010/main" val="386704778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75921" y="313843"/>
            <a:ext cx="9895951" cy="1033669"/>
          </a:xfrm>
        </p:spPr>
        <p:txBody>
          <a:bodyPr>
            <a:normAutofit/>
          </a:bodyPr>
          <a:lstStyle/>
          <a:p>
            <a:r>
              <a:rPr lang="en-GB" sz="6000" b="1" dirty="0">
                <a:solidFill>
                  <a:schemeClr val="bg1"/>
                </a:solidFill>
              </a:rPr>
              <a:t>Bg. </a:t>
            </a:r>
            <a:r>
              <a:rPr lang="en-GB" sz="4800" b="1" dirty="0">
                <a:solidFill>
                  <a:schemeClr val="bg1"/>
                </a:solidFill>
              </a:rPr>
              <a:t>Logging</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75921" y="1737317"/>
            <a:ext cx="10802824" cy="4967416"/>
          </a:xfrm>
        </p:spPr>
        <p:txBody>
          <a:bodyPr>
            <a:normAutofit fontScale="85000" lnSpcReduction="20000"/>
          </a:bodyPr>
          <a:lstStyle/>
          <a:p>
            <a:r>
              <a:rPr lang="en-US" b="1" dirty="0"/>
              <a:t>Logging</a:t>
            </a:r>
            <a:r>
              <a:rPr lang="en-US" dirty="0"/>
              <a:t> is the act of keeping a </a:t>
            </a:r>
            <a:r>
              <a:rPr lang="en-US" b="1" dirty="0"/>
              <a:t>log of events that occur in a computer system</a:t>
            </a:r>
            <a:r>
              <a:rPr lang="en-US" dirty="0"/>
              <a:t>, such as problems, errors or just information on current operations. </a:t>
            </a:r>
          </a:p>
          <a:p>
            <a:r>
              <a:rPr lang="en-US" dirty="0"/>
              <a:t>A message or log entry is recorded for each event. These events may occur in the OS or in other software.</a:t>
            </a:r>
          </a:p>
          <a:p>
            <a:r>
              <a:rPr lang="en-US" dirty="0"/>
              <a:t>Messages are written to a file, these are a called a </a:t>
            </a:r>
            <a:r>
              <a:rPr lang="en-US" b="1" dirty="0"/>
              <a:t>log file</a:t>
            </a:r>
            <a:r>
              <a:rPr lang="en-US" dirty="0"/>
              <a:t>. </a:t>
            </a:r>
          </a:p>
          <a:p>
            <a:r>
              <a:rPr lang="en-US" dirty="0"/>
              <a:t>Alternatively, </a:t>
            </a:r>
            <a:r>
              <a:rPr lang="en-US" b="1" dirty="0"/>
              <a:t>the messages can</a:t>
            </a:r>
            <a:r>
              <a:rPr lang="en-US" dirty="0"/>
              <a:t> be written to a </a:t>
            </a:r>
            <a:r>
              <a:rPr lang="en-US" b="1" dirty="0"/>
              <a:t>dedicated logging system or Log management software.</a:t>
            </a:r>
          </a:p>
          <a:p>
            <a:r>
              <a:rPr lang="en-US" dirty="0"/>
              <a:t>We can look at these logs / log messages to understand what happened, to debug problems, or during a general audit to assess system performance. </a:t>
            </a:r>
          </a:p>
          <a:p>
            <a:r>
              <a:rPr lang="en-US" dirty="0"/>
              <a:t>Logging is particularly important in a multi-user environment, to have a </a:t>
            </a:r>
            <a:r>
              <a:rPr lang="en-US" b="1" dirty="0"/>
              <a:t>central overview </a:t>
            </a:r>
            <a:r>
              <a:rPr lang="en-US" dirty="0"/>
              <a:t>of the operation of the system.</a:t>
            </a:r>
          </a:p>
          <a:p>
            <a:r>
              <a:rPr lang="en-US" b="0" i="1" dirty="0">
                <a:solidFill>
                  <a:srgbClr val="202122"/>
                </a:solidFill>
                <a:effectLst/>
              </a:rPr>
              <a:t>Event logs</a:t>
            </a:r>
            <a:r>
              <a:rPr lang="en-US" b="0" i="0" dirty="0">
                <a:solidFill>
                  <a:srgbClr val="202122"/>
                </a:solidFill>
                <a:effectLst/>
              </a:rPr>
              <a:t> record events taking place in the execution of a system/program/update in order to provide an ’</a:t>
            </a:r>
            <a:r>
              <a:rPr lang="en-US" b="1" dirty="0"/>
              <a:t>audit trail’ </a:t>
            </a:r>
            <a:r>
              <a:rPr lang="en-US" b="0" i="0" dirty="0">
                <a:solidFill>
                  <a:srgbClr val="202122"/>
                </a:solidFill>
                <a:effectLst/>
              </a:rPr>
              <a:t>that can be used to understand the activity of the system and to diagnose problems. </a:t>
            </a:r>
          </a:p>
          <a:p>
            <a:r>
              <a:rPr lang="en-US" b="0" i="0" dirty="0">
                <a:solidFill>
                  <a:srgbClr val="202122"/>
                </a:solidFill>
                <a:effectLst/>
              </a:rPr>
              <a:t>They are essential to understand the activities of complex systems.</a:t>
            </a:r>
            <a:endParaRPr lang="en-GB" dirty="0"/>
          </a:p>
        </p:txBody>
      </p:sp>
    </p:spTree>
    <p:extLst>
      <p:ext uri="{BB962C8B-B14F-4D97-AF65-F5344CB8AC3E}">
        <p14:creationId xmlns:p14="http://schemas.microsoft.com/office/powerpoint/2010/main" val="417708477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75921" y="313843"/>
            <a:ext cx="9895951" cy="1033669"/>
          </a:xfrm>
        </p:spPr>
        <p:txBody>
          <a:bodyPr>
            <a:normAutofit/>
          </a:bodyPr>
          <a:lstStyle/>
          <a:p>
            <a:r>
              <a:rPr lang="en-GB" sz="6000" b="1" dirty="0">
                <a:solidFill>
                  <a:schemeClr val="bg1"/>
                </a:solidFill>
              </a:rPr>
              <a:t>Bg. </a:t>
            </a:r>
            <a:r>
              <a:rPr lang="en-GB" sz="4800" dirty="0">
                <a:solidFill>
                  <a:schemeClr val="bg1"/>
                </a:solidFill>
              </a:rPr>
              <a:t>Windows Log files</a:t>
            </a:r>
            <a:endParaRPr lang="en-GB" sz="4800" b="1" dirty="0">
              <a:solidFill>
                <a:schemeClr val="bg1"/>
              </a:solidFill>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75921" y="1737317"/>
            <a:ext cx="10802824" cy="4548153"/>
          </a:xfrm>
        </p:spPr>
        <p:txBody>
          <a:bodyPr>
            <a:normAutofit/>
          </a:bodyPr>
          <a:lstStyle/>
          <a:p>
            <a:r>
              <a:rPr lang="en-US" b="1" dirty="0"/>
              <a:t>Logs are records of events </a:t>
            </a:r>
            <a:r>
              <a:rPr lang="en-US" dirty="0"/>
              <a:t>that happen on a computer e.g. by a person opening a program or from a software update. </a:t>
            </a:r>
          </a:p>
          <a:p>
            <a:r>
              <a:rPr lang="en-US" b="1" dirty="0"/>
              <a:t>They help us track what has happened and troubleshoot problems</a:t>
            </a:r>
            <a:r>
              <a:rPr lang="en-US" dirty="0"/>
              <a:t>.</a:t>
            </a:r>
          </a:p>
          <a:p>
            <a:r>
              <a:rPr lang="en-US" dirty="0"/>
              <a:t>The Windows event log, contains logs from the operating system and applications. </a:t>
            </a:r>
          </a:p>
          <a:p>
            <a:r>
              <a:rPr lang="en-US" dirty="0"/>
              <a:t>The logs use a structured data format, making them easy to search and analyze in a Log Management tool. </a:t>
            </a:r>
            <a:r>
              <a:rPr lang="en-US" b="1" dirty="0"/>
              <a:t>For example, Windows ‘Event Viewer’ displays the Windows event logs.</a:t>
            </a:r>
          </a:p>
          <a:p>
            <a:r>
              <a:rPr lang="en-US" dirty="0"/>
              <a:t>We can use this application to view and navigate the logs, search and filter particular types of logs and export logs for analysis.</a:t>
            </a:r>
            <a:endParaRPr lang="en-GB" dirty="0"/>
          </a:p>
        </p:txBody>
      </p:sp>
    </p:spTree>
    <p:extLst>
      <p:ext uri="{BB962C8B-B14F-4D97-AF65-F5344CB8AC3E}">
        <p14:creationId xmlns:p14="http://schemas.microsoft.com/office/powerpoint/2010/main" val="288882112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6" y="278535"/>
            <a:ext cx="9895951" cy="1033669"/>
          </a:xfrm>
        </p:spPr>
        <p:txBody>
          <a:bodyPr>
            <a:normAutofit/>
          </a:bodyPr>
          <a:lstStyle/>
          <a:p>
            <a:r>
              <a:rPr lang="en-GB" sz="6000" b="1" dirty="0">
                <a:solidFill>
                  <a:srgbClr val="FFFFFF"/>
                </a:solidFill>
              </a:rPr>
              <a:t>Bg. </a:t>
            </a:r>
            <a:r>
              <a:rPr lang="en-GB" sz="4000" b="1" dirty="0">
                <a:solidFill>
                  <a:srgbClr val="FFFFFF"/>
                </a:solidFill>
              </a:rPr>
              <a:t>Performance Monitor</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69290" y="1613021"/>
            <a:ext cx="11251921" cy="4905470"/>
          </a:xfrm>
        </p:spPr>
        <p:txBody>
          <a:bodyPr>
            <a:noAutofit/>
          </a:bodyPr>
          <a:lstStyle/>
          <a:p>
            <a:pPr>
              <a:lnSpc>
                <a:spcPct val="100000"/>
              </a:lnSpc>
              <a:spcBef>
                <a:spcPts val="0"/>
              </a:spcBef>
            </a:pPr>
            <a:r>
              <a:rPr lang="en-GB" dirty="0"/>
              <a:t>The ‘</a:t>
            </a:r>
            <a:r>
              <a:rPr lang="en-GB" b="1" dirty="0"/>
              <a:t>Performance Monitor</a:t>
            </a:r>
            <a:r>
              <a:rPr lang="en-GB" dirty="0"/>
              <a:t>’ tool in Windows aka the </a:t>
            </a:r>
            <a:r>
              <a:rPr lang="en-GB" b="1" dirty="0"/>
              <a:t>System Monitor</a:t>
            </a:r>
            <a:r>
              <a:rPr lang="en-GB" dirty="0"/>
              <a:t>, is a </a:t>
            </a:r>
            <a:r>
              <a:rPr lang="en-GB" b="1" dirty="0"/>
              <a:t>System Monitoring program </a:t>
            </a:r>
            <a:r>
              <a:rPr lang="en-GB" dirty="0"/>
              <a:t>(released in 1993 with Windows NT 3.1) and the ‘</a:t>
            </a:r>
            <a:r>
              <a:rPr lang="en-GB" b="1" dirty="0"/>
              <a:t>Resource Monitor</a:t>
            </a:r>
            <a:r>
              <a:rPr lang="en-GB" dirty="0"/>
              <a:t>’ tool (released in 2007 with Windows Vista) allow advanced users and system administrators to </a:t>
            </a:r>
            <a:r>
              <a:rPr lang="en-GB" b="1" dirty="0"/>
              <a:t>monitor system performance.</a:t>
            </a:r>
          </a:p>
          <a:p>
            <a:pPr>
              <a:lnSpc>
                <a:spcPct val="100000"/>
              </a:lnSpc>
              <a:spcBef>
                <a:spcPts val="0"/>
              </a:spcBef>
            </a:pPr>
            <a:r>
              <a:rPr lang="en-GB" dirty="0"/>
              <a:t>They allows us to determine how the system is performing, particularly </a:t>
            </a:r>
            <a:r>
              <a:rPr lang="en-GB" b="1" dirty="0"/>
              <a:t>how the system resources are being used by the hardware setup</a:t>
            </a:r>
            <a:r>
              <a:rPr lang="en-GB" dirty="0"/>
              <a:t>.</a:t>
            </a:r>
          </a:p>
          <a:p>
            <a:pPr>
              <a:lnSpc>
                <a:spcPct val="100000"/>
              </a:lnSpc>
              <a:spcBef>
                <a:spcPts val="0"/>
              </a:spcBef>
            </a:pPr>
            <a:r>
              <a:rPr lang="en-GB" dirty="0"/>
              <a:t>The </a:t>
            </a:r>
            <a:r>
              <a:rPr lang="en-GB" b="1" dirty="0"/>
              <a:t>Performance Monitor, </a:t>
            </a:r>
            <a:r>
              <a:rPr lang="en-GB" dirty="0"/>
              <a:t>monitors various activities on the computer system such as CPU usage, memory usage, device and storage usage. </a:t>
            </a:r>
          </a:p>
          <a:p>
            <a:pPr>
              <a:lnSpc>
                <a:spcPct val="100000"/>
              </a:lnSpc>
              <a:spcBef>
                <a:spcPts val="0"/>
              </a:spcBef>
            </a:pPr>
            <a:r>
              <a:rPr lang="en-GB" dirty="0"/>
              <a:t>It allows us to view how programs running on the computer are affecting the computer's performance.</a:t>
            </a:r>
          </a:p>
        </p:txBody>
      </p:sp>
    </p:spTree>
    <p:extLst>
      <p:ext uri="{BB962C8B-B14F-4D97-AF65-F5344CB8AC3E}">
        <p14:creationId xmlns:p14="http://schemas.microsoft.com/office/powerpoint/2010/main" val="369495636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3F19E224-2384-147D-0409-81604CFBF7DF}"/>
              </a:ext>
            </a:extLst>
          </p:cNvPr>
          <p:cNvPicPr>
            <a:picLocks noChangeAspect="1"/>
          </p:cNvPicPr>
          <p:nvPr/>
        </p:nvPicPr>
        <p:blipFill>
          <a:blip r:embed="rId3"/>
          <a:stretch>
            <a:fillRect/>
          </a:stretch>
        </p:blipFill>
        <p:spPr>
          <a:xfrm>
            <a:off x="6780564" y="0"/>
            <a:ext cx="5411432" cy="6858000"/>
          </a:xfrm>
          <a:prstGeom prst="rect">
            <a:avLst/>
          </a:prstGeom>
        </p:spPr>
      </p:pic>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84311" y="314187"/>
            <a:ext cx="9895951" cy="1033669"/>
          </a:xfrm>
          <a:solidFill>
            <a:srgbClr val="002060">
              <a:alpha val="50000"/>
            </a:srgbClr>
          </a:solidFill>
        </p:spPr>
        <p:txBody>
          <a:bodyPr>
            <a:normAutofit/>
          </a:bodyPr>
          <a:lstStyle/>
          <a:p>
            <a:r>
              <a:rPr lang="en-US" b="1" dirty="0">
                <a:solidFill>
                  <a:schemeClr val="bg1"/>
                </a:solidFill>
              </a:rPr>
              <a:t>Windows: </a:t>
            </a:r>
            <a:r>
              <a:rPr lang="en-GB" sz="4000" b="1" dirty="0">
                <a:solidFill>
                  <a:srgbClr val="FFFFFF"/>
                </a:solidFill>
              </a:rPr>
              <a:t>Performance Monitor</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75871" y="1781272"/>
            <a:ext cx="6892194" cy="4686394"/>
          </a:xfrm>
        </p:spPr>
        <p:txBody>
          <a:bodyPr>
            <a:noAutofit/>
          </a:bodyPr>
          <a:lstStyle/>
          <a:p>
            <a:r>
              <a:rPr lang="en-US" sz="2400" dirty="0"/>
              <a:t>Windows</a:t>
            </a:r>
            <a:r>
              <a:rPr lang="en-US" sz="2400" b="1" dirty="0"/>
              <a:t> ‘Performance Monitor</a:t>
            </a:r>
            <a:r>
              <a:rPr lang="en-US" sz="2400" dirty="0"/>
              <a:t>’ allows us to </a:t>
            </a:r>
            <a:r>
              <a:rPr lang="en-US" sz="2400" b="1" dirty="0"/>
              <a:t>collect and view </a:t>
            </a:r>
            <a:r>
              <a:rPr lang="en-US" sz="2400" b="1" dirty="0">
                <a:highlight>
                  <a:srgbClr val="FFFF00"/>
                </a:highlight>
              </a:rPr>
              <a:t>a lot more performance data </a:t>
            </a:r>
            <a:r>
              <a:rPr lang="en-US" sz="2400" dirty="0"/>
              <a:t>from system performance </a:t>
            </a:r>
            <a:r>
              <a:rPr lang="en-US" sz="2400" b="1" dirty="0">
                <a:highlight>
                  <a:srgbClr val="FFFF00"/>
                </a:highlight>
              </a:rPr>
              <a:t>counters</a:t>
            </a:r>
            <a:r>
              <a:rPr lang="en-US" sz="2400" dirty="0"/>
              <a:t>.</a:t>
            </a:r>
          </a:p>
          <a:p>
            <a:r>
              <a:rPr lang="en-US" sz="2400" b="1" dirty="0"/>
              <a:t>Performance Monitor </a:t>
            </a:r>
            <a:r>
              <a:rPr lang="en-US" sz="2400" dirty="0"/>
              <a:t>allows us to </a:t>
            </a:r>
            <a:r>
              <a:rPr lang="en-US" sz="2400" b="1" dirty="0"/>
              <a:t>monitor</a:t>
            </a:r>
            <a:r>
              <a:rPr lang="en-US" sz="2400" dirty="0"/>
              <a:t> a vast amount of </a:t>
            </a:r>
            <a:r>
              <a:rPr lang="en-US" sz="2400" b="1" dirty="0"/>
              <a:t>system counters </a:t>
            </a:r>
            <a:r>
              <a:rPr lang="en-US" sz="2400" dirty="0"/>
              <a:t>on a graph in real time, from a snapshot in time, from log files and to generate and print reports.</a:t>
            </a:r>
          </a:p>
          <a:p>
            <a:r>
              <a:rPr lang="en-US" sz="2400" b="1" dirty="0">
                <a:solidFill>
                  <a:srgbClr val="040C28"/>
                </a:solidFill>
              </a:rPr>
              <a:t>Counters</a:t>
            </a:r>
            <a:r>
              <a:rPr lang="en-US" sz="2400" dirty="0">
                <a:solidFill>
                  <a:srgbClr val="040C28"/>
                </a:solidFill>
              </a:rPr>
              <a:t> allow us to </a:t>
            </a:r>
            <a:r>
              <a:rPr lang="en-US" sz="2400" b="1" i="0" dirty="0">
                <a:solidFill>
                  <a:srgbClr val="040C28"/>
                </a:solidFill>
                <a:effectLst/>
              </a:rPr>
              <a:t>collect</a:t>
            </a:r>
            <a:r>
              <a:rPr lang="en-US" sz="2400" b="0" i="0" dirty="0">
                <a:solidFill>
                  <a:srgbClr val="040C28"/>
                </a:solidFill>
                <a:effectLst/>
              </a:rPr>
              <a:t> various kinds of system data such as processor, memory, and disk usage statistics</a:t>
            </a:r>
            <a:r>
              <a:rPr lang="en-US" sz="2400" b="0" i="0" dirty="0">
                <a:solidFill>
                  <a:srgbClr val="4D5156"/>
                </a:solidFill>
                <a:effectLst/>
              </a:rPr>
              <a:t>.</a:t>
            </a:r>
            <a:r>
              <a:rPr lang="en-US" sz="2400" dirty="0"/>
              <a:t> </a:t>
            </a:r>
          </a:p>
          <a:p>
            <a:r>
              <a:rPr lang="en-US" sz="2400" b="1" dirty="0"/>
              <a:t>Task Manager </a:t>
            </a:r>
            <a:r>
              <a:rPr lang="en-US" sz="2400" dirty="0"/>
              <a:t>displays a very useful but </a:t>
            </a:r>
            <a:r>
              <a:rPr lang="en-US" sz="2400" b="1" dirty="0"/>
              <a:t>limited amount </a:t>
            </a:r>
            <a:r>
              <a:rPr lang="en-US" sz="2400" dirty="0"/>
              <a:t>of counters / system performance data.</a:t>
            </a:r>
          </a:p>
        </p:txBody>
      </p:sp>
    </p:spTree>
    <p:extLst>
      <p:ext uri="{BB962C8B-B14F-4D97-AF65-F5344CB8AC3E}">
        <p14:creationId xmlns:p14="http://schemas.microsoft.com/office/powerpoint/2010/main" val="402965402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69291" y="1769540"/>
            <a:ext cx="5027640" cy="4375887"/>
          </a:xfrm>
        </p:spPr>
        <p:txBody>
          <a:bodyPr>
            <a:noAutofit/>
          </a:bodyPr>
          <a:lstStyle/>
          <a:p>
            <a:pPr>
              <a:lnSpc>
                <a:spcPct val="100000"/>
              </a:lnSpc>
              <a:spcBef>
                <a:spcPts val="0"/>
              </a:spcBef>
            </a:pPr>
            <a:r>
              <a:rPr lang="en-US" sz="2400" dirty="0"/>
              <a:t>We can use ‘</a:t>
            </a:r>
            <a:r>
              <a:rPr lang="en-US" sz="2400" b="1" dirty="0"/>
              <a:t>Performance Monitor</a:t>
            </a:r>
            <a:r>
              <a:rPr lang="en-US" sz="2400" dirty="0"/>
              <a:t>’ to start &amp; stop ‘</a:t>
            </a:r>
            <a:r>
              <a:rPr lang="en-US" sz="2400" b="1" dirty="0"/>
              <a:t>Data Collector Sets</a:t>
            </a:r>
            <a:r>
              <a:rPr lang="en-US" sz="2400" dirty="0"/>
              <a:t>’.</a:t>
            </a:r>
          </a:p>
          <a:p>
            <a:pPr>
              <a:lnSpc>
                <a:spcPct val="100000"/>
              </a:lnSpc>
              <a:spcBef>
                <a:spcPts val="0"/>
              </a:spcBef>
            </a:pPr>
            <a:r>
              <a:rPr lang="en-US" sz="2400" dirty="0"/>
              <a:t>These can be ‘User defined’ but the default built-in ‘</a:t>
            </a:r>
            <a:r>
              <a:rPr lang="en-US" sz="2400" b="1" dirty="0"/>
              <a:t>System Diagnostics</a:t>
            </a:r>
            <a:r>
              <a:rPr lang="en-US" sz="2400" dirty="0"/>
              <a:t> &amp; </a:t>
            </a:r>
            <a:r>
              <a:rPr lang="en-US" sz="2400" b="1" dirty="0"/>
              <a:t>System Performance</a:t>
            </a:r>
            <a:r>
              <a:rPr lang="en-US" sz="2400" dirty="0"/>
              <a:t>’ sets are a very useful and easy way to review system stability and performance.</a:t>
            </a:r>
          </a:p>
          <a:p>
            <a:pPr>
              <a:lnSpc>
                <a:spcPct val="100000"/>
              </a:lnSpc>
              <a:spcBef>
                <a:spcPts val="0"/>
              </a:spcBef>
            </a:pPr>
            <a:r>
              <a:rPr lang="en-GB" sz="2400" dirty="0"/>
              <a:t>After we </a:t>
            </a:r>
            <a:r>
              <a:rPr lang="en-GB" sz="2400" b="1" dirty="0"/>
              <a:t>start and stop </a:t>
            </a:r>
            <a:r>
              <a:rPr lang="en-GB" sz="2400" dirty="0"/>
              <a:t>a ‘</a:t>
            </a:r>
            <a:r>
              <a:rPr lang="en-GB" sz="2400" b="1" dirty="0"/>
              <a:t>Data Collector Set</a:t>
            </a:r>
            <a:r>
              <a:rPr lang="en-GB" sz="2400" dirty="0"/>
              <a:t>’ to gather the data we need.</a:t>
            </a:r>
          </a:p>
          <a:p>
            <a:pPr>
              <a:lnSpc>
                <a:spcPct val="100000"/>
              </a:lnSpc>
              <a:spcBef>
                <a:spcPts val="0"/>
              </a:spcBef>
            </a:pPr>
            <a:r>
              <a:rPr lang="en-GB" sz="2400" dirty="0"/>
              <a:t>We can view the corresponding data as a ‘</a:t>
            </a:r>
            <a:r>
              <a:rPr lang="en-GB" sz="2400" b="1" dirty="0"/>
              <a:t>Report</a:t>
            </a:r>
            <a:r>
              <a:rPr lang="en-GB" sz="2400" dirty="0"/>
              <a:t>’ to review and troubleshoot any problems.</a:t>
            </a:r>
          </a:p>
        </p:txBody>
      </p:sp>
      <p:pic>
        <p:nvPicPr>
          <p:cNvPr id="4" name="Picture 3">
            <a:extLst>
              <a:ext uri="{FF2B5EF4-FFF2-40B4-BE49-F238E27FC236}">
                <a16:creationId xmlns:a16="http://schemas.microsoft.com/office/drawing/2014/main" id="{75514B3D-10C0-7FBF-532B-AA41DCA251AB}"/>
              </a:ext>
            </a:extLst>
          </p:cNvPr>
          <p:cNvPicPr>
            <a:picLocks noChangeAspect="1"/>
          </p:cNvPicPr>
          <p:nvPr/>
        </p:nvPicPr>
        <p:blipFill>
          <a:blip r:embed="rId3"/>
          <a:stretch>
            <a:fillRect/>
          </a:stretch>
        </p:blipFill>
        <p:spPr>
          <a:xfrm>
            <a:off x="5207131" y="0"/>
            <a:ext cx="7066429" cy="6858000"/>
          </a:xfrm>
          <a:prstGeom prst="rect">
            <a:avLst/>
          </a:prstGeom>
        </p:spPr>
      </p:pic>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6" y="278535"/>
            <a:ext cx="9895951" cy="1033669"/>
          </a:xfrm>
          <a:solidFill>
            <a:srgbClr val="002060">
              <a:alpha val="70000"/>
            </a:srgbClr>
          </a:solidFill>
        </p:spPr>
        <p:txBody>
          <a:bodyPr>
            <a:normAutofit fontScale="90000"/>
          </a:bodyPr>
          <a:lstStyle/>
          <a:p>
            <a:r>
              <a:rPr lang="en-GB" sz="4000" b="1" dirty="0">
                <a:solidFill>
                  <a:srgbClr val="FFFFFF"/>
                </a:solidFill>
              </a:rPr>
              <a:t>Performance Monitor: </a:t>
            </a:r>
            <a:br>
              <a:rPr lang="en-GB" sz="4000" b="1" dirty="0">
                <a:solidFill>
                  <a:srgbClr val="FFFFFF"/>
                </a:solidFill>
              </a:rPr>
            </a:br>
            <a:r>
              <a:rPr lang="en-GB" sz="4000" b="1" dirty="0">
                <a:solidFill>
                  <a:srgbClr val="FFFFFF"/>
                </a:solidFill>
              </a:rPr>
              <a:t>System Diagnostic &amp; Performance Report</a:t>
            </a:r>
          </a:p>
        </p:txBody>
      </p:sp>
    </p:spTree>
    <p:extLst>
      <p:ext uri="{BB962C8B-B14F-4D97-AF65-F5344CB8AC3E}">
        <p14:creationId xmlns:p14="http://schemas.microsoft.com/office/powerpoint/2010/main" val="343290821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853991EF-C430-D2CF-2FAE-E0948D8B46BB}"/>
              </a:ext>
            </a:extLst>
          </p:cNvPr>
          <p:cNvPicPr>
            <a:picLocks noChangeAspect="1"/>
          </p:cNvPicPr>
          <p:nvPr/>
        </p:nvPicPr>
        <p:blipFill>
          <a:blip r:embed="rId3"/>
          <a:stretch>
            <a:fillRect/>
          </a:stretch>
        </p:blipFill>
        <p:spPr>
          <a:xfrm>
            <a:off x="3146853" y="0"/>
            <a:ext cx="9155327" cy="6858000"/>
          </a:xfrm>
          <a:prstGeom prst="rect">
            <a:avLst/>
          </a:prstGeom>
        </p:spPr>
      </p:pic>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179260" y="23298"/>
            <a:ext cx="9895951" cy="1033669"/>
          </a:xfrm>
          <a:solidFill>
            <a:srgbClr val="002060">
              <a:alpha val="70000"/>
            </a:srgbClr>
          </a:solidFill>
        </p:spPr>
        <p:txBody>
          <a:bodyPr>
            <a:normAutofit/>
          </a:bodyPr>
          <a:lstStyle/>
          <a:p>
            <a:r>
              <a:rPr lang="en-GB" sz="4000" b="1" dirty="0">
                <a:solidFill>
                  <a:srgbClr val="FFFFFF"/>
                </a:solidFill>
              </a:rPr>
              <a:t>Performance Monitor: Reporting</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96294" y="1620730"/>
            <a:ext cx="3371835" cy="4375887"/>
          </a:xfrm>
          <a:solidFill>
            <a:schemeClr val="bg1"/>
          </a:solidFill>
        </p:spPr>
        <p:txBody>
          <a:bodyPr>
            <a:noAutofit/>
          </a:bodyPr>
          <a:lstStyle/>
          <a:p>
            <a:pPr>
              <a:lnSpc>
                <a:spcPct val="100000"/>
              </a:lnSpc>
              <a:spcBef>
                <a:spcPts val="0"/>
              </a:spcBef>
            </a:pPr>
            <a:r>
              <a:rPr lang="en-GB" sz="2200" dirty="0"/>
              <a:t>We can also </a:t>
            </a:r>
            <a:r>
              <a:rPr lang="en-GB" sz="2200" dirty="0" err="1"/>
              <a:t>goto</a:t>
            </a:r>
            <a:r>
              <a:rPr lang="en-GB" sz="2200" dirty="0"/>
              <a:t> ‘</a:t>
            </a:r>
            <a:r>
              <a:rPr lang="en-GB" sz="2200" b="1" dirty="0"/>
              <a:t>Actions</a:t>
            </a:r>
            <a:r>
              <a:rPr lang="en-GB" sz="2200" dirty="0"/>
              <a:t>’ to print out the report as e.g. a </a:t>
            </a:r>
            <a:r>
              <a:rPr lang="en-GB" sz="2200" b="1" dirty="0"/>
              <a:t>pdf document </a:t>
            </a:r>
            <a:r>
              <a:rPr lang="en-GB" sz="2200" dirty="0"/>
              <a:t>for further reporting and analysis.</a:t>
            </a:r>
          </a:p>
          <a:p>
            <a:pPr>
              <a:lnSpc>
                <a:spcPct val="100000"/>
              </a:lnSpc>
              <a:spcBef>
                <a:spcPts val="0"/>
              </a:spcBef>
            </a:pPr>
            <a:r>
              <a:rPr lang="en-GB" sz="2200" dirty="0"/>
              <a:t>In this report we can see a Warning that states the ‘</a:t>
            </a:r>
            <a:r>
              <a:rPr lang="en-GB" sz="2200" b="1" dirty="0"/>
              <a:t>System is experiencing excessive paging’ </a:t>
            </a:r>
            <a:r>
              <a:rPr lang="en-GB" sz="2200" dirty="0"/>
              <a:t>and that </a:t>
            </a:r>
            <a:r>
              <a:rPr lang="en-GB" sz="2200" b="1" dirty="0"/>
              <a:t>available memory is low</a:t>
            </a:r>
            <a:r>
              <a:rPr lang="en-GB" sz="2200" dirty="0"/>
              <a:t>. </a:t>
            </a:r>
          </a:p>
          <a:p>
            <a:pPr>
              <a:lnSpc>
                <a:spcPct val="100000"/>
              </a:lnSpc>
              <a:spcBef>
                <a:spcPts val="0"/>
              </a:spcBef>
            </a:pPr>
            <a:r>
              <a:rPr lang="en-GB" sz="2200" dirty="0"/>
              <a:t>The resolution recommendation is to </a:t>
            </a:r>
            <a:r>
              <a:rPr lang="en-GB" sz="2200" b="1" dirty="0"/>
              <a:t>increase memory </a:t>
            </a:r>
            <a:r>
              <a:rPr lang="en-GB" sz="2200" dirty="0"/>
              <a:t>to reduce system load.</a:t>
            </a:r>
          </a:p>
        </p:txBody>
      </p:sp>
    </p:spTree>
    <p:extLst>
      <p:ext uri="{BB962C8B-B14F-4D97-AF65-F5344CB8AC3E}">
        <p14:creationId xmlns:p14="http://schemas.microsoft.com/office/powerpoint/2010/main" val="83099781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68869" y="289332"/>
            <a:ext cx="10884087" cy="1251232"/>
          </a:xfrm>
        </p:spPr>
        <p:txBody>
          <a:bodyPr>
            <a:normAutofit/>
          </a:bodyPr>
          <a:lstStyle/>
          <a:p>
            <a:r>
              <a:rPr lang="en-GB" sz="6600" b="1" dirty="0">
                <a:solidFill>
                  <a:srgbClr val="FFFFFF"/>
                </a:solidFill>
              </a:rPr>
              <a:t>Bg. </a:t>
            </a:r>
            <a:r>
              <a:rPr lang="en-US" sz="4000" i="0" dirty="0">
                <a:solidFill>
                  <a:schemeClr val="bg1"/>
                </a:solidFill>
                <a:effectLst/>
                <a:latin typeface="open sans" panose="020B0606030504020204" pitchFamily="34" charset="0"/>
              </a:rPr>
              <a:t>System Diagnostics Report</a:t>
            </a:r>
            <a:endParaRPr lang="en-GB" sz="4000" dirty="0">
              <a:solidFill>
                <a:schemeClr val="bg1"/>
              </a:solidFill>
            </a:endParaRPr>
          </a:p>
        </p:txBody>
      </p:sp>
      <p:sp>
        <p:nvSpPr>
          <p:cNvPr id="5" name="Content Placeholder 2">
            <a:extLst>
              <a:ext uri="{FF2B5EF4-FFF2-40B4-BE49-F238E27FC236}">
                <a16:creationId xmlns:a16="http://schemas.microsoft.com/office/drawing/2014/main" id="{8CAAFA87-4A64-F13E-0F31-84A04147E2D6}"/>
              </a:ext>
            </a:extLst>
          </p:cNvPr>
          <p:cNvSpPr>
            <a:spLocks noGrp="1"/>
          </p:cNvSpPr>
          <p:nvPr>
            <p:ph idx="1"/>
          </p:nvPr>
        </p:nvSpPr>
        <p:spPr>
          <a:xfrm>
            <a:off x="228690" y="1685581"/>
            <a:ext cx="11477278" cy="4883087"/>
          </a:xfrm>
        </p:spPr>
        <p:txBody>
          <a:bodyPr>
            <a:normAutofit/>
          </a:bodyPr>
          <a:lstStyle/>
          <a:p>
            <a:pPr>
              <a:lnSpc>
                <a:spcPct val="120000"/>
              </a:lnSpc>
              <a:spcBef>
                <a:spcPts val="0"/>
              </a:spcBef>
            </a:pPr>
            <a:r>
              <a:rPr lang="en-US" sz="2000" b="0" i="0" dirty="0">
                <a:solidFill>
                  <a:srgbClr val="141414"/>
                </a:solidFill>
                <a:effectLst/>
              </a:rPr>
              <a:t>“A </a:t>
            </a:r>
            <a:r>
              <a:rPr lang="en-US" sz="2000" b="1" i="0" dirty="0">
                <a:solidFill>
                  <a:srgbClr val="141414"/>
                </a:solidFill>
                <a:effectLst/>
              </a:rPr>
              <a:t>System Diagnostics Report</a:t>
            </a:r>
            <a:r>
              <a:rPr lang="en-US" sz="2000" b="0" i="0" dirty="0">
                <a:solidFill>
                  <a:srgbClr val="141414"/>
                </a:solidFill>
                <a:effectLst/>
              </a:rPr>
              <a:t>, also called a </a:t>
            </a:r>
            <a:r>
              <a:rPr lang="en-US" sz="2000" b="1" i="0" dirty="0">
                <a:solidFill>
                  <a:srgbClr val="141414"/>
                </a:solidFill>
                <a:effectLst/>
              </a:rPr>
              <a:t>System Health Report</a:t>
            </a:r>
            <a:r>
              <a:rPr lang="en-US" sz="2000" b="0" i="0" dirty="0">
                <a:solidFill>
                  <a:srgbClr val="141414"/>
                </a:solidFill>
                <a:effectLst/>
              </a:rPr>
              <a:t>, details the status of local hardware resources, system response times, and processes on the local computer along with system information and configuration data. This report includes suggestions for ways to maximize performance and streamline system operations. You can use this information to .</a:t>
            </a:r>
          </a:p>
          <a:p>
            <a:pPr>
              <a:lnSpc>
                <a:spcPct val="120000"/>
              </a:lnSpc>
              <a:spcBef>
                <a:spcPts val="0"/>
              </a:spcBef>
            </a:pPr>
            <a:r>
              <a:rPr lang="en-US" sz="1600" b="0" i="0" dirty="0">
                <a:solidFill>
                  <a:srgbClr val="141414"/>
                </a:solidFill>
                <a:effectLst/>
              </a:rPr>
              <a:t>Each category shown in the </a:t>
            </a:r>
            <a:r>
              <a:rPr lang="en-US" sz="1600" b="1" i="0" dirty="0">
                <a:solidFill>
                  <a:srgbClr val="141414"/>
                </a:solidFill>
                <a:effectLst/>
              </a:rPr>
              <a:t>System Diagnostics Report</a:t>
            </a:r>
            <a:r>
              <a:rPr lang="en-US" sz="1600" b="0" i="0" dirty="0">
                <a:solidFill>
                  <a:srgbClr val="141414"/>
                </a:solidFill>
                <a:effectLst/>
              </a:rPr>
              <a:t> can be expanded by clicking on the button on the far right. Categories include:</a:t>
            </a:r>
          </a:p>
          <a:p>
            <a:pPr lvl="1">
              <a:lnSpc>
                <a:spcPct val="120000"/>
              </a:lnSpc>
              <a:spcBef>
                <a:spcPts val="0"/>
              </a:spcBef>
            </a:pPr>
            <a:r>
              <a:rPr lang="en-US" sz="1600" b="1" i="0" dirty="0">
                <a:solidFill>
                  <a:srgbClr val="141414"/>
                </a:solidFill>
                <a:effectLst/>
              </a:rPr>
              <a:t>Diagnostic Results</a:t>
            </a:r>
            <a:r>
              <a:rPr lang="en-US" sz="1600" b="0" i="0" dirty="0">
                <a:solidFill>
                  <a:srgbClr val="141414"/>
                </a:solidFill>
                <a:effectLst/>
              </a:rPr>
              <a:t> - Shows you warnings for errors and basic system checks, and gives a resource overview of performance. </a:t>
            </a:r>
          </a:p>
          <a:p>
            <a:pPr lvl="1">
              <a:lnSpc>
                <a:spcPct val="120000"/>
              </a:lnSpc>
              <a:spcBef>
                <a:spcPts val="0"/>
              </a:spcBef>
            </a:pPr>
            <a:r>
              <a:rPr lang="en-US" sz="1600" b="1" i="0" dirty="0">
                <a:solidFill>
                  <a:srgbClr val="141414"/>
                </a:solidFill>
                <a:effectLst/>
              </a:rPr>
              <a:t>Software Configuration</a:t>
            </a:r>
            <a:r>
              <a:rPr lang="en-US" sz="1600" b="0" i="0" dirty="0">
                <a:solidFill>
                  <a:srgbClr val="141414"/>
                </a:solidFill>
                <a:effectLst/>
              </a:rPr>
              <a:t> - Checks on the OS, Security Center, system services and data on start-up programs.</a:t>
            </a:r>
          </a:p>
          <a:p>
            <a:pPr lvl="1">
              <a:lnSpc>
                <a:spcPct val="120000"/>
              </a:lnSpc>
              <a:spcBef>
                <a:spcPts val="0"/>
              </a:spcBef>
            </a:pPr>
            <a:r>
              <a:rPr lang="en-US" sz="1600" b="1" i="0" dirty="0">
                <a:solidFill>
                  <a:srgbClr val="141414"/>
                </a:solidFill>
                <a:effectLst/>
              </a:rPr>
              <a:t>Hardware Configuration</a:t>
            </a:r>
            <a:r>
              <a:rPr lang="en-US" sz="1600" b="0" i="0" dirty="0">
                <a:solidFill>
                  <a:srgbClr val="141414"/>
                </a:solidFill>
                <a:effectLst/>
              </a:rPr>
              <a:t> - Checks on the disks, system, desktop rating (Windows Experience Index), BIOS, devices, interactive session processes, logged on users and user accounts.</a:t>
            </a:r>
          </a:p>
          <a:p>
            <a:pPr lvl="1">
              <a:lnSpc>
                <a:spcPct val="120000"/>
              </a:lnSpc>
              <a:spcBef>
                <a:spcPts val="0"/>
              </a:spcBef>
            </a:pPr>
            <a:r>
              <a:rPr lang="en-US" sz="1600" b="1" i="0" dirty="0">
                <a:solidFill>
                  <a:srgbClr val="141414"/>
                </a:solidFill>
                <a:effectLst/>
              </a:rPr>
              <a:t>CPU</a:t>
            </a:r>
            <a:r>
              <a:rPr lang="en-US" sz="1600" b="0" i="0" dirty="0">
                <a:solidFill>
                  <a:srgbClr val="141414"/>
                </a:solidFill>
                <a:effectLst/>
              </a:rPr>
              <a:t> - Includes checks and information on processor, CPU unit type, CPU interrupts, services and system.</a:t>
            </a:r>
          </a:p>
          <a:p>
            <a:pPr lvl="1">
              <a:lnSpc>
                <a:spcPct val="120000"/>
              </a:lnSpc>
              <a:spcBef>
                <a:spcPts val="0"/>
              </a:spcBef>
            </a:pPr>
            <a:r>
              <a:rPr lang="en-US" sz="1600" b="1" i="0" dirty="0">
                <a:solidFill>
                  <a:srgbClr val="141414"/>
                </a:solidFill>
                <a:effectLst/>
              </a:rPr>
              <a:t>Network</a:t>
            </a:r>
            <a:r>
              <a:rPr lang="en-US" sz="1600" b="0" i="0" dirty="0">
                <a:solidFill>
                  <a:srgbClr val="141414"/>
                </a:solidFill>
                <a:effectLst/>
              </a:rPr>
              <a:t> - Includes checks and information on outbound and inbound traffic.</a:t>
            </a:r>
          </a:p>
          <a:p>
            <a:pPr lvl="1">
              <a:lnSpc>
                <a:spcPct val="120000"/>
              </a:lnSpc>
              <a:spcBef>
                <a:spcPts val="0"/>
              </a:spcBef>
            </a:pPr>
            <a:r>
              <a:rPr lang="en-US" sz="1600" b="1" i="0" dirty="0">
                <a:solidFill>
                  <a:srgbClr val="141414"/>
                </a:solidFill>
                <a:effectLst/>
              </a:rPr>
              <a:t>Disk</a:t>
            </a:r>
            <a:r>
              <a:rPr lang="en-US" sz="1600" b="0" i="0" dirty="0">
                <a:solidFill>
                  <a:srgbClr val="141414"/>
                </a:solidFill>
                <a:effectLst/>
              </a:rPr>
              <a:t> - Includes checks and information on hot files (those causing the most disk IOs), disk breakdown, physical disk and NTFS performance.</a:t>
            </a:r>
          </a:p>
          <a:p>
            <a:pPr lvl="1">
              <a:lnSpc>
                <a:spcPct val="120000"/>
              </a:lnSpc>
              <a:spcBef>
                <a:spcPts val="0"/>
              </a:spcBef>
            </a:pPr>
            <a:r>
              <a:rPr lang="en-US" sz="1600" b="1" i="0" dirty="0">
                <a:solidFill>
                  <a:srgbClr val="141414"/>
                </a:solidFill>
                <a:effectLst/>
              </a:rPr>
              <a:t>Memory</a:t>
            </a:r>
            <a:r>
              <a:rPr lang="en-US" sz="1600" b="0" i="0" dirty="0">
                <a:solidFill>
                  <a:srgbClr val="141414"/>
                </a:solidFill>
                <a:effectLst/>
              </a:rPr>
              <a:t> - Includes checks and information on process and counters.</a:t>
            </a:r>
          </a:p>
          <a:p>
            <a:pPr>
              <a:lnSpc>
                <a:spcPct val="120000"/>
              </a:lnSpc>
              <a:spcBef>
                <a:spcPts val="0"/>
              </a:spcBef>
            </a:pPr>
            <a:r>
              <a:rPr lang="en-US" sz="2000" dirty="0">
                <a:solidFill>
                  <a:srgbClr val="141414"/>
                </a:solidFill>
              </a:rPr>
              <a:t>The report can be used to </a:t>
            </a:r>
            <a:r>
              <a:rPr lang="en-US" sz="2000" b="0" i="0" dirty="0">
                <a:solidFill>
                  <a:srgbClr val="141414"/>
                </a:solidFill>
                <a:effectLst/>
              </a:rPr>
              <a:t>help track down any errors that may occur within your software or hardware.”</a:t>
            </a:r>
            <a:r>
              <a:rPr lang="en-US" sz="800" b="0" i="0" dirty="0">
                <a:solidFill>
                  <a:srgbClr val="141414"/>
                </a:solidFill>
                <a:effectLst/>
                <a:latin typeface="open sans" panose="020B0606030504020204" pitchFamily="34" charset="0"/>
              </a:rPr>
              <a:t> [</a:t>
            </a:r>
            <a:r>
              <a:rPr lang="en-US" sz="800" b="0" i="0" dirty="0">
                <a:solidFill>
                  <a:srgbClr val="141414"/>
                </a:solidFill>
                <a:effectLst/>
                <a:latin typeface="open sans" panose="020B0606030504020204" pitchFamily="34" charset="0"/>
                <a:hlinkClick r:id="rId3"/>
              </a:rPr>
              <a:t>r</a:t>
            </a:r>
            <a:r>
              <a:rPr lang="en-US" sz="800" b="0" i="0" dirty="0">
                <a:solidFill>
                  <a:srgbClr val="141414"/>
                </a:solidFill>
                <a:effectLst/>
                <a:latin typeface="open sans" panose="020B0606030504020204" pitchFamily="34" charset="0"/>
              </a:rPr>
              <a:t>]</a:t>
            </a:r>
            <a:endParaRPr lang="en-US" sz="2400" b="0" i="0" dirty="0">
              <a:effectLst/>
            </a:endParaRPr>
          </a:p>
        </p:txBody>
      </p:sp>
    </p:spTree>
    <p:extLst>
      <p:ext uri="{BB962C8B-B14F-4D97-AF65-F5344CB8AC3E}">
        <p14:creationId xmlns:p14="http://schemas.microsoft.com/office/powerpoint/2010/main" val="248718586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68869" y="289332"/>
            <a:ext cx="10884087" cy="1251232"/>
          </a:xfrm>
        </p:spPr>
        <p:txBody>
          <a:bodyPr>
            <a:normAutofit/>
          </a:bodyPr>
          <a:lstStyle/>
          <a:p>
            <a:r>
              <a:rPr lang="en-GB" sz="6600" b="1" dirty="0">
                <a:solidFill>
                  <a:srgbClr val="FFFFFF"/>
                </a:solidFill>
              </a:rPr>
              <a:t>Bg. </a:t>
            </a:r>
            <a:r>
              <a:rPr lang="en-US" sz="4000" b="0" i="0" dirty="0">
                <a:solidFill>
                  <a:schemeClr val="bg1"/>
                </a:solidFill>
                <a:effectLst/>
                <a:latin typeface="Segoe UI" panose="020B0502040204020203" pitchFamily="34" charset="0"/>
              </a:rPr>
              <a:t>Performance Counters</a:t>
            </a:r>
            <a:endParaRPr lang="en-GB" sz="4000" b="1" dirty="0">
              <a:solidFill>
                <a:schemeClr val="bg1"/>
              </a:solidFill>
            </a:endParaRPr>
          </a:p>
        </p:txBody>
      </p:sp>
      <p:sp>
        <p:nvSpPr>
          <p:cNvPr id="5" name="Content Placeholder 2">
            <a:extLst>
              <a:ext uri="{FF2B5EF4-FFF2-40B4-BE49-F238E27FC236}">
                <a16:creationId xmlns:a16="http://schemas.microsoft.com/office/drawing/2014/main" id="{8CAAFA87-4A64-F13E-0F31-84A04147E2D6}"/>
              </a:ext>
            </a:extLst>
          </p:cNvPr>
          <p:cNvSpPr>
            <a:spLocks noGrp="1"/>
          </p:cNvSpPr>
          <p:nvPr>
            <p:ph idx="1"/>
          </p:nvPr>
        </p:nvSpPr>
        <p:spPr>
          <a:xfrm>
            <a:off x="228690" y="1685581"/>
            <a:ext cx="11477278" cy="4883087"/>
          </a:xfrm>
        </p:spPr>
        <p:txBody>
          <a:bodyPr>
            <a:normAutofit lnSpcReduction="10000"/>
          </a:bodyPr>
          <a:lstStyle/>
          <a:p>
            <a:r>
              <a:rPr lang="en-US" sz="2400" b="0" i="0" dirty="0">
                <a:effectLst/>
              </a:rPr>
              <a:t>Windows Performance </a:t>
            </a:r>
            <a:r>
              <a:rPr lang="en-US" sz="2400" b="1" i="0" dirty="0">
                <a:effectLst/>
              </a:rPr>
              <a:t>Counters</a:t>
            </a:r>
            <a:r>
              <a:rPr lang="en-US" sz="2400" b="0" i="0" dirty="0">
                <a:effectLst/>
              </a:rPr>
              <a:t> provide an interface for collecting various kinds of system data such as CPU, memory, and disk usage. </a:t>
            </a:r>
          </a:p>
          <a:p>
            <a:r>
              <a:rPr lang="en-US" sz="2400" b="0" i="0" dirty="0">
                <a:effectLst/>
              </a:rPr>
              <a:t>System administrators use </a:t>
            </a:r>
            <a:r>
              <a:rPr lang="en-US" sz="2400" b="1" i="0" dirty="0">
                <a:effectLst/>
              </a:rPr>
              <a:t>performance counters </a:t>
            </a:r>
            <a:r>
              <a:rPr lang="en-US" sz="2400" b="0" i="0" dirty="0">
                <a:effectLst/>
              </a:rPr>
              <a:t>to monitor systems for performance or behavior problems. </a:t>
            </a:r>
          </a:p>
          <a:p>
            <a:r>
              <a:rPr lang="en-US" sz="2400" b="0" i="0" dirty="0">
                <a:effectLst/>
              </a:rPr>
              <a:t>Software developers use performance counters to examine the resource usage of their programs. </a:t>
            </a:r>
            <a:endParaRPr lang="en-US" sz="2400" dirty="0"/>
          </a:p>
          <a:p>
            <a:r>
              <a:rPr lang="en-US" sz="2400" dirty="0"/>
              <a:t>Performance counters are bits of </a:t>
            </a:r>
            <a:r>
              <a:rPr lang="en-US" sz="2400" b="1" dirty="0"/>
              <a:t>code that monitor, count and measure events </a:t>
            </a:r>
            <a:r>
              <a:rPr lang="en-US" sz="2400" dirty="0"/>
              <a:t>in the system, which allow us to see and </a:t>
            </a:r>
            <a:r>
              <a:rPr lang="en-US" sz="2400" b="1" dirty="0"/>
              <a:t>assess System performance</a:t>
            </a:r>
            <a:r>
              <a:rPr lang="en-US" sz="2400" dirty="0"/>
              <a:t>, from a high-level view. </a:t>
            </a:r>
          </a:p>
          <a:p>
            <a:r>
              <a:rPr lang="en-US" sz="2400" dirty="0"/>
              <a:t>They are </a:t>
            </a:r>
            <a:r>
              <a:rPr lang="en-US" sz="2400" b="1" dirty="0"/>
              <a:t>registered with the operating system </a:t>
            </a:r>
            <a:r>
              <a:rPr lang="en-US" sz="2400" dirty="0"/>
              <a:t>during installation of the software, allowing anyone with the proper permissions to view them. </a:t>
            </a:r>
          </a:p>
          <a:p>
            <a:r>
              <a:rPr lang="en-US" sz="2400" b="1" dirty="0"/>
              <a:t>Data Collector Sets </a:t>
            </a:r>
            <a:r>
              <a:rPr lang="en-US" sz="2400" dirty="0"/>
              <a:t>are groups of performance counters, event logs, and system information that can be used to collect multiple data sets on-demand or over a period of time for system monitoring, assessment and troubleshooting purposes.</a:t>
            </a:r>
            <a:endParaRPr lang="en-GB" sz="2400" dirty="0"/>
          </a:p>
          <a:p>
            <a:endParaRPr lang="en-US" sz="2400" b="0" i="0" dirty="0">
              <a:effectLst/>
            </a:endParaRPr>
          </a:p>
        </p:txBody>
      </p:sp>
    </p:spTree>
    <p:extLst>
      <p:ext uri="{BB962C8B-B14F-4D97-AF65-F5344CB8AC3E}">
        <p14:creationId xmlns:p14="http://schemas.microsoft.com/office/powerpoint/2010/main" val="299764936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9BCE688-1833-E719-C503-DC925EE47E5B}"/>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9A6F06-0E82-3CB3-D586-AD1630DA7D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99FF8B47-6BDE-DDEE-588C-1C18C855CB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EFF03AD0-9F84-2F77-7FF8-47844B7AD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45315F5F-31E5-A4CE-ECDD-C82B00C371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95433B39-452A-1D85-EB97-D90E5E8CA2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2987830-EDD6-2E61-5ABD-48FD85962AF5}"/>
              </a:ext>
            </a:extLst>
          </p:cNvPr>
          <p:cNvSpPr>
            <a:spLocks noGrp="1"/>
          </p:cNvSpPr>
          <p:nvPr>
            <p:ph type="title"/>
          </p:nvPr>
        </p:nvSpPr>
        <p:spPr>
          <a:xfrm>
            <a:off x="230016" y="264781"/>
            <a:ext cx="4946282" cy="1251232"/>
          </a:xfrm>
        </p:spPr>
        <p:txBody>
          <a:bodyPr>
            <a:normAutofit/>
          </a:bodyPr>
          <a:lstStyle/>
          <a:p>
            <a:r>
              <a:rPr lang="en-GB" sz="4800" b="1" dirty="0">
                <a:solidFill>
                  <a:srgbClr val="FFFFFF"/>
                </a:solidFill>
              </a:rPr>
              <a:t>Resource Monitor</a:t>
            </a:r>
          </a:p>
        </p:txBody>
      </p:sp>
      <p:grpSp>
        <p:nvGrpSpPr>
          <p:cNvPr id="7" name="Group 6">
            <a:extLst>
              <a:ext uri="{FF2B5EF4-FFF2-40B4-BE49-F238E27FC236}">
                <a16:creationId xmlns:a16="http://schemas.microsoft.com/office/drawing/2014/main" id="{3481C253-9AFC-BD15-B83A-C945C0835973}"/>
              </a:ext>
            </a:extLst>
          </p:cNvPr>
          <p:cNvGrpSpPr/>
          <p:nvPr/>
        </p:nvGrpSpPr>
        <p:grpSpPr>
          <a:xfrm>
            <a:off x="8039724" y="-6692"/>
            <a:ext cx="4152272" cy="6984435"/>
            <a:chOff x="8039724" y="-6692"/>
            <a:chExt cx="4152272" cy="6984435"/>
          </a:xfrm>
        </p:grpSpPr>
        <p:pic>
          <p:nvPicPr>
            <p:cNvPr id="5" name="Picture 4">
              <a:extLst>
                <a:ext uri="{FF2B5EF4-FFF2-40B4-BE49-F238E27FC236}">
                  <a16:creationId xmlns:a16="http://schemas.microsoft.com/office/drawing/2014/main" id="{496DCC93-DEA3-DE41-D4DA-48441E400002}"/>
                </a:ext>
              </a:extLst>
            </p:cNvPr>
            <p:cNvPicPr>
              <a:picLocks noChangeAspect="1"/>
            </p:cNvPicPr>
            <p:nvPr/>
          </p:nvPicPr>
          <p:blipFill>
            <a:blip r:embed="rId3"/>
            <a:stretch>
              <a:fillRect/>
            </a:stretch>
          </p:blipFill>
          <p:spPr>
            <a:xfrm>
              <a:off x="8039724" y="-6692"/>
              <a:ext cx="4110427" cy="6858000"/>
            </a:xfrm>
            <a:prstGeom prst="rect">
              <a:avLst/>
            </a:prstGeom>
          </p:spPr>
        </p:pic>
        <p:sp>
          <p:nvSpPr>
            <p:cNvPr id="6" name="Oval 5">
              <a:extLst>
                <a:ext uri="{FF2B5EF4-FFF2-40B4-BE49-F238E27FC236}">
                  <a16:creationId xmlns:a16="http://schemas.microsoft.com/office/drawing/2014/main" id="{6AFA8620-9BA8-6245-BC90-92F128528BA7}"/>
                </a:ext>
              </a:extLst>
            </p:cNvPr>
            <p:cNvSpPr/>
            <p:nvPr/>
          </p:nvSpPr>
          <p:spPr>
            <a:xfrm>
              <a:off x="9394371" y="6209851"/>
              <a:ext cx="2797625" cy="767892"/>
            </a:xfrm>
            <a:prstGeom prst="ellipse">
              <a:avLst/>
            </a:prstGeom>
            <a:solidFill>
              <a:srgbClr val="FFFF00">
                <a:alpha val="20000"/>
              </a:srgbClr>
            </a:solidFill>
            <a:ln w="762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pic>
        <p:nvPicPr>
          <p:cNvPr id="4" name="Picture 3">
            <a:extLst>
              <a:ext uri="{FF2B5EF4-FFF2-40B4-BE49-F238E27FC236}">
                <a16:creationId xmlns:a16="http://schemas.microsoft.com/office/drawing/2014/main" id="{89A440D9-5A9F-9969-9B06-4F9319A62CAD}"/>
              </a:ext>
            </a:extLst>
          </p:cNvPr>
          <p:cNvPicPr>
            <a:picLocks noChangeAspect="1"/>
          </p:cNvPicPr>
          <p:nvPr/>
        </p:nvPicPr>
        <p:blipFill>
          <a:blip r:embed="rId4"/>
          <a:stretch>
            <a:fillRect/>
          </a:stretch>
        </p:blipFill>
        <p:spPr>
          <a:xfrm>
            <a:off x="6040681" y="1199304"/>
            <a:ext cx="5921303" cy="4446007"/>
          </a:xfrm>
          <a:prstGeom prst="rect">
            <a:avLst/>
          </a:prstGeom>
        </p:spPr>
      </p:pic>
      <p:sp>
        <p:nvSpPr>
          <p:cNvPr id="15" name="Content Placeholder 2">
            <a:extLst>
              <a:ext uri="{FF2B5EF4-FFF2-40B4-BE49-F238E27FC236}">
                <a16:creationId xmlns:a16="http://schemas.microsoft.com/office/drawing/2014/main" id="{12099EF5-87FD-BA96-6DAC-D39D2B6430AE}"/>
              </a:ext>
            </a:extLst>
          </p:cNvPr>
          <p:cNvSpPr>
            <a:spLocks noGrp="1"/>
          </p:cNvSpPr>
          <p:nvPr>
            <p:ph idx="1"/>
          </p:nvPr>
        </p:nvSpPr>
        <p:spPr>
          <a:xfrm>
            <a:off x="286492" y="1687749"/>
            <a:ext cx="7365669" cy="4905470"/>
          </a:xfrm>
          <a:solidFill>
            <a:schemeClr val="bg1">
              <a:alpha val="80000"/>
            </a:schemeClr>
          </a:solidFill>
        </p:spPr>
        <p:txBody>
          <a:bodyPr>
            <a:noAutofit/>
          </a:bodyPr>
          <a:lstStyle/>
          <a:p>
            <a:pPr>
              <a:lnSpc>
                <a:spcPct val="100000"/>
              </a:lnSpc>
              <a:spcBef>
                <a:spcPts val="600"/>
              </a:spcBef>
            </a:pPr>
            <a:r>
              <a:rPr lang="en-GB" sz="2400" kern="100" dirty="0">
                <a:solidFill>
                  <a:srgbClr val="333333"/>
                </a:solidFill>
                <a:effectLst/>
                <a:ea typeface="DengXian" panose="02010600030101010101" pitchFamily="2" charset="-122"/>
                <a:cs typeface="Times New Roman" panose="02020603050405020304" pitchFamily="18" charset="0"/>
              </a:rPr>
              <a:t>We can use the </a:t>
            </a:r>
            <a:r>
              <a:rPr lang="en-GB" sz="2400" b="1" kern="100" dirty="0">
                <a:solidFill>
                  <a:srgbClr val="333333"/>
                </a:solidFill>
                <a:effectLst/>
                <a:ea typeface="DengXian" panose="02010600030101010101" pitchFamily="2" charset="-122"/>
                <a:cs typeface="Times New Roman" panose="02020603050405020304" pitchFamily="18" charset="0"/>
              </a:rPr>
              <a:t>Resource Monitor tool</a:t>
            </a:r>
            <a:r>
              <a:rPr lang="en-GB" sz="2400" kern="100" dirty="0">
                <a:solidFill>
                  <a:srgbClr val="333333"/>
                </a:solidFill>
                <a:effectLst/>
                <a:ea typeface="DengXian" panose="02010600030101010101" pitchFamily="2" charset="-122"/>
                <a:cs typeface="Times New Roman" panose="02020603050405020304" pitchFamily="18" charset="0"/>
              </a:rPr>
              <a:t> to </a:t>
            </a:r>
            <a:r>
              <a:rPr lang="en-GB" sz="2400" kern="100" dirty="0">
                <a:solidFill>
                  <a:srgbClr val="333333"/>
                </a:solidFill>
                <a:ea typeface="DengXian" panose="02010600030101010101" pitchFamily="2" charset="-122"/>
                <a:cs typeface="Times New Roman" panose="02020603050405020304" pitchFamily="18" charset="0"/>
              </a:rPr>
              <a:t>c</a:t>
            </a:r>
            <a:r>
              <a:rPr lang="en-GB" sz="2400" dirty="0">
                <a:solidFill>
                  <a:prstClr val="black"/>
                </a:solidFill>
              </a:rPr>
              <a:t>heck which programs/processes are using the CPU, Disk, Network</a:t>
            </a:r>
            <a:br>
              <a:rPr lang="en-GB" sz="2400" dirty="0">
                <a:solidFill>
                  <a:prstClr val="black"/>
                </a:solidFill>
              </a:rPr>
            </a:br>
            <a:r>
              <a:rPr lang="en-GB" sz="2400" dirty="0">
                <a:solidFill>
                  <a:prstClr val="black"/>
                </a:solidFill>
              </a:rPr>
              <a:t> &amp; Memory. </a:t>
            </a:r>
          </a:p>
          <a:p>
            <a:pPr>
              <a:lnSpc>
                <a:spcPct val="100000"/>
              </a:lnSpc>
              <a:spcBef>
                <a:spcPts val="600"/>
              </a:spcBef>
            </a:pPr>
            <a:r>
              <a:rPr lang="en-GB" sz="2400" kern="100" dirty="0">
                <a:effectLst/>
                <a:ea typeface="DengXian" panose="02010600030101010101" pitchFamily="2" charset="-122"/>
                <a:cs typeface="Times New Roman" panose="02020603050405020304" pitchFamily="18" charset="0"/>
              </a:rPr>
              <a:t>Resource Monitor (introduced in 2007) displays information about the use of the system’s hardware including CPU, Memory, Disk, and Network by software programs/processes running in real time.</a:t>
            </a:r>
          </a:p>
          <a:p>
            <a:pPr>
              <a:lnSpc>
                <a:spcPct val="100000"/>
              </a:lnSpc>
              <a:spcBef>
                <a:spcPts val="600"/>
              </a:spcBef>
            </a:pPr>
            <a:r>
              <a:rPr lang="en-GB" sz="2400" kern="100" dirty="0">
                <a:effectLst/>
                <a:ea typeface="DengXian" panose="02010600030101010101" pitchFamily="2" charset="-122"/>
                <a:cs typeface="Times New Roman" panose="02020603050405020304" pitchFamily="18" charset="0"/>
              </a:rPr>
              <a:t>We can launch Resource Monitor by typing it’s name in the search box, from the performance tab of Task manager or by running resmon.exe.</a:t>
            </a:r>
          </a:p>
          <a:p>
            <a:pPr>
              <a:lnSpc>
                <a:spcPct val="100000"/>
              </a:lnSpc>
              <a:spcBef>
                <a:spcPts val="600"/>
              </a:spcBef>
            </a:pPr>
            <a:r>
              <a:rPr lang="en-GB" sz="2400" kern="100" dirty="0">
                <a:effectLst/>
                <a:ea typeface="DengXian" panose="02010600030101010101" pitchFamily="2" charset="-122"/>
                <a:cs typeface="Times New Roman" panose="02020603050405020304" pitchFamily="18" charset="0"/>
              </a:rPr>
              <a:t>The Resource Monitor uses the </a:t>
            </a:r>
            <a:r>
              <a:rPr lang="en-GB" sz="2400" b="1" kern="100" dirty="0">
                <a:effectLst/>
                <a:ea typeface="DengXian" panose="02010600030101010101" pitchFamily="2" charset="-122"/>
                <a:cs typeface="Times New Roman" panose="02020603050405020304" pitchFamily="18" charset="0"/>
              </a:rPr>
              <a:t>Event Tracing for Windows (ETW)</a:t>
            </a:r>
            <a:r>
              <a:rPr lang="en-GB" sz="2400" kern="100" dirty="0">
                <a:effectLst/>
                <a:ea typeface="DengXian" panose="02010600030101010101" pitchFamily="2" charset="-122"/>
                <a:cs typeface="Times New Roman" panose="02020603050405020304" pitchFamily="18" charset="0"/>
              </a:rPr>
              <a:t> facilities introduced in Windows 7.</a:t>
            </a:r>
          </a:p>
        </p:txBody>
      </p:sp>
    </p:spTree>
    <p:extLst>
      <p:ext uri="{BB962C8B-B14F-4D97-AF65-F5344CB8AC3E}">
        <p14:creationId xmlns:p14="http://schemas.microsoft.com/office/powerpoint/2010/main" val="425185845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68869" y="289332"/>
            <a:ext cx="10884087" cy="1251232"/>
          </a:xfrm>
        </p:spPr>
        <p:txBody>
          <a:bodyPr>
            <a:normAutofit/>
          </a:bodyPr>
          <a:lstStyle/>
          <a:p>
            <a:r>
              <a:rPr lang="en-GB" sz="5300" b="1" dirty="0">
                <a:solidFill>
                  <a:srgbClr val="FFFFFF"/>
                </a:solidFill>
              </a:rPr>
              <a:t>Bg. </a:t>
            </a:r>
            <a:r>
              <a:rPr lang="en-US" sz="4000" b="1" dirty="0">
                <a:solidFill>
                  <a:schemeClr val="bg1"/>
                </a:solidFill>
              </a:rPr>
              <a:t>10 Important Windows Performance Counters</a:t>
            </a:r>
            <a:endParaRPr lang="en-GB" sz="4000" b="1" dirty="0">
              <a:solidFill>
                <a:schemeClr val="bg1"/>
              </a:solidFill>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770277" y="2216258"/>
            <a:ext cx="8481269" cy="3354034"/>
          </a:xfrm>
        </p:spPr>
        <p:style>
          <a:lnRef idx="2">
            <a:schemeClr val="accent1"/>
          </a:lnRef>
          <a:fillRef idx="1">
            <a:schemeClr val="lt1"/>
          </a:fillRef>
          <a:effectRef idx="0">
            <a:schemeClr val="accent1"/>
          </a:effectRef>
          <a:fontRef idx="minor">
            <a:schemeClr val="dk1"/>
          </a:fontRef>
        </p:style>
        <p:txBody>
          <a:bodyPr>
            <a:noAutofit/>
          </a:bodyPr>
          <a:lstStyle/>
          <a:p>
            <a:pPr marL="0" indent="0" algn="ctr">
              <a:buNone/>
            </a:pPr>
            <a:r>
              <a:rPr lang="en-US" sz="66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hlinkClick r:id="rId3"/>
              </a:rPr>
              <a:t>10 Important Windows Performance Counters You Should Know of</a:t>
            </a:r>
            <a:endParaRPr lang="en-US" sz="66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ndParaRPr>
          </a:p>
          <a:p>
            <a:pPr marL="0" indent="0" algn="ctr">
              <a:lnSpc>
                <a:spcPct val="100000"/>
              </a:lnSpc>
              <a:spcBef>
                <a:spcPts val="0"/>
              </a:spcBef>
              <a:buNone/>
            </a:pPr>
            <a:endParaRPr lang="en-GB" sz="66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ndParaRPr>
          </a:p>
        </p:txBody>
      </p:sp>
      <p:pic>
        <p:nvPicPr>
          <p:cNvPr id="7" name="Graphic 6" descr="Cursor with solid fill">
            <a:extLst>
              <a:ext uri="{FF2B5EF4-FFF2-40B4-BE49-F238E27FC236}">
                <a16:creationId xmlns:a16="http://schemas.microsoft.com/office/drawing/2014/main" id="{D0F8A7FE-2A19-B984-3E51-31ECF930A98B}"/>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783274" y="4010527"/>
            <a:ext cx="2847474" cy="2847474"/>
          </a:xfrm>
          <a:prstGeom prst="rect">
            <a:avLst/>
          </a:prstGeom>
        </p:spPr>
      </p:pic>
    </p:spTree>
    <p:extLst>
      <p:ext uri="{BB962C8B-B14F-4D97-AF65-F5344CB8AC3E}">
        <p14:creationId xmlns:p14="http://schemas.microsoft.com/office/powerpoint/2010/main" val="70490171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6674FB4-93F8-AE7A-6E94-A634ADFC0C07}"/>
            </a:ext>
          </a:extLst>
        </p:cNvPr>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89129191-4C91-A603-B439-C61A03EF17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1" name="Rectangle 30">
            <a:extLst>
              <a:ext uri="{FF2B5EF4-FFF2-40B4-BE49-F238E27FC236}">
                <a16:creationId xmlns:a16="http://schemas.microsoft.com/office/drawing/2014/main" id="{2772EC94-6715-A05F-A517-8D20CEFAE2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12191999" cy="6858000"/>
          </a:xfrm>
          <a:prstGeom prst="rect">
            <a:avLst/>
          </a:prstGeom>
          <a:gradFill>
            <a:gsLst>
              <a:gs pos="0">
                <a:schemeClr val="accent1">
                  <a:lumMod val="50000"/>
                </a:schemeClr>
              </a:gs>
              <a:gs pos="100000">
                <a:srgbClr val="000000"/>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2" name="Rectangle 31">
            <a:extLst>
              <a:ext uri="{FF2B5EF4-FFF2-40B4-BE49-F238E27FC236}">
                <a16:creationId xmlns:a16="http://schemas.microsoft.com/office/drawing/2014/main" id="{9F94278A-4CE8-4AE5-8554-DE0C4D81E2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4"/>
            <a:ext cx="12192000" cy="6402581"/>
          </a:xfrm>
          <a:prstGeom prst="rect">
            <a:avLst/>
          </a:prstGeom>
          <a:gradFill>
            <a:gsLst>
              <a:gs pos="1000">
                <a:schemeClr val="accent1">
                  <a:lumMod val="75000"/>
                  <a:alpha val="59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 name="Rectangle 32">
            <a:extLst>
              <a:ext uri="{FF2B5EF4-FFF2-40B4-BE49-F238E27FC236}">
                <a16:creationId xmlns:a16="http://schemas.microsoft.com/office/drawing/2014/main" id="{9DDA3B9D-AC92-068E-6B60-B773992C2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63054" y="-2653923"/>
            <a:ext cx="6858001" cy="12165846"/>
          </a:xfrm>
          <a:prstGeom prst="rect">
            <a:avLst/>
          </a:prstGeom>
          <a:gradFill>
            <a:gsLst>
              <a:gs pos="13000">
                <a:schemeClr val="accent1">
                  <a:lumMod val="50000"/>
                  <a:alpha val="0"/>
                </a:schemeClr>
              </a:gs>
              <a:gs pos="99000">
                <a:srgbClr val="000000">
                  <a:alpha val="28000"/>
                </a:srgb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4" name="Rectangle 33">
            <a:extLst>
              <a:ext uri="{FF2B5EF4-FFF2-40B4-BE49-F238E27FC236}">
                <a16:creationId xmlns:a16="http://schemas.microsoft.com/office/drawing/2014/main" id="{A70CEF80-F57A-5377-E8F0-EB64C7F8ED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94763" y="0"/>
            <a:ext cx="6096001" cy="6858000"/>
          </a:xfrm>
          <a:prstGeom prst="rect">
            <a:avLst/>
          </a:prstGeom>
          <a:gradFill>
            <a:gsLst>
              <a:gs pos="13000">
                <a:schemeClr val="accent1">
                  <a:lumMod val="50000"/>
                  <a:alpha val="0"/>
                </a:schemeClr>
              </a:gs>
              <a:gs pos="99000">
                <a:schemeClr val="accent1">
                  <a:lumMod val="75000"/>
                  <a:alpha val="50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5" name="Rectangle 34">
            <a:extLst>
              <a:ext uri="{FF2B5EF4-FFF2-40B4-BE49-F238E27FC236}">
                <a16:creationId xmlns:a16="http://schemas.microsoft.com/office/drawing/2014/main" id="{5B7BE558-E1A3-308D-09FC-BE70902DE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3"/>
            <a:ext cx="12182871" cy="6871922"/>
          </a:xfrm>
          <a:prstGeom prst="rect">
            <a:avLst/>
          </a:prstGeom>
          <a:gradFill>
            <a:gsLst>
              <a:gs pos="13000">
                <a:srgbClr val="000000">
                  <a:alpha val="35000"/>
                </a:srgbClr>
              </a:gs>
              <a:gs pos="99000">
                <a:schemeClr val="accent1">
                  <a:lumMod val="75000"/>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6" name="Freeform: Shape 35">
            <a:extLst>
              <a:ext uri="{FF2B5EF4-FFF2-40B4-BE49-F238E27FC236}">
                <a16:creationId xmlns:a16="http://schemas.microsoft.com/office/drawing/2014/main" id="{DA248E2A-E260-A216-759F-D0A0D0CAFC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7713" y="4049"/>
            <a:ext cx="10216576" cy="4729040"/>
          </a:xfrm>
          <a:custGeom>
            <a:avLst/>
            <a:gdLst>
              <a:gd name="connsiteX0" fmla="*/ 0 w 10216576"/>
              <a:gd name="connsiteY0" fmla="*/ 0 h 4729040"/>
              <a:gd name="connsiteX1" fmla="*/ 10216576 w 10216576"/>
              <a:gd name="connsiteY1" fmla="*/ 0 h 4729040"/>
              <a:gd name="connsiteX2" fmla="*/ 10210268 w 10216576"/>
              <a:gd name="connsiteY2" fmla="*/ 124944 h 4729040"/>
              <a:gd name="connsiteX3" fmla="*/ 5108288 w 10216576"/>
              <a:gd name="connsiteY3" fmla="*/ 4729040 h 4729040"/>
              <a:gd name="connsiteX4" fmla="*/ 6309 w 10216576"/>
              <a:gd name="connsiteY4" fmla="*/ 124944 h 47290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16576" h="4729040">
                <a:moveTo>
                  <a:pt x="0" y="0"/>
                </a:moveTo>
                <a:lnTo>
                  <a:pt x="10216576" y="0"/>
                </a:lnTo>
                <a:lnTo>
                  <a:pt x="10210268" y="124944"/>
                </a:lnTo>
                <a:cubicBezTo>
                  <a:pt x="9947637" y="2710997"/>
                  <a:pt x="7763635" y="4729040"/>
                  <a:pt x="5108288" y="4729040"/>
                </a:cubicBezTo>
                <a:cubicBezTo>
                  <a:pt x="2452942" y="4729040"/>
                  <a:pt x="268937" y="2710997"/>
                  <a:pt x="6309" y="124944"/>
                </a:cubicBezTo>
                <a:close/>
              </a:path>
            </a:pathLst>
          </a:custGeom>
          <a:gradFill>
            <a:gsLst>
              <a:gs pos="7000">
                <a:schemeClr val="accent1">
                  <a:lumMod val="50000"/>
                  <a:alpha val="4000"/>
                </a:schemeClr>
              </a:gs>
              <a:gs pos="99000">
                <a:schemeClr val="accent1">
                  <a:alpha val="24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E789BD5-F093-C1C8-ECE8-52EEAA249ED0}"/>
              </a:ext>
            </a:extLst>
          </p:cNvPr>
          <p:cNvSpPr>
            <a:spLocks noGrp="1"/>
          </p:cNvSpPr>
          <p:nvPr>
            <p:ph type="ctrTitle"/>
          </p:nvPr>
        </p:nvSpPr>
        <p:spPr>
          <a:xfrm>
            <a:off x="2026693" y="1030406"/>
            <a:ext cx="8147713" cy="3081242"/>
          </a:xfrm>
        </p:spPr>
        <p:txBody>
          <a:bodyPr anchor="ctr">
            <a:normAutofit/>
          </a:bodyPr>
          <a:lstStyle/>
          <a:p>
            <a:r>
              <a:rPr lang="en-GB" sz="4800" b="1" dirty="0">
                <a:solidFill>
                  <a:srgbClr val="FFFFFF"/>
                </a:solidFill>
              </a:rPr>
              <a:t>Section 3: </a:t>
            </a:r>
            <a:br>
              <a:rPr lang="en-GB" sz="4800" dirty="0">
                <a:solidFill>
                  <a:srgbClr val="FFFFFF"/>
                </a:solidFill>
              </a:rPr>
            </a:br>
            <a:r>
              <a:rPr lang="en-GB" sz="4800" dirty="0">
                <a:solidFill>
                  <a:srgbClr val="FFFFFF"/>
                </a:solidFill>
              </a:rPr>
              <a:t>Bg. Supplementary material</a:t>
            </a:r>
            <a:br>
              <a:rPr lang="en-GB" sz="4800" dirty="0">
                <a:solidFill>
                  <a:srgbClr val="FFFFFF"/>
                </a:solidFill>
              </a:rPr>
            </a:br>
            <a:r>
              <a:rPr lang="en-GB" sz="4800" b="1" dirty="0" err="1">
                <a:solidFill>
                  <a:srgbClr val="FFFFFF"/>
                </a:solidFill>
              </a:rPr>
              <a:t>Cmd</a:t>
            </a:r>
            <a:endParaRPr lang="en-GB" sz="4800" b="1" dirty="0">
              <a:solidFill>
                <a:srgbClr val="FFFFFF"/>
              </a:solidFill>
            </a:endParaRPr>
          </a:p>
        </p:txBody>
      </p:sp>
    </p:spTree>
    <p:extLst>
      <p:ext uri="{BB962C8B-B14F-4D97-AF65-F5344CB8AC3E}">
        <p14:creationId xmlns:p14="http://schemas.microsoft.com/office/powerpoint/2010/main" val="141947048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630463" y="404214"/>
            <a:ext cx="9895951" cy="1033669"/>
          </a:xfrm>
        </p:spPr>
        <p:txBody>
          <a:bodyPr>
            <a:normAutofit/>
          </a:bodyPr>
          <a:lstStyle/>
          <a:p>
            <a:r>
              <a:rPr lang="en-GB" sz="5400" b="1" dirty="0">
                <a:solidFill>
                  <a:srgbClr val="FFFFFF"/>
                </a:solidFill>
              </a:rPr>
              <a:t>Bg. </a:t>
            </a:r>
            <a:r>
              <a:rPr lang="en-GB" sz="4000" b="1" dirty="0">
                <a:solidFill>
                  <a:srgbClr val="FFFFFF"/>
                </a:solidFill>
              </a:rPr>
              <a:t>Command prompt &amp; BATCH</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42645" y="1842097"/>
            <a:ext cx="9952291" cy="3505265"/>
          </a:xfrm>
        </p:spPr>
        <p:txBody>
          <a:bodyPr>
            <a:noAutofit/>
          </a:bodyPr>
          <a:lstStyle/>
          <a:p>
            <a:r>
              <a:rPr lang="en-GB" sz="2600" dirty="0"/>
              <a:t>The</a:t>
            </a:r>
            <a:r>
              <a:rPr lang="en-GB" sz="2600" b="1" dirty="0"/>
              <a:t> CLI</a:t>
            </a:r>
            <a:r>
              <a:rPr lang="en-GB" sz="2600" dirty="0"/>
              <a:t> in Windows is called the </a:t>
            </a:r>
            <a:r>
              <a:rPr lang="en-GB" sz="2600" b="1" dirty="0"/>
              <a:t>command prompt. </a:t>
            </a:r>
          </a:p>
          <a:p>
            <a:r>
              <a:rPr lang="en-GB" sz="2600" dirty="0"/>
              <a:t>It’s program file is </a:t>
            </a:r>
            <a:r>
              <a:rPr lang="en-GB" sz="2600" b="1" dirty="0">
                <a:effectLst/>
                <a:ea typeface="Calibri" panose="020F0502020204030204" pitchFamily="34" charset="0"/>
                <a:cs typeface="Arial" panose="020B0604020202020204" pitchFamily="34" charset="0"/>
              </a:rPr>
              <a:t>cmd.exe.</a:t>
            </a:r>
          </a:p>
          <a:p>
            <a:r>
              <a:rPr lang="en-GB" sz="2600" dirty="0">
                <a:ea typeface="Calibri" panose="020F0502020204030204" pitchFamily="34" charset="0"/>
                <a:cs typeface="Arial" panose="020B0604020202020204" pitchFamily="34" charset="0"/>
              </a:rPr>
              <a:t>It</a:t>
            </a:r>
            <a:r>
              <a:rPr lang="en-GB" sz="2600" b="1" dirty="0">
                <a:ea typeface="Calibri" panose="020F0502020204030204" pitchFamily="34" charset="0"/>
                <a:cs typeface="Arial" panose="020B0604020202020204" pitchFamily="34" charset="0"/>
              </a:rPr>
              <a:t>’</a:t>
            </a:r>
            <a:r>
              <a:rPr lang="en-GB" sz="2600" dirty="0">
                <a:effectLst/>
                <a:ea typeface="Calibri" panose="020F0502020204030204" pitchFamily="34" charset="0"/>
                <a:cs typeface="Arial" panose="020B0604020202020204" pitchFamily="34" charset="0"/>
              </a:rPr>
              <a:t>s a </a:t>
            </a:r>
            <a:r>
              <a:rPr lang="en-GB" sz="2600" b="1" dirty="0">
                <a:effectLst/>
                <a:ea typeface="Calibri" panose="020F0502020204030204" pitchFamily="34" charset="0"/>
                <a:cs typeface="Arial" panose="020B0604020202020204" pitchFamily="34" charset="0"/>
              </a:rPr>
              <a:t>command-line interpreter </a:t>
            </a:r>
            <a:r>
              <a:rPr lang="en-GB" sz="2600" dirty="0">
                <a:effectLst/>
                <a:ea typeface="Calibri" panose="020F0502020204030204" pitchFamily="34" charset="0"/>
                <a:cs typeface="Arial" panose="020B0604020202020204" pitchFamily="34" charset="0"/>
              </a:rPr>
              <a:t>for Windows OSs.</a:t>
            </a:r>
          </a:p>
          <a:p>
            <a:pPr lvl="1"/>
            <a:r>
              <a:rPr lang="en-GB" sz="2000" dirty="0">
                <a:effectLst/>
                <a:ea typeface="Calibri" panose="020F0502020204030204" pitchFamily="34" charset="0"/>
                <a:cs typeface="Arial" panose="020B0604020202020204" pitchFamily="34" charset="0"/>
              </a:rPr>
              <a:t>Bg. And used in some other OSs (IBM OS/2 and derivatives e.g. </a:t>
            </a:r>
            <a:r>
              <a:rPr lang="en-GB" sz="2000" dirty="0" err="1">
                <a:effectLst/>
                <a:ea typeface="Calibri" panose="020F0502020204030204" pitchFamily="34" charset="0"/>
                <a:cs typeface="Arial" panose="020B0604020202020204" pitchFamily="34" charset="0"/>
              </a:rPr>
              <a:t>eComStation</a:t>
            </a:r>
            <a:r>
              <a:rPr lang="en-GB" sz="2000" dirty="0">
                <a:effectLst/>
                <a:ea typeface="Calibri" panose="020F0502020204030204" pitchFamily="34" charset="0"/>
                <a:cs typeface="Arial" panose="020B0604020202020204" pitchFamily="34" charset="0"/>
              </a:rPr>
              <a:t>, </a:t>
            </a:r>
            <a:r>
              <a:rPr lang="en-GB" sz="2000" dirty="0" err="1">
                <a:effectLst/>
                <a:ea typeface="Calibri" panose="020F0502020204030204" pitchFamily="34" charset="0"/>
                <a:cs typeface="Arial" panose="020B0604020202020204" pitchFamily="34" charset="0"/>
              </a:rPr>
              <a:t>ArcaOS</a:t>
            </a:r>
            <a:r>
              <a:rPr lang="en-GB" sz="2000" dirty="0">
                <a:effectLst/>
                <a:ea typeface="Calibri" panose="020F0502020204030204" pitchFamily="34" charset="0"/>
                <a:cs typeface="Arial" panose="020B0604020202020204" pitchFamily="34" charset="0"/>
              </a:rPr>
              <a:t>, and </a:t>
            </a:r>
            <a:r>
              <a:rPr lang="en-GB" sz="2000" dirty="0">
                <a:effectLst/>
                <a:ea typeface="Calibri" panose="020F0502020204030204" pitchFamily="34" charset="0"/>
                <a:cs typeface="Arial" panose="020B0604020202020204" pitchFamily="34" charset="0"/>
                <a:hlinkClick r:id="rId3"/>
              </a:rPr>
              <a:t>ReactOS</a:t>
            </a:r>
            <a:r>
              <a:rPr lang="en-GB" sz="2000" dirty="0">
                <a:effectLst/>
                <a:ea typeface="Calibri" panose="020F0502020204030204" pitchFamily="34" charset="0"/>
                <a:cs typeface="Arial" panose="020B0604020202020204" pitchFamily="34" charset="0"/>
              </a:rPr>
              <a:t> </a:t>
            </a:r>
            <a:r>
              <a:rPr lang="en-GB" sz="2000" dirty="0">
                <a:ea typeface="Calibri" panose="020F0502020204030204" pitchFamily="34" charset="0"/>
                <a:cs typeface="Arial" panose="020B0604020202020204" pitchFamily="34" charset="0"/>
              </a:rPr>
              <a:t>O</a:t>
            </a:r>
            <a:r>
              <a:rPr lang="en-GB" sz="2000" dirty="0">
                <a:effectLst/>
                <a:ea typeface="Calibri" panose="020F0502020204030204" pitchFamily="34" charset="0"/>
                <a:cs typeface="Arial" panose="020B0604020202020204" pitchFamily="34" charset="0"/>
              </a:rPr>
              <a:t>perating Systems (Open Source Windows OS – in development).</a:t>
            </a:r>
          </a:p>
          <a:p>
            <a:pPr marL="285750" indent="-285750">
              <a:buFont typeface="Arial" panose="020B0604020202020204" pitchFamily="34" charset="0"/>
              <a:buChar char="•"/>
            </a:pPr>
            <a:r>
              <a:rPr lang="en-US" b="0" i="0" dirty="0">
                <a:solidFill>
                  <a:srgbClr val="3A3A3A"/>
                </a:solidFill>
                <a:effectLst/>
              </a:rPr>
              <a:t>CMD stands for </a:t>
            </a:r>
            <a:r>
              <a:rPr lang="en-US" b="1" i="0" dirty="0">
                <a:solidFill>
                  <a:srgbClr val="3A3A3A"/>
                </a:solidFill>
                <a:effectLst/>
              </a:rPr>
              <a:t>Command</a:t>
            </a:r>
            <a:r>
              <a:rPr lang="en-US" b="0" i="0" dirty="0">
                <a:solidFill>
                  <a:srgbClr val="3A3A3A"/>
                </a:solidFill>
                <a:effectLst/>
              </a:rPr>
              <a:t>. A command is an instruction given to a computer </a:t>
            </a:r>
            <a:r>
              <a:rPr lang="en-US" dirty="0">
                <a:solidFill>
                  <a:srgbClr val="3A3A3A"/>
                </a:solidFill>
              </a:rPr>
              <a:t>to</a:t>
            </a:r>
            <a:r>
              <a:rPr lang="en-US" b="0" i="0" dirty="0">
                <a:solidFill>
                  <a:srgbClr val="3A3A3A"/>
                </a:solidFill>
                <a:effectLst/>
              </a:rPr>
              <a:t> tell it to do something. </a:t>
            </a:r>
          </a:p>
          <a:p>
            <a:pPr marL="285750" indent="-285750">
              <a:buFont typeface="Arial" panose="020B0604020202020204" pitchFamily="34" charset="0"/>
              <a:buChar char="•"/>
            </a:pPr>
            <a:r>
              <a:rPr lang="en-US" b="1" i="0" dirty="0">
                <a:solidFill>
                  <a:srgbClr val="3A3A3A"/>
                </a:solidFill>
                <a:effectLst/>
              </a:rPr>
              <a:t>BATCH is a command script language </a:t>
            </a:r>
            <a:r>
              <a:rPr lang="en-US" b="0" i="0" dirty="0">
                <a:solidFill>
                  <a:srgbClr val="3A3A3A"/>
                </a:solidFill>
                <a:effectLst/>
              </a:rPr>
              <a:t>used in the MS Windows CMD CLI.</a:t>
            </a:r>
          </a:p>
          <a:p>
            <a:pPr marL="285750" indent="-285750">
              <a:buFont typeface="Arial" panose="020B0604020202020204" pitchFamily="34" charset="0"/>
              <a:buChar char="•"/>
            </a:pPr>
            <a:r>
              <a:rPr lang="en-GB" sz="2800" dirty="0"/>
              <a:t>On a Mac or Linux the </a:t>
            </a:r>
            <a:r>
              <a:rPr lang="en-GB" sz="2800" b="1" dirty="0"/>
              <a:t>CLI</a:t>
            </a:r>
            <a:r>
              <a:rPr lang="en-GB" sz="2800" dirty="0"/>
              <a:t> is known as the </a:t>
            </a:r>
            <a:r>
              <a:rPr lang="en-GB" sz="2800" b="1" dirty="0"/>
              <a:t>Terminal</a:t>
            </a:r>
            <a:r>
              <a:rPr lang="en-GB" sz="2800" dirty="0"/>
              <a:t> or </a:t>
            </a:r>
            <a:r>
              <a:rPr lang="en-GB" sz="2800" b="1" dirty="0"/>
              <a:t>Shell</a:t>
            </a:r>
            <a:r>
              <a:rPr lang="en-GB" sz="2800" dirty="0"/>
              <a:t>.</a:t>
            </a:r>
          </a:p>
          <a:p>
            <a:r>
              <a:rPr lang="en-GB" dirty="0"/>
              <a:t>In </a:t>
            </a:r>
            <a:r>
              <a:rPr lang="en-GB" b="1" dirty="0"/>
              <a:t>Windows 11 </a:t>
            </a:r>
            <a:r>
              <a:rPr lang="en-GB" dirty="0" err="1"/>
              <a:t>cmd</a:t>
            </a:r>
            <a:r>
              <a:rPr lang="en-GB" dirty="0"/>
              <a:t> can be accessed </a:t>
            </a:r>
            <a:r>
              <a:rPr lang="en-GB" b="1" dirty="0"/>
              <a:t>via the Terminal app</a:t>
            </a:r>
            <a:r>
              <a:rPr lang="en-GB" dirty="0"/>
              <a:t>.</a:t>
            </a:r>
          </a:p>
          <a:p>
            <a:pPr marL="285750" indent="-285750">
              <a:buFont typeface="Arial" panose="020B0604020202020204" pitchFamily="34" charset="0"/>
              <a:buChar char="•"/>
            </a:pPr>
            <a:endParaRPr lang="en-US" b="0" i="0" dirty="0">
              <a:solidFill>
                <a:srgbClr val="3A3A3A"/>
              </a:solidFill>
              <a:effectLst/>
            </a:endParaRPr>
          </a:p>
          <a:p>
            <a:pPr lvl="1"/>
            <a:endParaRPr lang="en-GB" sz="2000" dirty="0">
              <a:effectLst/>
              <a:ea typeface="Calibri" panose="020F0502020204030204" pitchFamily="34" charset="0"/>
              <a:cs typeface="Arial" panose="020B0604020202020204" pitchFamily="34" charset="0"/>
            </a:endParaRPr>
          </a:p>
        </p:txBody>
      </p:sp>
      <p:pic>
        <p:nvPicPr>
          <p:cNvPr id="3" name="Picture 2" descr="Text&#10;&#10;Description automatically generated">
            <a:extLst>
              <a:ext uri="{FF2B5EF4-FFF2-40B4-BE49-F238E27FC236}">
                <a16:creationId xmlns:a16="http://schemas.microsoft.com/office/drawing/2014/main" id="{6C7ED657-0AD4-A579-3F16-7EED53A5247A}"/>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r="20946"/>
          <a:stretch/>
        </p:blipFill>
        <p:spPr>
          <a:xfrm>
            <a:off x="8339275" y="217141"/>
            <a:ext cx="3721608" cy="2844099"/>
          </a:xfrm>
          <a:prstGeom prst="rect">
            <a:avLst/>
          </a:prstGeom>
        </p:spPr>
      </p:pic>
      <p:sp>
        <p:nvSpPr>
          <p:cNvPr id="7" name="TextBox 6">
            <a:extLst>
              <a:ext uri="{FF2B5EF4-FFF2-40B4-BE49-F238E27FC236}">
                <a16:creationId xmlns:a16="http://schemas.microsoft.com/office/drawing/2014/main" id="{18CF7CCD-B9E4-6F39-1448-465892D4D68D}"/>
              </a:ext>
            </a:extLst>
          </p:cNvPr>
          <p:cNvSpPr txBox="1"/>
          <p:nvPr/>
        </p:nvSpPr>
        <p:spPr>
          <a:xfrm>
            <a:off x="8751765" y="3071654"/>
            <a:ext cx="3086343" cy="20005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700" b="0" i="0" u="none" strike="noStrike" kern="1200" cap="none" spc="0" normalizeH="0" baseline="0" noProof="0" dirty="0">
                <a:ln>
                  <a:noFill/>
                </a:ln>
                <a:solidFill>
                  <a:prstClr val="black"/>
                </a:solidFill>
                <a:effectLst/>
                <a:uLnTx/>
                <a:uFillTx/>
                <a:latin typeface="Calibri" panose="020F0502020204030204"/>
                <a:ea typeface="+mn-ea"/>
                <a:cs typeface="+mn-cs"/>
                <a:hlinkClick r:id="rId5" tooltip="https://en.wikipedia.org/wiki/Path_(computing)"/>
              </a:rPr>
              <a:t>This Photo</a:t>
            </a:r>
            <a:r>
              <a:rPr kumimoji="0" lang="en-GB" sz="7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700" b="0" i="0" u="none" strike="noStrike" kern="1200" cap="none" spc="0" normalizeH="0" baseline="0" noProof="0" dirty="0">
                <a:ln>
                  <a:noFill/>
                </a:ln>
                <a:solidFill>
                  <a:prstClr val="black"/>
                </a:solidFill>
                <a:effectLst/>
                <a:uLnTx/>
                <a:uFillTx/>
                <a:latin typeface="Calibri" panose="020F0502020204030204"/>
                <a:ea typeface="+mn-ea"/>
                <a:cs typeface="+mn-cs"/>
                <a:hlinkClick r:id="rId6" tooltip="https://creativecommons.org/licenses/by-sa/3.0/"/>
              </a:rPr>
              <a:t>CC BY-SA</a:t>
            </a:r>
            <a:endParaRPr kumimoji="0" lang="en-GB" sz="7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5611269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2172A0AC-3DCE-4672-BCAF-28FEF91F60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1" name="Rectangle 40">
            <a:extLst>
              <a:ext uri="{FF2B5EF4-FFF2-40B4-BE49-F238E27FC236}">
                <a16:creationId xmlns:a16="http://schemas.microsoft.com/office/drawing/2014/main" id="{AE6F1C77-EDC9-4C5F-8C1C-62DD46BDA3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Text&#10;&#10;Description automatically generated">
            <a:extLst>
              <a:ext uri="{FF2B5EF4-FFF2-40B4-BE49-F238E27FC236}">
                <a16:creationId xmlns:a16="http://schemas.microsoft.com/office/drawing/2014/main" id="{368214CF-13D7-4E53-AACF-511460A38937}"/>
              </a:ext>
            </a:extLst>
          </p:cNvPr>
          <p:cNvPicPr>
            <a:picLocks noChangeAspect="1"/>
          </p:cNvPicPr>
          <p:nvPr/>
        </p:nvPicPr>
        <p:blipFill rotWithShape="1">
          <a:blip r:embed="rId3">
            <a:alphaModFix amt="40000"/>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7798" r="28744" b="-1"/>
          <a:stretch/>
        </p:blipFill>
        <p:spPr>
          <a:xfrm>
            <a:off x="20" y="10"/>
            <a:ext cx="8450297" cy="6857990"/>
          </a:xfrm>
          <a:prstGeom prst="rect">
            <a:avLst/>
          </a:prstGeom>
        </p:spPr>
      </p:pic>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12124" y="2108886"/>
            <a:ext cx="6773562" cy="2937101"/>
          </a:xfrm>
          <a:solidFill>
            <a:schemeClr val="tx1">
              <a:alpha val="70000"/>
            </a:schemeClr>
          </a:solidFill>
        </p:spPr>
        <p:txBody>
          <a:bodyPr>
            <a:normAutofit/>
          </a:bodyPr>
          <a:lstStyle/>
          <a:p>
            <a:pPr marL="342900" lvl="0" indent="-342900">
              <a:spcBef>
                <a:spcPts val="0"/>
              </a:spcBef>
              <a:spcAft>
                <a:spcPts val="600"/>
              </a:spcAft>
              <a:buClr>
                <a:schemeClr val="bg1"/>
              </a:buClr>
              <a:buFont typeface="Symbol" panose="05050102010706020507" pitchFamily="18" charset="2"/>
              <a:buChar char=""/>
            </a:pPr>
            <a:r>
              <a:rPr lang="en-US" sz="3600" dirty="0">
                <a:solidFill>
                  <a:srgbClr val="FFFFFF"/>
                </a:solidFill>
              </a:rPr>
              <a:t>Microsoft bought DOS for $50,000 from Seattle Computer Company in 1981.</a:t>
            </a:r>
          </a:p>
          <a:p>
            <a:pPr marL="342900" lvl="0" indent="-342900">
              <a:spcBef>
                <a:spcPts val="0"/>
              </a:spcBef>
              <a:spcAft>
                <a:spcPts val="600"/>
              </a:spcAft>
              <a:buClr>
                <a:schemeClr val="bg1"/>
              </a:buClr>
              <a:buFont typeface="Symbol" panose="05050102010706020507" pitchFamily="18" charset="2"/>
              <a:buChar char=""/>
            </a:pPr>
            <a:r>
              <a:rPr lang="en-US" sz="3600" dirty="0">
                <a:solidFill>
                  <a:srgbClr val="FFFFFF"/>
                </a:solidFill>
              </a:rPr>
              <a:t>Microsoft is worth </a:t>
            </a:r>
            <a:r>
              <a:rPr lang="en-US" sz="3600" dirty="0">
                <a:highlight>
                  <a:srgbClr val="FFFF00"/>
                </a:highlight>
              </a:rPr>
              <a:t>$3 Trillion</a:t>
            </a:r>
            <a:r>
              <a:rPr lang="en-US" sz="3600" dirty="0">
                <a:solidFill>
                  <a:srgbClr val="FFFFFF"/>
                </a:solidFill>
              </a:rPr>
              <a:t> today (2024).</a:t>
            </a:r>
          </a:p>
          <a:p>
            <a:pPr marL="342900" lvl="0" indent="-342900">
              <a:spcBef>
                <a:spcPts val="0"/>
              </a:spcBef>
              <a:spcAft>
                <a:spcPts val="600"/>
              </a:spcAft>
              <a:buClr>
                <a:schemeClr val="bg1"/>
              </a:buClr>
              <a:buFont typeface="Symbol" panose="05050102010706020507" pitchFamily="18" charset="2"/>
              <a:buChar char=""/>
            </a:pPr>
            <a:endParaRPr lang="en-GB" sz="3600" dirty="0">
              <a:solidFill>
                <a:srgbClr val="FFFFFF"/>
              </a:solidFill>
            </a:endParaRPr>
          </a:p>
        </p:txBody>
      </p:sp>
      <p:pic>
        <p:nvPicPr>
          <p:cNvPr id="7" name="Picture 6" descr="A logo on a wall&#10;&#10;Description automatically generated">
            <a:extLst>
              <a:ext uri="{FF2B5EF4-FFF2-40B4-BE49-F238E27FC236}">
                <a16:creationId xmlns:a16="http://schemas.microsoft.com/office/drawing/2014/main" id="{35C9D98B-6EDE-30C6-6331-943C96B2FF5C}"/>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10836" r="24171" b="-2"/>
          <a:stretch/>
        </p:blipFill>
        <p:spPr>
          <a:xfrm>
            <a:off x="6225997"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9" name="TextBox 8">
            <a:extLst>
              <a:ext uri="{FF2B5EF4-FFF2-40B4-BE49-F238E27FC236}">
                <a16:creationId xmlns:a16="http://schemas.microsoft.com/office/drawing/2014/main" id="{AEE53B07-90D0-FD31-0780-E14022E0B789}"/>
              </a:ext>
            </a:extLst>
          </p:cNvPr>
          <p:cNvSpPr txBox="1"/>
          <p:nvPr/>
        </p:nvSpPr>
        <p:spPr>
          <a:xfrm>
            <a:off x="10005184" y="6657945"/>
            <a:ext cx="2186816" cy="200055"/>
          </a:xfrm>
          <a:prstGeom prst="rect">
            <a:avLst/>
          </a:prstGeom>
          <a:solidFill>
            <a:srgbClr val="000000"/>
          </a:solidFill>
        </p:spPr>
        <p:txBody>
          <a:bodyPr wrap="none" rtlCol="0">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6" tooltip="https://edtechsr.com/2018/11/30/edtech-situation-room-episode-116/">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rPr>
              <a:t> by Unknown Author is licensed under </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7" tooltip="https://creativecommons.org/licenses/by/3.0/">
                  <a:extLst>
                    <a:ext uri="{A12FA001-AC4F-418D-AE19-62706E023703}">
                      <ahyp:hlinkClr xmlns:ahyp="http://schemas.microsoft.com/office/drawing/2018/hyperlinkcolor" val="tx"/>
                    </a:ext>
                  </a:extLst>
                </a:hlinkClick>
              </a:rPr>
              <a:t>CC BY</a:t>
            </a:r>
            <a:endParaRPr kumimoji="0" lang="en-GB" sz="7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09076" y="939113"/>
            <a:ext cx="6493475" cy="1169773"/>
          </a:xfrm>
          <a:solidFill>
            <a:schemeClr val="tx1">
              <a:alpha val="70000"/>
            </a:schemeClr>
          </a:solidFill>
        </p:spPr>
        <p:txBody>
          <a:bodyPr>
            <a:normAutofit/>
          </a:bodyPr>
          <a:lstStyle/>
          <a:p>
            <a:r>
              <a:rPr lang="en-GB" sz="6000" b="1" dirty="0">
                <a:solidFill>
                  <a:srgbClr val="FFFFFF"/>
                </a:solidFill>
              </a:rPr>
              <a:t>Bg. DOS, CMD &amp; MS</a:t>
            </a:r>
            <a:endParaRPr lang="en-GB" sz="6000" dirty="0">
              <a:solidFill>
                <a:srgbClr val="FFFFFF"/>
              </a:solidFill>
            </a:endParaRPr>
          </a:p>
        </p:txBody>
      </p:sp>
    </p:spTree>
    <p:extLst>
      <p:ext uri="{BB962C8B-B14F-4D97-AF65-F5344CB8AC3E}">
        <p14:creationId xmlns:p14="http://schemas.microsoft.com/office/powerpoint/2010/main" val="116938361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08987" y="661771"/>
            <a:ext cx="7421006" cy="1631724"/>
          </a:xfrm>
        </p:spPr>
        <p:txBody>
          <a:bodyPr>
            <a:normAutofit/>
          </a:bodyPr>
          <a:lstStyle/>
          <a:p>
            <a:r>
              <a:rPr lang="en-GB" sz="6600" b="1" dirty="0">
                <a:solidFill>
                  <a:schemeClr val="tx1">
                    <a:lumMod val="85000"/>
                  </a:schemeClr>
                </a:solidFill>
              </a:rPr>
              <a:t>Bg. </a:t>
            </a:r>
            <a:r>
              <a:rPr lang="en-GB" b="1" dirty="0"/>
              <a:t>PowerShell – further information.</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868062" y="2206341"/>
            <a:ext cx="7024259" cy="3344916"/>
          </a:xfrm>
        </p:spPr>
        <p:txBody>
          <a:bodyPr anchor="t">
            <a:normAutofit/>
          </a:bodyPr>
          <a:lstStyle/>
          <a:p>
            <a:pPr marL="0" indent="0">
              <a:spcBef>
                <a:spcPts val="0"/>
              </a:spcBef>
              <a:spcAft>
                <a:spcPts val="600"/>
              </a:spcAft>
              <a:buNone/>
            </a:pPr>
            <a:r>
              <a:rPr lang="en-GB" sz="1800" dirty="0">
                <a:effectLst/>
                <a:ea typeface="Calibri" panose="020F0502020204030204" pitchFamily="34" charset="0"/>
                <a:cs typeface="Times New Roman" panose="02020603050405020304" pitchFamily="18" charset="0"/>
              </a:rPr>
              <a:t>For more further information:</a:t>
            </a:r>
          </a:p>
          <a:p>
            <a:pPr marL="342900" lvl="0" indent="-342900">
              <a:spcBef>
                <a:spcPts val="0"/>
              </a:spcBef>
              <a:spcAft>
                <a:spcPts val="600"/>
              </a:spcAft>
              <a:buClr>
                <a:srgbClr val="202124"/>
              </a:buClr>
              <a:buFont typeface="Symbol" panose="05050102010706020507" pitchFamily="18" charset="2"/>
              <a:buChar char=""/>
            </a:pPr>
            <a:r>
              <a:rPr lang="en-GB" sz="1800" dirty="0">
                <a:effectLst/>
                <a:ea typeface="Calibri" panose="020F0502020204030204" pitchFamily="34" charset="0"/>
                <a:cs typeface="Arial" panose="020B0604020202020204" pitchFamily="34" charset="0"/>
              </a:rPr>
              <a:t>Video intro: </a:t>
            </a:r>
            <a:r>
              <a:rPr lang="en-GB" sz="1800" u="sng" dirty="0">
                <a:effectLst/>
                <a:ea typeface="Calibri" panose="020F0502020204030204" pitchFamily="34" charset="0"/>
                <a:cs typeface="Arial" panose="020B0604020202020204" pitchFamily="34" charset="0"/>
                <a:hlinkClick r:id="rId3"/>
              </a:rPr>
              <a:t>Basic PowerShell Commands</a:t>
            </a:r>
            <a:r>
              <a:rPr lang="en-GB" sz="1800" dirty="0">
                <a:effectLst/>
                <a:ea typeface="Calibri" panose="020F0502020204030204" pitchFamily="34" charset="0"/>
                <a:cs typeface="Arial" panose="020B0604020202020204" pitchFamily="34" charset="0"/>
              </a:rPr>
              <a:t>.</a:t>
            </a:r>
          </a:p>
          <a:p>
            <a:pPr marL="342900" lvl="0" indent="-342900">
              <a:spcBef>
                <a:spcPts val="0"/>
              </a:spcBef>
              <a:spcAft>
                <a:spcPts val="600"/>
              </a:spcAft>
              <a:buClr>
                <a:srgbClr val="202124"/>
              </a:buClr>
              <a:buFont typeface="Symbol" panose="05050102010706020507" pitchFamily="18" charset="2"/>
              <a:buChar char=""/>
            </a:pPr>
            <a:r>
              <a:rPr lang="en-GB" sz="1800" dirty="0">
                <a:effectLst/>
                <a:ea typeface="Calibri" panose="020F0502020204030204" pitchFamily="34" charset="0"/>
                <a:cs typeface="Arial" panose="020B0604020202020204" pitchFamily="34" charset="0"/>
              </a:rPr>
              <a:t>Table of Basic PowerShell Commands </a:t>
            </a:r>
            <a:r>
              <a:rPr lang="en-GB" sz="1800" u="sng" dirty="0">
                <a:effectLst/>
                <a:ea typeface="Calibri" panose="020F0502020204030204" pitchFamily="34" charset="0"/>
                <a:cs typeface="Arial" panose="020B0604020202020204" pitchFamily="34" charset="0"/>
                <a:hlinkClick r:id="rId4"/>
              </a:rPr>
              <a:t>click-here</a:t>
            </a:r>
            <a:r>
              <a:rPr lang="en-GB" sz="1800" dirty="0">
                <a:effectLst/>
                <a:ea typeface="Calibri" panose="020F0502020204030204" pitchFamily="34" charset="0"/>
                <a:cs typeface="Arial" panose="020B0604020202020204" pitchFamily="34" charset="0"/>
              </a:rPr>
              <a:t>.</a:t>
            </a:r>
          </a:p>
          <a:p>
            <a:pPr marL="342900" lvl="0" indent="-342900">
              <a:spcBef>
                <a:spcPts val="0"/>
              </a:spcBef>
              <a:spcAft>
                <a:spcPts val="600"/>
              </a:spcAft>
              <a:buClr>
                <a:srgbClr val="202124"/>
              </a:buClr>
              <a:buFont typeface="Symbol" panose="05050102010706020507" pitchFamily="18" charset="2"/>
              <a:buChar char=""/>
            </a:pPr>
            <a:r>
              <a:rPr lang="en-GB" sz="1800" u="sng" dirty="0">
                <a:effectLst/>
                <a:ea typeface="Calibri" panose="020F0502020204030204" pitchFamily="34" charset="0"/>
                <a:cs typeface="Arial" panose="020B0604020202020204" pitchFamily="34" charset="0"/>
                <a:hlinkClick r:id="rId5"/>
              </a:rPr>
              <a:t>10 basic PowerShell commands every Windows admin should know</a:t>
            </a:r>
            <a:r>
              <a:rPr lang="en-GB" sz="1800" dirty="0">
                <a:effectLst/>
                <a:ea typeface="Calibri" panose="020F0502020204030204" pitchFamily="34" charset="0"/>
                <a:cs typeface="Arial" panose="020B0604020202020204" pitchFamily="34" charset="0"/>
              </a:rPr>
              <a:t>.</a:t>
            </a:r>
          </a:p>
          <a:p>
            <a:pPr marL="342900" lvl="0" indent="-342900">
              <a:spcBef>
                <a:spcPts val="0"/>
              </a:spcBef>
              <a:spcAft>
                <a:spcPts val="600"/>
              </a:spcAft>
              <a:buClr>
                <a:srgbClr val="202124"/>
              </a:buClr>
              <a:buFont typeface="Symbol" panose="05050102010706020507" pitchFamily="18" charset="2"/>
              <a:buChar char=""/>
            </a:pPr>
            <a:r>
              <a:rPr lang="en-GB" sz="1800" dirty="0">
                <a:effectLst/>
                <a:ea typeface="Calibri" panose="020F0502020204030204" pitchFamily="34" charset="0"/>
                <a:cs typeface="Arial" panose="020B0604020202020204" pitchFamily="34" charset="0"/>
              </a:rPr>
              <a:t>Video: </a:t>
            </a:r>
            <a:r>
              <a:rPr lang="en-GB" sz="1800" u="sng" dirty="0">
                <a:effectLst/>
                <a:ea typeface="Calibri" panose="020F0502020204030204" pitchFamily="34" charset="0"/>
                <a:cs typeface="Arial" panose="020B0604020202020204" pitchFamily="34" charset="0"/>
                <a:hlinkClick r:id="rId6"/>
              </a:rPr>
              <a:t>15 Useful PowerShell Commands for Beginners</a:t>
            </a:r>
            <a:r>
              <a:rPr lang="en-GB" sz="1800" dirty="0">
                <a:effectLst/>
                <a:ea typeface="Calibri" panose="020F0502020204030204" pitchFamily="34" charset="0"/>
                <a:cs typeface="Arial" panose="020B0604020202020204" pitchFamily="34" charset="0"/>
              </a:rPr>
              <a:t>.</a:t>
            </a:r>
          </a:p>
          <a:p>
            <a:pPr marL="342900" lvl="0" indent="-342900">
              <a:spcBef>
                <a:spcPts val="0"/>
              </a:spcBef>
              <a:spcAft>
                <a:spcPts val="600"/>
              </a:spcAft>
              <a:buClr>
                <a:srgbClr val="202124"/>
              </a:buClr>
              <a:buFont typeface="Symbol" panose="05050102010706020507" pitchFamily="18" charset="2"/>
              <a:buChar char=""/>
            </a:pPr>
            <a:r>
              <a:rPr lang="en-GB" sz="1800" u="sng" dirty="0">
                <a:effectLst/>
                <a:ea typeface="Calibri" panose="020F0502020204030204" pitchFamily="34" charset="0"/>
                <a:cs typeface="Arial" panose="020B0604020202020204" pitchFamily="34" charset="0"/>
                <a:hlinkClick r:id="rId7"/>
              </a:rPr>
              <a:t>Windows PowerShell Commands Cheat Sheet</a:t>
            </a:r>
            <a:r>
              <a:rPr lang="en-GB" sz="1800" dirty="0">
                <a:effectLst/>
                <a:ea typeface="Calibri" panose="020F0502020204030204" pitchFamily="34" charset="0"/>
                <a:cs typeface="Arial" panose="020B0604020202020204" pitchFamily="34" charset="0"/>
              </a:rPr>
              <a:t>.</a:t>
            </a:r>
          </a:p>
          <a:p>
            <a:pPr marL="0" indent="0">
              <a:spcBef>
                <a:spcPts val="0"/>
              </a:spcBef>
              <a:spcAft>
                <a:spcPts val="600"/>
              </a:spcAft>
              <a:buNone/>
            </a:pPr>
            <a:r>
              <a:rPr lang="en-GB" sz="1800" dirty="0">
                <a:effectLst/>
                <a:ea typeface="Calibri" panose="020F0502020204030204" pitchFamily="34" charset="0"/>
                <a:cs typeface="Times New Roman" panose="02020603050405020304" pitchFamily="18" charset="0"/>
              </a:rPr>
              <a:t>Further information purposes and a review of more advanced use:</a:t>
            </a:r>
          </a:p>
          <a:p>
            <a:pPr marL="342900" lvl="0" indent="-342900">
              <a:spcBef>
                <a:spcPts val="0"/>
              </a:spcBef>
              <a:spcAft>
                <a:spcPts val="600"/>
              </a:spcAft>
              <a:buClr>
                <a:srgbClr val="202124"/>
              </a:buClr>
              <a:buFont typeface="Symbol" panose="05050102010706020507" pitchFamily="18" charset="2"/>
              <a:buChar char=""/>
            </a:pPr>
            <a:r>
              <a:rPr lang="en-GB" sz="1800" u="sng" dirty="0">
                <a:effectLst/>
                <a:ea typeface="Calibri" panose="020F0502020204030204" pitchFamily="34" charset="0"/>
                <a:cs typeface="Arial" panose="020B0604020202020204" pitchFamily="34" charset="0"/>
                <a:hlinkClick r:id="rId8"/>
              </a:rPr>
              <a:t>Windows PowerShell Scripting Tutorial For Beginners</a:t>
            </a:r>
            <a:r>
              <a:rPr lang="en-GB" sz="1800" dirty="0">
                <a:effectLst/>
                <a:ea typeface="Calibri" panose="020F0502020204030204" pitchFamily="34" charset="0"/>
                <a:cs typeface="Arial" panose="020B0604020202020204" pitchFamily="34" charset="0"/>
              </a:rPr>
              <a:t>.</a:t>
            </a:r>
          </a:p>
          <a:p>
            <a:pPr marL="342900" lvl="0" indent="-342900">
              <a:spcBef>
                <a:spcPts val="0"/>
              </a:spcBef>
              <a:spcAft>
                <a:spcPts val="600"/>
              </a:spcAft>
              <a:buClr>
                <a:srgbClr val="202124"/>
              </a:buClr>
              <a:buFont typeface="Symbol" panose="05050102010706020507" pitchFamily="18" charset="2"/>
              <a:buChar char=""/>
            </a:pPr>
            <a:r>
              <a:rPr lang="en-GB" sz="1800" u="sng" dirty="0" err="1">
                <a:effectLst/>
                <a:ea typeface="Calibri" panose="020F0502020204030204" pitchFamily="34" charset="0"/>
                <a:cs typeface="Arial" panose="020B0604020202020204" pitchFamily="34" charset="0"/>
                <a:hlinkClick r:id="rId9"/>
              </a:rPr>
              <a:t>Powershell</a:t>
            </a:r>
            <a:r>
              <a:rPr lang="en-GB" sz="1800" u="sng" dirty="0">
                <a:effectLst/>
                <a:ea typeface="Calibri" panose="020F0502020204030204" pitchFamily="34" charset="0"/>
                <a:cs typeface="Arial" panose="020B0604020202020204" pitchFamily="34" charset="0"/>
                <a:hlinkClick r:id="rId9"/>
              </a:rPr>
              <a:t> Tutorial for Beginners: Learn </a:t>
            </a:r>
            <a:r>
              <a:rPr lang="en-GB" sz="1800" u="sng" dirty="0" err="1">
                <a:effectLst/>
                <a:ea typeface="Calibri" panose="020F0502020204030204" pitchFamily="34" charset="0"/>
                <a:cs typeface="Arial" panose="020B0604020202020204" pitchFamily="34" charset="0"/>
                <a:hlinkClick r:id="rId9"/>
              </a:rPr>
              <a:t>Powershell</a:t>
            </a:r>
            <a:r>
              <a:rPr lang="en-GB" sz="1800" u="sng" dirty="0">
                <a:effectLst/>
                <a:ea typeface="Calibri" panose="020F0502020204030204" pitchFamily="34" charset="0"/>
                <a:cs typeface="Arial" panose="020B0604020202020204" pitchFamily="34" charset="0"/>
                <a:hlinkClick r:id="rId9"/>
              </a:rPr>
              <a:t> Scripting</a:t>
            </a:r>
            <a:r>
              <a:rPr lang="en-GB" sz="1800" dirty="0">
                <a:effectLst/>
                <a:ea typeface="Calibri" panose="020F0502020204030204" pitchFamily="34" charset="0"/>
                <a:cs typeface="Arial" panose="020B0604020202020204" pitchFamily="34" charset="0"/>
              </a:rPr>
              <a:t>.</a:t>
            </a:r>
          </a:p>
          <a:p>
            <a:pPr>
              <a:spcBef>
                <a:spcPts val="0"/>
              </a:spcBef>
              <a:spcAft>
                <a:spcPts val="600"/>
              </a:spcAft>
            </a:pPr>
            <a:endParaRPr lang="en-GB" sz="1800" dirty="0">
              <a:effectLst/>
              <a:ea typeface="Calibri" panose="020F0502020204030204" pitchFamily="34" charset="0"/>
              <a:cs typeface="Arial" panose="020B0604020202020204" pitchFamily="34" charset="0"/>
            </a:endParaRPr>
          </a:p>
        </p:txBody>
      </p:sp>
      <p:sp>
        <p:nvSpPr>
          <p:cNvPr id="22" name="Freeform: Shape 21">
            <a:extLst>
              <a:ext uri="{FF2B5EF4-FFF2-40B4-BE49-F238E27FC236}">
                <a16:creationId xmlns:a16="http://schemas.microsoft.com/office/drawing/2014/main" id="{2C6A2225-94AF-4BC4-98F4-77746E7B10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25108" y="1"/>
            <a:ext cx="4666892" cy="3612937"/>
          </a:xfrm>
          <a:custGeom>
            <a:avLst/>
            <a:gdLst>
              <a:gd name="connsiteX0" fmla="*/ 192227 w 4666892"/>
              <a:gd name="connsiteY0" fmla="*/ 0 h 3612937"/>
              <a:gd name="connsiteX1" fmla="*/ 4666892 w 4666892"/>
              <a:gd name="connsiteY1" fmla="*/ 0 h 3612937"/>
              <a:gd name="connsiteX2" fmla="*/ 4666892 w 4666892"/>
              <a:gd name="connsiteY2" fmla="*/ 2643684 h 3612937"/>
              <a:gd name="connsiteX3" fmla="*/ 4657487 w 4666892"/>
              <a:gd name="connsiteY3" fmla="*/ 2656262 h 3612937"/>
              <a:gd name="connsiteX4" fmla="*/ 2628900 w 4666892"/>
              <a:gd name="connsiteY4" fmla="*/ 3612937 h 3612937"/>
              <a:gd name="connsiteX5" fmla="*/ 0 w 4666892"/>
              <a:gd name="connsiteY5" fmla="*/ 984037 h 3612937"/>
              <a:gd name="connsiteX6" fmla="*/ 118190 w 4666892"/>
              <a:gd name="connsiteY6" fmla="*/ 202283 h 3612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66892" h="3612937">
                <a:moveTo>
                  <a:pt x="192227" y="0"/>
                </a:moveTo>
                <a:lnTo>
                  <a:pt x="4666892" y="0"/>
                </a:lnTo>
                <a:lnTo>
                  <a:pt x="4666892" y="2643684"/>
                </a:lnTo>
                <a:lnTo>
                  <a:pt x="4657487" y="2656262"/>
                </a:lnTo>
                <a:cubicBezTo>
                  <a:pt x="4175308" y="3240527"/>
                  <a:pt x="3445594" y="3612937"/>
                  <a:pt x="2628900" y="3612937"/>
                </a:cubicBezTo>
                <a:cubicBezTo>
                  <a:pt x="1176999" y="3612937"/>
                  <a:pt x="0" y="2435938"/>
                  <a:pt x="0" y="984037"/>
                </a:cubicBezTo>
                <a:cubicBezTo>
                  <a:pt x="0" y="711806"/>
                  <a:pt x="41379" y="449239"/>
                  <a:pt x="118190" y="2022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Picture 8" descr="Graphical user interface, text&#10;&#10;Description automatically generated">
            <a:extLst>
              <a:ext uri="{FF2B5EF4-FFF2-40B4-BE49-F238E27FC236}">
                <a16:creationId xmlns:a16="http://schemas.microsoft.com/office/drawing/2014/main" id="{4922EE5D-8528-4146-9679-DA47DFE8F80C}"/>
              </a:ext>
            </a:extLst>
          </p:cNvPr>
          <p:cNvPicPr>
            <a:picLocks noChangeAspect="1"/>
          </p:cNvPicPr>
          <p:nvPr/>
        </p:nvPicPr>
        <p:blipFill rotWithShape="1">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rcRect t="12131" r="-3" b="15459"/>
          <a:stretch/>
        </p:blipFill>
        <p:spPr>
          <a:xfrm>
            <a:off x="7689829" y="10"/>
            <a:ext cx="4502173" cy="3448209"/>
          </a:xfrm>
          <a:custGeom>
            <a:avLst/>
            <a:gdLst/>
            <a:ahLst/>
            <a:cxnLst/>
            <a:rect l="l" t="t" r="r" b="b"/>
            <a:pathLst>
              <a:path w="4502173" h="3448219">
                <a:moveTo>
                  <a:pt x="205627" y="0"/>
                </a:moveTo>
                <a:lnTo>
                  <a:pt x="4502173" y="0"/>
                </a:lnTo>
                <a:lnTo>
                  <a:pt x="4502173" y="2368934"/>
                </a:lnTo>
                <a:lnTo>
                  <a:pt x="4365663" y="2551486"/>
                </a:lnTo>
                <a:cubicBezTo>
                  <a:pt x="3913696" y="3099144"/>
                  <a:pt x="3229704" y="3448219"/>
                  <a:pt x="2464181" y="3448219"/>
                </a:cubicBezTo>
                <a:cubicBezTo>
                  <a:pt x="1103251" y="3448219"/>
                  <a:pt x="0" y="2344968"/>
                  <a:pt x="0" y="984038"/>
                </a:cubicBezTo>
                <a:cubicBezTo>
                  <a:pt x="0" y="643806"/>
                  <a:pt x="68954" y="319678"/>
                  <a:pt x="193648" y="24867"/>
                </a:cubicBezTo>
                <a:close/>
              </a:path>
            </a:pathLst>
          </a:custGeom>
        </p:spPr>
      </p:pic>
      <p:sp>
        <p:nvSpPr>
          <p:cNvPr id="24" name="Freeform: Shape 23">
            <a:extLst>
              <a:ext uri="{FF2B5EF4-FFF2-40B4-BE49-F238E27FC236}">
                <a16:creationId xmlns:a16="http://schemas.microsoft.com/office/drawing/2014/main" id="{648F5915-2CE1-4F74-88C5-D4366893D2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4737" y="3918051"/>
            <a:ext cx="3587263" cy="2939948"/>
          </a:xfrm>
          <a:custGeom>
            <a:avLst/>
            <a:gdLst>
              <a:gd name="connsiteX0" fmla="*/ 2070613 w 3587263"/>
              <a:gd name="connsiteY0" fmla="*/ 0 h 2939948"/>
              <a:gd name="connsiteX1" fmla="*/ 3534758 w 3587263"/>
              <a:gd name="connsiteY1" fmla="*/ 606469 h 2939948"/>
              <a:gd name="connsiteX2" fmla="*/ 3587263 w 3587263"/>
              <a:gd name="connsiteY2" fmla="*/ 664240 h 2939948"/>
              <a:gd name="connsiteX3" fmla="*/ 3587263 w 3587263"/>
              <a:gd name="connsiteY3" fmla="*/ 2939948 h 2939948"/>
              <a:gd name="connsiteX4" fmla="*/ 193241 w 3587263"/>
              <a:gd name="connsiteY4" fmla="*/ 2939948 h 2939948"/>
              <a:gd name="connsiteX5" fmla="*/ 162719 w 3587263"/>
              <a:gd name="connsiteY5" fmla="*/ 2876589 h 2939948"/>
              <a:gd name="connsiteX6" fmla="*/ 0 w 3587263"/>
              <a:gd name="connsiteY6" fmla="*/ 2070613 h 2939948"/>
              <a:gd name="connsiteX7" fmla="*/ 2070613 w 3587263"/>
              <a:gd name="connsiteY7" fmla="*/ 0 h 2939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87263" h="2939948">
                <a:moveTo>
                  <a:pt x="2070613" y="0"/>
                </a:moveTo>
                <a:cubicBezTo>
                  <a:pt x="2642397" y="0"/>
                  <a:pt x="3160050" y="231761"/>
                  <a:pt x="3534758" y="606469"/>
                </a:cubicBezTo>
                <a:lnTo>
                  <a:pt x="3587263" y="664240"/>
                </a:lnTo>
                <a:lnTo>
                  <a:pt x="3587263" y="2939948"/>
                </a:lnTo>
                <a:lnTo>
                  <a:pt x="193241" y="2939948"/>
                </a:lnTo>
                <a:lnTo>
                  <a:pt x="162719" y="2876589"/>
                </a:lnTo>
                <a:cubicBezTo>
                  <a:pt x="57940" y="2628865"/>
                  <a:pt x="0" y="2356505"/>
                  <a:pt x="0" y="2070613"/>
                </a:cubicBezTo>
                <a:cubicBezTo>
                  <a:pt x="0" y="927045"/>
                  <a:pt x="927045" y="0"/>
                  <a:pt x="2070613"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3" name="Picture 12" descr="Icon&#10;&#10;Description automatically generated">
            <a:extLst>
              <a:ext uri="{FF2B5EF4-FFF2-40B4-BE49-F238E27FC236}">
                <a16:creationId xmlns:a16="http://schemas.microsoft.com/office/drawing/2014/main" id="{E19FB7BC-7230-4D3D-871B-7931DAD61460}"/>
              </a:ext>
            </a:extLst>
          </p:cNvPr>
          <p:cNvPicPr>
            <a:picLocks noChangeAspect="1"/>
          </p:cNvPicPr>
          <p:nvPr/>
        </p:nvPicPr>
        <p:blipFill rotWithShape="1">
          <a:blip r:embed="rId12">
            <a:extLst>
              <a:ext uri="{28A0092B-C50C-407E-A947-70E740481C1C}">
                <a14:useLocalDpi xmlns:a14="http://schemas.microsoft.com/office/drawing/2010/main" val="0"/>
              </a:ext>
              <a:ext uri="{837473B0-CC2E-450A-ABE3-18F120FF3D39}">
                <a1611:picAttrSrcUrl xmlns:a1611="http://schemas.microsoft.com/office/drawing/2016/11/main" r:id="rId13"/>
              </a:ext>
            </a:extLst>
          </a:blip>
          <a:srcRect t="12654" r="4" b="6259"/>
          <a:stretch/>
        </p:blipFill>
        <p:spPr>
          <a:xfrm>
            <a:off x="8768827" y="4082141"/>
            <a:ext cx="3423175" cy="2775859"/>
          </a:xfrm>
          <a:custGeom>
            <a:avLst/>
            <a:gdLst/>
            <a:ahLst/>
            <a:cxnLst/>
            <a:rect l="l" t="t" r="r" b="b"/>
            <a:pathLst>
              <a:path w="3423175" h="2775859">
                <a:moveTo>
                  <a:pt x="1906524" y="0"/>
                </a:moveTo>
                <a:cubicBezTo>
                  <a:pt x="2498805" y="0"/>
                  <a:pt x="3028006" y="270078"/>
                  <a:pt x="3377691" y="693798"/>
                </a:cubicBezTo>
                <a:lnTo>
                  <a:pt x="3423175" y="754624"/>
                </a:lnTo>
                <a:lnTo>
                  <a:pt x="3423175" y="2775859"/>
                </a:lnTo>
                <a:lnTo>
                  <a:pt x="211114" y="2775859"/>
                </a:lnTo>
                <a:lnTo>
                  <a:pt x="149824" y="2648629"/>
                </a:lnTo>
                <a:cubicBezTo>
                  <a:pt x="53349" y="2420536"/>
                  <a:pt x="0" y="2169760"/>
                  <a:pt x="0" y="1906524"/>
                </a:cubicBezTo>
                <a:cubicBezTo>
                  <a:pt x="0" y="853580"/>
                  <a:pt x="853580" y="0"/>
                  <a:pt x="1906524" y="0"/>
                </a:cubicBezTo>
                <a:close/>
              </a:path>
            </a:pathLst>
          </a:custGeom>
        </p:spPr>
      </p:pic>
      <p:sp>
        <p:nvSpPr>
          <p:cNvPr id="11" name="TextBox 10">
            <a:extLst>
              <a:ext uri="{FF2B5EF4-FFF2-40B4-BE49-F238E27FC236}">
                <a16:creationId xmlns:a16="http://schemas.microsoft.com/office/drawing/2014/main" id="{669DAD1F-B2A6-4B74-BE30-8899EEAF2755}"/>
              </a:ext>
            </a:extLst>
          </p:cNvPr>
          <p:cNvSpPr txBox="1"/>
          <p:nvPr/>
        </p:nvSpPr>
        <p:spPr>
          <a:xfrm>
            <a:off x="9884958" y="6870700"/>
            <a:ext cx="2307042" cy="200055"/>
          </a:xfrm>
          <a:prstGeom prst="rect">
            <a:avLst/>
          </a:prstGeom>
          <a:solidFill>
            <a:srgbClr val="000000"/>
          </a:solidFill>
        </p:spPr>
        <p:txBody>
          <a:bodyPr wrap="none" rtlCol="0">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11" tooltip="https://en.wikipedia.org/wiki/PowerShell">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rPr>
              <a:t> by Unknown Author is licensed under </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14" tooltip="https://creativecommons.org/licenses/by-sa/3.0/">
                  <a:extLst>
                    <a:ext uri="{A12FA001-AC4F-418D-AE19-62706E023703}">
                      <ahyp:hlinkClr xmlns:ahyp="http://schemas.microsoft.com/office/drawing/2018/hyperlinkcolor" val="tx"/>
                    </a:ext>
                  </a:extLst>
                </a:hlinkClick>
              </a:rPr>
              <a:t>CC BY-SA</a:t>
            </a:r>
            <a:endParaRPr kumimoji="0" lang="en-GB" sz="7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7" name="TextBox 16">
            <a:extLst>
              <a:ext uri="{FF2B5EF4-FFF2-40B4-BE49-F238E27FC236}">
                <a16:creationId xmlns:a16="http://schemas.microsoft.com/office/drawing/2014/main" id="{E65112D8-FF09-4359-B617-DA27D47C8A60}"/>
              </a:ext>
            </a:extLst>
          </p:cNvPr>
          <p:cNvSpPr txBox="1"/>
          <p:nvPr/>
        </p:nvSpPr>
        <p:spPr>
          <a:xfrm>
            <a:off x="7412931" y="6870700"/>
            <a:ext cx="2459327" cy="200055"/>
          </a:xfrm>
          <a:prstGeom prst="rect">
            <a:avLst/>
          </a:prstGeom>
          <a:solidFill>
            <a:srgbClr val="000000"/>
          </a:solidFill>
        </p:spPr>
        <p:txBody>
          <a:bodyPr wrap="none" rtlCol="0">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13" tooltip="http://sqlsailor.com/2013/02/26/getdbinfo/">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rPr>
              <a:t> by Unknown Author is licensed under </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15" tooltip="https://creativecommons.org/licenses/by-nc-nd/3.0/">
                  <a:extLst>
                    <a:ext uri="{A12FA001-AC4F-418D-AE19-62706E023703}">
                      <ahyp:hlinkClr xmlns:ahyp="http://schemas.microsoft.com/office/drawing/2018/hyperlinkcolor" val="tx"/>
                    </a:ext>
                  </a:extLst>
                </a:hlinkClick>
              </a:rPr>
              <a:t>CC BY-NC-ND</a:t>
            </a:r>
            <a:endParaRPr kumimoji="0" lang="en-GB" sz="7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36277560"/>
      </p:ext>
    </p:extLst>
  </p:cSld>
  <p:clrMapOvr>
    <a:overrideClrMapping bg1="dk1" tx1="lt1" bg2="dk2" tx2="lt2" accent1="accent1" accent2="accent2" accent3="accent3" accent4="accent4" accent5="accent5" accent6="accent6" hlink="hlink" folHlink="folHlink"/>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E6728B8-8398-3100-5752-EDE5C79CC96F}"/>
            </a:ext>
          </a:extLst>
        </p:cNvPr>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8B2DC78C-58E1-3629-15A1-4A07DDA6BA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1" name="Rectangle 30">
            <a:extLst>
              <a:ext uri="{FF2B5EF4-FFF2-40B4-BE49-F238E27FC236}">
                <a16:creationId xmlns:a16="http://schemas.microsoft.com/office/drawing/2014/main" id="{96BC3395-BF17-1D47-90CE-126715CF1D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12191999" cy="6858000"/>
          </a:xfrm>
          <a:prstGeom prst="rect">
            <a:avLst/>
          </a:prstGeom>
          <a:gradFill>
            <a:gsLst>
              <a:gs pos="0">
                <a:schemeClr val="accent1">
                  <a:lumMod val="50000"/>
                </a:schemeClr>
              </a:gs>
              <a:gs pos="100000">
                <a:srgbClr val="000000"/>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2" name="Rectangle 31">
            <a:extLst>
              <a:ext uri="{FF2B5EF4-FFF2-40B4-BE49-F238E27FC236}">
                <a16:creationId xmlns:a16="http://schemas.microsoft.com/office/drawing/2014/main" id="{FBB762C1-5C33-0E8D-90C1-F53D37CE8E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4"/>
            <a:ext cx="12192000" cy="6402581"/>
          </a:xfrm>
          <a:prstGeom prst="rect">
            <a:avLst/>
          </a:prstGeom>
          <a:gradFill>
            <a:gsLst>
              <a:gs pos="1000">
                <a:schemeClr val="accent1">
                  <a:lumMod val="75000"/>
                  <a:alpha val="59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 name="Rectangle 32">
            <a:extLst>
              <a:ext uri="{FF2B5EF4-FFF2-40B4-BE49-F238E27FC236}">
                <a16:creationId xmlns:a16="http://schemas.microsoft.com/office/drawing/2014/main" id="{CED04B85-759A-F13E-4EA4-7CE9836D6A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63054" y="-2653923"/>
            <a:ext cx="6858001" cy="12165846"/>
          </a:xfrm>
          <a:prstGeom prst="rect">
            <a:avLst/>
          </a:prstGeom>
          <a:gradFill>
            <a:gsLst>
              <a:gs pos="13000">
                <a:schemeClr val="accent1">
                  <a:lumMod val="50000"/>
                  <a:alpha val="0"/>
                </a:schemeClr>
              </a:gs>
              <a:gs pos="99000">
                <a:srgbClr val="000000">
                  <a:alpha val="28000"/>
                </a:srgb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4" name="Rectangle 33">
            <a:extLst>
              <a:ext uri="{FF2B5EF4-FFF2-40B4-BE49-F238E27FC236}">
                <a16:creationId xmlns:a16="http://schemas.microsoft.com/office/drawing/2014/main" id="{D1271040-DFA3-DC13-E7D3-740A0DC926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94763" y="0"/>
            <a:ext cx="6096001" cy="6858000"/>
          </a:xfrm>
          <a:prstGeom prst="rect">
            <a:avLst/>
          </a:prstGeom>
          <a:gradFill>
            <a:gsLst>
              <a:gs pos="13000">
                <a:schemeClr val="accent1">
                  <a:lumMod val="50000"/>
                  <a:alpha val="0"/>
                </a:schemeClr>
              </a:gs>
              <a:gs pos="99000">
                <a:schemeClr val="accent1">
                  <a:lumMod val="75000"/>
                  <a:alpha val="50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5" name="Rectangle 34">
            <a:extLst>
              <a:ext uri="{FF2B5EF4-FFF2-40B4-BE49-F238E27FC236}">
                <a16:creationId xmlns:a16="http://schemas.microsoft.com/office/drawing/2014/main" id="{BD71974A-FF9A-41E3-D1E5-5257F97221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3"/>
            <a:ext cx="12182871" cy="6871922"/>
          </a:xfrm>
          <a:prstGeom prst="rect">
            <a:avLst/>
          </a:prstGeom>
          <a:gradFill>
            <a:gsLst>
              <a:gs pos="13000">
                <a:srgbClr val="000000">
                  <a:alpha val="35000"/>
                </a:srgbClr>
              </a:gs>
              <a:gs pos="99000">
                <a:schemeClr val="accent1">
                  <a:lumMod val="75000"/>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6" name="Freeform: Shape 35">
            <a:extLst>
              <a:ext uri="{FF2B5EF4-FFF2-40B4-BE49-F238E27FC236}">
                <a16:creationId xmlns:a16="http://schemas.microsoft.com/office/drawing/2014/main" id="{2B00F719-7659-A445-021D-041F6F5484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7713" y="4049"/>
            <a:ext cx="10216576" cy="4729040"/>
          </a:xfrm>
          <a:custGeom>
            <a:avLst/>
            <a:gdLst>
              <a:gd name="connsiteX0" fmla="*/ 0 w 10216576"/>
              <a:gd name="connsiteY0" fmla="*/ 0 h 4729040"/>
              <a:gd name="connsiteX1" fmla="*/ 10216576 w 10216576"/>
              <a:gd name="connsiteY1" fmla="*/ 0 h 4729040"/>
              <a:gd name="connsiteX2" fmla="*/ 10210268 w 10216576"/>
              <a:gd name="connsiteY2" fmla="*/ 124944 h 4729040"/>
              <a:gd name="connsiteX3" fmla="*/ 5108288 w 10216576"/>
              <a:gd name="connsiteY3" fmla="*/ 4729040 h 4729040"/>
              <a:gd name="connsiteX4" fmla="*/ 6309 w 10216576"/>
              <a:gd name="connsiteY4" fmla="*/ 124944 h 47290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16576" h="4729040">
                <a:moveTo>
                  <a:pt x="0" y="0"/>
                </a:moveTo>
                <a:lnTo>
                  <a:pt x="10216576" y="0"/>
                </a:lnTo>
                <a:lnTo>
                  <a:pt x="10210268" y="124944"/>
                </a:lnTo>
                <a:cubicBezTo>
                  <a:pt x="9947637" y="2710997"/>
                  <a:pt x="7763635" y="4729040"/>
                  <a:pt x="5108288" y="4729040"/>
                </a:cubicBezTo>
                <a:cubicBezTo>
                  <a:pt x="2452942" y="4729040"/>
                  <a:pt x="268937" y="2710997"/>
                  <a:pt x="6309" y="124944"/>
                </a:cubicBezTo>
                <a:close/>
              </a:path>
            </a:pathLst>
          </a:custGeom>
          <a:gradFill>
            <a:gsLst>
              <a:gs pos="7000">
                <a:schemeClr val="accent1">
                  <a:lumMod val="50000"/>
                  <a:alpha val="4000"/>
                </a:schemeClr>
              </a:gs>
              <a:gs pos="99000">
                <a:schemeClr val="accent1">
                  <a:alpha val="24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075857F-F7E6-0AA6-F335-4EE5F913C54D}"/>
              </a:ext>
            </a:extLst>
          </p:cNvPr>
          <p:cNvSpPr>
            <a:spLocks noGrp="1"/>
          </p:cNvSpPr>
          <p:nvPr>
            <p:ph type="ctrTitle"/>
          </p:nvPr>
        </p:nvSpPr>
        <p:spPr>
          <a:xfrm>
            <a:off x="2026693" y="1030406"/>
            <a:ext cx="8147713" cy="3081242"/>
          </a:xfrm>
        </p:spPr>
        <p:txBody>
          <a:bodyPr anchor="ctr">
            <a:normAutofit/>
          </a:bodyPr>
          <a:lstStyle/>
          <a:p>
            <a:r>
              <a:rPr lang="en-GB" sz="4800" b="1" dirty="0">
                <a:solidFill>
                  <a:srgbClr val="FFFFFF"/>
                </a:solidFill>
              </a:rPr>
              <a:t>Section 3: </a:t>
            </a:r>
            <a:br>
              <a:rPr lang="en-GB" sz="4800" dirty="0">
                <a:solidFill>
                  <a:srgbClr val="FFFFFF"/>
                </a:solidFill>
              </a:rPr>
            </a:br>
            <a:r>
              <a:rPr lang="en-GB" sz="4800" dirty="0">
                <a:solidFill>
                  <a:srgbClr val="FFFFFF"/>
                </a:solidFill>
              </a:rPr>
              <a:t>BG. Old Supplementary material</a:t>
            </a:r>
            <a:br>
              <a:rPr lang="en-GB" sz="4800" dirty="0">
                <a:solidFill>
                  <a:srgbClr val="FFFFFF"/>
                </a:solidFill>
              </a:rPr>
            </a:br>
            <a:r>
              <a:rPr lang="en-GB" sz="4800" dirty="0">
                <a:solidFill>
                  <a:srgbClr val="FFFFFF"/>
                </a:solidFill>
              </a:rPr>
              <a:t>Set 1: </a:t>
            </a:r>
            <a:r>
              <a:rPr lang="en-GB" sz="4800" b="1" dirty="0">
                <a:solidFill>
                  <a:srgbClr val="FFFFFF"/>
                </a:solidFill>
              </a:rPr>
              <a:t>File systems</a:t>
            </a:r>
          </a:p>
        </p:txBody>
      </p:sp>
    </p:spTree>
    <p:extLst>
      <p:ext uri="{BB962C8B-B14F-4D97-AF65-F5344CB8AC3E}">
        <p14:creationId xmlns:p14="http://schemas.microsoft.com/office/powerpoint/2010/main" val="425965687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descr="Icon&#10;&#10;Description automatically generated">
            <a:extLst>
              <a:ext uri="{FF2B5EF4-FFF2-40B4-BE49-F238E27FC236}">
                <a16:creationId xmlns:a16="http://schemas.microsoft.com/office/drawing/2014/main" id="{96AEF148-E7AA-3D2F-FBB4-1DEF9555EF1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674761" y="57812"/>
            <a:ext cx="2641987" cy="1756921"/>
          </a:xfrm>
          <a:prstGeom prst="rect">
            <a:avLst/>
          </a:prstGeom>
        </p:spPr>
      </p:pic>
      <p:pic>
        <p:nvPicPr>
          <p:cNvPr id="11" name="Picture 10" descr="Logo&#10;&#10;Description automatically generated">
            <a:extLst>
              <a:ext uri="{FF2B5EF4-FFF2-40B4-BE49-F238E27FC236}">
                <a16:creationId xmlns:a16="http://schemas.microsoft.com/office/drawing/2014/main" id="{45A5A010-C499-43FF-D897-3343DA4C6B18}"/>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68173" y="-178465"/>
            <a:ext cx="1659960" cy="1993198"/>
          </a:xfrm>
          <a:prstGeom prst="rect">
            <a:avLst/>
          </a:prstGeom>
        </p:spPr>
      </p:pic>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1707365" y="278535"/>
            <a:ext cx="5328593" cy="1033669"/>
          </a:xfrm>
        </p:spPr>
        <p:txBody>
          <a:bodyPr>
            <a:normAutofit/>
          </a:bodyPr>
          <a:lstStyle/>
          <a:p>
            <a:r>
              <a:rPr lang="en-GB" sz="4800" b="1" dirty="0">
                <a:solidFill>
                  <a:srgbClr val="FFFFFF"/>
                </a:solidFill>
              </a:rPr>
              <a:t>Power User</a:t>
            </a:r>
          </a:p>
        </p:txBody>
      </p:sp>
      <p:sp>
        <p:nvSpPr>
          <p:cNvPr id="17" name="TextBox 16">
            <a:extLst>
              <a:ext uri="{FF2B5EF4-FFF2-40B4-BE49-F238E27FC236}">
                <a16:creationId xmlns:a16="http://schemas.microsoft.com/office/drawing/2014/main" id="{210B0331-2FB6-C765-924C-348949DCC461}"/>
              </a:ext>
            </a:extLst>
          </p:cNvPr>
          <p:cNvSpPr txBox="1"/>
          <p:nvPr/>
        </p:nvSpPr>
        <p:spPr>
          <a:xfrm>
            <a:off x="266053" y="5069919"/>
            <a:ext cx="9456787" cy="1569660"/>
          </a:xfrm>
          <a:prstGeom prst="rect">
            <a:avLst/>
          </a:prstGeom>
          <a:noFill/>
        </p:spPr>
        <p:txBody>
          <a:bodyPr wrap="square">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These settings were traditionally accessed via the SCP /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System Control Panel</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commonly knows as the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Control panel</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This has been replaced by Settings icon but can still be accessed by typing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Control panel</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in the search box located next to the Windows start icon.</a:t>
            </a:r>
          </a:p>
        </p:txBody>
      </p:sp>
      <p:sp>
        <p:nvSpPr>
          <p:cNvPr id="20" name="Content Placeholder 2">
            <a:extLst>
              <a:ext uri="{FF2B5EF4-FFF2-40B4-BE49-F238E27FC236}">
                <a16:creationId xmlns:a16="http://schemas.microsoft.com/office/drawing/2014/main" id="{B5572FF3-ECA0-C0C3-69A9-86E11F48B20B}"/>
              </a:ext>
            </a:extLst>
          </p:cNvPr>
          <p:cNvSpPr>
            <a:spLocks noGrp="1"/>
          </p:cNvSpPr>
          <p:nvPr>
            <p:ph idx="1"/>
          </p:nvPr>
        </p:nvSpPr>
        <p:spPr>
          <a:xfrm>
            <a:off x="294458" y="1712687"/>
            <a:ext cx="11442840" cy="4755225"/>
          </a:xfrm>
        </p:spPr>
        <p:txBody>
          <a:bodyPr>
            <a:noAutofit/>
          </a:bodyPr>
          <a:lstStyle/>
          <a:p>
            <a:pPr>
              <a:lnSpc>
                <a:spcPct val="100000"/>
              </a:lnSpc>
              <a:spcBef>
                <a:spcPts val="0"/>
              </a:spcBef>
            </a:pPr>
            <a:r>
              <a:rPr lang="en-GB" sz="2400" dirty="0">
                <a:effectLst/>
                <a:ea typeface="Calibri" panose="020F0502020204030204" pitchFamily="34" charset="0"/>
                <a:cs typeface="Times New Roman" panose="02020603050405020304" pitchFamily="18" charset="0"/>
              </a:rPr>
              <a:t>To access the </a:t>
            </a:r>
            <a:r>
              <a:rPr lang="en-GB" sz="2400" b="1" dirty="0">
                <a:effectLst/>
                <a:ea typeface="Calibri" panose="020F0502020204030204" pitchFamily="34" charset="0"/>
                <a:cs typeface="Times New Roman" panose="02020603050405020304" pitchFamily="18" charset="0"/>
              </a:rPr>
              <a:t>Power User menu</a:t>
            </a:r>
            <a:r>
              <a:rPr lang="en-GB" sz="2400" dirty="0">
                <a:effectLst/>
                <a:ea typeface="Calibri" panose="020F0502020204030204" pitchFamily="34" charset="0"/>
                <a:cs typeface="Times New Roman" panose="02020603050405020304" pitchFamily="18" charset="0"/>
              </a:rPr>
              <a:t> in Windows 10/11: </a:t>
            </a:r>
            <a:r>
              <a:rPr lang="en-GB" sz="2400" b="1" dirty="0">
                <a:effectLst/>
                <a:highlight>
                  <a:srgbClr val="FFFF00"/>
                </a:highlight>
                <a:ea typeface="Calibri" panose="020F0502020204030204" pitchFamily="34" charset="0"/>
                <a:cs typeface="Times New Roman" panose="02020603050405020304" pitchFamily="18" charset="0"/>
              </a:rPr>
              <a:t>right-click on the Start button </a:t>
            </a:r>
            <a:r>
              <a:rPr lang="en-GB" sz="2400" dirty="0">
                <a:effectLst/>
                <a:ea typeface="Calibri" panose="020F0502020204030204" pitchFamily="34" charset="0"/>
                <a:cs typeface="Times New Roman" panose="02020603050405020304" pitchFamily="18" charset="0"/>
              </a:rPr>
              <a:t>or click on the ‘Windows keyboard + X’ buttons.</a:t>
            </a:r>
          </a:p>
          <a:p>
            <a:pPr>
              <a:lnSpc>
                <a:spcPct val="100000"/>
              </a:lnSpc>
              <a:spcBef>
                <a:spcPts val="0"/>
              </a:spcBef>
            </a:pPr>
            <a:r>
              <a:rPr lang="en-GB" sz="2400" dirty="0"/>
              <a:t>It includes commands for Power Options, System &amp; Computer Management, Device Manager, </a:t>
            </a:r>
            <a:r>
              <a:rPr lang="en-GB" sz="2400" b="1" dirty="0"/>
              <a:t>Disk Management</a:t>
            </a:r>
            <a:r>
              <a:rPr lang="en-GB" sz="2400" dirty="0"/>
              <a:t>, Network Management, </a:t>
            </a:r>
            <a:r>
              <a:rPr lang="en-GB" sz="2400" b="1" dirty="0"/>
              <a:t>Task Manager</a:t>
            </a:r>
            <a:r>
              <a:rPr lang="en-GB" sz="2400" dirty="0"/>
              <a:t>, File Explorer, and PowerShell CLI. </a:t>
            </a:r>
          </a:p>
          <a:p>
            <a:pPr>
              <a:lnSpc>
                <a:spcPct val="100000"/>
              </a:lnSpc>
              <a:spcBef>
                <a:spcPts val="0"/>
              </a:spcBef>
            </a:pPr>
            <a:r>
              <a:rPr lang="en-GB" sz="2400" dirty="0"/>
              <a:t>It’s called the ’</a:t>
            </a:r>
            <a:r>
              <a:rPr lang="en-GB" sz="2400" b="1" dirty="0"/>
              <a:t>Power User Menu’ </a:t>
            </a:r>
            <a:r>
              <a:rPr lang="en-GB" sz="2400" dirty="0"/>
              <a:t>because it offers one-click access to more </a:t>
            </a:r>
            <a:r>
              <a:rPr lang="en-GB" sz="2400" b="1" dirty="0"/>
              <a:t>powerful system management features</a:t>
            </a:r>
            <a:r>
              <a:rPr lang="en-GB" sz="2400" dirty="0"/>
              <a:t> in Windows.</a:t>
            </a:r>
          </a:p>
          <a:p>
            <a:pPr>
              <a:lnSpc>
                <a:spcPct val="100000"/>
              </a:lnSpc>
              <a:spcBef>
                <a:spcPts val="0"/>
              </a:spcBef>
            </a:pPr>
            <a:r>
              <a:rPr lang="en-GB" sz="2400" dirty="0"/>
              <a:t>Some of these traditional features are also available by clicking on the </a:t>
            </a:r>
            <a:r>
              <a:rPr lang="en-GB" sz="2400" b="1" dirty="0"/>
              <a:t>Windows&gt;‘Settings’ icon</a:t>
            </a:r>
            <a:r>
              <a:rPr lang="en-GB" sz="2400" dirty="0"/>
              <a:t>.</a:t>
            </a:r>
          </a:p>
          <a:p>
            <a:pPr marL="0" indent="0">
              <a:lnSpc>
                <a:spcPct val="100000"/>
              </a:lnSpc>
              <a:spcBef>
                <a:spcPts val="0"/>
              </a:spcBef>
              <a:buNone/>
            </a:pPr>
            <a:endParaRPr lang="en-GB" sz="2400" b="0" i="0" dirty="0">
              <a:solidFill>
                <a:srgbClr val="202124"/>
              </a:solidFill>
              <a:effectLst/>
            </a:endParaRPr>
          </a:p>
        </p:txBody>
      </p:sp>
    </p:spTree>
    <p:extLst>
      <p:ext uri="{BB962C8B-B14F-4D97-AF65-F5344CB8AC3E}">
        <p14:creationId xmlns:p14="http://schemas.microsoft.com/office/powerpoint/2010/main" val="820875413"/>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90148" y="304803"/>
            <a:ext cx="5157354" cy="1585390"/>
          </a:xfrm>
        </p:spPr>
        <p:txBody>
          <a:bodyPr vert="horz" lIns="91440" tIns="45720" rIns="91440" bIns="45720" rtlCol="0" anchor="b">
            <a:normAutofit fontScale="90000"/>
          </a:bodyPr>
          <a:lstStyle/>
          <a:p>
            <a:r>
              <a:rPr lang="en-US" sz="4900" b="1" dirty="0">
                <a:solidFill>
                  <a:schemeClr val="bg1"/>
                </a:solidFill>
              </a:rPr>
              <a:t>Bg. Linux alternatives</a:t>
            </a:r>
            <a:r>
              <a:rPr lang="en-US" b="1" dirty="0">
                <a:solidFill>
                  <a:schemeClr val="bg1"/>
                </a:solidFill>
              </a:rPr>
              <a:t>: </a:t>
            </a:r>
            <a:br>
              <a:rPr lang="en-US" b="1" dirty="0">
                <a:solidFill>
                  <a:schemeClr val="bg1"/>
                </a:solidFill>
              </a:rPr>
            </a:br>
            <a:r>
              <a:rPr lang="en-US" b="1" dirty="0">
                <a:solidFill>
                  <a:schemeClr val="bg1"/>
                </a:solidFill>
              </a:rPr>
              <a:t>	Bash commands</a:t>
            </a:r>
            <a:br>
              <a:rPr lang="en-US" b="1" dirty="0">
                <a:solidFill>
                  <a:schemeClr val="bg1"/>
                </a:solidFill>
              </a:rPr>
            </a:br>
            <a:r>
              <a:rPr lang="en-US" b="1" dirty="0">
                <a:solidFill>
                  <a:schemeClr val="bg1"/>
                </a:solidFill>
              </a:rPr>
              <a:t>	</a:t>
            </a:r>
            <a:r>
              <a:rPr lang="en-US" sz="2700" b="1" dirty="0">
                <a:highlight>
                  <a:srgbClr val="FFFF00"/>
                </a:highlight>
              </a:rPr>
              <a:t>More on these later.</a:t>
            </a:r>
            <a:endParaRPr lang="en-US" b="1" dirty="0">
              <a:highlight>
                <a:srgbClr val="FFFF00"/>
              </a:highlight>
            </a:endParaRPr>
          </a:p>
        </p:txBody>
      </p:sp>
      <p:cxnSp>
        <p:nvCxnSpPr>
          <p:cNvPr id="23" name="Straight Connector 22">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 y="2026340"/>
            <a:ext cx="60959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9" name="Picture 8" descr="A screen shot of a computer&#10;&#10;Description automatically generated">
            <a:extLst>
              <a:ext uri="{FF2B5EF4-FFF2-40B4-BE49-F238E27FC236}">
                <a16:creationId xmlns:a16="http://schemas.microsoft.com/office/drawing/2014/main" id="{D116C9F6-8F08-6F89-3CC4-A2F009777FC0}"/>
              </a:ext>
            </a:extLst>
          </p:cNvPr>
          <p:cNvPicPr>
            <a:picLocks noChangeAspect="1"/>
          </p:cNvPicPr>
          <p:nvPr/>
        </p:nvPicPr>
        <p:blipFill>
          <a:blip r:embed="rId3"/>
          <a:stretch>
            <a:fillRect/>
          </a:stretch>
        </p:blipFill>
        <p:spPr>
          <a:xfrm>
            <a:off x="3630308" y="4525121"/>
            <a:ext cx="8561692" cy="2226038"/>
          </a:xfrm>
          <a:prstGeom prst="rect">
            <a:avLst/>
          </a:prstGeom>
        </p:spPr>
      </p:pic>
      <p:sp>
        <p:nvSpPr>
          <p:cNvPr id="11" name="TextBox 10">
            <a:extLst>
              <a:ext uri="{FF2B5EF4-FFF2-40B4-BE49-F238E27FC236}">
                <a16:creationId xmlns:a16="http://schemas.microsoft.com/office/drawing/2014/main" id="{A89F6441-9D15-211C-0A5E-90AC794D08B2}"/>
              </a:ext>
            </a:extLst>
          </p:cNvPr>
          <p:cNvSpPr txBox="1"/>
          <p:nvPr/>
        </p:nvSpPr>
        <p:spPr>
          <a:xfrm>
            <a:off x="26539" y="2090049"/>
            <a:ext cx="4800600" cy="3711571"/>
          </a:xfrm>
          <a:prstGeom prst="rect">
            <a:avLst/>
          </a:prstGeom>
          <a:solidFill>
            <a:schemeClr val="tx1">
              <a:alpha val="50000"/>
            </a:schemeClr>
          </a:solidFill>
        </p:spPr>
        <p:txBody>
          <a:bodyPr vert="horz" lIns="91440" tIns="45720" rIns="91440" bIns="45720" rtlCol="0">
            <a:normAutofit fontScale="92500"/>
          </a:bodyPr>
          <a:lstStyle/>
          <a:p>
            <a:pPr marL="34290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3500" b="1" i="0" u="none" strike="noStrike" kern="1200" cap="none" spc="0" normalizeH="0" baseline="0" noProof="0" dirty="0" err="1">
                <a:ln>
                  <a:noFill/>
                </a:ln>
                <a:solidFill>
                  <a:prstClr val="white"/>
                </a:solidFill>
                <a:effectLst/>
                <a:uLnTx/>
                <a:uFillTx/>
                <a:latin typeface="Calibri" panose="020F0502020204030204"/>
                <a:ea typeface="+mn-ea"/>
                <a:cs typeface="+mn-cs"/>
              </a:rPr>
              <a:t>ps</a:t>
            </a: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 – lists currently running processes.</a:t>
            </a:r>
          </a:p>
          <a:p>
            <a:pPr marL="34290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3500" b="1" i="0" u="none" strike="noStrike" kern="1200" cap="none" spc="-300" normalizeH="0" baseline="0" noProof="0" dirty="0">
                <a:ln>
                  <a:noFill/>
                </a:ln>
                <a:solidFill>
                  <a:prstClr val="white"/>
                </a:solidFill>
                <a:effectLst/>
                <a:uLnTx/>
                <a:uFillTx/>
                <a:latin typeface="Calibri" panose="020F0502020204030204"/>
                <a:ea typeface="+mn-ea"/>
                <a:cs typeface="+mn-cs"/>
              </a:rPr>
              <a:t>top</a:t>
            </a: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 - The original Unix ‘top’ command is a built-in utility in Linux that provides a real-time view of the system's performance. It displays information about </a:t>
            </a:r>
            <a:r>
              <a:rPr kumimoji="0" lang="en-US" sz="2000" b="1" i="0" u="none" strike="noStrike" kern="1200" cap="none" spc="0" normalizeH="0" baseline="0" noProof="0" dirty="0">
                <a:ln>
                  <a:noFill/>
                </a:ln>
                <a:solidFill>
                  <a:prstClr val="white"/>
                </a:solidFill>
                <a:effectLst/>
                <a:uLnTx/>
                <a:uFillTx/>
                <a:latin typeface="Calibri" panose="020F0502020204030204"/>
                <a:ea typeface="+mn-ea"/>
                <a:cs typeface="+mn-cs"/>
              </a:rPr>
              <a:t>CPU</a:t>
            </a: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 usage, </a:t>
            </a:r>
            <a:r>
              <a:rPr kumimoji="0" lang="en-US" sz="2000" b="1" i="0" u="none" strike="noStrike" kern="1200" cap="none" spc="0" normalizeH="0" baseline="0" noProof="0" dirty="0">
                <a:ln>
                  <a:noFill/>
                </a:ln>
                <a:solidFill>
                  <a:prstClr val="white"/>
                </a:solidFill>
                <a:effectLst/>
                <a:uLnTx/>
                <a:uFillTx/>
                <a:latin typeface="Calibri" panose="020F0502020204030204"/>
                <a:ea typeface="+mn-ea"/>
                <a:cs typeface="+mn-cs"/>
              </a:rPr>
              <a:t>memory</a:t>
            </a: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 usage, running </a:t>
            </a:r>
            <a:r>
              <a:rPr kumimoji="0" lang="en-US" sz="2000" b="1" i="0" u="none" strike="noStrike" kern="1200" cap="none" spc="0" normalizeH="0" baseline="0" noProof="0" dirty="0">
                <a:ln>
                  <a:noFill/>
                </a:ln>
                <a:solidFill>
                  <a:prstClr val="white"/>
                </a:solidFill>
                <a:effectLst/>
                <a:uLnTx/>
                <a:uFillTx/>
                <a:latin typeface="Calibri" panose="020F0502020204030204"/>
                <a:ea typeface="+mn-ea"/>
                <a:cs typeface="+mn-cs"/>
              </a:rPr>
              <a:t>processes</a:t>
            </a: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 and more, allowing users to monitor and analyze system activity effectively. </a:t>
            </a:r>
            <a:r>
              <a:rPr kumimoji="0" lang="en-US" sz="800" b="0" i="0" u="none" strike="noStrike" kern="1200" cap="none" spc="0" normalizeH="0" baseline="0" noProof="0" dirty="0">
                <a:ln>
                  <a:noFill/>
                </a:ln>
                <a:solidFill>
                  <a:prstClr val="white"/>
                </a:solidFill>
                <a:effectLst/>
                <a:uLnTx/>
                <a:uFillTx/>
                <a:latin typeface="Calibri" panose="020F0502020204030204"/>
                <a:ea typeface="+mn-ea"/>
                <a:cs typeface="+mn-cs"/>
              </a:rPr>
              <a:t>[</a:t>
            </a:r>
            <a:r>
              <a:rPr kumimoji="0" lang="en-US" sz="800" b="0" i="0" u="none" strike="noStrike" kern="1200" cap="none" spc="0" normalizeH="0" baseline="0" noProof="0" dirty="0">
                <a:ln>
                  <a:noFill/>
                </a:ln>
                <a:solidFill>
                  <a:prstClr val="white"/>
                </a:solidFill>
                <a:effectLst/>
                <a:uLnTx/>
                <a:uFillTx/>
                <a:latin typeface="Calibri" panose="020F0502020204030204"/>
                <a:ea typeface="+mn-ea"/>
                <a:cs typeface="+mn-cs"/>
                <a:hlinkClick r:id="rId4"/>
              </a:rPr>
              <a:t>r</a:t>
            </a:r>
            <a:r>
              <a:rPr kumimoji="0" lang="en-US" sz="800" b="0" i="0" u="none" strike="noStrike" kern="1200" cap="none" spc="0" normalizeH="0" baseline="0" noProof="0" dirty="0">
                <a:ln>
                  <a:noFill/>
                </a:ln>
                <a:solidFill>
                  <a:prstClr val="white"/>
                </a:solidFill>
                <a:effectLst/>
                <a:uLnTx/>
                <a:uFillTx/>
                <a:latin typeface="Calibri" panose="020F0502020204030204"/>
                <a:ea typeface="+mn-ea"/>
                <a:cs typeface="+mn-cs"/>
              </a:rPr>
              <a:t>]</a:t>
            </a:r>
          </a:p>
          <a:p>
            <a:pPr marL="34290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3500" b="1" i="0" u="none" strike="noStrike" kern="1200" cap="none" spc="0" normalizeH="0" baseline="0" noProof="0" dirty="0" err="1">
                <a:ln>
                  <a:noFill/>
                </a:ln>
                <a:solidFill>
                  <a:prstClr val="white"/>
                </a:solidFill>
                <a:effectLst/>
                <a:uLnTx/>
                <a:uFillTx/>
                <a:latin typeface="Calibri" panose="020F0502020204030204"/>
                <a:ea typeface="+mn-ea"/>
                <a:cs typeface="+mn-cs"/>
              </a:rPr>
              <a:t>htop</a:t>
            </a: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 - opens the interactive process monitor. It was created as an alternative free program to the Unix top program.</a:t>
            </a:r>
          </a:p>
        </p:txBody>
      </p:sp>
      <p:pic>
        <p:nvPicPr>
          <p:cNvPr id="6" name="Picture 5" descr="A screenshot of a computer screen&#10;&#10;Description automatically generated">
            <a:extLst>
              <a:ext uri="{FF2B5EF4-FFF2-40B4-BE49-F238E27FC236}">
                <a16:creationId xmlns:a16="http://schemas.microsoft.com/office/drawing/2014/main" id="{31537E5E-941D-EF37-4DAE-8A5E2AEC7EB6}"/>
              </a:ext>
            </a:extLst>
          </p:cNvPr>
          <p:cNvPicPr>
            <a:picLocks noChangeAspect="1"/>
          </p:cNvPicPr>
          <p:nvPr/>
        </p:nvPicPr>
        <p:blipFill>
          <a:blip r:embed="rId5"/>
          <a:stretch>
            <a:fillRect/>
          </a:stretch>
        </p:blipFill>
        <p:spPr>
          <a:xfrm>
            <a:off x="5759592" y="2074247"/>
            <a:ext cx="6405869" cy="2226039"/>
          </a:xfrm>
          <a:prstGeom prst="rect">
            <a:avLst/>
          </a:prstGeom>
        </p:spPr>
      </p:pic>
      <p:cxnSp>
        <p:nvCxnSpPr>
          <p:cNvPr id="25" name="Straight Connector 24">
            <a:extLst>
              <a:ext uri="{FF2B5EF4-FFF2-40B4-BE49-F238E27FC236}">
                <a16:creationId xmlns:a16="http://schemas.microsoft.com/office/drawing/2014/main" id="{B7188D9B-1674-419B-A379-D1632A7EC3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829053" y="0"/>
            <a:ext cx="0" cy="685800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grpSp>
        <p:nvGrpSpPr>
          <p:cNvPr id="15" name="Group 14">
            <a:extLst>
              <a:ext uri="{FF2B5EF4-FFF2-40B4-BE49-F238E27FC236}">
                <a16:creationId xmlns:a16="http://schemas.microsoft.com/office/drawing/2014/main" id="{5267349E-B950-7900-9FD7-E70EC0AFE98E}"/>
              </a:ext>
            </a:extLst>
          </p:cNvPr>
          <p:cNvGrpSpPr/>
          <p:nvPr/>
        </p:nvGrpSpPr>
        <p:grpSpPr>
          <a:xfrm>
            <a:off x="7133498" y="749562"/>
            <a:ext cx="5058502" cy="1093243"/>
            <a:chOff x="3915780" y="854419"/>
            <a:chExt cx="7000875" cy="1200150"/>
          </a:xfrm>
        </p:grpSpPr>
        <p:pic>
          <p:nvPicPr>
            <p:cNvPr id="4" name="Picture 3" descr="A black screen with white text&#10;&#10;Description automatically generated">
              <a:extLst>
                <a:ext uri="{FF2B5EF4-FFF2-40B4-BE49-F238E27FC236}">
                  <a16:creationId xmlns:a16="http://schemas.microsoft.com/office/drawing/2014/main" id="{7EC97DF0-1B95-D4D9-AA0C-B5173D521541}"/>
                </a:ext>
              </a:extLst>
            </p:cNvPr>
            <p:cNvPicPr>
              <a:picLocks noChangeAspect="1"/>
            </p:cNvPicPr>
            <p:nvPr/>
          </p:nvPicPr>
          <p:blipFill>
            <a:blip r:embed="rId6"/>
            <a:stretch>
              <a:fillRect/>
            </a:stretch>
          </p:blipFill>
          <p:spPr>
            <a:xfrm>
              <a:off x="3915780" y="854419"/>
              <a:ext cx="7000875" cy="1200150"/>
            </a:xfrm>
            <a:prstGeom prst="rect">
              <a:avLst/>
            </a:prstGeom>
          </p:spPr>
        </p:pic>
        <p:sp>
          <p:nvSpPr>
            <p:cNvPr id="13" name="Rectangle 12">
              <a:extLst>
                <a:ext uri="{FF2B5EF4-FFF2-40B4-BE49-F238E27FC236}">
                  <a16:creationId xmlns:a16="http://schemas.microsoft.com/office/drawing/2014/main" id="{436BB292-D30F-3186-E896-AEF602C8FD65}"/>
                </a:ext>
              </a:extLst>
            </p:cNvPr>
            <p:cNvSpPr/>
            <p:nvPr/>
          </p:nvSpPr>
          <p:spPr>
            <a:xfrm>
              <a:off x="4057650" y="872819"/>
              <a:ext cx="1411658" cy="263772"/>
            </a:xfrm>
            <a:prstGeom prst="rect">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19" name="TextBox 18">
            <a:extLst>
              <a:ext uri="{FF2B5EF4-FFF2-40B4-BE49-F238E27FC236}">
                <a16:creationId xmlns:a16="http://schemas.microsoft.com/office/drawing/2014/main" id="{29BAD055-0402-CF6E-E4DD-6C0A14DC1544}"/>
              </a:ext>
            </a:extLst>
          </p:cNvPr>
          <p:cNvSpPr txBox="1"/>
          <p:nvPr/>
        </p:nvSpPr>
        <p:spPr>
          <a:xfrm>
            <a:off x="200880" y="5835083"/>
            <a:ext cx="3514385" cy="92333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Google Sans"/>
                <a:ea typeface="+mn-ea"/>
                <a:cs typeface="+mn-cs"/>
              </a:rPr>
              <a:t>* A </a:t>
            </a:r>
            <a:r>
              <a:rPr kumimoji="0" lang="en-US" sz="1800" b="1" i="0" u="none" strike="noStrike" kern="1200" cap="none" spc="0" normalizeH="0" baseline="0" noProof="0" dirty="0">
                <a:ln>
                  <a:noFill/>
                </a:ln>
                <a:solidFill>
                  <a:prstClr val="white"/>
                </a:solidFill>
                <a:effectLst/>
                <a:uLnTx/>
                <a:uFillTx/>
                <a:latin typeface="Google Sans"/>
                <a:ea typeface="+mn-ea"/>
                <a:cs typeface="+mn-cs"/>
              </a:rPr>
              <a:t>shell</a:t>
            </a:r>
            <a:r>
              <a:rPr kumimoji="0" lang="en-US" sz="1800" b="0" i="0" u="none" strike="noStrike" kern="1200" cap="none" spc="0" normalizeH="0" baseline="0" noProof="0" dirty="0">
                <a:ln>
                  <a:noFill/>
                </a:ln>
                <a:solidFill>
                  <a:prstClr val="white"/>
                </a:solidFill>
                <a:effectLst/>
                <a:uLnTx/>
                <a:uFillTx/>
                <a:latin typeface="Google Sans"/>
                <a:ea typeface="+mn-ea"/>
                <a:cs typeface="+mn-cs"/>
              </a:rPr>
              <a:t> is a </a:t>
            </a:r>
            <a:r>
              <a:rPr kumimoji="0" lang="en-US" sz="1800" b="1" i="0" u="none" strike="noStrike" kern="1200" cap="none" spc="0" normalizeH="0" baseline="0" noProof="0" dirty="0">
                <a:ln>
                  <a:noFill/>
                </a:ln>
                <a:solidFill>
                  <a:prstClr val="white"/>
                </a:solidFill>
                <a:effectLst/>
                <a:uLnTx/>
                <a:uFillTx/>
                <a:latin typeface="Google Sans"/>
                <a:ea typeface="+mn-ea"/>
                <a:cs typeface="+mn-cs"/>
              </a:rPr>
              <a:t>terminal application </a:t>
            </a:r>
            <a:r>
              <a:rPr kumimoji="0" lang="en-US" sz="1800" b="0" i="0" u="none" strike="noStrike" kern="1200" cap="none" spc="0" normalizeH="0" baseline="0" noProof="0" dirty="0">
                <a:ln>
                  <a:noFill/>
                </a:ln>
                <a:solidFill>
                  <a:prstClr val="white"/>
                </a:solidFill>
                <a:effectLst/>
                <a:uLnTx/>
                <a:uFillTx/>
                <a:latin typeface="Google Sans"/>
                <a:ea typeface="+mn-ea"/>
                <a:cs typeface="+mn-cs"/>
              </a:rPr>
              <a:t>used to interface with an operating system through written commands.</a:t>
            </a: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1181356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848563" y="210377"/>
            <a:ext cx="10884087" cy="1251232"/>
          </a:xfrm>
        </p:spPr>
        <p:txBody>
          <a:bodyPr>
            <a:normAutofit fontScale="90000"/>
          </a:bodyPr>
          <a:lstStyle/>
          <a:p>
            <a:r>
              <a:rPr lang="en-GB" sz="7300" b="1" dirty="0">
                <a:solidFill>
                  <a:srgbClr val="FFFFFF"/>
                </a:solidFill>
              </a:rPr>
              <a:t>Bg. </a:t>
            </a:r>
            <a:r>
              <a:rPr lang="en-GB" sz="4000" b="1" dirty="0">
                <a:solidFill>
                  <a:srgbClr val="FFFFFF"/>
                </a:solidFill>
              </a:rPr>
              <a:t>To View ‘Data Collection Set’ for System Performance Reporting</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83891" y="1754861"/>
            <a:ext cx="5612828" cy="4188191"/>
          </a:xfrm>
        </p:spPr>
        <p:txBody>
          <a:bodyPr>
            <a:noAutofit/>
          </a:bodyPr>
          <a:lstStyle/>
          <a:p>
            <a:pPr>
              <a:lnSpc>
                <a:spcPct val="100000"/>
              </a:lnSpc>
              <a:spcBef>
                <a:spcPts val="0"/>
              </a:spcBef>
            </a:pPr>
            <a:r>
              <a:rPr lang="en-US" sz="2400" dirty="0">
                <a:solidFill>
                  <a:srgbClr val="202124"/>
                </a:solidFill>
              </a:rPr>
              <a:t>To view a </a:t>
            </a:r>
            <a:r>
              <a:rPr lang="en-US" sz="2400" b="1" dirty="0">
                <a:solidFill>
                  <a:srgbClr val="202124"/>
                </a:solidFill>
              </a:rPr>
              <a:t>System Performance Report</a:t>
            </a:r>
            <a:r>
              <a:rPr lang="en-GB" sz="2400" dirty="0"/>
              <a:t>:</a:t>
            </a:r>
          </a:p>
          <a:p>
            <a:pPr marL="457200" indent="-457200">
              <a:lnSpc>
                <a:spcPct val="100000"/>
              </a:lnSpc>
              <a:spcBef>
                <a:spcPts val="0"/>
              </a:spcBef>
              <a:buFont typeface="+mj-lt"/>
              <a:buAutoNum type="arabicPeriod"/>
            </a:pPr>
            <a:r>
              <a:rPr lang="en-GB" sz="2400" b="1" dirty="0"/>
              <a:t>Right-click on the Start button </a:t>
            </a:r>
            <a:r>
              <a:rPr lang="en-GB" sz="2400" dirty="0"/>
              <a:t>to open the Power User menu;</a:t>
            </a:r>
          </a:p>
          <a:p>
            <a:pPr marL="457200" indent="-457200">
              <a:lnSpc>
                <a:spcPct val="100000"/>
              </a:lnSpc>
              <a:spcBef>
                <a:spcPts val="0"/>
              </a:spcBef>
              <a:buFont typeface="+mj-lt"/>
              <a:buAutoNum type="arabicPeriod"/>
            </a:pPr>
            <a:r>
              <a:rPr lang="en-GB" sz="2400" dirty="0"/>
              <a:t>Click on ‘</a:t>
            </a:r>
            <a:r>
              <a:rPr lang="en-GB" sz="2400" b="1" dirty="0"/>
              <a:t>Computer Management</a:t>
            </a:r>
            <a:r>
              <a:rPr lang="en-GB" sz="2400" dirty="0"/>
              <a:t>’;</a:t>
            </a:r>
          </a:p>
          <a:p>
            <a:pPr marL="457200" indent="-457200">
              <a:lnSpc>
                <a:spcPct val="100000"/>
              </a:lnSpc>
              <a:spcBef>
                <a:spcPts val="0"/>
              </a:spcBef>
              <a:buFont typeface="+mj-lt"/>
              <a:buAutoNum type="arabicPeriod"/>
            </a:pPr>
            <a:r>
              <a:rPr lang="en-GB" sz="2400" dirty="0"/>
              <a:t>&gt; </a:t>
            </a:r>
            <a:r>
              <a:rPr lang="en-GB" sz="2400" b="1" dirty="0"/>
              <a:t>System Tools </a:t>
            </a:r>
          </a:p>
          <a:p>
            <a:pPr marL="457200" indent="-457200">
              <a:lnSpc>
                <a:spcPct val="100000"/>
              </a:lnSpc>
              <a:spcBef>
                <a:spcPts val="0"/>
              </a:spcBef>
              <a:buFont typeface="+mj-lt"/>
              <a:buAutoNum type="arabicPeriod"/>
            </a:pPr>
            <a:r>
              <a:rPr lang="en-GB" sz="2400" dirty="0"/>
              <a:t>&gt; </a:t>
            </a:r>
            <a:r>
              <a:rPr lang="en-GB" sz="2400" b="1" dirty="0"/>
              <a:t>Performance</a:t>
            </a:r>
            <a:endParaRPr lang="en-GB" sz="2400" dirty="0"/>
          </a:p>
          <a:p>
            <a:pPr marL="457200" indent="-457200">
              <a:lnSpc>
                <a:spcPct val="100000"/>
              </a:lnSpc>
              <a:spcBef>
                <a:spcPts val="0"/>
              </a:spcBef>
              <a:buFont typeface="+mj-lt"/>
              <a:buAutoNum type="arabicPeriod"/>
            </a:pPr>
            <a:r>
              <a:rPr lang="en-GB" sz="2400" dirty="0"/>
              <a:t>&gt; </a:t>
            </a:r>
            <a:r>
              <a:rPr lang="en-GB" sz="2400" b="1" dirty="0"/>
              <a:t>Monitoring Tools</a:t>
            </a:r>
          </a:p>
          <a:p>
            <a:pPr marL="457200" indent="-457200">
              <a:lnSpc>
                <a:spcPct val="100000"/>
              </a:lnSpc>
              <a:spcBef>
                <a:spcPts val="0"/>
              </a:spcBef>
              <a:buFont typeface="+mj-lt"/>
              <a:buAutoNum type="arabicPeriod"/>
            </a:pPr>
            <a:r>
              <a:rPr lang="en-GB" sz="2400" dirty="0"/>
              <a:t>&gt; </a:t>
            </a:r>
            <a:r>
              <a:rPr lang="en-GB" sz="2400" b="1" dirty="0"/>
              <a:t>Performance Monitor</a:t>
            </a:r>
          </a:p>
          <a:p>
            <a:pPr marL="457200" indent="-457200">
              <a:lnSpc>
                <a:spcPct val="100000"/>
              </a:lnSpc>
              <a:spcBef>
                <a:spcPts val="0"/>
              </a:spcBef>
              <a:buFont typeface="+mj-lt"/>
              <a:buAutoNum type="arabicPeriod"/>
            </a:pPr>
            <a:r>
              <a:rPr lang="en-GB" sz="2400" dirty="0"/>
              <a:t>&gt;</a:t>
            </a:r>
            <a:r>
              <a:rPr lang="en-GB" sz="2400" b="1" dirty="0"/>
              <a:t> Click </a:t>
            </a:r>
            <a:r>
              <a:rPr lang="en-US" sz="2400" b="0" i="0" dirty="0">
                <a:solidFill>
                  <a:srgbClr val="202124"/>
                </a:solidFill>
                <a:effectLst/>
              </a:rPr>
              <a:t>the ‘</a:t>
            </a:r>
            <a:r>
              <a:rPr lang="en-US" sz="2400" b="1" i="0" dirty="0">
                <a:solidFill>
                  <a:srgbClr val="202124"/>
                </a:solidFill>
                <a:effectLst/>
              </a:rPr>
              <a:t>View Log Data</a:t>
            </a:r>
            <a:r>
              <a:rPr lang="en-US" sz="2400" b="0" i="0" dirty="0">
                <a:solidFill>
                  <a:srgbClr val="202124"/>
                </a:solidFill>
                <a:effectLst/>
              </a:rPr>
              <a:t>’ icon</a:t>
            </a:r>
            <a:r>
              <a:rPr lang="en-US" sz="2400" dirty="0">
                <a:solidFill>
                  <a:srgbClr val="202124"/>
                </a:solidFill>
              </a:rPr>
              <a:t> and </a:t>
            </a:r>
            <a:br>
              <a:rPr lang="en-US" sz="2400" dirty="0">
                <a:solidFill>
                  <a:srgbClr val="202124"/>
                </a:solidFill>
              </a:rPr>
            </a:br>
            <a:r>
              <a:rPr lang="en-US" sz="2400" b="1" dirty="0">
                <a:solidFill>
                  <a:srgbClr val="202124"/>
                </a:solidFill>
              </a:rPr>
              <a:t>add Log file </a:t>
            </a:r>
            <a:r>
              <a:rPr lang="en-US" sz="2400" dirty="0">
                <a:solidFill>
                  <a:srgbClr val="202124"/>
                </a:solidFill>
              </a:rPr>
              <a:t>from ‘</a:t>
            </a:r>
            <a:r>
              <a:rPr lang="en-US" sz="2400" b="1" dirty="0">
                <a:solidFill>
                  <a:srgbClr val="202124"/>
                </a:solidFill>
              </a:rPr>
              <a:t>Source</a:t>
            </a:r>
            <a:r>
              <a:rPr lang="en-US" sz="2400" dirty="0">
                <a:solidFill>
                  <a:srgbClr val="202124"/>
                </a:solidFill>
              </a:rPr>
              <a:t>’ </a:t>
            </a:r>
            <a:r>
              <a:rPr lang="en-US" sz="2400" b="1" dirty="0">
                <a:solidFill>
                  <a:srgbClr val="202124"/>
                </a:solidFill>
              </a:rPr>
              <a:t>tab</a:t>
            </a:r>
            <a:r>
              <a:rPr lang="en-US" sz="2400" dirty="0">
                <a:solidFill>
                  <a:srgbClr val="202124"/>
                </a:solidFill>
              </a:rPr>
              <a:t>. </a:t>
            </a:r>
          </a:p>
          <a:p>
            <a:pPr marL="0" indent="0">
              <a:lnSpc>
                <a:spcPct val="100000"/>
              </a:lnSpc>
              <a:spcBef>
                <a:spcPts val="0"/>
              </a:spcBef>
              <a:buNone/>
            </a:pPr>
            <a:r>
              <a:rPr lang="en-GB" sz="2400" dirty="0"/>
              <a:t>For more information, please click </a:t>
            </a:r>
            <a:r>
              <a:rPr lang="en-GB" sz="2400" dirty="0">
                <a:hlinkClick r:id="rId3"/>
              </a:rPr>
              <a:t>here</a:t>
            </a:r>
            <a:r>
              <a:rPr lang="en-GB" sz="2400" dirty="0"/>
              <a:t>.</a:t>
            </a:r>
          </a:p>
        </p:txBody>
      </p:sp>
      <p:pic>
        <p:nvPicPr>
          <p:cNvPr id="4" name="Picture 3">
            <a:extLst>
              <a:ext uri="{FF2B5EF4-FFF2-40B4-BE49-F238E27FC236}">
                <a16:creationId xmlns:a16="http://schemas.microsoft.com/office/drawing/2014/main" id="{B9F925BA-482E-E0CF-5F4C-05CF56254E82}"/>
              </a:ext>
            </a:extLst>
          </p:cNvPr>
          <p:cNvPicPr>
            <a:picLocks noChangeAspect="1"/>
          </p:cNvPicPr>
          <p:nvPr/>
        </p:nvPicPr>
        <p:blipFill>
          <a:blip r:embed="rId4"/>
          <a:stretch>
            <a:fillRect/>
          </a:stretch>
        </p:blipFill>
        <p:spPr>
          <a:xfrm>
            <a:off x="5696719" y="1597432"/>
            <a:ext cx="6307549" cy="5107059"/>
          </a:xfrm>
          <a:prstGeom prst="rect">
            <a:avLst/>
          </a:prstGeom>
        </p:spPr>
      </p:pic>
      <p:sp>
        <p:nvSpPr>
          <p:cNvPr id="5" name="Oval 4">
            <a:extLst>
              <a:ext uri="{FF2B5EF4-FFF2-40B4-BE49-F238E27FC236}">
                <a16:creationId xmlns:a16="http://schemas.microsoft.com/office/drawing/2014/main" id="{986873A7-EB16-A90B-D899-5A7A4BDC6F9E}"/>
              </a:ext>
            </a:extLst>
          </p:cNvPr>
          <p:cNvSpPr/>
          <p:nvPr/>
        </p:nvSpPr>
        <p:spPr>
          <a:xfrm>
            <a:off x="8372213" y="2281806"/>
            <a:ext cx="335559" cy="360726"/>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Picture 8">
            <a:extLst>
              <a:ext uri="{FF2B5EF4-FFF2-40B4-BE49-F238E27FC236}">
                <a16:creationId xmlns:a16="http://schemas.microsoft.com/office/drawing/2014/main" id="{D3EFBDF2-5CCA-3244-67F0-C44A2A6666B0}"/>
              </a:ext>
            </a:extLst>
          </p:cNvPr>
          <p:cNvPicPr>
            <a:picLocks noChangeAspect="1"/>
          </p:cNvPicPr>
          <p:nvPr/>
        </p:nvPicPr>
        <p:blipFill>
          <a:blip r:embed="rId5"/>
          <a:stretch>
            <a:fillRect/>
          </a:stretch>
        </p:blipFill>
        <p:spPr>
          <a:xfrm>
            <a:off x="5780610" y="3180796"/>
            <a:ext cx="5562600" cy="2400300"/>
          </a:xfrm>
          <a:prstGeom prst="rect">
            <a:avLst/>
          </a:prstGeom>
        </p:spPr>
      </p:pic>
      <p:sp>
        <p:nvSpPr>
          <p:cNvPr id="11" name="Oval 10">
            <a:extLst>
              <a:ext uri="{FF2B5EF4-FFF2-40B4-BE49-F238E27FC236}">
                <a16:creationId xmlns:a16="http://schemas.microsoft.com/office/drawing/2014/main" id="{95280589-9BCE-EA02-7CC3-77B356146E6A}"/>
              </a:ext>
            </a:extLst>
          </p:cNvPr>
          <p:cNvSpPr/>
          <p:nvPr/>
        </p:nvSpPr>
        <p:spPr>
          <a:xfrm>
            <a:off x="9699072" y="4590176"/>
            <a:ext cx="1013669" cy="990919"/>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4355119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6" y="214297"/>
            <a:ext cx="10884087" cy="1251232"/>
          </a:xfrm>
        </p:spPr>
        <p:txBody>
          <a:bodyPr>
            <a:normAutofit/>
          </a:bodyPr>
          <a:lstStyle/>
          <a:p>
            <a:r>
              <a:rPr lang="en-GB" sz="4000" b="1" dirty="0">
                <a:solidFill>
                  <a:srgbClr val="FFFFFF"/>
                </a:solidFill>
              </a:rPr>
              <a:t>‘Data Collection Set’ for System Performance Reporting</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83891" y="1754861"/>
            <a:ext cx="11732646" cy="4188191"/>
          </a:xfrm>
        </p:spPr>
        <p:txBody>
          <a:bodyPr>
            <a:noAutofit/>
          </a:bodyPr>
          <a:lstStyle/>
          <a:p>
            <a:pPr>
              <a:lnSpc>
                <a:spcPct val="100000"/>
              </a:lnSpc>
              <a:spcBef>
                <a:spcPts val="0"/>
              </a:spcBef>
            </a:pPr>
            <a:r>
              <a:rPr lang="en-US" sz="2400" dirty="0">
                <a:solidFill>
                  <a:srgbClr val="202124"/>
                </a:solidFill>
              </a:rPr>
              <a:t>To create a </a:t>
            </a:r>
            <a:r>
              <a:rPr lang="en-US" sz="2400" b="1" dirty="0">
                <a:solidFill>
                  <a:srgbClr val="202124"/>
                </a:solidFill>
              </a:rPr>
              <a:t>System Performance Report </a:t>
            </a:r>
            <a:r>
              <a:rPr lang="en-US" sz="2400" dirty="0">
                <a:solidFill>
                  <a:srgbClr val="202124"/>
                </a:solidFill>
              </a:rPr>
              <a:t>to log and review system performance. Create a</a:t>
            </a:r>
            <a:r>
              <a:rPr lang="en-US" sz="2400" b="0" i="0" dirty="0">
                <a:solidFill>
                  <a:srgbClr val="202124"/>
                </a:solidFill>
                <a:effectLst/>
              </a:rPr>
              <a:t> ‘</a:t>
            </a:r>
            <a:r>
              <a:rPr lang="en-US" sz="2400" b="1" i="0" dirty="0">
                <a:solidFill>
                  <a:srgbClr val="202124"/>
                </a:solidFill>
                <a:effectLst/>
              </a:rPr>
              <a:t>Data Collector Set</a:t>
            </a:r>
            <a:r>
              <a:rPr lang="en-US" sz="2400" b="0" i="0" dirty="0">
                <a:solidFill>
                  <a:srgbClr val="202124"/>
                </a:solidFill>
                <a:effectLst/>
              </a:rPr>
              <a:t>’ </a:t>
            </a:r>
            <a:r>
              <a:rPr lang="en-US" sz="2400" i="0" dirty="0">
                <a:solidFill>
                  <a:srgbClr val="202124"/>
                </a:solidFill>
                <a:effectLst/>
              </a:rPr>
              <a:t>in</a:t>
            </a:r>
            <a:r>
              <a:rPr lang="en-US" sz="2400" b="1" i="0" dirty="0">
                <a:solidFill>
                  <a:srgbClr val="202124"/>
                </a:solidFill>
                <a:effectLst/>
              </a:rPr>
              <a:t> Windows Performance Monitor</a:t>
            </a:r>
            <a:r>
              <a:rPr lang="en-US" sz="2400" b="0" i="0" dirty="0">
                <a:solidFill>
                  <a:srgbClr val="202124"/>
                </a:solidFill>
                <a:effectLst/>
              </a:rPr>
              <a:t>. </a:t>
            </a:r>
            <a:r>
              <a:rPr lang="en-GB" sz="2400" dirty="0"/>
              <a:t>To create:</a:t>
            </a:r>
          </a:p>
          <a:p>
            <a:pPr marL="457200" indent="-457200">
              <a:lnSpc>
                <a:spcPct val="100000"/>
              </a:lnSpc>
              <a:spcBef>
                <a:spcPts val="0"/>
              </a:spcBef>
              <a:buFont typeface="+mj-lt"/>
              <a:buAutoNum type="arabicPeriod"/>
            </a:pPr>
            <a:r>
              <a:rPr lang="en-GB" sz="2400" b="1" dirty="0"/>
              <a:t>Right-click on the Start button </a:t>
            </a:r>
            <a:r>
              <a:rPr lang="en-GB" sz="2400" dirty="0"/>
              <a:t>to open the </a:t>
            </a:r>
            <a:r>
              <a:rPr lang="en-GB" sz="2400" b="1" dirty="0"/>
              <a:t>Power User menu</a:t>
            </a:r>
            <a:r>
              <a:rPr lang="en-GB" sz="2400" dirty="0"/>
              <a:t>;</a:t>
            </a:r>
          </a:p>
          <a:p>
            <a:pPr marL="457200" indent="-457200">
              <a:lnSpc>
                <a:spcPct val="100000"/>
              </a:lnSpc>
              <a:spcBef>
                <a:spcPts val="0"/>
              </a:spcBef>
              <a:buFont typeface="+mj-lt"/>
              <a:buAutoNum type="arabicPeriod"/>
            </a:pPr>
            <a:r>
              <a:rPr lang="en-GB" sz="2400" dirty="0"/>
              <a:t>Click on ‘</a:t>
            </a:r>
            <a:r>
              <a:rPr lang="en-GB" sz="2400" b="1" dirty="0"/>
              <a:t>Computer Management</a:t>
            </a:r>
            <a:r>
              <a:rPr lang="en-GB" sz="2400" dirty="0"/>
              <a:t>’;</a:t>
            </a:r>
          </a:p>
          <a:p>
            <a:pPr marL="457200" indent="-457200">
              <a:lnSpc>
                <a:spcPct val="100000"/>
              </a:lnSpc>
              <a:spcBef>
                <a:spcPts val="0"/>
              </a:spcBef>
              <a:buFont typeface="+mj-lt"/>
              <a:buAutoNum type="arabicPeriod"/>
            </a:pPr>
            <a:r>
              <a:rPr lang="en-GB" sz="2400" b="1" dirty="0"/>
              <a:t>System Tools </a:t>
            </a:r>
            <a:r>
              <a:rPr lang="en-GB" sz="2400" dirty="0"/>
              <a:t>&gt; ‘</a:t>
            </a:r>
            <a:r>
              <a:rPr lang="en-GB" sz="2400" b="1" dirty="0"/>
              <a:t>Performance</a:t>
            </a:r>
            <a:r>
              <a:rPr lang="en-GB" sz="2400" dirty="0"/>
              <a:t>’ &gt; </a:t>
            </a:r>
            <a:r>
              <a:rPr lang="en-GB" sz="2400" b="1" dirty="0"/>
              <a:t>Monitoring</a:t>
            </a:r>
            <a:r>
              <a:rPr lang="en-GB" sz="2400" dirty="0"/>
              <a:t> &gt; </a:t>
            </a:r>
            <a:r>
              <a:rPr lang="en-GB" sz="2400" b="1" dirty="0"/>
              <a:t>Performance monitor </a:t>
            </a:r>
            <a:r>
              <a:rPr lang="en-GB" sz="2400" dirty="0"/>
              <a:t>&gt; </a:t>
            </a:r>
            <a:r>
              <a:rPr lang="en-GB" sz="2400" b="1" dirty="0"/>
              <a:t>More Actions </a:t>
            </a:r>
            <a:r>
              <a:rPr lang="en-GB" sz="2400" dirty="0"/>
              <a:t>&gt; </a:t>
            </a:r>
            <a:r>
              <a:rPr lang="en-GB" sz="2400" b="1" dirty="0"/>
              <a:t>New</a:t>
            </a:r>
            <a:r>
              <a:rPr lang="en-GB" sz="2400" dirty="0"/>
              <a:t> &gt; </a:t>
            </a:r>
            <a:r>
              <a:rPr lang="en-GB" sz="2400" b="1" dirty="0"/>
              <a:t>Data Collector Set</a:t>
            </a:r>
          </a:p>
          <a:p>
            <a:pPr marL="0" indent="0">
              <a:lnSpc>
                <a:spcPct val="100000"/>
              </a:lnSpc>
              <a:spcBef>
                <a:spcPts val="0"/>
              </a:spcBef>
              <a:buNone/>
            </a:pPr>
            <a:r>
              <a:rPr lang="en-GB" sz="2400" dirty="0"/>
              <a:t>For more information, </a:t>
            </a:r>
            <a:br>
              <a:rPr lang="en-GB" sz="2400" dirty="0"/>
            </a:br>
            <a:r>
              <a:rPr lang="en-GB" sz="2400" dirty="0"/>
              <a:t>please click </a:t>
            </a:r>
            <a:r>
              <a:rPr lang="en-GB" sz="2400" dirty="0">
                <a:hlinkClick r:id="rId3"/>
              </a:rPr>
              <a:t>here</a:t>
            </a:r>
            <a:r>
              <a:rPr lang="en-GB" sz="2400" dirty="0"/>
              <a:t> and </a:t>
            </a:r>
            <a:r>
              <a:rPr lang="en-GB" sz="2400" dirty="0">
                <a:hlinkClick r:id="rId4"/>
              </a:rPr>
              <a:t>here</a:t>
            </a:r>
            <a:r>
              <a:rPr lang="en-GB" sz="2400" dirty="0"/>
              <a:t>.</a:t>
            </a:r>
          </a:p>
        </p:txBody>
      </p:sp>
      <p:pic>
        <p:nvPicPr>
          <p:cNvPr id="7" name="Picture 6" descr="Graphical user interface, text, application&#10;&#10;Description automatically generated">
            <a:extLst>
              <a:ext uri="{FF2B5EF4-FFF2-40B4-BE49-F238E27FC236}">
                <a16:creationId xmlns:a16="http://schemas.microsoft.com/office/drawing/2014/main" id="{ADEBD09E-5132-C54A-67F1-17EFB45F0AD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057650" y="3679323"/>
            <a:ext cx="7012115" cy="3033967"/>
          </a:xfrm>
          <a:prstGeom prst="rect">
            <a:avLst/>
          </a:prstGeom>
        </p:spPr>
      </p:pic>
    </p:spTree>
    <p:extLst>
      <p:ext uri="{BB962C8B-B14F-4D97-AF65-F5344CB8AC3E}">
        <p14:creationId xmlns:p14="http://schemas.microsoft.com/office/powerpoint/2010/main" val="167057709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6" y="278535"/>
            <a:ext cx="9895951" cy="1033669"/>
          </a:xfrm>
        </p:spPr>
        <p:txBody>
          <a:bodyPr>
            <a:normAutofit fontScale="90000"/>
          </a:bodyPr>
          <a:lstStyle/>
          <a:p>
            <a:r>
              <a:rPr lang="en-GB" sz="4900" b="1" dirty="0">
                <a:solidFill>
                  <a:srgbClr val="FFFFFF"/>
                </a:solidFill>
              </a:rPr>
              <a:t>Bg. </a:t>
            </a:r>
            <a:r>
              <a:rPr lang="en-GB" sz="4000" b="1" dirty="0">
                <a:solidFill>
                  <a:srgbClr val="FFFFFF"/>
                </a:solidFill>
              </a:rPr>
              <a:t>Performance Monitor: </a:t>
            </a:r>
            <a:br>
              <a:rPr lang="en-GB" sz="4000" b="1" dirty="0">
                <a:solidFill>
                  <a:srgbClr val="FFFFFF"/>
                </a:solidFill>
              </a:rPr>
            </a:br>
            <a:r>
              <a:rPr lang="en-GB" sz="4000" b="1" dirty="0">
                <a:solidFill>
                  <a:srgbClr val="FFFFFF"/>
                </a:solidFill>
              </a:rPr>
              <a:t>System Diagnostic &amp; Performance Report</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69290" y="1769540"/>
            <a:ext cx="11436678" cy="4375887"/>
          </a:xfrm>
        </p:spPr>
        <p:txBody>
          <a:bodyPr>
            <a:noAutofit/>
          </a:bodyPr>
          <a:lstStyle/>
          <a:p>
            <a:pPr>
              <a:lnSpc>
                <a:spcPct val="100000"/>
              </a:lnSpc>
              <a:spcBef>
                <a:spcPts val="0"/>
              </a:spcBef>
            </a:pPr>
            <a:r>
              <a:rPr lang="en-GB" sz="2400" dirty="0"/>
              <a:t>Type in the Search bar: </a:t>
            </a:r>
            <a:r>
              <a:rPr lang="en-GB" sz="2400" b="1" dirty="0" err="1">
                <a:highlight>
                  <a:srgbClr val="FFFF00"/>
                </a:highlight>
              </a:rPr>
              <a:t>perfmon</a:t>
            </a:r>
            <a:r>
              <a:rPr lang="en-GB" sz="2400" b="1" dirty="0">
                <a:highlight>
                  <a:srgbClr val="FFFF00"/>
                </a:highlight>
              </a:rPr>
              <a:t> /report</a:t>
            </a:r>
          </a:p>
          <a:p>
            <a:pPr>
              <a:lnSpc>
                <a:spcPct val="100000"/>
              </a:lnSpc>
              <a:spcBef>
                <a:spcPts val="0"/>
              </a:spcBef>
            </a:pPr>
            <a:r>
              <a:rPr lang="en-GB" sz="2400" b="1" dirty="0"/>
              <a:t>To generate a 60 second system performance report. </a:t>
            </a:r>
          </a:p>
          <a:p>
            <a:pPr>
              <a:lnSpc>
                <a:spcPct val="100000"/>
              </a:lnSpc>
              <a:spcBef>
                <a:spcPts val="0"/>
              </a:spcBef>
            </a:pPr>
            <a:r>
              <a:rPr lang="en-GB" sz="2400" b="1" dirty="0">
                <a:highlight>
                  <a:srgbClr val="FFFF00"/>
                </a:highlight>
              </a:rPr>
              <a:t>Or this can be created manually in the Performance Monitor application.</a:t>
            </a:r>
          </a:p>
          <a:p>
            <a:pPr>
              <a:lnSpc>
                <a:spcPct val="100000"/>
              </a:lnSpc>
              <a:spcBef>
                <a:spcPts val="0"/>
              </a:spcBef>
            </a:pPr>
            <a:r>
              <a:rPr lang="en-GB" sz="2400" dirty="0"/>
              <a:t>You can either leave the system idle to review base performance or you can test software during this period to see the effect the software/websites have on the performance of the system.</a:t>
            </a:r>
          </a:p>
          <a:p>
            <a:pPr>
              <a:lnSpc>
                <a:spcPct val="100000"/>
              </a:lnSpc>
              <a:spcBef>
                <a:spcPts val="0"/>
              </a:spcBef>
            </a:pPr>
            <a:r>
              <a:rPr lang="en-US" sz="2400" dirty="0">
                <a:effectLst/>
              </a:rPr>
              <a:t>This </a:t>
            </a:r>
            <a:r>
              <a:rPr lang="en-US" sz="2400" dirty="0"/>
              <a:t>command will </a:t>
            </a:r>
            <a:r>
              <a:rPr lang="en-US" sz="2400" b="1" dirty="0"/>
              <a:t>g</a:t>
            </a:r>
            <a:r>
              <a:rPr lang="en-US" sz="2400" b="1" dirty="0">
                <a:effectLst/>
              </a:rPr>
              <a:t>enerate a report </a:t>
            </a:r>
            <a:r>
              <a:rPr lang="en-US" sz="2400" dirty="0">
                <a:effectLst/>
              </a:rPr>
              <a:t>detailing the status of local hardware resources (e.g. CPU</a:t>
            </a:r>
            <a:r>
              <a:rPr lang="en-US" sz="2400" dirty="0"/>
              <a:t> &amp;</a:t>
            </a:r>
            <a:r>
              <a:rPr lang="en-US" sz="2400" dirty="0">
                <a:effectLst/>
              </a:rPr>
              <a:t> Disk performance), system response times, and processes on the local computer along with system information and configuration data. </a:t>
            </a:r>
          </a:p>
          <a:p>
            <a:pPr>
              <a:lnSpc>
                <a:spcPct val="100000"/>
              </a:lnSpc>
              <a:spcBef>
                <a:spcPts val="0"/>
              </a:spcBef>
            </a:pPr>
            <a:r>
              <a:rPr lang="en-US" sz="2400" dirty="0">
                <a:effectLst/>
              </a:rPr>
              <a:t>The report also includes suggestions for ways to maximize performance and streamline system operation. </a:t>
            </a:r>
          </a:p>
          <a:p>
            <a:pPr>
              <a:lnSpc>
                <a:spcPct val="100000"/>
              </a:lnSpc>
              <a:spcBef>
                <a:spcPts val="0"/>
              </a:spcBef>
            </a:pPr>
            <a:r>
              <a:rPr lang="en-US" sz="2400" b="1" dirty="0">
                <a:highlight>
                  <a:srgbClr val="FFFF00"/>
                </a:highlight>
              </a:rPr>
              <a:t>Important note: </a:t>
            </a:r>
            <a:r>
              <a:rPr lang="en-US" sz="2400" dirty="0"/>
              <a:t>You need Administration rights / to be a member of the </a:t>
            </a:r>
            <a:r>
              <a:rPr lang="en-US" sz="2400" dirty="0">
                <a:effectLst/>
              </a:rPr>
              <a:t>Administrators group, to run this Data Collector Set.</a:t>
            </a:r>
          </a:p>
          <a:p>
            <a:pPr>
              <a:lnSpc>
                <a:spcPct val="100000"/>
              </a:lnSpc>
              <a:spcBef>
                <a:spcPts val="0"/>
              </a:spcBef>
            </a:pPr>
            <a:endParaRPr lang="en-GB" sz="2400" dirty="0"/>
          </a:p>
        </p:txBody>
      </p:sp>
    </p:spTree>
    <p:extLst>
      <p:ext uri="{BB962C8B-B14F-4D97-AF65-F5344CB8AC3E}">
        <p14:creationId xmlns:p14="http://schemas.microsoft.com/office/powerpoint/2010/main" val="60682983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Rectangle 26">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8" name="Rectangle 27">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9" name="Rectangle 28">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 name="Rectangle 29">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68869" y="289332"/>
            <a:ext cx="10884087" cy="1251232"/>
          </a:xfrm>
        </p:spPr>
        <p:txBody>
          <a:bodyPr>
            <a:normAutofit/>
          </a:bodyPr>
          <a:lstStyle/>
          <a:p>
            <a:r>
              <a:rPr lang="en-US" sz="4000" b="0" i="0">
                <a:solidFill>
                  <a:schemeClr val="bg1"/>
                </a:solidFill>
                <a:effectLst/>
                <a:latin typeface="Segoe UI" panose="020B0502040204020203" pitchFamily="34" charset="0"/>
              </a:rPr>
              <a:t>Bg. Performance Monitor resources</a:t>
            </a:r>
            <a:endParaRPr lang="en-GB" sz="4000" b="1" dirty="0">
              <a:solidFill>
                <a:schemeClr val="bg1"/>
              </a:solidFill>
            </a:endParaRPr>
          </a:p>
        </p:txBody>
      </p:sp>
      <p:graphicFrame>
        <p:nvGraphicFramePr>
          <p:cNvPr id="31" name="Content Placeholder 2">
            <a:extLst>
              <a:ext uri="{FF2B5EF4-FFF2-40B4-BE49-F238E27FC236}">
                <a16:creationId xmlns:a16="http://schemas.microsoft.com/office/drawing/2014/main" id="{1F25547F-2562-6F35-C266-DE8836AE013A}"/>
              </a:ext>
            </a:extLst>
          </p:cNvPr>
          <p:cNvGraphicFramePr>
            <a:graphicFrameLocks noGrp="1"/>
          </p:cNvGraphicFramePr>
          <p:nvPr>
            <p:ph idx="1"/>
          </p:nvPr>
        </p:nvGraphicFramePr>
        <p:xfrm>
          <a:off x="228690" y="1685581"/>
          <a:ext cx="11477278" cy="48830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66030948"/>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sz="6000" b="1" dirty="0">
                <a:solidFill>
                  <a:srgbClr val="FFFFFF"/>
                </a:solidFill>
              </a:rPr>
              <a:t>Bg. </a:t>
            </a:r>
            <a:r>
              <a:rPr lang="en-GB" b="1" dirty="0">
                <a:solidFill>
                  <a:srgbClr val="FFFFFF"/>
                </a:solidFill>
              </a:rPr>
              <a:t>OS tip: Power Toys.</a:t>
            </a:r>
            <a:endParaRPr lang="en-GB" sz="4000" b="1" dirty="0">
              <a:solidFill>
                <a:srgbClr val="FFFFFF"/>
              </a:solidFill>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633932" y="1660994"/>
            <a:ext cx="8129067" cy="4905470"/>
          </a:xfrm>
        </p:spPr>
        <p:txBody>
          <a:bodyPr>
            <a:noAutofit/>
          </a:bodyPr>
          <a:lstStyle/>
          <a:p>
            <a:pPr>
              <a:lnSpc>
                <a:spcPct val="100000"/>
              </a:lnSpc>
              <a:spcBef>
                <a:spcPts val="0"/>
              </a:spcBef>
            </a:pPr>
            <a:r>
              <a:rPr lang="en-GB" b="1" i="0" dirty="0" err="1">
                <a:solidFill>
                  <a:srgbClr val="202124"/>
                </a:solidFill>
                <a:effectLst/>
              </a:rPr>
              <a:t>PowerToys</a:t>
            </a:r>
            <a:r>
              <a:rPr lang="en-GB" b="1" i="0" dirty="0">
                <a:solidFill>
                  <a:srgbClr val="202124"/>
                </a:solidFill>
                <a:effectLst/>
              </a:rPr>
              <a:t> </a:t>
            </a:r>
            <a:r>
              <a:rPr lang="en-GB" i="0" dirty="0">
                <a:solidFill>
                  <a:srgbClr val="202124"/>
                </a:solidFill>
                <a:effectLst/>
              </a:rPr>
              <a:t>is a set of </a:t>
            </a:r>
            <a:r>
              <a:rPr lang="en-GB" b="0" i="0" dirty="0">
                <a:solidFill>
                  <a:srgbClr val="202124"/>
                </a:solidFill>
                <a:effectLst/>
              </a:rPr>
              <a:t>free </a:t>
            </a:r>
            <a:r>
              <a:rPr lang="en-GB" b="1" i="0" dirty="0">
                <a:solidFill>
                  <a:srgbClr val="202124"/>
                </a:solidFill>
                <a:effectLst/>
              </a:rPr>
              <a:t>system utilities for power users </a:t>
            </a:r>
            <a:r>
              <a:rPr lang="en-GB" b="0" i="0" dirty="0">
                <a:solidFill>
                  <a:srgbClr val="202124"/>
                </a:solidFill>
                <a:effectLst/>
              </a:rPr>
              <a:t>by Microsoft for Windows operating systems. </a:t>
            </a:r>
          </a:p>
          <a:p>
            <a:pPr>
              <a:lnSpc>
                <a:spcPct val="100000"/>
              </a:lnSpc>
              <a:spcBef>
                <a:spcPts val="0"/>
              </a:spcBef>
            </a:pPr>
            <a:r>
              <a:rPr lang="en-GB" b="0" i="0" dirty="0">
                <a:solidFill>
                  <a:srgbClr val="202124"/>
                </a:solidFill>
                <a:effectLst/>
              </a:rPr>
              <a:t>The program adds some extra features to allow you to e.g., </a:t>
            </a:r>
            <a:r>
              <a:rPr lang="en-GB" b="1" i="0" dirty="0">
                <a:solidFill>
                  <a:srgbClr val="202124"/>
                </a:solidFill>
                <a:effectLst/>
              </a:rPr>
              <a:t>customise your windows layout</a:t>
            </a:r>
            <a:r>
              <a:rPr lang="en-GB" b="0" i="0" dirty="0">
                <a:solidFill>
                  <a:srgbClr val="202124"/>
                </a:solidFill>
                <a:effectLst/>
              </a:rPr>
              <a:t>, </a:t>
            </a:r>
            <a:r>
              <a:rPr lang="en-GB" dirty="0">
                <a:solidFill>
                  <a:srgbClr val="202124"/>
                </a:solidFill>
              </a:rPr>
              <a:t>batch processing e.g. batch processing &amp; automation e.g. edit a batch of image sizes, file names etc… and more.</a:t>
            </a:r>
          </a:p>
          <a:p>
            <a:pPr>
              <a:lnSpc>
                <a:spcPct val="100000"/>
              </a:lnSpc>
              <a:spcBef>
                <a:spcPts val="0"/>
              </a:spcBef>
            </a:pPr>
            <a:r>
              <a:rPr lang="en-GB" b="0" i="0" dirty="0" err="1">
                <a:solidFill>
                  <a:srgbClr val="202124"/>
                </a:solidFill>
                <a:effectLst/>
              </a:rPr>
              <a:t>PowerToys</a:t>
            </a:r>
            <a:r>
              <a:rPr lang="en-GB" b="0" i="0" dirty="0">
                <a:solidFill>
                  <a:srgbClr val="202124"/>
                </a:solidFill>
                <a:effectLst/>
              </a:rPr>
              <a:t> for Windows is free and open-source and available on GitHub.</a:t>
            </a:r>
          </a:p>
          <a:p>
            <a:pPr>
              <a:lnSpc>
                <a:spcPct val="100000"/>
              </a:lnSpc>
              <a:spcBef>
                <a:spcPts val="0"/>
              </a:spcBef>
            </a:pPr>
            <a:r>
              <a:rPr lang="en-GB" b="1" dirty="0">
                <a:solidFill>
                  <a:srgbClr val="202124"/>
                </a:solidFill>
              </a:rPr>
              <a:t>Useful for Win. 10 users</a:t>
            </a:r>
            <a:r>
              <a:rPr lang="en-GB" dirty="0">
                <a:solidFill>
                  <a:srgbClr val="202124"/>
                </a:solidFill>
              </a:rPr>
              <a:t>, most of these features are built-into the new Windows 11.</a:t>
            </a:r>
            <a:endParaRPr lang="en-GB" b="0" i="0" dirty="0">
              <a:solidFill>
                <a:srgbClr val="202124"/>
              </a:solidFill>
              <a:effectLst/>
            </a:endParaRPr>
          </a:p>
          <a:p>
            <a:pPr marL="0" indent="0">
              <a:lnSpc>
                <a:spcPct val="100000"/>
              </a:lnSpc>
              <a:spcBef>
                <a:spcPts val="0"/>
              </a:spcBef>
              <a:buNone/>
            </a:pPr>
            <a:r>
              <a:rPr lang="en-GB" b="0" i="0" dirty="0">
                <a:solidFill>
                  <a:srgbClr val="202124"/>
                </a:solidFill>
                <a:effectLst/>
              </a:rPr>
              <a:t>For more information </a:t>
            </a:r>
            <a:r>
              <a:rPr lang="en-GB" b="0" i="0" dirty="0">
                <a:solidFill>
                  <a:srgbClr val="202124"/>
                </a:solidFill>
                <a:effectLst/>
                <a:hlinkClick r:id="rId3"/>
              </a:rPr>
              <a:t>click-here</a:t>
            </a:r>
            <a:r>
              <a:rPr lang="en-GB" b="0" i="0" dirty="0">
                <a:solidFill>
                  <a:srgbClr val="202124"/>
                </a:solidFill>
                <a:effectLst/>
              </a:rPr>
              <a:t>.</a:t>
            </a:r>
          </a:p>
        </p:txBody>
      </p:sp>
      <p:pic>
        <p:nvPicPr>
          <p:cNvPr id="13" name="Picture 12" descr="Graphical user interface, application&#10;&#10;Description automatically generated">
            <a:extLst>
              <a:ext uri="{FF2B5EF4-FFF2-40B4-BE49-F238E27FC236}">
                <a16:creationId xmlns:a16="http://schemas.microsoft.com/office/drawing/2014/main" id="{43801FE5-69F7-4A93-AEAA-C8AF33FDD801}"/>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7555" r="64326" b="11851"/>
          <a:stretch/>
        </p:blipFill>
        <p:spPr>
          <a:xfrm>
            <a:off x="9021252" y="1712687"/>
            <a:ext cx="2454343" cy="4346892"/>
          </a:xfrm>
          <a:prstGeom prst="rect">
            <a:avLst/>
          </a:prstGeom>
        </p:spPr>
      </p:pic>
      <p:sp>
        <p:nvSpPr>
          <p:cNvPr id="17" name="TextBox 16">
            <a:extLst>
              <a:ext uri="{FF2B5EF4-FFF2-40B4-BE49-F238E27FC236}">
                <a16:creationId xmlns:a16="http://schemas.microsoft.com/office/drawing/2014/main" id="{08414EDF-D770-44D9-A93F-BB19F1997C67}"/>
              </a:ext>
            </a:extLst>
          </p:cNvPr>
          <p:cNvSpPr txBox="1"/>
          <p:nvPr/>
        </p:nvSpPr>
        <p:spPr>
          <a:xfrm>
            <a:off x="8895084" y="6066268"/>
            <a:ext cx="2706677" cy="1578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5" tooltip="https://blog.hametbenoit.com/2019/10/01/windows-the-powertoys-are-back/"/>
              </a:rPr>
              <a:t>This Photo</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6" tooltip="https://creativecommons.org/licenses/by-nc-nd/3.0/"/>
              </a:rPr>
              <a:t>CC BY-NC-ND</a:t>
            </a:r>
            <a:endPar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2980257"/>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03041" y="278535"/>
            <a:ext cx="10380690" cy="1033669"/>
          </a:xfrm>
        </p:spPr>
        <p:txBody>
          <a:bodyPr>
            <a:normAutofit/>
          </a:bodyPr>
          <a:lstStyle/>
          <a:p>
            <a:r>
              <a:rPr lang="en-GB" sz="4000" b="1" dirty="0">
                <a:solidFill>
                  <a:srgbClr val="FFFFFF"/>
                </a:solidFill>
              </a:rPr>
              <a:t>- File Systems: FAT</a:t>
            </a:r>
            <a:endParaRPr lang="en-GB" sz="4000" b="1" dirty="0">
              <a:solidFill>
                <a:schemeClr val="bg1"/>
              </a:solidFill>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82031" y="1703473"/>
            <a:ext cx="11547771" cy="5034606"/>
          </a:xfrm>
        </p:spPr>
        <p:txBody>
          <a:bodyPr>
            <a:normAutofit/>
          </a:bodyPr>
          <a:lstStyle/>
          <a:p>
            <a:r>
              <a:rPr lang="en-GB" dirty="0"/>
              <a:t>The first DOS and Windows OS file systems were known as the </a:t>
            </a:r>
            <a:r>
              <a:rPr lang="en-GB" b="1" dirty="0"/>
              <a:t>File Allocation Table or FAT.</a:t>
            </a:r>
            <a:r>
              <a:rPr lang="en-GB" dirty="0"/>
              <a:t> </a:t>
            </a:r>
          </a:p>
          <a:p>
            <a:pPr algn="l"/>
            <a:r>
              <a:rPr lang="en-GB" dirty="0"/>
              <a:t>File systems divide the storage space of a drive into compartments known as </a:t>
            </a:r>
            <a:r>
              <a:rPr lang="en-GB" b="1" dirty="0"/>
              <a:t>clusters</a:t>
            </a:r>
            <a:r>
              <a:rPr lang="en-GB" dirty="0"/>
              <a:t> and </a:t>
            </a:r>
            <a:r>
              <a:rPr lang="en-GB" b="1" dirty="0"/>
              <a:t>maintain an index</a:t>
            </a:r>
            <a:r>
              <a:rPr lang="en-GB" dirty="0"/>
              <a:t> of where individual files are located and available free space.</a:t>
            </a:r>
          </a:p>
          <a:p>
            <a:pPr algn="l"/>
            <a:r>
              <a:rPr lang="en-GB" dirty="0"/>
              <a:t>Each progressive version of FAT can divide a drive into an increasing number of clusters, and support an increasing file size and larger storage volume size.</a:t>
            </a:r>
          </a:p>
        </p:txBody>
      </p:sp>
      <p:pic>
        <p:nvPicPr>
          <p:cNvPr id="13" name="Picture 12">
            <a:extLst>
              <a:ext uri="{FF2B5EF4-FFF2-40B4-BE49-F238E27FC236}">
                <a16:creationId xmlns:a16="http://schemas.microsoft.com/office/drawing/2014/main" id="{9DBB91BA-E65A-4878-BA75-DBC9635E3EA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300834" y="4865615"/>
            <a:ext cx="2574452" cy="1713850"/>
          </a:xfrm>
          <a:prstGeom prst="rect">
            <a:avLst/>
          </a:prstGeom>
        </p:spPr>
      </p:pic>
    </p:spTree>
    <p:extLst>
      <p:ext uri="{BB962C8B-B14F-4D97-AF65-F5344CB8AC3E}">
        <p14:creationId xmlns:p14="http://schemas.microsoft.com/office/powerpoint/2010/main" val="2935292750"/>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65571" y="445549"/>
            <a:ext cx="10380690" cy="1033669"/>
          </a:xfrm>
        </p:spPr>
        <p:txBody>
          <a:bodyPr>
            <a:normAutofit fontScale="90000"/>
          </a:bodyPr>
          <a:lstStyle/>
          <a:p>
            <a:pPr algn="l"/>
            <a:r>
              <a:rPr lang="en-GB" sz="6700" dirty="0">
                <a:solidFill>
                  <a:schemeClr val="bg1">
                    <a:lumMod val="85000"/>
                  </a:schemeClr>
                </a:solidFill>
              </a:rPr>
              <a:t>Bg</a:t>
            </a:r>
            <a:r>
              <a:rPr lang="en-GB" sz="5300" dirty="0">
                <a:solidFill>
                  <a:schemeClr val="bg1">
                    <a:lumMod val="85000"/>
                  </a:schemeClr>
                </a:solidFill>
              </a:rPr>
              <a:t>. </a:t>
            </a:r>
            <a:r>
              <a:rPr lang="en-GB" dirty="0">
                <a:solidFill>
                  <a:schemeClr val="bg1"/>
                </a:solidFill>
              </a:rPr>
              <a:t>Video: Clusters &amp; FAT File System Explained</a:t>
            </a:r>
          </a:p>
        </p:txBody>
      </p:sp>
      <p:pic>
        <p:nvPicPr>
          <p:cNvPr id="4" name="Picture 3">
            <a:hlinkClick r:id="rId3"/>
            <a:extLst>
              <a:ext uri="{FF2B5EF4-FFF2-40B4-BE49-F238E27FC236}">
                <a16:creationId xmlns:a16="http://schemas.microsoft.com/office/drawing/2014/main" id="{16A1D075-670D-45CB-88FC-86A769AE7E67}"/>
              </a:ext>
            </a:extLst>
          </p:cNvPr>
          <p:cNvPicPr>
            <a:picLocks noChangeAspect="1"/>
          </p:cNvPicPr>
          <p:nvPr/>
        </p:nvPicPr>
        <p:blipFill>
          <a:blip r:embed="rId4"/>
          <a:stretch>
            <a:fillRect/>
          </a:stretch>
        </p:blipFill>
        <p:spPr>
          <a:xfrm>
            <a:off x="376061" y="2036290"/>
            <a:ext cx="5400660" cy="4049369"/>
          </a:xfrm>
          <a:prstGeom prst="rect">
            <a:avLst/>
          </a:prstGeom>
        </p:spPr>
      </p:pic>
      <p:pic>
        <p:nvPicPr>
          <p:cNvPr id="6" name="Picture 5">
            <a:hlinkClick r:id="rId5"/>
            <a:extLst>
              <a:ext uri="{FF2B5EF4-FFF2-40B4-BE49-F238E27FC236}">
                <a16:creationId xmlns:a16="http://schemas.microsoft.com/office/drawing/2014/main" id="{90A40406-807D-4FB0-90EF-5B96CF854006}"/>
              </a:ext>
            </a:extLst>
          </p:cNvPr>
          <p:cNvPicPr>
            <a:picLocks noChangeAspect="1"/>
          </p:cNvPicPr>
          <p:nvPr/>
        </p:nvPicPr>
        <p:blipFill>
          <a:blip r:embed="rId6"/>
          <a:stretch>
            <a:fillRect/>
          </a:stretch>
        </p:blipFill>
        <p:spPr>
          <a:xfrm>
            <a:off x="5983467" y="1357696"/>
            <a:ext cx="5162794" cy="5233303"/>
          </a:xfrm>
          <a:prstGeom prst="rect">
            <a:avLst/>
          </a:prstGeom>
        </p:spPr>
      </p:pic>
      <p:pic>
        <p:nvPicPr>
          <p:cNvPr id="17" name="Picture 16" descr="Icon&#10;&#10;Description automatically generated">
            <a:extLst>
              <a:ext uri="{FF2B5EF4-FFF2-40B4-BE49-F238E27FC236}">
                <a16:creationId xmlns:a16="http://schemas.microsoft.com/office/drawing/2014/main" id="{7D4E5EE9-92C8-4761-AC88-3728749512C5}"/>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rot="20021307">
            <a:off x="4227423" y="4727841"/>
            <a:ext cx="1288247" cy="1945427"/>
          </a:xfrm>
          <a:prstGeom prst="rect">
            <a:avLst/>
          </a:prstGeom>
        </p:spPr>
      </p:pic>
      <p:pic>
        <p:nvPicPr>
          <p:cNvPr id="18" name="Picture 17" descr="Icon&#10;&#10;Description automatically generated">
            <a:extLst>
              <a:ext uri="{FF2B5EF4-FFF2-40B4-BE49-F238E27FC236}">
                <a16:creationId xmlns:a16="http://schemas.microsoft.com/office/drawing/2014/main" id="{9A016B9C-65C9-488E-9335-DBE182EECD37}"/>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rot="20021307">
            <a:off x="10422901" y="3995747"/>
            <a:ext cx="1350179" cy="2038952"/>
          </a:xfrm>
          <a:prstGeom prst="rect">
            <a:avLst/>
          </a:prstGeom>
        </p:spPr>
      </p:pic>
    </p:spTree>
    <p:extLst>
      <p:ext uri="{BB962C8B-B14F-4D97-AF65-F5344CB8AC3E}">
        <p14:creationId xmlns:p14="http://schemas.microsoft.com/office/powerpoint/2010/main" val="932478112"/>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14342"/>
            <a:ext cx="10380690" cy="1033669"/>
          </a:xfrm>
        </p:spPr>
        <p:txBody>
          <a:bodyPr>
            <a:normAutofit/>
          </a:bodyPr>
          <a:lstStyle/>
          <a:p>
            <a:r>
              <a:rPr lang="en-GB" sz="4000" b="1" dirty="0">
                <a:solidFill>
                  <a:srgbClr val="FFFFFF"/>
                </a:solidFill>
              </a:rPr>
              <a:t>- Windows File Systems: FAT16, FAT32, NTFS, </a:t>
            </a:r>
            <a:r>
              <a:rPr lang="en-GB" sz="4000" b="1" dirty="0" err="1">
                <a:solidFill>
                  <a:srgbClr val="FFFFFF"/>
                </a:solidFill>
              </a:rPr>
              <a:t>ReFS.</a:t>
            </a:r>
            <a:endParaRPr lang="en-GB" sz="4000" b="1" dirty="0">
              <a:solidFill>
                <a:srgbClr val="FFFFFF"/>
              </a:solidFill>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82031" y="1703473"/>
            <a:ext cx="11547771" cy="5034606"/>
          </a:xfrm>
        </p:spPr>
        <p:txBody>
          <a:bodyPr>
            <a:normAutofit/>
          </a:bodyPr>
          <a:lstStyle/>
          <a:p>
            <a:pPr algn="l"/>
            <a:r>
              <a:rPr lang="en-GB" dirty="0"/>
              <a:t>Windows OSs support multiple file systems, including: FAT16, FAT32, NTFS and </a:t>
            </a:r>
            <a:r>
              <a:rPr lang="en-GB" dirty="0" err="1"/>
              <a:t>ReFS.</a:t>
            </a:r>
            <a:endParaRPr lang="en-GB" dirty="0"/>
          </a:p>
          <a:p>
            <a:pPr algn="l"/>
            <a:r>
              <a:rPr lang="en-GB" dirty="0"/>
              <a:t>Whereas each of these file systems has it’s own advantages and disadvantages/limitations. The acronym list (FAT16, FAT32, NTFS, </a:t>
            </a:r>
            <a:r>
              <a:rPr lang="en-GB" dirty="0" err="1"/>
              <a:t>ReFS</a:t>
            </a:r>
            <a:r>
              <a:rPr lang="en-GB" dirty="0"/>
              <a:t>) is a historical and evolutionary trail with each successor having advantages over the predecessor.</a:t>
            </a:r>
          </a:p>
          <a:p>
            <a:r>
              <a:rPr lang="en-GB" dirty="0"/>
              <a:t>Each one supports </a:t>
            </a:r>
            <a:r>
              <a:rPr lang="en-GB" b="1" dirty="0"/>
              <a:t>larger storage size </a:t>
            </a:r>
            <a:r>
              <a:rPr lang="en-GB" dirty="0"/>
              <a:t>and the data</a:t>
            </a:r>
            <a:br>
              <a:rPr lang="en-GB" dirty="0"/>
            </a:br>
            <a:r>
              <a:rPr lang="en-GB" dirty="0"/>
              <a:t> in each is less corruptible, and feature e.g. </a:t>
            </a:r>
            <a:br>
              <a:rPr lang="en-GB" dirty="0"/>
            </a:br>
            <a:r>
              <a:rPr lang="en-GB" dirty="0"/>
              <a:t> Storage transactions (more on this later).</a:t>
            </a:r>
          </a:p>
          <a:p>
            <a:pPr algn="l"/>
            <a:endParaRPr lang="en-GB" dirty="0"/>
          </a:p>
          <a:p>
            <a:pPr>
              <a:lnSpc>
                <a:spcPct val="110000"/>
              </a:lnSpc>
              <a:spcBef>
                <a:spcPts val="600"/>
              </a:spcBef>
            </a:pPr>
            <a:endParaRPr lang="en-GB" sz="2400" dirty="0"/>
          </a:p>
        </p:txBody>
      </p:sp>
      <p:pic>
        <p:nvPicPr>
          <p:cNvPr id="4" name="Picture 3" descr="Graphical user interface&#10;&#10;Description automatically generated">
            <a:extLst>
              <a:ext uri="{FF2B5EF4-FFF2-40B4-BE49-F238E27FC236}">
                <a16:creationId xmlns:a16="http://schemas.microsoft.com/office/drawing/2014/main" id="{F7DF5DA4-B00B-47D1-BA7F-783643E8E50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056169" y="3959656"/>
            <a:ext cx="3584610" cy="2389741"/>
          </a:xfrm>
          <a:prstGeom prst="rect">
            <a:avLst/>
          </a:prstGeom>
        </p:spPr>
      </p:pic>
      <p:sp>
        <p:nvSpPr>
          <p:cNvPr id="5" name="TextBox 4">
            <a:extLst>
              <a:ext uri="{FF2B5EF4-FFF2-40B4-BE49-F238E27FC236}">
                <a16:creationId xmlns:a16="http://schemas.microsoft.com/office/drawing/2014/main" id="{CF020645-D028-4E7B-8E13-A313DEA75C85}"/>
              </a:ext>
            </a:extLst>
          </p:cNvPr>
          <p:cNvSpPr txBox="1"/>
          <p:nvPr/>
        </p:nvSpPr>
        <p:spPr>
          <a:xfrm>
            <a:off x="8229491" y="6386816"/>
            <a:ext cx="3411287" cy="2308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dirty="0">
                <a:ln>
                  <a:noFill/>
                </a:ln>
                <a:solidFill>
                  <a:prstClr val="black"/>
                </a:solidFill>
                <a:effectLst/>
                <a:uLnTx/>
                <a:uFillTx/>
                <a:latin typeface="Calibri" panose="020F0502020204030204"/>
                <a:ea typeface="+mn-ea"/>
                <a:cs typeface="+mn-cs"/>
                <a:hlinkClick r:id="rId4" tooltip="http://superuser.com/questions/1141631/make-windows-10-file-explorer-look-like-mac-osx-finders-column-view"/>
              </a:rPr>
              <a:t>This Photo</a:t>
            </a:r>
            <a:r>
              <a:rPr kumimoji="0" lang="en-GB" sz="9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900" b="0" i="0" u="none" strike="noStrike" kern="1200" cap="none" spc="0" normalizeH="0" baseline="0" noProof="0" dirty="0">
                <a:ln>
                  <a:noFill/>
                </a:ln>
                <a:solidFill>
                  <a:prstClr val="black"/>
                </a:solidFill>
                <a:effectLst/>
                <a:uLnTx/>
                <a:uFillTx/>
                <a:latin typeface="Calibri" panose="020F0502020204030204"/>
                <a:ea typeface="+mn-ea"/>
                <a:cs typeface="+mn-cs"/>
                <a:hlinkClick r:id="rId5" tooltip="https://creativecommons.org/licenses/by-sa/3.0/"/>
              </a:rPr>
              <a:t>CC BY-SA</a:t>
            </a:r>
            <a:endParaRPr kumimoji="0" lang="en-GB" sz="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1" name="Picture 10" descr="Icon&#10;&#10;Description automatically generated">
            <a:extLst>
              <a:ext uri="{FF2B5EF4-FFF2-40B4-BE49-F238E27FC236}">
                <a16:creationId xmlns:a16="http://schemas.microsoft.com/office/drawing/2014/main" id="{41427E1C-6F64-466F-8D61-85FA0EABC5FD}"/>
              </a:ext>
            </a:extLst>
          </p:cNvPr>
          <p:cNvPicPr>
            <a:picLocks noChangeAspect="1"/>
          </p:cNvPicPr>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t="15839" r="-2" b="17123"/>
          <a:stretch/>
        </p:blipFill>
        <p:spPr>
          <a:xfrm>
            <a:off x="9398760" y="3853615"/>
            <a:ext cx="2375553" cy="1592493"/>
          </a:xfrm>
          <a:prstGeom prst="rect">
            <a:avLst/>
          </a:prstGeom>
        </p:spPr>
      </p:pic>
    </p:spTree>
    <p:extLst>
      <p:ext uri="{BB962C8B-B14F-4D97-AF65-F5344CB8AC3E}">
        <p14:creationId xmlns:p14="http://schemas.microsoft.com/office/powerpoint/2010/main" val="2876700370"/>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a:solidFill>
            <a:schemeClr val="bg1">
              <a:lumMod val="95000"/>
            </a:schemeClr>
          </a:solidFill>
        </p:spPr>
        <p:txBody>
          <a:bodyPr>
            <a:normAutofit/>
          </a:bodyPr>
          <a:lstStyle/>
          <a:p>
            <a:r>
              <a:rPr lang="en-GB" sz="5400" b="1" dirty="0">
                <a:solidFill>
                  <a:schemeClr val="bg1">
                    <a:lumMod val="50000"/>
                  </a:schemeClr>
                </a:solidFill>
              </a:rPr>
              <a:t>Bg. </a:t>
            </a:r>
            <a:r>
              <a:rPr lang="en-GB" dirty="0">
                <a:solidFill>
                  <a:schemeClr val="bg1">
                    <a:lumMod val="50000"/>
                  </a:schemeClr>
                </a:solidFill>
              </a:rPr>
              <a:t>KB, MB, GB, TB etc..</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4" y="1712687"/>
            <a:ext cx="11789767" cy="4866936"/>
          </a:xfrm>
          <a:solidFill>
            <a:schemeClr val="bg1">
              <a:lumMod val="95000"/>
            </a:schemeClr>
          </a:solidFill>
        </p:spPr>
        <p:txBody>
          <a:bodyPr>
            <a:normAutofit/>
          </a:bodyPr>
          <a:lstStyle/>
          <a:p>
            <a:pPr marL="457200" lvl="1" indent="0">
              <a:buNone/>
            </a:pPr>
            <a:r>
              <a:rPr lang="en-GB" sz="2000" b="0" i="0" dirty="0">
                <a:solidFill>
                  <a:srgbClr val="202124"/>
                </a:solidFill>
                <a:effectLst/>
                <a:latin typeface="arial" panose="020B0604020202020204" pitchFamily="34" charset="0"/>
              </a:rPr>
              <a:t>The CA part of the module will cover storage and storage sizes. </a:t>
            </a:r>
            <a:r>
              <a:rPr lang="en-GB" sz="2000" dirty="0">
                <a:solidFill>
                  <a:srgbClr val="202124"/>
                </a:solidFill>
                <a:latin typeface="arial" panose="020B0604020202020204" pitchFamily="34" charset="0"/>
              </a:rPr>
              <a:t>O</a:t>
            </a:r>
            <a:r>
              <a:rPr lang="en-GB" sz="2000" b="0" i="0" dirty="0">
                <a:solidFill>
                  <a:srgbClr val="202124"/>
                </a:solidFill>
                <a:effectLst/>
                <a:latin typeface="arial" panose="020B0604020202020204" pitchFamily="34" charset="0"/>
              </a:rPr>
              <a:t>verview below.</a:t>
            </a:r>
          </a:p>
          <a:p>
            <a:pPr lvl="1"/>
            <a:r>
              <a:rPr lang="en-GB" sz="2000" dirty="0">
                <a:solidFill>
                  <a:srgbClr val="202124"/>
                </a:solidFill>
                <a:latin typeface="arial" panose="020B0604020202020204" pitchFamily="34" charset="0"/>
              </a:rPr>
              <a:t>1</a:t>
            </a:r>
            <a:r>
              <a:rPr lang="en-GB" sz="2000" b="0" i="0" dirty="0">
                <a:solidFill>
                  <a:srgbClr val="202124"/>
                </a:solidFill>
                <a:effectLst/>
                <a:latin typeface="arial" panose="020B0604020202020204" pitchFamily="34" charset="0"/>
              </a:rPr>
              <a:t> </a:t>
            </a:r>
            <a:r>
              <a:rPr lang="en-GB" sz="2000" dirty="0">
                <a:solidFill>
                  <a:srgbClr val="202124"/>
                </a:solidFill>
                <a:latin typeface="arial" panose="020B0604020202020204" pitchFamily="34" charset="0"/>
              </a:rPr>
              <a:t>K</a:t>
            </a:r>
            <a:r>
              <a:rPr lang="en-GB" sz="2000" b="0" i="0" dirty="0">
                <a:solidFill>
                  <a:srgbClr val="202124"/>
                </a:solidFill>
                <a:effectLst/>
                <a:latin typeface="arial" panose="020B0604020202020204" pitchFamily="34" charset="0"/>
              </a:rPr>
              <a:t>ilobyte (KB) </a:t>
            </a:r>
            <a:r>
              <a:rPr lang="en-GB" sz="2000" dirty="0">
                <a:solidFill>
                  <a:srgbClr val="202124"/>
                </a:solidFill>
                <a:latin typeface="arial" panose="020B0604020202020204" pitchFamily="34" charset="0"/>
              </a:rPr>
              <a:t>=</a:t>
            </a:r>
            <a:r>
              <a:rPr lang="en-GB" sz="2000" b="0" i="0" dirty="0">
                <a:solidFill>
                  <a:srgbClr val="202124"/>
                </a:solidFill>
                <a:effectLst/>
                <a:latin typeface="arial" panose="020B0604020202020204" pitchFamily="34" charset="0"/>
              </a:rPr>
              <a:t> 1000 / 1,024 bytes</a:t>
            </a:r>
            <a:r>
              <a:rPr lang="en-GB" sz="2000" dirty="0">
                <a:solidFill>
                  <a:srgbClr val="202124"/>
                </a:solidFill>
                <a:latin typeface="arial" panose="020B0604020202020204" pitchFamily="34" charset="0"/>
              </a:rPr>
              <a:t> </a:t>
            </a:r>
            <a:r>
              <a:rPr lang="en-GB" sz="2000" b="1" dirty="0">
                <a:solidFill>
                  <a:srgbClr val="202124"/>
                </a:solidFill>
                <a:latin typeface="arial" panose="020B0604020202020204" pitchFamily="34" charset="0"/>
              </a:rPr>
              <a:t>to be precise etc..</a:t>
            </a:r>
            <a:endParaRPr lang="en-GB" sz="2000" b="0" i="0" dirty="0">
              <a:solidFill>
                <a:srgbClr val="202124"/>
              </a:solidFill>
              <a:effectLst/>
              <a:latin typeface="arial" panose="020B0604020202020204" pitchFamily="34" charset="0"/>
            </a:endParaRPr>
          </a:p>
          <a:p>
            <a:pPr lvl="1"/>
            <a:r>
              <a:rPr lang="en-GB" sz="2000" dirty="0">
                <a:solidFill>
                  <a:srgbClr val="202124"/>
                </a:solidFill>
                <a:latin typeface="arial" panose="020B0604020202020204" pitchFamily="34" charset="0"/>
              </a:rPr>
              <a:t>1</a:t>
            </a:r>
            <a:r>
              <a:rPr lang="en-GB" sz="2000" b="0" i="0" dirty="0">
                <a:solidFill>
                  <a:srgbClr val="202124"/>
                </a:solidFill>
                <a:effectLst/>
                <a:latin typeface="arial" panose="020B0604020202020204" pitchFamily="34" charset="0"/>
              </a:rPr>
              <a:t> </a:t>
            </a:r>
            <a:r>
              <a:rPr lang="en-GB" sz="2000" dirty="0">
                <a:solidFill>
                  <a:srgbClr val="202124"/>
                </a:solidFill>
                <a:latin typeface="arial" panose="020B0604020202020204" pitchFamily="34" charset="0"/>
              </a:rPr>
              <a:t>M</a:t>
            </a:r>
            <a:r>
              <a:rPr lang="en-GB" sz="2000" b="0" i="0" dirty="0">
                <a:solidFill>
                  <a:srgbClr val="202124"/>
                </a:solidFill>
                <a:effectLst/>
                <a:latin typeface="arial" panose="020B0604020202020204" pitchFamily="34" charset="0"/>
              </a:rPr>
              <a:t>egabyte (MB) </a:t>
            </a:r>
            <a:r>
              <a:rPr lang="en-GB" sz="2000" dirty="0">
                <a:solidFill>
                  <a:srgbClr val="202124"/>
                </a:solidFill>
                <a:latin typeface="arial" panose="020B0604020202020204" pitchFamily="34" charset="0"/>
              </a:rPr>
              <a:t>=</a:t>
            </a:r>
            <a:r>
              <a:rPr lang="en-GB" sz="2000" b="0" i="0" dirty="0">
                <a:solidFill>
                  <a:srgbClr val="202124"/>
                </a:solidFill>
                <a:effectLst/>
                <a:latin typeface="arial" panose="020B0604020202020204" pitchFamily="34" charset="0"/>
              </a:rPr>
              <a:t> 1000 Kilobytes. </a:t>
            </a:r>
          </a:p>
          <a:p>
            <a:pPr lvl="1"/>
            <a:r>
              <a:rPr lang="en-GB" sz="2000" dirty="0">
                <a:solidFill>
                  <a:srgbClr val="202124"/>
                </a:solidFill>
                <a:latin typeface="arial" panose="020B0604020202020204" pitchFamily="34" charset="0"/>
              </a:rPr>
              <a:t>1</a:t>
            </a:r>
            <a:r>
              <a:rPr lang="en-GB" sz="2000" i="0" dirty="0">
                <a:solidFill>
                  <a:srgbClr val="202124"/>
                </a:solidFill>
                <a:effectLst/>
                <a:latin typeface="arial" panose="020B0604020202020204" pitchFamily="34" charset="0"/>
              </a:rPr>
              <a:t> </a:t>
            </a:r>
            <a:r>
              <a:rPr lang="en-GB" sz="2000" dirty="0">
                <a:solidFill>
                  <a:srgbClr val="202124"/>
                </a:solidFill>
                <a:latin typeface="arial" panose="020B0604020202020204" pitchFamily="34" charset="0"/>
              </a:rPr>
              <a:t>G</a:t>
            </a:r>
            <a:r>
              <a:rPr lang="en-GB" sz="2000" i="0" dirty="0">
                <a:solidFill>
                  <a:srgbClr val="202124"/>
                </a:solidFill>
                <a:effectLst/>
                <a:latin typeface="arial" panose="020B0604020202020204" pitchFamily="34" charset="0"/>
              </a:rPr>
              <a:t>igabyte (GB) </a:t>
            </a:r>
            <a:r>
              <a:rPr lang="en-GB" sz="2000" dirty="0">
                <a:solidFill>
                  <a:srgbClr val="202124"/>
                </a:solidFill>
                <a:latin typeface="arial" panose="020B0604020202020204" pitchFamily="34" charset="0"/>
              </a:rPr>
              <a:t>=</a:t>
            </a:r>
            <a:r>
              <a:rPr lang="en-GB" sz="2000" i="0" dirty="0">
                <a:solidFill>
                  <a:srgbClr val="202124"/>
                </a:solidFill>
                <a:effectLst/>
                <a:latin typeface="arial" panose="020B0604020202020204" pitchFamily="34" charset="0"/>
              </a:rPr>
              <a:t> 1000 Megabytes. </a:t>
            </a:r>
          </a:p>
          <a:p>
            <a:pPr lvl="1"/>
            <a:r>
              <a:rPr lang="en-GB" sz="2000" dirty="0">
                <a:solidFill>
                  <a:srgbClr val="202124"/>
                </a:solidFill>
                <a:latin typeface="arial" panose="020B0604020202020204" pitchFamily="34" charset="0"/>
              </a:rPr>
              <a:t>1</a:t>
            </a:r>
            <a:r>
              <a:rPr lang="en-GB" sz="2000" i="0" dirty="0">
                <a:solidFill>
                  <a:srgbClr val="202124"/>
                </a:solidFill>
                <a:effectLst/>
                <a:latin typeface="arial" panose="020B0604020202020204" pitchFamily="34" charset="0"/>
              </a:rPr>
              <a:t> </a:t>
            </a:r>
            <a:r>
              <a:rPr lang="en-GB" sz="2000" dirty="0">
                <a:solidFill>
                  <a:srgbClr val="202124"/>
                </a:solidFill>
                <a:latin typeface="arial" panose="020B0604020202020204" pitchFamily="34" charset="0"/>
              </a:rPr>
              <a:t>T</a:t>
            </a:r>
            <a:r>
              <a:rPr lang="en-GB" sz="2000" i="0" dirty="0">
                <a:solidFill>
                  <a:srgbClr val="202124"/>
                </a:solidFill>
                <a:effectLst/>
                <a:latin typeface="arial" panose="020B0604020202020204" pitchFamily="34" charset="0"/>
              </a:rPr>
              <a:t>erabyte (TB) = 1000 Gigabytes.</a:t>
            </a:r>
          </a:p>
          <a:p>
            <a:pPr lvl="1"/>
            <a:r>
              <a:rPr lang="en-GB" sz="2000" dirty="0">
                <a:solidFill>
                  <a:srgbClr val="202124"/>
                </a:solidFill>
                <a:latin typeface="arial" panose="020B0604020202020204" pitchFamily="34" charset="0"/>
              </a:rPr>
              <a:t>1 Petabyte (PB) = 1000 T</a:t>
            </a:r>
            <a:r>
              <a:rPr lang="en-GB" sz="2000" i="0" dirty="0">
                <a:solidFill>
                  <a:srgbClr val="202124"/>
                </a:solidFill>
                <a:effectLst/>
                <a:latin typeface="arial" panose="020B0604020202020204" pitchFamily="34" charset="0"/>
              </a:rPr>
              <a:t>erabytes.</a:t>
            </a:r>
          </a:p>
          <a:p>
            <a:pPr lvl="1"/>
            <a:r>
              <a:rPr lang="en-GB" sz="2000" dirty="0">
                <a:solidFill>
                  <a:srgbClr val="202124"/>
                </a:solidFill>
                <a:latin typeface="arial" panose="020B0604020202020204" pitchFamily="34" charset="0"/>
              </a:rPr>
              <a:t>1 Exabyte (EB) = 1000 Petabytes.</a:t>
            </a:r>
          </a:p>
          <a:p>
            <a:pPr lvl="1"/>
            <a:r>
              <a:rPr lang="en-GB" sz="2000" dirty="0">
                <a:solidFill>
                  <a:srgbClr val="202124"/>
                </a:solidFill>
                <a:latin typeface="arial" panose="020B0604020202020204" pitchFamily="34" charset="0"/>
              </a:rPr>
              <a:t>1 Zettabyte (ZB) = 1000 Exabytes.</a:t>
            </a:r>
          </a:p>
          <a:p>
            <a:pPr lvl="1"/>
            <a:r>
              <a:rPr lang="en-GB" sz="2000" i="0" dirty="0">
                <a:solidFill>
                  <a:srgbClr val="202124"/>
                </a:solidFill>
                <a:effectLst/>
                <a:latin typeface="arial" panose="020B0604020202020204" pitchFamily="34" charset="0"/>
              </a:rPr>
              <a:t>1 </a:t>
            </a:r>
            <a:r>
              <a:rPr lang="en-GB" sz="2000" dirty="0">
                <a:solidFill>
                  <a:srgbClr val="202124"/>
                </a:solidFill>
                <a:latin typeface="arial" panose="020B0604020202020204" pitchFamily="34" charset="0"/>
              </a:rPr>
              <a:t>Yottabyte (YB) = 1000 Zettabytes.</a:t>
            </a:r>
          </a:p>
          <a:p>
            <a:pPr lvl="1"/>
            <a:r>
              <a:rPr lang="en-GB" sz="2000" dirty="0">
                <a:solidFill>
                  <a:srgbClr val="202124"/>
                </a:solidFill>
                <a:latin typeface="arial" panose="020B0604020202020204" pitchFamily="34" charset="0"/>
              </a:rPr>
              <a:t>1 Brontobyte (BB) = 1000 Yottabytes.</a:t>
            </a:r>
          </a:p>
          <a:p>
            <a:pPr lvl="1"/>
            <a:r>
              <a:rPr lang="en-GB" sz="2000" b="1" dirty="0">
                <a:solidFill>
                  <a:srgbClr val="202124"/>
                </a:solidFill>
                <a:latin typeface="arial" panose="020B0604020202020204" pitchFamily="34" charset="0"/>
              </a:rPr>
              <a:t>1 </a:t>
            </a:r>
            <a:r>
              <a:rPr lang="en-GB" sz="2000" b="1" dirty="0" err="1">
                <a:solidFill>
                  <a:srgbClr val="202124"/>
                </a:solidFill>
                <a:latin typeface="arial" panose="020B0604020202020204" pitchFamily="34" charset="0"/>
              </a:rPr>
              <a:t>Geopbyte</a:t>
            </a:r>
            <a:r>
              <a:rPr lang="en-GB" sz="2000" b="1" dirty="0">
                <a:solidFill>
                  <a:srgbClr val="202124"/>
                </a:solidFill>
                <a:latin typeface="arial" panose="020B0604020202020204" pitchFamily="34" charset="0"/>
              </a:rPr>
              <a:t> (</a:t>
            </a:r>
            <a:r>
              <a:rPr lang="en-GB" sz="2000" b="1" dirty="0" err="1">
                <a:solidFill>
                  <a:srgbClr val="202124"/>
                </a:solidFill>
                <a:latin typeface="arial" panose="020B0604020202020204" pitchFamily="34" charset="0"/>
              </a:rPr>
              <a:t>GpB</a:t>
            </a:r>
            <a:r>
              <a:rPr lang="en-GB" sz="2000" b="1" dirty="0">
                <a:solidFill>
                  <a:srgbClr val="202124"/>
                </a:solidFill>
                <a:latin typeface="arial" panose="020B0604020202020204" pitchFamily="34" charset="0"/>
              </a:rPr>
              <a:t>) = 1000 Brontobytes</a:t>
            </a:r>
            <a:r>
              <a:rPr lang="en-GB" sz="2000" dirty="0">
                <a:solidFill>
                  <a:srgbClr val="202124"/>
                </a:solidFill>
                <a:latin typeface="arial" panose="020B0604020202020204" pitchFamily="34" charset="0"/>
              </a:rPr>
              <a:t>.</a:t>
            </a:r>
          </a:p>
          <a:p>
            <a:pPr marL="457200" lvl="1" indent="0">
              <a:buNone/>
            </a:pPr>
            <a:endParaRPr lang="en-GB" sz="2000" i="0" dirty="0">
              <a:solidFill>
                <a:srgbClr val="202124"/>
              </a:solidFill>
              <a:effectLst/>
              <a:latin typeface="arial" panose="020B0604020202020204" pitchFamily="34" charset="0"/>
            </a:endParaRPr>
          </a:p>
          <a:p>
            <a:pPr marL="457200" lvl="1" indent="0">
              <a:buNone/>
            </a:pPr>
            <a:r>
              <a:rPr lang="en-GB" sz="2000" dirty="0">
                <a:solidFill>
                  <a:srgbClr val="202124"/>
                </a:solidFill>
                <a:latin typeface="arial" panose="020B0604020202020204" pitchFamily="34" charset="0"/>
              </a:rPr>
              <a:t>More info. </a:t>
            </a:r>
            <a:r>
              <a:rPr lang="en-GB" sz="2000" dirty="0">
                <a:solidFill>
                  <a:srgbClr val="202124"/>
                </a:solidFill>
                <a:latin typeface="arial" panose="020B0604020202020204" pitchFamily="34" charset="0"/>
                <a:hlinkClick r:id="rId3"/>
              </a:rPr>
              <a:t>click here</a:t>
            </a:r>
            <a:r>
              <a:rPr lang="en-GB" sz="2000" dirty="0">
                <a:solidFill>
                  <a:srgbClr val="202124"/>
                </a:solidFill>
                <a:latin typeface="arial" panose="020B0604020202020204" pitchFamily="34" charset="0"/>
              </a:rPr>
              <a:t>.</a:t>
            </a:r>
            <a:endParaRPr lang="en-GB" sz="2000" dirty="0">
              <a:latin typeface="fell"/>
            </a:endParaRPr>
          </a:p>
        </p:txBody>
      </p:sp>
      <p:pic>
        <p:nvPicPr>
          <p:cNvPr id="4" name="Picture 3" descr="Timeline, bar chart&#10;&#10;Description automatically generated">
            <a:extLst>
              <a:ext uri="{FF2B5EF4-FFF2-40B4-BE49-F238E27FC236}">
                <a16:creationId xmlns:a16="http://schemas.microsoft.com/office/drawing/2014/main" id="{7CC8BD2A-0AF8-419B-B624-71B1A9058905}"/>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4116"/>
          <a:stretch/>
        </p:blipFill>
        <p:spPr>
          <a:xfrm>
            <a:off x="6095999" y="2616523"/>
            <a:ext cx="6096001" cy="3139279"/>
          </a:xfrm>
          <a:prstGeom prst="rect">
            <a:avLst/>
          </a:prstGeom>
        </p:spPr>
      </p:pic>
      <p:sp>
        <p:nvSpPr>
          <p:cNvPr id="5" name="TextBox 4">
            <a:extLst>
              <a:ext uri="{FF2B5EF4-FFF2-40B4-BE49-F238E27FC236}">
                <a16:creationId xmlns:a16="http://schemas.microsoft.com/office/drawing/2014/main" id="{93D759DD-5375-4F34-AADC-640854E8CF8B}"/>
              </a:ext>
            </a:extLst>
          </p:cNvPr>
          <p:cNvSpPr txBox="1"/>
          <p:nvPr/>
        </p:nvSpPr>
        <p:spPr>
          <a:xfrm>
            <a:off x="7563786" y="5424315"/>
            <a:ext cx="3440243" cy="15388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5" tooltip="https://theconversation.com/revealed-the-unparalled-scale-of-big-data-analysis-behind-santas-naughty-or-nice-list-35758"/>
              </a:rPr>
              <a:t>This Photo</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6" tooltip="https://creativecommons.org/licenses/by-nd/3.0/"/>
              </a:rPr>
              <a:t>CC BY-ND</a:t>
            </a:r>
            <a:endPar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49362367"/>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6" y="327881"/>
            <a:ext cx="10380690" cy="1033669"/>
          </a:xfrm>
        </p:spPr>
        <p:txBody>
          <a:bodyPr>
            <a:normAutofit/>
          </a:bodyPr>
          <a:lstStyle/>
          <a:p>
            <a:r>
              <a:rPr lang="en-GB" sz="4000" b="1" dirty="0">
                <a:solidFill>
                  <a:srgbClr val="FFFFFF"/>
                </a:solidFill>
              </a:rPr>
              <a:t>- Windows File Systems: FAT.</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82031" y="1703473"/>
            <a:ext cx="11547771" cy="5034606"/>
          </a:xfrm>
        </p:spPr>
        <p:txBody>
          <a:bodyPr>
            <a:normAutofit/>
          </a:bodyPr>
          <a:lstStyle/>
          <a:p>
            <a:pPr algn="l"/>
            <a:r>
              <a:rPr lang="en-GB" dirty="0"/>
              <a:t>FAT16 dates back to the 1970s and is a 16-bit file system. </a:t>
            </a:r>
          </a:p>
          <a:p>
            <a:pPr algn="l"/>
            <a:r>
              <a:rPr lang="en-GB" dirty="0"/>
              <a:t>It could be </a:t>
            </a:r>
            <a:r>
              <a:rPr lang="en-GB" b="1" dirty="0"/>
              <a:t>used on hard disks as large as 2Gb</a:t>
            </a:r>
            <a:r>
              <a:rPr lang="en-GB" dirty="0"/>
              <a:t>. Later upgraded to support 4Gb, but became unsuitable for modern systems as storage capacity increased.</a:t>
            </a:r>
          </a:p>
          <a:p>
            <a:pPr algn="l"/>
            <a:r>
              <a:rPr lang="en-GB" dirty="0"/>
              <a:t>FAT32 file system was introduced in Windows 95. </a:t>
            </a:r>
          </a:p>
          <a:p>
            <a:pPr algn="l"/>
            <a:r>
              <a:rPr lang="en-GB" dirty="0"/>
              <a:t>The FAT32 file system offered a 32-bit file system, allowing each disk to be divided into a larger number of clusters, and supports much larger disks than FAT16, and can be used on</a:t>
            </a:r>
            <a:r>
              <a:rPr lang="en-GB" b="1" dirty="0"/>
              <a:t> disk volumes up to 16 TB</a:t>
            </a:r>
            <a:r>
              <a:rPr lang="en-GB" dirty="0"/>
              <a:t>.</a:t>
            </a:r>
          </a:p>
          <a:p>
            <a:pPr algn="l"/>
            <a:r>
              <a:rPr lang="en-GB" dirty="0"/>
              <a:t>FAT32 also supports long filenames. FAT16 was limited to 8 characters followed by a period and a 3 character file type extension. </a:t>
            </a:r>
            <a:r>
              <a:rPr lang="en-GB" b="1" dirty="0"/>
              <a:t>FAT32</a:t>
            </a:r>
            <a:r>
              <a:rPr lang="en-GB" dirty="0"/>
              <a:t> allows up to </a:t>
            </a:r>
            <a:r>
              <a:rPr lang="en-GB" b="1" dirty="0"/>
              <a:t>255 characters</a:t>
            </a:r>
            <a:r>
              <a:rPr lang="en-GB" dirty="0"/>
              <a:t>.</a:t>
            </a:r>
          </a:p>
          <a:p>
            <a:pPr algn="l"/>
            <a:endParaRPr lang="en-GB" dirty="0"/>
          </a:p>
        </p:txBody>
      </p:sp>
      <p:pic>
        <p:nvPicPr>
          <p:cNvPr id="13" name="Picture 12">
            <a:extLst>
              <a:ext uri="{FF2B5EF4-FFF2-40B4-BE49-F238E27FC236}">
                <a16:creationId xmlns:a16="http://schemas.microsoft.com/office/drawing/2014/main" id="{9DBB91BA-E65A-4878-BA75-DBC9635E3EA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838802" y="683846"/>
            <a:ext cx="2389529" cy="1590744"/>
          </a:xfrm>
          <a:prstGeom prst="rect">
            <a:avLst/>
          </a:prstGeom>
        </p:spPr>
      </p:pic>
    </p:spTree>
    <p:extLst>
      <p:ext uri="{BB962C8B-B14F-4D97-AF65-F5344CB8AC3E}">
        <p14:creationId xmlns:p14="http://schemas.microsoft.com/office/powerpoint/2010/main" val="4202042176"/>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69294" y="315017"/>
            <a:ext cx="10380690" cy="1033669"/>
          </a:xfrm>
        </p:spPr>
        <p:txBody>
          <a:bodyPr>
            <a:normAutofit/>
          </a:bodyPr>
          <a:lstStyle/>
          <a:p>
            <a:r>
              <a:rPr lang="en-GB" b="1" dirty="0">
                <a:solidFill>
                  <a:srgbClr val="FFFFFF"/>
                </a:solidFill>
              </a:rPr>
              <a:t>- Windows File Systems: </a:t>
            </a:r>
            <a:r>
              <a:rPr lang="en-GB" b="1" dirty="0" err="1">
                <a:solidFill>
                  <a:srgbClr val="FFFFFF"/>
                </a:solidFill>
              </a:rPr>
              <a:t>exFAT</a:t>
            </a:r>
            <a:r>
              <a:rPr lang="en-GB" b="1" dirty="0">
                <a:solidFill>
                  <a:srgbClr val="FFFFFF"/>
                </a:solidFill>
              </a:rPr>
              <a:t>.</a:t>
            </a:r>
          </a:p>
        </p:txBody>
      </p:sp>
      <p:pic>
        <p:nvPicPr>
          <p:cNvPr id="4" name="Content Placeholder 3" descr="Graphical user interface, application&#10;&#10;Description automatically generated">
            <a:extLst>
              <a:ext uri="{FF2B5EF4-FFF2-40B4-BE49-F238E27FC236}">
                <a16:creationId xmlns:a16="http://schemas.microsoft.com/office/drawing/2014/main" id="{647F8AE7-F231-4188-B9E5-4236FB64B6B1}"/>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285220" y="2146990"/>
            <a:ext cx="4143349" cy="3702232"/>
          </a:xfrm>
        </p:spPr>
      </p:pic>
      <p:sp>
        <p:nvSpPr>
          <p:cNvPr id="5" name="TextBox 4">
            <a:extLst>
              <a:ext uri="{FF2B5EF4-FFF2-40B4-BE49-F238E27FC236}">
                <a16:creationId xmlns:a16="http://schemas.microsoft.com/office/drawing/2014/main" id="{E30FD580-9116-49F1-B1FF-D644BFA83492}"/>
              </a:ext>
            </a:extLst>
          </p:cNvPr>
          <p:cNvSpPr txBox="1"/>
          <p:nvPr/>
        </p:nvSpPr>
        <p:spPr>
          <a:xfrm>
            <a:off x="8293907" y="5799613"/>
            <a:ext cx="2505075" cy="21544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prstClr val="black"/>
                </a:solidFill>
                <a:effectLst/>
                <a:uLnTx/>
                <a:uFillTx/>
                <a:latin typeface="Calibri" panose="020F0502020204030204"/>
                <a:ea typeface="+mn-ea"/>
                <a:cs typeface="+mn-cs"/>
                <a:hlinkClick r:id="rId4" tooltip="http://linuxkillwin.blogspot.com/2012/01/leer-extfat-en-ubuntu-fat32-para.html"/>
              </a:rPr>
              <a:t>This Photo</a:t>
            </a:r>
            <a:r>
              <a:rPr kumimoji="0" lang="en-GB" sz="8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800" b="0" i="0" u="none" strike="noStrike" kern="1200" cap="none" spc="0" normalizeH="0" baseline="0" noProof="0" dirty="0">
                <a:ln>
                  <a:noFill/>
                </a:ln>
                <a:solidFill>
                  <a:prstClr val="black"/>
                </a:solidFill>
                <a:effectLst/>
                <a:uLnTx/>
                <a:uFillTx/>
                <a:latin typeface="Calibri" panose="020F0502020204030204"/>
                <a:ea typeface="+mn-ea"/>
                <a:cs typeface="+mn-cs"/>
                <a:hlinkClick r:id="rId5" tooltip="https://creativecommons.org/licenses/by/3.0/"/>
              </a:rPr>
              <a:t>CC BY</a:t>
            </a:r>
            <a:endParaRPr kumimoji="0" lang="en-GB" sz="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24B0D03-2E52-44A6-BBD8-4DD4DB4D38CD}"/>
              </a:ext>
            </a:extLst>
          </p:cNvPr>
          <p:cNvSpPr txBox="1"/>
          <p:nvPr/>
        </p:nvSpPr>
        <p:spPr>
          <a:xfrm>
            <a:off x="277319" y="1936135"/>
            <a:ext cx="6378314" cy="3416320"/>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1" i="0" u="none" strike="noStrike" kern="1200" cap="none" spc="0" normalizeH="0" baseline="0" noProof="0" dirty="0" err="1">
                <a:ln>
                  <a:noFill/>
                </a:ln>
                <a:solidFill>
                  <a:prstClr val="black"/>
                </a:solidFill>
                <a:effectLst/>
                <a:uLnTx/>
                <a:uFillTx/>
                <a:latin typeface="Calibri" panose="020F0502020204030204"/>
                <a:ea typeface="+mn-ea"/>
                <a:cs typeface="+mn-cs"/>
              </a:rPr>
              <a:t>exFAT</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Extensible File Allocation Table</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introduced by Microsoft in 2006 is a file system optimized for flash memory / flash memory drives e.g. USB drives, SD cards /  removable storage.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err="1">
                <a:ln>
                  <a:noFill/>
                </a:ln>
                <a:solidFill>
                  <a:prstClr val="black"/>
                </a:solidFill>
                <a:effectLst/>
                <a:uLnTx/>
                <a:uFillTx/>
                <a:latin typeface="Calibri" panose="020F0502020204030204"/>
                <a:ea typeface="+mn-ea"/>
                <a:cs typeface="+mn-cs"/>
              </a:rPr>
              <a:t>exFAT</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can support volume size of approx.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128 PB (Petabytes)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or 128000 TB Terabytes.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Note: FAT32 is still commonly used on removable storage e.g. USB sticks / SD cards.</a:t>
            </a:r>
          </a:p>
        </p:txBody>
      </p:sp>
    </p:spTree>
    <p:extLst>
      <p:ext uri="{BB962C8B-B14F-4D97-AF65-F5344CB8AC3E}">
        <p14:creationId xmlns:p14="http://schemas.microsoft.com/office/powerpoint/2010/main" val="2622063480"/>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10380690" cy="1033669"/>
          </a:xfrm>
          <a:solidFill>
            <a:schemeClr val="bg1">
              <a:lumMod val="95000"/>
            </a:schemeClr>
          </a:solidFill>
        </p:spPr>
        <p:txBody>
          <a:bodyPr>
            <a:normAutofit/>
          </a:bodyPr>
          <a:lstStyle/>
          <a:p>
            <a:r>
              <a:rPr lang="en-GB" sz="4800" b="1" dirty="0">
                <a:solidFill>
                  <a:schemeClr val="bg1">
                    <a:lumMod val="50000"/>
                  </a:schemeClr>
                </a:solidFill>
              </a:rPr>
              <a:t>Bg. </a:t>
            </a:r>
            <a:r>
              <a:rPr lang="en-GB" sz="4000" b="1" dirty="0">
                <a:solidFill>
                  <a:schemeClr val="bg1">
                    <a:lumMod val="50000"/>
                  </a:schemeClr>
                </a:solidFill>
              </a:rPr>
              <a:t>Windows File Systems: Comparison.</a:t>
            </a:r>
          </a:p>
        </p:txBody>
      </p:sp>
      <p:pic>
        <p:nvPicPr>
          <p:cNvPr id="4" name="Content Placeholder 3" descr="Table&#10;&#10;Description automatically generated">
            <a:extLst>
              <a:ext uri="{FF2B5EF4-FFF2-40B4-BE49-F238E27FC236}">
                <a16:creationId xmlns:a16="http://schemas.microsoft.com/office/drawing/2014/main" id="{5E71B0F4-CAE8-4AC7-B660-4320B9BB1F12}"/>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434027" y="2777007"/>
            <a:ext cx="8632375" cy="3944155"/>
          </a:xfrm>
          <a:solidFill>
            <a:schemeClr val="bg1">
              <a:lumMod val="85000"/>
            </a:schemeClr>
          </a:solidFill>
          <a:ln w="63500">
            <a:solidFill>
              <a:schemeClr val="bg1">
                <a:lumMod val="75000"/>
              </a:schemeClr>
            </a:solidFill>
          </a:ln>
        </p:spPr>
      </p:pic>
      <p:sp>
        <p:nvSpPr>
          <p:cNvPr id="5" name="TextBox 4">
            <a:extLst>
              <a:ext uri="{FF2B5EF4-FFF2-40B4-BE49-F238E27FC236}">
                <a16:creationId xmlns:a16="http://schemas.microsoft.com/office/drawing/2014/main" id="{E35D6B67-91ED-45FE-A052-209A285CB153}"/>
              </a:ext>
            </a:extLst>
          </p:cNvPr>
          <p:cNvSpPr txBox="1"/>
          <p:nvPr/>
        </p:nvSpPr>
        <p:spPr>
          <a:xfrm>
            <a:off x="389743" y="1679388"/>
            <a:ext cx="11175168" cy="1015663"/>
          </a:xfrm>
          <a:prstGeom prst="rect">
            <a:avLst/>
          </a:prstGeom>
          <a:solidFill>
            <a:schemeClr val="bg1">
              <a:lumMod val="85000"/>
            </a:schemeClr>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You can see the Maximum partition or storage capacity of FAT16 &amp; FAT32 is limited to 2GB and 2TB, NTFS can store up to 15EB (</a:t>
            </a:r>
            <a:r>
              <a:rPr kumimoji="0" lang="en-GB" sz="2000" b="0" i="0" u="none" strike="noStrike" kern="1200" cap="none" spc="0" normalizeH="0" baseline="0" noProof="0" dirty="0" err="1">
                <a:ln>
                  <a:noFill/>
                </a:ln>
                <a:solidFill>
                  <a:prstClr val="black"/>
                </a:solidFill>
                <a:effectLst/>
                <a:uLnTx/>
                <a:uFillTx/>
                <a:latin typeface="Calibri" panose="020F0502020204030204"/>
                <a:ea typeface="+mn-ea"/>
                <a:cs typeface="+mn-cs"/>
              </a:rPr>
              <a:t>Exa</a:t>
            </a: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 Bytes), that’s 15,000 </a:t>
            </a:r>
            <a:r>
              <a:rPr kumimoji="0" lang="en-GB" sz="2000" b="0" i="0" u="none" strike="noStrike" kern="1200" cap="none" spc="0" normalizeH="0" baseline="0" noProof="0" dirty="0" err="1">
                <a:ln>
                  <a:noFill/>
                </a:ln>
                <a:solidFill>
                  <a:prstClr val="black"/>
                </a:solidFill>
                <a:effectLst/>
                <a:uLnTx/>
                <a:uFillTx/>
                <a:latin typeface="Calibri" panose="020F0502020204030204"/>
                <a:ea typeface="+mn-ea"/>
                <a:cs typeface="+mn-cs"/>
              </a:rPr>
              <a:t>PetaBytes</a:t>
            </a: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 or 15,000,000 million Terabytes. IT’s big, HUGE. For more information on these memory sizes </a:t>
            </a: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hlinkClick r:id="rId4"/>
              </a:rPr>
              <a:t>click-here</a:t>
            </a: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a:t>
            </a:r>
          </a:p>
        </p:txBody>
      </p:sp>
      <p:sp>
        <p:nvSpPr>
          <p:cNvPr id="11" name="TextBox 10">
            <a:extLst>
              <a:ext uri="{FF2B5EF4-FFF2-40B4-BE49-F238E27FC236}">
                <a16:creationId xmlns:a16="http://schemas.microsoft.com/office/drawing/2014/main" id="{243B4C4A-62A7-47E2-9322-46F1973F4416}"/>
              </a:ext>
            </a:extLst>
          </p:cNvPr>
          <p:cNvSpPr txBox="1"/>
          <p:nvPr/>
        </p:nvSpPr>
        <p:spPr>
          <a:xfrm>
            <a:off x="7288653" y="6674165"/>
            <a:ext cx="2087695" cy="18383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600" b="0" i="0" u="none" strike="noStrike" kern="1200" cap="none" spc="0" normalizeH="0" baseline="0" noProof="0" dirty="0">
                <a:ln>
                  <a:noFill/>
                </a:ln>
                <a:solidFill>
                  <a:prstClr val="black"/>
                </a:solidFill>
                <a:effectLst/>
                <a:uLnTx/>
                <a:uFillTx/>
                <a:latin typeface="Calibri" panose="020F0502020204030204"/>
                <a:ea typeface="+mn-ea"/>
                <a:cs typeface="+mn-cs"/>
              </a:rPr>
              <a:t>This Photo by Unknown Author is sourced from </a:t>
            </a:r>
            <a:r>
              <a:rPr kumimoji="0" lang="en-GB" sz="600" b="0" i="0" u="none" strike="noStrike" kern="1200" cap="none" spc="0" normalizeH="0" baseline="0" noProof="0" dirty="0">
                <a:ln>
                  <a:noFill/>
                </a:ln>
                <a:solidFill>
                  <a:prstClr val="black"/>
                </a:solidFill>
                <a:effectLst/>
                <a:uLnTx/>
                <a:uFillTx/>
                <a:latin typeface="Calibri" panose="020F0502020204030204"/>
                <a:ea typeface="+mn-ea"/>
                <a:cs typeface="+mn-cs"/>
                <a:hlinkClick r:id="rId5"/>
              </a:rPr>
              <a:t>ref</a:t>
            </a:r>
            <a:r>
              <a:rPr kumimoji="0" lang="en-GB" sz="600" b="0" i="0" u="none" strike="noStrike" kern="1200" cap="none" spc="0" normalizeH="0" baseline="0" noProof="0" dirty="0">
                <a:ln>
                  <a:noFill/>
                </a:ln>
                <a:solidFill>
                  <a:prstClr val="black"/>
                </a:solidFill>
                <a:effectLst/>
                <a:uLnTx/>
                <a:uFillTx/>
                <a:latin typeface="Calibri" panose="020F0502020204030204"/>
                <a:ea typeface="+mn-ea"/>
                <a:cs typeface="+mn-cs"/>
              </a:rPr>
              <a:t>.</a:t>
            </a:r>
          </a:p>
        </p:txBody>
      </p:sp>
    </p:spTree>
    <p:extLst>
      <p:ext uri="{BB962C8B-B14F-4D97-AF65-F5344CB8AC3E}">
        <p14:creationId xmlns:p14="http://schemas.microsoft.com/office/powerpoint/2010/main" val="4260611639"/>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sz="4000" b="1" dirty="0">
                <a:solidFill>
                  <a:srgbClr val="FFFFFF"/>
                </a:solidFill>
              </a:rPr>
              <a:t>- Windows File System: NTFS.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82031" y="1703473"/>
            <a:ext cx="11547771" cy="5034606"/>
          </a:xfrm>
        </p:spPr>
        <p:txBody>
          <a:bodyPr>
            <a:normAutofit fontScale="85000" lnSpcReduction="10000"/>
          </a:bodyPr>
          <a:lstStyle/>
          <a:p>
            <a:pPr>
              <a:lnSpc>
                <a:spcPct val="107000"/>
              </a:lnSpc>
              <a:spcAft>
                <a:spcPts val="800"/>
              </a:spcAft>
            </a:pPr>
            <a:r>
              <a:rPr lang="en-GB" dirty="0"/>
              <a:t>NTFS (The NT File System) arrived in 1993 when Microsoft </a:t>
            </a:r>
            <a:br>
              <a:rPr lang="en-GB" dirty="0"/>
            </a:br>
            <a:r>
              <a:rPr lang="en-GB" dirty="0"/>
              <a:t>launched </a:t>
            </a:r>
            <a:r>
              <a:rPr lang="en-GB" b="1" dirty="0"/>
              <a:t>Windows NT</a:t>
            </a:r>
            <a:r>
              <a:rPr lang="en-GB" dirty="0"/>
              <a:t>. NT was mainly a </a:t>
            </a:r>
            <a:r>
              <a:rPr lang="en-GB" b="1" dirty="0"/>
              <a:t>network and Server OS</a:t>
            </a:r>
            <a:r>
              <a:rPr lang="en-GB" dirty="0"/>
              <a:t>. </a:t>
            </a:r>
          </a:p>
          <a:p>
            <a:pPr>
              <a:lnSpc>
                <a:spcPct val="107000"/>
              </a:lnSpc>
              <a:spcAft>
                <a:spcPts val="800"/>
              </a:spcAft>
            </a:pPr>
            <a:r>
              <a:rPr lang="en-GB" dirty="0"/>
              <a:t>Today, it is </a:t>
            </a:r>
            <a:r>
              <a:rPr lang="en-GB" b="1" dirty="0"/>
              <a:t>default on Windows 10</a:t>
            </a:r>
            <a:r>
              <a:rPr lang="en-GB" dirty="0"/>
              <a:t>.</a:t>
            </a:r>
          </a:p>
          <a:p>
            <a:pPr>
              <a:lnSpc>
                <a:spcPct val="107000"/>
              </a:lnSpc>
              <a:spcAft>
                <a:spcPts val="800"/>
              </a:spcAft>
            </a:pPr>
            <a:r>
              <a:rPr lang="en-GB" dirty="0"/>
              <a:t>NTFS is a </a:t>
            </a:r>
            <a:r>
              <a:rPr lang="en-GB" b="1" dirty="0"/>
              <a:t>journaling file system</a:t>
            </a:r>
            <a:r>
              <a:rPr lang="en-GB" dirty="0"/>
              <a:t>, unlike that of FAT16 &amp; FAT32, that allows </a:t>
            </a:r>
            <a:br>
              <a:rPr lang="en-GB" dirty="0"/>
            </a:br>
            <a:r>
              <a:rPr lang="en-GB" dirty="0"/>
              <a:t>Transactions. </a:t>
            </a:r>
            <a:r>
              <a:rPr lang="en-GB" b="1" dirty="0"/>
              <a:t>Transactions</a:t>
            </a:r>
            <a:r>
              <a:rPr lang="en-GB" dirty="0"/>
              <a:t> allow files you are currently working on to be </a:t>
            </a:r>
            <a:br>
              <a:rPr lang="en-GB" dirty="0"/>
            </a:br>
            <a:r>
              <a:rPr lang="en-GB" dirty="0"/>
              <a:t>rolled back to their last saved point, instead of the file corrupting during a system crash or due to a power outage. This is what used to happen with FAT i.e. losing your work and file/data corruption.</a:t>
            </a:r>
          </a:p>
          <a:p>
            <a:pPr>
              <a:lnSpc>
                <a:spcPct val="107000"/>
              </a:lnSpc>
              <a:spcAft>
                <a:spcPts val="800"/>
              </a:spcAft>
            </a:pPr>
            <a:r>
              <a:rPr lang="en-GB" dirty="0"/>
              <a:t>The journaling file system also allows the OS to repair the file system on the hard disk.</a:t>
            </a:r>
          </a:p>
          <a:p>
            <a:pPr>
              <a:lnSpc>
                <a:spcPct val="107000"/>
              </a:lnSpc>
              <a:spcAft>
                <a:spcPts val="800"/>
              </a:spcAft>
            </a:pPr>
            <a:r>
              <a:rPr lang="en-GB" dirty="0"/>
              <a:t>Windows has a file utility called </a:t>
            </a:r>
            <a:r>
              <a:rPr lang="en-GB" b="1" dirty="0"/>
              <a:t>CHKDSK</a:t>
            </a:r>
            <a:r>
              <a:rPr lang="en-GB" dirty="0"/>
              <a:t> </a:t>
            </a:r>
            <a:r>
              <a:rPr lang="en-GB" b="1" dirty="0"/>
              <a:t>to repair data corruption and restore the file system</a:t>
            </a:r>
            <a:r>
              <a:rPr lang="en-GB" dirty="0"/>
              <a:t>.</a:t>
            </a:r>
          </a:p>
        </p:txBody>
      </p:sp>
      <p:pic>
        <p:nvPicPr>
          <p:cNvPr id="7" name="Picture 6" descr="Logo, company name&#10;&#10;Description automatically generated">
            <a:extLst>
              <a:ext uri="{FF2B5EF4-FFF2-40B4-BE49-F238E27FC236}">
                <a16:creationId xmlns:a16="http://schemas.microsoft.com/office/drawing/2014/main" id="{55025CEC-C2EC-494C-8DA9-80D0F170EBB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247719" y="502058"/>
            <a:ext cx="2762250" cy="2190750"/>
          </a:xfrm>
          <a:prstGeom prst="rect">
            <a:avLst/>
          </a:prstGeom>
        </p:spPr>
      </p:pic>
      <p:sp>
        <p:nvSpPr>
          <p:cNvPr id="9" name="TextBox 8">
            <a:extLst>
              <a:ext uri="{FF2B5EF4-FFF2-40B4-BE49-F238E27FC236}">
                <a16:creationId xmlns:a16="http://schemas.microsoft.com/office/drawing/2014/main" id="{BC5F3790-7777-4DB6-9535-D79B16EA8155}"/>
              </a:ext>
            </a:extLst>
          </p:cNvPr>
          <p:cNvSpPr txBox="1"/>
          <p:nvPr/>
        </p:nvSpPr>
        <p:spPr>
          <a:xfrm>
            <a:off x="9660849" y="2675825"/>
            <a:ext cx="1716685" cy="15388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4" tooltip="https://ru.bmstu.wiki/%D0%A1%D1%80%D0%B0%D0%B2%D0%BD%D0%B5%D0%BD%D0%B8%D0%B5_%D1%84%D0%B0%D0%B9%D0%BB%D0%BE%D0%B2%D1%8B%D1%85_%D1%81%D0%B8%D1%81%D1%82%D0%B5%D0%BC"/>
              </a:rPr>
              <a:t>This Photo</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5" tooltip="https://creativecommons.org/licenses/by-nc-nd/3.0/"/>
              </a:rPr>
              <a:t>CC BY-NC-ND</a:t>
            </a:r>
            <a:endPar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74959665"/>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sz="4000" b="1" dirty="0">
                <a:solidFill>
                  <a:srgbClr val="FFFFFF"/>
                </a:solidFill>
              </a:rPr>
              <a:t>- Windows File System: NTFS.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82032" y="1703473"/>
            <a:ext cx="6196284" cy="5034606"/>
          </a:xfrm>
        </p:spPr>
        <p:txBody>
          <a:bodyPr>
            <a:normAutofit/>
          </a:bodyPr>
          <a:lstStyle/>
          <a:p>
            <a:pPr>
              <a:lnSpc>
                <a:spcPct val="107000"/>
              </a:lnSpc>
              <a:spcAft>
                <a:spcPts val="800"/>
              </a:spcAft>
            </a:pPr>
            <a:r>
              <a:rPr lang="en-GB" dirty="0"/>
              <a:t>Microsoft updated NTFS in 2000 and included </a:t>
            </a:r>
            <a:r>
              <a:rPr lang="en-GB" b="1" dirty="0"/>
              <a:t>file</a:t>
            </a:r>
            <a:r>
              <a:rPr lang="en-GB" dirty="0"/>
              <a:t> </a:t>
            </a:r>
            <a:r>
              <a:rPr lang="en-GB" b="1" dirty="0"/>
              <a:t>system level encryption with</a:t>
            </a:r>
            <a:r>
              <a:rPr lang="en-GB" dirty="0"/>
              <a:t> </a:t>
            </a:r>
            <a:r>
              <a:rPr lang="en-GB" b="1" dirty="0"/>
              <a:t>EFS Encrypted File System</a:t>
            </a:r>
            <a:r>
              <a:rPr lang="en-GB" dirty="0"/>
              <a:t>. </a:t>
            </a:r>
            <a:r>
              <a:rPr lang="en-GB" sz="1800" dirty="0"/>
              <a:t>Bg. EFS uses symmetric multikey encryption to protect file system contents.</a:t>
            </a:r>
          </a:p>
          <a:p>
            <a:pPr>
              <a:lnSpc>
                <a:spcPct val="107000"/>
              </a:lnSpc>
              <a:spcAft>
                <a:spcPts val="800"/>
              </a:spcAft>
            </a:pPr>
            <a:r>
              <a:rPr lang="en-GB" dirty="0"/>
              <a:t>Initially, NTFS could handle disks up to </a:t>
            </a:r>
            <a:r>
              <a:rPr lang="en-GB" b="1" dirty="0"/>
              <a:t>256 TB </a:t>
            </a:r>
            <a:r>
              <a:rPr lang="en-GB" dirty="0"/>
              <a:t>and individual files up to 16TB. </a:t>
            </a:r>
          </a:p>
          <a:p>
            <a:pPr>
              <a:lnSpc>
                <a:spcPct val="107000"/>
              </a:lnSpc>
              <a:spcAft>
                <a:spcPts val="800"/>
              </a:spcAft>
            </a:pPr>
            <a:r>
              <a:rPr lang="en-GB" dirty="0"/>
              <a:t>The newer version of NTFS can handle storage disks up to </a:t>
            </a:r>
            <a:r>
              <a:rPr lang="en-GB" b="1" dirty="0"/>
              <a:t>8PB (Peta Bytes)</a:t>
            </a:r>
            <a:r>
              <a:rPr lang="en-GB" dirty="0"/>
              <a:t>,</a:t>
            </a:r>
            <a:r>
              <a:rPr lang="en-GB" b="1" dirty="0"/>
              <a:t> </a:t>
            </a:r>
            <a:r>
              <a:rPr lang="en-GB" dirty="0"/>
              <a:t>that’s 1000 </a:t>
            </a:r>
            <a:r>
              <a:rPr lang="en-GB" dirty="0" err="1"/>
              <a:t>TBs.</a:t>
            </a:r>
            <a:endParaRPr lang="en-GB" dirty="0"/>
          </a:p>
        </p:txBody>
      </p:sp>
      <p:pic>
        <p:nvPicPr>
          <p:cNvPr id="4" name="Picture 3" descr="A picture containing computer&#10;&#10;Description automatically generated">
            <a:extLst>
              <a:ext uri="{FF2B5EF4-FFF2-40B4-BE49-F238E27FC236}">
                <a16:creationId xmlns:a16="http://schemas.microsoft.com/office/drawing/2014/main" id="{DC562788-B99B-4FA2-B8D4-EAEF7A6F1B8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326757" y="1846472"/>
            <a:ext cx="5683211" cy="4030405"/>
          </a:xfrm>
          <a:prstGeom prst="rect">
            <a:avLst/>
          </a:prstGeom>
        </p:spPr>
      </p:pic>
      <p:sp>
        <p:nvSpPr>
          <p:cNvPr id="5" name="TextBox 4">
            <a:extLst>
              <a:ext uri="{FF2B5EF4-FFF2-40B4-BE49-F238E27FC236}">
                <a16:creationId xmlns:a16="http://schemas.microsoft.com/office/drawing/2014/main" id="{7A9CD754-7C50-4A6E-BD4D-60CF12B05613}"/>
              </a:ext>
            </a:extLst>
          </p:cNvPr>
          <p:cNvSpPr txBox="1"/>
          <p:nvPr/>
        </p:nvSpPr>
        <p:spPr>
          <a:xfrm>
            <a:off x="8677546" y="6020433"/>
            <a:ext cx="2919411" cy="15388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4" tooltip="https://asirfvg.wordpress.com/2014/09/30/cern-data-center/"/>
              </a:rPr>
              <a:t>This Photo</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5" tooltip="https://creativecommons.org/licenses/by/3.0/"/>
              </a:rPr>
              <a:t>CC BY</a:t>
            </a:r>
            <a:endPar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3" name="Picture 12" descr="A picture containing text, vector graphics, screenshot&#10;&#10;Description automatically generated">
            <a:extLst>
              <a:ext uri="{FF2B5EF4-FFF2-40B4-BE49-F238E27FC236}">
                <a16:creationId xmlns:a16="http://schemas.microsoft.com/office/drawing/2014/main" id="{C823B947-734E-49A9-931F-9996E2D61C22}"/>
              </a:ext>
            </a:extLst>
          </p:cNvPr>
          <p:cNvPicPr>
            <a:picLocks noChangeAspect="1"/>
          </p:cNvPicPr>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b="26409"/>
          <a:stretch/>
        </p:blipFill>
        <p:spPr>
          <a:xfrm>
            <a:off x="7803952" y="3880206"/>
            <a:ext cx="2147964" cy="1580706"/>
          </a:xfrm>
          <a:prstGeom prst="rect">
            <a:avLst/>
          </a:prstGeom>
        </p:spPr>
      </p:pic>
      <p:sp>
        <p:nvSpPr>
          <p:cNvPr id="17" name="TextBox 16">
            <a:extLst>
              <a:ext uri="{FF2B5EF4-FFF2-40B4-BE49-F238E27FC236}">
                <a16:creationId xmlns:a16="http://schemas.microsoft.com/office/drawing/2014/main" id="{4A3308A0-5DC4-4CD9-92EC-9913E2F6BF47}"/>
              </a:ext>
            </a:extLst>
          </p:cNvPr>
          <p:cNvSpPr txBox="1"/>
          <p:nvPr/>
        </p:nvSpPr>
        <p:spPr>
          <a:xfrm>
            <a:off x="7203978" y="6002387"/>
            <a:ext cx="1541230" cy="15388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7" tooltip="https://thequirksofenglish.blogspot.com/2018/"/>
              </a:rPr>
              <a:t>This Photo</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rPr>
              <a:t> by </a:t>
            </a:r>
            <a:r>
              <a:rPr kumimoji="0" lang="en-GB" sz="200" b="0" i="0" u="none" strike="noStrike" kern="1200" cap="none" spc="0" normalizeH="0" baseline="0" noProof="0" dirty="0">
                <a:ln>
                  <a:noFill/>
                </a:ln>
                <a:solidFill>
                  <a:prstClr val="black"/>
                </a:solidFill>
                <a:effectLst/>
                <a:uLnTx/>
                <a:uFillTx/>
                <a:latin typeface="Calibri" panose="020F0502020204030204"/>
                <a:ea typeface="+mn-ea"/>
                <a:cs typeface="+mn-cs"/>
              </a:rPr>
              <a:t>Unknown</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rPr>
              <a:t> Author is licensed under </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8" tooltip="https://creativecommons.org/licenses/by-nc-sa/3.0/"/>
              </a:rPr>
              <a:t>CC BY-SA-NC</a:t>
            </a:r>
            <a:endPar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9" name="Picture 18" descr="A picture containing text, gauge, device&#10;&#10;Description automatically generated">
            <a:extLst>
              <a:ext uri="{FF2B5EF4-FFF2-40B4-BE49-F238E27FC236}">
                <a16:creationId xmlns:a16="http://schemas.microsoft.com/office/drawing/2014/main" id="{067C11C3-8DAA-49A0-890C-413E7FA2F9A3}"/>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6322079" y="5241636"/>
            <a:ext cx="5683210" cy="750657"/>
          </a:xfrm>
          <a:prstGeom prst="rect">
            <a:avLst/>
          </a:prstGeom>
        </p:spPr>
      </p:pic>
    </p:spTree>
    <p:extLst>
      <p:ext uri="{BB962C8B-B14F-4D97-AF65-F5344CB8AC3E}">
        <p14:creationId xmlns:p14="http://schemas.microsoft.com/office/powerpoint/2010/main" val="2069019219"/>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sz="4000" b="1" dirty="0">
                <a:solidFill>
                  <a:srgbClr val="FFFFFF"/>
                </a:solidFill>
              </a:rPr>
              <a:t>- Windows File System: </a:t>
            </a:r>
            <a:r>
              <a:rPr lang="en-GB" sz="4000" b="1" dirty="0" err="1">
                <a:solidFill>
                  <a:srgbClr val="FFFFFF"/>
                </a:solidFill>
              </a:rPr>
              <a:t>ReFS.</a:t>
            </a:r>
            <a:endParaRPr lang="en-GB" sz="4000" b="1" dirty="0">
              <a:solidFill>
                <a:srgbClr val="FFFFFF"/>
              </a:solidFill>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82032" y="1703473"/>
            <a:ext cx="8512264" cy="5034606"/>
          </a:xfrm>
        </p:spPr>
        <p:txBody>
          <a:bodyPr>
            <a:normAutofit fontScale="92500" lnSpcReduction="10000"/>
          </a:bodyPr>
          <a:lstStyle/>
          <a:p>
            <a:pPr marL="342900" lvl="0" indent="-342900">
              <a:lnSpc>
                <a:spcPct val="107000"/>
              </a:lnSpc>
              <a:spcAft>
                <a:spcPts val="800"/>
              </a:spcAft>
              <a:buFont typeface="Arial" panose="020B0604020202020204" pitchFamily="34" charset="0"/>
              <a:buChar char="•"/>
              <a:tabLst>
                <a:tab pos="457200" algn="l"/>
              </a:tabLst>
            </a:pPr>
            <a:r>
              <a:rPr lang="en-GB" sz="2400" b="1" dirty="0" err="1">
                <a:effectLst/>
                <a:latin typeface="Calibri" panose="020F0502020204030204" pitchFamily="34" charset="0"/>
                <a:ea typeface="Calibri" panose="020F0502020204030204" pitchFamily="34" charset="0"/>
                <a:cs typeface="Times New Roman" panose="02020603050405020304" pitchFamily="18" charset="0"/>
              </a:rPr>
              <a:t>ReFS</a:t>
            </a:r>
            <a:r>
              <a:rPr lang="en-GB" sz="2400" b="1" dirty="0">
                <a:effectLst/>
                <a:latin typeface="Calibri" panose="020F0502020204030204" pitchFamily="34" charset="0"/>
                <a:ea typeface="Calibri" panose="020F0502020204030204" pitchFamily="34" charset="0"/>
                <a:cs typeface="Times New Roman" panose="02020603050405020304" pitchFamily="18" charset="0"/>
              </a:rPr>
              <a:t> (Resilient File System) </a:t>
            </a:r>
            <a:r>
              <a:rPr lang="en-GB" sz="2400" dirty="0">
                <a:effectLst/>
                <a:latin typeface="Calibri" panose="020F0502020204030204" pitchFamily="34" charset="0"/>
                <a:ea typeface="Calibri" panose="020F0502020204030204" pitchFamily="34" charset="0"/>
                <a:cs typeface="Times New Roman" panose="02020603050405020304" pitchFamily="18" charset="0"/>
              </a:rPr>
              <a:t>was introduced in </a:t>
            </a:r>
            <a:r>
              <a:rPr lang="en-GB" sz="2400" b="1" dirty="0">
                <a:effectLst/>
                <a:latin typeface="Calibri" panose="020F0502020204030204" pitchFamily="34" charset="0"/>
                <a:ea typeface="Calibri" panose="020F0502020204030204" pitchFamily="34" charset="0"/>
                <a:cs typeface="Times New Roman" panose="02020603050405020304" pitchFamily="18" charset="0"/>
              </a:rPr>
              <a:t>Microsoft Windows Server OS 2012</a:t>
            </a:r>
            <a:r>
              <a:rPr lang="en-GB" sz="2400" dirty="0">
                <a:effectLst/>
                <a:latin typeface="Calibri" panose="020F0502020204030204" pitchFamily="34" charset="0"/>
                <a:ea typeface="Calibri" panose="020F0502020204030204" pitchFamily="34" charset="0"/>
                <a:cs typeface="Times New Roman" panose="02020603050405020304" pitchFamily="18" charset="0"/>
              </a:rPr>
              <a:t>. The file system was designed to upgrade and replace NTFS. But is still in development.</a:t>
            </a:r>
          </a:p>
          <a:p>
            <a:pPr marL="342900" lvl="0" indent="-342900">
              <a:lnSpc>
                <a:spcPct val="107000"/>
              </a:lnSpc>
              <a:spcAft>
                <a:spcPts val="800"/>
              </a:spcAft>
              <a:buFont typeface="Arial" panose="020B0604020202020204" pitchFamily="34" charset="0"/>
              <a:buChar char="•"/>
              <a:tabLst>
                <a:tab pos="457200" algn="l"/>
              </a:tabLst>
            </a:pPr>
            <a:r>
              <a:rPr lang="en-GB" sz="2400" dirty="0" err="1">
                <a:effectLst/>
                <a:latin typeface="Calibri" panose="020F0502020204030204" pitchFamily="34" charset="0"/>
                <a:ea typeface="Calibri" panose="020F0502020204030204" pitchFamily="34" charset="0"/>
                <a:cs typeface="Times New Roman" panose="02020603050405020304" pitchFamily="18" charset="0"/>
              </a:rPr>
              <a:t>ReFS</a:t>
            </a:r>
            <a:r>
              <a:rPr lang="en-GB" sz="2400" dirty="0">
                <a:effectLst/>
                <a:latin typeface="Calibri" panose="020F0502020204030204" pitchFamily="34" charset="0"/>
                <a:ea typeface="Calibri" panose="020F0502020204030204" pitchFamily="34" charset="0"/>
                <a:cs typeface="Times New Roman" panose="02020603050405020304" pitchFamily="18" charset="0"/>
              </a:rPr>
              <a:t> is designed to check for </a:t>
            </a:r>
            <a:r>
              <a:rPr lang="en-GB" sz="2400" b="1" dirty="0">
                <a:effectLst/>
                <a:latin typeface="Calibri" panose="020F0502020204030204" pitchFamily="34" charset="0"/>
                <a:ea typeface="Calibri" panose="020F0502020204030204" pitchFamily="34" charset="0"/>
                <a:cs typeface="Times New Roman" panose="02020603050405020304" pitchFamily="18" charset="0"/>
              </a:rPr>
              <a:t>data corruption and fix it automatically</a:t>
            </a:r>
            <a:r>
              <a:rPr lang="en-GB" sz="2400" dirty="0">
                <a:effectLst/>
                <a:latin typeface="Calibri" panose="020F0502020204030204" pitchFamily="34" charset="0"/>
                <a:ea typeface="Calibri" panose="020F0502020204030204" pitchFamily="34" charset="0"/>
                <a:cs typeface="Times New Roman" panose="02020603050405020304" pitchFamily="18" charset="0"/>
              </a:rPr>
              <a:t>. It uses a tool called </a:t>
            </a:r>
            <a:r>
              <a:rPr lang="en-GB" sz="2400" b="1" dirty="0" err="1">
                <a:effectLst/>
                <a:latin typeface="Calibri" panose="020F0502020204030204" pitchFamily="34" charset="0"/>
                <a:ea typeface="Calibri" panose="020F0502020204030204" pitchFamily="34" charset="0"/>
                <a:cs typeface="Times New Roman" panose="02020603050405020304" pitchFamily="18" charset="0"/>
              </a:rPr>
              <a:t>ReFS</a:t>
            </a:r>
            <a:r>
              <a:rPr lang="en-GB" sz="2400" b="1" dirty="0">
                <a:effectLst/>
                <a:latin typeface="Calibri" panose="020F0502020204030204" pitchFamily="34" charset="0"/>
                <a:ea typeface="Calibri" panose="020F0502020204030204" pitchFamily="34" charset="0"/>
                <a:cs typeface="Times New Roman" panose="02020603050405020304" pitchFamily="18" charset="0"/>
              </a:rPr>
              <a:t>-Util</a:t>
            </a:r>
            <a:r>
              <a:rPr lang="en-GB" sz="2400" dirty="0">
                <a:effectLst/>
                <a:latin typeface="Calibri" panose="020F0502020204030204" pitchFamily="34" charset="0"/>
                <a:ea typeface="Calibri" panose="020F0502020204030204" pitchFamily="34" charset="0"/>
                <a:cs typeface="Times New Roman" panose="02020603050405020304" pitchFamily="18" charset="0"/>
              </a:rPr>
              <a:t> to recover data from damaged </a:t>
            </a:r>
            <a:r>
              <a:rPr lang="en-GB" sz="2400" dirty="0" err="1">
                <a:effectLst/>
                <a:latin typeface="Calibri" panose="020F0502020204030204" pitchFamily="34" charset="0"/>
                <a:ea typeface="Calibri" panose="020F0502020204030204" pitchFamily="34" charset="0"/>
                <a:cs typeface="Times New Roman" panose="02020603050405020304" pitchFamily="18" charset="0"/>
              </a:rPr>
              <a:t>ReFS</a:t>
            </a:r>
            <a:r>
              <a:rPr lang="en-GB" sz="2400" dirty="0">
                <a:effectLst/>
                <a:latin typeface="Calibri" panose="020F0502020204030204" pitchFamily="34" charset="0"/>
                <a:ea typeface="Calibri" panose="020F0502020204030204" pitchFamily="34" charset="0"/>
                <a:cs typeface="Times New Roman" panose="02020603050405020304" pitchFamily="18" charset="0"/>
              </a:rPr>
              <a:t>-formatted disks/volumes.</a:t>
            </a:r>
          </a:p>
          <a:p>
            <a:pPr marL="342900" lvl="0" indent="-342900">
              <a:lnSpc>
                <a:spcPct val="107000"/>
              </a:lnSpc>
              <a:spcAft>
                <a:spcPts val="800"/>
              </a:spcAft>
              <a:buFont typeface="Arial" panose="020B0604020202020204" pitchFamily="34" charset="0"/>
              <a:buChar char="•"/>
              <a:tabLst>
                <a:tab pos="457200" algn="l"/>
              </a:tabLst>
            </a:pPr>
            <a:r>
              <a:rPr lang="en-GB" sz="2400" dirty="0" err="1">
                <a:effectLst/>
                <a:latin typeface="Calibri" panose="020F0502020204030204" pitchFamily="34" charset="0"/>
                <a:ea typeface="Calibri" panose="020F0502020204030204" pitchFamily="34" charset="0"/>
                <a:cs typeface="Times New Roman" panose="02020603050405020304" pitchFamily="18" charset="0"/>
              </a:rPr>
              <a:t>ReFS</a:t>
            </a:r>
            <a:r>
              <a:rPr lang="en-GB" sz="2400" dirty="0">
                <a:effectLst/>
                <a:latin typeface="Calibri" panose="020F0502020204030204" pitchFamily="34" charset="0"/>
                <a:ea typeface="Calibri" panose="020F0502020204030204" pitchFamily="34" charset="0"/>
                <a:cs typeface="Times New Roman" panose="02020603050405020304" pitchFamily="18" charset="0"/>
              </a:rPr>
              <a:t> brings an increase in capacity too with a volume size limit of </a:t>
            </a:r>
            <a:r>
              <a:rPr lang="en-GB" sz="2400" b="1" dirty="0">
                <a:effectLst/>
                <a:latin typeface="Calibri" panose="020F0502020204030204" pitchFamily="34" charset="0"/>
                <a:ea typeface="Calibri" panose="020F0502020204030204" pitchFamily="34" charset="0"/>
                <a:cs typeface="Times New Roman" panose="02020603050405020304" pitchFamily="18" charset="0"/>
              </a:rPr>
              <a:t>1 yottabyte (1 trillion TB)</a:t>
            </a:r>
            <a:r>
              <a:rPr lang="en-GB" sz="2400" dirty="0">
                <a:effectLst/>
                <a:latin typeface="Calibri" panose="020F0502020204030204" pitchFamily="34" charset="0"/>
                <a:ea typeface="Calibri" panose="020F0502020204030204" pitchFamily="34" charset="0"/>
                <a:cs typeface="Times New Roman" panose="02020603050405020304" pitchFamily="18" charset="0"/>
              </a:rPr>
              <a:t>,  with a maximum file size of 16 exabytes (16 million TB).</a:t>
            </a:r>
          </a:p>
          <a:p>
            <a:pPr marL="342900" lvl="0" indent="-342900">
              <a:lnSpc>
                <a:spcPct val="107000"/>
              </a:lnSpc>
              <a:spcAft>
                <a:spcPts val="800"/>
              </a:spcAft>
              <a:buFont typeface="Arial" panose="020B0604020202020204" pitchFamily="34" charset="0"/>
              <a:buChar char="•"/>
              <a:tabLst>
                <a:tab pos="457200" algn="l"/>
              </a:tabLst>
            </a:pPr>
            <a:r>
              <a:rPr lang="en-GB" sz="2400" dirty="0" err="1">
                <a:effectLst/>
                <a:latin typeface="Calibri" panose="020F0502020204030204" pitchFamily="34" charset="0"/>
                <a:ea typeface="Calibri" panose="020F0502020204030204" pitchFamily="34" charset="0"/>
                <a:cs typeface="Times New Roman" panose="02020603050405020304" pitchFamily="18" charset="0"/>
              </a:rPr>
              <a:t>ReFS</a:t>
            </a:r>
            <a:r>
              <a:rPr lang="en-GB" sz="2400" dirty="0">
                <a:effectLst/>
                <a:latin typeface="Calibri" panose="020F0502020204030204" pitchFamily="34" charset="0"/>
                <a:ea typeface="Calibri" panose="020F0502020204030204" pitchFamily="34" charset="0"/>
                <a:cs typeface="Times New Roman" panose="02020603050405020304" pitchFamily="18" charset="0"/>
              </a:rPr>
              <a:t> still currently lacks some NTFS features, including direct booting, file encryption and transactions. For full list of features </a:t>
            </a:r>
            <a:r>
              <a:rPr lang="en-GB" sz="24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click-here</a:t>
            </a:r>
            <a:r>
              <a:rPr lang="en-GB" sz="2400" dirty="0">
                <a:effectLst/>
                <a:latin typeface="Calibri" panose="020F0502020204030204" pitchFamily="34" charset="0"/>
                <a:ea typeface="Calibri" panose="020F0502020204030204" pitchFamily="34" charset="0"/>
                <a:cs typeface="Times New Roman" panose="02020603050405020304" pitchFamily="18" charset="0"/>
              </a:rPr>
              <a:t>.</a:t>
            </a:r>
          </a:p>
          <a:p>
            <a:pPr marL="342900" lvl="0" indent="-342900">
              <a:lnSpc>
                <a:spcPct val="107000"/>
              </a:lnSpc>
              <a:spcAft>
                <a:spcPts val="800"/>
              </a:spcAft>
              <a:buFont typeface="Arial" panose="020B0604020202020204" pitchFamily="34" charset="0"/>
              <a:buChar char="•"/>
              <a:tabLst>
                <a:tab pos="457200" algn="l"/>
              </a:tabLst>
            </a:pPr>
            <a:r>
              <a:rPr lang="en-GB" sz="2400" dirty="0">
                <a:effectLst/>
                <a:latin typeface="Calibri" panose="020F0502020204030204" pitchFamily="34" charset="0"/>
                <a:ea typeface="Calibri" panose="020F0502020204030204" pitchFamily="34" charset="0"/>
                <a:cs typeface="Times New Roman" panose="02020603050405020304" pitchFamily="18" charset="0"/>
              </a:rPr>
              <a:t>It is evolving and </a:t>
            </a:r>
            <a:r>
              <a:rPr lang="en-GB" sz="2400" dirty="0">
                <a:latin typeface="Calibri" panose="020F0502020204030204" pitchFamily="34" charset="0"/>
                <a:ea typeface="Calibri" panose="020F0502020204030204" pitchFamily="34" charset="0"/>
                <a:cs typeface="Times New Roman" panose="02020603050405020304" pitchFamily="18" charset="0"/>
              </a:rPr>
              <a:t>could</a:t>
            </a:r>
            <a:r>
              <a:rPr lang="en-GB" sz="2400" dirty="0">
                <a:effectLst/>
                <a:latin typeface="Calibri" panose="020F0502020204030204" pitchFamily="34" charset="0"/>
                <a:ea typeface="Calibri" panose="020F0502020204030204" pitchFamily="34" charset="0"/>
                <a:cs typeface="Times New Roman" panose="02020603050405020304" pitchFamily="18" charset="0"/>
              </a:rPr>
              <a:t> replace NTFS in the future.</a:t>
            </a:r>
          </a:p>
        </p:txBody>
      </p:sp>
      <p:pic>
        <p:nvPicPr>
          <p:cNvPr id="4" name="Picture 3">
            <a:extLst>
              <a:ext uri="{FF2B5EF4-FFF2-40B4-BE49-F238E27FC236}">
                <a16:creationId xmlns:a16="http://schemas.microsoft.com/office/drawing/2014/main" id="{192EB9C6-052D-4951-A4B3-EFE8561B752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8628593" y="1936941"/>
            <a:ext cx="3381375" cy="3810000"/>
          </a:xfrm>
          <a:prstGeom prst="rect">
            <a:avLst/>
          </a:prstGeom>
        </p:spPr>
      </p:pic>
      <p:sp>
        <p:nvSpPr>
          <p:cNvPr id="5" name="TextBox 4">
            <a:extLst>
              <a:ext uri="{FF2B5EF4-FFF2-40B4-BE49-F238E27FC236}">
                <a16:creationId xmlns:a16="http://schemas.microsoft.com/office/drawing/2014/main" id="{7A02232B-0E5F-48FA-A57D-C67D0E509495}"/>
              </a:ext>
            </a:extLst>
          </p:cNvPr>
          <p:cNvSpPr txBox="1"/>
          <p:nvPr/>
        </p:nvSpPr>
        <p:spPr>
          <a:xfrm>
            <a:off x="8725951" y="5690943"/>
            <a:ext cx="3381375" cy="1692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500" b="0" i="0" u="none" strike="noStrike" kern="1200" cap="none" spc="0" normalizeH="0" baseline="0" noProof="0" dirty="0">
                <a:ln>
                  <a:noFill/>
                </a:ln>
                <a:solidFill>
                  <a:prstClr val="black"/>
                </a:solidFill>
                <a:effectLst/>
                <a:uLnTx/>
                <a:uFillTx/>
                <a:latin typeface="Calibri" panose="020F0502020204030204"/>
                <a:ea typeface="+mn-ea"/>
                <a:cs typeface="+mn-cs"/>
                <a:hlinkClick r:id="rId5" tooltip="http://cellularscale.blogspot.co.uk/2012/03/how-animals-shrek-and-yoda-stimulate.html"/>
              </a:rPr>
              <a:t>This Photo</a:t>
            </a:r>
            <a:r>
              <a:rPr kumimoji="0" lang="en-GB" sz="5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500" b="0" i="0" u="none" strike="noStrike" kern="1200" cap="none" spc="0" normalizeH="0" baseline="0" noProof="0" dirty="0">
                <a:ln>
                  <a:noFill/>
                </a:ln>
                <a:solidFill>
                  <a:prstClr val="black"/>
                </a:solidFill>
                <a:effectLst/>
                <a:uLnTx/>
                <a:uFillTx/>
                <a:latin typeface="Calibri" panose="020F0502020204030204"/>
                <a:ea typeface="+mn-ea"/>
                <a:cs typeface="+mn-cs"/>
                <a:hlinkClick r:id="rId6" tooltip="https://creativecommons.org/licenses/by-nc-sa/3.0/"/>
              </a:rPr>
              <a:t>CC BY-SA-NC</a:t>
            </a:r>
            <a:endParaRPr kumimoji="0" lang="en-GB" sz="5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27" name="Picture 26">
            <a:extLst>
              <a:ext uri="{FF2B5EF4-FFF2-40B4-BE49-F238E27FC236}">
                <a16:creationId xmlns:a16="http://schemas.microsoft.com/office/drawing/2014/main" id="{7A95B0CA-2985-47E2-93F2-CA895C113290}"/>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rot="3019919">
            <a:off x="9313505" y="3294504"/>
            <a:ext cx="2506579" cy="1671052"/>
          </a:xfrm>
          <a:prstGeom prst="rect">
            <a:avLst/>
          </a:prstGeom>
        </p:spPr>
      </p:pic>
      <p:sp>
        <p:nvSpPr>
          <p:cNvPr id="28" name="TextBox 27">
            <a:extLst>
              <a:ext uri="{FF2B5EF4-FFF2-40B4-BE49-F238E27FC236}">
                <a16:creationId xmlns:a16="http://schemas.microsoft.com/office/drawing/2014/main" id="{25686720-5CFA-4831-88E2-5231A9ABF077}"/>
              </a:ext>
            </a:extLst>
          </p:cNvPr>
          <p:cNvSpPr txBox="1"/>
          <p:nvPr/>
        </p:nvSpPr>
        <p:spPr>
          <a:xfrm>
            <a:off x="9596400" y="5782727"/>
            <a:ext cx="1697185" cy="15388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8" tooltip="https://www.deviantart.com/samashy/art/Apple-200442167"/>
              </a:rPr>
              <a:t>This Photo</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9" tooltip="https://creativecommons.org/licenses/by-sa/3.0/"/>
              </a:rPr>
              <a:t>CC BY-SA</a:t>
            </a:r>
            <a:endPar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406093"/>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b="1" dirty="0">
                <a:solidFill>
                  <a:schemeClr val="bg1"/>
                </a:solidFill>
              </a:rPr>
              <a:t>- Linux File System</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528851" y="1752695"/>
            <a:ext cx="6673923" cy="4866936"/>
          </a:xfrm>
        </p:spPr>
        <p:txBody>
          <a:bodyPr>
            <a:normAutofit/>
          </a:bodyPr>
          <a:lstStyle/>
          <a:p>
            <a:pPr algn="just"/>
            <a:r>
              <a:rPr lang="en-GB" b="0" i="0" dirty="0">
                <a:effectLst/>
              </a:rPr>
              <a:t>Linux file systems are commonly </a:t>
            </a:r>
            <a:r>
              <a:rPr lang="en-GB" dirty="0"/>
              <a:t>known as ‘</a:t>
            </a:r>
            <a:r>
              <a:rPr lang="en-GB" b="1" dirty="0"/>
              <a:t>Ext</a:t>
            </a:r>
            <a:r>
              <a:rPr lang="en-GB" dirty="0"/>
              <a:t>’ or </a:t>
            </a:r>
            <a:r>
              <a:rPr lang="en-GB" b="1" dirty="0"/>
              <a:t>Extended File System.</a:t>
            </a:r>
          </a:p>
          <a:p>
            <a:pPr algn="just"/>
            <a:r>
              <a:rPr lang="en-GB" dirty="0"/>
              <a:t>Like FAT, the Ext versions include ext2, ext3 and ext4.</a:t>
            </a:r>
          </a:p>
          <a:p>
            <a:pPr algn="just"/>
            <a:r>
              <a:rPr lang="en-GB" b="0" i="0" dirty="0">
                <a:effectLst/>
              </a:rPr>
              <a:t>The majority of modern Linux distributions </a:t>
            </a:r>
            <a:r>
              <a:rPr lang="en-GB" b="1" i="0" dirty="0">
                <a:effectLst/>
              </a:rPr>
              <a:t>default to the ext4 file system</a:t>
            </a:r>
            <a:r>
              <a:rPr lang="en-GB" i="0" dirty="0">
                <a:effectLst/>
              </a:rPr>
              <a:t>.</a:t>
            </a:r>
          </a:p>
          <a:p>
            <a:r>
              <a:rPr lang="en-GB" dirty="0"/>
              <a:t>It supports max. storage capacity of approx. </a:t>
            </a:r>
            <a:r>
              <a:rPr lang="en-GB" b="1" dirty="0"/>
              <a:t>1EB Exabyte</a:t>
            </a:r>
            <a:r>
              <a:rPr lang="en-GB" dirty="0"/>
              <a:t>. That’s approx. 1 million Terabytes. </a:t>
            </a:r>
          </a:p>
          <a:p>
            <a:pPr lvl="1"/>
            <a:r>
              <a:rPr lang="en-GB" dirty="0"/>
              <a:t>That’s big. HUGE. But not as big as NTFS.</a:t>
            </a:r>
          </a:p>
        </p:txBody>
      </p:sp>
      <p:sp>
        <p:nvSpPr>
          <p:cNvPr id="9" name="TextBox 8">
            <a:extLst>
              <a:ext uri="{FF2B5EF4-FFF2-40B4-BE49-F238E27FC236}">
                <a16:creationId xmlns:a16="http://schemas.microsoft.com/office/drawing/2014/main" id="{6C8C7562-8972-4C53-A7E0-20D25471AB1E}"/>
              </a:ext>
            </a:extLst>
          </p:cNvPr>
          <p:cNvSpPr txBox="1"/>
          <p:nvPr/>
        </p:nvSpPr>
        <p:spPr>
          <a:xfrm>
            <a:off x="7837628" y="4638353"/>
            <a:ext cx="3719517" cy="1692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500" b="0" i="0" u="none" strike="noStrike" kern="1200" cap="none" spc="0" normalizeH="0" baseline="0" noProof="0" dirty="0">
                <a:ln>
                  <a:noFill/>
                </a:ln>
                <a:solidFill>
                  <a:prstClr val="black"/>
                </a:solidFill>
                <a:effectLst/>
                <a:uLnTx/>
                <a:uFillTx/>
                <a:latin typeface="Calibri" panose="020F0502020204030204"/>
                <a:ea typeface="+mn-ea"/>
                <a:cs typeface="+mn-cs"/>
                <a:hlinkClick r:id="rId3" tooltip="http://deiby-ybied.deviantart.com/art/TUX-Linux-424762616"/>
              </a:rPr>
              <a:t>This Photo</a:t>
            </a:r>
            <a:r>
              <a:rPr kumimoji="0" lang="en-GB" sz="5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500" b="0" i="0" u="none" strike="noStrike" kern="1200" cap="none" spc="0" normalizeH="0" baseline="0" noProof="0" dirty="0">
                <a:ln>
                  <a:noFill/>
                </a:ln>
                <a:solidFill>
                  <a:prstClr val="black"/>
                </a:solidFill>
                <a:effectLst/>
                <a:uLnTx/>
                <a:uFillTx/>
                <a:latin typeface="Calibri" panose="020F0502020204030204"/>
                <a:ea typeface="+mn-ea"/>
                <a:cs typeface="+mn-cs"/>
                <a:hlinkClick r:id="rId4" tooltip="https://creativecommons.org/licenses/by-nc-sa/3.0/"/>
              </a:rPr>
              <a:t>CC BY-SA-NC</a:t>
            </a:r>
            <a:endParaRPr kumimoji="0" lang="en-GB" sz="5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3" name="Picture 12" descr="Diagram&#10;&#10;Description automatically generated">
            <a:extLst>
              <a:ext uri="{FF2B5EF4-FFF2-40B4-BE49-F238E27FC236}">
                <a16:creationId xmlns:a16="http://schemas.microsoft.com/office/drawing/2014/main" id="{24C62654-F5B8-4427-AB9F-5BE4D268B123}"/>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6884669" y="4269903"/>
            <a:ext cx="4975895" cy="2349728"/>
          </a:xfrm>
          <a:prstGeom prst="rect">
            <a:avLst/>
          </a:prstGeom>
        </p:spPr>
      </p:pic>
      <p:sp>
        <p:nvSpPr>
          <p:cNvPr id="17" name="TextBox 16">
            <a:extLst>
              <a:ext uri="{FF2B5EF4-FFF2-40B4-BE49-F238E27FC236}">
                <a16:creationId xmlns:a16="http://schemas.microsoft.com/office/drawing/2014/main" id="{C157C538-481A-4D0A-84AB-D7D2257116B3}"/>
              </a:ext>
            </a:extLst>
          </p:cNvPr>
          <p:cNvSpPr txBox="1"/>
          <p:nvPr/>
        </p:nvSpPr>
        <p:spPr>
          <a:xfrm>
            <a:off x="6884669" y="6590228"/>
            <a:ext cx="4688205" cy="18466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600" b="0" i="0" u="none" strike="noStrike" kern="1200" cap="none" spc="0" normalizeH="0" baseline="0" noProof="0">
                <a:ln>
                  <a:noFill/>
                </a:ln>
                <a:solidFill>
                  <a:prstClr val="black"/>
                </a:solidFill>
                <a:effectLst/>
                <a:uLnTx/>
                <a:uFillTx/>
                <a:latin typeface="Calibri" panose="020F0502020204030204"/>
                <a:ea typeface="+mn-ea"/>
                <a:cs typeface="+mn-cs"/>
                <a:hlinkClick r:id="rId6" tooltip="http://www.tecmint.com/what-is-ext2-ext3-ext4-and-how-to-create-and-convert-linux-file-systems/"/>
              </a:rPr>
              <a:t>This Photo</a:t>
            </a:r>
            <a:r>
              <a:rPr kumimoji="0" lang="en-GB" sz="600" b="0" i="0" u="none" strike="noStrike" kern="1200" cap="none" spc="0" normalizeH="0" baseline="0" noProof="0">
                <a:ln>
                  <a:noFill/>
                </a:ln>
                <a:solidFill>
                  <a:prstClr val="black"/>
                </a:solidFill>
                <a:effectLst/>
                <a:uLnTx/>
                <a:uFillTx/>
                <a:latin typeface="Calibri" panose="020F0502020204030204"/>
                <a:ea typeface="+mn-ea"/>
                <a:cs typeface="+mn-cs"/>
              </a:rPr>
              <a:t> by Unknown Author is licensed under </a:t>
            </a:r>
            <a:r>
              <a:rPr kumimoji="0" lang="en-GB" sz="600" b="0" i="0" u="none" strike="noStrike" kern="1200" cap="none" spc="0" normalizeH="0" baseline="0" noProof="0">
                <a:ln>
                  <a:noFill/>
                </a:ln>
                <a:solidFill>
                  <a:prstClr val="black"/>
                </a:solidFill>
                <a:effectLst/>
                <a:uLnTx/>
                <a:uFillTx/>
                <a:latin typeface="Calibri" panose="020F0502020204030204"/>
                <a:ea typeface="+mn-ea"/>
                <a:cs typeface="+mn-cs"/>
                <a:hlinkClick r:id="rId7" tooltip="https://creativecommons.org/licenses/by-nc/3.0/"/>
              </a:rPr>
              <a:t>CC BY-NC</a:t>
            </a:r>
            <a:endParaRPr kumimoji="0" lang="en-GB" sz="6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7" name="Picture 6" descr="A picture containing icon&#10;&#10;Description automatically generated">
            <a:extLst>
              <a:ext uri="{FF2B5EF4-FFF2-40B4-BE49-F238E27FC236}">
                <a16:creationId xmlns:a16="http://schemas.microsoft.com/office/drawing/2014/main" id="{512B2728-BAC7-43E4-97B4-D6301133858A}"/>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530406" y="1219921"/>
            <a:ext cx="4132743" cy="3510765"/>
          </a:xfrm>
          <a:prstGeom prst="rect">
            <a:avLst/>
          </a:prstGeom>
        </p:spPr>
      </p:pic>
    </p:spTree>
    <p:extLst>
      <p:ext uri="{BB962C8B-B14F-4D97-AF65-F5344CB8AC3E}">
        <p14:creationId xmlns:p14="http://schemas.microsoft.com/office/powerpoint/2010/main" val="2916957354"/>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b="1" dirty="0">
                <a:solidFill>
                  <a:schemeClr val="bg1"/>
                </a:solidFill>
              </a:rPr>
              <a:t>- Mac File System (APFS)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81526" y="1621574"/>
            <a:ext cx="7018297" cy="4982191"/>
          </a:xfrm>
        </p:spPr>
        <p:txBody>
          <a:bodyPr>
            <a:noAutofit/>
          </a:bodyPr>
          <a:lstStyle/>
          <a:p>
            <a:pPr marL="342900" lvl="0" indent="-342900">
              <a:lnSpc>
                <a:spcPct val="107000"/>
              </a:lnSpc>
              <a:spcBef>
                <a:spcPts val="600"/>
              </a:spcBef>
              <a:buFont typeface="Arial" panose="020B0604020202020204" pitchFamily="34" charset="0"/>
              <a:buChar char="•"/>
              <a:tabLst>
                <a:tab pos="457200" algn="l"/>
              </a:tabLst>
            </a:pPr>
            <a:r>
              <a:rPr lang="en-GB" dirty="0">
                <a:effectLst/>
                <a:ea typeface="Calibri" panose="020F0502020204030204" pitchFamily="34" charset="0"/>
                <a:cs typeface="Times New Roman" panose="02020603050405020304" pitchFamily="18" charset="0"/>
              </a:rPr>
              <a:t>The current file system used by Macs is the </a:t>
            </a:r>
            <a:r>
              <a:rPr lang="en-GB" b="1" dirty="0">
                <a:effectLst/>
                <a:ea typeface="Calibri" panose="020F0502020204030204" pitchFamily="34" charset="0"/>
                <a:cs typeface="Times New Roman" panose="02020603050405020304" pitchFamily="18" charset="0"/>
              </a:rPr>
              <a:t>Apple File System (APFS)</a:t>
            </a:r>
            <a:r>
              <a:rPr lang="en-GB" dirty="0">
                <a:effectLst/>
                <a:ea typeface="Calibri" panose="020F0502020204030204" pitchFamily="34" charset="0"/>
                <a:cs typeface="Times New Roman" panose="02020603050405020304" pitchFamily="18" charset="0"/>
              </a:rPr>
              <a:t>. </a:t>
            </a:r>
          </a:p>
          <a:p>
            <a:pPr marL="342900" indent="-342900">
              <a:lnSpc>
                <a:spcPct val="107000"/>
              </a:lnSpc>
              <a:spcBef>
                <a:spcPts val="600"/>
              </a:spcBef>
              <a:tabLst>
                <a:tab pos="457200" algn="l"/>
              </a:tabLst>
            </a:pPr>
            <a:r>
              <a:rPr lang="en-GB" dirty="0">
                <a:effectLst/>
                <a:ea typeface="Calibri" panose="020F0502020204030204" pitchFamily="34" charset="0"/>
                <a:cs typeface="Times New Roman" panose="02020603050405020304" pitchFamily="18" charset="0"/>
              </a:rPr>
              <a:t>Supports maximum storage capacity of approx.. </a:t>
            </a:r>
            <a:r>
              <a:rPr lang="en-GB" b="1" dirty="0">
                <a:effectLst/>
                <a:ea typeface="Calibri" panose="020F0502020204030204" pitchFamily="34" charset="0"/>
                <a:cs typeface="Times New Roman" panose="02020603050405020304" pitchFamily="18" charset="0"/>
              </a:rPr>
              <a:t>1EB Exabyte </a:t>
            </a:r>
            <a:r>
              <a:rPr lang="en-GB" dirty="0">
                <a:effectLst/>
                <a:ea typeface="Calibri" panose="020F0502020204030204" pitchFamily="34" charset="0"/>
                <a:cs typeface="Times New Roman" panose="02020603050405020304" pitchFamily="18" charset="0"/>
              </a:rPr>
              <a:t>(Approx. 1 million / 1,000,000 Terabytes). Same as Linux distros.</a:t>
            </a:r>
          </a:p>
          <a:p>
            <a:pPr marL="342900" lvl="0" indent="-342900">
              <a:lnSpc>
                <a:spcPct val="107000"/>
              </a:lnSpc>
              <a:spcBef>
                <a:spcPts val="600"/>
              </a:spcBef>
              <a:buFont typeface="Arial" panose="020B0604020202020204" pitchFamily="34" charset="0"/>
              <a:buChar char="•"/>
              <a:tabLst>
                <a:tab pos="457200" algn="l"/>
              </a:tabLst>
            </a:pPr>
            <a:r>
              <a:rPr lang="en-GB" dirty="0">
                <a:effectLst/>
                <a:ea typeface="Calibri" panose="020F0502020204030204" pitchFamily="34" charset="0"/>
                <a:cs typeface="Times New Roman" panose="02020603050405020304" pitchFamily="18" charset="0"/>
              </a:rPr>
              <a:t>Newer Macs are capable of reading and writing to FAT and NTFS file systems common on Windows.</a:t>
            </a:r>
          </a:p>
        </p:txBody>
      </p:sp>
      <p:pic>
        <p:nvPicPr>
          <p:cNvPr id="4" name="Picture 3">
            <a:extLst>
              <a:ext uri="{FF2B5EF4-FFF2-40B4-BE49-F238E27FC236}">
                <a16:creationId xmlns:a16="http://schemas.microsoft.com/office/drawing/2014/main" id="{B14664AB-6956-488E-8CE5-A9F0D6755CF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099823" y="580578"/>
            <a:ext cx="5092176" cy="2864349"/>
          </a:xfrm>
          <a:prstGeom prst="rect">
            <a:avLst/>
          </a:prstGeom>
        </p:spPr>
      </p:pic>
      <p:sp>
        <p:nvSpPr>
          <p:cNvPr id="5" name="TextBox 4">
            <a:extLst>
              <a:ext uri="{FF2B5EF4-FFF2-40B4-BE49-F238E27FC236}">
                <a16:creationId xmlns:a16="http://schemas.microsoft.com/office/drawing/2014/main" id="{4D8BE63C-ED2A-42D5-8E5C-B638F24927E7}"/>
              </a:ext>
            </a:extLst>
          </p:cNvPr>
          <p:cNvSpPr txBox="1"/>
          <p:nvPr/>
        </p:nvSpPr>
        <p:spPr>
          <a:xfrm>
            <a:off x="10682933" y="6388328"/>
            <a:ext cx="1427542" cy="15388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4" tooltip="https://www.iphonemod.net/how-to-manage-16gb-iphone-storage.html"/>
              </a:rPr>
              <a:t>This Photo</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5" tooltip="https://creativecommons.org/licenses/by-nc/3.0/"/>
              </a:rPr>
              <a:t>CC BY-NC</a:t>
            </a:r>
            <a:endPar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7" name="Picture 6" descr="Graphical user interface, text, application&#10;&#10;Description automatically generated">
            <a:extLst>
              <a:ext uri="{FF2B5EF4-FFF2-40B4-BE49-F238E27FC236}">
                <a16:creationId xmlns:a16="http://schemas.microsoft.com/office/drawing/2014/main" id="{BDD6C2C0-4415-496E-92B9-C660ED183D89}"/>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7129453" y="3526698"/>
            <a:ext cx="5032916" cy="2864349"/>
          </a:xfrm>
          <a:prstGeom prst="rect">
            <a:avLst/>
          </a:prstGeom>
        </p:spPr>
      </p:pic>
      <p:sp>
        <p:nvSpPr>
          <p:cNvPr id="9" name="TextBox 8">
            <a:extLst>
              <a:ext uri="{FF2B5EF4-FFF2-40B4-BE49-F238E27FC236}">
                <a16:creationId xmlns:a16="http://schemas.microsoft.com/office/drawing/2014/main" id="{F39DF22D-A7BF-4E31-9CA0-947FC74281DF}"/>
              </a:ext>
            </a:extLst>
          </p:cNvPr>
          <p:cNvSpPr txBox="1"/>
          <p:nvPr/>
        </p:nvSpPr>
        <p:spPr>
          <a:xfrm>
            <a:off x="10682933" y="3298584"/>
            <a:ext cx="1479437" cy="15388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7" tooltip="https://apple.stackexchange.com/questions/302010/can-you-use-apfs-on-an-external-drive"/>
              </a:rPr>
              <a:t>This Photo</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8" tooltip="https://creativecommons.org/licenses/by-sa/3.0/"/>
              </a:rPr>
              <a:t>CC BY-SA</a:t>
            </a:r>
            <a:endPar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32296896"/>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49916" y="280405"/>
            <a:ext cx="9895951" cy="1033669"/>
          </a:xfrm>
        </p:spPr>
        <p:txBody>
          <a:bodyPr>
            <a:normAutofit/>
          </a:bodyPr>
          <a:lstStyle/>
          <a:p>
            <a:r>
              <a:rPr lang="en-GB" sz="5400" b="1" dirty="0">
                <a:solidFill>
                  <a:schemeClr val="bg1"/>
                </a:solidFill>
              </a:rPr>
              <a:t>Bg. </a:t>
            </a:r>
            <a:r>
              <a:rPr lang="en-GB" b="1" dirty="0">
                <a:solidFill>
                  <a:schemeClr val="bg1"/>
                </a:solidFill>
              </a:rPr>
              <a:t>Mac File System (APFS)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409576" y="1597432"/>
            <a:ext cx="11323074" cy="4982191"/>
          </a:xfrm>
        </p:spPr>
        <p:txBody>
          <a:bodyPr>
            <a:noAutofit/>
          </a:bodyPr>
          <a:lstStyle/>
          <a:p>
            <a:pPr>
              <a:lnSpc>
                <a:spcPct val="100000"/>
              </a:lnSpc>
              <a:spcBef>
                <a:spcPts val="0"/>
              </a:spcBef>
              <a:defRPr/>
            </a:pPr>
            <a:r>
              <a:rPr lang="en-GB" sz="2800" dirty="0">
                <a:effectLst/>
                <a:ea typeface="Calibri" panose="020F0502020204030204" pitchFamily="34" charset="0"/>
                <a:cs typeface="Times New Roman" panose="02020603050405020304" pitchFamily="18" charset="0"/>
              </a:rPr>
              <a:t>The current file system used by newer Macs and the macOS (formerly Mac OS X) is the </a:t>
            </a:r>
            <a:r>
              <a:rPr lang="en-GB" sz="2800" b="1" dirty="0">
                <a:effectLst/>
                <a:ea typeface="Calibri" panose="020F0502020204030204" pitchFamily="34" charset="0"/>
                <a:cs typeface="Times New Roman" panose="02020603050405020304" pitchFamily="18" charset="0"/>
              </a:rPr>
              <a:t>Apple File System (APFS)</a:t>
            </a:r>
            <a:r>
              <a:rPr lang="en-GB" sz="2800" dirty="0">
                <a:effectLst/>
                <a:ea typeface="Calibri" panose="020F0502020204030204" pitchFamily="34" charset="0"/>
                <a:cs typeface="Times New Roman" panose="02020603050405020304" pitchFamily="18" charset="0"/>
              </a:rPr>
              <a:t>. Since 2017, introduced with the macOS 10.13 High Sierra. It replaced the classic macOS file system </a:t>
            </a:r>
            <a:r>
              <a:rPr lang="en-GB" sz="2800" b="1" dirty="0">
                <a:solidFill>
                  <a:srgbClr val="000000"/>
                </a:solidFill>
                <a:effectLst/>
                <a:ea typeface="Calibri" panose="020F0502020204030204" pitchFamily="34" charset="0"/>
                <a:cs typeface="Times New Roman" panose="02020603050405020304" pitchFamily="18" charset="0"/>
              </a:rPr>
              <a:t>Hierarchical File System</a:t>
            </a:r>
            <a:r>
              <a:rPr lang="en-GB" sz="2800" b="1" dirty="0">
                <a:solidFill>
                  <a:srgbClr val="202122"/>
                </a:solidFill>
                <a:effectLst/>
                <a:ea typeface="Calibri" panose="020F0502020204030204" pitchFamily="34" charset="0"/>
                <a:cs typeface="Times New Roman" panose="02020603050405020304" pitchFamily="18" charset="0"/>
              </a:rPr>
              <a:t> </a:t>
            </a:r>
            <a:r>
              <a:rPr lang="en-GB" sz="2800" dirty="0">
                <a:solidFill>
                  <a:srgbClr val="202122"/>
                </a:solidFill>
                <a:effectLst/>
                <a:ea typeface="Calibri" panose="020F0502020204030204" pitchFamily="34" charset="0"/>
                <a:cs typeface="Times New Roman" panose="02020603050405020304" pitchFamily="18" charset="0"/>
              </a:rPr>
              <a:t>(HFS &amp; HFS+)</a:t>
            </a:r>
            <a:r>
              <a:rPr lang="en-GB" sz="2800" dirty="0">
                <a:effectLst/>
                <a:ea typeface="Calibri" panose="020F0502020204030204" pitchFamily="34" charset="0"/>
                <a:cs typeface="Times New Roman" panose="02020603050405020304" pitchFamily="18" charset="0"/>
              </a:rPr>
              <a:t>.</a:t>
            </a:r>
          </a:p>
          <a:p>
            <a:pPr>
              <a:lnSpc>
                <a:spcPct val="100000"/>
              </a:lnSpc>
              <a:spcBef>
                <a:spcPts val="0"/>
              </a:spcBef>
              <a:defRPr/>
            </a:pPr>
            <a:r>
              <a:rPr lang="en-GB" sz="2800" dirty="0">
                <a:effectLst/>
                <a:ea typeface="Calibri" panose="020F0502020204030204" pitchFamily="34" charset="0"/>
                <a:cs typeface="Times New Roman" panose="02020603050405020304" pitchFamily="18" charset="0"/>
              </a:rPr>
              <a:t>Newer versions of macOS are capable of reading and writing to FAT16 &amp; 32 file systems, and Mac OS X 10.6 (Snow Leopard) and later allow reading AND writing to NTFS file systems common on Windows. </a:t>
            </a:r>
            <a:r>
              <a:rPr lang="en-GB" dirty="0">
                <a:ea typeface="Calibri" panose="020F0502020204030204" pitchFamily="34" charset="0"/>
                <a:cs typeface="Times New Roman" panose="02020603050405020304" pitchFamily="18" charset="0"/>
              </a:rPr>
              <a:t>Very useful for heterogenous networks where different systems are being used.</a:t>
            </a:r>
          </a:p>
          <a:p>
            <a:pPr>
              <a:lnSpc>
                <a:spcPct val="100000"/>
              </a:lnSpc>
              <a:spcBef>
                <a:spcPts val="0"/>
              </a:spcBef>
              <a:defRPr/>
            </a:pPr>
            <a:r>
              <a:rPr lang="en-GB" sz="2800" dirty="0">
                <a:effectLst/>
                <a:ea typeface="Calibri" panose="020F0502020204030204" pitchFamily="34" charset="0"/>
                <a:cs typeface="Times New Roman" panose="02020603050405020304" pitchFamily="18" charset="0"/>
              </a:rPr>
              <a:t>Earlier versions could only read NTFS file systems. Earlier versions could only read NTFS file systems.</a:t>
            </a:r>
          </a:p>
          <a:p>
            <a:pPr>
              <a:lnSpc>
                <a:spcPct val="100000"/>
              </a:lnSpc>
              <a:spcBef>
                <a:spcPts val="0"/>
              </a:spcBef>
              <a:defRPr/>
            </a:pPr>
            <a:r>
              <a:rPr lang="en-GB" sz="2800" dirty="0"/>
              <a:t>Heterogeneous / different file systems are becoming more compatible.</a:t>
            </a:r>
            <a:endParaRPr lang="en-GB" sz="2800" dirty="0">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808924158"/>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Graphical user interface, website&#10;&#10;Description automatically generated">
            <a:hlinkClick r:id="rId3"/>
            <a:extLst>
              <a:ext uri="{FF2B5EF4-FFF2-40B4-BE49-F238E27FC236}">
                <a16:creationId xmlns:a16="http://schemas.microsoft.com/office/drawing/2014/main" id="{B01F8788-7BFA-4875-8B50-61DAA3EFAFBE}"/>
              </a:ext>
            </a:extLst>
          </p:cNvPr>
          <p:cNvPicPr>
            <a:picLocks noChangeAspect="1"/>
          </p:cNvPicPr>
          <p:nvPr/>
        </p:nvPicPr>
        <p:blipFill rotWithShape="1">
          <a:blip r:embed="rId4">
            <a:extLst>
              <a:ext uri="{28A0092B-C50C-407E-A947-70E740481C1C}">
                <a14:useLocalDpi xmlns:a14="http://schemas.microsoft.com/office/drawing/2010/main" val="0"/>
              </a:ext>
            </a:extLst>
          </a:blip>
          <a:srcRect b="443"/>
          <a:stretch/>
        </p:blipFill>
        <p:spPr>
          <a:xfrm>
            <a:off x="20" y="10"/>
            <a:ext cx="12191980" cy="6857990"/>
          </a:xfrm>
          <a:prstGeom prst="rect">
            <a:avLst/>
          </a:prstGeom>
        </p:spPr>
      </p:pic>
      <p:sp>
        <p:nvSpPr>
          <p:cNvPr id="21" name="Down Arrow 7">
            <a:extLst>
              <a:ext uri="{FF2B5EF4-FFF2-40B4-BE49-F238E27FC236}">
                <a16:creationId xmlns:a16="http://schemas.microsoft.com/office/drawing/2014/main" id="{B547373F-AF2E-4907-B442-9F902B387F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0100" y="-4763"/>
            <a:ext cx="3333749" cy="3338514"/>
          </a:xfrm>
          <a:prstGeom prst="downArrow">
            <a:avLst>
              <a:gd name="adj1" fmla="val 100000"/>
              <a:gd name="adj2" fmla="val 26890"/>
            </a:avLst>
          </a:prstGeom>
          <a:solidFill>
            <a:schemeClr val="tx1">
              <a:lumMod val="85000"/>
              <a:lumOff val="15000"/>
            </a:schemeClr>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1028700" y="190501"/>
            <a:ext cx="2886075" cy="2486024"/>
          </a:xfrm>
          <a:noFill/>
        </p:spPr>
        <p:txBody>
          <a:bodyPr vert="horz" lIns="91440" tIns="45720" rIns="91440" bIns="45720" rtlCol="0" anchor="ctr">
            <a:normAutofit/>
          </a:bodyPr>
          <a:lstStyle/>
          <a:p>
            <a:pPr algn="ctr"/>
            <a:r>
              <a:rPr lang="en-US" sz="6000" b="1" dirty="0">
                <a:solidFill>
                  <a:schemeClr val="bg1"/>
                </a:solidFill>
              </a:rPr>
              <a:t>Bg. </a:t>
            </a:r>
            <a:r>
              <a:rPr lang="en-US" sz="3600" b="1" dirty="0">
                <a:solidFill>
                  <a:schemeClr val="bg1"/>
                </a:solidFill>
              </a:rPr>
              <a:t>Video: Overview &amp; Re-Cap of File Systems.</a:t>
            </a:r>
          </a:p>
        </p:txBody>
      </p:sp>
    </p:spTree>
    <p:extLst>
      <p:ext uri="{BB962C8B-B14F-4D97-AF65-F5344CB8AC3E}">
        <p14:creationId xmlns:p14="http://schemas.microsoft.com/office/powerpoint/2010/main" val="522552913"/>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A computer screen shot of a row of rows of colored objects&#10;&#10;Description automatically generated">
            <a:extLst>
              <a:ext uri="{FF2B5EF4-FFF2-40B4-BE49-F238E27FC236}">
                <a16:creationId xmlns:a16="http://schemas.microsoft.com/office/drawing/2014/main" id="{D267D26A-2E77-1DD8-860E-F1DAD9FD3277}"/>
              </a:ext>
            </a:extLst>
          </p:cNvPr>
          <p:cNvPicPr>
            <a:picLocks noChangeAspect="1"/>
          </p:cNvPicPr>
          <p:nvPr/>
        </p:nvPicPr>
        <p:blipFill rotWithShape="1">
          <a:blip r:embed="rId3"/>
          <a:srcRect l="14222" r="14221" b="-1"/>
          <a:stretch/>
        </p:blipFill>
        <p:spPr>
          <a:xfrm>
            <a:off x="2522356" y="10"/>
            <a:ext cx="9669642" cy="6857990"/>
          </a:xfrm>
          <a:prstGeom prst="rect">
            <a:avLst/>
          </a:prstGeom>
        </p:spPr>
      </p:pic>
      <p:sp>
        <p:nvSpPr>
          <p:cNvPr id="34" name="Rectangle 33">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108357" y="250209"/>
            <a:ext cx="10310769" cy="1159141"/>
          </a:xfrm>
          <a:solidFill>
            <a:srgbClr val="002060">
              <a:alpha val="70000"/>
            </a:srgbClr>
          </a:solidFill>
        </p:spPr>
        <p:txBody>
          <a:bodyPr>
            <a:normAutofit/>
          </a:bodyPr>
          <a:lstStyle/>
          <a:p>
            <a:r>
              <a:rPr lang="en-US" dirty="0">
                <a:solidFill>
                  <a:schemeClr val="bg1"/>
                </a:solidFill>
                <a:latin typeface="+mn-lt"/>
              </a:rPr>
              <a:t>Bg. </a:t>
            </a:r>
            <a:r>
              <a:rPr lang="en-US" sz="3200" dirty="0">
                <a:solidFill>
                  <a:schemeClr val="bg1"/>
                </a:solidFill>
                <a:latin typeface="+mn-lt"/>
              </a:rPr>
              <a:t>Video: How do </a:t>
            </a:r>
            <a:r>
              <a:rPr lang="en-GB" sz="3200" dirty="0">
                <a:solidFill>
                  <a:schemeClr val="bg1"/>
                </a:solidFill>
                <a:latin typeface="+mn-lt"/>
              </a:rPr>
              <a:t>Hard Drives, SSDs &amp; Flash Memory work (+ File Allocation Tables)</a:t>
            </a:r>
            <a:endParaRPr lang="en-GB" sz="3200" b="1" dirty="0">
              <a:solidFill>
                <a:schemeClr val="bg1"/>
              </a:solidFill>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469085" y="1813416"/>
            <a:ext cx="5965271" cy="2758584"/>
          </a:xfrm>
          <a:solidFill>
            <a:schemeClr val="bg1">
              <a:alpha val="50000"/>
            </a:schemeClr>
          </a:solidFill>
        </p:spPr>
        <p:txBody>
          <a:bodyPr>
            <a:normAutofit/>
          </a:bodyPr>
          <a:lstStyle/>
          <a:p>
            <a:pPr>
              <a:spcBef>
                <a:spcPts val="600"/>
              </a:spcBef>
            </a:pPr>
            <a:r>
              <a:rPr lang="en-US" sz="3200" dirty="0">
                <a:hlinkClick r:id="rId4"/>
              </a:rPr>
              <a:t>How Do Hard Drives Work?</a:t>
            </a:r>
            <a:endParaRPr lang="en-GB" sz="3200" dirty="0"/>
          </a:p>
          <a:p>
            <a:pPr>
              <a:spcBef>
                <a:spcPts val="600"/>
              </a:spcBef>
            </a:pPr>
            <a:r>
              <a:rPr lang="en-US" sz="3200" dirty="0">
                <a:hlinkClick r:id="rId5"/>
              </a:rPr>
              <a:t>How USB Flash Drive Works?</a:t>
            </a:r>
            <a:endParaRPr lang="en-GB" sz="3200" dirty="0"/>
          </a:p>
          <a:p>
            <a:pPr>
              <a:spcBef>
                <a:spcPts val="600"/>
              </a:spcBef>
            </a:pPr>
            <a:r>
              <a:rPr lang="en-US" sz="3200" dirty="0">
                <a:hlinkClick r:id="rId6"/>
              </a:rPr>
              <a:t>How does Flash Memory work?</a:t>
            </a:r>
            <a:endParaRPr lang="en-GB" sz="3200" dirty="0"/>
          </a:p>
          <a:p>
            <a:pPr>
              <a:spcBef>
                <a:spcPts val="600"/>
              </a:spcBef>
            </a:pPr>
            <a:r>
              <a:rPr lang="en-US" sz="3200" dirty="0">
                <a:hlinkClick r:id="rId7"/>
              </a:rPr>
              <a:t>How do SSDs Work? | How does your Smartphone store data?</a:t>
            </a:r>
            <a:endParaRPr lang="en-GB" sz="3200" dirty="0"/>
          </a:p>
        </p:txBody>
      </p:sp>
      <p:pic>
        <p:nvPicPr>
          <p:cNvPr id="7" name="Picture 6">
            <a:extLst>
              <a:ext uri="{FF2B5EF4-FFF2-40B4-BE49-F238E27FC236}">
                <a16:creationId xmlns:a16="http://schemas.microsoft.com/office/drawing/2014/main" id="{5947DEB1-75F9-A92E-AF9A-FE2D4389ABB2}"/>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 y="6401489"/>
            <a:ext cx="12175747" cy="456501"/>
          </a:xfrm>
          <a:prstGeom prst="rect">
            <a:avLst/>
          </a:prstGeom>
        </p:spPr>
      </p:pic>
    </p:spTree>
    <p:extLst>
      <p:ext uri="{BB962C8B-B14F-4D97-AF65-F5344CB8AC3E}">
        <p14:creationId xmlns:p14="http://schemas.microsoft.com/office/powerpoint/2010/main" val="1087639438"/>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sz="4000" b="1" dirty="0">
                <a:solidFill>
                  <a:schemeClr val="bg1"/>
                </a:solidFill>
              </a:rPr>
              <a:t>Bg. </a:t>
            </a:r>
            <a:r>
              <a:rPr lang="en-GB" sz="4000" b="1" dirty="0">
                <a:solidFill>
                  <a:srgbClr val="FFFFFF"/>
                </a:solidFill>
              </a:rPr>
              <a:t>CHKDSK.</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786982" y="1703473"/>
            <a:ext cx="10942820" cy="5034606"/>
          </a:xfrm>
        </p:spPr>
        <p:txBody>
          <a:bodyPr>
            <a:normAutofit/>
          </a:bodyPr>
          <a:lstStyle/>
          <a:p>
            <a:pPr marL="0" indent="0">
              <a:lnSpc>
                <a:spcPct val="100000"/>
              </a:lnSpc>
              <a:spcBef>
                <a:spcPts val="600"/>
              </a:spcBef>
              <a:buNone/>
            </a:pPr>
            <a:r>
              <a:rPr lang="en-GB" dirty="0"/>
              <a:t>To run CHKDSK in Windows: </a:t>
            </a:r>
          </a:p>
          <a:p>
            <a:pPr marL="514350" indent="-514350">
              <a:lnSpc>
                <a:spcPct val="100000"/>
              </a:lnSpc>
              <a:spcBef>
                <a:spcPts val="600"/>
              </a:spcBef>
              <a:buFont typeface="+mj-lt"/>
              <a:buAutoNum type="arabicPeriod"/>
            </a:pPr>
            <a:r>
              <a:rPr lang="en-GB" dirty="0"/>
              <a:t>Open </a:t>
            </a:r>
            <a:r>
              <a:rPr lang="en-GB" b="1" dirty="0"/>
              <a:t>File Explorer</a:t>
            </a:r>
            <a:r>
              <a:rPr lang="en-GB" dirty="0"/>
              <a:t>;</a:t>
            </a:r>
          </a:p>
          <a:p>
            <a:pPr marL="514350" indent="-514350">
              <a:lnSpc>
                <a:spcPct val="100000"/>
              </a:lnSpc>
              <a:spcBef>
                <a:spcPts val="600"/>
              </a:spcBef>
              <a:buFont typeface="+mj-lt"/>
              <a:buAutoNum type="arabicPeriod"/>
            </a:pPr>
            <a:r>
              <a:rPr lang="en-GB" b="1" dirty="0"/>
              <a:t>Right-click on the drive </a:t>
            </a:r>
            <a:r>
              <a:rPr lang="en-GB" dirty="0"/>
              <a:t>you want to scan </a:t>
            </a:r>
            <a:br>
              <a:rPr lang="en-GB" dirty="0"/>
            </a:br>
            <a:r>
              <a:rPr lang="en-GB" dirty="0"/>
              <a:t>(e.g. C: drive);</a:t>
            </a:r>
          </a:p>
          <a:p>
            <a:pPr marL="514350" indent="-514350">
              <a:lnSpc>
                <a:spcPct val="100000"/>
              </a:lnSpc>
              <a:spcBef>
                <a:spcPts val="600"/>
              </a:spcBef>
              <a:buFont typeface="+mj-lt"/>
              <a:buAutoNum type="arabicPeriod"/>
            </a:pPr>
            <a:r>
              <a:rPr lang="en-GB" dirty="0"/>
              <a:t>Click </a:t>
            </a:r>
            <a:r>
              <a:rPr lang="en-GB" b="1" dirty="0"/>
              <a:t>Properties</a:t>
            </a:r>
            <a:r>
              <a:rPr lang="en-GB" dirty="0"/>
              <a:t>;</a:t>
            </a:r>
          </a:p>
          <a:p>
            <a:pPr marL="514350" indent="-514350">
              <a:lnSpc>
                <a:spcPct val="100000"/>
              </a:lnSpc>
              <a:spcBef>
                <a:spcPts val="600"/>
              </a:spcBef>
              <a:buFont typeface="+mj-lt"/>
              <a:buAutoNum type="arabicPeriod"/>
            </a:pPr>
            <a:r>
              <a:rPr lang="en-GB" dirty="0"/>
              <a:t>Click the </a:t>
            </a:r>
            <a:r>
              <a:rPr lang="en-GB" b="1" dirty="0"/>
              <a:t>Tools tab</a:t>
            </a:r>
            <a:r>
              <a:rPr lang="en-GB" dirty="0"/>
              <a:t>; and then </a:t>
            </a:r>
          </a:p>
          <a:p>
            <a:pPr marL="514350" indent="-514350">
              <a:lnSpc>
                <a:spcPct val="100000"/>
              </a:lnSpc>
              <a:spcBef>
                <a:spcPts val="600"/>
              </a:spcBef>
              <a:buFont typeface="+mj-lt"/>
              <a:buAutoNum type="arabicPeriod"/>
            </a:pPr>
            <a:r>
              <a:rPr lang="en-GB" dirty="0"/>
              <a:t>Under </a:t>
            </a:r>
            <a:r>
              <a:rPr lang="en-GB" b="1" dirty="0"/>
              <a:t>Error checking</a:t>
            </a:r>
            <a:r>
              <a:rPr lang="en-GB" dirty="0"/>
              <a:t>, click </a:t>
            </a:r>
            <a:r>
              <a:rPr lang="en-GB" b="1" dirty="0"/>
              <a:t>Check</a:t>
            </a:r>
            <a:r>
              <a:rPr lang="en-GB" dirty="0"/>
              <a:t>.</a:t>
            </a:r>
          </a:p>
        </p:txBody>
      </p:sp>
      <p:pic>
        <p:nvPicPr>
          <p:cNvPr id="4" name="Picture 3" descr="Graphical user interface, text, application&#10;&#10;Description automatically generated">
            <a:extLst>
              <a:ext uri="{FF2B5EF4-FFF2-40B4-BE49-F238E27FC236}">
                <a16:creationId xmlns:a16="http://schemas.microsoft.com/office/drawing/2014/main" id="{C04BD72D-4B0B-46D5-AB7F-2503A7C76887}"/>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b="45034"/>
          <a:stretch/>
        </p:blipFill>
        <p:spPr>
          <a:xfrm>
            <a:off x="7754124" y="2532561"/>
            <a:ext cx="3733800" cy="2722455"/>
          </a:xfrm>
          <a:prstGeom prst="rect">
            <a:avLst/>
          </a:prstGeom>
        </p:spPr>
      </p:pic>
      <p:sp>
        <p:nvSpPr>
          <p:cNvPr id="5" name="TextBox 4">
            <a:extLst>
              <a:ext uri="{FF2B5EF4-FFF2-40B4-BE49-F238E27FC236}">
                <a16:creationId xmlns:a16="http://schemas.microsoft.com/office/drawing/2014/main" id="{0641ACC3-87B7-4D23-8AD1-445E64DB373C}"/>
              </a:ext>
            </a:extLst>
          </p:cNvPr>
          <p:cNvSpPr txBox="1"/>
          <p:nvPr/>
        </p:nvSpPr>
        <p:spPr>
          <a:xfrm>
            <a:off x="8220380" y="5154527"/>
            <a:ext cx="2801287" cy="18466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600" b="0" i="0" u="none" strike="noStrike" kern="1200" cap="none" spc="0" normalizeH="0" baseline="0" noProof="0" dirty="0">
                <a:ln>
                  <a:noFill/>
                </a:ln>
                <a:solidFill>
                  <a:prstClr val="black"/>
                </a:solidFill>
                <a:effectLst/>
                <a:uLnTx/>
                <a:uFillTx/>
                <a:latin typeface="Calibri" panose="020F0502020204030204"/>
                <a:ea typeface="+mn-ea"/>
                <a:cs typeface="+mn-cs"/>
                <a:hlinkClick r:id="rId4" tooltip="http://askleo.com/checking-and-repairing-a-disk-with-chkdsk/?awt_l=Fxlp.&amp;awt_m=InQvGi2s2ZdfbL"/>
              </a:rPr>
              <a:t>This Photo</a:t>
            </a:r>
            <a:r>
              <a:rPr kumimoji="0" lang="en-GB" sz="6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600" b="0" i="0" u="none" strike="noStrike" kern="1200" cap="none" spc="0" normalizeH="0" baseline="0" noProof="0" dirty="0">
                <a:ln>
                  <a:noFill/>
                </a:ln>
                <a:solidFill>
                  <a:prstClr val="black"/>
                </a:solidFill>
                <a:effectLst/>
                <a:uLnTx/>
                <a:uFillTx/>
                <a:latin typeface="Calibri" panose="020F0502020204030204"/>
                <a:ea typeface="+mn-ea"/>
                <a:cs typeface="+mn-cs"/>
                <a:hlinkClick r:id="rId5" tooltip="https://creativecommons.org/licenses/by-nc-nd/3.0/"/>
              </a:rPr>
              <a:t>CC BY-NC-ND</a:t>
            </a:r>
            <a:endParaRPr kumimoji="0" lang="en-GB" sz="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92598917"/>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40847" y="394144"/>
            <a:ext cx="11193271" cy="1033669"/>
          </a:xfrm>
        </p:spPr>
        <p:txBody>
          <a:bodyPr>
            <a:normAutofit fontScale="90000"/>
          </a:bodyPr>
          <a:lstStyle/>
          <a:p>
            <a:r>
              <a:rPr lang="en-GB" b="1" dirty="0">
                <a:solidFill>
                  <a:schemeClr val="bg1"/>
                </a:solidFill>
              </a:rPr>
              <a:t>File System Management &amp; Server Operating Systems </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88228" y="1771276"/>
            <a:ext cx="11394172" cy="4866936"/>
          </a:xfrm>
        </p:spPr>
        <p:txBody>
          <a:bodyPr>
            <a:noAutofit/>
          </a:bodyPr>
          <a:lstStyle/>
          <a:p>
            <a:r>
              <a:rPr lang="en-GB" dirty="0"/>
              <a:t>In addition to the key functions mentioned last week.</a:t>
            </a:r>
          </a:p>
          <a:p>
            <a:r>
              <a:rPr lang="en-GB" dirty="0"/>
              <a:t>You can mention that </a:t>
            </a:r>
            <a:r>
              <a:rPr lang="en-GB" b="1" dirty="0"/>
              <a:t>File System Management </a:t>
            </a:r>
            <a:r>
              <a:rPr lang="en-GB" dirty="0"/>
              <a:t>is a key function of an Operating System.</a:t>
            </a:r>
          </a:p>
          <a:p>
            <a:r>
              <a:rPr lang="en-GB" dirty="0"/>
              <a:t>That there are different types of file systems such as </a:t>
            </a:r>
            <a:r>
              <a:rPr lang="en-GB" b="1" dirty="0"/>
              <a:t>FAT32</a:t>
            </a:r>
            <a:r>
              <a:rPr lang="en-GB" dirty="0"/>
              <a:t>, </a:t>
            </a:r>
            <a:r>
              <a:rPr lang="en-GB" b="1" dirty="0"/>
              <a:t>NTFS</a:t>
            </a:r>
            <a:r>
              <a:rPr lang="en-GB" dirty="0"/>
              <a:t>, </a:t>
            </a:r>
            <a:r>
              <a:rPr lang="en-GB" b="1" dirty="0"/>
              <a:t>ext4</a:t>
            </a:r>
            <a:r>
              <a:rPr lang="en-GB" dirty="0"/>
              <a:t>, </a:t>
            </a:r>
            <a:r>
              <a:rPr lang="en-GB" b="1" dirty="0"/>
              <a:t>APFS</a:t>
            </a:r>
            <a:r>
              <a:rPr lang="en-GB" dirty="0"/>
              <a:t>.</a:t>
            </a:r>
          </a:p>
          <a:p>
            <a:r>
              <a:rPr lang="en-GB" dirty="0"/>
              <a:t>And that Server Operating Systems such as Windows NT / Windows Server, Red Hat Enterprise allow for </a:t>
            </a:r>
            <a:r>
              <a:rPr lang="en-GB" b="1" dirty="0"/>
              <a:t>Distributed File Systems </a:t>
            </a:r>
            <a:r>
              <a:rPr lang="en-GB" dirty="0"/>
              <a:t>(DFS) that enable access to data from remote hosts, network-based resource sharing, data clusters , redundancy(access to alternative server if a server fails), concurrency (access-to-data-by multiple users), user collaboration(file sharing), authentication and file permission security.</a:t>
            </a:r>
          </a:p>
        </p:txBody>
      </p:sp>
    </p:spTree>
    <p:extLst>
      <p:ext uri="{BB962C8B-B14F-4D97-AF65-F5344CB8AC3E}">
        <p14:creationId xmlns:p14="http://schemas.microsoft.com/office/powerpoint/2010/main" val="151249611"/>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b="1" dirty="0">
                <a:solidFill>
                  <a:schemeClr val="bg1"/>
                </a:solidFill>
              </a:rPr>
              <a:t>Q. Server Operating Systems?</a:t>
            </a:r>
          </a:p>
        </p:txBody>
      </p:sp>
      <p:sp>
        <p:nvSpPr>
          <p:cNvPr id="9" name="Content Placeholder 2">
            <a:extLst>
              <a:ext uri="{FF2B5EF4-FFF2-40B4-BE49-F238E27FC236}">
                <a16:creationId xmlns:a16="http://schemas.microsoft.com/office/drawing/2014/main" id="{1907F43D-0AA3-4886-AF0D-843268D6CDBB}"/>
              </a:ext>
            </a:extLst>
          </p:cNvPr>
          <p:cNvSpPr>
            <a:spLocks noGrp="1"/>
          </p:cNvSpPr>
          <p:nvPr>
            <p:ph idx="1"/>
          </p:nvPr>
        </p:nvSpPr>
        <p:spPr>
          <a:xfrm>
            <a:off x="680624" y="1712687"/>
            <a:ext cx="9249507" cy="4351338"/>
          </a:xfrm>
        </p:spPr>
        <p:txBody>
          <a:bodyPr>
            <a:normAutofit fontScale="85000" lnSpcReduction="20000"/>
          </a:bodyPr>
          <a:lstStyle/>
          <a:p>
            <a:pPr marL="0" indent="0">
              <a:buNone/>
            </a:pPr>
            <a:r>
              <a:rPr lang="en-GB" sz="3600" b="1" dirty="0"/>
              <a:t>Server Operating systems </a:t>
            </a:r>
            <a:r>
              <a:rPr lang="en-GB" sz="3600" dirty="0"/>
              <a:t>- what are they?</a:t>
            </a:r>
          </a:p>
          <a:p>
            <a:pPr marL="0" indent="0">
              <a:buNone/>
            </a:pPr>
            <a:r>
              <a:rPr lang="en-GB" sz="3600" dirty="0"/>
              <a:t>Research and document answers to the following questions and share an answer when prompted:</a:t>
            </a:r>
          </a:p>
          <a:p>
            <a:pPr marL="514350" indent="-514350">
              <a:buFont typeface="+mj-lt"/>
              <a:buAutoNum type="arabicPeriod"/>
            </a:pPr>
            <a:r>
              <a:rPr lang="en-GB" sz="3600" dirty="0"/>
              <a:t>Name several ‘</a:t>
            </a:r>
            <a:r>
              <a:rPr lang="en-GB" sz="3600" b="1" dirty="0"/>
              <a:t>Server Operating Systems</a:t>
            </a:r>
            <a:r>
              <a:rPr lang="en-GB" sz="3600" dirty="0"/>
              <a:t>’?</a:t>
            </a:r>
          </a:p>
          <a:p>
            <a:pPr marL="514350" indent="-514350">
              <a:buFont typeface="+mj-lt"/>
              <a:buAutoNum type="arabicPeriod"/>
            </a:pPr>
            <a:r>
              <a:rPr lang="en-GB" sz="3600" dirty="0"/>
              <a:t>Name several different </a:t>
            </a:r>
            <a:r>
              <a:rPr lang="en-GB" sz="3600" b="1" dirty="0"/>
              <a:t>types of Servers</a:t>
            </a:r>
            <a:r>
              <a:rPr lang="en-GB" sz="3600" dirty="0"/>
              <a:t>?</a:t>
            </a:r>
          </a:p>
          <a:p>
            <a:pPr marL="514350" indent="-514350">
              <a:buFont typeface="+mj-lt"/>
              <a:buAutoNum type="arabicPeriod"/>
            </a:pPr>
            <a:r>
              <a:rPr lang="en-GB" sz="3600" dirty="0"/>
              <a:t>Describe </a:t>
            </a:r>
            <a:r>
              <a:rPr lang="en-GB" sz="3600" b="1" dirty="0"/>
              <a:t>activities</a:t>
            </a:r>
            <a:r>
              <a:rPr lang="en-GB" sz="3600" dirty="0"/>
              <a:t> that </a:t>
            </a:r>
            <a:r>
              <a:rPr lang="en-GB" sz="3600" b="1" dirty="0"/>
              <a:t>Servers</a:t>
            </a:r>
            <a:r>
              <a:rPr lang="en-GB" sz="3600" dirty="0"/>
              <a:t> typically do?</a:t>
            </a:r>
          </a:p>
          <a:p>
            <a:pPr marL="514350" indent="-514350">
              <a:buFont typeface="+mj-lt"/>
              <a:buAutoNum type="arabicPeriod"/>
            </a:pPr>
            <a:r>
              <a:rPr lang="en-GB" sz="3600" dirty="0"/>
              <a:t>What is a </a:t>
            </a:r>
            <a:r>
              <a:rPr lang="en-GB" sz="3600" b="1" dirty="0"/>
              <a:t>Distributed File System (DFS) </a:t>
            </a:r>
            <a:r>
              <a:rPr lang="en-GB" sz="3600" dirty="0"/>
              <a:t>and what it allow us to do?</a:t>
            </a:r>
          </a:p>
          <a:p>
            <a:pPr lvl="1"/>
            <a:r>
              <a:rPr lang="en-GB" sz="3200" dirty="0"/>
              <a:t>Save the URLs to use as references later.</a:t>
            </a:r>
          </a:p>
          <a:p>
            <a:pPr marL="0" indent="0">
              <a:buNone/>
            </a:pPr>
            <a:r>
              <a:rPr lang="en-US" sz="3600" dirty="0"/>
              <a:t>Share when prompted.</a:t>
            </a:r>
            <a:endParaRPr lang="en-GB" sz="3600" dirty="0"/>
          </a:p>
        </p:txBody>
      </p:sp>
      <p:pic>
        <p:nvPicPr>
          <p:cNvPr id="4" name="Picture 3" descr="A picture containing diagram&#10;&#10;Description automatically generated">
            <a:extLst>
              <a:ext uri="{FF2B5EF4-FFF2-40B4-BE49-F238E27FC236}">
                <a16:creationId xmlns:a16="http://schemas.microsoft.com/office/drawing/2014/main" id="{B8183B43-1CD6-3CE6-1162-46D64DF1D90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930132" y="1590741"/>
            <a:ext cx="2261868" cy="5184893"/>
          </a:xfrm>
          <a:prstGeom prst="rect">
            <a:avLst/>
          </a:prstGeom>
        </p:spPr>
      </p:pic>
      <p:sp>
        <p:nvSpPr>
          <p:cNvPr id="5" name="TextBox 4">
            <a:extLst>
              <a:ext uri="{FF2B5EF4-FFF2-40B4-BE49-F238E27FC236}">
                <a16:creationId xmlns:a16="http://schemas.microsoft.com/office/drawing/2014/main" id="{EFDC05E8-565A-7A6E-10BF-93DB2027E327}"/>
              </a:ext>
            </a:extLst>
          </p:cNvPr>
          <p:cNvSpPr txBox="1"/>
          <p:nvPr/>
        </p:nvSpPr>
        <p:spPr>
          <a:xfrm>
            <a:off x="10301890" y="6694129"/>
            <a:ext cx="1779384" cy="1692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00" b="0" i="0" u="none" strike="noStrike" kern="1200" cap="none" spc="0" normalizeH="0" baseline="0" noProof="0" dirty="0">
                <a:ln>
                  <a:noFill/>
                </a:ln>
                <a:solidFill>
                  <a:prstClr val="black"/>
                </a:solidFill>
                <a:effectLst/>
                <a:uLnTx/>
                <a:uFillTx/>
                <a:latin typeface="Calibri" panose="020F0502020204030204"/>
                <a:ea typeface="+mn-ea"/>
                <a:cs typeface="+mn-cs"/>
                <a:hlinkClick r:id="rId4" tooltip="https://tex.stackexchange.com/questions/292031/custom-pstricks-directory-tree-to-tikz"/>
              </a:rPr>
              <a:t>This Photo</a:t>
            </a:r>
            <a:r>
              <a:rPr kumimoji="0" lang="en-GB" sz="5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500" b="0" i="0" u="none" strike="noStrike" kern="1200" cap="none" spc="0" normalizeH="0" baseline="0" noProof="0" dirty="0">
                <a:ln>
                  <a:noFill/>
                </a:ln>
                <a:solidFill>
                  <a:prstClr val="black"/>
                </a:solidFill>
                <a:effectLst/>
                <a:uLnTx/>
                <a:uFillTx/>
                <a:latin typeface="Calibri" panose="020F0502020204030204"/>
                <a:ea typeface="+mn-ea"/>
                <a:cs typeface="+mn-cs"/>
                <a:hlinkClick r:id="rId5" tooltip="https://creativecommons.org/licenses/by-sa/3.0/"/>
              </a:rPr>
              <a:t>CC BY-SA</a:t>
            </a:r>
            <a:endParaRPr kumimoji="0" lang="en-GB" sz="5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02764630"/>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dirty="0">
                <a:solidFill>
                  <a:schemeClr val="bg1"/>
                </a:solidFill>
                <a:latin typeface="fell"/>
              </a:rPr>
              <a:t>- C</a:t>
            </a:r>
            <a:r>
              <a:rPr lang="en-GB" i="0" dirty="0">
                <a:solidFill>
                  <a:schemeClr val="bg1"/>
                </a:solidFill>
                <a:effectLst/>
                <a:latin typeface="fell"/>
              </a:rPr>
              <a:t>lient-Server Model</a:t>
            </a:r>
            <a:endParaRPr lang="en-GB" dirty="0">
              <a:solidFill>
                <a:schemeClr val="bg1"/>
              </a:solidFill>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69989" y="1616743"/>
            <a:ext cx="11452017" cy="4866936"/>
          </a:xfrm>
        </p:spPr>
        <p:txBody>
          <a:bodyPr>
            <a:noAutofit/>
          </a:bodyPr>
          <a:lstStyle/>
          <a:p>
            <a:pPr marL="0" indent="0">
              <a:lnSpc>
                <a:spcPct val="100000"/>
              </a:lnSpc>
              <a:spcBef>
                <a:spcPts val="0"/>
              </a:spcBef>
              <a:buNone/>
            </a:pPr>
            <a:r>
              <a:rPr lang="en-GB" sz="2400" b="0" i="0" dirty="0">
                <a:effectLst/>
              </a:rPr>
              <a:t>Before we talk about </a:t>
            </a:r>
            <a:r>
              <a:rPr lang="en-GB" sz="2400" b="1" i="0" dirty="0">
                <a:effectLst/>
              </a:rPr>
              <a:t>Distributed File Systems</a:t>
            </a:r>
            <a:r>
              <a:rPr lang="en-GB" sz="2400" dirty="0"/>
              <a:t> and</a:t>
            </a:r>
            <a:r>
              <a:rPr lang="en-GB" sz="2400" b="0" i="0" dirty="0">
                <a:effectLst/>
              </a:rPr>
              <a:t> </a:t>
            </a:r>
            <a:r>
              <a:rPr lang="en-GB" sz="2400" b="1" i="0" dirty="0">
                <a:effectLst/>
              </a:rPr>
              <a:t>Servers,</a:t>
            </a:r>
            <a:r>
              <a:rPr lang="en-GB" sz="2400" b="0" i="0" dirty="0">
                <a:effectLst/>
              </a:rPr>
              <a:t> a </a:t>
            </a:r>
            <a:r>
              <a:rPr lang="en-GB" sz="2400" b="1" i="0" dirty="0">
                <a:effectLst/>
              </a:rPr>
              <a:t>client-server model </a:t>
            </a:r>
            <a:r>
              <a:rPr lang="en-GB" sz="2400" b="0" i="0" dirty="0">
                <a:effectLst/>
              </a:rPr>
              <a:t>needs to be introduced.</a:t>
            </a:r>
          </a:p>
          <a:p>
            <a:pPr marL="342900" indent="-342900">
              <a:lnSpc>
                <a:spcPct val="100000"/>
              </a:lnSpc>
              <a:spcBef>
                <a:spcPts val="0"/>
              </a:spcBef>
              <a:buFont typeface="Symbol" panose="05050102010706020507" pitchFamily="18" charset="2"/>
              <a:buChar char=""/>
            </a:pPr>
            <a:r>
              <a:rPr lang="en-GB" sz="2400" dirty="0">
                <a:solidFill>
                  <a:srgbClr val="202124"/>
                </a:solidFill>
                <a:effectLst/>
                <a:ea typeface="Calibri" panose="020F0502020204030204" pitchFamily="34" charset="0"/>
                <a:cs typeface="Times New Roman" panose="02020603050405020304" pitchFamily="18" charset="0"/>
              </a:rPr>
              <a:t>A </a:t>
            </a:r>
            <a:r>
              <a:rPr lang="en-GB" sz="2400" b="1" dirty="0">
                <a:solidFill>
                  <a:srgbClr val="202124"/>
                </a:solidFill>
                <a:ea typeface="Calibri" panose="020F0502020204030204" pitchFamily="34" charset="0"/>
                <a:cs typeface="Times New Roman" panose="02020603050405020304" pitchFamily="18" charset="0"/>
              </a:rPr>
              <a:t>S</a:t>
            </a:r>
            <a:r>
              <a:rPr lang="en-GB" sz="2400" b="1" dirty="0">
                <a:effectLst/>
                <a:ea typeface="Calibri" panose="020F0502020204030204" pitchFamily="34" charset="0"/>
                <a:cs typeface="Times New Roman" panose="02020603050405020304" pitchFamily="18" charset="0"/>
              </a:rPr>
              <a:t>erver</a:t>
            </a:r>
            <a:r>
              <a:rPr lang="en-GB" sz="2400" dirty="0">
                <a:effectLst/>
                <a:ea typeface="Calibri" panose="020F0502020204030204" pitchFamily="34" charset="0"/>
                <a:cs typeface="Times New Roman" panose="02020603050405020304" pitchFamily="18" charset="0"/>
              </a:rPr>
              <a:t> is a powerful computer that serves other computers aka clients. </a:t>
            </a:r>
          </a:p>
          <a:p>
            <a:pPr marL="342900" indent="-342900">
              <a:lnSpc>
                <a:spcPct val="100000"/>
              </a:lnSpc>
              <a:spcBef>
                <a:spcPts val="0"/>
              </a:spcBef>
              <a:buFont typeface="Symbol" panose="05050102010706020507" pitchFamily="18" charset="2"/>
              <a:buChar char=""/>
            </a:pPr>
            <a:r>
              <a:rPr lang="en-GB" sz="2400" dirty="0">
                <a:effectLst/>
                <a:ea typeface="Calibri" panose="020F0502020204030204" pitchFamily="34" charset="0"/>
                <a:cs typeface="Times New Roman" panose="02020603050405020304" pitchFamily="18" charset="0"/>
              </a:rPr>
              <a:t>A </a:t>
            </a:r>
            <a:r>
              <a:rPr lang="en-GB" sz="2400" b="1" dirty="0">
                <a:effectLst/>
                <a:ea typeface="Calibri" panose="020F0502020204030204" pitchFamily="34" charset="0"/>
                <a:cs typeface="Times New Roman" panose="02020603050405020304" pitchFamily="18" charset="0"/>
              </a:rPr>
              <a:t>Server</a:t>
            </a:r>
            <a:r>
              <a:rPr lang="en-GB" sz="2400" dirty="0">
                <a:effectLst/>
                <a:ea typeface="Calibri" panose="020F0502020204030204" pitchFamily="34" charset="0"/>
                <a:cs typeface="Times New Roman" panose="02020603050405020304" pitchFamily="18" charset="0"/>
              </a:rPr>
              <a:t> provides resources, data, services, or programs to other computers, known as clients, over a network. </a:t>
            </a:r>
          </a:p>
          <a:p>
            <a:pPr marL="342900" indent="-342900">
              <a:lnSpc>
                <a:spcPct val="100000"/>
              </a:lnSpc>
              <a:spcBef>
                <a:spcPts val="0"/>
              </a:spcBef>
              <a:buFont typeface="Symbol" panose="05050102010706020507" pitchFamily="18" charset="2"/>
              <a:buChar char=""/>
            </a:pPr>
            <a:r>
              <a:rPr lang="en-GB" sz="2400" dirty="0">
                <a:solidFill>
                  <a:srgbClr val="202124"/>
                </a:solidFill>
                <a:effectLst/>
                <a:ea typeface="Calibri" panose="020F0502020204030204" pitchFamily="34" charset="0"/>
                <a:cs typeface="Times New Roman" panose="02020603050405020304" pitchFamily="18" charset="0"/>
              </a:rPr>
              <a:t>There are many different types of servers such as</a:t>
            </a:r>
            <a:r>
              <a:rPr lang="en-GB" sz="2400" dirty="0">
                <a:effectLst/>
                <a:ea typeface="Calibri" panose="020F0502020204030204" pitchFamily="34" charset="0"/>
                <a:cs typeface="Times New Roman" panose="02020603050405020304" pitchFamily="18" charset="0"/>
              </a:rPr>
              <a:t> </a:t>
            </a:r>
            <a:r>
              <a:rPr lang="en-GB" sz="2400" b="1" dirty="0">
                <a:solidFill>
                  <a:srgbClr val="202122"/>
                </a:solidFill>
                <a:effectLst/>
                <a:ea typeface="Calibri" panose="020F0502020204030204" pitchFamily="34" charset="0"/>
                <a:cs typeface="Times New Roman" panose="02020603050405020304" pitchFamily="18" charset="0"/>
              </a:rPr>
              <a:t>web servers, game servers, </a:t>
            </a:r>
            <a:r>
              <a:rPr lang="en-GB" sz="2400" b="1" dirty="0">
                <a:solidFill>
                  <a:srgbClr val="000000"/>
                </a:solidFill>
                <a:effectLst/>
                <a:ea typeface="Calibri" panose="020F0502020204030204" pitchFamily="34" charset="0"/>
                <a:cs typeface="Times New Roman" panose="02020603050405020304" pitchFamily="18" charset="0"/>
              </a:rPr>
              <a:t>database</a:t>
            </a:r>
            <a:br>
              <a:rPr lang="en-GB" sz="2400" b="1" dirty="0">
                <a:solidFill>
                  <a:srgbClr val="000000"/>
                </a:solidFill>
                <a:effectLst/>
                <a:ea typeface="Calibri" panose="020F0502020204030204" pitchFamily="34" charset="0"/>
                <a:cs typeface="Times New Roman" panose="02020603050405020304" pitchFamily="18" charset="0"/>
              </a:rPr>
            </a:br>
            <a:r>
              <a:rPr lang="en-GB" sz="2400" b="1" dirty="0">
                <a:solidFill>
                  <a:srgbClr val="000000"/>
                </a:solidFill>
                <a:effectLst/>
                <a:ea typeface="Calibri" panose="020F0502020204030204" pitchFamily="34" charset="0"/>
                <a:cs typeface="Times New Roman" panose="02020603050405020304" pitchFamily="18" charset="0"/>
              </a:rPr>
              <a:t> servers</a:t>
            </a:r>
            <a:r>
              <a:rPr lang="en-GB" sz="2400" b="1" dirty="0">
                <a:solidFill>
                  <a:srgbClr val="202122"/>
                </a:solidFill>
                <a:effectLst/>
                <a:ea typeface="Calibri" panose="020F0502020204030204" pitchFamily="34" charset="0"/>
                <a:cs typeface="Times New Roman" panose="02020603050405020304" pitchFamily="18" charset="0"/>
              </a:rPr>
              <a:t>, </a:t>
            </a:r>
            <a:r>
              <a:rPr lang="en-GB" sz="2400" b="1" dirty="0">
                <a:effectLst/>
                <a:ea typeface="Calibri" panose="020F0502020204030204" pitchFamily="34" charset="0"/>
                <a:cs typeface="Times New Roman" panose="02020603050405020304" pitchFamily="18" charset="0"/>
              </a:rPr>
              <a:t>file servers, mail servers, print servers and application servers</a:t>
            </a:r>
            <a:r>
              <a:rPr lang="en-GB" sz="2400" dirty="0">
                <a:effectLst/>
                <a:ea typeface="Calibri" panose="020F0502020204030204" pitchFamily="34" charset="0"/>
                <a:cs typeface="Times New Roman" panose="02020603050405020304" pitchFamily="18" charset="0"/>
              </a:rPr>
              <a:t>.</a:t>
            </a:r>
          </a:p>
          <a:p>
            <a:pPr marL="342900" indent="-342900">
              <a:lnSpc>
                <a:spcPct val="100000"/>
              </a:lnSpc>
              <a:spcBef>
                <a:spcPts val="0"/>
              </a:spcBef>
              <a:buFont typeface="Symbol" panose="05050102010706020507" pitchFamily="18" charset="2"/>
              <a:buChar char=""/>
            </a:pPr>
            <a:r>
              <a:rPr lang="en-GB" sz="2400" dirty="0">
                <a:ea typeface="Calibri" panose="020F0502020204030204" pitchFamily="34" charset="0"/>
                <a:cs typeface="Times New Roman" panose="02020603050405020304" pitchFamily="18" charset="0"/>
              </a:rPr>
              <a:t>Clients</a:t>
            </a:r>
            <a:r>
              <a:rPr lang="en-GB" sz="2400" dirty="0">
                <a:effectLst/>
                <a:ea typeface="Calibri" panose="020F0502020204030204" pitchFamily="34" charset="0"/>
                <a:cs typeface="Times New Roman" panose="02020603050405020304" pitchFamily="18" charset="0"/>
              </a:rPr>
              <a:t> connect to a </a:t>
            </a:r>
            <a:r>
              <a:rPr lang="en-GB" sz="2400" b="1" dirty="0">
                <a:effectLst/>
                <a:ea typeface="Calibri" panose="020F0502020204030204" pitchFamily="34" charset="0"/>
                <a:cs typeface="Times New Roman" panose="02020603050405020304" pitchFamily="18" charset="0"/>
              </a:rPr>
              <a:t>server</a:t>
            </a:r>
            <a:r>
              <a:rPr lang="en-GB" sz="2400" dirty="0">
                <a:effectLst/>
                <a:ea typeface="Calibri" panose="020F0502020204030204" pitchFamily="34" charset="0"/>
                <a:cs typeface="Times New Roman" panose="02020603050405020304" pitchFamily="18" charset="0"/>
              </a:rPr>
              <a:t> through a network such as the internet.</a:t>
            </a:r>
          </a:p>
          <a:p>
            <a:pPr marL="342900" lvl="0" indent="-342900">
              <a:lnSpc>
                <a:spcPct val="100000"/>
              </a:lnSpc>
              <a:spcBef>
                <a:spcPts val="0"/>
              </a:spcBef>
              <a:buFont typeface="Symbol" panose="05050102010706020507" pitchFamily="18" charset="2"/>
              <a:buChar char=""/>
            </a:pPr>
            <a:r>
              <a:rPr lang="en-GB" sz="2400" dirty="0">
                <a:solidFill>
                  <a:srgbClr val="202122"/>
                </a:solidFill>
                <a:effectLst/>
                <a:ea typeface="Calibri" panose="020F0502020204030204" pitchFamily="34" charset="0"/>
                <a:cs typeface="Times New Roman" panose="02020603050405020304" pitchFamily="18" charset="0"/>
              </a:rPr>
              <a:t>Client–server systems are created with the </a:t>
            </a:r>
            <a:r>
              <a:rPr lang="en-GB" sz="2400" b="1" dirty="0">
                <a:solidFill>
                  <a:srgbClr val="000000"/>
                </a:solidFill>
                <a:effectLst/>
                <a:ea typeface="Calibri" panose="020F0502020204030204" pitchFamily="34" charset="0"/>
                <a:cs typeface="Times New Roman" panose="02020603050405020304" pitchFamily="18" charset="0"/>
              </a:rPr>
              <a:t>request–response</a:t>
            </a:r>
            <a:r>
              <a:rPr lang="en-GB" sz="2400" b="1" dirty="0">
                <a:solidFill>
                  <a:srgbClr val="202122"/>
                </a:solidFill>
                <a:effectLst/>
                <a:ea typeface="Calibri" panose="020F0502020204030204" pitchFamily="34" charset="0"/>
                <a:cs typeface="Times New Roman" panose="02020603050405020304" pitchFamily="18" charset="0"/>
              </a:rPr>
              <a:t> model</a:t>
            </a:r>
            <a:r>
              <a:rPr lang="en-GB" sz="2400" dirty="0">
                <a:solidFill>
                  <a:srgbClr val="202122"/>
                </a:solidFill>
                <a:effectLst/>
                <a:ea typeface="Calibri" panose="020F0502020204030204" pitchFamily="34" charset="0"/>
                <a:cs typeface="Times New Roman" panose="02020603050405020304" pitchFamily="18" charset="0"/>
              </a:rPr>
              <a:t>: a client sends a</a:t>
            </a:r>
            <a:br>
              <a:rPr lang="en-GB" sz="2400" dirty="0">
                <a:solidFill>
                  <a:srgbClr val="202122"/>
                </a:solidFill>
                <a:effectLst/>
                <a:ea typeface="Calibri" panose="020F0502020204030204" pitchFamily="34" charset="0"/>
                <a:cs typeface="Times New Roman" panose="02020603050405020304" pitchFamily="18" charset="0"/>
              </a:rPr>
            </a:br>
            <a:r>
              <a:rPr lang="en-GB" sz="2400" dirty="0">
                <a:solidFill>
                  <a:srgbClr val="202122"/>
                </a:solidFill>
                <a:effectLst/>
                <a:ea typeface="Calibri" panose="020F0502020204030204" pitchFamily="34" charset="0"/>
                <a:cs typeface="Times New Roman" panose="02020603050405020304" pitchFamily="18" charset="0"/>
              </a:rPr>
              <a:t> </a:t>
            </a:r>
            <a:r>
              <a:rPr lang="en-GB" sz="2400" b="1" dirty="0">
                <a:solidFill>
                  <a:srgbClr val="202122"/>
                </a:solidFill>
                <a:effectLst/>
                <a:ea typeface="Calibri" panose="020F0502020204030204" pitchFamily="34" charset="0"/>
                <a:cs typeface="Times New Roman" panose="02020603050405020304" pitchFamily="18" charset="0"/>
              </a:rPr>
              <a:t>request</a:t>
            </a:r>
            <a:r>
              <a:rPr lang="en-GB" sz="2400" dirty="0">
                <a:solidFill>
                  <a:srgbClr val="202122"/>
                </a:solidFill>
                <a:effectLst/>
                <a:ea typeface="Calibri" panose="020F0502020204030204" pitchFamily="34" charset="0"/>
                <a:cs typeface="Times New Roman" panose="02020603050405020304" pitchFamily="18" charset="0"/>
              </a:rPr>
              <a:t>, and the server performs some action and sends a </a:t>
            </a:r>
            <a:r>
              <a:rPr lang="en-GB" sz="2400" b="1" dirty="0">
                <a:solidFill>
                  <a:srgbClr val="202122"/>
                </a:solidFill>
                <a:effectLst/>
                <a:ea typeface="Calibri" panose="020F0502020204030204" pitchFamily="34" charset="0"/>
                <a:cs typeface="Times New Roman" panose="02020603050405020304" pitchFamily="18" charset="0"/>
              </a:rPr>
              <a:t>response</a:t>
            </a:r>
            <a:r>
              <a:rPr lang="en-GB" sz="2400" dirty="0">
                <a:solidFill>
                  <a:srgbClr val="202122"/>
                </a:solidFill>
                <a:effectLst/>
                <a:ea typeface="Calibri" panose="020F0502020204030204" pitchFamily="34" charset="0"/>
                <a:cs typeface="Times New Roman" panose="02020603050405020304" pitchFamily="18" charset="0"/>
              </a:rPr>
              <a:t> back to the client.</a:t>
            </a:r>
            <a:endParaRPr lang="en-GB" sz="2400" dirty="0">
              <a:effectLst/>
              <a:ea typeface="Calibri" panose="020F0502020204030204" pitchFamily="34" charset="0"/>
              <a:cs typeface="Times New Roman" panose="02020603050405020304" pitchFamily="18" charset="0"/>
            </a:endParaRPr>
          </a:p>
          <a:p>
            <a:pPr marL="342900" lvl="0" indent="-342900">
              <a:lnSpc>
                <a:spcPct val="100000"/>
              </a:lnSpc>
              <a:spcBef>
                <a:spcPts val="0"/>
              </a:spcBef>
              <a:buFont typeface="Symbol" panose="05050102010706020507" pitchFamily="18" charset="2"/>
              <a:buChar char=""/>
            </a:pPr>
            <a:r>
              <a:rPr lang="en-GB" sz="2400" dirty="0">
                <a:solidFill>
                  <a:srgbClr val="202124"/>
                </a:solidFill>
                <a:effectLst/>
                <a:ea typeface="Calibri" panose="020F0502020204030204" pitchFamily="34" charset="0"/>
                <a:cs typeface="Times New Roman" panose="02020603050405020304" pitchFamily="18" charset="0"/>
              </a:rPr>
              <a:t>E.g.  a Web </a:t>
            </a:r>
            <a:r>
              <a:rPr lang="en-GB" sz="2400" b="1" dirty="0">
                <a:effectLst/>
                <a:ea typeface="Calibri" panose="020F0502020204030204" pitchFamily="34" charset="0"/>
                <a:cs typeface="Times New Roman" panose="02020603050405020304" pitchFamily="18" charset="0"/>
              </a:rPr>
              <a:t>server</a:t>
            </a:r>
            <a:r>
              <a:rPr lang="en-GB" sz="2400" dirty="0">
                <a:effectLst/>
                <a:ea typeface="Calibri" panose="020F0502020204030204" pitchFamily="34" charset="0"/>
                <a:cs typeface="Times New Roman" panose="02020603050405020304" pitchFamily="18" charset="0"/>
              </a:rPr>
              <a:t> could be a computer with an IP address running the Linux OS with the Apache Web </a:t>
            </a:r>
            <a:r>
              <a:rPr lang="en-GB" sz="2400" b="1" dirty="0">
                <a:effectLst/>
                <a:ea typeface="Calibri" panose="020F0502020204030204" pitchFamily="34" charset="0"/>
                <a:cs typeface="Times New Roman" panose="02020603050405020304" pitchFamily="18" charset="0"/>
              </a:rPr>
              <a:t>Server</a:t>
            </a:r>
            <a:r>
              <a:rPr lang="en-GB" sz="2400" dirty="0">
                <a:effectLst/>
                <a:ea typeface="Calibri" panose="020F0502020204030204" pitchFamily="34" charset="0"/>
                <a:cs typeface="Times New Roman" panose="02020603050405020304" pitchFamily="18" charset="0"/>
              </a:rPr>
              <a:t> or Windows Server OS running Microsoft IIS (Internet Information Services), both serve client HTTP requests (via a web browser) with access to websites hosted on the server computer over the Internet.</a:t>
            </a:r>
            <a:br>
              <a:rPr lang="en-GB" sz="2400" dirty="0">
                <a:effectLst/>
                <a:ea typeface="Calibri" panose="020F0502020204030204" pitchFamily="34" charset="0"/>
                <a:cs typeface="Times New Roman" panose="02020603050405020304" pitchFamily="18" charset="0"/>
              </a:rPr>
            </a:br>
            <a:r>
              <a:rPr lang="en-GB" sz="1400" dirty="0"/>
              <a:t>Note: For an explanation of different types of Server </a:t>
            </a:r>
            <a:r>
              <a:rPr lang="en-GB" sz="1400" dirty="0">
                <a:hlinkClick r:id="rId3"/>
              </a:rPr>
              <a:t>click-here</a:t>
            </a:r>
            <a:r>
              <a:rPr lang="en-GB" sz="1400" dirty="0"/>
              <a:t> and </a:t>
            </a:r>
            <a:r>
              <a:rPr lang="en-GB" sz="1400" dirty="0">
                <a:hlinkClick r:id="rId4"/>
              </a:rPr>
              <a:t>here</a:t>
            </a:r>
            <a:r>
              <a:rPr lang="en-GB" sz="2400" dirty="0"/>
              <a:t>.</a:t>
            </a:r>
          </a:p>
          <a:p>
            <a:pPr marL="0" indent="0">
              <a:lnSpc>
                <a:spcPct val="100000"/>
              </a:lnSpc>
              <a:spcBef>
                <a:spcPts val="0"/>
              </a:spcBef>
              <a:buNone/>
            </a:pPr>
            <a:endParaRPr lang="en-GB" sz="2400" b="0" i="0" dirty="0">
              <a:effectLst/>
            </a:endParaRPr>
          </a:p>
          <a:p>
            <a:pPr marL="0" indent="0" algn="just">
              <a:lnSpc>
                <a:spcPct val="100000"/>
              </a:lnSpc>
              <a:spcBef>
                <a:spcPts val="0"/>
              </a:spcBef>
              <a:buNone/>
            </a:pPr>
            <a:endParaRPr lang="en-GB" sz="2400" dirty="0"/>
          </a:p>
          <a:p>
            <a:pPr marL="0" indent="0" algn="just">
              <a:lnSpc>
                <a:spcPct val="100000"/>
              </a:lnSpc>
              <a:spcBef>
                <a:spcPts val="0"/>
              </a:spcBef>
              <a:buNone/>
            </a:pPr>
            <a:endParaRPr lang="en-GB" sz="2400" b="0" i="0" dirty="0">
              <a:effectLst/>
            </a:endParaRPr>
          </a:p>
        </p:txBody>
      </p:sp>
      <p:pic>
        <p:nvPicPr>
          <p:cNvPr id="9" name="Picture 8" descr="A picture containing electronics, outdoor, group, screen&#10;&#10;Description automatically generated">
            <a:extLst>
              <a:ext uri="{FF2B5EF4-FFF2-40B4-BE49-F238E27FC236}">
                <a16:creationId xmlns:a16="http://schemas.microsoft.com/office/drawing/2014/main" id="{29D0217E-666C-4728-BA24-9345D2E7FBF8}"/>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9105898" y="-285718"/>
            <a:ext cx="2095500" cy="2162175"/>
          </a:xfrm>
          <a:prstGeom prst="rect">
            <a:avLst/>
          </a:prstGeom>
        </p:spPr>
      </p:pic>
      <p:sp>
        <p:nvSpPr>
          <p:cNvPr id="11" name="TextBox 10">
            <a:extLst>
              <a:ext uri="{FF2B5EF4-FFF2-40B4-BE49-F238E27FC236}">
                <a16:creationId xmlns:a16="http://schemas.microsoft.com/office/drawing/2014/main" id="{33294F1D-A32A-466B-A1CB-EBD5C93C868D}"/>
              </a:ext>
            </a:extLst>
          </p:cNvPr>
          <p:cNvSpPr txBox="1"/>
          <p:nvPr/>
        </p:nvSpPr>
        <p:spPr>
          <a:xfrm>
            <a:off x="9449543" y="1534552"/>
            <a:ext cx="1408209" cy="15388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 b="0" i="0" u="none" strike="noStrike" kern="1200" cap="none" spc="0" normalizeH="0" baseline="0" noProof="0">
                <a:ln>
                  <a:noFill/>
                </a:ln>
                <a:solidFill>
                  <a:prstClr val="black"/>
                </a:solidFill>
                <a:effectLst/>
                <a:uLnTx/>
                <a:uFillTx/>
                <a:latin typeface="Calibri" panose="020F0502020204030204"/>
                <a:ea typeface="+mn-ea"/>
                <a:cs typeface="+mn-cs"/>
                <a:hlinkClick r:id="rId6" tooltip="https://en.wikipedia.org/wiki/Server_(computing)"/>
              </a:rPr>
              <a:t>This Photo</a:t>
            </a:r>
            <a:r>
              <a:rPr kumimoji="0" lang="en-GB" sz="400" b="0" i="0" u="none" strike="noStrike" kern="1200" cap="none" spc="0" normalizeH="0" baseline="0" noProof="0">
                <a:ln>
                  <a:noFill/>
                </a:ln>
                <a:solidFill>
                  <a:prstClr val="black"/>
                </a:solidFill>
                <a:effectLst/>
                <a:uLnTx/>
                <a:uFillTx/>
                <a:latin typeface="Calibri" panose="020F0502020204030204"/>
                <a:ea typeface="+mn-ea"/>
                <a:cs typeface="+mn-cs"/>
              </a:rPr>
              <a:t> by Unknown Author is licensed under </a:t>
            </a:r>
            <a:r>
              <a:rPr kumimoji="0" lang="en-GB" sz="400" b="0" i="0" u="none" strike="noStrike" kern="1200" cap="none" spc="0" normalizeH="0" baseline="0" noProof="0">
                <a:ln>
                  <a:noFill/>
                </a:ln>
                <a:solidFill>
                  <a:prstClr val="black"/>
                </a:solidFill>
                <a:effectLst/>
                <a:uLnTx/>
                <a:uFillTx/>
                <a:latin typeface="Calibri" panose="020F0502020204030204"/>
                <a:ea typeface="+mn-ea"/>
                <a:cs typeface="+mn-cs"/>
                <a:hlinkClick r:id="rId7" tooltip="https://creativecommons.org/licenses/by-sa/3.0/"/>
              </a:rPr>
              <a:t>CC BY-SA</a:t>
            </a:r>
            <a:endParaRPr kumimoji="0" lang="en-GB" sz="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61449625"/>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descr="A picture containing text, indoor, electronics, computer&#10;&#10;Description automatically generated">
            <a:extLst>
              <a:ext uri="{FF2B5EF4-FFF2-40B4-BE49-F238E27FC236}">
                <a16:creationId xmlns:a16="http://schemas.microsoft.com/office/drawing/2014/main" id="{74DA959D-9B66-4C44-AC90-92775C5024FC}"/>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217"/>
          <a:stretch/>
        </p:blipFill>
        <p:spPr>
          <a:xfrm>
            <a:off x="4117521" y="10"/>
            <a:ext cx="8074479" cy="6857990"/>
          </a:xfrm>
          <a:prstGeom prst="rect">
            <a:avLst/>
          </a:prstGeom>
        </p:spPr>
      </p:pic>
      <p:sp>
        <p:nvSpPr>
          <p:cNvPr id="21" name="Freeform: Shape 20">
            <a:extLst>
              <a:ext uri="{FF2B5EF4-FFF2-40B4-BE49-F238E27FC236}">
                <a16:creationId xmlns:a16="http://schemas.microsoft.com/office/drawing/2014/main" id="{8F23F8A3-8FD7-4779-8323-FDC26BE99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859800" cy="6858478"/>
          </a:xfrm>
          <a:custGeom>
            <a:avLst/>
            <a:gdLst>
              <a:gd name="connsiteX0" fmla="*/ 7859800 w 7859800"/>
              <a:gd name="connsiteY0" fmla="*/ 6858478 h 6858478"/>
              <a:gd name="connsiteX1" fmla="*/ 435245 w 7859800"/>
              <a:gd name="connsiteY1" fmla="*/ 6858478 h 6858478"/>
              <a:gd name="connsiteX2" fmla="*/ 435505 w 7859800"/>
              <a:gd name="connsiteY2" fmla="*/ 6857916 h 6858478"/>
              <a:gd name="connsiteX3" fmla="*/ 0 w 7859800"/>
              <a:gd name="connsiteY3" fmla="*/ 6857916 h 6858478"/>
              <a:gd name="connsiteX4" fmla="*/ 0 w 7859800"/>
              <a:gd name="connsiteY4" fmla="*/ 0 h 6858478"/>
              <a:gd name="connsiteX5" fmla="*/ 3611620 w 7859800"/>
              <a:gd name="connsiteY5" fmla="*/ 0 h 6858478"/>
              <a:gd name="connsiteX6" fmla="*/ 4677848 w 7859800"/>
              <a:gd name="connsiteY6" fmla="*/ 0 h 6858478"/>
              <a:gd name="connsiteX7" fmla="*/ 4683425 w 7859800"/>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59800" h="6858478">
                <a:moveTo>
                  <a:pt x="7859800" y="6858478"/>
                </a:moveTo>
                <a:lnTo>
                  <a:pt x="435245" y="6858478"/>
                </a:lnTo>
                <a:lnTo>
                  <a:pt x="435505" y="6857916"/>
                </a:lnTo>
                <a:lnTo>
                  <a:pt x="0" y="6857916"/>
                </a:lnTo>
                <a:lnTo>
                  <a:pt x="0" y="0"/>
                </a:lnTo>
                <a:lnTo>
                  <a:pt x="3611620" y="0"/>
                </a:lnTo>
                <a:lnTo>
                  <a:pt x="4677848" y="0"/>
                </a:lnTo>
                <a:lnTo>
                  <a:pt x="4683425"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Freeform: Shape 22">
            <a:extLst>
              <a:ext uri="{FF2B5EF4-FFF2-40B4-BE49-F238E27FC236}">
                <a16:creationId xmlns:a16="http://schemas.microsoft.com/office/drawing/2014/main" id="{F605C4CC-A25C-416F-8333-7CB7DC97D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431174" cy="6858478"/>
          </a:xfrm>
          <a:custGeom>
            <a:avLst/>
            <a:gdLst>
              <a:gd name="connsiteX0" fmla="*/ 7431174 w 7431174"/>
              <a:gd name="connsiteY0" fmla="*/ 6858478 h 6858478"/>
              <a:gd name="connsiteX1" fmla="*/ 6619 w 7431174"/>
              <a:gd name="connsiteY1" fmla="*/ 6858478 h 6858478"/>
              <a:gd name="connsiteX2" fmla="*/ 6879 w 7431174"/>
              <a:gd name="connsiteY2" fmla="*/ 6857916 h 6858478"/>
              <a:gd name="connsiteX3" fmla="*/ 0 w 7431174"/>
              <a:gd name="connsiteY3" fmla="*/ 6857916 h 6858478"/>
              <a:gd name="connsiteX4" fmla="*/ 0 w 7431174"/>
              <a:gd name="connsiteY4" fmla="*/ 0 h 6858478"/>
              <a:gd name="connsiteX5" fmla="*/ 3182994 w 7431174"/>
              <a:gd name="connsiteY5" fmla="*/ 0 h 6858478"/>
              <a:gd name="connsiteX6" fmla="*/ 4249222 w 7431174"/>
              <a:gd name="connsiteY6" fmla="*/ 0 h 6858478"/>
              <a:gd name="connsiteX7" fmla="*/ 4254799 w 7431174"/>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31174" h="6858478">
                <a:moveTo>
                  <a:pt x="7431174" y="6858478"/>
                </a:moveTo>
                <a:lnTo>
                  <a:pt x="6619" y="6858478"/>
                </a:lnTo>
                <a:lnTo>
                  <a:pt x="6879" y="6857916"/>
                </a:lnTo>
                <a:lnTo>
                  <a:pt x="0" y="6857916"/>
                </a:lnTo>
                <a:lnTo>
                  <a:pt x="0" y="0"/>
                </a:lnTo>
                <a:lnTo>
                  <a:pt x="3182994" y="0"/>
                </a:lnTo>
                <a:lnTo>
                  <a:pt x="4249222" y="0"/>
                </a:lnTo>
                <a:lnTo>
                  <a:pt x="4254799"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87511" y="348280"/>
            <a:ext cx="6626502" cy="1325563"/>
          </a:xfrm>
        </p:spPr>
        <p:txBody>
          <a:bodyPr>
            <a:normAutofit fontScale="90000"/>
          </a:bodyPr>
          <a:lstStyle/>
          <a:p>
            <a:r>
              <a:rPr lang="en-GB" sz="6700" dirty="0">
                <a:latin typeface="fell"/>
              </a:rPr>
              <a:t>Bg. </a:t>
            </a:r>
            <a:r>
              <a:rPr lang="en-GB" dirty="0">
                <a:latin typeface="fell"/>
              </a:rPr>
              <a:t>Video: What is a Server?.</a:t>
            </a:r>
            <a:endParaRPr lang="en-GB" b="1" dirty="0"/>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427320" y="1587886"/>
            <a:ext cx="5568745" cy="4154361"/>
          </a:xfrm>
        </p:spPr>
        <p:txBody>
          <a:bodyPr>
            <a:normAutofit/>
          </a:bodyPr>
          <a:lstStyle/>
          <a:p>
            <a:pPr marL="0" indent="0">
              <a:buNone/>
            </a:pPr>
            <a:r>
              <a:rPr lang="en-GB" sz="2000" dirty="0"/>
              <a:t>To learn more about what is a Server is, watch the short Videos below.</a:t>
            </a:r>
          </a:p>
          <a:p>
            <a:r>
              <a:rPr lang="en-GB" sz="2000" dirty="0">
                <a:hlinkClick r:id="rId5"/>
              </a:rPr>
              <a:t>What is a Server? Servers' vs Desktops Explained</a:t>
            </a:r>
            <a:r>
              <a:rPr lang="en-GB" sz="2000" dirty="0"/>
              <a:t> (</a:t>
            </a:r>
            <a:r>
              <a:rPr lang="en-GB" sz="2000" dirty="0" err="1"/>
              <a:t>inc.</a:t>
            </a:r>
            <a:r>
              <a:rPr lang="en-GB" sz="2000" dirty="0"/>
              <a:t> Use of Multiprocessors in Servers to process simultaneous concurrent user requests.).</a:t>
            </a:r>
          </a:p>
          <a:p>
            <a:endParaRPr lang="en-GB" sz="2000" dirty="0"/>
          </a:p>
          <a:p>
            <a:pPr marL="0" indent="0">
              <a:buNone/>
            </a:pPr>
            <a:endParaRPr lang="en-GB" sz="2000" dirty="0"/>
          </a:p>
        </p:txBody>
      </p:sp>
      <p:sp>
        <p:nvSpPr>
          <p:cNvPr id="11" name="TextBox 10">
            <a:extLst>
              <a:ext uri="{FF2B5EF4-FFF2-40B4-BE49-F238E27FC236}">
                <a16:creationId xmlns:a16="http://schemas.microsoft.com/office/drawing/2014/main" id="{E29CC36E-4EEC-4B21-B50A-B6980AE847D7}"/>
              </a:ext>
            </a:extLst>
          </p:cNvPr>
          <p:cNvSpPr txBox="1"/>
          <p:nvPr/>
        </p:nvSpPr>
        <p:spPr>
          <a:xfrm>
            <a:off x="9872134" y="6657945"/>
            <a:ext cx="2319866" cy="200055"/>
          </a:xfrm>
          <a:prstGeom prst="rect">
            <a:avLst/>
          </a:prstGeom>
          <a:solidFill>
            <a:srgbClr val="000000"/>
          </a:solidFill>
        </p:spPr>
        <p:txBody>
          <a:bodyPr wrap="none" rtlCol="0">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4" tooltip="http://pngimg.com/download/25967">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rPr>
              <a:t> by Unknown Author is licensed under </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6" tooltip="https://creativecommons.org/licenses/by-nc/3.0/">
                  <a:extLst>
                    <a:ext uri="{A12FA001-AC4F-418D-AE19-62706E023703}">
                      <ahyp:hlinkClr xmlns:ahyp="http://schemas.microsoft.com/office/drawing/2018/hyperlinkcolor" val="tx"/>
                    </a:ext>
                  </a:extLst>
                </a:hlinkClick>
              </a:rPr>
              <a:t>CC BY-NC</a:t>
            </a:r>
            <a:endParaRPr kumimoji="0" lang="en-GB" sz="7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13" name="Picture 12" descr="Graphical user interface, application&#10;&#10;Description automatically generated">
            <a:extLst>
              <a:ext uri="{FF2B5EF4-FFF2-40B4-BE49-F238E27FC236}">
                <a16:creationId xmlns:a16="http://schemas.microsoft.com/office/drawing/2014/main" id="{774C4EB3-FF50-46B6-BE58-AA9C4A2DE32F}"/>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1714681" y="3337190"/>
            <a:ext cx="5287551" cy="3172530"/>
          </a:xfrm>
          <a:prstGeom prst="rect">
            <a:avLst/>
          </a:prstGeom>
          <a:solidFill>
            <a:schemeClr val="accent1"/>
          </a:solidFill>
        </p:spPr>
      </p:pic>
      <p:sp>
        <p:nvSpPr>
          <p:cNvPr id="17" name="TextBox 16">
            <a:extLst>
              <a:ext uri="{FF2B5EF4-FFF2-40B4-BE49-F238E27FC236}">
                <a16:creationId xmlns:a16="http://schemas.microsoft.com/office/drawing/2014/main" id="{9A5E3255-6625-4DEE-A45C-383BEAA3F794}"/>
              </a:ext>
            </a:extLst>
          </p:cNvPr>
          <p:cNvSpPr txBox="1"/>
          <p:nvPr/>
        </p:nvSpPr>
        <p:spPr>
          <a:xfrm>
            <a:off x="1675905" y="6509720"/>
            <a:ext cx="5755269" cy="15388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 b="0" i="0" u="none" strike="noStrike" kern="1200" cap="none" spc="0" normalizeH="0" baseline="0" noProof="0">
                <a:ln>
                  <a:noFill/>
                </a:ln>
                <a:solidFill>
                  <a:prstClr val="white"/>
                </a:solidFill>
                <a:effectLst/>
                <a:uLnTx/>
                <a:uFillTx/>
                <a:latin typeface="Calibri" panose="020F0502020204030204"/>
                <a:ea typeface="+mn-ea"/>
                <a:cs typeface="+mn-cs"/>
                <a:hlinkClick r:id="rId8" tooltip="https://en.wikipedia.org/wiki/Client_%28computing%29"/>
              </a:rPr>
              <a:t>This Photo</a:t>
            </a:r>
            <a:r>
              <a:rPr kumimoji="0" lang="en-GB" sz="400" b="0" i="0" u="none" strike="noStrike" kern="1200" cap="none" spc="0" normalizeH="0" baseline="0" noProof="0">
                <a:ln>
                  <a:noFill/>
                </a:ln>
                <a:solidFill>
                  <a:prstClr val="white"/>
                </a:solidFill>
                <a:effectLst/>
                <a:uLnTx/>
                <a:uFillTx/>
                <a:latin typeface="Calibri" panose="020F0502020204030204"/>
                <a:ea typeface="+mn-ea"/>
                <a:cs typeface="+mn-cs"/>
              </a:rPr>
              <a:t> by Unknown Author is licensed under </a:t>
            </a:r>
            <a:r>
              <a:rPr kumimoji="0" lang="en-GB" sz="400" b="0" i="0" u="none" strike="noStrike" kern="1200" cap="none" spc="0" normalizeH="0" baseline="0" noProof="0">
                <a:ln>
                  <a:noFill/>
                </a:ln>
                <a:solidFill>
                  <a:prstClr val="white"/>
                </a:solidFill>
                <a:effectLst/>
                <a:uLnTx/>
                <a:uFillTx/>
                <a:latin typeface="Calibri" panose="020F0502020204030204"/>
                <a:ea typeface="+mn-ea"/>
                <a:cs typeface="+mn-cs"/>
                <a:hlinkClick r:id="rId9" tooltip="https://creativecommons.org/licenses/by-sa/3.0/"/>
              </a:rPr>
              <a:t>CC BY-SA</a:t>
            </a:r>
            <a:endParaRPr kumimoji="0" lang="en-GB" sz="4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00955460"/>
      </p:ext>
    </p:extLst>
  </p:cSld>
  <p:clrMapOvr>
    <a:overrideClrMapping bg1="dk1" tx1="lt1" bg2="dk2" tx2="lt2" accent1="accent1" accent2="accent2" accent3="accent3" accent4="accent4" accent5="accent5" accent6="accent6" hlink="hlink" folHlink="folHlink"/>
  </p:clrMapOvr>
</p:sld>
</file>

<file path=ppt/slides/slide8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i="0" dirty="0">
                <a:solidFill>
                  <a:schemeClr val="bg1"/>
                </a:solidFill>
                <a:effectLst/>
                <a:latin typeface="fell"/>
              </a:rPr>
              <a:t>- Server Operating Systems &amp; Activities</a:t>
            </a:r>
            <a:endParaRPr lang="en-GB" dirty="0">
              <a:solidFill>
                <a:schemeClr val="bg1"/>
              </a:solidFill>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37204" y="1712687"/>
            <a:ext cx="11917591" cy="4866936"/>
          </a:xfrm>
        </p:spPr>
        <p:txBody>
          <a:bodyPr>
            <a:noAutofit/>
          </a:bodyPr>
          <a:lstStyle/>
          <a:p>
            <a:pPr marL="0" indent="0">
              <a:lnSpc>
                <a:spcPct val="100000"/>
              </a:lnSpc>
              <a:spcBef>
                <a:spcPts val="600"/>
              </a:spcBef>
              <a:buNone/>
            </a:pPr>
            <a:r>
              <a:rPr lang="en-GB" sz="2200" dirty="0">
                <a:solidFill>
                  <a:srgbClr val="202122"/>
                </a:solidFill>
                <a:effectLst/>
                <a:ea typeface="Times New Roman" panose="02020603050405020304" pitchFamily="18" charset="0"/>
                <a:cs typeface="Times New Roman" panose="02020603050405020304" pitchFamily="18" charset="0"/>
              </a:rPr>
              <a:t>The dominant </a:t>
            </a:r>
            <a:r>
              <a:rPr lang="en-GB" sz="2200" b="1" dirty="0">
                <a:solidFill>
                  <a:srgbClr val="202122"/>
                </a:solidFill>
                <a:effectLst/>
                <a:ea typeface="Times New Roman" panose="02020603050405020304" pitchFamily="18" charset="0"/>
                <a:cs typeface="Times New Roman" panose="02020603050405020304" pitchFamily="18" charset="0"/>
              </a:rPr>
              <a:t>Server</a:t>
            </a:r>
            <a:r>
              <a:rPr lang="en-GB" sz="2200" dirty="0">
                <a:solidFill>
                  <a:srgbClr val="202122"/>
                </a:solidFill>
                <a:effectLst/>
                <a:ea typeface="Times New Roman" panose="02020603050405020304" pitchFamily="18" charset="0"/>
                <a:cs typeface="Times New Roman" panose="02020603050405020304" pitchFamily="18" charset="0"/>
              </a:rPr>
              <a:t> </a:t>
            </a:r>
            <a:r>
              <a:rPr lang="en-GB" sz="2200" b="1" dirty="0">
                <a:solidFill>
                  <a:srgbClr val="202122"/>
                </a:solidFill>
                <a:ea typeface="Times New Roman" panose="02020603050405020304" pitchFamily="18" charset="0"/>
                <a:cs typeface="Times New Roman" panose="02020603050405020304" pitchFamily="18" charset="0"/>
              </a:rPr>
              <a:t>O</a:t>
            </a:r>
            <a:r>
              <a:rPr lang="en-GB" sz="2200" b="1" dirty="0">
                <a:solidFill>
                  <a:srgbClr val="202122"/>
                </a:solidFill>
                <a:effectLst/>
                <a:ea typeface="Times New Roman" panose="02020603050405020304" pitchFamily="18" charset="0"/>
                <a:cs typeface="Times New Roman" panose="02020603050405020304" pitchFamily="18" charset="0"/>
              </a:rPr>
              <a:t>perating </a:t>
            </a:r>
            <a:r>
              <a:rPr lang="en-GB" sz="2200" b="1" dirty="0">
                <a:solidFill>
                  <a:srgbClr val="202122"/>
                </a:solidFill>
                <a:ea typeface="Times New Roman" panose="02020603050405020304" pitchFamily="18" charset="0"/>
                <a:cs typeface="Times New Roman" panose="02020603050405020304" pitchFamily="18" charset="0"/>
              </a:rPr>
              <a:t>S</a:t>
            </a:r>
            <a:r>
              <a:rPr lang="en-GB" sz="2200" b="1" dirty="0">
                <a:solidFill>
                  <a:srgbClr val="202122"/>
                </a:solidFill>
                <a:effectLst/>
                <a:ea typeface="Times New Roman" panose="02020603050405020304" pitchFamily="18" charset="0"/>
                <a:cs typeface="Times New Roman" panose="02020603050405020304" pitchFamily="18" charset="0"/>
              </a:rPr>
              <a:t>ystem </a:t>
            </a:r>
            <a:r>
              <a:rPr lang="en-GB" sz="2200" dirty="0">
                <a:solidFill>
                  <a:srgbClr val="202122"/>
                </a:solidFill>
                <a:effectLst/>
                <a:ea typeface="Times New Roman" panose="02020603050405020304" pitchFamily="18" charset="0"/>
                <a:cs typeface="Times New Roman" panose="02020603050405020304" pitchFamily="18" charset="0"/>
              </a:rPr>
              <a:t>are </a:t>
            </a:r>
            <a:r>
              <a:rPr lang="en-GB" sz="2200" b="1" dirty="0">
                <a:solidFill>
                  <a:srgbClr val="202122"/>
                </a:solidFill>
                <a:effectLst/>
                <a:ea typeface="Times New Roman" panose="02020603050405020304" pitchFamily="18" charset="0"/>
                <a:cs typeface="Times New Roman" panose="02020603050405020304" pitchFamily="18" charset="0"/>
              </a:rPr>
              <a:t>UNIX-based open-source Linux distros</a:t>
            </a:r>
            <a:r>
              <a:rPr lang="en-GB" sz="2200" dirty="0">
                <a:solidFill>
                  <a:srgbClr val="202122"/>
                </a:solidFill>
                <a:effectLst/>
                <a:ea typeface="Times New Roman" panose="02020603050405020304" pitchFamily="18" charset="0"/>
                <a:cs typeface="Times New Roman" panose="02020603050405020304" pitchFamily="18" charset="0"/>
              </a:rPr>
              <a:t>. Top is </a:t>
            </a:r>
            <a:r>
              <a:rPr lang="en-GB" sz="2200" b="0" i="0" dirty="0">
                <a:solidFill>
                  <a:srgbClr val="202124"/>
                </a:solidFill>
                <a:effectLst/>
              </a:rPr>
              <a:t>Ubuntu</a:t>
            </a:r>
            <a:r>
              <a:rPr lang="en-GB" sz="2200" dirty="0">
                <a:solidFill>
                  <a:srgbClr val="202122"/>
                </a:solidFill>
                <a:effectLst/>
                <a:ea typeface="Times New Roman" panose="02020603050405020304" pitchFamily="18" charset="0"/>
                <a:cs typeface="Times New Roman" panose="02020603050405020304" pitchFamily="18" charset="0"/>
              </a:rPr>
              <a:t>, followed by </a:t>
            </a:r>
            <a:r>
              <a:rPr lang="en-GB" sz="2200" b="1" i="0" dirty="0">
                <a:solidFill>
                  <a:srgbClr val="202124"/>
                </a:solidFill>
                <a:effectLst/>
              </a:rPr>
              <a:t>Red Hat Enterprise Linux</a:t>
            </a:r>
            <a:r>
              <a:rPr lang="en-GB" sz="2200" i="0" dirty="0">
                <a:solidFill>
                  <a:srgbClr val="202124"/>
                </a:solidFill>
                <a:effectLst/>
              </a:rPr>
              <a:t> &amp; </a:t>
            </a:r>
            <a:r>
              <a:rPr lang="en-GB" sz="2200" b="0" i="0" dirty="0">
                <a:solidFill>
                  <a:srgbClr val="202124"/>
                </a:solidFill>
                <a:effectLst/>
              </a:rPr>
              <a:t>SUSE Linux Enterprise Server</a:t>
            </a:r>
            <a:r>
              <a:rPr lang="en-GB" sz="2200" b="0" i="0" dirty="0">
                <a:solidFill>
                  <a:srgbClr val="202122"/>
                </a:solidFill>
                <a:cs typeface="Times New Roman" panose="02020603050405020304" pitchFamily="18" charset="0"/>
              </a:rPr>
              <a:t>.</a:t>
            </a:r>
            <a:r>
              <a:rPr lang="en-GB" sz="2200" dirty="0">
                <a:solidFill>
                  <a:srgbClr val="202122"/>
                </a:solidFill>
                <a:effectLst/>
                <a:ea typeface="Times New Roman" panose="02020603050405020304" pitchFamily="18" charset="0"/>
                <a:cs typeface="Times New Roman" panose="02020603050405020304" pitchFamily="18" charset="0"/>
              </a:rPr>
              <a:t> Windows Server is also popular, MacOS Server is also used but in a much smaller number.</a:t>
            </a:r>
            <a:r>
              <a:rPr lang="en-GB" sz="2200" dirty="0">
                <a:ea typeface="Times New Roman" panose="02020603050405020304" pitchFamily="18" charset="0"/>
                <a:cs typeface="Times New Roman" panose="02020603050405020304" pitchFamily="18" charset="0"/>
              </a:rPr>
              <a:t> </a:t>
            </a:r>
            <a:r>
              <a:rPr lang="en-GB" sz="2200" b="1" dirty="0">
                <a:solidFill>
                  <a:srgbClr val="202122"/>
                </a:solidFill>
                <a:effectLst/>
                <a:ea typeface="Times New Roman" panose="02020603050405020304" pitchFamily="18" charset="0"/>
                <a:cs typeface="Times New Roman" panose="02020603050405020304" pitchFamily="18" charset="0"/>
              </a:rPr>
              <a:t>Typical features </a:t>
            </a:r>
            <a:r>
              <a:rPr lang="en-GB" sz="2200" dirty="0">
                <a:solidFill>
                  <a:srgbClr val="202122"/>
                </a:solidFill>
                <a:effectLst/>
                <a:ea typeface="Times New Roman" panose="02020603050405020304" pitchFamily="18" charset="0"/>
                <a:cs typeface="Times New Roman" panose="02020603050405020304" pitchFamily="18" charset="0"/>
              </a:rPr>
              <a:t>of </a:t>
            </a:r>
            <a:r>
              <a:rPr lang="en-GB" sz="2200" b="1" dirty="0">
                <a:solidFill>
                  <a:srgbClr val="202122"/>
                </a:solidFill>
                <a:effectLst/>
                <a:ea typeface="Times New Roman" panose="02020603050405020304" pitchFamily="18" charset="0"/>
                <a:cs typeface="Times New Roman" panose="02020603050405020304" pitchFamily="18" charset="0"/>
              </a:rPr>
              <a:t>Server Operating Systems </a:t>
            </a:r>
            <a:r>
              <a:rPr lang="en-GB" sz="2200" dirty="0">
                <a:solidFill>
                  <a:srgbClr val="202122"/>
                </a:solidFill>
                <a:effectLst/>
                <a:ea typeface="Times New Roman" panose="02020603050405020304" pitchFamily="18" charset="0"/>
                <a:cs typeface="Times New Roman" panose="02020603050405020304" pitchFamily="18" charset="0"/>
              </a:rPr>
              <a:t>include:</a:t>
            </a:r>
            <a:endParaRPr lang="en-GB" sz="2200" dirty="0">
              <a:effectLst/>
              <a:ea typeface="Calibri" panose="020F0502020204030204" pitchFamily="34" charset="0"/>
              <a:cs typeface="Times New Roman" panose="02020603050405020304" pitchFamily="18" charset="0"/>
            </a:endParaRPr>
          </a:p>
          <a:p>
            <a:pPr marL="342900" indent="-342900">
              <a:lnSpc>
                <a:spcPct val="100000"/>
              </a:lnSpc>
              <a:spcBef>
                <a:spcPts val="600"/>
              </a:spcBef>
              <a:buSzPts val="1000"/>
              <a:buFont typeface="Symbol" panose="05050102010706020507" pitchFamily="18" charset="2"/>
              <a:buChar char=""/>
              <a:tabLst>
                <a:tab pos="457200" algn="l"/>
              </a:tabLst>
            </a:pPr>
            <a:r>
              <a:rPr lang="en-GB" sz="2000" b="1" dirty="0">
                <a:solidFill>
                  <a:srgbClr val="202122"/>
                </a:solidFill>
                <a:effectLst/>
                <a:ea typeface="Times New Roman" panose="02020603050405020304" pitchFamily="18" charset="0"/>
                <a:cs typeface="Times New Roman" panose="02020603050405020304" pitchFamily="18" charset="0"/>
              </a:rPr>
              <a:t>CLI management as main interface </a:t>
            </a:r>
            <a:r>
              <a:rPr lang="en-GB" sz="2000" dirty="0">
                <a:solidFill>
                  <a:srgbClr val="202122"/>
                </a:solidFill>
                <a:effectLst/>
                <a:ea typeface="Times New Roman" panose="02020603050405020304" pitchFamily="18" charset="0"/>
                <a:cs typeface="Times New Roman" panose="02020603050405020304" pitchFamily="18" charset="0"/>
              </a:rPr>
              <a:t>and GUI interface also available but as an option;</a:t>
            </a:r>
            <a:endParaRPr lang="en-GB" sz="2000" dirty="0">
              <a:effectLst/>
              <a:ea typeface="Calibri" panose="020F0502020204030204" pitchFamily="34" charset="0"/>
              <a:cs typeface="Times New Roman" panose="02020603050405020304" pitchFamily="18" charset="0"/>
            </a:endParaRPr>
          </a:p>
          <a:p>
            <a:pPr marL="342900" indent="-342900">
              <a:lnSpc>
                <a:spcPct val="100000"/>
              </a:lnSpc>
              <a:spcBef>
                <a:spcPts val="600"/>
              </a:spcBef>
              <a:buSzPts val="1000"/>
              <a:buFont typeface="Symbol" panose="05050102010706020507" pitchFamily="18" charset="2"/>
              <a:buChar char=""/>
              <a:tabLst>
                <a:tab pos="457200" algn="l"/>
              </a:tabLst>
            </a:pPr>
            <a:r>
              <a:rPr lang="en-GB" sz="2000" b="1" dirty="0">
                <a:solidFill>
                  <a:srgbClr val="202122"/>
                </a:solidFill>
                <a:effectLst/>
                <a:ea typeface="Times New Roman" panose="02020603050405020304" pitchFamily="18" charset="0"/>
                <a:cs typeface="Times New Roman" panose="02020603050405020304" pitchFamily="18" charset="0"/>
              </a:rPr>
              <a:t>Advanced Networking management capabilities</a:t>
            </a:r>
            <a:r>
              <a:rPr lang="en-GB" sz="2000" dirty="0">
                <a:solidFill>
                  <a:srgbClr val="202122"/>
                </a:solidFill>
                <a:effectLst/>
                <a:ea typeface="Times New Roman" panose="02020603050405020304" pitchFamily="18" charset="0"/>
                <a:cs typeface="Times New Roman" panose="02020603050405020304" pitchFamily="18" charset="0"/>
              </a:rPr>
              <a:t>;</a:t>
            </a:r>
            <a:endParaRPr lang="en-GB" sz="2000" dirty="0">
              <a:effectLst/>
              <a:ea typeface="Calibri" panose="020F0502020204030204" pitchFamily="34" charset="0"/>
              <a:cs typeface="Times New Roman" panose="02020603050405020304" pitchFamily="18" charset="0"/>
            </a:endParaRPr>
          </a:p>
          <a:p>
            <a:pPr marL="342900" indent="-342900">
              <a:lnSpc>
                <a:spcPct val="100000"/>
              </a:lnSpc>
              <a:spcBef>
                <a:spcPts val="600"/>
              </a:spcBef>
              <a:buSzPts val="1000"/>
              <a:buFont typeface="Symbol" panose="05050102010706020507" pitchFamily="18" charset="2"/>
              <a:buChar char=""/>
              <a:tabLst>
                <a:tab pos="457200" algn="l"/>
              </a:tabLst>
            </a:pPr>
            <a:r>
              <a:rPr lang="en-GB" sz="2000" b="1" dirty="0">
                <a:solidFill>
                  <a:srgbClr val="202122"/>
                </a:solidFill>
                <a:effectLst/>
                <a:ea typeface="Times New Roman" panose="02020603050405020304" pitchFamily="18" charset="0"/>
                <a:cs typeface="Times New Roman" panose="02020603050405020304" pitchFamily="18" charset="0"/>
              </a:rPr>
              <a:t>Automation</a:t>
            </a:r>
            <a:r>
              <a:rPr lang="en-GB" sz="2000" dirty="0">
                <a:solidFill>
                  <a:srgbClr val="202122"/>
                </a:solidFill>
                <a:effectLst/>
                <a:ea typeface="Times New Roman" panose="02020603050405020304" pitchFamily="18" charset="0"/>
                <a:cs typeface="Times New Roman" panose="02020603050405020304" pitchFamily="18" charset="0"/>
              </a:rPr>
              <a:t> (e.g. </a:t>
            </a:r>
            <a:r>
              <a:rPr lang="en-GB" sz="2000" b="1" dirty="0">
                <a:solidFill>
                  <a:srgbClr val="202122"/>
                </a:solidFill>
                <a:effectLst/>
                <a:ea typeface="Times New Roman" panose="02020603050405020304" pitchFamily="18" charset="0"/>
                <a:cs typeface="Times New Roman" panose="02020603050405020304" pitchFamily="18" charset="0"/>
              </a:rPr>
              <a:t>software updates</a:t>
            </a:r>
            <a:r>
              <a:rPr lang="en-GB" sz="2000" dirty="0">
                <a:solidFill>
                  <a:srgbClr val="202122"/>
                </a:solidFill>
                <a:effectLst/>
                <a:ea typeface="Times New Roman" panose="02020603050405020304" pitchFamily="18" charset="0"/>
                <a:cs typeface="Times New Roman" panose="02020603050405020304" pitchFamily="18" charset="0"/>
              </a:rPr>
              <a:t>, </a:t>
            </a:r>
            <a:r>
              <a:rPr lang="en-GB" sz="2000" b="1" dirty="0">
                <a:solidFill>
                  <a:srgbClr val="202122"/>
                </a:solidFill>
                <a:effectLst/>
                <a:ea typeface="Times New Roman" panose="02020603050405020304" pitchFamily="18" charset="0"/>
                <a:cs typeface="Times New Roman" panose="02020603050405020304" pitchFamily="18" charset="0"/>
              </a:rPr>
              <a:t>Virtual Machine deployment</a:t>
            </a:r>
            <a:r>
              <a:rPr lang="en-GB" sz="2000" dirty="0">
                <a:solidFill>
                  <a:srgbClr val="202122"/>
                </a:solidFill>
                <a:effectLst/>
                <a:ea typeface="Times New Roman" panose="02020603050405020304" pitchFamily="18" charset="0"/>
                <a:cs typeface="Times New Roman" panose="02020603050405020304" pitchFamily="18" charset="0"/>
              </a:rPr>
              <a:t>, </a:t>
            </a:r>
            <a:r>
              <a:rPr lang="en-GB" sz="2000" b="1" dirty="0">
                <a:solidFill>
                  <a:srgbClr val="202122"/>
                </a:solidFill>
                <a:effectLst/>
                <a:ea typeface="Times New Roman" panose="02020603050405020304" pitchFamily="18" charset="0"/>
                <a:cs typeface="Times New Roman" panose="02020603050405020304" pitchFamily="18" charset="0"/>
              </a:rPr>
              <a:t>Cloud management </a:t>
            </a:r>
            <a:r>
              <a:rPr lang="en-GB" sz="2000" dirty="0">
                <a:solidFill>
                  <a:srgbClr val="202122"/>
                </a:solidFill>
                <a:effectLst/>
                <a:ea typeface="Times New Roman" panose="02020603050405020304" pitchFamily="18" charset="0"/>
                <a:cs typeface="Times New Roman" panose="02020603050405020304" pitchFamily="18" charset="0"/>
              </a:rPr>
              <a:t>such as automatic allocation of storage space, memory usage for number of concurrent users/clients, Security such as automatic scanning for vulnerabilities – intrusion – anti-virus etc..;</a:t>
            </a:r>
          </a:p>
          <a:p>
            <a:pPr marL="342900" indent="-342900">
              <a:lnSpc>
                <a:spcPct val="100000"/>
              </a:lnSpc>
              <a:spcBef>
                <a:spcPts val="600"/>
              </a:spcBef>
              <a:buSzPts val="1000"/>
              <a:buFont typeface="Symbol" panose="05050102010706020507" pitchFamily="18" charset="2"/>
              <a:buChar char=""/>
              <a:tabLst>
                <a:tab pos="457200" algn="l"/>
              </a:tabLst>
            </a:pPr>
            <a:r>
              <a:rPr lang="en-GB" sz="2000" b="1" dirty="0">
                <a:solidFill>
                  <a:srgbClr val="202122"/>
                </a:solidFill>
                <a:effectLst/>
                <a:ea typeface="Times New Roman" panose="02020603050405020304" pitchFamily="18" charset="0"/>
                <a:cs typeface="Times New Roman" panose="02020603050405020304" pitchFamily="18" charset="0"/>
              </a:rPr>
              <a:t>Ability to update and upgrade</a:t>
            </a:r>
            <a:r>
              <a:rPr lang="en-GB" sz="2000" dirty="0">
                <a:solidFill>
                  <a:srgbClr val="202122"/>
                </a:solidFill>
                <a:effectLst/>
                <a:ea typeface="Times New Roman" panose="02020603050405020304" pitchFamily="18" charset="0"/>
                <a:cs typeface="Times New Roman" panose="02020603050405020304" pitchFamily="18" charset="0"/>
              </a:rPr>
              <a:t> hardware and software without system restart;</a:t>
            </a:r>
            <a:endParaRPr lang="en-GB" sz="2000" dirty="0">
              <a:effectLst/>
              <a:ea typeface="Calibri" panose="020F0502020204030204" pitchFamily="34" charset="0"/>
              <a:cs typeface="Times New Roman" panose="02020603050405020304" pitchFamily="18" charset="0"/>
            </a:endParaRPr>
          </a:p>
          <a:p>
            <a:pPr marL="342900" indent="-342900">
              <a:lnSpc>
                <a:spcPct val="100000"/>
              </a:lnSpc>
              <a:spcBef>
                <a:spcPts val="600"/>
              </a:spcBef>
              <a:buSzPts val="1000"/>
              <a:buFont typeface="Symbol" panose="05050102010706020507" pitchFamily="18" charset="2"/>
              <a:buChar char=""/>
              <a:tabLst>
                <a:tab pos="457200" algn="l"/>
              </a:tabLst>
            </a:pPr>
            <a:r>
              <a:rPr lang="en-GB" sz="2000" b="1" dirty="0">
                <a:solidFill>
                  <a:srgbClr val="202122"/>
                </a:solidFill>
                <a:effectLst/>
                <a:ea typeface="Times New Roman" panose="02020603050405020304" pitchFamily="18" charset="0"/>
                <a:cs typeface="Times New Roman" panose="02020603050405020304" pitchFamily="18" charset="0"/>
              </a:rPr>
              <a:t>System security </a:t>
            </a:r>
            <a:r>
              <a:rPr lang="en-GB" sz="2000" dirty="0">
                <a:solidFill>
                  <a:srgbClr val="202122"/>
                </a:solidFill>
                <a:effectLst/>
                <a:ea typeface="Times New Roman" panose="02020603050405020304" pitchFamily="18" charset="0"/>
                <a:cs typeface="Times New Roman" panose="02020603050405020304" pitchFamily="18" charset="0"/>
              </a:rPr>
              <a:t>including tighter </a:t>
            </a:r>
            <a:r>
              <a:rPr lang="en-GB" sz="2000" b="1" dirty="0">
                <a:solidFill>
                  <a:srgbClr val="202122"/>
                </a:solidFill>
                <a:effectLst/>
                <a:ea typeface="Times New Roman" panose="02020603050405020304" pitchFamily="18" charset="0"/>
                <a:cs typeface="Times New Roman" panose="02020603050405020304" pitchFamily="18" charset="0"/>
              </a:rPr>
              <a:t>user authentication</a:t>
            </a:r>
            <a:r>
              <a:rPr lang="en-GB" sz="2000" dirty="0">
                <a:solidFill>
                  <a:srgbClr val="202122"/>
                </a:solidFill>
                <a:effectLst/>
                <a:ea typeface="Times New Roman" panose="02020603050405020304" pitchFamily="18" charset="0"/>
                <a:cs typeface="Times New Roman" panose="02020603050405020304" pitchFamily="18" charset="0"/>
              </a:rPr>
              <a:t>, resource, data, and memory protection;</a:t>
            </a:r>
          </a:p>
          <a:p>
            <a:pPr marL="342900" indent="-342900">
              <a:lnSpc>
                <a:spcPct val="100000"/>
              </a:lnSpc>
              <a:spcBef>
                <a:spcPts val="600"/>
              </a:spcBef>
              <a:buSzPts val="1000"/>
              <a:buFont typeface="Symbol" panose="05050102010706020507" pitchFamily="18" charset="2"/>
              <a:buChar char=""/>
              <a:tabLst>
                <a:tab pos="457200" algn="l"/>
              </a:tabLst>
            </a:pPr>
            <a:r>
              <a:rPr lang="en-GB" sz="2000" b="1" dirty="0">
                <a:solidFill>
                  <a:srgbClr val="202122"/>
                </a:solidFill>
                <a:effectLst/>
                <a:ea typeface="Times New Roman" panose="02020603050405020304" pitchFamily="18" charset="0"/>
                <a:cs typeface="Times New Roman" panose="02020603050405020304" pitchFamily="18" charset="0"/>
              </a:rPr>
              <a:t>Ability to enable frequent </a:t>
            </a:r>
            <a:r>
              <a:rPr lang="en-GB" sz="2000" b="1" dirty="0">
                <a:solidFill>
                  <a:srgbClr val="202122"/>
                </a:solidFill>
                <a:ea typeface="Times New Roman" panose="02020603050405020304" pitchFamily="18" charset="0"/>
                <a:cs typeface="Times New Roman" panose="02020603050405020304" pitchFamily="18" charset="0"/>
              </a:rPr>
              <a:t>automatic </a:t>
            </a:r>
            <a:r>
              <a:rPr lang="en-GB" sz="2000" b="1" dirty="0">
                <a:solidFill>
                  <a:srgbClr val="202122"/>
                </a:solidFill>
                <a:effectLst/>
                <a:ea typeface="Times New Roman" panose="02020603050405020304" pitchFamily="18" charset="0"/>
                <a:cs typeface="Times New Roman" panose="02020603050405020304" pitchFamily="18" charset="0"/>
              </a:rPr>
              <a:t>backups </a:t>
            </a:r>
            <a:r>
              <a:rPr lang="en-GB" sz="2000" dirty="0">
                <a:solidFill>
                  <a:srgbClr val="202122"/>
                </a:solidFill>
                <a:effectLst/>
                <a:ea typeface="Times New Roman" panose="02020603050405020304" pitchFamily="18" charset="0"/>
                <a:cs typeface="Times New Roman" panose="02020603050405020304" pitchFamily="18" charset="0"/>
              </a:rPr>
              <a:t>of data and </a:t>
            </a:r>
            <a:r>
              <a:rPr lang="en-GB" sz="2000" b="1" dirty="0">
                <a:solidFill>
                  <a:srgbClr val="202122"/>
                </a:solidFill>
                <a:effectLst/>
                <a:ea typeface="Times New Roman" panose="02020603050405020304" pitchFamily="18" charset="0"/>
                <a:cs typeface="Times New Roman" panose="02020603050405020304" pitchFamily="18" charset="0"/>
              </a:rPr>
              <a:t>duplication</a:t>
            </a:r>
            <a:r>
              <a:rPr lang="en-GB" sz="2000" dirty="0">
                <a:solidFill>
                  <a:srgbClr val="202122"/>
                </a:solidFill>
                <a:effectLst/>
                <a:ea typeface="Times New Roman" panose="02020603050405020304" pitchFamily="18" charset="0"/>
                <a:cs typeface="Times New Roman" panose="02020603050405020304" pitchFamily="18" charset="0"/>
              </a:rPr>
              <a:t> of data between different storage devices in it’s cluster;</a:t>
            </a:r>
            <a:endParaRPr lang="en-GB" sz="2000" dirty="0">
              <a:effectLst/>
              <a:ea typeface="Calibri" panose="020F0502020204030204" pitchFamily="34" charset="0"/>
              <a:cs typeface="Times New Roman" panose="02020603050405020304" pitchFamily="18" charset="0"/>
            </a:endParaRPr>
          </a:p>
          <a:p>
            <a:pPr marL="342900" indent="-342900">
              <a:lnSpc>
                <a:spcPct val="100000"/>
              </a:lnSpc>
              <a:spcBef>
                <a:spcPts val="600"/>
              </a:spcBef>
              <a:buSzPts val="1000"/>
              <a:buFont typeface="Symbol" panose="05050102010706020507" pitchFamily="18" charset="2"/>
              <a:buChar char=""/>
              <a:tabLst>
                <a:tab pos="457200" algn="l"/>
              </a:tabLst>
            </a:pPr>
            <a:r>
              <a:rPr lang="en-GB" sz="2000" b="1" dirty="0">
                <a:solidFill>
                  <a:srgbClr val="202122"/>
                </a:solidFill>
                <a:effectLst/>
                <a:ea typeface="Times New Roman" panose="02020603050405020304" pitchFamily="18" charset="0"/>
                <a:cs typeface="Times New Roman" panose="02020603050405020304" pitchFamily="18" charset="0"/>
              </a:rPr>
              <a:t>System scanning, detection and alerting </a:t>
            </a:r>
            <a:r>
              <a:rPr lang="en-GB" sz="2000" dirty="0">
                <a:solidFill>
                  <a:srgbClr val="202122"/>
                </a:solidFill>
                <a:effectLst/>
                <a:ea typeface="Times New Roman" panose="02020603050405020304" pitchFamily="18" charset="0"/>
                <a:cs typeface="Times New Roman" panose="02020603050405020304" pitchFamily="18" charset="0"/>
              </a:rPr>
              <a:t>on conditions such as </a:t>
            </a:r>
            <a:r>
              <a:rPr lang="en-GB" sz="2000" b="1" dirty="0">
                <a:solidFill>
                  <a:srgbClr val="202122"/>
                </a:solidFill>
                <a:effectLst/>
                <a:ea typeface="Times New Roman" panose="02020603050405020304" pitchFamily="18" charset="0"/>
                <a:cs typeface="Times New Roman" panose="02020603050405020304" pitchFamily="18" charset="0"/>
              </a:rPr>
              <a:t>overheating</a:t>
            </a:r>
            <a:r>
              <a:rPr lang="en-GB" sz="2000" dirty="0">
                <a:solidFill>
                  <a:srgbClr val="202122"/>
                </a:solidFill>
                <a:effectLst/>
                <a:ea typeface="Times New Roman" panose="02020603050405020304" pitchFamily="18" charset="0"/>
                <a:cs typeface="Times New Roman" panose="02020603050405020304" pitchFamily="18" charset="0"/>
              </a:rPr>
              <a:t>, processor and disk failure. </a:t>
            </a:r>
            <a:endParaRPr lang="en-GB" sz="2400" b="0" i="0" dirty="0">
              <a:effectLst/>
            </a:endParaRPr>
          </a:p>
          <a:p>
            <a:pPr marL="0" indent="0" algn="just">
              <a:lnSpc>
                <a:spcPct val="100000"/>
              </a:lnSpc>
              <a:spcBef>
                <a:spcPts val="600"/>
              </a:spcBef>
              <a:buNone/>
            </a:pPr>
            <a:endParaRPr lang="en-GB" dirty="0"/>
          </a:p>
          <a:p>
            <a:pPr marL="0" indent="0" algn="just">
              <a:lnSpc>
                <a:spcPct val="100000"/>
              </a:lnSpc>
              <a:spcBef>
                <a:spcPts val="600"/>
              </a:spcBef>
              <a:buNone/>
            </a:pPr>
            <a:endParaRPr lang="en-GB" b="0" i="0" dirty="0">
              <a:effectLst/>
            </a:endParaRPr>
          </a:p>
        </p:txBody>
      </p:sp>
    </p:spTree>
    <p:extLst>
      <p:ext uri="{BB962C8B-B14F-4D97-AF65-F5344CB8AC3E}">
        <p14:creationId xmlns:p14="http://schemas.microsoft.com/office/powerpoint/2010/main" val="421191073"/>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20">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6" name="Rectangle 22">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7" name="Rectangle 24">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8" name="Rectangle 26">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9" name="Rectangle 28">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1371599" y="294538"/>
            <a:ext cx="9895951" cy="1033669"/>
          </a:xfrm>
        </p:spPr>
        <p:txBody>
          <a:bodyPr>
            <a:normAutofit/>
          </a:bodyPr>
          <a:lstStyle/>
          <a:p>
            <a:r>
              <a:rPr lang="en-GB" sz="4000" i="0" dirty="0">
                <a:solidFill>
                  <a:srgbClr val="FFFFFF"/>
                </a:solidFill>
                <a:effectLst/>
                <a:latin typeface="fell"/>
              </a:rPr>
              <a:t>- Server Operating Systems &amp; Activities</a:t>
            </a:r>
            <a:endParaRPr lang="en-GB" sz="4000" dirty="0">
              <a:solidFill>
                <a:srgbClr val="FFFFFF"/>
              </a:solidFill>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371599" y="2318197"/>
            <a:ext cx="9724031" cy="3683358"/>
          </a:xfrm>
        </p:spPr>
        <p:txBody>
          <a:bodyPr anchor="ctr">
            <a:normAutofit/>
          </a:bodyPr>
          <a:lstStyle/>
          <a:p>
            <a:pPr marL="0" indent="0">
              <a:spcBef>
                <a:spcPts val="600"/>
              </a:spcBef>
              <a:buNone/>
            </a:pPr>
            <a:r>
              <a:rPr lang="en-US" sz="3600" b="0" i="0" dirty="0">
                <a:effectLst/>
              </a:rPr>
              <a:t>“A </a:t>
            </a:r>
            <a:r>
              <a:rPr lang="en-US" sz="3600" b="1" i="0" dirty="0">
                <a:effectLst/>
              </a:rPr>
              <a:t>distributed file system </a:t>
            </a:r>
            <a:r>
              <a:rPr lang="en-US" sz="3600" b="0" i="0" dirty="0">
                <a:effectLst/>
              </a:rPr>
              <a:t>(DFS) differs from typical file systems (i.e., NTFS and HFS) in that it allows direct </a:t>
            </a:r>
            <a:r>
              <a:rPr lang="en-US" sz="3600" b="1" i="0" dirty="0">
                <a:effectLst/>
              </a:rPr>
              <a:t>host access to the same file data from multiple locations</a:t>
            </a:r>
            <a:r>
              <a:rPr lang="en-US" sz="3600" dirty="0"/>
              <a:t> …</a:t>
            </a:r>
            <a:r>
              <a:rPr lang="en-US" sz="3600" b="0" i="0" dirty="0">
                <a:effectLst/>
              </a:rPr>
              <a:t> the data behind a DFS can reside in a different location from all of the hosts that access it.” </a:t>
            </a:r>
            <a:r>
              <a:rPr lang="en-US" sz="1800" b="0" i="0" dirty="0">
                <a:effectLst/>
              </a:rPr>
              <a:t>(</a:t>
            </a:r>
            <a:r>
              <a:rPr lang="en-US" sz="1800" b="0" i="0" dirty="0">
                <a:effectLst/>
                <a:hlinkClick r:id="rId3"/>
              </a:rPr>
              <a:t>r</a:t>
            </a:r>
            <a:r>
              <a:rPr lang="en-US" sz="1800" b="0" i="0" dirty="0">
                <a:effectLst/>
              </a:rPr>
              <a:t>)</a:t>
            </a:r>
            <a:endParaRPr lang="en-GB" sz="1800" dirty="0"/>
          </a:p>
          <a:p>
            <a:pPr marL="0" indent="0">
              <a:spcBef>
                <a:spcPts val="600"/>
              </a:spcBef>
              <a:buNone/>
            </a:pPr>
            <a:endParaRPr lang="en-GB" sz="3600" b="0" i="0" dirty="0">
              <a:effectLst/>
            </a:endParaRPr>
          </a:p>
        </p:txBody>
      </p:sp>
    </p:spTree>
    <p:extLst>
      <p:ext uri="{BB962C8B-B14F-4D97-AF65-F5344CB8AC3E}">
        <p14:creationId xmlns:p14="http://schemas.microsoft.com/office/powerpoint/2010/main" val="359271416"/>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sz="4400" b="1" dirty="0">
                <a:solidFill>
                  <a:schemeClr val="bg1"/>
                </a:solidFill>
              </a:rPr>
              <a:t>- Example: Windows Server OS</a:t>
            </a:r>
            <a:endParaRPr lang="en-GB" b="1" dirty="0">
              <a:solidFill>
                <a:schemeClr val="bg1"/>
              </a:solidFill>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93578" y="1712687"/>
            <a:ext cx="11299424" cy="4979833"/>
          </a:xfrm>
        </p:spPr>
        <p:txBody>
          <a:bodyPr>
            <a:noAutofit/>
          </a:bodyPr>
          <a:lstStyle/>
          <a:p>
            <a:pPr marL="342900" lvl="0" indent="-342900" fontAlgn="base">
              <a:lnSpc>
                <a:spcPct val="100000"/>
              </a:lnSpc>
              <a:spcBef>
                <a:spcPts val="0"/>
              </a:spcBef>
              <a:buFont typeface="Symbol" panose="05050102010706020507" pitchFamily="18" charset="2"/>
              <a:buChar char=""/>
            </a:pPr>
            <a:r>
              <a:rPr lang="en-GB" sz="2400" b="1" dirty="0"/>
              <a:t>Windows Server is Microsoft's Server OS that allows users to share and access files over a network </a:t>
            </a:r>
            <a:r>
              <a:rPr lang="en-GB" sz="2400" dirty="0"/>
              <a:t>and uses </a:t>
            </a:r>
            <a:r>
              <a:rPr lang="en-GB" sz="2400" b="1" dirty="0"/>
              <a:t>Active Directory, NTFS permissions</a:t>
            </a:r>
            <a:r>
              <a:rPr lang="en-GB" sz="2400" dirty="0"/>
              <a:t>,</a:t>
            </a:r>
            <a:r>
              <a:rPr lang="en-GB" sz="2400" b="0" i="0" dirty="0">
                <a:solidFill>
                  <a:srgbClr val="03363D"/>
                </a:solidFill>
                <a:effectLst/>
              </a:rPr>
              <a:t> </a:t>
            </a:r>
            <a:r>
              <a:rPr lang="en-GB" sz="2400" b="1" i="0" dirty="0">
                <a:solidFill>
                  <a:srgbClr val="03363D"/>
                </a:solidFill>
                <a:effectLst/>
              </a:rPr>
              <a:t>Drive Mirroring </a:t>
            </a:r>
            <a:r>
              <a:rPr lang="en-GB" sz="2400" b="0" i="0" dirty="0">
                <a:solidFill>
                  <a:srgbClr val="03363D"/>
                </a:solidFill>
                <a:effectLst/>
              </a:rPr>
              <a:t>and </a:t>
            </a:r>
            <a:r>
              <a:rPr lang="en-GB" sz="2400" b="1" i="0" dirty="0">
                <a:effectLst/>
              </a:rPr>
              <a:t>Distributed File System (DFS) protocols.</a:t>
            </a:r>
          </a:p>
          <a:p>
            <a:pPr marL="342900" lvl="0" indent="-342900" fontAlgn="base">
              <a:lnSpc>
                <a:spcPct val="100000"/>
              </a:lnSpc>
              <a:spcBef>
                <a:spcPts val="0"/>
              </a:spcBef>
              <a:buFont typeface="Symbol" panose="05050102010706020507" pitchFamily="18" charset="2"/>
              <a:buChar char=""/>
            </a:pPr>
            <a:r>
              <a:rPr lang="en-GB" sz="2400" dirty="0"/>
              <a:t>It is a </a:t>
            </a:r>
            <a:r>
              <a:rPr lang="en-GB" sz="2400" b="1" dirty="0"/>
              <a:t>highly organised and secure file server </a:t>
            </a:r>
            <a:r>
              <a:rPr lang="en-GB" sz="2400" dirty="0"/>
              <a:t>and allows a </a:t>
            </a:r>
            <a:r>
              <a:rPr lang="en-GB" sz="2400" b="1" dirty="0" err="1"/>
              <a:t>SysAdmin</a:t>
            </a:r>
            <a:r>
              <a:rPr lang="en-GB" sz="2400" dirty="0"/>
              <a:t> to manage system and network resources, providing huge data storage capacity and making data accessible in a secure way using e.g. </a:t>
            </a:r>
            <a:r>
              <a:rPr lang="en-GB" sz="2400" b="0" i="0" dirty="0">
                <a:solidFill>
                  <a:srgbClr val="03363D"/>
                </a:solidFill>
                <a:effectLst/>
              </a:rPr>
              <a:t>group policy rights.</a:t>
            </a:r>
          </a:p>
          <a:p>
            <a:pPr marL="342900" indent="-342900" fontAlgn="base">
              <a:lnSpc>
                <a:spcPct val="100000"/>
              </a:lnSpc>
              <a:spcBef>
                <a:spcPts val="0"/>
              </a:spcBef>
              <a:buFont typeface="Symbol" panose="05050102010706020507" pitchFamily="18" charset="2"/>
              <a:buChar char=""/>
            </a:pPr>
            <a:r>
              <a:rPr lang="en-GB" sz="2400" dirty="0">
                <a:effectLst/>
                <a:ea typeface="Calibri" panose="020F0502020204030204" pitchFamily="34" charset="0"/>
                <a:cs typeface="Times New Roman" panose="02020603050405020304" pitchFamily="18" charset="0"/>
              </a:rPr>
              <a:t>A Windows File Server support disk clusters and </a:t>
            </a:r>
            <a:r>
              <a:rPr lang="en-GB" sz="2400" b="1" dirty="0">
                <a:effectLst/>
                <a:ea typeface="Calibri" panose="020F0502020204030204" pitchFamily="34" charset="0"/>
                <a:cs typeface="Times New Roman" panose="02020603050405020304" pitchFamily="18" charset="0"/>
              </a:rPr>
              <a:t>disk mirroring </a:t>
            </a:r>
            <a:r>
              <a:rPr lang="en-GB" sz="2400" dirty="0">
                <a:effectLst/>
                <a:ea typeface="Calibri" panose="020F0502020204030204" pitchFamily="34" charset="0"/>
                <a:cs typeface="Times New Roman" panose="02020603050405020304" pitchFamily="18" charset="0"/>
              </a:rPr>
              <a:t>into a </a:t>
            </a:r>
            <a:r>
              <a:rPr lang="en-GB" sz="2400" b="1" dirty="0">
                <a:effectLst/>
                <a:ea typeface="Calibri" panose="020F0502020204030204" pitchFamily="34" charset="0"/>
                <a:cs typeface="Times New Roman" panose="02020603050405020304" pitchFamily="18" charset="0"/>
              </a:rPr>
              <a:t>RAID</a:t>
            </a:r>
            <a:r>
              <a:rPr lang="en-GB" sz="2400" dirty="0">
                <a:effectLst/>
                <a:ea typeface="Calibri" panose="020F0502020204030204" pitchFamily="34" charset="0"/>
                <a:cs typeface="Times New Roman" panose="02020603050405020304" pitchFamily="18" charset="0"/>
              </a:rPr>
              <a:t> or redundant array of independent disks to ensure any failure of one disk will allow the File Server to use another disk and make the data available to the user.</a:t>
            </a:r>
            <a:endParaRPr lang="en-GB" sz="2400" b="0" i="0" dirty="0">
              <a:solidFill>
                <a:srgbClr val="03363D"/>
              </a:solidFill>
              <a:effectLst/>
            </a:endParaRPr>
          </a:p>
          <a:p>
            <a:pPr marL="342900" lvl="0" indent="-342900" fontAlgn="base">
              <a:lnSpc>
                <a:spcPct val="100000"/>
              </a:lnSpc>
              <a:spcBef>
                <a:spcPts val="0"/>
              </a:spcBef>
              <a:buFont typeface="Symbol" panose="05050102010706020507" pitchFamily="18" charset="2"/>
              <a:buChar char=""/>
            </a:pPr>
            <a:r>
              <a:rPr lang="en-GB" sz="2400" dirty="0">
                <a:effectLst/>
                <a:ea typeface="Calibri" panose="020F0502020204030204" pitchFamily="34" charset="0"/>
                <a:cs typeface="Times New Roman" panose="02020603050405020304" pitchFamily="18" charset="0"/>
              </a:rPr>
              <a:t>Windows Server (as a File Server) </a:t>
            </a:r>
            <a:r>
              <a:rPr lang="en-GB" sz="2400" dirty="0"/>
              <a:t>is being developed today to provide a bridge between </a:t>
            </a:r>
            <a:r>
              <a:rPr lang="en-GB" sz="2400" b="1" dirty="0"/>
              <a:t>on-site local storage </a:t>
            </a:r>
            <a:r>
              <a:rPr lang="en-GB" sz="2400" dirty="0"/>
              <a:t>in Organisations and their cloud storage platform such as </a:t>
            </a:r>
            <a:r>
              <a:rPr lang="en-GB" sz="2400" b="1" dirty="0"/>
              <a:t>MS Azure</a:t>
            </a:r>
            <a:r>
              <a:rPr lang="en-GB" sz="2400" dirty="0"/>
              <a:t>.</a:t>
            </a:r>
          </a:p>
          <a:p>
            <a:pPr>
              <a:lnSpc>
                <a:spcPct val="100000"/>
              </a:lnSpc>
              <a:spcBef>
                <a:spcPts val="0"/>
              </a:spcBef>
            </a:pPr>
            <a:endParaRPr lang="en-GB" sz="2400" dirty="0"/>
          </a:p>
        </p:txBody>
      </p:sp>
    </p:spTree>
    <p:extLst>
      <p:ext uri="{BB962C8B-B14F-4D97-AF65-F5344CB8AC3E}">
        <p14:creationId xmlns:p14="http://schemas.microsoft.com/office/powerpoint/2010/main" val="2011270301"/>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b="1" dirty="0">
                <a:solidFill>
                  <a:schemeClr val="bg1"/>
                </a:solidFill>
              </a:rPr>
              <a:t>- Distributed File Systems (DFS) </a:t>
            </a:r>
            <a:r>
              <a:rPr lang="en-GB" b="1" dirty="0" err="1">
                <a:solidFill>
                  <a:schemeClr val="bg1"/>
                </a:solidFill>
              </a:rPr>
              <a:t>cont</a:t>
            </a:r>
            <a:r>
              <a:rPr lang="en-GB" b="1" dirty="0">
                <a:solidFill>
                  <a:schemeClr val="bg1"/>
                </a:solidFill>
              </a:rPr>
              <a:t>…</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42575" y="1657488"/>
            <a:ext cx="11500489" cy="4979833"/>
          </a:xfrm>
        </p:spPr>
        <p:txBody>
          <a:bodyPr>
            <a:noAutofit/>
          </a:bodyPr>
          <a:lstStyle/>
          <a:p>
            <a:pPr>
              <a:lnSpc>
                <a:spcPct val="100000"/>
              </a:lnSpc>
              <a:spcBef>
                <a:spcPts val="0"/>
              </a:spcBef>
            </a:pPr>
            <a:r>
              <a:rPr lang="en-GB" sz="2400" dirty="0"/>
              <a:t>The purpose of a </a:t>
            </a:r>
            <a:r>
              <a:rPr lang="en-GB" sz="2400" b="1" dirty="0"/>
              <a:t>Distributed File System (DFS) </a:t>
            </a:r>
            <a:r>
              <a:rPr lang="en-GB" sz="2400" dirty="0"/>
              <a:t>is to allow users located on physically different / distributed computers to share and access data (e.g. files and other resources) using a Common File System.</a:t>
            </a:r>
          </a:p>
          <a:p>
            <a:pPr>
              <a:lnSpc>
                <a:spcPct val="100000"/>
              </a:lnSpc>
              <a:spcBef>
                <a:spcPts val="0"/>
              </a:spcBef>
            </a:pPr>
            <a:r>
              <a:rPr lang="en-GB" sz="2400" dirty="0"/>
              <a:t>The Operating System provides and manages the Distributed File System and user access across networks.</a:t>
            </a:r>
          </a:p>
          <a:p>
            <a:pPr>
              <a:lnSpc>
                <a:spcPct val="100000"/>
              </a:lnSpc>
              <a:spcBef>
                <a:spcPts val="0"/>
              </a:spcBef>
            </a:pPr>
            <a:r>
              <a:rPr lang="en-GB" sz="2400" dirty="0"/>
              <a:t>A simple example of a file server or file distribution is when you right click on a folder on your windows PC/Laptop, click properties, click on ‘</a:t>
            </a:r>
            <a:r>
              <a:rPr lang="en-GB" sz="2400" b="1" dirty="0"/>
              <a:t>share</a:t>
            </a:r>
            <a:r>
              <a:rPr lang="en-GB" sz="2400" dirty="0"/>
              <a:t>’ and you make it available for other people on the network. You can set permissions to allow other users to access it etc.</a:t>
            </a:r>
          </a:p>
          <a:p>
            <a:pPr>
              <a:lnSpc>
                <a:spcPct val="100000"/>
              </a:lnSpc>
              <a:spcBef>
                <a:spcPts val="0"/>
              </a:spcBef>
            </a:pPr>
            <a:r>
              <a:rPr lang="en-GB" sz="2400" dirty="0"/>
              <a:t>Traditionally,</a:t>
            </a:r>
            <a:r>
              <a:rPr lang="en-GB" sz="2400" b="1" dirty="0"/>
              <a:t> </a:t>
            </a:r>
            <a:r>
              <a:rPr lang="en-GB" sz="2400" dirty="0"/>
              <a:t>File Servers use and are accessed by </a:t>
            </a:r>
            <a:r>
              <a:rPr lang="en-GB" sz="2400" b="1" dirty="0"/>
              <a:t>communication protocols </a:t>
            </a:r>
            <a:r>
              <a:rPr lang="en-GB" sz="2400" dirty="0"/>
              <a:t>such as </a:t>
            </a:r>
            <a:r>
              <a:rPr lang="en-GB" sz="2400" b="1" dirty="0"/>
              <a:t>Server Message Block (SMB) </a:t>
            </a:r>
            <a:r>
              <a:rPr lang="en-GB" sz="2400" dirty="0"/>
              <a:t>or </a:t>
            </a:r>
            <a:r>
              <a:rPr lang="en-GB" sz="2400" b="1" dirty="0"/>
              <a:t>Common Internet File System (CIFS) </a:t>
            </a:r>
            <a:r>
              <a:rPr lang="en-GB" sz="2400" dirty="0"/>
              <a:t>for sharing /  providing shared access to files, printers etc. on a </a:t>
            </a:r>
            <a:r>
              <a:rPr lang="en-GB" sz="2400" b="1" dirty="0"/>
              <a:t>Windows Server network</a:t>
            </a:r>
            <a:r>
              <a:rPr lang="en-GB" sz="2400" dirty="0"/>
              <a:t>, and </a:t>
            </a:r>
            <a:r>
              <a:rPr lang="en-GB" sz="2400" b="1" dirty="0"/>
              <a:t>Network File System (NFS) </a:t>
            </a:r>
            <a:r>
              <a:rPr lang="en-GB" sz="2400" dirty="0"/>
              <a:t>on Unix-like / Linux system networks – they also allow </a:t>
            </a:r>
            <a:r>
              <a:rPr lang="en-GB" sz="2400" b="1" dirty="0"/>
              <a:t>SHARES </a:t>
            </a:r>
            <a:r>
              <a:rPr lang="en-GB" sz="2400" dirty="0"/>
              <a:t>(sharing of files and resources).</a:t>
            </a:r>
          </a:p>
        </p:txBody>
      </p:sp>
    </p:spTree>
    <p:extLst>
      <p:ext uri="{BB962C8B-B14F-4D97-AF65-F5344CB8AC3E}">
        <p14:creationId xmlns:p14="http://schemas.microsoft.com/office/powerpoint/2010/main" val="3628593349"/>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descr="Illuminated server room panel">
            <a:extLst>
              <a:ext uri="{FF2B5EF4-FFF2-40B4-BE49-F238E27FC236}">
                <a16:creationId xmlns:a16="http://schemas.microsoft.com/office/drawing/2014/main" id="{F123620F-87AF-41C8-9D8F-CCF1A7221514}"/>
              </a:ext>
            </a:extLst>
          </p:cNvPr>
          <p:cNvPicPr>
            <a:picLocks noChangeAspect="1"/>
          </p:cNvPicPr>
          <p:nvPr/>
        </p:nvPicPr>
        <p:blipFill rotWithShape="1">
          <a:blip r:embed="rId3">
            <a:extLst>
              <a:ext uri="{28A0092B-C50C-407E-A947-70E740481C1C}">
                <a14:useLocalDpi xmlns:a14="http://schemas.microsoft.com/office/drawing/2010/main" val="0"/>
              </a:ext>
            </a:extLst>
          </a:blip>
          <a:srcRect t="23391" r="9091"/>
          <a:stretch/>
        </p:blipFill>
        <p:spPr>
          <a:xfrm>
            <a:off x="20" y="-31038"/>
            <a:ext cx="12191980" cy="6857990"/>
          </a:xfrm>
          <a:prstGeom prst="rect">
            <a:avLst/>
          </a:prstGeom>
        </p:spPr>
      </p:pic>
      <p:sp>
        <p:nvSpPr>
          <p:cNvPr id="21" name="Rectangle 20">
            <a:extLst>
              <a:ext uri="{FF2B5EF4-FFF2-40B4-BE49-F238E27FC236}">
                <a16:creationId xmlns:a16="http://schemas.microsoft.com/office/drawing/2014/main" id="{86C7B4A1-154A-4DF0-AC46-F88D75A2E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6"/>
            <a:ext cx="7197772" cy="5896743"/>
          </a:xfrm>
          <a:prstGeom prst="rect">
            <a:avLst/>
          </a:prstGeom>
          <a:solidFill>
            <a:schemeClr val="bg1">
              <a:alpha val="90000"/>
            </a:schemeClr>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99403" y="659377"/>
            <a:ext cx="7072734" cy="1344975"/>
          </a:xfrm>
        </p:spPr>
        <p:txBody>
          <a:bodyPr>
            <a:normAutofit/>
          </a:bodyPr>
          <a:lstStyle/>
          <a:p>
            <a:r>
              <a:rPr lang="en-GB" sz="4800" b="1" dirty="0"/>
              <a:t>Bg. </a:t>
            </a:r>
            <a:r>
              <a:rPr lang="en-GB" sz="4000" b="1" u="sng" dirty="0"/>
              <a:t>Distributed File Systems (DFS)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594109" y="2121763"/>
            <a:ext cx="6620505" cy="3773010"/>
          </a:xfrm>
        </p:spPr>
        <p:txBody>
          <a:bodyPr>
            <a:normAutofit/>
          </a:bodyPr>
          <a:lstStyle/>
          <a:p>
            <a:pPr>
              <a:spcBef>
                <a:spcPts val="600"/>
              </a:spcBef>
            </a:pPr>
            <a:r>
              <a:rPr lang="en-GB" sz="2400" b="1" dirty="0"/>
              <a:t>Distributed File System technology forms the backbone of how Data </a:t>
            </a:r>
            <a:r>
              <a:rPr lang="en-GB" sz="2400" b="1" dirty="0" err="1"/>
              <a:t>Center</a:t>
            </a:r>
            <a:r>
              <a:rPr lang="en-GB" sz="2400" b="1" dirty="0"/>
              <a:t> and Cloud technology operate today.</a:t>
            </a:r>
            <a:endParaRPr lang="en-GB" sz="2400" dirty="0"/>
          </a:p>
          <a:p>
            <a:pPr>
              <a:spcBef>
                <a:spcPts val="600"/>
              </a:spcBef>
            </a:pPr>
            <a:r>
              <a:rPr lang="en-GB" sz="2400" dirty="0"/>
              <a:t>Two widely used </a:t>
            </a:r>
            <a:r>
              <a:rPr lang="en-GB" sz="2400" b="1" dirty="0"/>
              <a:t>distributed file systems (DFS) </a:t>
            </a:r>
            <a:r>
              <a:rPr lang="en-GB" sz="2400" dirty="0"/>
              <a:t>of this type are the </a:t>
            </a:r>
            <a:r>
              <a:rPr lang="en-GB" sz="2400" b="1" dirty="0"/>
              <a:t>Google File System (GFS) </a:t>
            </a:r>
            <a:r>
              <a:rPr lang="en-GB" sz="2400" dirty="0"/>
              <a:t>and the </a:t>
            </a:r>
            <a:r>
              <a:rPr lang="en-GB" sz="2400" b="1" dirty="0"/>
              <a:t>Hadoop Distributed File System (HDFS). </a:t>
            </a:r>
          </a:p>
          <a:p>
            <a:pPr lvl="1">
              <a:spcBef>
                <a:spcPts val="600"/>
              </a:spcBef>
            </a:pPr>
            <a:r>
              <a:rPr lang="en-GB" sz="2000" dirty="0"/>
              <a:t>Bg. </a:t>
            </a:r>
            <a:r>
              <a:rPr lang="en-GB" sz="2000" b="1" dirty="0"/>
              <a:t>Hadoop </a:t>
            </a:r>
            <a:r>
              <a:rPr lang="en-GB" sz="2000" dirty="0"/>
              <a:t>is developed by the Apache Software Foundation (who develop the Open Source Apache Web Server).</a:t>
            </a:r>
          </a:p>
          <a:p>
            <a:pPr>
              <a:spcBef>
                <a:spcPts val="0"/>
              </a:spcBef>
            </a:pPr>
            <a:endParaRPr lang="en-GB" sz="2400" dirty="0"/>
          </a:p>
        </p:txBody>
      </p:sp>
    </p:spTree>
    <p:extLst>
      <p:ext uri="{BB962C8B-B14F-4D97-AF65-F5344CB8AC3E}">
        <p14:creationId xmlns:p14="http://schemas.microsoft.com/office/powerpoint/2010/main" val="734035950"/>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10529767" cy="1033669"/>
          </a:xfrm>
        </p:spPr>
        <p:txBody>
          <a:bodyPr>
            <a:normAutofit fontScale="90000"/>
          </a:bodyPr>
          <a:lstStyle/>
          <a:p>
            <a:r>
              <a:rPr lang="en-GB" sz="5400" b="1" dirty="0">
                <a:solidFill>
                  <a:schemeClr val="bg1"/>
                </a:solidFill>
              </a:rPr>
              <a:t>Bg. </a:t>
            </a:r>
            <a:r>
              <a:rPr lang="en-GB" b="1" dirty="0">
                <a:solidFill>
                  <a:schemeClr val="bg1"/>
                </a:solidFill>
              </a:rPr>
              <a:t>Distributed File Systems (DFS) &amp; Data </a:t>
            </a:r>
            <a:r>
              <a:rPr lang="en-GB" b="1" dirty="0" err="1">
                <a:solidFill>
                  <a:schemeClr val="bg1"/>
                </a:solidFill>
              </a:rPr>
              <a:t>Centers</a:t>
            </a:r>
            <a:endParaRPr lang="en-GB" b="1" dirty="0">
              <a:solidFill>
                <a:schemeClr val="bg1"/>
              </a:solidFill>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431813" y="1651555"/>
            <a:ext cx="11328369" cy="4866936"/>
          </a:xfrm>
        </p:spPr>
        <p:txBody>
          <a:bodyPr>
            <a:noAutofit/>
          </a:bodyPr>
          <a:lstStyle/>
          <a:p>
            <a:pPr>
              <a:lnSpc>
                <a:spcPct val="100000"/>
              </a:lnSpc>
              <a:spcBef>
                <a:spcPts val="600"/>
              </a:spcBef>
            </a:pPr>
            <a:r>
              <a:rPr lang="en-US" sz="2400" b="0" i="0" dirty="0">
                <a:solidFill>
                  <a:srgbClr val="000000"/>
                </a:solidFill>
                <a:effectLst/>
              </a:rPr>
              <a:t>“One of the challenges of working with big data is that it is too big to manage on a single server—no matter how massive the storage capacity or computing power that server possesses. After a certain point, it no longer makes economic or technical sense to continue scaling up—to add more and more capacity to that single server. Instead, the data needs to be distributed across multiple clusters (also called nodes) by scaling out to make use of the computing power of each cluster. A distributed file system (DFS) enables businesses to manage the accessing of big data across multiple clusters or nodes.</a:t>
            </a:r>
          </a:p>
          <a:p>
            <a:pPr algn="l">
              <a:lnSpc>
                <a:spcPct val="100000"/>
              </a:lnSpc>
              <a:spcBef>
                <a:spcPts val="600"/>
              </a:spcBef>
            </a:pPr>
            <a:r>
              <a:rPr lang="en-US" sz="1800" dirty="0"/>
              <a:t>A distributed file system works as follows:</a:t>
            </a:r>
          </a:p>
          <a:p>
            <a:pPr lvl="1">
              <a:lnSpc>
                <a:spcPct val="100000"/>
              </a:lnSpc>
              <a:spcBef>
                <a:spcPts val="600"/>
              </a:spcBef>
            </a:pPr>
            <a:r>
              <a:rPr lang="en-US" sz="1600" b="1" dirty="0"/>
              <a:t>Distribution</a:t>
            </a:r>
            <a:r>
              <a:rPr lang="en-US" sz="1600" dirty="0"/>
              <a:t>: First, a DFS distributes datasets across multiple clusters or nodes. Each node provides its own computing power, which enables a DFS to process the datasets in parallel.</a:t>
            </a:r>
          </a:p>
          <a:p>
            <a:pPr lvl="1">
              <a:lnSpc>
                <a:spcPct val="100000"/>
              </a:lnSpc>
              <a:spcBef>
                <a:spcPts val="600"/>
              </a:spcBef>
            </a:pPr>
            <a:r>
              <a:rPr lang="en-US" sz="1600" b="1" dirty="0"/>
              <a:t>Replication</a:t>
            </a:r>
            <a:r>
              <a:rPr lang="en-US" sz="1600" dirty="0"/>
              <a:t>: A DFS will also replicate datasets onto different clusters by copying the same pieces of information into multiple clusters. This helps the distributed file system to achieve fault tolerance—to recover the data in case of a node or cluster failure.</a:t>
            </a:r>
          </a:p>
          <a:p>
            <a:pPr lvl="1">
              <a:lnSpc>
                <a:spcPct val="100000"/>
              </a:lnSpc>
              <a:spcBef>
                <a:spcPts val="600"/>
              </a:spcBef>
            </a:pPr>
            <a:r>
              <a:rPr lang="en-US" sz="1600" b="1" dirty="0"/>
              <a:t>Concurrency</a:t>
            </a:r>
            <a:r>
              <a:rPr lang="en-US" sz="1600" dirty="0"/>
              <a:t>: as well as high concurrency, which enables the same piece of data to be processed at the same time.” (</a:t>
            </a:r>
            <a:r>
              <a:rPr lang="en-US" sz="1600" dirty="0">
                <a:hlinkClick r:id="rId3"/>
              </a:rPr>
              <a:t>r</a:t>
            </a:r>
            <a:r>
              <a:rPr lang="en-US" sz="1600" dirty="0"/>
              <a:t>)</a:t>
            </a:r>
          </a:p>
          <a:p>
            <a:pPr lvl="1">
              <a:lnSpc>
                <a:spcPct val="100000"/>
              </a:lnSpc>
              <a:spcBef>
                <a:spcPts val="600"/>
              </a:spcBef>
            </a:pPr>
            <a:endParaRPr lang="en-GB" dirty="0"/>
          </a:p>
          <a:p>
            <a:pPr marL="342900" lvl="0" indent="-342900" fontAlgn="base">
              <a:lnSpc>
                <a:spcPct val="100000"/>
              </a:lnSpc>
              <a:spcBef>
                <a:spcPts val="600"/>
              </a:spcBef>
              <a:buFont typeface="Symbol" panose="05050102010706020507" pitchFamily="18" charset="2"/>
              <a:buChar char=""/>
            </a:pPr>
            <a:endParaRPr lang="en-GB" sz="3200" dirty="0"/>
          </a:p>
          <a:p>
            <a:pPr marL="0" indent="0" algn="just">
              <a:lnSpc>
                <a:spcPct val="100000"/>
              </a:lnSpc>
              <a:spcBef>
                <a:spcPts val="600"/>
              </a:spcBef>
              <a:buNone/>
            </a:pPr>
            <a:endParaRPr lang="en-GB" sz="3200" dirty="0"/>
          </a:p>
          <a:p>
            <a:pPr algn="just">
              <a:lnSpc>
                <a:spcPct val="100000"/>
              </a:lnSpc>
              <a:spcBef>
                <a:spcPts val="600"/>
              </a:spcBef>
            </a:pPr>
            <a:endParaRPr lang="en-GB" sz="3200" dirty="0"/>
          </a:p>
          <a:p>
            <a:pPr marL="0" indent="0" algn="just">
              <a:lnSpc>
                <a:spcPct val="100000"/>
              </a:lnSpc>
              <a:spcBef>
                <a:spcPts val="600"/>
              </a:spcBef>
              <a:buNone/>
            </a:pPr>
            <a:endParaRPr lang="en-GB" sz="3200" dirty="0"/>
          </a:p>
        </p:txBody>
      </p:sp>
    </p:spTree>
    <p:extLst>
      <p:ext uri="{BB962C8B-B14F-4D97-AF65-F5344CB8AC3E}">
        <p14:creationId xmlns:p14="http://schemas.microsoft.com/office/powerpoint/2010/main" val="2148063441"/>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sz="5400" b="1" dirty="0">
                <a:solidFill>
                  <a:schemeClr val="bg1"/>
                </a:solidFill>
              </a:rPr>
              <a:t>Bg. </a:t>
            </a:r>
            <a:r>
              <a:rPr lang="en-GB" b="1" dirty="0">
                <a:solidFill>
                  <a:schemeClr val="bg1"/>
                </a:solidFill>
              </a:rPr>
              <a:t>Cloud Distributed File Systems (CDFS)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431813" y="1651555"/>
            <a:ext cx="11328369" cy="4866936"/>
          </a:xfrm>
        </p:spPr>
        <p:txBody>
          <a:bodyPr>
            <a:noAutofit/>
          </a:bodyPr>
          <a:lstStyle/>
          <a:p>
            <a:pPr fontAlgn="base">
              <a:lnSpc>
                <a:spcPct val="100000"/>
              </a:lnSpc>
              <a:spcBef>
                <a:spcPts val="600"/>
              </a:spcBef>
            </a:pPr>
            <a:r>
              <a:rPr lang="en-GB" sz="2400" b="1" dirty="0"/>
              <a:t>Cloud-based Distributed File Systems </a:t>
            </a:r>
            <a:r>
              <a:rPr lang="en-GB" sz="2400" dirty="0"/>
              <a:t>are commonly used today. </a:t>
            </a:r>
          </a:p>
          <a:p>
            <a:pPr fontAlgn="base">
              <a:lnSpc>
                <a:spcPct val="100000"/>
              </a:lnSpc>
              <a:spcBef>
                <a:spcPts val="600"/>
              </a:spcBef>
            </a:pPr>
            <a:r>
              <a:rPr lang="en-GB" sz="2400" dirty="0"/>
              <a:t>Similarly, </a:t>
            </a:r>
            <a:r>
              <a:rPr lang="en-GB" sz="2400" b="1" dirty="0"/>
              <a:t>a CDFS </a:t>
            </a:r>
            <a:r>
              <a:rPr lang="en-GB" sz="2400" dirty="0"/>
              <a:t>allow many users / clients to access data remotely and support operations such as create, delete, modify, read, write on a data file &amp;/or directory over the cloud.</a:t>
            </a:r>
          </a:p>
          <a:p>
            <a:pPr>
              <a:lnSpc>
                <a:spcPct val="100000"/>
              </a:lnSpc>
              <a:spcBef>
                <a:spcPts val="600"/>
              </a:spcBef>
            </a:pPr>
            <a:r>
              <a:rPr lang="en-GB" sz="2400" dirty="0"/>
              <a:t>Two widely used </a:t>
            </a:r>
            <a:r>
              <a:rPr lang="en-GB" sz="2400" b="1" dirty="0"/>
              <a:t>distributed file systems (DFS) </a:t>
            </a:r>
            <a:r>
              <a:rPr lang="en-GB" sz="2400" dirty="0"/>
              <a:t>of this type are the </a:t>
            </a:r>
            <a:r>
              <a:rPr lang="en-GB" sz="2400" b="1" dirty="0"/>
              <a:t>Google File System (GFS) </a:t>
            </a:r>
            <a:r>
              <a:rPr lang="en-GB" sz="2400" dirty="0"/>
              <a:t>and the </a:t>
            </a:r>
            <a:r>
              <a:rPr lang="en-GB" sz="2400" b="1" dirty="0"/>
              <a:t>Hadoop Distributed File System (HDFS). Hadoop </a:t>
            </a:r>
            <a:r>
              <a:rPr lang="en-GB" sz="2400" dirty="0"/>
              <a:t>is developed by the Apache Software Foundation (who develop the Open Source Apache Web Server).</a:t>
            </a:r>
          </a:p>
          <a:p>
            <a:pPr>
              <a:lnSpc>
                <a:spcPct val="100000"/>
              </a:lnSpc>
              <a:spcBef>
                <a:spcPts val="600"/>
              </a:spcBef>
            </a:pPr>
            <a:r>
              <a:rPr lang="en-GB" sz="2400" dirty="0"/>
              <a:t>The following few slides provide more information on Distributed file systems, if you would like to learn more. Note: Not required for the Assignment but located after this slide for completeness of the topic and for optional learning if interested.</a:t>
            </a:r>
          </a:p>
          <a:p>
            <a:pPr lvl="1">
              <a:lnSpc>
                <a:spcPct val="100000"/>
              </a:lnSpc>
              <a:spcBef>
                <a:spcPts val="600"/>
              </a:spcBef>
            </a:pPr>
            <a:r>
              <a:rPr lang="en-GB" sz="2000" dirty="0"/>
              <a:t>Bg. </a:t>
            </a:r>
            <a:r>
              <a:rPr lang="en-GB" sz="1600" dirty="0"/>
              <a:t>In CDFS, each data file is partitioned into several parts called </a:t>
            </a:r>
            <a:r>
              <a:rPr lang="en-GB" sz="1600" b="1" dirty="0"/>
              <a:t>chunks</a:t>
            </a:r>
            <a:r>
              <a:rPr lang="en-GB" sz="1600" dirty="0"/>
              <a:t>. Each chunk may be stored on different computers. A chunk is a fragment of information. Each chunk contains a header which indicates some parameters (e.g. the type of chunk, comments, size etc.). Following the header is a variable area containing data. Similarly, to ‘threads’, in distributed computing a chunk is data that is sent to a CPU for processing.</a:t>
            </a:r>
          </a:p>
          <a:p>
            <a:pPr lvl="1">
              <a:lnSpc>
                <a:spcPct val="100000"/>
              </a:lnSpc>
              <a:spcBef>
                <a:spcPts val="600"/>
              </a:spcBef>
            </a:pPr>
            <a:endParaRPr lang="en-GB" sz="2000" dirty="0"/>
          </a:p>
          <a:p>
            <a:pPr marL="342900" lvl="0" indent="-342900" fontAlgn="base">
              <a:lnSpc>
                <a:spcPct val="100000"/>
              </a:lnSpc>
              <a:spcBef>
                <a:spcPts val="600"/>
              </a:spcBef>
              <a:buFont typeface="Symbol" panose="05050102010706020507" pitchFamily="18" charset="2"/>
              <a:buChar char=""/>
            </a:pPr>
            <a:endParaRPr lang="en-GB" dirty="0"/>
          </a:p>
          <a:p>
            <a:pPr marL="0" indent="0" algn="just">
              <a:lnSpc>
                <a:spcPct val="100000"/>
              </a:lnSpc>
              <a:spcBef>
                <a:spcPts val="600"/>
              </a:spcBef>
              <a:buNone/>
            </a:pPr>
            <a:endParaRPr lang="en-GB" dirty="0"/>
          </a:p>
          <a:p>
            <a:pPr algn="just">
              <a:lnSpc>
                <a:spcPct val="100000"/>
              </a:lnSpc>
              <a:spcBef>
                <a:spcPts val="600"/>
              </a:spcBef>
            </a:pPr>
            <a:endParaRPr lang="en-GB" dirty="0"/>
          </a:p>
          <a:p>
            <a:pPr marL="0" indent="0" algn="just">
              <a:lnSpc>
                <a:spcPct val="100000"/>
              </a:lnSpc>
              <a:spcBef>
                <a:spcPts val="600"/>
              </a:spcBef>
              <a:buNone/>
            </a:pPr>
            <a:endParaRPr lang="en-GB" dirty="0"/>
          </a:p>
        </p:txBody>
      </p:sp>
    </p:spTree>
    <p:extLst>
      <p:ext uri="{BB962C8B-B14F-4D97-AF65-F5344CB8AC3E}">
        <p14:creationId xmlns:p14="http://schemas.microsoft.com/office/powerpoint/2010/main" val="1132659427"/>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sz="6000" b="1" dirty="0">
                <a:solidFill>
                  <a:schemeClr val="bg1">
                    <a:lumMod val="85000"/>
                  </a:schemeClr>
                </a:solidFill>
              </a:rPr>
              <a:t>Bg. </a:t>
            </a:r>
            <a:r>
              <a:rPr lang="en-GB" b="1" dirty="0">
                <a:solidFill>
                  <a:schemeClr val="bg1"/>
                </a:solidFill>
              </a:rPr>
              <a:t>File Server.</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93578" y="1712687"/>
            <a:ext cx="11299424" cy="4979833"/>
          </a:xfrm>
        </p:spPr>
        <p:txBody>
          <a:bodyPr>
            <a:noAutofit/>
          </a:bodyPr>
          <a:lstStyle/>
          <a:p>
            <a:pPr marL="342900" lvl="0" indent="-342900">
              <a:lnSpc>
                <a:spcPct val="100000"/>
              </a:lnSpc>
              <a:spcBef>
                <a:spcPts val="0"/>
              </a:spcBef>
              <a:spcAft>
                <a:spcPts val="600"/>
              </a:spcAft>
              <a:buFont typeface="Symbol" panose="05050102010706020507" pitchFamily="18" charset="2"/>
              <a:buChar char=""/>
            </a:pPr>
            <a:r>
              <a:rPr lang="en-GB" sz="2200" dirty="0">
                <a:effectLst/>
                <a:ea typeface="Times New Roman" panose="02020603050405020304" pitchFamily="18" charset="0"/>
              </a:rPr>
              <a:t>A file server is a server in a computer network that provides file systems to connected user / host clients. </a:t>
            </a:r>
          </a:p>
          <a:p>
            <a:pPr marL="342900" lvl="0" indent="-342900">
              <a:lnSpc>
                <a:spcPct val="100000"/>
              </a:lnSpc>
              <a:spcBef>
                <a:spcPts val="0"/>
              </a:spcBef>
              <a:spcAft>
                <a:spcPts val="600"/>
              </a:spcAft>
              <a:buFont typeface="Symbol" panose="05050102010706020507" pitchFamily="18" charset="2"/>
              <a:buChar char=""/>
            </a:pPr>
            <a:r>
              <a:rPr lang="en-GB" sz="2200" dirty="0">
                <a:effectLst/>
                <a:ea typeface="Times New Roman" panose="02020603050405020304" pitchFamily="18" charset="0"/>
              </a:rPr>
              <a:t>File servers offer users a </a:t>
            </a:r>
            <a:r>
              <a:rPr lang="en-GB" sz="2200" b="1" dirty="0">
                <a:effectLst/>
                <a:ea typeface="Times New Roman" panose="02020603050405020304" pitchFamily="18" charset="0"/>
              </a:rPr>
              <a:t>central storage place</a:t>
            </a:r>
            <a:r>
              <a:rPr lang="en-GB" sz="2200" dirty="0">
                <a:effectLst/>
                <a:ea typeface="Times New Roman" panose="02020603050405020304" pitchFamily="18" charset="0"/>
              </a:rPr>
              <a:t> for files and data.</a:t>
            </a:r>
          </a:p>
          <a:p>
            <a:pPr marL="342900" lvl="0" indent="-342900">
              <a:lnSpc>
                <a:spcPct val="100000"/>
              </a:lnSpc>
              <a:spcBef>
                <a:spcPts val="0"/>
              </a:spcBef>
              <a:spcAft>
                <a:spcPts val="600"/>
              </a:spcAft>
              <a:buFont typeface="Symbol" panose="05050102010706020507" pitchFamily="18" charset="2"/>
              <a:buChar char=""/>
            </a:pPr>
            <a:r>
              <a:rPr lang="en-GB" sz="2200" dirty="0">
                <a:effectLst/>
                <a:ea typeface="Times New Roman" panose="02020603050405020304" pitchFamily="18" charset="0"/>
              </a:rPr>
              <a:t>The files/data is only </a:t>
            </a:r>
            <a:r>
              <a:rPr lang="en-GB" sz="2200" b="1" dirty="0">
                <a:effectLst/>
                <a:ea typeface="Times New Roman" panose="02020603050405020304" pitchFamily="18" charset="0"/>
              </a:rPr>
              <a:t>accessible to authorised users.</a:t>
            </a:r>
            <a:endParaRPr lang="en-GB" sz="2200" dirty="0">
              <a:effectLst/>
              <a:ea typeface="Times New Roman" panose="02020603050405020304" pitchFamily="18" charset="0"/>
            </a:endParaRPr>
          </a:p>
          <a:p>
            <a:pPr marL="342900" lvl="0" indent="-342900">
              <a:lnSpc>
                <a:spcPct val="100000"/>
              </a:lnSpc>
              <a:spcBef>
                <a:spcPts val="0"/>
              </a:spcBef>
              <a:spcAft>
                <a:spcPts val="600"/>
              </a:spcAft>
              <a:buFont typeface="Symbol" panose="05050102010706020507" pitchFamily="18" charset="2"/>
              <a:buChar char=""/>
            </a:pPr>
            <a:r>
              <a:rPr lang="en-GB" sz="2200" dirty="0">
                <a:effectLst/>
                <a:ea typeface="Times New Roman" panose="02020603050405020304" pitchFamily="18" charset="0"/>
              </a:rPr>
              <a:t>The </a:t>
            </a:r>
            <a:r>
              <a:rPr lang="en-GB" sz="2200" dirty="0" err="1">
                <a:effectLst/>
                <a:ea typeface="Times New Roman" panose="02020603050405020304" pitchFamily="18" charset="0"/>
              </a:rPr>
              <a:t>SysAdmin</a:t>
            </a:r>
            <a:r>
              <a:rPr lang="en-GB" sz="2200" dirty="0">
                <a:effectLst/>
                <a:ea typeface="Times New Roman" panose="02020603050405020304" pitchFamily="18" charset="0"/>
              </a:rPr>
              <a:t> / Server administrator set </a:t>
            </a:r>
            <a:r>
              <a:rPr lang="en-GB" sz="2200" b="1" dirty="0">
                <a:effectLst/>
                <a:ea typeface="Times New Roman" panose="02020603050405020304" pitchFamily="18" charset="0"/>
              </a:rPr>
              <a:t>access rights</a:t>
            </a:r>
            <a:r>
              <a:rPr lang="en-GB" sz="2200" dirty="0">
                <a:effectLst/>
                <a:ea typeface="Times New Roman" panose="02020603050405020304" pitchFamily="18" charset="0"/>
              </a:rPr>
              <a:t> regarding which </a:t>
            </a:r>
            <a:br>
              <a:rPr lang="en-GB" sz="2200" dirty="0">
                <a:effectLst/>
                <a:ea typeface="Times New Roman" panose="02020603050405020304" pitchFamily="18" charset="0"/>
              </a:rPr>
            </a:br>
            <a:r>
              <a:rPr lang="en-GB" sz="2200" dirty="0">
                <a:effectLst/>
                <a:ea typeface="Times New Roman" panose="02020603050405020304" pitchFamily="18" charset="0"/>
              </a:rPr>
              <a:t>users can access which drives and directories.</a:t>
            </a:r>
          </a:p>
          <a:p>
            <a:pPr marL="342900" lvl="0" indent="-342900">
              <a:lnSpc>
                <a:spcPct val="100000"/>
              </a:lnSpc>
              <a:spcBef>
                <a:spcPts val="0"/>
              </a:spcBef>
              <a:spcAft>
                <a:spcPts val="600"/>
              </a:spcAft>
              <a:buFont typeface="Symbol" panose="05050102010706020507" pitchFamily="18" charset="2"/>
              <a:buChar char=""/>
            </a:pPr>
            <a:r>
              <a:rPr lang="en-GB" sz="2200" dirty="0">
                <a:effectLst/>
                <a:ea typeface="Times New Roman" panose="02020603050405020304" pitchFamily="18" charset="0"/>
              </a:rPr>
              <a:t>File Servers support huge storage, remote access over the internet (for </a:t>
            </a:r>
            <a:br>
              <a:rPr lang="en-GB" sz="2200" dirty="0">
                <a:effectLst/>
                <a:ea typeface="Times New Roman" panose="02020603050405020304" pitchFamily="18" charset="0"/>
              </a:rPr>
            </a:br>
            <a:r>
              <a:rPr lang="en-GB" sz="2200" dirty="0">
                <a:effectLst/>
                <a:ea typeface="Times New Roman" panose="02020603050405020304" pitchFamily="18" charset="0"/>
              </a:rPr>
              <a:t>off-site on the go access), large storage, large </a:t>
            </a:r>
            <a:r>
              <a:rPr lang="en-GB" sz="2200" b="1" dirty="0">
                <a:effectLst/>
                <a:ea typeface="Times New Roman" panose="02020603050405020304" pitchFamily="18" charset="0"/>
              </a:rPr>
              <a:t>memory</a:t>
            </a:r>
            <a:r>
              <a:rPr lang="en-GB" sz="2200" dirty="0">
                <a:effectLst/>
                <a:ea typeface="Times New Roman" panose="02020603050405020304" pitchFamily="18" charset="0"/>
              </a:rPr>
              <a:t> and </a:t>
            </a:r>
            <a:r>
              <a:rPr lang="en-GB" sz="2200" b="1" dirty="0">
                <a:effectLst/>
                <a:ea typeface="Times New Roman" panose="02020603050405020304" pitchFamily="18" charset="0"/>
              </a:rPr>
              <a:t>processing </a:t>
            </a:r>
            <a:br>
              <a:rPr lang="en-GB" sz="2200" b="1" dirty="0">
                <a:effectLst/>
                <a:ea typeface="Times New Roman" panose="02020603050405020304" pitchFamily="18" charset="0"/>
              </a:rPr>
            </a:br>
            <a:r>
              <a:rPr lang="en-GB" sz="2200" b="1" dirty="0">
                <a:effectLst/>
                <a:ea typeface="Times New Roman" panose="02020603050405020304" pitchFamily="18" charset="0"/>
              </a:rPr>
              <a:t>power</a:t>
            </a:r>
            <a:r>
              <a:rPr lang="en-GB" sz="2200" dirty="0">
                <a:effectLst/>
                <a:ea typeface="Times New Roman" panose="02020603050405020304" pitchFamily="18" charset="0"/>
              </a:rPr>
              <a:t> to support file and program requests from many users as quickly as possible. </a:t>
            </a:r>
          </a:p>
          <a:p>
            <a:pPr marL="342900" lvl="0" indent="-342900">
              <a:lnSpc>
                <a:spcPct val="100000"/>
              </a:lnSpc>
              <a:spcBef>
                <a:spcPts val="0"/>
              </a:spcBef>
              <a:spcAft>
                <a:spcPts val="600"/>
              </a:spcAft>
              <a:buFont typeface="Symbol" panose="05050102010706020507" pitchFamily="18" charset="2"/>
              <a:buChar char=""/>
            </a:pPr>
            <a:r>
              <a:rPr lang="en-GB" sz="2200" dirty="0">
                <a:effectLst/>
                <a:ea typeface="Times New Roman" panose="02020603050405020304" pitchFamily="18" charset="0"/>
              </a:rPr>
              <a:t>As mentioned, special network protocols allow for communication between file servers and clients: </a:t>
            </a:r>
            <a:r>
              <a:rPr lang="en-GB" sz="2200" b="1" dirty="0">
                <a:effectLst/>
                <a:ea typeface="Times New Roman" panose="02020603050405020304" pitchFamily="18" charset="0"/>
              </a:rPr>
              <a:t>SMB protocol</a:t>
            </a:r>
            <a:r>
              <a:rPr lang="en-GB" sz="2200" dirty="0">
                <a:effectLst/>
                <a:ea typeface="Times New Roman" panose="02020603050405020304" pitchFamily="18" charset="0"/>
              </a:rPr>
              <a:t>  (Server Message Block) used in Windows OS and </a:t>
            </a:r>
            <a:r>
              <a:rPr lang="en-GB" sz="2200" b="1" dirty="0">
                <a:effectLst/>
                <a:ea typeface="Times New Roman" panose="02020603050405020304" pitchFamily="18" charset="0"/>
              </a:rPr>
              <a:t>NFS protocol </a:t>
            </a:r>
            <a:r>
              <a:rPr lang="en-GB" sz="2200" dirty="0">
                <a:effectLst/>
                <a:ea typeface="Times New Roman" panose="02020603050405020304" pitchFamily="18" charset="0"/>
              </a:rPr>
              <a:t>(</a:t>
            </a:r>
            <a:r>
              <a:rPr lang="en-GB" sz="2200" b="1" dirty="0">
                <a:effectLst/>
                <a:ea typeface="Times New Roman" panose="02020603050405020304" pitchFamily="18" charset="0"/>
              </a:rPr>
              <a:t>N</a:t>
            </a:r>
            <a:r>
              <a:rPr lang="en-GB" sz="2200" dirty="0">
                <a:effectLst/>
                <a:ea typeface="Times New Roman" panose="02020603050405020304" pitchFamily="18" charset="0"/>
              </a:rPr>
              <a:t>etwork </a:t>
            </a:r>
            <a:r>
              <a:rPr lang="en-GB" sz="2200" b="1" dirty="0">
                <a:effectLst/>
                <a:ea typeface="Times New Roman" panose="02020603050405020304" pitchFamily="18" charset="0"/>
              </a:rPr>
              <a:t>F</a:t>
            </a:r>
            <a:r>
              <a:rPr lang="en-GB" sz="2200" dirty="0">
                <a:effectLst/>
                <a:ea typeface="Times New Roman" panose="02020603050405020304" pitchFamily="18" charset="0"/>
              </a:rPr>
              <a:t>ile </a:t>
            </a:r>
            <a:r>
              <a:rPr lang="en-GB" sz="2200" b="1" dirty="0">
                <a:effectLst/>
                <a:ea typeface="Times New Roman" panose="02020603050405020304" pitchFamily="18" charset="0"/>
              </a:rPr>
              <a:t>S</a:t>
            </a:r>
            <a:r>
              <a:rPr lang="en-GB" sz="2200" dirty="0">
                <a:effectLst/>
                <a:ea typeface="Times New Roman" panose="02020603050405020304" pitchFamily="18" charset="0"/>
              </a:rPr>
              <a:t>ystem) on macOS and Unix/Linux systems. </a:t>
            </a:r>
          </a:p>
          <a:p>
            <a:pPr lvl="1"/>
            <a:r>
              <a:rPr lang="en-GB" sz="1400" dirty="0">
                <a:effectLst/>
                <a:ea typeface="Times New Roman" panose="02020603050405020304" pitchFamily="18" charset="0"/>
              </a:rPr>
              <a:t>Note: Implementing the SMB protocol on NFS Unix/Linux/Mac Server and client systems by installing the </a:t>
            </a:r>
            <a:r>
              <a:rPr lang="en-GB" sz="1400" u="sng" dirty="0">
                <a:solidFill>
                  <a:srgbClr val="144C96"/>
                </a:solidFill>
                <a:effectLst/>
                <a:ea typeface="Times New Roman" panose="02020603050405020304" pitchFamily="18" charset="0"/>
                <a:hlinkClick r:id="rId3" tooltip="Samba server: the cross-platform network"/>
              </a:rPr>
              <a:t>Samba</a:t>
            </a:r>
            <a:r>
              <a:rPr lang="en-GB" sz="1400" dirty="0">
                <a:solidFill>
                  <a:srgbClr val="000000"/>
                </a:solidFill>
                <a:effectLst/>
                <a:ea typeface="Times New Roman" panose="02020603050405020304" pitchFamily="18" charset="0"/>
              </a:rPr>
              <a:t> </a:t>
            </a:r>
            <a:r>
              <a:rPr lang="en-GB" sz="1400" dirty="0">
                <a:effectLst/>
                <a:ea typeface="Times New Roman" panose="02020603050405020304" pitchFamily="18" charset="0"/>
              </a:rPr>
              <a:t>software allows for both protocol types to work on a single network.</a:t>
            </a:r>
            <a:endParaRPr lang="en-GB" dirty="0"/>
          </a:p>
        </p:txBody>
      </p:sp>
      <p:pic>
        <p:nvPicPr>
          <p:cNvPr id="7" name="Picture 6" descr="Diagram&#10;&#10;Description automatically generated">
            <a:extLst>
              <a:ext uri="{FF2B5EF4-FFF2-40B4-BE49-F238E27FC236}">
                <a16:creationId xmlns:a16="http://schemas.microsoft.com/office/drawing/2014/main" id="{51244256-CF22-41C9-AA5B-EAC67D0DF98E}"/>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9029080" y="2108033"/>
            <a:ext cx="2857500" cy="2533650"/>
          </a:xfrm>
          <a:prstGeom prst="rect">
            <a:avLst/>
          </a:prstGeom>
        </p:spPr>
      </p:pic>
      <p:sp>
        <p:nvSpPr>
          <p:cNvPr id="9" name="TextBox 8">
            <a:extLst>
              <a:ext uri="{FF2B5EF4-FFF2-40B4-BE49-F238E27FC236}">
                <a16:creationId xmlns:a16="http://schemas.microsoft.com/office/drawing/2014/main" id="{9CE78985-CA40-4377-B36A-751DA59054A7}"/>
              </a:ext>
            </a:extLst>
          </p:cNvPr>
          <p:cNvSpPr txBox="1"/>
          <p:nvPr/>
        </p:nvSpPr>
        <p:spPr>
          <a:xfrm>
            <a:off x="9181790" y="4578961"/>
            <a:ext cx="2857500" cy="15388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5" tooltip="https://mn.wikipedia.org/wiki/%D0%A4%D0%B0%D0%B9%D0%BB:File-server-300x266.jpg"/>
              </a:rPr>
              <a:t>This Photo</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6" tooltip="https://creativecommons.org/licenses/by-sa/3.0/"/>
              </a:rPr>
              <a:t>CC BY-SA</a:t>
            </a:r>
            <a:endPar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3586248"/>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a:solidFill>
            <a:schemeClr val="bg1">
              <a:lumMod val="85000"/>
            </a:schemeClr>
          </a:solidFill>
        </p:spPr>
        <p:txBody>
          <a:bodyPr>
            <a:normAutofit/>
          </a:bodyPr>
          <a:lstStyle/>
          <a:p>
            <a:r>
              <a:rPr lang="en-GB" sz="5400" b="1" dirty="0"/>
              <a:t>Bg. </a:t>
            </a:r>
            <a:r>
              <a:rPr lang="en-GB" b="1" dirty="0"/>
              <a:t>Server Message Block (SMB)</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95542" y="1597432"/>
            <a:ext cx="11874104" cy="4979833"/>
          </a:xfrm>
          <a:solidFill>
            <a:schemeClr val="bg1">
              <a:lumMod val="95000"/>
            </a:schemeClr>
          </a:solidFill>
        </p:spPr>
        <p:txBody>
          <a:bodyPr>
            <a:noAutofit/>
          </a:bodyPr>
          <a:lstStyle/>
          <a:p>
            <a:pPr marL="342900" lvl="0" indent="-342900">
              <a:lnSpc>
                <a:spcPct val="100000"/>
              </a:lnSpc>
              <a:spcBef>
                <a:spcPts val="0"/>
              </a:spcBef>
              <a:spcAft>
                <a:spcPts val="600"/>
              </a:spcAft>
              <a:buFont typeface="Arial" panose="020B0604020202020204" pitchFamily="34" charset="0"/>
              <a:buChar char="•"/>
              <a:tabLst>
                <a:tab pos="457200" algn="l"/>
              </a:tabLst>
            </a:pPr>
            <a:r>
              <a:rPr lang="en-GB" sz="2400" b="1" dirty="0"/>
              <a:t>Server Message Block (SMB) is a network file sharing protocol </a:t>
            </a:r>
            <a:r>
              <a:rPr lang="en-GB" sz="1800" dirty="0"/>
              <a:t>that allows applications on a computer to read and write to files and to request use of other services from a server  in a network.</a:t>
            </a:r>
          </a:p>
          <a:p>
            <a:pPr marL="342900" lvl="0" indent="-342900">
              <a:lnSpc>
                <a:spcPct val="100000"/>
              </a:lnSpc>
              <a:spcBef>
                <a:spcPts val="0"/>
              </a:spcBef>
              <a:spcAft>
                <a:spcPts val="600"/>
              </a:spcAft>
              <a:buFont typeface="Arial" panose="020B0604020202020204" pitchFamily="34" charset="0"/>
              <a:buChar char="•"/>
              <a:tabLst>
                <a:tab pos="457200" algn="l"/>
              </a:tabLst>
            </a:pPr>
            <a:r>
              <a:rPr lang="en-GB" sz="1800" dirty="0"/>
              <a:t>SMB enables an application / the user of an application to access files on a remote server, to open, read, move, create and update files on the remote server.</a:t>
            </a:r>
          </a:p>
          <a:p>
            <a:pPr marL="342900" lvl="0" indent="-342900">
              <a:lnSpc>
                <a:spcPct val="100000"/>
              </a:lnSpc>
              <a:spcBef>
                <a:spcPts val="0"/>
              </a:spcBef>
              <a:spcAft>
                <a:spcPts val="600"/>
              </a:spcAft>
              <a:buFont typeface="Arial" panose="020B0604020202020204" pitchFamily="34" charset="0"/>
              <a:buChar char="•"/>
              <a:tabLst>
                <a:tab pos="457200" algn="l"/>
                <a:tab pos="457200" algn="l"/>
              </a:tabLst>
            </a:pPr>
            <a:r>
              <a:rPr lang="en-GB" sz="1800" dirty="0"/>
              <a:t>SMB uses ‘shares’ and user level security to authorize access to file shares. An Internet standard protocol, typically used on Windows OSs to uses to share files, printers and other resources / peripherals. SMB was originally designed by IBM in the 80's. Today, it is the primary file sharing protocol  for Windows and the NFS file sharing protocol (developed by Sun Microsystems in the 80s) was developed primarily for UNIX based systems. </a:t>
            </a:r>
          </a:p>
          <a:p>
            <a:pPr marL="342900" lvl="0" indent="-342900">
              <a:lnSpc>
                <a:spcPct val="100000"/>
              </a:lnSpc>
              <a:spcBef>
                <a:spcPts val="0"/>
              </a:spcBef>
              <a:spcAft>
                <a:spcPts val="600"/>
              </a:spcAft>
              <a:buFont typeface="Arial" panose="020B0604020202020204" pitchFamily="34" charset="0"/>
              <a:buChar char="•"/>
              <a:tabLst>
                <a:tab pos="457200" algn="l"/>
                <a:tab pos="457200" algn="l"/>
              </a:tabLst>
            </a:pPr>
            <a:r>
              <a:rPr lang="en-GB" sz="1800" b="1" dirty="0"/>
              <a:t>SMB is the native file sharing protocol implemented in Windows systems </a:t>
            </a:r>
            <a:r>
              <a:rPr lang="en-GB" sz="1800" dirty="0"/>
              <a:t>and the </a:t>
            </a:r>
            <a:r>
              <a:rPr lang="en-GB" sz="1800" b="1" dirty="0"/>
              <a:t>Network File System (NFS) protocol is used by Linux systems to share files and folders</a:t>
            </a:r>
            <a:r>
              <a:rPr lang="en-GB" sz="1800" dirty="0"/>
              <a:t>. Macs can use Apple Filing Protocol (AFP), SMB and NFS.</a:t>
            </a:r>
          </a:p>
          <a:p>
            <a:pPr marL="342900" lvl="0" indent="-342900">
              <a:lnSpc>
                <a:spcPct val="100000"/>
              </a:lnSpc>
              <a:spcBef>
                <a:spcPts val="0"/>
              </a:spcBef>
              <a:spcAft>
                <a:spcPts val="600"/>
              </a:spcAft>
              <a:buFont typeface="Arial" panose="020B0604020202020204" pitchFamily="34" charset="0"/>
              <a:buChar char="•"/>
              <a:tabLst>
                <a:tab pos="457200" algn="l"/>
                <a:tab pos="457200" algn="l"/>
              </a:tabLst>
            </a:pPr>
            <a:r>
              <a:rPr lang="en-GB" sz="1800" b="1" dirty="0"/>
              <a:t>MS Azure Files (MS Cloud Storage Service) provides file storage management and shares in the cloud </a:t>
            </a:r>
            <a:r>
              <a:rPr lang="en-GB" sz="1800" dirty="0"/>
              <a:t>and are accessible via Server Message Block (SMB) protocol or Network File System (NFS) protocol, allowing pretty much universal access by most platforms.</a:t>
            </a:r>
          </a:p>
          <a:p>
            <a:pPr marL="800100" lvl="1" indent="-342900">
              <a:lnSpc>
                <a:spcPct val="100000"/>
              </a:lnSpc>
              <a:spcBef>
                <a:spcPts val="0"/>
              </a:spcBef>
              <a:spcAft>
                <a:spcPts val="600"/>
              </a:spcAft>
              <a:tabLst>
                <a:tab pos="457200" algn="l"/>
                <a:tab pos="457200" algn="l"/>
              </a:tabLst>
            </a:pPr>
            <a:r>
              <a:rPr lang="en-GB" sz="1600" dirty="0"/>
              <a:t>SMB uses network IP port </a:t>
            </a:r>
            <a:r>
              <a:rPr lang="en-GB" sz="1600" dirty="0" err="1"/>
              <a:t>port</a:t>
            </a:r>
            <a:r>
              <a:rPr lang="en-GB" sz="1600" dirty="0"/>
              <a:t> 139 or 445 on a computer and server to enable communication, between the client and server.</a:t>
            </a:r>
          </a:p>
          <a:p>
            <a:pPr marL="1200150" lvl="2" indent="-285750">
              <a:lnSpc>
                <a:spcPct val="100000"/>
              </a:lnSpc>
              <a:spcBef>
                <a:spcPts val="0"/>
              </a:spcBef>
              <a:spcAft>
                <a:spcPts val="600"/>
              </a:spcAft>
              <a:tabLst>
                <a:tab pos="457200" algn="l"/>
                <a:tab pos="914400" algn="l"/>
              </a:tabLst>
            </a:pPr>
            <a:r>
              <a:rPr lang="en-GB" sz="1400" dirty="0"/>
              <a:t>Note: Port 80 is the port number assigned to the internet communication protocol, Hypertext Transfer Protocol (HTTP). On a Web server port 80 is the port that the server "listens to" or expects to receive from a Web client (web browser). Port 443 is the HTTPS or HTTP protocol over SSL, for web browsers and servers that allow for the authentication, encryption and decryption of data sent over the Internet.  SSL Stands for secure sockets layer. </a:t>
            </a:r>
          </a:p>
          <a:p>
            <a:pPr>
              <a:lnSpc>
                <a:spcPct val="100000"/>
              </a:lnSpc>
              <a:spcBef>
                <a:spcPts val="0"/>
              </a:spcBef>
              <a:spcAft>
                <a:spcPts val="600"/>
              </a:spcAft>
            </a:pPr>
            <a:endParaRPr lang="en-GB" sz="1800" dirty="0"/>
          </a:p>
        </p:txBody>
      </p:sp>
    </p:spTree>
    <p:extLst>
      <p:ext uri="{BB962C8B-B14F-4D97-AF65-F5344CB8AC3E}">
        <p14:creationId xmlns:p14="http://schemas.microsoft.com/office/powerpoint/2010/main" val="4178731304"/>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D2E961F1-4A28-4A5F-BBD4-6E400E5E6C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72357"/>
            <a:ext cx="12188824"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3" name="Rectangle 22">
            <a:extLst>
              <a:ext uri="{FF2B5EF4-FFF2-40B4-BE49-F238E27FC236}">
                <a16:creationId xmlns:a16="http://schemas.microsoft.com/office/drawing/2014/main" id="{7F57BEA8-497D-4AA8-8A18-BDCD696B25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8596"/>
            <a:ext cx="12192000" cy="173555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26073" y="489439"/>
            <a:ext cx="11139854" cy="930447"/>
          </a:xfrm>
        </p:spPr>
        <p:txBody>
          <a:bodyPr vert="horz" lIns="91440" tIns="45720" rIns="91440" bIns="45720" rtlCol="0" anchor="b">
            <a:normAutofit/>
          </a:bodyPr>
          <a:lstStyle/>
          <a:p>
            <a:pPr algn="ctr"/>
            <a:r>
              <a:rPr lang="en-US" sz="5400" b="1" kern="1200" dirty="0">
                <a:solidFill>
                  <a:schemeClr val="bg1"/>
                </a:solidFill>
                <a:latin typeface="+mj-lt"/>
                <a:ea typeface="+mj-ea"/>
                <a:cs typeface="+mj-cs"/>
              </a:rPr>
              <a:t>Bg. Server Message Block (SMB)</a:t>
            </a:r>
          </a:p>
        </p:txBody>
      </p:sp>
      <p:cxnSp>
        <p:nvCxnSpPr>
          <p:cNvPr id="25" name="Straight Connector 24">
            <a:extLst>
              <a:ext uri="{FF2B5EF4-FFF2-40B4-BE49-F238E27FC236}">
                <a16:creationId xmlns:a16="http://schemas.microsoft.com/office/drawing/2014/main" id="{A82415D3-DDE5-4D63-8CB3-23A5EC581B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4400" y="1479733"/>
            <a:ext cx="2743200" cy="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AD7193FB-6AE6-4B3B-8F89-56B55DD63B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201402"/>
            <a:ext cx="12188824"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4" name="Picture 3" descr="Diagram&#10;&#10;Description automatically generated">
            <a:extLst>
              <a:ext uri="{FF2B5EF4-FFF2-40B4-BE49-F238E27FC236}">
                <a16:creationId xmlns:a16="http://schemas.microsoft.com/office/drawing/2014/main" id="{CA73B812-87BA-42C3-A24F-55FDBED67CBE}"/>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104167" y="2384265"/>
            <a:ext cx="8347590" cy="4361616"/>
          </a:xfrm>
          <a:prstGeom prst="rect">
            <a:avLst/>
          </a:prstGeom>
        </p:spPr>
      </p:pic>
      <p:sp>
        <p:nvSpPr>
          <p:cNvPr id="5" name="TextBox 4">
            <a:extLst>
              <a:ext uri="{FF2B5EF4-FFF2-40B4-BE49-F238E27FC236}">
                <a16:creationId xmlns:a16="http://schemas.microsoft.com/office/drawing/2014/main" id="{0B9A95DA-CF27-430A-93DF-3D0A009838E1}"/>
              </a:ext>
            </a:extLst>
          </p:cNvPr>
          <p:cNvSpPr txBox="1"/>
          <p:nvPr/>
        </p:nvSpPr>
        <p:spPr>
          <a:xfrm>
            <a:off x="5570076" y="6704112"/>
            <a:ext cx="1415772" cy="153888"/>
          </a:xfrm>
          <a:prstGeom prst="rect">
            <a:avLst/>
          </a:prstGeom>
          <a:noFill/>
        </p:spPr>
        <p:txBody>
          <a:bodyPr wrap="none" rtlCol="0">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4" tooltip="http://itcebuadministrator.blogspot.com/2011/08/ccna-1-chapter-3-review.html">
                  <a:extLst>
                    <a:ext uri="{A12FA001-AC4F-418D-AE19-62706E023703}">
                      <ahyp:hlinkClr xmlns:ahyp="http://schemas.microsoft.com/office/drawing/2018/hyperlinkcolor" val="tx"/>
                    </a:ext>
                  </a:extLst>
                </a:hlinkClick>
              </a:rPr>
              <a:t>This Photo</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5" tooltip="https://creativecommons.org/licenses/by-nd/3.0/">
                  <a:extLst>
                    <a:ext uri="{A12FA001-AC4F-418D-AE19-62706E023703}">
                      <ahyp:hlinkClr xmlns:ahyp="http://schemas.microsoft.com/office/drawing/2018/hyperlinkcolor" val="tx"/>
                    </a:ext>
                  </a:extLst>
                </a:hlinkClick>
              </a:rPr>
              <a:t>CC BY-ND</a:t>
            </a:r>
            <a:endPar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7106160"/>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EE1FC7B4-E4A7-4452-B413-1A623E3A72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bg1">
              <a:alpha val="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Freeform 13">
            <a:extLst>
              <a:ext uri="{FF2B5EF4-FFF2-40B4-BE49-F238E27FC236}">
                <a16:creationId xmlns:a16="http://schemas.microsoft.com/office/drawing/2014/main" id="{E0709AF0-24F0-4486-B189-BE6386BD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Freeform 11">
            <a:extLst>
              <a:ext uri="{FF2B5EF4-FFF2-40B4-BE49-F238E27FC236}">
                <a16:creationId xmlns:a16="http://schemas.microsoft.com/office/drawing/2014/main" id="{FBE3B62F-5853-4A3C-B050-6186351A71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37448" y="204770"/>
            <a:ext cx="10520702" cy="1325563"/>
          </a:xfrm>
        </p:spPr>
        <p:txBody>
          <a:bodyPr>
            <a:normAutofit/>
          </a:bodyPr>
          <a:lstStyle/>
          <a:p>
            <a:r>
              <a:rPr lang="en-GB" b="1" dirty="0"/>
              <a:t>Bg. The Network File System (NFS) by Sun. </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618188" y="1381875"/>
            <a:ext cx="7553420" cy="4733649"/>
          </a:xfrm>
        </p:spPr>
        <p:txBody>
          <a:bodyPr>
            <a:noAutofit/>
          </a:bodyPr>
          <a:lstStyle/>
          <a:p>
            <a:pPr marL="342900" lvl="0" indent="-342900">
              <a:spcBef>
                <a:spcPts val="0"/>
              </a:spcBef>
              <a:spcAft>
                <a:spcPts val="600"/>
              </a:spcAft>
              <a:buFont typeface="Symbol" panose="05050102010706020507" pitchFamily="18" charset="2"/>
              <a:buChar char=""/>
            </a:pPr>
            <a:r>
              <a:rPr lang="en-GB" sz="2000" b="1" dirty="0"/>
              <a:t>The Network File System (NFS) </a:t>
            </a:r>
            <a:r>
              <a:rPr lang="en-GB" sz="2000" dirty="0"/>
              <a:t>is a distributed file system protocol developed by Sun (Sun Microsystems) in 1984, that allows a user / client computer to access files over a network just like local storage (e.g. just like Mapping a drive). </a:t>
            </a:r>
          </a:p>
          <a:p>
            <a:pPr marL="342900" lvl="0" indent="-342900">
              <a:spcBef>
                <a:spcPts val="0"/>
              </a:spcBef>
              <a:spcAft>
                <a:spcPts val="600"/>
              </a:spcAft>
              <a:buFont typeface="Symbol" panose="05050102010706020507" pitchFamily="18" charset="2"/>
              <a:buChar char=""/>
            </a:pPr>
            <a:r>
              <a:rPr lang="en-GB" sz="2000" dirty="0"/>
              <a:t>NFS built on and evolved from the ONC RPC system  / </a:t>
            </a:r>
            <a:r>
              <a:rPr lang="en-GB" sz="2000" b="1" dirty="0"/>
              <a:t>Open Network Computing Remote Procedure Call (ONC RPC) system</a:t>
            </a:r>
            <a:r>
              <a:rPr lang="en-GB" sz="2000" dirty="0"/>
              <a:t>. Again, it was developed by Sun in the 80s as part of their Network File System project. In the late 80s/early 90s, the </a:t>
            </a:r>
            <a:r>
              <a:rPr lang="en-GB" sz="2000" b="1" dirty="0"/>
              <a:t>IETF (Internet Engineering Task Force) released NFS as an open standard </a:t>
            </a:r>
            <a:r>
              <a:rPr lang="en-GB" sz="2000" dirty="0"/>
              <a:t>defined in a Request for Comments (RFC) standards document, allowing anyone to use the protocol. </a:t>
            </a:r>
          </a:p>
          <a:p>
            <a:pPr marL="800100" lvl="1" indent="-342900">
              <a:spcBef>
                <a:spcPts val="0"/>
              </a:spcBef>
              <a:spcAft>
                <a:spcPts val="600"/>
              </a:spcAft>
              <a:buFont typeface="Symbol" panose="05050102010706020507" pitchFamily="18" charset="2"/>
              <a:buChar char=""/>
            </a:pPr>
            <a:r>
              <a:rPr lang="en-GB" sz="2000" dirty="0"/>
              <a:t>IETF is an open standards organization, who develop and promote Internet standards such as the Internet protocol suite (TCP/IP) that enables devices to communicate over the internet).</a:t>
            </a:r>
          </a:p>
          <a:p>
            <a:pPr marL="342900" indent="-342900">
              <a:spcBef>
                <a:spcPts val="0"/>
              </a:spcBef>
              <a:spcAft>
                <a:spcPts val="600"/>
              </a:spcAft>
              <a:buFont typeface="Symbol" panose="05050102010706020507" pitchFamily="18" charset="2"/>
              <a:buChar char=""/>
            </a:pPr>
            <a:r>
              <a:rPr lang="en-GB" sz="2000" dirty="0"/>
              <a:t>File servers (or Internet file servers) today use and are accessed by </a:t>
            </a:r>
            <a:r>
              <a:rPr lang="en-GB" sz="2000" b="1" dirty="0"/>
              <a:t>HTTP (Hypertext Transfer Protocol) </a:t>
            </a:r>
            <a:r>
              <a:rPr lang="en-GB" sz="2000" dirty="0"/>
              <a:t>or </a:t>
            </a:r>
            <a:r>
              <a:rPr lang="en-GB" sz="2000" b="1" dirty="0"/>
              <a:t>FTP (File Transfer Protocol).</a:t>
            </a:r>
            <a:endParaRPr lang="en-GB" sz="2000" dirty="0"/>
          </a:p>
          <a:p>
            <a:pPr marL="0" indent="0">
              <a:spcBef>
                <a:spcPts val="0"/>
              </a:spcBef>
              <a:spcAft>
                <a:spcPts val="600"/>
              </a:spcAft>
              <a:buNone/>
            </a:pPr>
            <a:endParaRPr lang="en-GB" sz="2000" dirty="0"/>
          </a:p>
        </p:txBody>
      </p:sp>
      <p:grpSp>
        <p:nvGrpSpPr>
          <p:cNvPr id="6" name="Group 5">
            <a:extLst>
              <a:ext uri="{FF2B5EF4-FFF2-40B4-BE49-F238E27FC236}">
                <a16:creationId xmlns:a16="http://schemas.microsoft.com/office/drawing/2014/main" id="{DB6AD69B-1DE2-48D1-88EC-BF6ABBCCFD15}"/>
              </a:ext>
            </a:extLst>
          </p:cNvPr>
          <p:cNvGrpSpPr/>
          <p:nvPr/>
        </p:nvGrpSpPr>
        <p:grpSpPr>
          <a:xfrm>
            <a:off x="8171608" y="1738426"/>
            <a:ext cx="3985156" cy="3985156"/>
            <a:chOff x="5575092" y="2908092"/>
            <a:chExt cx="3949908" cy="3949908"/>
          </a:xfrm>
        </p:grpSpPr>
        <p:pic>
          <p:nvPicPr>
            <p:cNvPr id="4" name="Picture 3" descr="Icon&#10;&#10;Description automatically generated">
              <a:extLst>
                <a:ext uri="{FF2B5EF4-FFF2-40B4-BE49-F238E27FC236}">
                  <a16:creationId xmlns:a16="http://schemas.microsoft.com/office/drawing/2014/main" id="{8F3503AD-1868-41BB-9E05-6ECB7878E4A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575092" y="2908092"/>
              <a:ext cx="3949908" cy="3949908"/>
            </a:xfrm>
            <a:prstGeom prst="rect">
              <a:avLst/>
            </a:prstGeom>
          </p:spPr>
        </p:pic>
        <p:sp>
          <p:nvSpPr>
            <p:cNvPr id="5" name="TextBox 4">
              <a:extLst>
                <a:ext uri="{FF2B5EF4-FFF2-40B4-BE49-F238E27FC236}">
                  <a16:creationId xmlns:a16="http://schemas.microsoft.com/office/drawing/2014/main" id="{68BEB684-BD14-4DCB-830B-02183C1F60B4}"/>
                </a:ext>
              </a:extLst>
            </p:cNvPr>
            <p:cNvSpPr txBox="1"/>
            <p:nvPr/>
          </p:nvSpPr>
          <p:spPr>
            <a:xfrm>
              <a:off x="6886731" y="6667741"/>
              <a:ext cx="1747603" cy="169277"/>
            </a:xfrm>
            <a:prstGeom prst="rect">
              <a:avLst/>
            </a:prstGeom>
            <a:noFill/>
          </p:spPr>
          <p:txBody>
            <a:bodyPr wrap="square" rtlCol="0">
              <a:normAutofit/>
            </a:bodyPr>
            <a:lstStyle/>
            <a:p>
              <a:pPr marL="0" marR="0" lvl="0" indent="0" algn="l" defTabSz="914400" rtl="0" eaLnBrk="1" fontAlgn="auto" latinLnBrk="0" hangingPunct="1">
                <a:lnSpc>
                  <a:spcPct val="90000"/>
                </a:lnSpc>
                <a:spcBef>
                  <a:spcPts val="0"/>
                </a:spcBef>
                <a:spcAft>
                  <a:spcPts val="600"/>
                </a:spcAft>
                <a:buClrTx/>
                <a:buSzTx/>
                <a:buFontTx/>
                <a:buNone/>
                <a:tabLst/>
                <a:defRPr/>
              </a:pPr>
              <a:r>
                <a:rPr kumimoji="0" lang="en-GB" sz="500" b="0" i="0" u="none" strike="noStrike" kern="1200" cap="none" spc="0" normalizeH="0" baseline="0" noProof="0">
                  <a:ln>
                    <a:noFill/>
                  </a:ln>
                  <a:solidFill>
                    <a:prstClr val="white"/>
                  </a:solidFill>
                  <a:effectLst/>
                  <a:uLnTx/>
                  <a:uFillTx/>
                  <a:latin typeface="Calibri" panose="020F0502020204030204"/>
                  <a:ea typeface="+mn-ea"/>
                  <a:cs typeface="+mn-cs"/>
                  <a:hlinkClick r:id="rId4" tooltip="https://pt.wikipedia.org/wiki/Network_File_System"/>
                </a:rPr>
                <a:t>This Photo</a:t>
              </a:r>
              <a:r>
                <a:rPr kumimoji="0" lang="en-GB" sz="500" b="0" i="0" u="none" strike="noStrike" kern="1200" cap="none" spc="0" normalizeH="0" baseline="0" noProof="0">
                  <a:ln>
                    <a:noFill/>
                  </a:ln>
                  <a:solidFill>
                    <a:prstClr val="white"/>
                  </a:solidFill>
                  <a:effectLst/>
                  <a:uLnTx/>
                  <a:uFillTx/>
                  <a:latin typeface="Calibri" panose="020F0502020204030204"/>
                  <a:ea typeface="+mn-ea"/>
                  <a:cs typeface="+mn-cs"/>
                </a:rPr>
                <a:t> by Unknown Author is licensed under </a:t>
              </a:r>
              <a:r>
                <a:rPr kumimoji="0" lang="en-GB" sz="500" b="0" i="0" u="none" strike="noStrike" kern="1200" cap="none" spc="0" normalizeH="0" baseline="0" noProof="0">
                  <a:ln>
                    <a:noFill/>
                  </a:ln>
                  <a:solidFill>
                    <a:prstClr val="white"/>
                  </a:solidFill>
                  <a:effectLst/>
                  <a:uLnTx/>
                  <a:uFillTx/>
                  <a:latin typeface="Calibri" panose="020F0502020204030204"/>
                  <a:ea typeface="+mn-ea"/>
                  <a:cs typeface="+mn-cs"/>
                  <a:hlinkClick r:id="rId5" tooltip="https://creativecommons.org/licenses/by-sa/3.0/"/>
                </a:rPr>
                <a:t>CC BY-SA</a:t>
              </a:r>
              <a:endParaRPr kumimoji="0" lang="en-GB" sz="5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Tree>
    <p:extLst>
      <p:ext uri="{BB962C8B-B14F-4D97-AF65-F5344CB8AC3E}">
        <p14:creationId xmlns:p14="http://schemas.microsoft.com/office/powerpoint/2010/main" val="1877111331"/>
      </p:ext>
    </p:extLst>
  </p:cSld>
  <p:clrMapOvr>
    <a:overrideClrMapping bg1="dk1" tx1="lt1" bg2="dk2" tx2="lt2" accent1="accent1" accent2="accent2" accent3="accent3" accent4="accent4" accent5="accent5" accent6="accent6" hlink="hlink" folHlink="folHlink"/>
  </p:clrMapOvr>
</p:sld>
</file>

<file path=ppt/slides/slide9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a:solidFill>
            <a:schemeClr val="bg1">
              <a:lumMod val="95000"/>
            </a:schemeClr>
          </a:solidFill>
        </p:spPr>
        <p:txBody>
          <a:bodyPr>
            <a:normAutofit/>
          </a:bodyPr>
          <a:lstStyle/>
          <a:p>
            <a:r>
              <a:rPr lang="en-GB" b="1" dirty="0">
                <a:solidFill>
                  <a:schemeClr val="bg1">
                    <a:lumMod val="50000"/>
                  </a:schemeClr>
                </a:solidFill>
              </a:rPr>
              <a:t>Bg. Distributed File Systems (DFS)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528851" y="1752695"/>
            <a:ext cx="11095956" cy="4866936"/>
          </a:xfrm>
          <a:solidFill>
            <a:schemeClr val="bg1">
              <a:lumMod val="95000"/>
            </a:schemeClr>
          </a:solidFill>
        </p:spPr>
        <p:txBody>
          <a:bodyPr>
            <a:noAutofit/>
          </a:bodyPr>
          <a:lstStyle/>
          <a:p>
            <a:pPr marL="342900" lvl="0" indent="-342900" fontAlgn="base">
              <a:lnSpc>
                <a:spcPct val="100000"/>
              </a:lnSpc>
              <a:spcBef>
                <a:spcPts val="0"/>
              </a:spcBef>
              <a:buFont typeface="Symbol" panose="05050102010706020507" pitchFamily="18" charset="2"/>
              <a:buChar char=""/>
            </a:pPr>
            <a:r>
              <a:rPr lang="en-GB" sz="2200" dirty="0"/>
              <a:t>The purpose of a </a:t>
            </a:r>
            <a:r>
              <a:rPr lang="en-GB" sz="2200" b="1" dirty="0"/>
              <a:t>Distributed File System (DFS) </a:t>
            </a:r>
            <a:r>
              <a:rPr lang="en-GB" sz="2200" dirty="0"/>
              <a:t>is to allows users located on physically different / distributed computers to share and access data (e.g. files and other resources) using a Common File System.</a:t>
            </a:r>
          </a:p>
          <a:p>
            <a:pPr marL="342900" lvl="0" indent="-342900" fontAlgn="base">
              <a:lnSpc>
                <a:spcPct val="100000"/>
              </a:lnSpc>
              <a:spcBef>
                <a:spcPts val="0"/>
              </a:spcBef>
              <a:buFont typeface="Symbol" panose="05050102010706020507" pitchFamily="18" charset="2"/>
              <a:buChar char=""/>
            </a:pPr>
            <a:r>
              <a:rPr lang="en-GB" sz="2200" dirty="0"/>
              <a:t>The Operating Systems provides and manages Distributed File Systems and user access across networks. A DFS (Distributed File Systems) typically have two key components:</a:t>
            </a:r>
          </a:p>
          <a:p>
            <a:pPr marL="914400" lvl="1" indent="-457200" fontAlgn="base">
              <a:lnSpc>
                <a:spcPct val="100000"/>
              </a:lnSpc>
              <a:spcBef>
                <a:spcPts val="0"/>
              </a:spcBef>
              <a:buFont typeface="+mj-lt"/>
              <a:buAutoNum type="arabicPeriod"/>
            </a:pPr>
            <a:r>
              <a:rPr lang="en-GB" sz="2000" b="1" dirty="0"/>
              <a:t>Location Transparency: </a:t>
            </a:r>
            <a:r>
              <a:rPr lang="en-GB" sz="2000" dirty="0"/>
              <a:t>The OS ensures a ‘namespace’ is created and available/viewable by authorised clients/users to access the files. A namespace ensures the file has a unique name / identifier so that it can be easily identified. </a:t>
            </a:r>
          </a:p>
          <a:p>
            <a:pPr marL="914400" lvl="1" indent="-457200" fontAlgn="base">
              <a:lnSpc>
                <a:spcPct val="100000"/>
              </a:lnSpc>
              <a:spcBef>
                <a:spcPts val="0"/>
              </a:spcBef>
              <a:buFont typeface="+mj-lt"/>
              <a:buAutoNum type="arabicPeriod"/>
            </a:pPr>
            <a:r>
              <a:rPr lang="en-GB" sz="2000" b="1" dirty="0"/>
              <a:t>Redundancy: </a:t>
            </a:r>
            <a:r>
              <a:rPr lang="en-GB" sz="2000" dirty="0"/>
              <a:t>Or data duplication, where a replica of the file is stored on multiple volumes/drives or nodes (i.e. computers in a stacked cluster). In case of a computer / rack failure or heavy user load, this component improves data availability.</a:t>
            </a:r>
          </a:p>
          <a:p>
            <a:pPr marL="0" indent="0" fontAlgn="base">
              <a:lnSpc>
                <a:spcPct val="107000"/>
              </a:lnSpc>
              <a:spcAft>
                <a:spcPts val="0"/>
              </a:spcAft>
              <a:buNone/>
            </a:pPr>
            <a:r>
              <a:rPr lang="en-GB" sz="1800" b="1" dirty="0"/>
              <a:t>Bg. History Note: </a:t>
            </a:r>
            <a:r>
              <a:rPr lang="en-GB" sz="1800" dirty="0"/>
              <a:t>the option of the Distributed File System was originally an add on server component introduced with e.g. Windows NT 4.0 Server in 1996 (as DFS 4.1). It became a standard component for all Windows Servers thereafter. In 2005 the Linux kernel 2.6.14 and later versions came with  SMB / CIFS which supports DFS. In 2011 Mac OS X 10.7 (lion) and later versions support Mac OS X DFS. </a:t>
            </a:r>
          </a:p>
          <a:p>
            <a:pPr marL="342900" lvl="0" indent="-342900" fontAlgn="base">
              <a:lnSpc>
                <a:spcPct val="100000"/>
              </a:lnSpc>
              <a:spcBef>
                <a:spcPts val="0"/>
              </a:spcBef>
              <a:buFont typeface="Symbol" panose="05050102010706020507" pitchFamily="18" charset="2"/>
              <a:buChar char=""/>
            </a:pPr>
            <a:endParaRPr lang="en-GB" sz="2400" dirty="0"/>
          </a:p>
          <a:p>
            <a:pPr marL="0" indent="0" algn="just">
              <a:lnSpc>
                <a:spcPct val="100000"/>
              </a:lnSpc>
              <a:spcBef>
                <a:spcPts val="0"/>
              </a:spcBef>
              <a:buNone/>
            </a:pPr>
            <a:endParaRPr lang="en-GB" sz="2400" dirty="0"/>
          </a:p>
          <a:p>
            <a:pPr algn="just">
              <a:lnSpc>
                <a:spcPct val="100000"/>
              </a:lnSpc>
              <a:spcBef>
                <a:spcPts val="0"/>
              </a:spcBef>
            </a:pPr>
            <a:endParaRPr lang="en-GB" sz="2400" dirty="0"/>
          </a:p>
          <a:p>
            <a:pPr marL="0" indent="0" algn="just">
              <a:lnSpc>
                <a:spcPct val="100000"/>
              </a:lnSpc>
              <a:spcBef>
                <a:spcPts val="0"/>
              </a:spcBef>
              <a:buNone/>
            </a:pPr>
            <a:endParaRPr lang="en-GB" sz="2400" dirty="0"/>
          </a:p>
        </p:txBody>
      </p:sp>
    </p:spTree>
    <p:extLst>
      <p:ext uri="{BB962C8B-B14F-4D97-AF65-F5344CB8AC3E}">
        <p14:creationId xmlns:p14="http://schemas.microsoft.com/office/powerpoint/2010/main" val="472164887"/>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8A4132F-DEC6-4332-A00C-A11AD4519B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9047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Freeform: Shape 22">
            <a:extLst>
              <a:ext uri="{FF2B5EF4-FFF2-40B4-BE49-F238E27FC236}">
                <a16:creationId xmlns:a16="http://schemas.microsoft.com/office/drawing/2014/main" id="{9B38642C-62C4-4E31-A5D3-BB1DD8CA39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663583" cy="6858478"/>
          </a:xfrm>
          <a:custGeom>
            <a:avLst/>
            <a:gdLst>
              <a:gd name="connsiteX0" fmla="*/ 0 w 8663583"/>
              <a:gd name="connsiteY0" fmla="*/ 0 h 6858478"/>
              <a:gd name="connsiteX1" fmla="*/ 480486 w 8663583"/>
              <a:gd name="connsiteY1" fmla="*/ 0 h 6858478"/>
              <a:gd name="connsiteX2" fmla="*/ 4415403 w 8663583"/>
              <a:gd name="connsiteY2" fmla="*/ 0 h 6858478"/>
              <a:gd name="connsiteX3" fmla="*/ 5481631 w 8663583"/>
              <a:gd name="connsiteY3" fmla="*/ 0 h 6858478"/>
              <a:gd name="connsiteX4" fmla="*/ 5487208 w 8663583"/>
              <a:gd name="connsiteY4" fmla="*/ 0 h 6858478"/>
              <a:gd name="connsiteX5" fmla="*/ 8663583 w 8663583"/>
              <a:gd name="connsiteY5" fmla="*/ 6858478 h 6858478"/>
              <a:gd name="connsiteX6" fmla="*/ 1239028 w 8663583"/>
              <a:gd name="connsiteY6" fmla="*/ 6858478 h 6858478"/>
              <a:gd name="connsiteX7" fmla="*/ 1239288 w 8663583"/>
              <a:gd name="connsiteY7" fmla="*/ 6857916 h 6858478"/>
              <a:gd name="connsiteX8" fmla="*/ 480486 w 8663583"/>
              <a:gd name="connsiteY8" fmla="*/ 6857916 h 6858478"/>
              <a:gd name="connsiteX9" fmla="*/ 480486 w 8663583"/>
              <a:gd name="connsiteY9" fmla="*/ 6858000 h 6858478"/>
              <a:gd name="connsiteX10" fmla="*/ 0 w 8663583"/>
              <a:gd name="connsiteY10" fmla="*/ 685800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663583" h="6858478">
                <a:moveTo>
                  <a:pt x="0" y="0"/>
                </a:moveTo>
                <a:lnTo>
                  <a:pt x="480486" y="0"/>
                </a:lnTo>
                <a:lnTo>
                  <a:pt x="4415403" y="0"/>
                </a:lnTo>
                <a:lnTo>
                  <a:pt x="5481631" y="0"/>
                </a:lnTo>
                <a:lnTo>
                  <a:pt x="5487208" y="0"/>
                </a:lnTo>
                <a:lnTo>
                  <a:pt x="8663583" y="6858478"/>
                </a:lnTo>
                <a:lnTo>
                  <a:pt x="1239028" y="6858478"/>
                </a:lnTo>
                <a:lnTo>
                  <a:pt x="1239288" y="6857916"/>
                </a:lnTo>
                <a:lnTo>
                  <a:pt x="480486" y="6857916"/>
                </a:lnTo>
                <a:lnTo>
                  <a:pt x="480486" y="6858000"/>
                </a:lnTo>
                <a:lnTo>
                  <a:pt x="0" y="685800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Freeform: Shape 24">
            <a:extLst>
              <a:ext uri="{FF2B5EF4-FFF2-40B4-BE49-F238E27FC236}">
                <a16:creationId xmlns:a16="http://schemas.microsoft.com/office/drawing/2014/main" id="{A9F66240-8C38-4069-A5C9-2D3FCD97E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234957" cy="6858478"/>
          </a:xfrm>
          <a:custGeom>
            <a:avLst/>
            <a:gdLst>
              <a:gd name="connsiteX0" fmla="*/ 156905 w 8234957"/>
              <a:gd name="connsiteY0" fmla="*/ 0 h 6858478"/>
              <a:gd name="connsiteX1" fmla="*/ 3986777 w 8234957"/>
              <a:gd name="connsiteY1" fmla="*/ 0 h 6858478"/>
              <a:gd name="connsiteX2" fmla="*/ 5053005 w 8234957"/>
              <a:gd name="connsiteY2" fmla="*/ 0 h 6858478"/>
              <a:gd name="connsiteX3" fmla="*/ 5058582 w 8234957"/>
              <a:gd name="connsiteY3" fmla="*/ 0 h 6858478"/>
              <a:gd name="connsiteX4" fmla="*/ 8234957 w 8234957"/>
              <a:gd name="connsiteY4" fmla="*/ 6858478 h 6858478"/>
              <a:gd name="connsiteX5" fmla="*/ 810402 w 8234957"/>
              <a:gd name="connsiteY5" fmla="*/ 6858478 h 6858478"/>
              <a:gd name="connsiteX6" fmla="*/ 810662 w 8234957"/>
              <a:gd name="connsiteY6" fmla="*/ 6857916 h 6858478"/>
              <a:gd name="connsiteX7" fmla="*/ 156905 w 8234957"/>
              <a:gd name="connsiteY7" fmla="*/ 6857916 h 6858478"/>
              <a:gd name="connsiteX8" fmla="*/ 156905 w 8234957"/>
              <a:gd name="connsiteY8" fmla="*/ 6858478 h 6858478"/>
              <a:gd name="connsiteX9" fmla="*/ 0 w 8234957"/>
              <a:gd name="connsiteY9" fmla="*/ 6858478 h 6858478"/>
              <a:gd name="connsiteX10" fmla="*/ 0 w 8234957"/>
              <a:gd name="connsiteY10" fmla="*/ 479 h 6858478"/>
              <a:gd name="connsiteX11" fmla="*/ 156905 w 8234957"/>
              <a:gd name="connsiteY11" fmla="*/ 479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234957" h="6858478">
                <a:moveTo>
                  <a:pt x="156905" y="0"/>
                </a:moveTo>
                <a:lnTo>
                  <a:pt x="3986777" y="0"/>
                </a:lnTo>
                <a:lnTo>
                  <a:pt x="5053005" y="0"/>
                </a:lnTo>
                <a:lnTo>
                  <a:pt x="5058582" y="0"/>
                </a:lnTo>
                <a:lnTo>
                  <a:pt x="8234957" y="6858478"/>
                </a:lnTo>
                <a:lnTo>
                  <a:pt x="810402" y="6858478"/>
                </a:lnTo>
                <a:lnTo>
                  <a:pt x="810662" y="6857916"/>
                </a:lnTo>
                <a:lnTo>
                  <a:pt x="156905" y="6857916"/>
                </a:lnTo>
                <a:lnTo>
                  <a:pt x="156905" y="6858478"/>
                </a:lnTo>
                <a:lnTo>
                  <a:pt x="0" y="6858478"/>
                </a:lnTo>
                <a:lnTo>
                  <a:pt x="0" y="479"/>
                </a:lnTo>
                <a:lnTo>
                  <a:pt x="156905" y="479"/>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804672" y="365125"/>
            <a:ext cx="4378881" cy="1325563"/>
          </a:xfrm>
        </p:spPr>
        <p:txBody>
          <a:bodyPr>
            <a:normAutofit fontScale="90000"/>
          </a:bodyPr>
          <a:lstStyle/>
          <a:p>
            <a:r>
              <a:rPr lang="en-GB" sz="6000" b="1" dirty="0">
                <a:solidFill>
                  <a:schemeClr val="tx1">
                    <a:lumMod val="95000"/>
                  </a:schemeClr>
                </a:solidFill>
              </a:rPr>
              <a:t>Bg. </a:t>
            </a:r>
            <a:r>
              <a:rPr lang="en-GB" dirty="0"/>
              <a:t>Key Terms </a:t>
            </a:r>
            <a:r>
              <a:rPr lang="en-GB" b="1" dirty="0"/>
              <a:t>SMB</a:t>
            </a:r>
            <a:r>
              <a:rPr lang="en-GB" dirty="0"/>
              <a:t> and </a:t>
            </a:r>
            <a:r>
              <a:rPr lang="en-GB" b="1" dirty="0"/>
              <a:t>Hadoop</a:t>
            </a:r>
            <a:r>
              <a:rPr lang="en-GB" dirty="0"/>
              <a:t>.</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25195" y="1756810"/>
            <a:ext cx="6370477" cy="4823872"/>
          </a:xfrm>
        </p:spPr>
        <p:txBody>
          <a:bodyPr>
            <a:normAutofit fontScale="92500" lnSpcReduction="20000"/>
          </a:bodyPr>
          <a:lstStyle/>
          <a:p>
            <a:pPr marL="0" lvl="0" indent="0" fontAlgn="base">
              <a:lnSpc>
                <a:spcPct val="100000"/>
              </a:lnSpc>
              <a:spcBef>
                <a:spcPts val="600"/>
              </a:spcBef>
              <a:buSzPts val="1000"/>
              <a:buNone/>
              <a:tabLst>
                <a:tab pos="457200" algn="l"/>
              </a:tabLst>
            </a:pPr>
            <a:r>
              <a:rPr lang="en-GB" sz="1800" dirty="0"/>
              <a:t>To read more about SMB and Hadoop read below.</a:t>
            </a:r>
          </a:p>
          <a:p>
            <a:pPr marL="342900" lvl="0" indent="-342900" fontAlgn="base">
              <a:lnSpc>
                <a:spcPct val="100000"/>
              </a:lnSpc>
              <a:spcBef>
                <a:spcPts val="600"/>
              </a:spcBef>
              <a:buSzPts val="1000"/>
              <a:buFont typeface="Symbol" panose="05050102010706020507" pitchFamily="18" charset="2"/>
              <a:buChar char=""/>
              <a:tabLst>
                <a:tab pos="457200" algn="l"/>
              </a:tabLst>
            </a:pPr>
            <a:r>
              <a:rPr lang="en-GB" sz="1800" b="1" dirty="0"/>
              <a:t>SMB: </a:t>
            </a:r>
            <a:r>
              <a:rPr lang="en-GB" sz="1800" dirty="0"/>
              <a:t>SMB (</a:t>
            </a:r>
            <a:r>
              <a:rPr lang="en-GB" sz="1800" b="1" dirty="0"/>
              <a:t>Server Message Block)</a:t>
            </a:r>
            <a:r>
              <a:rPr lang="en-GB" sz="1800" dirty="0"/>
              <a:t> is a protocol for sharing a file and was created to allow computers to perform read and write operations on files to a remote host over a LAN. The directories in the remote host can be accessed via SMB and are called as ‘</a:t>
            </a:r>
            <a:r>
              <a:rPr lang="en-GB" sz="1800" b="1" dirty="0"/>
              <a:t>shares’</a:t>
            </a:r>
            <a:r>
              <a:rPr lang="en-GB" sz="1800" dirty="0"/>
              <a:t>.</a:t>
            </a:r>
          </a:p>
          <a:p>
            <a:pPr marL="342900" lvl="0" indent="-342900" fontAlgn="base">
              <a:lnSpc>
                <a:spcPct val="100000"/>
              </a:lnSpc>
              <a:spcBef>
                <a:spcPts val="600"/>
              </a:spcBef>
              <a:buSzPts val="1000"/>
              <a:buFont typeface="Symbol" panose="05050102010706020507" pitchFamily="18" charset="2"/>
              <a:buChar char=""/>
              <a:tabLst>
                <a:tab pos="457200" algn="l"/>
              </a:tabLst>
            </a:pPr>
            <a:r>
              <a:rPr lang="en-GB" sz="1800" dirty="0"/>
              <a:t>“</a:t>
            </a:r>
            <a:r>
              <a:rPr lang="en-GB" sz="1800" b="1" dirty="0"/>
              <a:t>The Server Message Block (SMB) </a:t>
            </a:r>
            <a:r>
              <a:rPr lang="en-GB" sz="1800" dirty="0"/>
              <a:t>protocol is a network file sharing protocol that allows applications on a computer to read and write to files and to request services from server programs in a computer network. The SMB protocol can be used on top of its TCP/IP protocol or other network protocols.” (</a:t>
            </a:r>
            <a:r>
              <a:rPr lang="en-GB" sz="1800" dirty="0">
                <a:hlinkClick r:id="rId3"/>
              </a:rPr>
              <a:t>r</a:t>
            </a:r>
            <a:r>
              <a:rPr lang="en-GB" sz="1800" dirty="0"/>
              <a:t>)</a:t>
            </a:r>
          </a:p>
          <a:p>
            <a:pPr marL="342900" lvl="0" indent="-342900" fontAlgn="base">
              <a:lnSpc>
                <a:spcPct val="100000"/>
              </a:lnSpc>
              <a:spcBef>
                <a:spcPts val="600"/>
              </a:spcBef>
              <a:buSzPts val="1000"/>
              <a:buFont typeface="Symbol" panose="05050102010706020507" pitchFamily="18" charset="2"/>
              <a:buChar char=""/>
              <a:tabLst>
                <a:tab pos="457200" algn="l"/>
              </a:tabLst>
            </a:pPr>
            <a:r>
              <a:rPr lang="en-GB" sz="1800" dirty="0"/>
              <a:t>Hadoop:  Hadoop Distributed File System (HDFS) is a group of open-source software services or software framework for distributed storage, commonly used for large amounts of data and big data. It uses the MapReduce programming model. MapReduce is a processing technique and a program model for distributed computing used for processing huge amounts of data. MapReduce splits a data-set into independent chunks which are processed by the map tasks in a completely parallel manner. Typically stored in a file-system.</a:t>
            </a:r>
          </a:p>
          <a:p>
            <a:pPr marL="800100" lvl="1" indent="-342900" fontAlgn="base">
              <a:lnSpc>
                <a:spcPct val="100000"/>
              </a:lnSpc>
              <a:spcBef>
                <a:spcPts val="600"/>
              </a:spcBef>
              <a:buSzPts val="1000"/>
              <a:buFont typeface="Symbol" panose="05050102010706020507" pitchFamily="18" charset="2"/>
              <a:buChar char=""/>
              <a:tabLst>
                <a:tab pos="457200" algn="l"/>
              </a:tabLst>
            </a:pPr>
            <a:r>
              <a:rPr lang="en-GB" sz="1400" dirty="0"/>
              <a:t>For a comparison of distributed file systems </a:t>
            </a:r>
            <a:r>
              <a:rPr lang="en-GB" sz="1400" dirty="0">
                <a:hlinkClick r:id="rId4"/>
              </a:rPr>
              <a:t>click-here</a:t>
            </a:r>
            <a:r>
              <a:rPr lang="en-GB" sz="1400" dirty="0"/>
              <a:t>.</a:t>
            </a:r>
          </a:p>
          <a:p>
            <a:pPr marL="342900" lvl="0" indent="-342900" fontAlgn="base">
              <a:lnSpc>
                <a:spcPct val="100000"/>
              </a:lnSpc>
              <a:spcBef>
                <a:spcPts val="600"/>
              </a:spcBef>
              <a:buFont typeface="Symbol" panose="05050102010706020507" pitchFamily="18" charset="2"/>
              <a:buChar char=""/>
            </a:pPr>
            <a:endParaRPr lang="en-GB" sz="1800" dirty="0"/>
          </a:p>
          <a:p>
            <a:pPr marL="0" indent="0">
              <a:lnSpc>
                <a:spcPct val="100000"/>
              </a:lnSpc>
              <a:spcBef>
                <a:spcPts val="600"/>
              </a:spcBef>
              <a:buNone/>
            </a:pPr>
            <a:endParaRPr lang="en-GB" sz="1800" dirty="0"/>
          </a:p>
          <a:p>
            <a:pPr>
              <a:lnSpc>
                <a:spcPct val="100000"/>
              </a:lnSpc>
              <a:spcBef>
                <a:spcPts val="600"/>
              </a:spcBef>
            </a:pPr>
            <a:endParaRPr lang="en-GB" sz="1800" dirty="0"/>
          </a:p>
          <a:p>
            <a:pPr marL="0" indent="0">
              <a:lnSpc>
                <a:spcPct val="100000"/>
              </a:lnSpc>
              <a:spcBef>
                <a:spcPts val="600"/>
              </a:spcBef>
              <a:buNone/>
            </a:pPr>
            <a:endParaRPr lang="en-GB" sz="1800" dirty="0"/>
          </a:p>
        </p:txBody>
      </p:sp>
      <p:pic>
        <p:nvPicPr>
          <p:cNvPr id="7" name="Picture 6" descr="Text&#10;&#10;Description automatically generated">
            <a:extLst>
              <a:ext uri="{FF2B5EF4-FFF2-40B4-BE49-F238E27FC236}">
                <a16:creationId xmlns:a16="http://schemas.microsoft.com/office/drawing/2014/main" id="{1DB4BD91-F02C-458D-B464-5A499C13931C}"/>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7697449" y="3690225"/>
            <a:ext cx="4493027" cy="1431737"/>
          </a:xfrm>
          <a:prstGeom prst="rect">
            <a:avLst/>
          </a:prstGeom>
        </p:spPr>
      </p:pic>
      <p:pic>
        <p:nvPicPr>
          <p:cNvPr id="4" name="Picture 3" descr="Diagram&#10;&#10;Description automatically generated">
            <a:extLst>
              <a:ext uri="{FF2B5EF4-FFF2-40B4-BE49-F238E27FC236}">
                <a16:creationId xmlns:a16="http://schemas.microsoft.com/office/drawing/2014/main" id="{D3AEE397-B900-4667-8720-07D16C96C5EC}"/>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6916032" y="280994"/>
            <a:ext cx="5142692" cy="2687057"/>
          </a:xfrm>
          <a:prstGeom prst="rect">
            <a:avLst/>
          </a:prstGeom>
        </p:spPr>
      </p:pic>
      <p:sp>
        <p:nvSpPr>
          <p:cNvPr id="5" name="TextBox 4">
            <a:extLst>
              <a:ext uri="{FF2B5EF4-FFF2-40B4-BE49-F238E27FC236}">
                <a16:creationId xmlns:a16="http://schemas.microsoft.com/office/drawing/2014/main" id="{C39E601F-18A9-4C57-840C-4ED284E8D649}"/>
              </a:ext>
            </a:extLst>
          </p:cNvPr>
          <p:cNvSpPr txBox="1"/>
          <p:nvPr/>
        </p:nvSpPr>
        <p:spPr>
          <a:xfrm>
            <a:off x="9466731" y="2891107"/>
            <a:ext cx="2326278" cy="153888"/>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8" tooltip="https://itcebuadministrator.blogspot.com/2011/08/ccna-1-chapter-3-review.html">
                  <a:extLst>
                    <a:ext uri="{A12FA001-AC4F-418D-AE19-62706E023703}">
                      <ahyp:hlinkClr xmlns:ahyp="http://schemas.microsoft.com/office/drawing/2018/hyperlinkcolor" val="tx"/>
                    </a:ext>
                  </a:extLst>
                </a:hlinkClick>
              </a:rPr>
              <a:t>This Photo</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9" tooltip="https://creativecommons.org/licenses/by-nd/3.0/">
                  <a:extLst>
                    <a:ext uri="{A12FA001-AC4F-418D-AE19-62706E023703}">
                      <ahyp:hlinkClr xmlns:ahyp="http://schemas.microsoft.com/office/drawing/2018/hyperlinkcolor" val="tx"/>
                    </a:ext>
                  </a:extLst>
                </a:hlinkClick>
              </a:rPr>
              <a:t>CC BY-ND</a:t>
            </a:r>
            <a:endPar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20362C9A-566F-4739-98E0-A0C9273C9D4A}"/>
              </a:ext>
            </a:extLst>
          </p:cNvPr>
          <p:cNvSpPr txBox="1"/>
          <p:nvPr/>
        </p:nvSpPr>
        <p:spPr>
          <a:xfrm>
            <a:off x="10018512" y="4921907"/>
            <a:ext cx="2171964" cy="153888"/>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6" tooltip="https://en.wikipedia.org/wiki/File:Hadoop_logo_new.svg">
                  <a:extLst>
                    <a:ext uri="{A12FA001-AC4F-418D-AE19-62706E023703}">
                      <ahyp:hlinkClr xmlns:ahyp="http://schemas.microsoft.com/office/drawing/2018/hyperlinkcolor" val="tx"/>
                    </a:ext>
                  </a:extLst>
                </a:hlinkClick>
              </a:rPr>
              <a:t>This Photo</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10" tooltip="https://creativecommons.org/licenses/by-sa/3.0/">
                  <a:extLst>
                    <a:ext uri="{A12FA001-AC4F-418D-AE19-62706E023703}">
                      <ahyp:hlinkClr xmlns:ahyp="http://schemas.microsoft.com/office/drawing/2018/hyperlinkcolor" val="tx"/>
                    </a:ext>
                  </a:extLst>
                </a:hlinkClick>
              </a:rPr>
              <a:t>CC BY-SA</a:t>
            </a:r>
            <a:endPar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60987500"/>
      </p:ext>
    </p:extLst>
  </p:cSld>
  <p:clrMapOvr>
    <a:overrideClrMapping bg1="dk1" tx1="lt1" bg2="dk2" tx2="lt2" accent1="accent1" accent2="accent2" accent3="accent3" accent4="accent4" accent5="accent5" accent6="accent6" hlink="hlink" folHlink="folHlink"/>
  </p:clrMapOvr>
</p:sld>
</file>

<file path=ppt/slides/slide9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sz="6000" b="1" dirty="0">
                <a:solidFill>
                  <a:schemeClr val="bg1">
                    <a:lumMod val="85000"/>
                  </a:schemeClr>
                </a:solidFill>
              </a:rPr>
              <a:t>Bg. </a:t>
            </a:r>
            <a:r>
              <a:rPr lang="en-GB" b="1" dirty="0">
                <a:solidFill>
                  <a:schemeClr val="bg1"/>
                </a:solidFill>
              </a:rPr>
              <a:t>Windows Server (as a File Server)</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39106" y="1590741"/>
            <a:ext cx="11593544" cy="4866936"/>
          </a:xfrm>
        </p:spPr>
        <p:txBody>
          <a:bodyPr>
            <a:noAutofit/>
          </a:bodyPr>
          <a:lstStyle/>
          <a:p>
            <a:pPr marL="342900" lvl="0" indent="-342900" fontAlgn="base">
              <a:lnSpc>
                <a:spcPct val="100000"/>
              </a:lnSpc>
              <a:spcBef>
                <a:spcPts val="0"/>
              </a:spcBef>
              <a:buFont typeface="Symbol" panose="05050102010706020507" pitchFamily="18" charset="2"/>
              <a:buChar char=""/>
            </a:pPr>
            <a:r>
              <a:rPr lang="en-GB" sz="2000" b="1" dirty="0"/>
              <a:t>You can set-up a File Server using a Server OS e.g. Windows Server OS.</a:t>
            </a:r>
          </a:p>
          <a:p>
            <a:pPr marL="342900" lvl="0" indent="-342900" fontAlgn="base">
              <a:lnSpc>
                <a:spcPct val="100000"/>
              </a:lnSpc>
              <a:spcBef>
                <a:spcPts val="0"/>
              </a:spcBef>
              <a:buFont typeface="Symbol" panose="05050102010706020507" pitchFamily="18" charset="2"/>
              <a:buChar char=""/>
            </a:pPr>
            <a:r>
              <a:rPr lang="en-GB" sz="2000" b="1" dirty="0"/>
              <a:t>This capability in Windows i.e. to create a File Server </a:t>
            </a:r>
            <a:r>
              <a:rPr lang="en-GB" sz="2000" dirty="0"/>
              <a:t>was launched by Microsoft in the early 90s and was initially restricted to LAN use. </a:t>
            </a:r>
          </a:p>
          <a:p>
            <a:pPr marL="342900" lvl="0" indent="-342900" fontAlgn="base">
              <a:lnSpc>
                <a:spcPct val="100000"/>
              </a:lnSpc>
              <a:spcBef>
                <a:spcPts val="0"/>
              </a:spcBef>
              <a:buFont typeface="Symbol" panose="05050102010706020507" pitchFamily="18" charset="2"/>
              <a:buChar char=""/>
            </a:pPr>
            <a:r>
              <a:rPr lang="en-GB" sz="2000" dirty="0"/>
              <a:t>It wasn’t long before the </a:t>
            </a:r>
            <a:r>
              <a:rPr lang="en-GB" sz="2000" b="1" dirty="0"/>
              <a:t>internet</a:t>
            </a:r>
            <a:r>
              <a:rPr lang="en-GB" sz="2000" dirty="0"/>
              <a:t> </a:t>
            </a:r>
            <a:r>
              <a:rPr lang="en-GB" sz="2000" b="1" dirty="0"/>
              <a:t>TCP/IP protocols </a:t>
            </a:r>
            <a:r>
              <a:rPr lang="en-GB" sz="2000" dirty="0"/>
              <a:t>were integrated which allowed for </a:t>
            </a:r>
            <a:r>
              <a:rPr lang="en-GB" sz="2000" b="1" dirty="0"/>
              <a:t>remote access to Window File Server Shares</a:t>
            </a:r>
            <a:r>
              <a:rPr lang="en-GB" sz="2000" dirty="0"/>
              <a:t>.  </a:t>
            </a:r>
          </a:p>
          <a:p>
            <a:pPr marL="342900" lvl="0" indent="-342900" fontAlgn="base">
              <a:lnSpc>
                <a:spcPct val="100000"/>
              </a:lnSpc>
              <a:spcBef>
                <a:spcPts val="0"/>
              </a:spcBef>
              <a:buFont typeface="Symbol" panose="05050102010706020507" pitchFamily="18" charset="2"/>
              <a:buChar char=""/>
            </a:pPr>
            <a:r>
              <a:rPr lang="en-GB" sz="2000" b="1" dirty="0"/>
              <a:t>Microsoft Server OS (known as Windows NT at the time) </a:t>
            </a:r>
            <a:r>
              <a:rPr lang="en-GB" sz="2000" dirty="0"/>
              <a:t>quickly gained popularity and an advantage over the dominant </a:t>
            </a:r>
            <a:r>
              <a:rPr lang="en-GB" sz="2000" b="1" dirty="0"/>
              <a:t>Novell file server</a:t>
            </a:r>
            <a:r>
              <a:rPr lang="en-GB" sz="2000" dirty="0"/>
              <a:t>.</a:t>
            </a:r>
          </a:p>
          <a:p>
            <a:pPr marL="342900" lvl="0" indent="-342900" fontAlgn="base">
              <a:lnSpc>
                <a:spcPct val="100000"/>
              </a:lnSpc>
              <a:spcBef>
                <a:spcPts val="0"/>
              </a:spcBef>
              <a:buFont typeface="Symbol" panose="05050102010706020507" pitchFamily="18" charset="2"/>
              <a:buChar char=""/>
            </a:pPr>
            <a:r>
              <a:rPr lang="en-GB" sz="2000" b="1" dirty="0"/>
              <a:t>Windows Server allows users to share and access files over a network </a:t>
            </a:r>
            <a:r>
              <a:rPr lang="en-GB" sz="2000" dirty="0"/>
              <a:t>and uses </a:t>
            </a:r>
            <a:r>
              <a:rPr lang="en-GB" sz="2000" b="1" dirty="0"/>
              <a:t>Active Directory, NTFS permissions</a:t>
            </a:r>
            <a:r>
              <a:rPr lang="en-GB" sz="2000" dirty="0"/>
              <a:t>,</a:t>
            </a:r>
            <a:r>
              <a:rPr lang="en-GB" sz="2000" b="0" i="0" dirty="0">
                <a:solidFill>
                  <a:srgbClr val="03363D"/>
                </a:solidFill>
                <a:effectLst/>
              </a:rPr>
              <a:t> </a:t>
            </a:r>
            <a:r>
              <a:rPr lang="en-GB" sz="2000" b="1" i="0" dirty="0">
                <a:solidFill>
                  <a:srgbClr val="03363D"/>
                </a:solidFill>
                <a:effectLst/>
              </a:rPr>
              <a:t>Drive Mirroring </a:t>
            </a:r>
            <a:r>
              <a:rPr lang="en-GB" sz="2000" b="0" i="0" dirty="0">
                <a:solidFill>
                  <a:srgbClr val="03363D"/>
                </a:solidFill>
                <a:effectLst/>
              </a:rPr>
              <a:t>and </a:t>
            </a:r>
            <a:r>
              <a:rPr lang="en-GB" sz="2000" b="1" i="0" dirty="0">
                <a:solidFill>
                  <a:srgbClr val="03363D"/>
                </a:solidFill>
                <a:effectLst/>
              </a:rPr>
              <a:t>Distributed File System (DFS) protocols.</a:t>
            </a:r>
          </a:p>
          <a:p>
            <a:pPr marL="342900" lvl="0" indent="-342900" fontAlgn="base">
              <a:lnSpc>
                <a:spcPct val="100000"/>
              </a:lnSpc>
              <a:spcBef>
                <a:spcPts val="0"/>
              </a:spcBef>
              <a:buFont typeface="Symbol" panose="05050102010706020507" pitchFamily="18" charset="2"/>
              <a:buChar char=""/>
            </a:pPr>
            <a:r>
              <a:rPr lang="en-GB" sz="2000" dirty="0"/>
              <a:t>It is a </a:t>
            </a:r>
            <a:r>
              <a:rPr lang="en-GB" sz="2000" b="1" dirty="0"/>
              <a:t>highly organised and secure file server </a:t>
            </a:r>
            <a:r>
              <a:rPr lang="en-GB" sz="2000" dirty="0"/>
              <a:t>and allows a </a:t>
            </a:r>
            <a:r>
              <a:rPr lang="en-GB" sz="2000" b="1" dirty="0" err="1"/>
              <a:t>SysAdmin</a:t>
            </a:r>
            <a:r>
              <a:rPr lang="en-GB" sz="2000" dirty="0"/>
              <a:t> to manage system and network resources, providing huge data storage capacity and making data accessible in a secure way using e.g. </a:t>
            </a:r>
            <a:r>
              <a:rPr lang="en-GB" sz="2000" b="0" i="0" dirty="0">
                <a:solidFill>
                  <a:srgbClr val="03363D"/>
                </a:solidFill>
                <a:effectLst/>
              </a:rPr>
              <a:t>group policy rights.</a:t>
            </a:r>
          </a:p>
          <a:p>
            <a:pPr marL="342900" indent="-342900" fontAlgn="base">
              <a:lnSpc>
                <a:spcPct val="100000"/>
              </a:lnSpc>
              <a:spcBef>
                <a:spcPts val="0"/>
              </a:spcBef>
              <a:buFont typeface="Symbol" panose="05050102010706020507" pitchFamily="18" charset="2"/>
              <a:buChar char=""/>
            </a:pPr>
            <a:r>
              <a:rPr lang="en-GB" sz="2000" dirty="0">
                <a:effectLst/>
                <a:ea typeface="Calibri" panose="020F0502020204030204" pitchFamily="34" charset="0"/>
                <a:cs typeface="Times New Roman" panose="02020603050405020304" pitchFamily="18" charset="0"/>
              </a:rPr>
              <a:t>A Windows File Server support disk clusters and disk mirroring into a </a:t>
            </a:r>
            <a:r>
              <a:rPr lang="en-GB" sz="2000" b="1" dirty="0">
                <a:effectLst/>
                <a:ea typeface="Calibri" panose="020F0502020204030204" pitchFamily="34" charset="0"/>
                <a:cs typeface="Times New Roman" panose="02020603050405020304" pitchFamily="18" charset="0"/>
              </a:rPr>
              <a:t>RAID</a:t>
            </a:r>
            <a:r>
              <a:rPr lang="en-GB" sz="2000" dirty="0">
                <a:effectLst/>
                <a:ea typeface="Calibri" panose="020F0502020204030204" pitchFamily="34" charset="0"/>
                <a:cs typeface="Times New Roman" panose="02020603050405020304" pitchFamily="18" charset="0"/>
              </a:rPr>
              <a:t> or redundant array of independent disks to ensure any failure of one disk will allow the File Server to use another disk and make the data available to the user.</a:t>
            </a:r>
            <a:endParaRPr lang="en-GB" sz="2000" b="0" i="0" dirty="0">
              <a:solidFill>
                <a:srgbClr val="03363D"/>
              </a:solidFill>
              <a:effectLst/>
            </a:endParaRPr>
          </a:p>
          <a:p>
            <a:pPr marL="342900" lvl="0" indent="-342900" fontAlgn="base">
              <a:lnSpc>
                <a:spcPct val="100000"/>
              </a:lnSpc>
              <a:spcBef>
                <a:spcPts val="0"/>
              </a:spcBef>
              <a:buFont typeface="Symbol" panose="05050102010706020507" pitchFamily="18" charset="2"/>
              <a:buChar char=""/>
            </a:pPr>
            <a:r>
              <a:rPr lang="en-GB" sz="2000" dirty="0">
                <a:effectLst/>
                <a:ea typeface="Calibri" panose="020F0502020204030204" pitchFamily="34" charset="0"/>
                <a:cs typeface="Times New Roman" panose="02020603050405020304" pitchFamily="18" charset="0"/>
              </a:rPr>
              <a:t>Windows Server (as a File Server) </a:t>
            </a:r>
            <a:r>
              <a:rPr lang="en-GB" sz="2000" dirty="0"/>
              <a:t>is being developed today to provide a bridge between </a:t>
            </a:r>
            <a:r>
              <a:rPr lang="en-GB" sz="2000" b="1" dirty="0"/>
              <a:t>on-site local storage </a:t>
            </a:r>
            <a:r>
              <a:rPr lang="en-GB" sz="2000" dirty="0"/>
              <a:t>in Organisations and their cloud storage platform such as </a:t>
            </a:r>
            <a:r>
              <a:rPr lang="en-GB" sz="2000" b="1" dirty="0"/>
              <a:t>MS Azure</a:t>
            </a:r>
            <a:r>
              <a:rPr lang="en-GB" sz="2000" dirty="0"/>
              <a:t>.</a:t>
            </a:r>
          </a:p>
          <a:p>
            <a:pPr marL="342900" lvl="0" indent="-342900" fontAlgn="base">
              <a:lnSpc>
                <a:spcPct val="100000"/>
              </a:lnSpc>
              <a:spcBef>
                <a:spcPts val="0"/>
              </a:spcBef>
              <a:buFont typeface="Symbol" panose="05050102010706020507" pitchFamily="18" charset="2"/>
              <a:buChar char=""/>
            </a:pPr>
            <a:endParaRPr lang="en-GB" sz="2000" dirty="0"/>
          </a:p>
          <a:p>
            <a:pPr marL="0" indent="0" algn="just">
              <a:lnSpc>
                <a:spcPct val="100000"/>
              </a:lnSpc>
              <a:spcBef>
                <a:spcPts val="0"/>
              </a:spcBef>
              <a:buNone/>
            </a:pPr>
            <a:endParaRPr lang="en-GB" sz="2000" dirty="0"/>
          </a:p>
          <a:p>
            <a:pPr algn="just">
              <a:lnSpc>
                <a:spcPct val="100000"/>
              </a:lnSpc>
              <a:spcBef>
                <a:spcPts val="0"/>
              </a:spcBef>
            </a:pPr>
            <a:endParaRPr lang="en-GB" sz="2000" dirty="0"/>
          </a:p>
          <a:p>
            <a:pPr marL="0" indent="0" algn="just">
              <a:lnSpc>
                <a:spcPct val="100000"/>
              </a:lnSpc>
              <a:spcBef>
                <a:spcPts val="0"/>
              </a:spcBef>
              <a:buNone/>
            </a:pPr>
            <a:endParaRPr lang="en-GB" sz="2000" dirty="0"/>
          </a:p>
        </p:txBody>
      </p:sp>
    </p:spTree>
    <p:extLst>
      <p:ext uri="{BB962C8B-B14F-4D97-AF65-F5344CB8AC3E}">
        <p14:creationId xmlns:p14="http://schemas.microsoft.com/office/powerpoint/2010/main" val="1580113183"/>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56C20283-73E0-40EC-8AD8-057F581F64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Freeform 28">
            <a:extLst>
              <a:ext uri="{FF2B5EF4-FFF2-40B4-BE49-F238E27FC236}">
                <a16:creationId xmlns:a16="http://schemas.microsoft.com/office/drawing/2014/main" id="{3FCC729B-E528-40C3-82D3-BA4375575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960120" y="0"/>
            <a:ext cx="11218661" cy="6858000"/>
          </a:xfrm>
          <a:custGeom>
            <a:avLst/>
            <a:gdLst>
              <a:gd name="connsiteX0" fmla="*/ 0 w 11218661"/>
              <a:gd name="connsiteY0" fmla="*/ 0 h 6858000"/>
              <a:gd name="connsiteX1" fmla="*/ 8042507 w 11218661"/>
              <a:gd name="connsiteY1" fmla="*/ 0 h 6858000"/>
              <a:gd name="connsiteX2" fmla="*/ 11218661 w 11218661"/>
              <a:gd name="connsiteY2" fmla="*/ 6858000 h 6858000"/>
              <a:gd name="connsiteX3" fmla="*/ 0 w 1121866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218661" h="6858000">
                <a:moveTo>
                  <a:pt x="0" y="0"/>
                </a:moveTo>
                <a:lnTo>
                  <a:pt x="8042507" y="0"/>
                </a:lnTo>
                <a:lnTo>
                  <a:pt x="11218661" y="6858000"/>
                </a:lnTo>
                <a:lnTo>
                  <a:pt x="0" y="685800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Freeform 26">
            <a:extLst>
              <a:ext uri="{FF2B5EF4-FFF2-40B4-BE49-F238E27FC236}">
                <a16:creationId xmlns:a16="http://schemas.microsoft.com/office/drawing/2014/main" id="{58F1FB8D-1842-4A04-998D-6CF047AB27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420248" y="0"/>
            <a:ext cx="10771752" cy="6858000"/>
          </a:xfrm>
          <a:custGeom>
            <a:avLst/>
            <a:gdLst>
              <a:gd name="connsiteX0" fmla="*/ 0 w 10771752"/>
              <a:gd name="connsiteY0" fmla="*/ 0 h 6858000"/>
              <a:gd name="connsiteX1" fmla="*/ 7595598 w 10771752"/>
              <a:gd name="connsiteY1" fmla="*/ 0 h 6858000"/>
              <a:gd name="connsiteX2" fmla="*/ 10771752 w 10771752"/>
              <a:gd name="connsiteY2" fmla="*/ 6858000 h 6858000"/>
              <a:gd name="connsiteX3" fmla="*/ 0 w 1077175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0771752" h="6858000">
                <a:moveTo>
                  <a:pt x="0" y="0"/>
                </a:moveTo>
                <a:lnTo>
                  <a:pt x="7595598" y="0"/>
                </a:lnTo>
                <a:lnTo>
                  <a:pt x="10771752" y="6858000"/>
                </a:lnTo>
                <a:lnTo>
                  <a:pt x="0" y="685800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067387" y="365125"/>
            <a:ext cx="7164493" cy="1325563"/>
          </a:xfrm>
        </p:spPr>
        <p:txBody>
          <a:bodyPr>
            <a:normAutofit/>
          </a:bodyPr>
          <a:lstStyle/>
          <a:p>
            <a:r>
              <a:rPr lang="en-GB" sz="6000" b="1" dirty="0"/>
              <a:t>Bg. </a:t>
            </a:r>
            <a:r>
              <a:rPr lang="en-GB" sz="4800" b="1" dirty="0"/>
              <a:t>Active Directory</a:t>
            </a:r>
          </a:p>
        </p:txBody>
      </p:sp>
      <p:pic>
        <p:nvPicPr>
          <p:cNvPr id="4" name="Picture 3" descr="Logo, company name&#10;&#10;Description automatically generated">
            <a:extLst>
              <a:ext uri="{FF2B5EF4-FFF2-40B4-BE49-F238E27FC236}">
                <a16:creationId xmlns:a16="http://schemas.microsoft.com/office/drawing/2014/main" id="{69325E6E-1940-4566-8F26-92180FCB5C6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80060" y="2503357"/>
            <a:ext cx="3425957" cy="1850804"/>
          </a:xfrm>
          <a:prstGeom prst="rect">
            <a:avLst/>
          </a:prstGeom>
        </p:spPr>
      </p:pic>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4461890" y="1690688"/>
            <a:ext cx="7425310" cy="4643000"/>
          </a:xfrm>
        </p:spPr>
        <p:txBody>
          <a:bodyPr>
            <a:normAutofit lnSpcReduction="10000"/>
          </a:bodyPr>
          <a:lstStyle/>
          <a:p>
            <a:pPr>
              <a:spcAft>
                <a:spcPts val="800"/>
              </a:spcAft>
            </a:pPr>
            <a:r>
              <a:rPr lang="en-GB" sz="2400" b="1" dirty="0">
                <a:effectLst/>
                <a:ea typeface="Calibri" panose="020F0502020204030204" pitchFamily="34" charset="0"/>
                <a:cs typeface="Times New Roman" panose="02020603050405020304" pitchFamily="18" charset="0"/>
              </a:rPr>
              <a:t>Active Directory (AD)</a:t>
            </a:r>
            <a:r>
              <a:rPr lang="en-GB" sz="2400" dirty="0">
                <a:effectLst/>
                <a:ea typeface="Calibri" panose="020F0502020204030204" pitchFamily="34" charset="0"/>
                <a:cs typeface="Times New Roman" panose="02020603050405020304" pitchFamily="18" charset="0"/>
              </a:rPr>
              <a:t> by </a:t>
            </a:r>
            <a:r>
              <a:rPr lang="en-GB" sz="2400" b="1" dirty="0">
                <a:effectLst/>
                <a:ea typeface="Calibri" panose="020F0502020204030204" pitchFamily="34" charset="0"/>
                <a:cs typeface="Times New Roman" panose="02020603050405020304" pitchFamily="18" charset="0"/>
              </a:rPr>
              <a:t>Microsoft</a:t>
            </a:r>
            <a:r>
              <a:rPr lang="en-GB" sz="2400" dirty="0">
                <a:effectLst/>
                <a:ea typeface="Calibri" panose="020F0502020204030204" pitchFamily="34" charset="0"/>
                <a:cs typeface="Times New Roman" panose="02020603050405020304" pitchFamily="18" charset="0"/>
              </a:rPr>
              <a:t> is part of </a:t>
            </a:r>
            <a:r>
              <a:rPr lang="en-GB" sz="2400" b="1" dirty="0">
                <a:effectLst/>
                <a:ea typeface="Calibri" panose="020F0502020204030204" pitchFamily="34" charset="0"/>
                <a:cs typeface="Times New Roman" panose="02020603050405020304" pitchFamily="18" charset="0"/>
              </a:rPr>
              <a:t>Windows Server OS </a:t>
            </a:r>
            <a:r>
              <a:rPr lang="en-GB" sz="2400" dirty="0">
                <a:effectLst/>
                <a:ea typeface="Calibri" panose="020F0502020204030204" pitchFamily="34" charset="0"/>
                <a:cs typeface="Times New Roman" panose="02020603050405020304" pitchFamily="18" charset="0"/>
              </a:rPr>
              <a:t>and is used to manage computers and other IT devices on a network. It </a:t>
            </a:r>
            <a:r>
              <a:rPr lang="en-GB" sz="2400" b="1" dirty="0">
                <a:effectLst/>
                <a:ea typeface="Calibri" panose="020F0502020204030204" pitchFamily="34" charset="0"/>
                <a:cs typeface="Times New Roman" panose="02020603050405020304" pitchFamily="18" charset="0"/>
              </a:rPr>
              <a:t>authenticates and authorizes </a:t>
            </a:r>
            <a:r>
              <a:rPr lang="en-GB" sz="2400" dirty="0">
                <a:effectLst/>
                <a:ea typeface="Calibri" panose="020F0502020204030204" pitchFamily="34" charset="0"/>
                <a:cs typeface="Times New Roman" panose="02020603050405020304" pitchFamily="18" charset="0"/>
              </a:rPr>
              <a:t>all users and computers in a Windows domain type network. Assigning and security policies for all computers and users.</a:t>
            </a:r>
          </a:p>
          <a:p>
            <a:pPr>
              <a:spcAft>
                <a:spcPts val="800"/>
              </a:spcAft>
            </a:pPr>
            <a:r>
              <a:rPr lang="en-GB" sz="2400" dirty="0">
                <a:effectLst/>
                <a:ea typeface="Calibri" panose="020F0502020204030204" pitchFamily="34" charset="0"/>
                <a:cs typeface="Times New Roman" panose="02020603050405020304" pitchFamily="18" charset="0"/>
              </a:rPr>
              <a:t>Active Directory allows </a:t>
            </a:r>
            <a:r>
              <a:rPr lang="en-GB" sz="2400" b="1" dirty="0">
                <a:effectLst/>
                <a:ea typeface="Calibri" panose="020F0502020204030204" pitchFamily="34" charset="0"/>
                <a:cs typeface="Times New Roman" panose="02020603050405020304" pitchFamily="18" charset="0"/>
              </a:rPr>
              <a:t>network administrators</a:t>
            </a:r>
            <a:r>
              <a:rPr lang="en-GB" sz="2400" dirty="0">
                <a:effectLst/>
                <a:ea typeface="Calibri" panose="020F0502020204030204" pitchFamily="34" charset="0"/>
                <a:cs typeface="Times New Roman" panose="02020603050405020304" pitchFamily="18" charset="0"/>
              </a:rPr>
              <a:t> to create and manage domains, users, and objects within a network. For example, an admin can create a group of users and give them specific access privileges to certain directories on the server.</a:t>
            </a:r>
          </a:p>
          <a:p>
            <a:pPr>
              <a:spcAft>
                <a:spcPts val="800"/>
              </a:spcAft>
            </a:pPr>
            <a:r>
              <a:rPr lang="en-GB" sz="2400" dirty="0">
                <a:effectLst/>
                <a:ea typeface="Calibri" panose="020F0502020204030204" pitchFamily="34" charset="0"/>
                <a:cs typeface="Times New Roman" panose="02020603050405020304" pitchFamily="18" charset="0"/>
              </a:rPr>
              <a:t>Active Directory allows Network Administrators to organize a company's users, computers and IT resources.</a:t>
            </a:r>
          </a:p>
          <a:p>
            <a:pPr marL="0" indent="0">
              <a:spcBef>
                <a:spcPts val="0"/>
              </a:spcBef>
              <a:buNone/>
            </a:pPr>
            <a:endParaRPr lang="en-GB" sz="2400" dirty="0"/>
          </a:p>
          <a:p>
            <a:pPr marL="0" indent="0">
              <a:spcBef>
                <a:spcPts val="0"/>
              </a:spcBef>
              <a:buNone/>
            </a:pPr>
            <a:endParaRPr lang="en-GB" sz="2400" dirty="0"/>
          </a:p>
        </p:txBody>
      </p:sp>
      <p:sp>
        <p:nvSpPr>
          <p:cNvPr id="5" name="TextBox 4">
            <a:extLst>
              <a:ext uri="{FF2B5EF4-FFF2-40B4-BE49-F238E27FC236}">
                <a16:creationId xmlns:a16="http://schemas.microsoft.com/office/drawing/2014/main" id="{ABA1E0D7-FB39-4576-B442-13CAA640902B}"/>
              </a:ext>
            </a:extLst>
          </p:cNvPr>
          <p:cNvSpPr txBox="1"/>
          <p:nvPr/>
        </p:nvSpPr>
        <p:spPr>
          <a:xfrm>
            <a:off x="2424522" y="4154106"/>
            <a:ext cx="1481495" cy="153888"/>
          </a:xfrm>
          <a:prstGeom prst="rect">
            <a:avLst/>
          </a:prstGeom>
          <a:noFill/>
        </p:spPr>
        <p:txBody>
          <a:bodyPr wrap="none" rtlCol="0">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4" tooltip="https://sys-advisor.com/en/2017/11/28/tuto-ad-gpo-comment-delegate-des-droits-directors-on-a-gpo/">
                  <a:extLst>
                    <a:ext uri="{A12FA001-AC4F-418D-AE19-62706E023703}">
                      <ahyp:hlinkClr xmlns:ahyp="http://schemas.microsoft.com/office/drawing/2018/hyperlinkcolor" val="tx"/>
                    </a:ext>
                  </a:extLst>
                </a:hlinkClick>
              </a:rPr>
              <a:t>This Photo</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5" tooltip="https://creativecommons.org/licenses/by-nc-sa/3.0/">
                  <a:extLst>
                    <a:ext uri="{A12FA001-AC4F-418D-AE19-62706E023703}">
                      <ahyp:hlinkClr xmlns:ahyp="http://schemas.microsoft.com/office/drawing/2018/hyperlinkcolor" val="tx"/>
                    </a:ext>
                  </a:extLst>
                </a:hlinkClick>
              </a:rPr>
              <a:t>CC BY-SA-NC</a:t>
            </a:r>
            <a:endPar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80783804"/>
      </p:ext>
    </p:extLst>
  </p:cSld>
  <p:clrMapOvr>
    <a:overrideClrMapping bg1="dk1" tx1="lt1" bg2="dk2" tx2="lt2" accent1="accent1" accent2="accent2" accent3="accent3" accent4="accent4" accent5="accent5" accent6="accent6" hlink="hlink" folHlink="folHlink"/>
  </p:clrMapOvr>
</p:sld>
</file>

<file path=ppt/slides/slide9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1" y="453981"/>
            <a:ext cx="6697525" cy="1877811"/>
          </a:xfrm>
          <a:prstGeom prst="rect">
            <a:avLst/>
          </a:prstGeom>
          <a:solidFill>
            <a:srgbClr val="582C3C"/>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EF06DAB-C6EA-4D58-ABEC-B147F6DEB627}"/>
              </a:ext>
            </a:extLst>
          </p:cNvPr>
          <p:cNvSpPr>
            <a:spLocks noGrp="1"/>
          </p:cNvSpPr>
          <p:nvPr>
            <p:ph type="title"/>
          </p:nvPr>
        </p:nvSpPr>
        <p:spPr>
          <a:xfrm>
            <a:off x="731519" y="731520"/>
            <a:ext cx="6273287" cy="1426464"/>
          </a:xfrm>
        </p:spPr>
        <p:txBody>
          <a:bodyPr>
            <a:normAutofit fontScale="90000"/>
          </a:bodyPr>
          <a:lstStyle/>
          <a:p>
            <a:r>
              <a:rPr lang="en-GB" sz="5400" dirty="0">
                <a:solidFill>
                  <a:srgbClr val="FFFFFF"/>
                </a:solidFill>
              </a:rPr>
              <a:t>Bg. </a:t>
            </a:r>
            <a:r>
              <a:rPr lang="en-GB" b="1" dirty="0">
                <a:solidFill>
                  <a:srgbClr val="FFFFFF"/>
                </a:solidFill>
              </a:rPr>
              <a:t>Google File System (GFS)</a:t>
            </a:r>
          </a:p>
        </p:txBody>
      </p:sp>
      <p:sp>
        <p:nvSpPr>
          <p:cNvPr id="13" name="Rectangle 12">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1" y="2480956"/>
            <a:ext cx="4405512" cy="3918122"/>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E47275A-2FC9-470D-886E-82C2D2F8CFFB}"/>
              </a:ext>
            </a:extLst>
          </p:cNvPr>
          <p:cNvSpPr>
            <a:spLocks noGrp="1"/>
          </p:cNvSpPr>
          <p:nvPr>
            <p:ph idx="1"/>
          </p:nvPr>
        </p:nvSpPr>
        <p:spPr>
          <a:xfrm>
            <a:off x="624094" y="3015031"/>
            <a:ext cx="4075165" cy="3183992"/>
          </a:xfrm>
        </p:spPr>
        <p:txBody>
          <a:bodyPr anchor="ctr">
            <a:noAutofit/>
          </a:bodyPr>
          <a:lstStyle/>
          <a:p>
            <a:r>
              <a:rPr lang="en-GB" sz="2600" i="0" dirty="0">
                <a:effectLst/>
              </a:rPr>
              <a:t>To learn about how Google uses Linux on it’s computer clusters to store and manage users data: </a:t>
            </a:r>
            <a:r>
              <a:rPr lang="en-GB" sz="2600" i="0" dirty="0">
                <a:effectLst/>
                <a:hlinkClick r:id="rId2"/>
              </a:rPr>
              <a:t>click here</a:t>
            </a:r>
            <a:r>
              <a:rPr lang="en-GB" sz="2600" i="0" dirty="0">
                <a:effectLst/>
              </a:rPr>
              <a:t>.</a:t>
            </a:r>
          </a:p>
          <a:p>
            <a:pPr lvl="1"/>
            <a:r>
              <a:rPr lang="en-GB" sz="2200" b="0" i="0" dirty="0">
                <a:effectLst/>
                <a:hlinkClick r:id="rId3">
                  <a:extLst>
                    <a:ext uri="{A12FA001-AC4F-418D-AE19-62706E023703}">
                      <ahyp:hlinkClr xmlns:ahyp="http://schemas.microsoft.com/office/drawing/2018/hyperlinkcolor" val="tx"/>
                    </a:ext>
                  </a:extLst>
                </a:hlinkClick>
              </a:rPr>
              <a:t>+ </a:t>
            </a:r>
            <a:r>
              <a:rPr lang="en-GB" sz="2200" b="0" i="0" dirty="0">
                <a:solidFill>
                  <a:srgbClr val="0563C1"/>
                </a:solidFill>
                <a:effectLst/>
                <a:hlinkClick r:id="rId3">
                  <a:extLst>
                    <a:ext uri="{A12FA001-AC4F-418D-AE19-62706E023703}">
                      <ahyp:hlinkClr xmlns:ahyp="http://schemas.microsoft.com/office/drawing/2018/hyperlinkcolor" val="tx"/>
                    </a:ext>
                  </a:extLst>
                </a:hlinkClick>
              </a:rPr>
              <a:t>Video: The Google File System - &amp; the Paper that inspired Hadoop</a:t>
            </a:r>
            <a:r>
              <a:rPr lang="en-GB" sz="2200" b="0" i="0" dirty="0">
                <a:effectLst/>
              </a:rPr>
              <a:t>.</a:t>
            </a:r>
          </a:p>
          <a:p>
            <a:endParaRPr lang="en-GB" sz="2600" i="0" dirty="0">
              <a:effectLst/>
            </a:endParaRPr>
          </a:p>
          <a:p>
            <a:pPr marL="0" indent="0">
              <a:buNone/>
            </a:pPr>
            <a:endParaRPr lang="en-GB" sz="2600" dirty="0"/>
          </a:p>
        </p:txBody>
      </p:sp>
      <p:sp>
        <p:nvSpPr>
          <p:cNvPr id="15" name="Rectangle 14">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48949" y="2480956"/>
            <a:ext cx="2115455" cy="1898903"/>
          </a:xfrm>
          <a:prstGeom prst="rect">
            <a:avLst/>
          </a:prstGeom>
          <a:solidFill>
            <a:srgbClr val="91DA3C"/>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48949" y="4529023"/>
            <a:ext cx="2107363" cy="1870055"/>
          </a:xfrm>
          <a:prstGeom prst="rect">
            <a:avLst/>
          </a:prstGeom>
          <a:solidFill>
            <a:schemeClr val="accent5">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5AD9A413-661B-4013-A98E-75EE3CBD3E5F}"/>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794" r="3" b="9291"/>
          <a:stretch/>
        </p:blipFill>
        <p:spPr>
          <a:xfrm>
            <a:off x="7308214" y="438460"/>
            <a:ext cx="4424865" cy="5960618"/>
          </a:xfrm>
          <a:prstGeom prst="rect">
            <a:avLst/>
          </a:prstGeom>
        </p:spPr>
      </p:pic>
      <p:sp>
        <p:nvSpPr>
          <p:cNvPr id="6" name="TextBox 5">
            <a:extLst>
              <a:ext uri="{FF2B5EF4-FFF2-40B4-BE49-F238E27FC236}">
                <a16:creationId xmlns:a16="http://schemas.microsoft.com/office/drawing/2014/main" id="{CF4DA4B8-FD0E-471D-A08F-6F5CBC3F4CBF}"/>
              </a:ext>
            </a:extLst>
          </p:cNvPr>
          <p:cNvSpPr txBox="1"/>
          <p:nvPr/>
        </p:nvSpPr>
        <p:spPr>
          <a:xfrm>
            <a:off x="9426037" y="6199023"/>
            <a:ext cx="2307042" cy="200055"/>
          </a:xfrm>
          <a:prstGeom prst="rect">
            <a:avLst/>
          </a:prstGeom>
          <a:solidFill>
            <a:srgbClr val="000000"/>
          </a:solidFill>
        </p:spPr>
        <p:txBody>
          <a:bodyPr wrap="none" rtlCol="0">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5" tooltip="https://serverfault.com/questions/203226/how-do-large-companies-backup-their-data">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rPr>
              <a:t> by Unknown Author is licensed under </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6" tooltip="https://creativecommons.org/licenses/by-sa/3.0/">
                  <a:extLst>
                    <a:ext uri="{A12FA001-AC4F-418D-AE19-62706E023703}">
                      <ahyp:hlinkClr xmlns:ahyp="http://schemas.microsoft.com/office/drawing/2018/hyperlinkcolor" val="tx"/>
                    </a:ext>
                  </a:extLst>
                </a:hlinkClick>
              </a:rPr>
              <a:t>CC BY-SA</a:t>
            </a:r>
            <a:endParaRPr kumimoji="0" lang="en-GB" sz="7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696099"/>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C991AD47-9C99-472F-BDAA-21B183F33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799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Freeform 15">
            <a:extLst>
              <a:ext uri="{FF2B5EF4-FFF2-40B4-BE49-F238E27FC236}">
                <a16:creationId xmlns:a16="http://schemas.microsoft.com/office/drawing/2014/main" id="{9E706731-3860-4E73-9335-A870F6741F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42603" cy="6858000"/>
          </a:xfrm>
          <a:custGeom>
            <a:avLst/>
            <a:gdLst>
              <a:gd name="connsiteX0" fmla="*/ 0 w 9742603"/>
              <a:gd name="connsiteY0" fmla="*/ 0 h 6858000"/>
              <a:gd name="connsiteX1" fmla="*/ 152400 w 9742603"/>
              <a:gd name="connsiteY1" fmla="*/ 0 h 6858000"/>
              <a:gd name="connsiteX2" fmla="*/ 6566449 w 9742603"/>
              <a:gd name="connsiteY2" fmla="*/ 0 h 6858000"/>
              <a:gd name="connsiteX3" fmla="*/ 9742603 w 9742603"/>
              <a:gd name="connsiteY3" fmla="*/ 6858000 h 6858000"/>
              <a:gd name="connsiteX4" fmla="*/ 152400 w 9742603"/>
              <a:gd name="connsiteY4" fmla="*/ 6858000 h 6858000"/>
              <a:gd name="connsiteX5" fmla="*/ 0 w 9742603"/>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742603" h="6858000">
                <a:moveTo>
                  <a:pt x="0" y="0"/>
                </a:moveTo>
                <a:lnTo>
                  <a:pt x="152400" y="0"/>
                </a:lnTo>
                <a:lnTo>
                  <a:pt x="6566449" y="0"/>
                </a:lnTo>
                <a:lnTo>
                  <a:pt x="9742603" y="6858000"/>
                </a:lnTo>
                <a:lnTo>
                  <a:pt x="152400" y="6858000"/>
                </a:lnTo>
                <a:lnTo>
                  <a:pt x="0" y="685800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Freeform 11">
            <a:extLst>
              <a:ext uri="{FF2B5EF4-FFF2-40B4-BE49-F238E27FC236}">
                <a16:creationId xmlns:a16="http://schemas.microsoft.com/office/drawing/2014/main" id="{CD2ED21F-DC95-4AD1-8327-D561F5FCA3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380336" cy="6858000"/>
          </a:xfrm>
          <a:custGeom>
            <a:avLst/>
            <a:gdLst>
              <a:gd name="connsiteX0" fmla="*/ 0 w 9380336"/>
              <a:gd name="connsiteY0" fmla="*/ 0 h 6858000"/>
              <a:gd name="connsiteX1" fmla="*/ 6204182 w 9380336"/>
              <a:gd name="connsiteY1" fmla="*/ 0 h 6858000"/>
              <a:gd name="connsiteX2" fmla="*/ 9380336 w 9380336"/>
              <a:gd name="connsiteY2" fmla="*/ 6858000 h 6858000"/>
              <a:gd name="connsiteX3" fmla="*/ 0 w 938033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9380336" h="6858000">
                <a:moveTo>
                  <a:pt x="0" y="0"/>
                </a:moveTo>
                <a:lnTo>
                  <a:pt x="6204182" y="0"/>
                </a:lnTo>
                <a:lnTo>
                  <a:pt x="9380336" y="6858000"/>
                </a:lnTo>
                <a:lnTo>
                  <a:pt x="0" y="685800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18114" y="365125"/>
            <a:ext cx="6149130" cy="1325563"/>
          </a:xfrm>
        </p:spPr>
        <p:txBody>
          <a:bodyPr>
            <a:normAutofit fontScale="90000"/>
          </a:bodyPr>
          <a:lstStyle/>
          <a:p>
            <a:r>
              <a:rPr lang="en-GB" sz="6000" b="1" dirty="0"/>
              <a:t>Bg. </a:t>
            </a:r>
            <a:r>
              <a:rPr lang="en-GB" b="1" dirty="0"/>
              <a:t>Microsoft Cloud Storage options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480748" y="1811409"/>
            <a:ext cx="7400320" cy="4155713"/>
          </a:xfrm>
        </p:spPr>
        <p:txBody>
          <a:bodyPr>
            <a:normAutofit fontScale="92500"/>
          </a:bodyPr>
          <a:lstStyle/>
          <a:p>
            <a:pPr fontAlgn="base">
              <a:spcBef>
                <a:spcPts val="0"/>
              </a:spcBef>
            </a:pPr>
            <a:r>
              <a:rPr lang="en-GB" sz="2000" i="0" dirty="0">
                <a:effectLst/>
              </a:rPr>
              <a:t>When deciding to migrate to a cloud file system and storage, businesses/Organisations have 4 Microsoft options to use </a:t>
            </a:r>
            <a:br>
              <a:rPr lang="en-GB" sz="2000" i="0" dirty="0">
                <a:effectLst/>
              </a:rPr>
            </a:br>
            <a:r>
              <a:rPr lang="en-GB" sz="2000" i="0" dirty="0">
                <a:effectLst/>
              </a:rPr>
              <a:t>simultaneously or to </a:t>
            </a:r>
            <a:r>
              <a:rPr lang="en-GB" sz="2000" dirty="0"/>
              <a:t>choose from:</a:t>
            </a:r>
            <a:endParaRPr lang="en-GB" sz="2000" i="0" dirty="0">
              <a:effectLst/>
            </a:endParaRPr>
          </a:p>
          <a:p>
            <a:pPr lvl="1" fontAlgn="base">
              <a:spcBef>
                <a:spcPts val="0"/>
              </a:spcBef>
            </a:pPr>
            <a:r>
              <a:rPr lang="en-GB" sz="2800" b="1" dirty="0"/>
              <a:t>OneDrive for Business (Personal files storage);</a:t>
            </a:r>
          </a:p>
          <a:p>
            <a:pPr lvl="1" fontAlgn="base">
              <a:spcBef>
                <a:spcPts val="0"/>
              </a:spcBef>
            </a:pPr>
            <a:r>
              <a:rPr lang="en-GB" sz="2800" b="1" dirty="0"/>
              <a:t>MS SharePoint (Organisation Collaboration);</a:t>
            </a:r>
          </a:p>
          <a:p>
            <a:pPr lvl="1" fontAlgn="base">
              <a:spcBef>
                <a:spcPts val="0"/>
              </a:spcBef>
            </a:pPr>
            <a:r>
              <a:rPr lang="en-GB" sz="2800" b="1" dirty="0"/>
              <a:t>Azure Files (Cloud File System). </a:t>
            </a:r>
          </a:p>
          <a:p>
            <a:pPr lvl="1" fontAlgn="base">
              <a:spcBef>
                <a:spcPts val="0"/>
              </a:spcBef>
            </a:pPr>
            <a:r>
              <a:rPr lang="en-GB" sz="2800" b="1" dirty="0"/>
              <a:t>Blob (</a:t>
            </a:r>
            <a:r>
              <a:rPr lang="en-GB" sz="2800" b="1" dirty="0" err="1"/>
              <a:t>MultiMedia</a:t>
            </a:r>
            <a:r>
              <a:rPr lang="en-GB" sz="2800" b="1" dirty="0"/>
              <a:t>).</a:t>
            </a:r>
          </a:p>
          <a:p>
            <a:pPr fontAlgn="base">
              <a:spcBef>
                <a:spcPts val="0"/>
              </a:spcBef>
            </a:pPr>
            <a:r>
              <a:rPr lang="en-GB" sz="2000" dirty="0"/>
              <a:t>All can be used together in an Organisation, depending on an Organisation size and requirements.</a:t>
            </a:r>
          </a:p>
          <a:p>
            <a:pPr marL="0" indent="0" fontAlgn="base">
              <a:spcBef>
                <a:spcPts val="0"/>
              </a:spcBef>
              <a:buNone/>
            </a:pPr>
            <a:br>
              <a:rPr lang="en-GB" sz="1800" dirty="0">
                <a:effectLst/>
                <a:ea typeface="Calibri" panose="020F0502020204030204" pitchFamily="34" charset="0"/>
                <a:cs typeface="Times New Roman" panose="02020603050405020304" pitchFamily="18" charset="0"/>
              </a:rPr>
            </a:br>
            <a:r>
              <a:rPr lang="en-GB" sz="1600" dirty="0">
                <a:effectLst/>
                <a:ea typeface="Calibri" panose="020F0502020204030204" pitchFamily="34" charset="0"/>
                <a:cs typeface="Times New Roman" panose="02020603050405020304" pitchFamily="18" charset="0"/>
              </a:rPr>
              <a:t>Note: </a:t>
            </a:r>
            <a:r>
              <a:rPr lang="en-GB" sz="1600" b="1" dirty="0">
                <a:effectLst/>
                <a:ea typeface="Calibri" panose="020F0502020204030204" pitchFamily="34" charset="0"/>
                <a:cs typeface="Times New Roman" panose="02020603050405020304" pitchFamily="18" charset="0"/>
              </a:rPr>
              <a:t>Azure Blob Storage</a:t>
            </a:r>
            <a:r>
              <a:rPr lang="en-GB" sz="1600" dirty="0">
                <a:effectLst/>
                <a:ea typeface="Calibri" panose="020F0502020204030204" pitchFamily="34" charset="0"/>
                <a:cs typeface="Times New Roman" panose="02020603050405020304" pitchFamily="18" charset="0"/>
              </a:rPr>
              <a:t> is a cloud solution for a massive amount of unstructured data like video , audio, images. Azure Files </a:t>
            </a:r>
            <a:r>
              <a:rPr lang="en-GB" sz="1600" dirty="0">
                <a:ea typeface="Calibri" panose="020F0502020204030204" pitchFamily="34" charset="0"/>
                <a:cs typeface="Times New Roman" panose="02020603050405020304" pitchFamily="18" charset="0"/>
              </a:rPr>
              <a:t>provides a secure </a:t>
            </a:r>
            <a:r>
              <a:rPr lang="en-GB" sz="1600" dirty="0">
                <a:effectLst/>
                <a:ea typeface="Calibri" panose="020F0502020204030204" pitchFamily="34" charset="0"/>
                <a:cs typeface="Times New Roman" panose="02020603050405020304" pitchFamily="18" charset="0"/>
              </a:rPr>
              <a:t>managed File share cloud system, accessible via SMB and NFS protocols accessed by various platforms  such as Windows, Linux, and macOS, for collaborative use,  that can be hosted in the cloud &amp;/or on-premises as well.</a:t>
            </a:r>
            <a:endParaRPr lang="en-GB" sz="1600" dirty="0"/>
          </a:p>
          <a:p>
            <a:pPr>
              <a:spcBef>
                <a:spcPts val="600"/>
              </a:spcBef>
            </a:pPr>
            <a:endParaRPr lang="en-GB" sz="1800" dirty="0"/>
          </a:p>
          <a:p>
            <a:pPr marL="0" indent="0">
              <a:spcBef>
                <a:spcPts val="600"/>
              </a:spcBef>
              <a:buNone/>
            </a:pPr>
            <a:endParaRPr lang="en-GB" sz="1800" dirty="0"/>
          </a:p>
        </p:txBody>
      </p:sp>
      <p:pic>
        <p:nvPicPr>
          <p:cNvPr id="7" name="Picture 6" descr="A picture containing graphical user interface&#10;&#10;Description automatically generated">
            <a:extLst>
              <a:ext uri="{FF2B5EF4-FFF2-40B4-BE49-F238E27FC236}">
                <a16:creationId xmlns:a16="http://schemas.microsoft.com/office/drawing/2014/main" id="{556270FC-455D-49F9-B4BB-8E0E96B467C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743896" y="443443"/>
            <a:ext cx="4126372" cy="1568021"/>
          </a:xfrm>
          <a:prstGeom prst="rect">
            <a:avLst/>
          </a:prstGeom>
        </p:spPr>
      </p:pic>
      <p:pic>
        <p:nvPicPr>
          <p:cNvPr id="4" name="Picture 3" descr="Logo, company name&#10;&#10;Description automatically generated">
            <a:extLst>
              <a:ext uri="{FF2B5EF4-FFF2-40B4-BE49-F238E27FC236}">
                <a16:creationId xmlns:a16="http://schemas.microsoft.com/office/drawing/2014/main" id="{135013D5-89E3-40F9-A178-D7BC9F605900}"/>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8952751" y="2426124"/>
            <a:ext cx="2737290" cy="1811442"/>
          </a:xfrm>
          <a:prstGeom prst="rect">
            <a:avLst/>
          </a:prstGeom>
        </p:spPr>
      </p:pic>
      <p:pic>
        <p:nvPicPr>
          <p:cNvPr id="13" name="Picture 12" descr="Shape, icon&#10;&#10;Description automatically generated">
            <a:extLst>
              <a:ext uri="{FF2B5EF4-FFF2-40B4-BE49-F238E27FC236}">
                <a16:creationId xmlns:a16="http://schemas.microsoft.com/office/drawing/2014/main" id="{77F35035-4AFF-4B82-A9B4-263A2E29FEC0}"/>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9622798" y="4559299"/>
            <a:ext cx="2178242" cy="1797050"/>
          </a:xfrm>
          <a:prstGeom prst="rect">
            <a:avLst/>
          </a:prstGeom>
        </p:spPr>
      </p:pic>
      <p:sp>
        <p:nvSpPr>
          <p:cNvPr id="5" name="TextBox 4">
            <a:extLst>
              <a:ext uri="{FF2B5EF4-FFF2-40B4-BE49-F238E27FC236}">
                <a16:creationId xmlns:a16="http://schemas.microsoft.com/office/drawing/2014/main" id="{FA5E2E0F-F7F8-4D6A-94F0-9E5AC250EE33}"/>
              </a:ext>
            </a:extLst>
          </p:cNvPr>
          <p:cNvSpPr txBox="1"/>
          <p:nvPr/>
        </p:nvSpPr>
        <p:spPr>
          <a:xfrm>
            <a:off x="10218536" y="4203900"/>
            <a:ext cx="1492716" cy="153888"/>
          </a:xfrm>
          <a:prstGeom prst="rect">
            <a:avLst/>
          </a:prstGeom>
          <a:noFill/>
        </p:spPr>
        <p:txBody>
          <a:bodyPr wrap="none" rtlCol="0">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6" tooltip="https://www.hametbenoit.com/2018/12/21/onedrive-for-business-an-update-is-on-his-way-to-improve-upn-change-impact/">
                  <a:extLst>
                    <a:ext uri="{A12FA001-AC4F-418D-AE19-62706E023703}">
                      <ahyp:hlinkClr xmlns:ahyp="http://schemas.microsoft.com/office/drawing/2018/hyperlinkcolor" val="tx"/>
                    </a:ext>
                  </a:extLst>
                </a:hlinkClick>
              </a:rPr>
              <a:t>This Photo</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9" tooltip="https://creativecommons.org/licenses/by-nc-nd/3.0/">
                  <a:extLst>
                    <a:ext uri="{A12FA001-AC4F-418D-AE19-62706E023703}">
                      <ahyp:hlinkClr xmlns:ahyp="http://schemas.microsoft.com/office/drawing/2018/hyperlinkcolor" val="tx"/>
                    </a:ext>
                  </a:extLst>
                </a:hlinkClick>
              </a:rPr>
              <a:t>CC BY-NC-ND</a:t>
            </a:r>
            <a:endPar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009EF09C-8FA1-4C65-854B-59A03920BFC2}"/>
              </a:ext>
            </a:extLst>
          </p:cNvPr>
          <p:cNvSpPr txBox="1"/>
          <p:nvPr/>
        </p:nvSpPr>
        <p:spPr>
          <a:xfrm>
            <a:off x="10388773" y="1811409"/>
            <a:ext cx="1481495" cy="153888"/>
          </a:xfrm>
          <a:prstGeom prst="rect">
            <a:avLst/>
          </a:prstGeom>
          <a:noFill/>
        </p:spPr>
        <p:txBody>
          <a:bodyPr wrap="none" rtlCol="0">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GB" sz="400" b="0" i="0" u="none" strike="noStrike" kern="1200" cap="none" spc="0" normalizeH="0" baseline="0" noProof="0">
                <a:ln>
                  <a:noFill/>
                </a:ln>
                <a:solidFill>
                  <a:prstClr val="black"/>
                </a:solidFill>
                <a:effectLst/>
                <a:uLnTx/>
                <a:uFillTx/>
                <a:latin typeface="Calibri" panose="020F0502020204030204"/>
                <a:ea typeface="+mn-ea"/>
                <a:cs typeface="+mn-cs"/>
                <a:hlinkClick r:id="rId4" tooltip="http://blog.athento.com/2017/12/integracion-de-athento-con-sharepoint-online.html">
                  <a:extLst>
                    <a:ext uri="{A12FA001-AC4F-418D-AE19-62706E023703}">
                      <ahyp:hlinkClr xmlns:ahyp="http://schemas.microsoft.com/office/drawing/2018/hyperlinkcolor" val="tx"/>
                    </a:ext>
                  </a:extLst>
                </a:hlinkClick>
              </a:rPr>
              <a:t>This Photo</a:t>
            </a:r>
            <a:r>
              <a:rPr kumimoji="0" lang="en-GB" sz="400" b="0" i="0" u="none" strike="noStrike" kern="1200" cap="none" spc="0" normalizeH="0" baseline="0" noProof="0">
                <a:ln>
                  <a:noFill/>
                </a:ln>
                <a:solidFill>
                  <a:prstClr val="black"/>
                </a:solidFill>
                <a:effectLst/>
                <a:uLnTx/>
                <a:uFillTx/>
                <a:latin typeface="Calibri" panose="020F0502020204030204"/>
                <a:ea typeface="+mn-ea"/>
                <a:cs typeface="+mn-cs"/>
              </a:rPr>
              <a:t> by Unknown Author is licensed under </a:t>
            </a:r>
            <a:r>
              <a:rPr kumimoji="0" lang="en-GB" sz="400" b="0" i="0" u="none" strike="noStrike" kern="1200" cap="none" spc="0" normalizeH="0" baseline="0" noProof="0">
                <a:ln>
                  <a:noFill/>
                </a:ln>
                <a:solidFill>
                  <a:prstClr val="black"/>
                </a:solidFill>
                <a:effectLst/>
                <a:uLnTx/>
                <a:uFillTx/>
                <a:latin typeface="Calibri" panose="020F0502020204030204"/>
                <a:ea typeface="+mn-ea"/>
                <a:cs typeface="+mn-cs"/>
                <a:hlinkClick r:id="rId10" tooltip="https://creativecommons.org/licenses/by-nc-sa/3.0/">
                  <a:extLst>
                    <a:ext uri="{A12FA001-AC4F-418D-AE19-62706E023703}">
                      <ahyp:hlinkClr xmlns:ahyp="http://schemas.microsoft.com/office/drawing/2018/hyperlinkcolor" val="tx"/>
                    </a:ext>
                  </a:extLst>
                </a:hlinkClick>
              </a:rPr>
              <a:t>CC BY-SA-NC</a:t>
            </a:r>
            <a:endParaRPr kumimoji="0" lang="en-GB" sz="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 name="TextBox 16">
            <a:extLst>
              <a:ext uri="{FF2B5EF4-FFF2-40B4-BE49-F238E27FC236}">
                <a16:creationId xmlns:a16="http://schemas.microsoft.com/office/drawing/2014/main" id="{7B26C77F-2A9B-4584-AE07-D9DB19F7A955}"/>
              </a:ext>
            </a:extLst>
          </p:cNvPr>
          <p:cNvSpPr txBox="1"/>
          <p:nvPr/>
        </p:nvSpPr>
        <p:spPr>
          <a:xfrm>
            <a:off x="10324076" y="6327028"/>
            <a:ext cx="1113419" cy="2308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dirty="0">
                <a:ln>
                  <a:noFill/>
                </a:ln>
                <a:solidFill>
                  <a:prstClr val="black"/>
                </a:solidFill>
                <a:effectLst/>
                <a:uLnTx/>
                <a:uFillTx/>
                <a:latin typeface="Calibri" panose="020F0502020204030204"/>
                <a:ea typeface="+mn-ea"/>
                <a:cs typeface="+mn-cs"/>
              </a:rPr>
              <a:t>Not a MS logo. : ). </a:t>
            </a:r>
          </a:p>
        </p:txBody>
      </p:sp>
    </p:spTree>
    <p:extLst>
      <p:ext uri="{BB962C8B-B14F-4D97-AF65-F5344CB8AC3E}">
        <p14:creationId xmlns:p14="http://schemas.microsoft.com/office/powerpoint/2010/main" val="4018510087"/>
      </p:ext>
    </p:extLst>
  </p:cSld>
  <p:clrMapOvr>
    <a:overrideClrMapping bg1="dk1" tx1="lt1" bg2="dk2" tx2="lt2" accent1="accent1" accent2="accent2" accent3="accent3" accent4="accent4" accent5="accent5" accent6="accent6" hlink="hlink" folHlink="folHlink"/>
  </p:clrMapOvr>
</p:sld>
</file>

<file path=ppt/slides/slide9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a:solidFill>
            <a:schemeClr val="bg1">
              <a:lumMod val="50000"/>
            </a:schemeClr>
          </a:solidFill>
        </p:spPr>
        <p:txBody>
          <a:bodyPr>
            <a:normAutofit/>
          </a:bodyPr>
          <a:lstStyle/>
          <a:p>
            <a:r>
              <a:rPr lang="en-GB" sz="5400" b="1" dirty="0">
                <a:solidFill>
                  <a:schemeClr val="bg1"/>
                </a:solidFill>
              </a:rPr>
              <a:t>Bg. </a:t>
            </a:r>
            <a:r>
              <a:rPr lang="en-GB" b="1" dirty="0">
                <a:solidFill>
                  <a:schemeClr val="bg1"/>
                </a:solidFill>
              </a:rPr>
              <a:t>MS </a:t>
            </a:r>
            <a:r>
              <a:rPr lang="en-GB" b="1" dirty="0" err="1">
                <a:solidFill>
                  <a:schemeClr val="bg1"/>
                </a:solidFill>
              </a:rPr>
              <a:t>Sharepoint</a:t>
            </a:r>
            <a:r>
              <a:rPr lang="en-GB" b="1" dirty="0">
                <a:solidFill>
                  <a:schemeClr val="bg1"/>
                </a:solidFill>
              </a:rPr>
              <a:t> v OneDrive for Business.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29675" y="1729461"/>
            <a:ext cx="11732646" cy="4866936"/>
          </a:xfrm>
          <a:solidFill>
            <a:schemeClr val="bg1">
              <a:lumMod val="85000"/>
            </a:schemeClr>
          </a:solidFill>
        </p:spPr>
        <p:txBody>
          <a:bodyPr>
            <a:noAutofit/>
          </a:bodyPr>
          <a:lstStyle/>
          <a:p>
            <a:pPr marL="342900" lvl="0" indent="-342900">
              <a:lnSpc>
                <a:spcPct val="100000"/>
              </a:lnSpc>
              <a:spcBef>
                <a:spcPts val="600"/>
              </a:spcBef>
              <a:buClr>
                <a:srgbClr val="202124"/>
              </a:buClr>
              <a:buFont typeface="Symbol" panose="05050102010706020507" pitchFamily="18" charset="2"/>
              <a:buChar char=""/>
            </a:pPr>
            <a:r>
              <a:rPr lang="en-GB" sz="1600" b="1" dirty="0">
                <a:effectLst/>
                <a:ea typeface="Calibri" panose="020F0502020204030204" pitchFamily="34" charset="0"/>
                <a:cs typeface="Arial" panose="020B0604020202020204" pitchFamily="34" charset="0"/>
              </a:rPr>
              <a:t>MS SharePoint </a:t>
            </a:r>
            <a:r>
              <a:rPr lang="en-GB" sz="1600" dirty="0">
                <a:effectLst/>
                <a:ea typeface="Calibri" panose="020F0502020204030204" pitchFamily="34" charset="0"/>
                <a:cs typeface="Arial" panose="020B0604020202020204" pitchFamily="34" charset="0"/>
              </a:rPr>
              <a:t>provides a platform for storing and sharing files, typically used and hosted inside an organisation. </a:t>
            </a:r>
          </a:p>
          <a:p>
            <a:pPr marL="342900" lvl="0" indent="-342900">
              <a:lnSpc>
                <a:spcPct val="100000"/>
              </a:lnSpc>
              <a:spcBef>
                <a:spcPts val="600"/>
              </a:spcBef>
              <a:buClr>
                <a:srgbClr val="202124"/>
              </a:buClr>
              <a:buFont typeface="Symbol" panose="05050102010706020507" pitchFamily="18" charset="2"/>
              <a:buChar char=""/>
            </a:pPr>
            <a:r>
              <a:rPr lang="en-GB" sz="1600" dirty="0">
                <a:effectLst/>
                <a:ea typeface="Calibri" panose="020F0502020204030204" pitchFamily="34" charset="0"/>
                <a:cs typeface="Arial" panose="020B0604020202020204" pitchFamily="34" charset="0"/>
              </a:rPr>
              <a:t>Launched in 2001, it was originally hosted on-prem, now ‘ </a:t>
            </a:r>
            <a:r>
              <a:rPr lang="en-GB" sz="1600" dirty="0" err="1">
                <a:effectLst/>
                <a:ea typeface="Calibri" panose="020F0502020204030204" pitchFamily="34" charset="0"/>
                <a:cs typeface="Arial" panose="020B0604020202020204" pitchFamily="34" charset="0"/>
              </a:rPr>
              <a:t>Sharepoint</a:t>
            </a:r>
            <a:r>
              <a:rPr lang="en-GB" sz="1600" dirty="0">
                <a:effectLst/>
                <a:ea typeface="Calibri" panose="020F0502020204030204" pitchFamily="34" charset="0"/>
                <a:cs typeface="Arial" panose="020B0604020202020204" pitchFamily="34" charset="0"/>
              </a:rPr>
              <a:t> Online’ is part of the Office365 subscription. </a:t>
            </a:r>
          </a:p>
          <a:p>
            <a:pPr marL="342900" lvl="0" indent="-342900">
              <a:lnSpc>
                <a:spcPct val="100000"/>
              </a:lnSpc>
              <a:spcBef>
                <a:spcPts val="600"/>
              </a:spcBef>
              <a:buClr>
                <a:srgbClr val="202124"/>
              </a:buClr>
              <a:buFont typeface="Symbol" panose="05050102010706020507" pitchFamily="18" charset="2"/>
              <a:buChar char=""/>
            </a:pPr>
            <a:r>
              <a:rPr lang="en-GB" sz="1600" b="1" dirty="0">
                <a:effectLst/>
                <a:ea typeface="Calibri" panose="020F0502020204030204" pitchFamily="34" charset="0"/>
                <a:cs typeface="Arial" panose="020B0604020202020204" pitchFamily="34" charset="0"/>
              </a:rPr>
              <a:t>SharePoint is a place to share files, particularly for Teams/depts. within an Org.</a:t>
            </a:r>
            <a:r>
              <a:rPr lang="en-GB" sz="1600" dirty="0">
                <a:effectLst/>
                <a:ea typeface="Calibri" panose="020F0502020204030204" pitchFamily="34" charset="0"/>
                <a:cs typeface="Arial" panose="020B0604020202020204" pitchFamily="34" charset="0"/>
              </a:rPr>
              <a:t> It is not intended to be a storage solution. It is designed to provide access to files and integrates with all the other Microsoft Office tools.</a:t>
            </a:r>
          </a:p>
          <a:p>
            <a:pPr marL="342900" lvl="0" indent="-342900">
              <a:lnSpc>
                <a:spcPct val="100000"/>
              </a:lnSpc>
              <a:spcBef>
                <a:spcPts val="600"/>
              </a:spcBef>
              <a:buClr>
                <a:srgbClr val="202124"/>
              </a:buClr>
              <a:buFont typeface="Symbol" panose="05050102010706020507" pitchFamily="18" charset="2"/>
              <a:buChar char=""/>
            </a:pPr>
            <a:r>
              <a:rPr lang="en-GB" sz="1600" dirty="0">
                <a:effectLst/>
                <a:ea typeface="Calibri" panose="020F0502020204030204" pitchFamily="34" charset="0"/>
                <a:cs typeface="Arial" panose="020B0604020202020204" pitchFamily="34" charset="0"/>
              </a:rPr>
              <a:t>It supports many useful features, such as real-time multi author editing, auto-sync to various clients, and more. </a:t>
            </a:r>
          </a:p>
          <a:p>
            <a:pPr marL="342900" lvl="0" indent="-342900">
              <a:lnSpc>
                <a:spcPct val="100000"/>
              </a:lnSpc>
              <a:spcBef>
                <a:spcPts val="600"/>
              </a:spcBef>
              <a:buClr>
                <a:srgbClr val="202124"/>
              </a:buClr>
              <a:buFont typeface="Symbol" panose="05050102010706020507" pitchFamily="18" charset="2"/>
              <a:buChar char=""/>
            </a:pPr>
            <a:r>
              <a:rPr lang="en-GB" sz="1600" dirty="0">
                <a:effectLst/>
                <a:ea typeface="Calibri" panose="020F0502020204030204" pitchFamily="34" charset="0"/>
                <a:cs typeface="Arial" panose="020B0604020202020204" pitchFamily="34" charset="0"/>
              </a:rPr>
              <a:t>It is a platform that enables collaboration within an Organisation across a network.</a:t>
            </a:r>
          </a:p>
          <a:p>
            <a:pPr marL="342900" lvl="0" indent="-342900">
              <a:lnSpc>
                <a:spcPct val="100000"/>
              </a:lnSpc>
              <a:spcBef>
                <a:spcPts val="600"/>
              </a:spcBef>
              <a:buClr>
                <a:srgbClr val="202124"/>
              </a:buClr>
              <a:buFont typeface="Symbol" panose="05050102010706020507" pitchFamily="18" charset="2"/>
              <a:buChar char=""/>
            </a:pPr>
            <a:r>
              <a:rPr lang="en-GB" sz="1600" b="1" dirty="0">
                <a:solidFill>
                  <a:srgbClr val="202124"/>
                </a:solidFill>
                <a:effectLst/>
                <a:ea typeface="Calibri" panose="020F0502020204030204" pitchFamily="34" charset="0"/>
                <a:cs typeface="Arial" panose="020B0604020202020204" pitchFamily="34" charset="0"/>
              </a:rPr>
              <a:t>SharePoint</a:t>
            </a:r>
            <a:r>
              <a:rPr lang="en-GB" sz="1600" dirty="0">
                <a:solidFill>
                  <a:srgbClr val="202124"/>
                </a:solidFill>
                <a:effectLst/>
                <a:ea typeface="Calibri" panose="020F0502020204030204" pitchFamily="34" charset="0"/>
                <a:cs typeface="Arial" panose="020B0604020202020204" pitchFamily="34" charset="0"/>
              </a:rPr>
              <a:t> On-prem (On-premises) is a locally-hosted platform owned and maintained by an Organization on the ground / on-site. The Org. is responsible for everything from server architecture, active directory, file storage, </a:t>
            </a:r>
            <a:r>
              <a:rPr lang="en-GB" sz="1600" dirty="0" err="1">
                <a:solidFill>
                  <a:srgbClr val="202124"/>
                </a:solidFill>
                <a:effectLst/>
                <a:ea typeface="Calibri" panose="020F0502020204030204" pitchFamily="34" charset="0"/>
                <a:cs typeface="Arial" panose="020B0604020202020204" pitchFamily="34" charset="0"/>
              </a:rPr>
              <a:t>maintainence</a:t>
            </a:r>
            <a:r>
              <a:rPr lang="en-GB" sz="1600" dirty="0">
                <a:solidFill>
                  <a:srgbClr val="202124"/>
                </a:solidFill>
                <a:effectLst/>
                <a:ea typeface="Calibri" panose="020F0502020204030204" pitchFamily="34" charset="0"/>
                <a:cs typeface="Arial" panose="020B0604020202020204" pitchFamily="34" charset="0"/>
              </a:rPr>
              <a:t> (add updates and patches), back-up, security etc.. This = a requirement for more people, hardware, expertise and time and costs a lot more. </a:t>
            </a:r>
            <a:r>
              <a:rPr lang="en-GB" sz="1600" b="1" dirty="0">
                <a:solidFill>
                  <a:srgbClr val="202124"/>
                </a:solidFill>
                <a:effectLst/>
                <a:ea typeface="Calibri" panose="020F0502020204030204" pitchFamily="34" charset="0"/>
                <a:cs typeface="Arial" panose="020B0604020202020204" pitchFamily="34" charset="0"/>
              </a:rPr>
              <a:t>SharePoint</a:t>
            </a:r>
            <a:r>
              <a:rPr lang="en-GB" sz="1600" dirty="0">
                <a:solidFill>
                  <a:srgbClr val="202124"/>
                </a:solidFill>
                <a:effectLst/>
                <a:ea typeface="Calibri" panose="020F0502020204030204" pitchFamily="34" charset="0"/>
                <a:cs typeface="Arial" panose="020B0604020202020204" pitchFamily="34" charset="0"/>
              </a:rPr>
              <a:t> Server aka </a:t>
            </a:r>
            <a:r>
              <a:rPr lang="en-GB" sz="1600" b="1" dirty="0">
                <a:solidFill>
                  <a:srgbClr val="202124"/>
                </a:solidFill>
                <a:effectLst/>
                <a:ea typeface="Calibri" panose="020F0502020204030204" pitchFamily="34" charset="0"/>
                <a:cs typeface="Arial" panose="020B0604020202020204" pitchFamily="34" charset="0"/>
              </a:rPr>
              <a:t>SharePoint Online</a:t>
            </a:r>
            <a:r>
              <a:rPr lang="en-GB" sz="1600" dirty="0">
                <a:solidFill>
                  <a:srgbClr val="202124"/>
                </a:solidFill>
                <a:effectLst/>
                <a:ea typeface="Calibri" panose="020F0502020204030204" pitchFamily="34" charset="0"/>
                <a:cs typeface="Arial" panose="020B0604020202020204" pitchFamily="34" charset="0"/>
              </a:rPr>
              <a:t> is a cloud-based service provided and managed by Microsoft. With SharePoint Online, resources and costs are reduced. IT is updated automatically by Microsoft </a:t>
            </a:r>
            <a:r>
              <a:rPr lang="en-GB" sz="1600" b="1" dirty="0">
                <a:solidFill>
                  <a:srgbClr val="202124"/>
                </a:solidFill>
                <a:effectLst/>
                <a:ea typeface="Calibri" panose="020F0502020204030204" pitchFamily="34" charset="0"/>
                <a:cs typeface="Arial" panose="020B0604020202020204" pitchFamily="34" charset="0"/>
              </a:rPr>
              <a:t>SharePoint</a:t>
            </a:r>
            <a:r>
              <a:rPr lang="en-GB" sz="1600" dirty="0">
                <a:solidFill>
                  <a:srgbClr val="202124"/>
                </a:solidFill>
                <a:effectLst/>
                <a:ea typeface="Calibri" panose="020F0502020204030204" pitchFamily="34" charset="0"/>
                <a:cs typeface="Arial" panose="020B0604020202020204" pitchFamily="34" charset="0"/>
              </a:rPr>
              <a:t> Online, today is now part of </a:t>
            </a:r>
            <a:r>
              <a:rPr lang="en-GB" sz="1600" b="1" dirty="0">
                <a:solidFill>
                  <a:srgbClr val="202124"/>
                </a:solidFill>
                <a:effectLst/>
                <a:ea typeface="Calibri" panose="020F0502020204030204" pitchFamily="34" charset="0"/>
                <a:cs typeface="Arial" panose="020B0604020202020204" pitchFamily="34" charset="0"/>
              </a:rPr>
              <a:t>Office 365</a:t>
            </a:r>
            <a:r>
              <a:rPr lang="en-GB" sz="1600" dirty="0">
                <a:solidFill>
                  <a:srgbClr val="202124"/>
                </a:solidFill>
                <a:effectLst/>
                <a:ea typeface="Calibri" panose="020F0502020204030204" pitchFamily="34" charset="0"/>
                <a:cs typeface="Arial" panose="020B0604020202020204" pitchFamily="34" charset="0"/>
              </a:rPr>
              <a:t>, and is a collaborative platform that integrates with </a:t>
            </a:r>
            <a:r>
              <a:rPr lang="en-GB" sz="1600" b="1" dirty="0">
                <a:solidFill>
                  <a:srgbClr val="202124"/>
                </a:solidFill>
                <a:effectLst/>
                <a:ea typeface="Calibri" panose="020F0502020204030204" pitchFamily="34" charset="0"/>
                <a:cs typeface="Arial" panose="020B0604020202020204" pitchFamily="34" charset="0"/>
              </a:rPr>
              <a:t>MS Office</a:t>
            </a:r>
            <a:r>
              <a:rPr lang="en-GB" sz="1600" dirty="0">
                <a:solidFill>
                  <a:srgbClr val="202124"/>
                </a:solidFill>
                <a:effectLst/>
                <a:ea typeface="Calibri" panose="020F0502020204030204" pitchFamily="34" charset="0"/>
                <a:cs typeface="Arial" panose="020B0604020202020204" pitchFamily="34" charset="0"/>
              </a:rPr>
              <a:t>. </a:t>
            </a:r>
            <a:r>
              <a:rPr lang="en-GB" sz="1600" b="1" dirty="0">
                <a:solidFill>
                  <a:srgbClr val="202124"/>
                </a:solidFill>
                <a:effectLst/>
                <a:ea typeface="Calibri" panose="020F0502020204030204" pitchFamily="34" charset="0"/>
                <a:cs typeface="Arial" panose="020B0604020202020204" pitchFamily="34" charset="0"/>
              </a:rPr>
              <a:t>“SharePoint</a:t>
            </a:r>
            <a:r>
              <a:rPr lang="en-GB" sz="1600" dirty="0">
                <a:solidFill>
                  <a:srgbClr val="202124"/>
                </a:solidFill>
                <a:effectLst/>
                <a:ea typeface="Calibri" panose="020F0502020204030204" pitchFamily="34" charset="0"/>
                <a:cs typeface="Arial" panose="020B0604020202020204" pitchFamily="34" charset="0"/>
              </a:rPr>
              <a:t> is a collaboration tool for businesses that need multiple individuals and teams to work on documents and products at the same time.” (</a:t>
            </a:r>
            <a:r>
              <a:rPr lang="en-GB" sz="1600" u="sng" dirty="0">
                <a:solidFill>
                  <a:srgbClr val="202124"/>
                </a:solidFill>
                <a:effectLst/>
                <a:ea typeface="Calibri" panose="020F0502020204030204" pitchFamily="34" charset="0"/>
                <a:cs typeface="Arial" panose="020B0604020202020204" pitchFamily="34" charset="0"/>
                <a:hlinkClick r:id="rId3"/>
              </a:rPr>
              <a:t>r</a:t>
            </a:r>
            <a:r>
              <a:rPr lang="en-GB" sz="1600" dirty="0">
                <a:solidFill>
                  <a:srgbClr val="202124"/>
                </a:solidFill>
                <a:effectLst/>
                <a:ea typeface="Calibri" panose="020F0502020204030204" pitchFamily="34" charset="0"/>
                <a:cs typeface="Arial" panose="020B0604020202020204" pitchFamily="34" charset="0"/>
              </a:rPr>
              <a:t>)</a:t>
            </a:r>
          </a:p>
          <a:p>
            <a:pPr marL="342900" lvl="0" indent="-342900">
              <a:lnSpc>
                <a:spcPct val="100000"/>
              </a:lnSpc>
              <a:spcBef>
                <a:spcPts val="600"/>
              </a:spcBef>
              <a:buClr>
                <a:srgbClr val="202124"/>
              </a:buClr>
              <a:buFont typeface="Symbol" panose="05050102010706020507" pitchFamily="18" charset="2"/>
              <a:buChar char=""/>
            </a:pPr>
            <a:r>
              <a:rPr lang="en-GB" sz="1600" b="1" dirty="0">
                <a:solidFill>
                  <a:srgbClr val="202124"/>
                </a:solidFill>
                <a:effectLst/>
                <a:ea typeface="Calibri" panose="020F0502020204030204" pitchFamily="34" charset="0"/>
                <a:cs typeface="Arial" panose="020B0604020202020204" pitchFamily="34" charset="0"/>
              </a:rPr>
              <a:t>OneDrive for Business</a:t>
            </a:r>
            <a:r>
              <a:rPr lang="en-GB" sz="1600" dirty="0">
                <a:solidFill>
                  <a:srgbClr val="202124"/>
                </a:solidFill>
                <a:effectLst/>
                <a:ea typeface="Calibri" panose="020F0502020204030204" pitchFamily="34" charset="0"/>
                <a:cs typeface="Arial" panose="020B0604020202020204" pitchFamily="34" charset="0"/>
              </a:rPr>
              <a:t> is part of a Businesses/person’s Office365 subscription and is more for personal, secure and convenient storage. It's made to make it easy for a person, to store and access their files across their devices.</a:t>
            </a:r>
          </a:p>
          <a:p>
            <a:pPr marL="342900" lvl="0" indent="-342900">
              <a:lnSpc>
                <a:spcPct val="100000"/>
              </a:lnSpc>
              <a:spcBef>
                <a:spcPts val="600"/>
              </a:spcBef>
              <a:buClr>
                <a:srgbClr val="202124"/>
              </a:buClr>
              <a:buFont typeface="Symbol" panose="05050102010706020507" pitchFamily="18" charset="2"/>
              <a:buChar char=""/>
            </a:pPr>
            <a:r>
              <a:rPr lang="en-GB" sz="1600" b="1" dirty="0">
                <a:solidFill>
                  <a:srgbClr val="202124"/>
                </a:solidFill>
                <a:effectLst/>
                <a:ea typeface="Calibri" panose="020F0502020204030204" pitchFamily="34" charset="0"/>
                <a:cs typeface="Arial" panose="020B0604020202020204" pitchFamily="34" charset="0"/>
              </a:rPr>
              <a:t>OneDrive for Business</a:t>
            </a:r>
            <a:r>
              <a:rPr lang="en-GB" sz="1600" dirty="0">
                <a:solidFill>
                  <a:srgbClr val="202124"/>
                </a:solidFill>
                <a:effectLst/>
                <a:ea typeface="Calibri" panose="020F0502020204030204" pitchFamily="34" charset="0"/>
                <a:cs typeface="Arial" panose="020B0604020202020204" pitchFamily="34" charset="0"/>
              </a:rPr>
              <a:t> is personal cloud storage.</a:t>
            </a:r>
          </a:p>
          <a:p>
            <a:pPr marL="0" lvl="0" indent="0">
              <a:lnSpc>
                <a:spcPct val="100000"/>
              </a:lnSpc>
              <a:spcBef>
                <a:spcPts val="600"/>
              </a:spcBef>
              <a:buClr>
                <a:srgbClr val="202124"/>
              </a:buClr>
              <a:buNone/>
            </a:pPr>
            <a:r>
              <a:rPr lang="en-GB" sz="1600" dirty="0">
                <a:solidFill>
                  <a:srgbClr val="202124"/>
                </a:solidFill>
                <a:effectLst/>
                <a:ea typeface="Calibri" panose="020F0502020204030204" pitchFamily="34" charset="0"/>
                <a:cs typeface="Times New Roman" panose="02020603050405020304" pitchFamily="18" charset="0"/>
              </a:rPr>
              <a:t>Note: Article ‘</a:t>
            </a:r>
            <a:r>
              <a:rPr lang="en-GB" sz="1600" u="sng" dirty="0">
                <a:solidFill>
                  <a:srgbClr val="202124"/>
                </a:solidFill>
                <a:effectLst/>
                <a:ea typeface="Calibri" panose="020F0502020204030204" pitchFamily="34" charset="0"/>
                <a:cs typeface="Times New Roman" panose="02020603050405020304" pitchFamily="18" charset="0"/>
                <a:hlinkClick r:id="rId4"/>
              </a:rPr>
              <a:t>Cloud storage vs. on-premises servers: 9 things to keep in mind</a:t>
            </a:r>
            <a:r>
              <a:rPr lang="en-GB" sz="1600" dirty="0">
                <a:solidFill>
                  <a:srgbClr val="202124"/>
                </a:solidFill>
                <a:effectLst/>
                <a:ea typeface="Calibri" panose="020F0502020204030204" pitchFamily="34" charset="0"/>
                <a:cs typeface="Times New Roman" panose="02020603050405020304" pitchFamily="18" charset="0"/>
              </a:rPr>
              <a:t>’.</a:t>
            </a:r>
          </a:p>
          <a:p>
            <a:pPr marL="342900" lvl="0" indent="-342900" fontAlgn="base">
              <a:lnSpc>
                <a:spcPct val="100000"/>
              </a:lnSpc>
              <a:spcBef>
                <a:spcPts val="600"/>
              </a:spcBef>
              <a:buFont typeface="Symbol" panose="05050102010706020507" pitchFamily="18" charset="2"/>
              <a:buChar char=""/>
            </a:pPr>
            <a:endParaRPr lang="en-GB" sz="1600" dirty="0"/>
          </a:p>
          <a:p>
            <a:pPr algn="just">
              <a:lnSpc>
                <a:spcPct val="100000"/>
              </a:lnSpc>
              <a:spcBef>
                <a:spcPts val="600"/>
              </a:spcBef>
            </a:pPr>
            <a:endParaRPr lang="en-GB" sz="1600" dirty="0"/>
          </a:p>
          <a:p>
            <a:pPr marL="0" indent="0" algn="just">
              <a:lnSpc>
                <a:spcPct val="100000"/>
              </a:lnSpc>
              <a:spcBef>
                <a:spcPts val="600"/>
              </a:spcBef>
              <a:buNone/>
            </a:pPr>
            <a:endParaRPr lang="en-GB" sz="1600" dirty="0"/>
          </a:p>
        </p:txBody>
      </p:sp>
    </p:spTree>
    <p:extLst>
      <p:ext uri="{BB962C8B-B14F-4D97-AF65-F5344CB8AC3E}">
        <p14:creationId xmlns:p14="http://schemas.microsoft.com/office/powerpoint/2010/main" val="705280180"/>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53122" y="782128"/>
            <a:ext cx="5712824" cy="1325563"/>
          </a:xfrm>
        </p:spPr>
        <p:txBody>
          <a:bodyPr>
            <a:normAutofit/>
          </a:bodyPr>
          <a:lstStyle/>
          <a:p>
            <a:r>
              <a:rPr lang="en-GB" sz="6000" b="1" dirty="0">
                <a:solidFill>
                  <a:schemeClr val="tx1">
                    <a:lumMod val="85000"/>
                  </a:schemeClr>
                </a:solidFill>
              </a:rPr>
              <a:t>Bg. </a:t>
            </a:r>
            <a:r>
              <a:rPr lang="en-GB" b="1" dirty="0"/>
              <a:t>Google </a:t>
            </a:r>
            <a:r>
              <a:rPr lang="en-GB" b="1" dirty="0" err="1"/>
              <a:t>FileStore</a:t>
            </a:r>
            <a:endParaRPr lang="en-GB" b="1" dirty="0"/>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852858" y="1882317"/>
            <a:ext cx="4999218" cy="3647351"/>
          </a:xfrm>
        </p:spPr>
        <p:txBody>
          <a:bodyPr anchor="t">
            <a:normAutofit fontScale="92500"/>
          </a:bodyPr>
          <a:lstStyle/>
          <a:p>
            <a:pPr marL="342900" indent="-342900" fontAlgn="base">
              <a:spcBef>
                <a:spcPts val="0"/>
              </a:spcBef>
              <a:spcAft>
                <a:spcPts val="600"/>
              </a:spcAft>
              <a:buFont typeface="Symbol" panose="05050102010706020507" pitchFamily="18" charset="2"/>
              <a:buChar char=""/>
            </a:pPr>
            <a:r>
              <a:rPr lang="en-GB" dirty="0"/>
              <a:t>In 2020 Google fully released ‘</a:t>
            </a:r>
            <a:r>
              <a:rPr lang="en-GB" b="1" dirty="0">
                <a:hlinkClick r:id="rId3"/>
              </a:rPr>
              <a:t>Google </a:t>
            </a:r>
            <a:r>
              <a:rPr lang="en-GB" b="1" dirty="0" err="1">
                <a:hlinkClick r:id="rId3"/>
              </a:rPr>
              <a:t>FileStore</a:t>
            </a:r>
            <a:r>
              <a:rPr lang="en-GB" dirty="0"/>
              <a:t>’, as their Cloud File storage &amp; management system for Organisations.</a:t>
            </a:r>
          </a:p>
          <a:p>
            <a:pPr marL="342900" indent="-342900" fontAlgn="base">
              <a:spcBef>
                <a:spcPts val="0"/>
              </a:spcBef>
              <a:spcAft>
                <a:spcPts val="600"/>
              </a:spcAft>
              <a:buFont typeface="Symbol" panose="05050102010706020507" pitchFamily="18" charset="2"/>
              <a:buChar char=""/>
            </a:pPr>
            <a:r>
              <a:rPr lang="en-GB" dirty="0"/>
              <a:t>It is a Cloud-based High-performance, fully managed file storage system for Organisations.</a:t>
            </a:r>
          </a:p>
          <a:p>
            <a:pPr marL="342900" indent="-342900" fontAlgn="base">
              <a:spcBef>
                <a:spcPts val="0"/>
              </a:spcBef>
              <a:spcAft>
                <a:spcPts val="600"/>
              </a:spcAft>
              <a:buFont typeface="Symbol" panose="05050102010706020507" pitchFamily="18" charset="2"/>
              <a:buChar char=""/>
            </a:pPr>
            <a:r>
              <a:rPr lang="en-GB" dirty="0"/>
              <a:t>Highly accessible, easy to use, back-ups etc..</a:t>
            </a:r>
          </a:p>
          <a:p>
            <a:pPr>
              <a:spcBef>
                <a:spcPts val="0"/>
              </a:spcBef>
              <a:spcAft>
                <a:spcPts val="600"/>
              </a:spcAft>
            </a:pPr>
            <a:endParaRPr lang="en-GB" sz="1600" dirty="0"/>
          </a:p>
          <a:p>
            <a:pPr marL="0" indent="0">
              <a:spcBef>
                <a:spcPts val="0"/>
              </a:spcBef>
              <a:spcAft>
                <a:spcPts val="600"/>
              </a:spcAft>
              <a:buNone/>
            </a:pPr>
            <a:endParaRPr lang="en-GB" sz="1600" dirty="0"/>
          </a:p>
        </p:txBody>
      </p:sp>
      <p:sp>
        <p:nvSpPr>
          <p:cNvPr id="22" name="Oval 21">
            <a:extLst>
              <a:ext uri="{FF2B5EF4-FFF2-40B4-BE49-F238E27FC236}">
                <a16:creationId xmlns:a16="http://schemas.microsoft.com/office/drawing/2014/main" id="{C99A8FB7-A79B-4BC9-9D56-B79587F6AA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04761" y="2650637"/>
            <a:ext cx="3118104" cy="311810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Freeform: Shape 23">
            <a:extLst>
              <a:ext uri="{FF2B5EF4-FFF2-40B4-BE49-F238E27FC236}">
                <a16:creationId xmlns:a16="http://schemas.microsoft.com/office/drawing/2014/main" id="{B23893E2-3349-46D7-A7AA-B9E447957F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96859" y="0"/>
            <a:ext cx="4198060" cy="3650200"/>
          </a:xfrm>
          <a:custGeom>
            <a:avLst/>
            <a:gdLst>
              <a:gd name="connsiteX0" fmla="*/ 262846 w 4198060"/>
              <a:gd name="connsiteY0" fmla="*/ 0 h 3650200"/>
              <a:gd name="connsiteX1" fmla="*/ 4198060 w 4198060"/>
              <a:gd name="connsiteY1" fmla="*/ 0 h 3650200"/>
              <a:gd name="connsiteX2" fmla="*/ 4198060 w 4198060"/>
              <a:gd name="connsiteY2" fmla="*/ 3021648 h 3650200"/>
              <a:gd name="connsiteX3" fmla="*/ 4142653 w 4198060"/>
              <a:gd name="connsiteY3" fmla="*/ 3072005 h 3650200"/>
              <a:gd name="connsiteX4" fmla="*/ 2532040 w 4198060"/>
              <a:gd name="connsiteY4" fmla="*/ 3650200 h 3650200"/>
              <a:gd name="connsiteX5" fmla="*/ 0 w 4198060"/>
              <a:gd name="connsiteY5" fmla="*/ 1118160 h 3650200"/>
              <a:gd name="connsiteX6" fmla="*/ 198981 w 4198060"/>
              <a:gd name="connsiteY6" fmla="*/ 132576 h 3650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8060" h="3650200">
                <a:moveTo>
                  <a:pt x="262846" y="0"/>
                </a:moveTo>
                <a:lnTo>
                  <a:pt x="4198060" y="0"/>
                </a:lnTo>
                <a:lnTo>
                  <a:pt x="4198060" y="3021648"/>
                </a:lnTo>
                <a:lnTo>
                  <a:pt x="4142653" y="3072005"/>
                </a:lnTo>
                <a:cubicBezTo>
                  <a:pt x="3704967" y="3433216"/>
                  <a:pt x="3143843" y="3650200"/>
                  <a:pt x="2532040" y="3650200"/>
                </a:cubicBezTo>
                <a:cubicBezTo>
                  <a:pt x="1133633" y="3650200"/>
                  <a:pt x="0" y="2516567"/>
                  <a:pt x="0" y="1118160"/>
                </a:cubicBezTo>
                <a:cubicBezTo>
                  <a:pt x="0" y="768558"/>
                  <a:pt x="70852" y="435505"/>
                  <a:pt x="198981" y="132576"/>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descr="Logo, icon&#10;&#10;Description automatically generated">
            <a:extLst>
              <a:ext uri="{FF2B5EF4-FFF2-40B4-BE49-F238E27FC236}">
                <a16:creationId xmlns:a16="http://schemas.microsoft.com/office/drawing/2014/main" id="{092D7AB0-7E0E-4DAE-BF5E-826591960AAF}"/>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1318" r="-7" b="425"/>
          <a:stretch/>
        </p:blipFill>
        <p:spPr>
          <a:xfrm>
            <a:off x="5969353" y="2815228"/>
            <a:ext cx="2788920" cy="2788920"/>
          </a:xfrm>
          <a:custGeom>
            <a:avLst/>
            <a:gdLst/>
            <a:ahLst/>
            <a:cxnLst/>
            <a:rect l="l" t="t" r="r" b="b"/>
            <a:pathLst>
              <a:path w="2880360" h="2880360">
                <a:moveTo>
                  <a:pt x="1440180" y="0"/>
                </a:moveTo>
                <a:cubicBezTo>
                  <a:pt x="2235569" y="0"/>
                  <a:pt x="2880360" y="644791"/>
                  <a:pt x="2880360" y="1440180"/>
                </a:cubicBezTo>
                <a:cubicBezTo>
                  <a:pt x="2880360" y="2235569"/>
                  <a:pt x="2235569" y="2880360"/>
                  <a:pt x="1440180" y="2880360"/>
                </a:cubicBezTo>
                <a:cubicBezTo>
                  <a:pt x="644791" y="2880360"/>
                  <a:pt x="0" y="2235569"/>
                  <a:pt x="0" y="1440180"/>
                </a:cubicBezTo>
                <a:cubicBezTo>
                  <a:pt x="0" y="644791"/>
                  <a:pt x="644791" y="0"/>
                  <a:pt x="1440180" y="0"/>
                </a:cubicBezTo>
                <a:close/>
              </a:path>
            </a:pathLst>
          </a:custGeom>
        </p:spPr>
      </p:pic>
      <p:pic>
        <p:nvPicPr>
          <p:cNvPr id="13" name="Picture 12" descr="Icon&#10;&#10;Description automatically generated">
            <a:extLst>
              <a:ext uri="{FF2B5EF4-FFF2-40B4-BE49-F238E27FC236}">
                <a16:creationId xmlns:a16="http://schemas.microsoft.com/office/drawing/2014/main" id="{955DBFC2-53EE-48E2-9A75-5528B26BB832}"/>
              </a:ext>
            </a:extLst>
          </p:cNvPr>
          <p:cNvPicPr>
            <a:picLocks noChangeAspect="1"/>
          </p:cNvPicPr>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t="6497" r="2" b="7085"/>
          <a:stretch/>
        </p:blipFill>
        <p:spPr>
          <a:xfrm>
            <a:off x="8160603" y="2"/>
            <a:ext cx="4034316" cy="3486455"/>
          </a:xfrm>
          <a:custGeom>
            <a:avLst/>
            <a:gdLst/>
            <a:ahLst/>
            <a:cxnLst/>
            <a:rect l="l" t="t" r="r" b="b"/>
            <a:pathLst>
              <a:path w="4034316" h="3486455">
                <a:moveTo>
                  <a:pt x="280681" y="0"/>
                </a:moveTo>
                <a:lnTo>
                  <a:pt x="4034316" y="0"/>
                </a:lnTo>
                <a:lnTo>
                  <a:pt x="4034316" y="2800630"/>
                </a:lnTo>
                <a:lnTo>
                  <a:pt x="3874752" y="2945652"/>
                </a:lnTo>
                <a:cubicBezTo>
                  <a:pt x="3465371" y="3283503"/>
                  <a:pt x="2940535" y="3486455"/>
                  <a:pt x="2368296" y="3486455"/>
                </a:cubicBezTo>
                <a:cubicBezTo>
                  <a:pt x="1060322" y="3486455"/>
                  <a:pt x="0" y="2426133"/>
                  <a:pt x="0" y="1118159"/>
                </a:cubicBezTo>
                <a:cubicBezTo>
                  <a:pt x="0" y="791166"/>
                  <a:pt x="66270" y="479650"/>
                  <a:pt x="186113" y="196311"/>
                </a:cubicBezTo>
                <a:close/>
              </a:path>
            </a:pathLst>
          </a:custGeom>
        </p:spPr>
      </p:pic>
      <p:sp>
        <p:nvSpPr>
          <p:cNvPr id="26" name="Freeform: Shape 25">
            <a:extLst>
              <a:ext uri="{FF2B5EF4-FFF2-40B4-BE49-F238E27FC236}">
                <a16:creationId xmlns:a16="http://schemas.microsoft.com/office/drawing/2014/main" id="{2B7592FE-10D1-4664-B623-353F47C8D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8132" y="4032250"/>
            <a:ext cx="3303868" cy="2825750"/>
          </a:xfrm>
          <a:custGeom>
            <a:avLst/>
            <a:gdLst>
              <a:gd name="connsiteX0" fmla="*/ 1888600 w 3303868"/>
              <a:gd name="connsiteY0" fmla="*/ 0 h 2825750"/>
              <a:gd name="connsiteX1" fmla="*/ 3224042 w 3303868"/>
              <a:gd name="connsiteY1" fmla="*/ 553158 h 2825750"/>
              <a:gd name="connsiteX2" fmla="*/ 3303868 w 3303868"/>
              <a:gd name="connsiteY2" fmla="*/ 640989 h 2825750"/>
              <a:gd name="connsiteX3" fmla="*/ 3303868 w 3303868"/>
              <a:gd name="connsiteY3" fmla="*/ 2825750 h 2825750"/>
              <a:gd name="connsiteX4" fmla="*/ 250380 w 3303868"/>
              <a:gd name="connsiteY4" fmla="*/ 2825750 h 2825750"/>
              <a:gd name="connsiteX5" fmla="*/ 227944 w 3303868"/>
              <a:gd name="connsiteY5" fmla="*/ 2788819 h 2825750"/>
              <a:gd name="connsiteX6" fmla="*/ 0 w 3303868"/>
              <a:gd name="connsiteY6" fmla="*/ 1888600 h 2825750"/>
              <a:gd name="connsiteX7" fmla="*/ 1888600 w 3303868"/>
              <a:gd name="connsiteY7" fmla="*/ 0 h 2825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03868" h="2825750">
                <a:moveTo>
                  <a:pt x="1888600" y="0"/>
                </a:moveTo>
                <a:cubicBezTo>
                  <a:pt x="2410123" y="0"/>
                  <a:pt x="2882273" y="211389"/>
                  <a:pt x="3224042" y="553158"/>
                </a:cubicBezTo>
                <a:lnTo>
                  <a:pt x="3303868" y="640989"/>
                </a:lnTo>
                <a:lnTo>
                  <a:pt x="3303868" y="2825750"/>
                </a:lnTo>
                <a:lnTo>
                  <a:pt x="250380" y="2825750"/>
                </a:lnTo>
                <a:lnTo>
                  <a:pt x="227944" y="2788819"/>
                </a:lnTo>
                <a:cubicBezTo>
                  <a:pt x="82574" y="2521217"/>
                  <a:pt x="0" y="2214552"/>
                  <a:pt x="0" y="1888600"/>
                </a:cubicBezTo>
                <a:cubicBezTo>
                  <a:pt x="0" y="845555"/>
                  <a:pt x="845555" y="0"/>
                  <a:pt x="1888600"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Icon&#10;&#10;Description automatically generated">
            <a:extLst>
              <a:ext uri="{FF2B5EF4-FFF2-40B4-BE49-F238E27FC236}">
                <a16:creationId xmlns:a16="http://schemas.microsoft.com/office/drawing/2014/main" id="{9D367014-F01E-47CE-9981-2713D8CA8E0A}"/>
              </a:ext>
            </a:extLst>
          </p:cNvPr>
          <p:cNvPicPr>
            <a:picLocks noChangeAspect="1"/>
          </p:cNvPicPr>
          <p:nvPr/>
        </p:nvPicPr>
        <p:blipFill rotWithShape="1">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rcRect l="18136" r="7546" b="3"/>
          <a:stretch/>
        </p:blipFill>
        <p:spPr>
          <a:xfrm>
            <a:off x="9053088" y="4197217"/>
            <a:ext cx="3138912" cy="2660795"/>
          </a:xfrm>
          <a:custGeom>
            <a:avLst/>
            <a:gdLst/>
            <a:ahLst/>
            <a:cxnLst/>
            <a:rect l="l" t="t" r="r" b="b"/>
            <a:pathLst>
              <a:path w="3138912" h="2660795">
                <a:moveTo>
                  <a:pt x="1723644" y="0"/>
                </a:moveTo>
                <a:cubicBezTo>
                  <a:pt x="2259111" y="0"/>
                  <a:pt x="2737550" y="244172"/>
                  <a:pt x="3053691" y="627247"/>
                </a:cubicBezTo>
                <a:lnTo>
                  <a:pt x="3138912" y="741211"/>
                </a:lnTo>
                <a:lnTo>
                  <a:pt x="3138912" y="2660795"/>
                </a:lnTo>
                <a:lnTo>
                  <a:pt x="278239" y="2660795"/>
                </a:lnTo>
                <a:lnTo>
                  <a:pt x="208035" y="2545235"/>
                </a:lnTo>
                <a:cubicBezTo>
                  <a:pt x="75362" y="2301006"/>
                  <a:pt x="0" y="2021126"/>
                  <a:pt x="0" y="1723644"/>
                </a:cubicBezTo>
                <a:cubicBezTo>
                  <a:pt x="0" y="771702"/>
                  <a:pt x="771702" y="0"/>
                  <a:pt x="1723644" y="0"/>
                </a:cubicBezTo>
                <a:close/>
              </a:path>
            </a:pathLst>
          </a:custGeom>
        </p:spPr>
      </p:pic>
      <p:sp>
        <p:nvSpPr>
          <p:cNvPr id="5" name="TextBox 4">
            <a:extLst>
              <a:ext uri="{FF2B5EF4-FFF2-40B4-BE49-F238E27FC236}">
                <a16:creationId xmlns:a16="http://schemas.microsoft.com/office/drawing/2014/main" id="{4AA8CBCE-C786-4F6D-9012-E0F888FC8359}"/>
              </a:ext>
            </a:extLst>
          </p:cNvPr>
          <p:cNvSpPr txBox="1"/>
          <p:nvPr/>
        </p:nvSpPr>
        <p:spPr>
          <a:xfrm>
            <a:off x="9751909" y="6870700"/>
            <a:ext cx="2440091" cy="200055"/>
          </a:xfrm>
          <a:prstGeom prst="rect">
            <a:avLst/>
          </a:prstGeom>
          <a:solidFill>
            <a:srgbClr val="000000"/>
          </a:solidFill>
        </p:spPr>
        <p:txBody>
          <a:bodyPr wrap="none" rtlCol="0">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9" tooltip="https://technofaq.org/posts/2019/04/5-tips-to-give-home-to-your-mobile-pictures/">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rPr>
              <a:t> by Unknown Author is licensed under </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10" tooltip="https://creativecommons.org/licenses/by-nc-sa/3.0/">
                  <a:extLst>
                    <a:ext uri="{A12FA001-AC4F-418D-AE19-62706E023703}">
                      <ahyp:hlinkClr xmlns:ahyp="http://schemas.microsoft.com/office/drawing/2018/hyperlinkcolor" val="tx"/>
                    </a:ext>
                  </a:extLst>
                </a:hlinkClick>
              </a:rPr>
              <a:t>CC BY-SA-NC</a:t>
            </a:r>
            <a:endParaRPr kumimoji="0" lang="en-GB" sz="7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90D6E1B2-4953-4A6C-A53B-89C00002604C}"/>
              </a:ext>
            </a:extLst>
          </p:cNvPr>
          <p:cNvSpPr txBox="1"/>
          <p:nvPr/>
        </p:nvSpPr>
        <p:spPr>
          <a:xfrm>
            <a:off x="7432167" y="6870700"/>
            <a:ext cx="2307042" cy="200055"/>
          </a:xfrm>
          <a:prstGeom prst="rect">
            <a:avLst/>
          </a:prstGeom>
          <a:solidFill>
            <a:srgbClr val="000000"/>
          </a:solidFill>
        </p:spPr>
        <p:txBody>
          <a:bodyPr wrap="none" rtlCol="0">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5" tooltip="https://en.m.wikipedia.org/wiki/File:Google_%22G%22_Logo.svg">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rPr>
              <a:t> by Unknown Author is licensed under </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11" tooltip="https://creativecommons.org/licenses/by-sa/3.0/">
                  <a:extLst>
                    <a:ext uri="{A12FA001-AC4F-418D-AE19-62706E023703}">
                      <ahyp:hlinkClr xmlns:ahyp="http://schemas.microsoft.com/office/drawing/2018/hyperlinkcolor" val="tx"/>
                    </a:ext>
                  </a:extLst>
                </a:hlinkClick>
              </a:rPr>
              <a:t>CC BY-SA</a:t>
            </a:r>
            <a:endParaRPr kumimoji="0" lang="en-GB" sz="7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7" name="TextBox 16">
            <a:extLst>
              <a:ext uri="{FF2B5EF4-FFF2-40B4-BE49-F238E27FC236}">
                <a16:creationId xmlns:a16="http://schemas.microsoft.com/office/drawing/2014/main" id="{E9845816-23C6-4CB4-B7CC-0722FD1EB1CA}"/>
              </a:ext>
            </a:extLst>
          </p:cNvPr>
          <p:cNvSpPr txBox="1"/>
          <p:nvPr/>
        </p:nvSpPr>
        <p:spPr>
          <a:xfrm>
            <a:off x="5112425" y="6870700"/>
            <a:ext cx="2307042" cy="200055"/>
          </a:xfrm>
          <a:prstGeom prst="rect">
            <a:avLst/>
          </a:prstGeom>
          <a:solidFill>
            <a:srgbClr val="000000"/>
          </a:solidFill>
        </p:spPr>
        <p:txBody>
          <a:bodyPr wrap="none" rtlCol="0">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7" tooltip="https://en.wikipedia.org/wiki/Google_Chrome">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rPr>
              <a:t> by Unknown Author is licensed under </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11" tooltip="https://creativecommons.org/licenses/by-sa/3.0/">
                  <a:extLst>
                    <a:ext uri="{A12FA001-AC4F-418D-AE19-62706E023703}">
                      <ahyp:hlinkClr xmlns:ahyp="http://schemas.microsoft.com/office/drawing/2018/hyperlinkcolor" val="tx"/>
                    </a:ext>
                  </a:extLst>
                </a:hlinkClick>
              </a:rPr>
              <a:t>CC BY-SA</a:t>
            </a:r>
            <a:endParaRPr kumimoji="0" lang="en-GB" sz="7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40580181"/>
      </p:ext>
    </p:extLst>
  </p:cSld>
  <p:clrMapOvr>
    <a:overrideClrMapping bg1="dk1" tx1="lt1" bg2="dk2" tx2="lt2" accent1="accent1" accent2="accent2" accent3="accent3" accent4="accent4" accent5="accent5" accent6="accent6" hlink="hlink" folHlink="folHlink"/>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A954BE-99C8-4034-800D-908618389993}"/>
              </a:ext>
            </a:extLst>
          </p:cNvPr>
          <p:cNvSpPr>
            <a:spLocks noGrp="1"/>
          </p:cNvSpPr>
          <p:nvPr>
            <p:ph type="title"/>
          </p:nvPr>
        </p:nvSpPr>
        <p:spPr/>
        <p:txBody>
          <a:bodyPr/>
          <a:lstStyle/>
          <a:p>
            <a:r>
              <a:rPr lang="en-GB" dirty="0"/>
              <a:t>The End.</a:t>
            </a:r>
          </a:p>
        </p:txBody>
      </p:sp>
      <p:sp>
        <p:nvSpPr>
          <p:cNvPr id="3" name="Content Placeholder 2">
            <a:extLst>
              <a:ext uri="{FF2B5EF4-FFF2-40B4-BE49-F238E27FC236}">
                <a16:creationId xmlns:a16="http://schemas.microsoft.com/office/drawing/2014/main" id="{255E1A10-FDF6-4A72-B1AE-50D87F7FDF7C}"/>
              </a:ext>
            </a:extLst>
          </p:cNvPr>
          <p:cNvSpPr>
            <a:spLocks noGrp="1"/>
          </p:cNvSpPr>
          <p:nvPr>
            <p:ph idx="1"/>
          </p:nvPr>
        </p:nvSpPr>
        <p:spPr>
          <a:xfrm>
            <a:off x="627910" y="1851761"/>
            <a:ext cx="10515600" cy="4351338"/>
          </a:xfrm>
        </p:spPr>
        <p:txBody>
          <a:bodyPr>
            <a:normAutofit/>
          </a:bodyPr>
          <a:lstStyle/>
          <a:p>
            <a:pPr marL="0" indent="0">
              <a:lnSpc>
                <a:spcPct val="120000"/>
              </a:lnSpc>
              <a:spcBef>
                <a:spcPts val="0"/>
              </a:spcBef>
              <a:buNone/>
            </a:pPr>
            <a:endParaRPr lang="en-GB" sz="1800" dirty="0"/>
          </a:p>
        </p:txBody>
      </p:sp>
    </p:spTree>
    <p:extLst>
      <p:ext uri="{BB962C8B-B14F-4D97-AF65-F5344CB8AC3E}">
        <p14:creationId xmlns:p14="http://schemas.microsoft.com/office/powerpoint/2010/main" val="2722368900"/>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79DBF4-1D54-4B21-8CFC-2442A1CB246C}"/>
              </a:ext>
            </a:extLst>
          </p:cNvPr>
          <p:cNvSpPr>
            <a:spLocks noGrp="1"/>
          </p:cNvSpPr>
          <p:nvPr>
            <p:ph type="title"/>
          </p:nvPr>
        </p:nvSpPr>
        <p:spPr/>
        <p:txBody>
          <a:bodyPr/>
          <a:lstStyle/>
          <a:p>
            <a:r>
              <a:rPr lang="en-GB" dirty="0"/>
              <a:t>Archive slides.</a:t>
            </a:r>
          </a:p>
        </p:txBody>
      </p:sp>
    </p:spTree>
    <p:extLst>
      <p:ext uri="{BB962C8B-B14F-4D97-AF65-F5344CB8AC3E}">
        <p14:creationId xmlns:p14="http://schemas.microsoft.com/office/powerpoint/2010/main" val="3719370564"/>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b="1" dirty="0">
                <a:solidFill>
                  <a:schemeClr val="bg1"/>
                </a:solidFill>
              </a:rPr>
              <a:t>Q. </a:t>
            </a:r>
            <a:r>
              <a:rPr lang="en-GB" sz="4400" b="1" dirty="0">
                <a:solidFill>
                  <a:schemeClr val="bg1"/>
                </a:solidFill>
              </a:rPr>
              <a:t>File Systems</a:t>
            </a:r>
            <a:r>
              <a:rPr lang="en-GB" b="1" dirty="0">
                <a:solidFill>
                  <a:schemeClr val="bg1"/>
                </a:solidFill>
              </a:rPr>
              <a:t>?</a:t>
            </a:r>
          </a:p>
        </p:txBody>
      </p:sp>
      <p:sp>
        <p:nvSpPr>
          <p:cNvPr id="9" name="Content Placeholder 2">
            <a:extLst>
              <a:ext uri="{FF2B5EF4-FFF2-40B4-BE49-F238E27FC236}">
                <a16:creationId xmlns:a16="http://schemas.microsoft.com/office/drawing/2014/main" id="{1907F43D-0AA3-4886-AF0D-843268D6CDBB}"/>
              </a:ext>
            </a:extLst>
          </p:cNvPr>
          <p:cNvSpPr>
            <a:spLocks noGrp="1"/>
          </p:cNvSpPr>
          <p:nvPr>
            <p:ph idx="1"/>
          </p:nvPr>
        </p:nvSpPr>
        <p:spPr>
          <a:xfrm>
            <a:off x="680624" y="1712687"/>
            <a:ext cx="9249507" cy="4351338"/>
          </a:xfrm>
        </p:spPr>
        <p:txBody>
          <a:bodyPr>
            <a:normAutofit lnSpcReduction="10000"/>
          </a:bodyPr>
          <a:lstStyle/>
          <a:p>
            <a:pPr marL="0" indent="0">
              <a:buNone/>
            </a:pPr>
            <a:r>
              <a:rPr lang="en-GB" sz="3600" dirty="0"/>
              <a:t>Different Operating Systems use </a:t>
            </a:r>
            <a:r>
              <a:rPr lang="en-GB" sz="3600" b="1" dirty="0"/>
              <a:t>different file systems</a:t>
            </a:r>
            <a:r>
              <a:rPr lang="en-GB" sz="3600" dirty="0"/>
              <a:t>. But what are they?</a:t>
            </a:r>
          </a:p>
          <a:p>
            <a:pPr marL="514350" indent="-514350">
              <a:buFont typeface="+mj-lt"/>
              <a:buAutoNum type="arabicPeriod"/>
            </a:pPr>
            <a:r>
              <a:rPr lang="en-GB" sz="3600" dirty="0"/>
              <a:t>Research and document </a:t>
            </a:r>
            <a:r>
              <a:rPr lang="en-GB" sz="3600" b="1" dirty="0"/>
              <a:t>file systems </a:t>
            </a:r>
            <a:r>
              <a:rPr lang="en-GB" sz="3600" dirty="0"/>
              <a:t>used by different </a:t>
            </a:r>
            <a:r>
              <a:rPr lang="en-GB" sz="3600" b="1" dirty="0"/>
              <a:t>Operating Systems </a:t>
            </a:r>
            <a:r>
              <a:rPr lang="en-GB" sz="3600" dirty="0"/>
              <a:t>and the </a:t>
            </a:r>
            <a:r>
              <a:rPr lang="en-GB" sz="3600" b="1" dirty="0"/>
              <a:t>key features of each </a:t>
            </a:r>
            <a:r>
              <a:rPr lang="en-GB" sz="3600" dirty="0"/>
              <a:t>(such as the OS it is used on, storage capacity, and any special features such as security/error fixing)?</a:t>
            </a:r>
          </a:p>
          <a:p>
            <a:pPr lvl="1"/>
            <a:r>
              <a:rPr lang="en-GB" sz="3200" dirty="0"/>
              <a:t>Save the URLs to use as references later.</a:t>
            </a:r>
          </a:p>
          <a:p>
            <a:pPr marL="514350" indent="-514350">
              <a:buFont typeface="+mj-lt"/>
              <a:buAutoNum type="arabicPeriod"/>
            </a:pPr>
            <a:r>
              <a:rPr lang="en-US" sz="3600" dirty="0"/>
              <a:t>Share when prompted.</a:t>
            </a:r>
            <a:endParaRPr lang="en-GB" sz="3600" dirty="0"/>
          </a:p>
        </p:txBody>
      </p:sp>
      <p:pic>
        <p:nvPicPr>
          <p:cNvPr id="4" name="Picture 3" descr="A picture containing diagram&#10;&#10;Description automatically generated">
            <a:extLst>
              <a:ext uri="{FF2B5EF4-FFF2-40B4-BE49-F238E27FC236}">
                <a16:creationId xmlns:a16="http://schemas.microsoft.com/office/drawing/2014/main" id="{B8183B43-1CD6-3CE6-1162-46D64DF1D90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930132" y="1590741"/>
            <a:ext cx="2261868" cy="5184893"/>
          </a:xfrm>
          <a:prstGeom prst="rect">
            <a:avLst/>
          </a:prstGeom>
        </p:spPr>
      </p:pic>
      <p:sp>
        <p:nvSpPr>
          <p:cNvPr id="5" name="TextBox 4">
            <a:extLst>
              <a:ext uri="{FF2B5EF4-FFF2-40B4-BE49-F238E27FC236}">
                <a16:creationId xmlns:a16="http://schemas.microsoft.com/office/drawing/2014/main" id="{EFDC05E8-565A-7A6E-10BF-93DB2027E327}"/>
              </a:ext>
            </a:extLst>
          </p:cNvPr>
          <p:cNvSpPr txBox="1"/>
          <p:nvPr/>
        </p:nvSpPr>
        <p:spPr>
          <a:xfrm>
            <a:off x="10301890" y="6694129"/>
            <a:ext cx="1779384" cy="1692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00" b="0" i="0" u="none" strike="noStrike" kern="1200" cap="none" spc="0" normalizeH="0" baseline="0" noProof="0" dirty="0">
                <a:ln>
                  <a:noFill/>
                </a:ln>
                <a:solidFill>
                  <a:prstClr val="black"/>
                </a:solidFill>
                <a:effectLst/>
                <a:uLnTx/>
                <a:uFillTx/>
                <a:latin typeface="Calibri" panose="020F0502020204030204"/>
                <a:ea typeface="+mn-ea"/>
                <a:cs typeface="+mn-cs"/>
                <a:hlinkClick r:id="rId4" tooltip="https://tex.stackexchange.com/questions/292031/custom-pstricks-directory-tree-to-tikz"/>
              </a:rPr>
              <a:t>This Photo</a:t>
            </a:r>
            <a:r>
              <a:rPr kumimoji="0" lang="en-GB" sz="5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500" b="0" i="0" u="none" strike="noStrike" kern="1200" cap="none" spc="0" normalizeH="0" baseline="0" noProof="0" dirty="0">
                <a:ln>
                  <a:noFill/>
                </a:ln>
                <a:solidFill>
                  <a:prstClr val="black"/>
                </a:solidFill>
                <a:effectLst/>
                <a:uLnTx/>
                <a:uFillTx/>
                <a:latin typeface="Calibri" panose="020F0502020204030204"/>
                <a:ea typeface="+mn-ea"/>
                <a:cs typeface="+mn-cs"/>
                <a:hlinkClick r:id="rId5" tooltip="https://creativecommons.org/licenses/by-sa/3.0/"/>
              </a:rPr>
              <a:t>CC BY-SA</a:t>
            </a:r>
            <a:endParaRPr kumimoji="0" lang="en-GB" sz="5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78577683"/>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 name="Rectangle 60">
            <a:extLst>
              <a:ext uri="{FF2B5EF4-FFF2-40B4-BE49-F238E27FC236}">
                <a16:creationId xmlns:a16="http://schemas.microsoft.com/office/drawing/2014/main" id="{022BDE4A-8A20-4A69-9C5A-581C82036A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21391" y="792504"/>
            <a:ext cx="11346167" cy="1328730"/>
          </a:xfrm>
        </p:spPr>
        <p:txBody>
          <a:bodyPr vert="horz" lIns="91440" tIns="45720" rIns="91440" bIns="45720" rtlCol="0" anchor="ctr">
            <a:normAutofit/>
          </a:bodyPr>
          <a:lstStyle/>
          <a:p>
            <a:r>
              <a:rPr lang="en-US" kern="1200" dirty="0">
                <a:solidFill>
                  <a:schemeClr val="tx1"/>
                </a:solidFill>
                <a:latin typeface="+mj-lt"/>
                <a:ea typeface="+mj-ea"/>
                <a:cs typeface="+mj-cs"/>
              </a:rPr>
              <a:t>Q. What </a:t>
            </a:r>
            <a:r>
              <a:rPr lang="en-US" b="1" kern="1200" dirty="0">
                <a:solidFill>
                  <a:schemeClr val="tx1"/>
                </a:solidFill>
                <a:latin typeface="+mj-lt"/>
                <a:ea typeface="+mj-ea"/>
                <a:cs typeface="+mj-cs"/>
              </a:rPr>
              <a:t>file system </a:t>
            </a:r>
            <a:r>
              <a:rPr lang="en-US" kern="1200" dirty="0">
                <a:solidFill>
                  <a:schemeClr val="tx1"/>
                </a:solidFill>
                <a:latin typeface="+mj-lt"/>
                <a:ea typeface="+mj-ea"/>
                <a:cs typeface="+mj-cs"/>
              </a:rPr>
              <a:t>do current </a:t>
            </a:r>
            <a:r>
              <a:rPr lang="en-US" b="1" kern="1200" dirty="0">
                <a:solidFill>
                  <a:schemeClr val="tx1"/>
                </a:solidFill>
                <a:latin typeface="+mj-lt"/>
                <a:ea typeface="+mj-ea"/>
                <a:cs typeface="+mj-cs"/>
              </a:rPr>
              <a:t>Windows </a:t>
            </a:r>
            <a:r>
              <a:rPr lang="en-US" kern="1200" dirty="0">
                <a:solidFill>
                  <a:schemeClr val="tx1"/>
                </a:solidFill>
                <a:latin typeface="+mj-lt"/>
                <a:ea typeface="+mj-ea"/>
                <a:cs typeface="+mj-cs"/>
              </a:rPr>
              <a:t>OSs use?</a:t>
            </a:r>
          </a:p>
        </p:txBody>
      </p:sp>
      <p:pic>
        <p:nvPicPr>
          <p:cNvPr id="4" name="Picture 3">
            <a:extLst>
              <a:ext uri="{FF2B5EF4-FFF2-40B4-BE49-F238E27FC236}">
                <a16:creationId xmlns:a16="http://schemas.microsoft.com/office/drawing/2014/main" id="{784E5AB2-960B-4F7F-81E3-BC69FF03898C}"/>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695" r="103" b="-3"/>
          <a:stretch/>
        </p:blipFill>
        <p:spPr>
          <a:xfrm>
            <a:off x="6189934" y="2410448"/>
            <a:ext cx="5803323" cy="3890357"/>
          </a:xfrm>
          <a:prstGeom prst="rect">
            <a:avLst/>
          </a:prstGeom>
        </p:spPr>
      </p:pic>
      <p:sp>
        <p:nvSpPr>
          <p:cNvPr id="5" name="TextBox 4">
            <a:extLst>
              <a:ext uri="{FF2B5EF4-FFF2-40B4-BE49-F238E27FC236}">
                <a16:creationId xmlns:a16="http://schemas.microsoft.com/office/drawing/2014/main" id="{6D90B8DF-C4CD-465E-86B3-BAC70A8DD50D}"/>
              </a:ext>
            </a:extLst>
          </p:cNvPr>
          <p:cNvSpPr txBox="1"/>
          <p:nvPr/>
        </p:nvSpPr>
        <p:spPr>
          <a:xfrm>
            <a:off x="9806441" y="6100750"/>
            <a:ext cx="2186816" cy="200055"/>
          </a:xfrm>
          <a:prstGeom prst="rect">
            <a:avLst/>
          </a:prstGeom>
          <a:noFill/>
        </p:spPr>
        <p:txBody>
          <a:bodyPr wrap="none" rtlCol="0">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dirty="0">
                <a:ln>
                  <a:noFill/>
                </a:ln>
                <a:solidFill>
                  <a:srgbClr val="FFFFFF"/>
                </a:solidFill>
                <a:effectLst/>
                <a:uLnTx/>
                <a:uFillTx/>
                <a:latin typeface="Calibri" panose="020F0502020204030204"/>
                <a:ea typeface="+mn-ea"/>
                <a:cs typeface="+mn-cs"/>
                <a:hlinkClick r:id="rId4" tooltip="https://www.freeimageslive.co.uk/free_stock_image/questionkeyjpg">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dirty="0">
                <a:ln>
                  <a:noFill/>
                </a:ln>
                <a:solidFill>
                  <a:srgbClr val="FFFFFF"/>
                </a:solidFill>
                <a:effectLst/>
                <a:uLnTx/>
                <a:uFillTx/>
                <a:latin typeface="Calibri" panose="020F0502020204030204"/>
                <a:ea typeface="+mn-ea"/>
                <a:cs typeface="+mn-cs"/>
              </a:rPr>
              <a:t> by Unknown Author is licensed under </a:t>
            </a:r>
            <a:r>
              <a:rPr kumimoji="0" lang="en-GB" sz="700" b="0" i="0" u="none" strike="noStrike" kern="1200" cap="none" spc="0" normalizeH="0" baseline="0" noProof="0" dirty="0">
                <a:ln>
                  <a:noFill/>
                </a:ln>
                <a:solidFill>
                  <a:srgbClr val="FFFFFF"/>
                </a:solidFill>
                <a:effectLst/>
                <a:uLnTx/>
                <a:uFillTx/>
                <a:latin typeface="Calibri" panose="020F0502020204030204"/>
                <a:ea typeface="+mn-ea"/>
                <a:cs typeface="+mn-cs"/>
                <a:hlinkClick r:id="rId5" tooltip="https://creativecommons.org/licenses/by/3.0/">
                  <a:extLst>
                    <a:ext uri="{A12FA001-AC4F-418D-AE19-62706E023703}">
                      <ahyp:hlinkClr xmlns:ahyp="http://schemas.microsoft.com/office/drawing/2018/hyperlinkcolor" val="tx"/>
                    </a:ext>
                  </a:extLst>
                </a:hlinkClick>
              </a:rPr>
              <a:t>CC BY</a:t>
            </a:r>
            <a:endParaRPr kumimoji="0" lang="en-GB" sz="7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pic>
        <p:nvPicPr>
          <p:cNvPr id="17" name="Picture 16">
            <a:extLst>
              <a:ext uri="{FF2B5EF4-FFF2-40B4-BE49-F238E27FC236}">
                <a16:creationId xmlns:a16="http://schemas.microsoft.com/office/drawing/2014/main" id="{49A1DE5E-D631-4B21-B017-548E95823B1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 y="0"/>
            <a:ext cx="12188952" cy="456996"/>
          </a:xfrm>
          <a:prstGeom prst="rect">
            <a:avLst/>
          </a:prstGeom>
        </p:spPr>
      </p:pic>
      <p:pic>
        <p:nvPicPr>
          <p:cNvPr id="7" name="Picture 6" descr="Icon&#10;&#10;Description automatically generated">
            <a:extLst>
              <a:ext uri="{FF2B5EF4-FFF2-40B4-BE49-F238E27FC236}">
                <a16:creationId xmlns:a16="http://schemas.microsoft.com/office/drawing/2014/main" id="{086FAD27-3D89-42D3-B914-F5C19BBFB1A3}"/>
              </a:ext>
            </a:extLst>
          </p:cNvPr>
          <p:cNvPicPr>
            <a:picLocks noChangeAspect="1"/>
          </p:cNvPicPr>
          <p:nvPr/>
        </p:nvPicPr>
        <p:blipFill rotWithShape="1">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t="15839" r="-2" b="17123"/>
          <a:stretch/>
        </p:blipFill>
        <p:spPr>
          <a:xfrm>
            <a:off x="2614175" y="1733208"/>
            <a:ext cx="5059292" cy="3391583"/>
          </a:xfrm>
          <a:prstGeom prst="rect">
            <a:avLst/>
          </a:prstGeom>
        </p:spPr>
      </p:pic>
    </p:spTree>
    <p:extLst>
      <p:ext uri="{BB962C8B-B14F-4D97-AF65-F5344CB8AC3E}">
        <p14:creationId xmlns:p14="http://schemas.microsoft.com/office/powerpoint/2010/main" val="2836542209"/>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 name="Rectangle 60">
            <a:extLst>
              <a:ext uri="{FF2B5EF4-FFF2-40B4-BE49-F238E27FC236}">
                <a16:creationId xmlns:a16="http://schemas.microsoft.com/office/drawing/2014/main" id="{022BDE4A-8A20-4A69-9C5A-581C82036A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21391" y="792504"/>
            <a:ext cx="11346167" cy="1328730"/>
          </a:xfrm>
        </p:spPr>
        <p:txBody>
          <a:bodyPr vert="horz" lIns="91440" tIns="45720" rIns="91440" bIns="45720" rtlCol="0" anchor="ctr">
            <a:normAutofit/>
          </a:bodyPr>
          <a:lstStyle/>
          <a:p>
            <a:r>
              <a:rPr lang="en-US" kern="1200" dirty="0">
                <a:solidFill>
                  <a:schemeClr val="tx1"/>
                </a:solidFill>
                <a:latin typeface="+mj-lt"/>
                <a:ea typeface="+mj-ea"/>
                <a:cs typeface="+mj-cs"/>
              </a:rPr>
              <a:t>Q. What is the name/s of the </a:t>
            </a:r>
            <a:r>
              <a:rPr lang="en-US" b="1" kern="1200" dirty="0">
                <a:solidFill>
                  <a:schemeClr val="tx1"/>
                </a:solidFill>
                <a:latin typeface="+mj-lt"/>
                <a:ea typeface="+mj-ea"/>
                <a:cs typeface="+mj-cs"/>
              </a:rPr>
              <a:t>Linux</a:t>
            </a:r>
            <a:r>
              <a:rPr lang="en-US" kern="1200" dirty="0">
                <a:solidFill>
                  <a:schemeClr val="tx1"/>
                </a:solidFill>
                <a:latin typeface="+mj-lt"/>
                <a:ea typeface="+mj-ea"/>
                <a:cs typeface="+mj-cs"/>
              </a:rPr>
              <a:t> file system/s?</a:t>
            </a:r>
          </a:p>
        </p:txBody>
      </p:sp>
      <p:pic>
        <p:nvPicPr>
          <p:cNvPr id="4" name="Picture 3">
            <a:extLst>
              <a:ext uri="{FF2B5EF4-FFF2-40B4-BE49-F238E27FC236}">
                <a16:creationId xmlns:a16="http://schemas.microsoft.com/office/drawing/2014/main" id="{784E5AB2-960B-4F7F-81E3-BC69FF03898C}"/>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695" r="103" b="-3"/>
          <a:stretch/>
        </p:blipFill>
        <p:spPr>
          <a:xfrm>
            <a:off x="6189934" y="2410448"/>
            <a:ext cx="5803323" cy="3890357"/>
          </a:xfrm>
          <a:prstGeom prst="rect">
            <a:avLst/>
          </a:prstGeom>
        </p:spPr>
      </p:pic>
      <p:sp>
        <p:nvSpPr>
          <p:cNvPr id="5" name="TextBox 4">
            <a:extLst>
              <a:ext uri="{FF2B5EF4-FFF2-40B4-BE49-F238E27FC236}">
                <a16:creationId xmlns:a16="http://schemas.microsoft.com/office/drawing/2014/main" id="{6D90B8DF-C4CD-465E-86B3-BAC70A8DD50D}"/>
              </a:ext>
            </a:extLst>
          </p:cNvPr>
          <p:cNvSpPr txBox="1"/>
          <p:nvPr/>
        </p:nvSpPr>
        <p:spPr>
          <a:xfrm>
            <a:off x="9806441" y="6100750"/>
            <a:ext cx="2186816" cy="200055"/>
          </a:xfrm>
          <a:prstGeom prst="rect">
            <a:avLst/>
          </a:prstGeom>
          <a:noFill/>
        </p:spPr>
        <p:txBody>
          <a:bodyPr wrap="none" rtlCol="0">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dirty="0">
                <a:ln>
                  <a:noFill/>
                </a:ln>
                <a:solidFill>
                  <a:srgbClr val="FFFFFF"/>
                </a:solidFill>
                <a:effectLst/>
                <a:uLnTx/>
                <a:uFillTx/>
                <a:latin typeface="Calibri" panose="020F0502020204030204"/>
                <a:ea typeface="+mn-ea"/>
                <a:cs typeface="+mn-cs"/>
                <a:hlinkClick r:id="rId4" tooltip="https://www.freeimageslive.co.uk/free_stock_image/questionkeyjpg">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dirty="0">
                <a:ln>
                  <a:noFill/>
                </a:ln>
                <a:solidFill>
                  <a:srgbClr val="FFFFFF"/>
                </a:solidFill>
                <a:effectLst/>
                <a:uLnTx/>
                <a:uFillTx/>
                <a:latin typeface="Calibri" panose="020F0502020204030204"/>
                <a:ea typeface="+mn-ea"/>
                <a:cs typeface="+mn-cs"/>
              </a:rPr>
              <a:t> by Unknown Author is licensed under </a:t>
            </a:r>
            <a:r>
              <a:rPr kumimoji="0" lang="en-GB" sz="700" b="0" i="0" u="none" strike="noStrike" kern="1200" cap="none" spc="0" normalizeH="0" baseline="0" noProof="0" dirty="0">
                <a:ln>
                  <a:noFill/>
                </a:ln>
                <a:solidFill>
                  <a:srgbClr val="FFFFFF"/>
                </a:solidFill>
                <a:effectLst/>
                <a:uLnTx/>
                <a:uFillTx/>
                <a:latin typeface="Calibri" panose="020F0502020204030204"/>
                <a:ea typeface="+mn-ea"/>
                <a:cs typeface="+mn-cs"/>
                <a:hlinkClick r:id="rId5" tooltip="https://creativecommons.org/licenses/by/3.0/">
                  <a:extLst>
                    <a:ext uri="{A12FA001-AC4F-418D-AE19-62706E023703}">
                      <ahyp:hlinkClr xmlns:ahyp="http://schemas.microsoft.com/office/drawing/2018/hyperlinkcolor" val="tx"/>
                    </a:ext>
                  </a:extLst>
                </a:hlinkClick>
              </a:rPr>
              <a:t>CC BY</a:t>
            </a:r>
            <a:endParaRPr kumimoji="0" lang="en-GB" sz="7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pic>
        <p:nvPicPr>
          <p:cNvPr id="17" name="Picture 16">
            <a:extLst>
              <a:ext uri="{FF2B5EF4-FFF2-40B4-BE49-F238E27FC236}">
                <a16:creationId xmlns:a16="http://schemas.microsoft.com/office/drawing/2014/main" id="{49A1DE5E-D631-4B21-B017-548E95823B1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 y="0"/>
            <a:ext cx="12188952" cy="456996"/>
          </a:xfrm>
          <a:prstGeom prst="rect">
            <a:avLst/>
          </a:prstGeom>
        </p:spPr>
      </p:pic>
      <p:pic>
        <p:nvPicPr>
          <p:cNvPr id="10" name="Picture 9" descr="Icon&#10;&#10;Description automatically generated">
            <a:extLst>
              <a:ext uri="{FF2B5EF4-FFF2-40B4-BE49-F238E27FC236}">
                <a16:creationId xmlns:a16="http://schemas.microsoft.com/office/drawing/2014/main" id="{07B2B655-EB9B-4973-96E7-3C56E09678BE}"/>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2895974" y="1149426"/>
            <a:ext cx="4817437" cy="4817437"/>
          </a:xfrm>
          <a:prstGeom prst="rect">
            <a:avLst/>
          </a:prstGeom>
        </p:spPr>
      </p:pic>
      <p:sp>
        <p:nvSpPr>
          <p:cNvPr id="11" name="TextBox 10">
            <a:extLst>
              <a:ext uri="{FF2B5EF4-FFF2-40B4-BE49-F238E27FC236}">
                <a16:creationId xmlns:a16="http://schemas.microsoft.com/office/drawing/2014/main" id="{921A47EF-E50F-4EA1-89BD-C4F987AE131B}"/>
              </a:ext>
            </a:extLst>
          </p:cNvPr>
          <p:cNvSpPr txBox="1"/>
          <p:nvPr/>
        </p:nvSpPr>
        <p:spPr>
          <a:xfrm>
            <a:off x="3332434" y="6111470"/>
            <a:ext cx="5715000" cy="2308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dirty="0">
                <a:ln>
                  <a:noFill/>
                </a:ln>
                <a:solidFill>
                  <a:prstClr val="black"/>
                </a:solidFill>
                <a:effectLst/>
                <a:uLnTx/>
                <a:uFillTx/>
                <a:latin typeface="Calibri" panose="020F0502020204030204"/>
                <a:ea typeface="+mn-ea"/>
                <a:cs typeface="+mn-cs"/>
                <a:hlinkClick r:id="rId8" tooltip="https://commons.wikimedia.org/wiki/File:Icons8_flat_linux.svg"/>
              </a:rPr>
              <a:t>This Photo</a:t>
            </a:r>
            <a:r>
              <a:rPr kumimoji="0" lang="en-GB" sz="9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900" b="0" i="0" u="none" strike="noStrike" kern="1200" cap="none" spc="0" normalizeH="0" baseline="0" noProof="0" dirty="0">
                <a:ln>
                  <a:noFill/>
                </a:ln>
                <a:solidFill>
                  <a:prstClr val="black"/>
                </a:solidFill>
                <a:effectLst/>
                <a:uLnTx/>
                <a:uFillTx/>
                <a:latin typeface="Calibri" panose="020F0502020204030204"/>
                <a:ea typeface="+mn-ea"/>
                <a:cs typeface="+mn-cs"/>
                <a:hlinkClick r:id="rId9" tooltip="https://creativecommons.org/licenses/by-sa/3.0/"/>
              </a:rPr>
              <a:t>CC BY-SA</a:t>
            </a:r>
            <a:endParaRPr kumimoji="0" lang="en-GB" sz="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07307595"/>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812A05-9ED7-45BB-BA14-4F6909DAD618}"/>
              </a:ext>
            </a:extLst>
          </p:cNvPr>
          <p:cNvSpPr>
            <a:spLocks noGrp="1"/>
          </p:cNvSpPr>
          <p:nvPr>
            <p:ph type="title"/>
          </p:nvPr>
        </p:nvSpPr>
        <p:spPr/>
        <p:txBody>
          <a:bodyPr/>
          <a:lstStyle/>
          <a:p>
            <a:r>
              <a:rPr lang="en-GB" u="sng" dirty="0" err="1"/>
              <a:t>Mac’Windows</a:t>
            </a:r>
            <a:r>
              <a:rPr lang="en-GB" u="sng" dirty="0"/>
              <a:t> &amp; a Pizza Hut.</a:t>
            </a:r>
          </a:p>
        </p:txBody>
      </p:sp>
      <p:sp>
        <p:nvSpPr>
          <p:cNvPr id="3" name="Content Placeholder 2">
            <a:extLst>
              <a:ext uri="{FF2B5EF4-FFF2-40B4-BE49-F238E27FC236}">
                <a16:creationId xmlns:a16="http://schemas.microsoft.com/office/drawing/2014/main" id="{98F47A93-4438-4EC3-8B5F-7602EBA04F82}"/>
              </a:ext>
            </a:extLst>
          </p:cNvPr>
          <p:cNvSpPr>
            <a:spLocks noGrp="1"/>
          </p:cNvSpPr>
          <p:nvPr>
            <p:ph idx="1"/>
          </p:nvPr>
        </p:nvSpPr>
        <p:spPr/>
        <p:txBody>
          <a:bodyPr>
            <a:normAutofit fontScale="70000" lnSpcReduction="20000"/>
          </a:bodyPr>
          <a:lstStyle/>
          <a:p>
            <a:r>
              <a:rPr lang="en-GB" dirty="0"/>
              <a:t>In case there are any exclusive Mac users at L4/Yr1. For next week's OS tutorial, you will find it beneficial if you have Windows on your system. You can use a Virtual Machine to run Windows on your Mac for this purpose, without having to use a dual-boot method and partition (make space) on the hard disk for the second OS.</a:t>
            </a:r>
          </a:p>
          <a:p>
            <a:r>
              <a:rPr lang="en-GB" dirty="0"/>
              <a:t>Download a Virtual Machine: E.g. </a:t>
            </a:r>
            <a:r>
              <a:rPr lang="en-GB" dirty="0">
                <a:hlinkClick r:id="rId2"/>
              </a:rPr>
              <a:t>https://www.virtualbox.org/</a:t>
            </a:r>
            <a:r>
              <a:rPr lang="en-GB" dirty="0"/>
              <a:t> (go to Downloads).</a:t>
            </a:r>
          </a:p>
          <a:p>
            <a:r>
              <a:rPr lang="en-GB" dirty="0"/>
              <a:t>Download Windows 10: Windows is freely available to you as a student. Simply log-in to Azure with your student a/c: </a:t>
            </a:r>
            <a:r>
              <a:rPr lang="en-GB" dirty="0">
                <a:hlinkClick r:id="rId3"/>
              </a:rPr>
              <a:t>https://azure.microsoft.com/en-gb/</a:t>
            </a:r>
            <a:r>
              <a:rPr lang="en-GB" dirty="0"/>
              <a:t> or </a:t>
            </a:r>
            <a:r>
              <a:rPr lang="en-GB" dirty="0">
                <a:hlinkClick r:id="rId4"/>
              </a:rPr>
              <a:t>here</a:t>
            </a:r>
            <a:r>
              <a:rPr lang="en-GB" dirty="0"/>
              <a:t>.</a:t>
            </a:r>
          </a:p>
          <a:p>
            <a:pPr marL="0" indent="0">
              <a:buNone/>
            </a:pPr>
            <a:r>
              <a:rPr lang="en-GB" dirty="0"/>
              <a:t>Note: If you want to use Windows for more than running simple Applications you could use </a:t>
            </a:r>
            <a:r>
              <a:rPr lang="en-GB" dirty="0" err="1"/>
              <a:t>BootCamp</a:t>
            </a:r>
            <a:r>
              <a:rPr lang="en-GB" dirty="0"/>
              <a:t> to run Windows on your Mac. </a:t>
            </a:r>
          </a:p>
          <a:p>
            <a:r>
              <a:rPr lang="en-GB" dirty="0"/>
              <a:t>Using a Virtual Machine is a safer option and allows you to run both your Mac and Windows at the same time. </a:t>
            </a:r>
          </a:p>
          <a:p>
            <a:r>
              <a:rPr lang="en-GB" dirty="0"/>
              <a:t>To learn more and to help you decide which method to choose you can google and/or search YouTube to learn more about using a Virtual Machine or </a:t>
            </a:r>
            <a:r>
              <a:rPr lang="en-GB" dirty="0" err="1"/>
              <a:t>BootCamp</a:t>
            </a:r>
            <a:r>
              <a:rPr lang="en-GB" dirty="0"/>
              <a:t> to install Windows on your Mac.</a:t>
            </a:r>
          </a:p>
          <a:p>
            <a:r>
              <a:rPr lang="en-GB" dirty="0"/>
              <a:t>It is not essential to use Windows, as the Assignment can be completed with either Windows &amp; a Linux VM or a Mac &amp; Linux VM.</a:t>
            </a:r>
          </a:p>
        </p:txBody>
      </p:sp>
    </p:spTree>
    <p:extLst>
      <p:ext uri="{BB962C8B-B14F-4D97-AF65-F5344CB8AC3E}">
        <p14:creationId xmlns:p14="http://schemas.microsoft.com/office/powerpoint/2010/main" val="3261306725"/>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Timeline&#10;&#10;Description automatically generated">
            <a:extLst>
              <a:ext uri="{FF2B5EF4-FFF2-40B4-BE49-F238E27FC236}">
                <a16:creationId xmlns:a16="http://schemas.microsoft.com/office/drawing/2014/main" id="{7235EFF8-BE17-4317-9583-A082AE7B0B8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102882" y="165368"/>
            <a:ext cx="9986236" cy="6527263"/>
          </a:xfrm>
          <a:prstGeom prst="rect">
            <a:avLst/>
          </a:prstGeom>
        </p:spPr>
      </p:pic>
      <p:sp>
        <p:nvSpPr>
          <p:cNvPr id="5" name="TextBox 4">
            <a:extLst>
              <a:ext uri="{FF2B5EF4-FFF2-40B4-BE49-F238E27FC236}">
                <a16:creationId xmlns:a16="http://schemas.microsoft.com/office/drawing/2014/main" id="{71F79179-073A-4383-9987-A101EE2105E3}"/>
              </a:ext>
            </a:extLst>
          </p:cNvPr>
          <p:cNvSpPr txBox="1"/>
          <p:nvPr/>
        </p:nvSpPr>
        <p:spPr>
          <a:xfrm>
            <a:off x="1102882" y="6692631"/>
            <a:ext cx="9986236" cy="2308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a:ln>
                  <a:noFill/>
                </a:ln>
                <a:solidFill>
                  <a:prstClr val="black"/>
                </a:solidFill>
                <a:effectLst/>
                <a:uLnTx/>
                <a:uFillTx/>
                <a:latin typeface="Calibri" panose="020F0502020204030204"/>
                <a:ea typeface="+mn-ea"/>
                <a:cs typeface="+mn-cs"/>
                <a:hlinkClick r:id="rId3" tooltip="http://superuser.com/questions/495923/are-there-any-changes-or-additions-to-ntfs-in-windows-8"/>
              </a:rPr>
              <a:t>This Photo</a:t>
            </a:r>
            <a:r>
              <a:rPr kumimoji="0" lang="en-GB" sz="900" b="0" i="0" u="none" strike="noStrike" kern="1200" cap="none" spc="0" normalizeH="0" baseline="0" noProof="0">
                <a:ln>
                  <a:noFill/>
                </a:ln>
                <a:solidFill>
                  <a:prstClr val="black"/>
                </a:solidFill>
                <a:effectLst/>
                <a:uLnTx/>
                <a:uFillTx/>
                <a:latin typeface="Calibri" panose="020F0502020204030204"/>
                <a:ea typeface="+mn-ea"/>
                <a:cs typeface="+mn-cs"/>
              </a:rPr>
              <a:t> by Unknown Author is licensed under </a:t>
            </a:r>
            <a:r>
              <a:rPr kumimoji="0" lang="en-GB" sz="900" b="0" i="0" u="none" strike="noStrike" kern="1200" cap="none" spc="0" normalizeH="0" baseline="0" noProof="0">
                <a:ln>
                  <a:noFill/>
                </a:ln>
                <a:solidFill>
                  <a:prstClr val="black"/>
                </a:solidFill>
                <a:effectLst/>
                <a:uLnTx/>
                <a:uFillTx/>
                <a:latin typeface="Calibri" panose="020F0502020204030204"/>
                <a:ea typeface="+mn-ea"/>
                <a:cs typeface="+mn-cs"/>
                <a:hlinkClick r:id="rId4" tooltip="https://creativecommons.org/licenses/by-sa/3.0/"/>
              </a:rPr>
              <a:t>CC BY-SA</a:t>
            </a:r>
            <a:endParaRPr kumimoji="0" lang="en-GB" sz="9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69576929"/>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b="1" dirty="0">
                <a:solidFill>
                  <a:schemeClr val="bg1"/>
                </a:solidFill>
              </a:rPr>
              <a:t>Virtual File System</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19490" y="1651555"/>
            <a:ext cx="11790195" cy="4866936"/>
          </a:xfrm>
        </p:spPr>
        <p:txBody>
          <a:bodyPr>
            <a:noAutofit/>
          </a:bodyPr>
          <a:lstStyle/>
          <a:p>
            <a:pPr>
              <a:lnSpc>
                <a:spcPct val="100000"/>
              </a:lnSpc>
              <a:spcBef>
                <a:spcPts val="300"/>
              </a:spcBef>
            </a:pPr>
            <a:r>
              <a:rPr lang="en-GB" sz="2400" dirty="0"/>
              <a:t>Early operating systems supported a single type of disk drive and one type of file system. Today VFS </a:t>
            </a:r>
            <a:r>
              <a:rPr lang="en-GB" sz="2400" b="1" dirty="0"/>
              <a:t>Virtual File Systems </a:t>
            </a:r>
            <a:r>
              <a:rPr lang="en-GB" sz="2400" dirty="0"/>
              <a:t>and device drivers allow modern OSs such as Unix &amp; Linux to support and run on many different types of storage and file systems. Since Windows OS however, will only work on an NTFS file system.</a:t>
            </a:r>
          </a:p>
          <a:p>
            <a:pPr>
              <a:lnSpc>
                <a:spcPct val="100000"/>
              </a:lnSpc>
              <a:spcBef>
                <a:spcPts val="300"/>
              </a:spcBef>
            </a:pPr>
            <a:r>
              <a:rPr lang="en-GB" sz="2400" dirty="0"/>
              <a:t>Virtual file systems (VFS) was developed in 1985 by Sun Microsystems, released in </a:t>
            </a:r>
            <a:r>
              <a:rPr lang="en-GB" sz="2400" dirty="0" err="1"/>
              <a:t>theirSunOS</a:t>
            </a:r>
            <a:r>
              <a:rPr lang="en-GB" sz="2400" dirty="0"/>
              <a:t> 2.0. </a:t>
            </a:r>
          </a:p>
          <a:p>
            <a:pPr>
              <a:lnSpc>
                <a:spcPct val="100000"/>
              </a:lnSpc>
              <a:spcBef>
                <a:spcPts val="300"/>
              </a:spcBef>
            </a:pPr>
            <a:r>
              <a:rPr lang="en-GB" sz="2400" dirty="0"/>
              <a:t>A VFS is an abstract layer on top of the base file system.</a:t>
            </a:r>
          </a:p>
          <a:p>
            <a:pPr>
              <a:lnSpc>
                <a:spcPct val="100000"/>
              </a:lnSpc>
              <a:spcBef>
                <a:spcPts val="300"/>
              </a:spcBef>
            </a:pPr>
            <a:r>
              <a:rPr lang="en-GB" sz="2400" dirty="0"/>
              <a:t>Modern operating systems such as Unix and Linux use VFS to support a wide array of storage devices and file systems, accessing them through an API (Application Programming interface). </a:t>
            </a:r>
          </a:p>
          <a:p>
            <a:pPr>
              <a:lnSpc>
                <a:spcPct val="100000"/>
              </a:lnSpc>
              <a:spcBef>
                <a:spcPts val="300"/>
              </a:spcBef>
            </a:pPr>
            <a:r>
              <a:rPr lang="en-GB" sz="2400" dirty="0"/>
              <a:t>A VFS enables the OS to provide Applications with access to different storage devices with different file systems by using device drivers and file system drivers.</a:t>
            </a:r>
          </a:p>
        </p:txBody>
      </p:sp>
    </p:spTree>
    <p:extLst>
      <p:ext uri="{BB962C8B-B14F-4D97-AF65-F5344CB8AC3E}">
        <p14:creationId xmlns:p14="http://schemas.microsoft.com/office/powerpoint/2010/main" val="13883377"/>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FC282E-A3F4-40E6-9E39-7C0B233E44BE}"/>
              </a:ext>
            </a:extLst>
          </p:cNvPr>
          <p:cNvSpPr>
            <a:spLocks noGrp="1"/>
          </p:cNvSpPr>
          <p:nvPr>
            <p:ph type="title"/>
          </p:nvPr>
        </p:nvSpPr>
        <p:spPr>
          <a:xfrm>
            <a:off x="218945" y="38750"/>
            <a:ext cx="10515600" cy="1325563"/>
          </a:xfrm>
        </p:spPr>
        <p:txBody>
          <a:bodyPr/>
          <a:lstStyle/>
          <a:p>
            <a:r>
              <a:rPr lang="en-GB" b="1" u="sng" dirty="0"/>
              <a:t>Virtual File System</a:t>
            </a:r>
          </a:p>
        </p:txBody>
      </p:sp>
      <p:pic>
        <p:nvPicPr>
          <p:cNvPr id="5" name="Content Placeholder 4" descr="A picture containing diagram&#10;&#10;Description automatically generated">
            <a:extLst>
              <a:ext uri="{FF2B5EF4-FFF2-40B4-BE49-F238E27FC236}">
                <a16:creationId xmlns:a16="http://schemas.microsoft.com/office/drawing/2014/main" id="{77C36424-EA91-44B1-822D-28898CFC2FC0}"/>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745574" y="1595145"/>
            <a:ext cx="5227481" cy="2415730"/>
          </a:xfrm>
        </p:spPr>
      </p:pic>
      <p:sp>
        <p:nvSpPr>
          <p:cNvPr id="6" name="TextBox 5">
            <a:extLst>
              <a:ext uri="{FF2B5EF4-FFF2-40B4-BE49-F238E27FC236}">
                <a16:creationId xmlns:a16="http://schemas.microsoft.com/office/drawing/2014/main" id="{DCACA312-558D-4C17-8CE7-D76130200A6A}"/>
              </a:ext>
            </a:extLst>
          </p:cNvPr>
          <p:cNvSpPr txBox="1"/>
          <p:nvPr/>
        </p:nvSpPr>
        <p:spPr>
          <a:xfrm>
            <a:off x="6745574" y="4010875"/>
            <a:ext cx="4705661" cy="2308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dirty="0">
                <a:ln>
                  <a:noFill/>
                </a:ln>
                <a:solidFill>
                  <a:prstClr val="black"/>
                </a:solidFill>
                <a:effectLst/>
                <a:uLnTx/>
                <a:uFillTx/>
                <a:latin typeface="Calibri" panose="020F0502020204030204"/>
                <a:ea typeface="+mn-ea"/>
                <a:cs typeface="+mn-cs"/>
                <a:hlinkClick r:id="rId3" tooltip="https://opensource.com/life/16/10/introduction-linux-filesystems"/>
              </a:rPr>
              <a:t>This Photo</a:t>
            </a:r>
            <a:r>
              <a:rPr kumimoji="0" lang="en-GB" sz="9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900" b="0" i="0" u="none" strike="noStrike" kern="1200" cap="none" spc="0" normalizeH="0" baseline="0" noProof="0" dirty="0">
                <a:ln>
                  <a:noFill/>
                </a:ln>
                <a:solidFill>
                  <a:prstClr val="black"/>
                </a:solidFill>
                <a:effectLst/>
                <a:uLnTx/>
                <a:uFillTx/>
                <a:latin typeface="Calibri" panose="020F0502020204030204"/>
                <a:ea typeface="+mn-ea"/>
                <a:cs typeface="+mn-cs"/>
                <a:hlinkClick r:id="rId4" tooltip="https://creativecommons.org/licenses/by-sa/3.0/"/>
              </a:rPr>
              <a:t>CC BY-SA</a:t>
            </a:r>
            <a:endParaRPr kumimoji="0" lang="en-GB" sz="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8" name="TextBox 7">
            <a:extLst>
              <a:ext uri="{FF2B5EF4-FFF2-40B4-BE49-F238E27FC236}">
                <a16:creationId xmlns:a16="http://schemas.microsoft.com/office/drawing/2014/main" id="{F6FA8DA1-0C05-4074-8B0F-B1EF46F54D26}"/>
              </a:ext>
            </a:extLst>
          </p:cNvPr>
          <p:cNvSpPr txBox="1"/>
          <p:nvPr/>
        </p:nvSpPr>
        <p:spPr>
          <a:xfrm>
            <a:off x="218945" y="1036984"/>
            <a:ext cx="6526629" cy="5670783"/>
          </a:xfrm>
          <a:prstGeom prst="rect">
            <a:avLst/>
          </a:prstGeom>
          <a:noFill/>
        </p:spPr>
        <p:txBody>
          <a:bodyPr wrap="square">
            <a:spAutoFit/>
          </a:bodyPr>
          <a:lstStyle/>
          <a:p>
            <a:pPr marL="0" marR="0" lvl="0" indent="0" algn="l" defTabSz="914400" rtl="0" eaLnBrk="1" fontAlgn="auto" latinLnBrk="0" hangingPunct="1">
              <a:lnSpc>
                <a:spcPct val="100000"/>
              </a:lnSpc>
              <a:spcBef>
                <a:spcPts val="30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“A connected storage device, such as a hard drive, is accessed through a device driver. The device driver understands the specific language of the drive and is able to translate that language into a standard language used by the operating system to access all disk drives.</a:t>
            </a:r>
          </a:p>
          <a:p>
            <a:pPr marL="0" marR="0" lvl="0" indent="0" algn="l" defTabSz="914400" rtl="0" eaLnBrk="1" fontAlgn="auto" latinLnBrk="0" hangingPunct="1">
              <a:lnSpc>
                <a:spcPct val="100000"/>
              </a:lnSpc>
              <a:spcBef>
                <a:spcPts val="30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 connected storage device, such as a hard drive, is accessed through a device driver. The device driver understands the specific language of the drive and is able to translate that language into a standard language used by the operating system to access all disk drives. … When the kernel has an appropriate device driver in place, it can then access the contents of the disk drive in raw format, which may contain one or more file systems. A file system driver is used to translate the commands used to access each specific file system into a standard set of commands that the operating system can use to talk to all file systems. Programs can then deal with these file systems on the basis of filenames, and directories/folders, contained within a hierarchical structure. They can create, delete, open, and close files, as well as gather various information about them, including access permissions, size, free space, and creation and modification dates.”. (</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5"/>
              </a:rPr>
              <a:t>r</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a:t>
            </a:r>
            <a:endParaRPr kumimoji="0" lang="en-GB" sz="1800" b="0" i="0" u="none" strike="noStrike" kern="1200" cap="none" spc="0" normalizeH="0" baseline="0" noProof="0" dirty="0">
              <a:ln>
                <a:noFill/>
              </a:ln>
              <a:solidFill>
                <a:prstClr val="black"/>
              </a:solidFill>
              <a:effectLst/>
              <a:uLnTx/>
              <a:uFillTx/>
              <a:latin typeface="fell"/>
              <a:ea typeface="+mn-ea"/>
              <a:cs typeface="+mn-cs"/>
            </a:endParaRPr>
          </a:p>
        </p:txBody>
      </p:sp>
    </p:spTree>
    <p:extLst>
      <p:ext uri="{BB962C8B-B14F-4D97-AF65-F5344CB8AC3E}">
        <p14:creationId xmlns:p14="http://schemas.microsoft.com/office/powerpoint/2010/main" val="2447231281"/>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 name="Rectangle 60">
            <a:extLst>
              <a:ext uri="{FF2B5EF4-FFF2-40B4-BE49-F238E27FC236}">
                <a16:creationId xmlns:a16="http://schemas.microsoft.com/office/drawing/2014/main" id="{022BDE4A-8A20-4A69-9C5A-581C82036A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21391" y="792504"/>
            <a:ext cx="11346167" cy="1328730"/>
          </a:xfrm>
        </p:spPr>
        <p:txBody>
          <a:bodyPr vert="horz" lIns="91440" tIns="45720" rIns="91440" bIns="45720" rtlCol="0" anchor="ctr">
            <a:normAutofit/>
          </a:bodyPr>
          <a:lstStyle/>
          <a:p>
            <a:r>
              <a:rPr lang="en-US" kern="1200" dirty="0">
                <a:solidFill>
                  <a:schemeClr val="tx1"/>
                </a:solidFill>
                <a:latin typeface="+mj-lt"/>
                <a:ea typeface="+mj-ea"/>
                <a:cs typeface="+mj-cs"/>
              </a:rPr>
              <a:t>Q. What is the name of the </a:t>
            </a:r>
            <a:r>
              <a:rPr lang="en-US" b="1" kern="1200" dirty="0">
                <a:solidFill>
                  <a:schemeClr val="tx1"/>
                </a:solidFill>
                <a:latin typeface="+mj-lt"/>
                <a:ea typeface="+mj-ea"/>
                <a:cs typeface="+mj-cs"/>
              </a:rPr>
              <a:t>Mac</a:t>
            </a:r>
            <a:r>
              <a:rPr lang="en-US" kern="1200" dirty="0">
                <a:solidFill>
                  <a:schemeClr val="tx1"/>
                </a:solidFill>
                <a:latin typeface="+mj-lt"/>
                <a:ea typeface="+mj-ea"/>
                <a:cs typeface="+mj-cs"/>
              </a:rPr>
              <a:t> file system?</a:t>
            </a:r>
          </a:p>
        </p:txBody>
      </p:sp>
      <p:pic>
        <p:nvPicPr>
          <p:cNvPr id="4" name="Picture 3">
            <a:extLst>
              <a:ext uri="{FF2B5EF4-FFF2-40B4-BE49-F238E27FC236}">
                <a16:creationId xmlns:a16="http://schemas.microsoft.com/office/drawing/2014/main" id="{784E5AB2-960B-4F7F-81E3-BC69FF03898C}"/>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695" r="103" b="-3"/>
          <a:stretch/>
        </p:blipFill>
        <p:spPr>
          <a:xfrm>
            <a:off x="6189934" y="2410448"/>
            <a:ext cx="5803323" cy="3890357"/>
          </a:xfrm>
          <a:prstGeom prst="rect">
            <a:avLst/>
          </a:prstGeom>
        </p:spPr>
      </p:pic>
      <p:sp>
        <p:nvSpPr>
          <p:cNvPr id="5" name="TextBox 4">
            <a:extLst>
              <a:ext uri="{FF2B5EF4-FFF2-40B4-BE49-F238E27FC236}">
                <a16:creationId xmlns:a16="http://schemas.microsoft.com/office/drawing/2014/main" id="{6D90B8DF-C4CD-465E-86B3-BAC70A8DD50D}"/>
              </a:ext>
            </a:extLst>
          </p:cNvPr>
          <p:cNvSpPr txBox="1"/>
          <p:nvPr/>
        </p:nvSpPr>
        <p:spPr>
          <a:xfrm>
            <a:off x="9806441" y="6100750"/>
            <a:ext cx="2186816" cy="200055"/>
          </a:xfrm>
          <a:prstGeom prst="rect">
            <a:avLst/>
          </a:prstGeom>
          <a:noFill/>
        </p:spPr>
        <p:txBody>
          <a:bodyPr wrap="none" rtlCol="0">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dirty="0">
                <a:ln>
                  <a:noFill/>
                </a:ln>
                <a:solidFill>
                  <a:srgbClr val="FFFFFF"/>
                </a:solidFill>
                <a:effectLst/>
                <a:uLnTx/>
                <a:uFillTx/>
                <a:latin typeface="Calibri" panose="020F0502020204030204"/>
                <a:ea typeface="+mn-ea"/>
                <a:cs typeface="+mn-cs"/>
                <a:hlinkClick r:id="rId4" tooltip="https://www.freeimageslive.co.uk/free_stock_image/questionkeyjpg">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dirty="0">
                <a:ln>
                  <a:noFill/>
                </a:ln>
                <a:solidFill>
                  <a:srgbClr val="FFFFFF"/>
                </a:solidFill>
                <a:effectLst/>
                <a:uLnTx/>
                <a:uFillTx/>
                <a:latin typeface="Calibri" panose="020F0502020204030204"/>
                <a:ea typeface="+mn-ea"/>
                <a:cs typeface="+mn-cs"/>
              </a:rPr>
              <a:t> by Unknown Author is licensed under </a:t>
            </a:r>
            <a:r>
              <a:rPr kumimoji="0" lang="en-GB" sz="700" b="0" i="0" u="none" strike="noStrike" kern="1200" cap="none" spc="0" normalizeH="0" baseline="0" noProof="0" dirty="0">
                <a:ln>
                  <a:noFill/>
                </a:ln>
                <a:solidFill>
                  <a:srgbClr val="FFFFFF"/>
                </a:solidFill>
                <a:effectLst/>
                <a:uLnTx/>
                <a:uFillTx/>
                <a:latin typeface="Calibri" panose="020F0502020204030204"/>
                <a:ea typeface="+mn-ea"/>
                <a:cs typeface="+mn-cs"/>
                <a:hlinkClick r:id="rId5" tooltip="https://creativecommons.org/licenses/by/3.0/">
                  <a:extLst>
                    <a:ext uri="{A12FA001-AC4F-418D-AE19-62706E023703}">
                      <ahyp:hlinkClr xmlns:ahyp="http://schemas.microsoft.com/office/drawing/2018/hyperlinkcolor" val="tx"/>
                    </a:ext>
                  </a:extLst>
                </a:hlinkClick>
              </a:rPr>
              <a:t>CC BY</a:t>
            </a:r>
            <a:endParaRPr kumimoji="0" lang="en-GB" sz="7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pic>
        <p:nvPicPr>
          <p:cNvPr id="17" name="Picture 16">
            <a:extLst>
              <a:ext uri="{FF2B5EF4-FFF2-40B4-BE49-F238E27FC236}">
                <a16:creationId xmlns:a16="http://schemas.microsoft.com/office/drawing/2014/main" id="{49A1DE5E-D631-4B21-B017-548E95823B1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 y="0"/>
            <a:ext cx="12188952" cy="456996"/>
          </a:xfrm>
          <a:prstGeom prst="rect">
            <a:avLst/>
          </a:prstGeom>
        </p:spPr>
      </p:pic>
      <p:pic>
        <p:nvPicPr>
          <p:cNvPr id="6" name="Picture 5">
            <a:extLst>
              <a:ext uri="{FF2B5EF4-FFF2-40B4-BE49-F238E27FC236}">
                <a16:creationId xmlns:a16="http://schemas.microsoft.com/office/drawing/2014/main" id="{146C6BFD-6B06-4CB7-ABBC-08C39E0B0A58}"/>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3635115" y="1853253"/>
            <a:ext cx="3361361" cy="2383187"/>
          </a:xfrm>
          <a:prstGeom prst="rect">
            <a:avLst/>
          </a:prstGeom>
        </p:spPr>
      </p:pic>
      <p:sp>
        <p:nvSpPr>
          <p:cNvPr id="7" name="TextBox 6">
            <a:extLst>
              <a:ext uri="{FF2B5EF4-FFF2-40B4-BE49-F238E27FC236}">
                <a16:creationId xmlns:a16="http://schemas.microsoft.com/office/drawing/2014/main" id="{550564E7-C03A-482E-8693-ECC2FF9F8A7A}"/>
              </a:ext>
            </a:extLst>
          </p:cNvPr>
          <p:cNvSpPr txBox="1"/>
          <p:nvPr/>
        </p:nvSpPr>
        <p:spPr>
          <a:xfrm>
            <a:off x="4482774" y="4067163"/>
            <a:ext cx="1800953" cy="1692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00" b="0" i="0" u="none" strike="noStrike" kern="1200" cap="none" spc="0" normalizeH="0" baseline="0" noProof="0" dirty="0">
                <a:ln>
                  <a:noFill/>
                </a:ln>
                <a:solidFill>
                  <a:prstClr val="white"/>
                </a:solidFill>
                <a:effectLst/>
                <a:uLnTx/>
                <a:uFillTx/>
                <a:latin typeface="Calibri" panose="020F0502020204030204"/>
                <a:ea typeface="+mn-ea"/>
                <a:cs typeface="+mn-cs"/>
                <a:hlinkClick r:id="rId8" tooltip="http://techrena.net/download-mac-os-x-10-6-5/">
                  <a:extLst>
                    <a:ext uri="{A12FA001-AC4F-418D-AE19-62706E023703}">
                      <ahyp:hlinkClr xmlns:ahyp="http://schemas.microsoft.com/office/drawing/2018/hyperlinkcolor" val="tx"/>
                    </a:ext>
                  </a:extLst>
                </a:hlinkClick>
              </a:rPr>
              <a:t>This Photo</a:t>
            </a:r>
            <a:r>
              <a:rPr kumimoji="0" lang="en-GB" sz="500" b="0" i="0" u="none" strike="noStrike" kern="1200" cap="none" spc="0" normalizeH="0" baseline="0" noProof="0" dirty="0">
                <a:ln>
                  <a:noFill/>
                </a:ln>
                <a:solidFill>
                  <a:prstClr val="white"/>
                </a:solidFill>
                <a:effectLst/>
                <a:uLnTx/>
                <a:uFillTx/>
                <a:latin typeface="Calibri" panose="020F0502020204030204"/>
                <a:ea typeface="+mn-ea"/>
                <a:cs typeface="+mn-cs"/>
              </a:rPr>
              <a:t> by Unknown Author is licensed under </a:t>
            </a:r>
            <a:r>
              <a:rPr kumimoji="0" lang="en-GB" sz="500" b="0" i="0" u="none" strike="noStrike" kern="1200" cap="none" spc="0" normalizeH="0" baseline="0" noProof="0" dirty="0">
                <a:ln>
                  <a:noFill/>
                </a:ln>
                <a:solidFill>
                  <a:prstClr val="white"/>
                </a:solidFill>
                <a:effectLst/>
                <a:uLnTx/>
                <a:uFillTx/>
                <a:latin typeface="Calibri" panose="020F0502020204030204"/>
                <a:ea typeface="+mn-ea"/>
                <a:cs typeface="+mn-cs"/>
                <a:hlinkClick r:id="rId9" tooltip="https://creativecommons.org/licenses/by-nc-nd/3.0/">
                  <a:extLst>
                    <a:ext uri="{A12FA001-AC4F-418D-AE19-62706E023703}">
                      <ahyp:hlinkClr xmlns:ahyp="http://schemas.microsoft.com/office/drawing/2018/hyperlinkcolor" val="tx"/>
                    </a:ext>
                  </a:extLst>
                </a:hlinkClick>
              </a:rPr>
              <a:t>CC BY-NC-ND</a:t>
            </a:r>
            <a:endParaRPr kumimoji="0" lang="en-GB" sz="5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96082421"/>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Timeline&#10;&#10;Description automatically generated">
            <a:extLst>
              <a:ext uri="{FF2B5EF4-FFF2-40B4-BE49-F238E27FC236}">
                <a16:creationId xmlns:a16="http://schemas.microsoft.com/office/drawing/2014/main" id="{886CAAD9-A042-4F03-8776-64E9C3B9DE9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0"/>
            <a:ext cx="8496300" cy="6896100"/>
          </a:xfrm>
          <a:prstGeom prst="rect">
            <a:avLst/>
          </a:prstGeom>
        </p:spPr>
      </p:pic>
      <p:sp>
        <p:nvSpPr>
          <p:cNvPr id="5" name="TextBox 4">
            <a:extLst>
              <a:ext uri="{FF2B5EF4-FFF2-40B4-BE49-F238E27FC236}">
                <a16:creationId xmlns:a16="http://schemas.microsoft.com/office/drawing/2014/main" id="{C657159A-DE09-4FB8-B2F8-8EF8E3DB7252}"/>
              </a:ext>
            </a:extLst>
          </p:cNvPr>
          <p:cNvSpPr txBox="1"/>
          <p:nvPr/>
        </p:nvSpPr>
        <p:spPr>
          <a:xfrm>
            <a:off x="8982075" y="6524624"/>
            <a:ext cx="3209925" cy="2308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dirty="0">
                <a:ln>
                  <a:noFill/>
                </a:ln>
                <a:solidFill>
                  <a:prstClr val="black"/>
                </a:solidFill>
                <a:effectLst/>
                <a:uLnTx/>
                <a:uFillTx/>
                <a:latin typeface="Calibri" panose="020F0502020204030204"/>
                <a:ea typeface="+mn-ea"/>
                <a:cs typeface="+mn-cs"/>
                <a:hlinkClick r:id="rId3" tooltip="http://www.tecmint.com/linux-directory-structure-and-important-files-paths-explained/linux-directory-structure/"/>
              </a:rPr>
              <a:t>This Photo</a:t>
            </a:r>
            <a:r>
              <a:rPr kumimoji="0" lang="en-GB" sz="9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900" b="0" i="0" u="none" strike="noStrike" kern="1200" cap="none" spc="0" normalizeH="0" baseline="0" noProof="0" dirty="0">
                <a:ln>
                  <a:noFill/>
                </a:ln>
                <a:solidFill>
                  <a:prstClr val="black"/>
                </a:solidFill>
                <a:effectLst/>
                <a:uLnTx/>
                <a:uFillTx/>
                <a:latin typeface="Calibri" panose="020F0502020204030204"/>
                <a:ea typeface="+mn-ea"/>
                <a:cs typeface="+mn-cs"/>
                <a:hlinkClick r:id="rId4" tooltip="https://creativecommons.org/licenses/by-nc/3.0/"/>
              </a:rPr>
              <a:t>CC BY-NC</a:t>
            </a:r>
            <a:endParaRPr kumimoji="0" lang="en-GB" sz="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478233"/>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sz="4800" dirty="0">
                <a:solidFill>
                  <a:schemeClr val="bg1">
                    <a:lumMod val="75000"/>
                  </a:schemeClr>
                </a:solidFill>
                <a:latin typeface="fell"/>
              </a:rPr>
              <a:t>Bg. </a:t>
            </a:r>
            <a:r>
              <a:rPr lang="en-GB" dirty="0">
                <a:solidFill>
                  <a:schemeClr val="bg1"/>
                </a:solidFill>
                <a:latin typeface="fell"/>
              </a:rPr>
              <a:t>Setting a Static IP address in Win. 10. </a:t>
            </a:r>
            <a:endParaRPr lang="en-GB" dirty="0">
              <a:solidFill>
                <a:schemeClr val="bg1"/>
              </a:solidFill>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528851" y="1752695"/>
            <a:ext cx="10834474" cy="4866936"/>
          </a:xfrm>
        </p:spPr>
        <p:txBody>
          <a:bodyPr>
            <a:normAutofit fontScale="70000" lnSpcReduction="20000"/>
          </a:bodyPr>
          <a:lstStyle/>
          <a:p>
            <a:pPr algn="l"/>
            <a:r>
              <a:rPr lang="en-GB" b="0" i="0" dirty="0">
                <a:solidFill>
                  <a:srgbClr val="333333"/>
                </a:solidFill>
                <a:effectLst/>
                <a:latin typeface="Arial" panose="020B0604020202020204" pitchFamily="34" charset="0"/>
              </a:rPr>
              <a:t>A static IP address is useful for hosting servers or websites and for sharing large files. </a:t>
            </a:r>
            <a:r>
              <a:rPr lang="en-GB" b="1" i="0" dirty="0">
                <a:solidFill>
                  <a:srgbClr val="333333"/>
                </a:solidFill>
                <a:effectLst/>
                <a:latin typeface="Arial" panose="020B0604020202020204" pitchFamily="34" charset="0"/>
              </a:rPr>
              <a:t>To set a static IP address in Windows 7, 8, and 10:</a:t>
            </a:r>
            <a:endParaRPr lang="en-GB" b="0" i="0" dirty="0">
              <a:solidFill>
                <a:srgbClr val="333333"/>
              </a:solidFill>
              <a:effectLst/>
              <a:latin typeface="Arial" panose="020B0604020202020204" pitchFamily="34" charset="0"/>
            </a:endParaRPr>
          </a:p>
          <a:p>
            <a:pPr algn="l">
              <a:buFont typeface="+mj-lt"/>
              <a:buAutoNum type="arabicPeriod"/>
            </a:pPr>
            <a:r>
              <a:rPr lang="en-GB" b="0" i="0" dirty="0">
                <a:solidFill>
                  <a:srgbClr val="333333"/>
                </a:solidFill>
                <a:effectLst/>
                <a:latin typeface="Arial" panose="020B0604020202020204" pitchFamily="34" charset="0"/>
              </a:rPr>
              <a:t>Click </a:t>
            </a:r>
            <a:r>
              <a:rPr lang="en-GB" b="1" i="0" dirty="0">
                <a:solidFill>
                  <a:srgbClr val="333333"/>
                </a:solidFill>
                <a:effectLst/>
                <a:latin typeface="Arial" panose="020B0604020202020204" pitchFamily="34" charset="0"/>
              </a:rPr>
              <a:t>Start Menu</a:t>
            </a:r>
            <a:r>
              <a:rPr lang="en-GB" b="0" i="0" dirty="0">
                <a:solidFill>
                  <a:srgbClr val="333333"/>
                </a:solidFill>
                <a:effectLst/>
                <a:latin typeface="Arial" panose="020B0604020202020204" pitchFamily="34" charset="0"/>
              </a:rPr>
              <a:t> &gt; </a:t>
            </a:r>
            <a:r>
              <a:rPr lang="en-GB" b="1" i="0" dirty="0">
                <a:solidFill>
                  <a:srgbClr val="333333"/>
                </a:solidFill>
                <a:effectLst/>
                <a:latin typeface="Arial" panose="020B0604020202020204" pitchFamily="34" charset="0"/>
              </a:rPr>
              <a:t>Control Panel</a:t>
            </a:r>
            <a:r>
              <a:rPr lang="en-GB" b="0" i="0" dirty="0">
                <a:solidFill>
                  <a:srgbClr val="333333"/>
                </a:solidFill>
                <a:effectLst/>
                <a:latin typeface="Arial" panose="020B0604020202020204" pitchFamily="34" charset="0"/>
              </a:rPr>
              <a:t> &gt; </a:t>
            </a:r>
            <a:r>
              <a:rPr lang="en-GB" b="1" i="0" dirty="0">
                <a:solidFill>
                  <a:srgbClr val="333333"/>
                </a:solidFill>
                <a:effectLst/>
                <a:latin typeface="Arial" panose="020B0604020202020204" pitchFamily="34" charset="0"/>
              </a:rPr>
              <a:t>Network and Sharing </a:t>
            </a:r>
            <a:r>
              <a:rPr lang="en-GB" b="1" i="0" dirty="0" err="1">
                <a:solidFill>
                  <a:srgbClr val="333333"/>
                </a:solidFill>
                <a:effectLst/>
                <a:latin typeface="Arial" panose="020B0604020202020204" pitchFamily="34" charset="0"/>
              </a:rPr>
              <a:t>Center</a:t>
            </a:r>
            <a:r>
              <a:rPr lang="en-GB" b="0" i="0" dirty="0">
                <a:solidFill>
                  <a:srgbClr val="333333"/>
                </a:solidFill>
                <a:effectLst/>
                <a:latin typeface="Arial" panose="020B0604020202020204" pitchFamily="34" charset="0"/>
              </a:rPr>
              <a:t> or </a:t>
            </a:r>
            <a:r>
              <a:rPr lang="en-GB" b="1" i="0" dirty="0">
                <a:solidFill>
                  <a:srgbClr val="333333"/>
                </a:solidFill>
                <a:effectLst/>
                <a:latin typeface="Arial" panose="020B0604020202020204" pitchFamily="34" charset="0"/>
              </a:rPr>
              <a:t>Network and Internet &gt; Network and Sharing </a:t>
            </a:r>
            <a:r>
              <a:rPr lang="en-GB" b="1" i="0" dirty="0" err="1">
                <a:solidFill>
                  <a:srgbClr val="333333"/>
                </a:solidFill>
                <a:effectLst/>
                <a:latin typeface="Arial" panose="020B0604020202020204" pitchFamily="34" charset="0"/>
              </a:rPr>
              <a:t>Center</a:t>
            </a:r>
            <a:r>
              <a:rPr lang="en-GB" b="1" i="0" dirty="0">
                <a:solidFill>
                  <a:srgbClr val="333333"/>
                </a:solidFill>
                <a:effectLst/>
                <a:latin typeface="Arial" panose="020B0604020202020204" pitchFamily="34" charset="0"/>
              </a:rPr>
              <a:t>.</a:t>
            </a:r>
            <a:endParaRPr lang="en-GB" b="0" i="0" dirty="0">
              <a:solidFill>
                <a:srgbClr val="333333"/>
              </a:solidFill>
              <a:effectLst/>
              <a:latin typeface="Arial" panose="020B0604020202020204" pitchFamily="34" charset="0"/>
            </a:endParaRPr>
          </a:p>
          <a:p>
            <a:pPr algn="l">
              <a:buFont typeface="+mj-lt"/>
              <a:buAutoNum type="arabicPeriod"/>
            </a:pPr>
            <a:r>
              <a:rPr lang="en-GB" b="0" i="0" dirty="0">
                <a:solidFill>
                  <a:srgbClr val="333333"/>
                </a:solidFill>
                <a:effectLst/>
                <a:latin typeface="Arial" panose="020B0604020202020204" pitchFamily="34" charset="0"/>
              </a:rPr>
              <a:t>Click </a:t>
            </a:r>
            <a:r>
              <a:rPr lang="en-GB" b="1" i="0" dirty="0">
                <a:solidFill>
                  <a:srgbClr val="333333"/>
                </a:solidFill>
                <a:effectLst/>
                <a:latin typeface="Arial" panose="020B0604020202020204" pitchFamily="34" charset="0"/>
              </a:rPr>
              <a:t>Change adapter settings</a:t>
            </a:r>
            <a:r>
              <a:rPr lang="en-GB" b="0" i="0" dirty="0">
                <a:solidFill>
                  <a:srgbClr val="333333"/>
                </a:solidFill>
                <a:effectLst/>
                <a:latin typeface="Arial" panose="020B0604020202020204" pitchFamily="34" charset="0"/>
              </a:rPr>
              <a:t>.</a:t>
            </a:r>
          </a:p>
          <a:p>
            <a:pPr algn="l">
              <a:buFont typeface="+mj-lt"/>
              <a:buAutoNum type="arabicPeriod"/>
            </a:pPr>
            <a:r>
              <a:rPr lang="en-GB" b="0" i="0" dirty="0">
                <a:solidFill>
                  <a:srgbClr val="333333"/>
                </a:solidFill>
                <a:effectLst/>
                <a:latin typeface="Arial" panose="020B0604020202020204" pitchFamily="34" charset="0"/>
              </a:rPr>
              <a:t>Right-click on </a:t>
            </a:r>
            <a:r>
              <a:rPr lang="en-GB" b="1" i="0" dirty="0">
                <a:solidFill>
                  <a:srgbClr val="333333"/>
                </a:solidFill>
                <a:effectLst/>
                <a:latin typeface="Arial" panose="020B0604020202020204" pitchFamily="34" charset="0"/>
              </a:rPr>
              <a:t>Wi-Fi</a:t>
            </a:r>
            <a:r>
              <a:rPr lang="en-GB" b="0" i="0" dirty="0">
                <a:solidFill>
                  <a:srgbClr val="333333"/>
                </a:solidFill>
                <a:effectLst/>
                <a:latin typeface="Arial" panose="020B0604020202020204" pitchFamily="34" charset="0"/>
              </a:rPr>
              <a:t> or </a:t>
            </a:r>
            <a:r>
              <a:rPr lang="en-GB" b="1" i="0" dirty="0">
                <a:solidFill>
                  <a:srgbClr val="333333"/>
                </a:solidFill>
                <a:effectLst/>
                <a:latin typeface="Arial" panose="020B0604020202020204" pitchFamily="34" charset="0"/>
              </a:rPr>
              <a:t>Local Area Connection.</a:t>
            </a:r>
            <a:endParaRPr lang="en-GB" b="0" i="0" dirty="0">
              <a:solidFill>
                <a:srgbClr val="333333"/>
              </a:solidFill>
              <a:effectLst/>
              <a:latin typeface="Arial" panose="020B0604020202020204" pitchFamily="34" charset="0"/>
            </a:endParaRPr>
          </a:p>
          <a:p>
            <a:pPr algn="l">
              <a:buFont typeface="+mj-lt"/>
              <a:buAutoNum type="arabicPeriod"/>
            </a:pPr>
            <a:r>
              <a:rPr lang="en-GB" b="0" i="0" dirty="0">
                <a:solidFill>
                  <a:srgbClr val="333333"/>
                </a:solidFill>
                <a:effectLst/>
                <a:latin typeface="Arial" panose="020B0604020202020204" pitchFamily="34" charset="0"/>
              </a:rPr>
              <a:t>Click </a:t>
            </a:r>
            <a:r>
              <a:rPr lang="en-GB" b="1" i="0" dirty="0">
                <a:solidFill>
                  <a:srgbClr val="333333"/>
                </a:solidFill>
                <a:effectLst/>
                <a:latin typeface="Arial" panose="020B0604020202020204" pitchFamily="34" charset="0"/>
              </a:rPr>
              <a:t>Properties</a:t>
            </a:r>
            <a:r>
              <a:rPr lang="en-GB" b="0" i="0" dirty="0">
                <a:solidFill>
                  <a:srgbClr val="333333"/>
                </a:solidFill>
                <a:effectLst/>
                <a:latin typeface="Arial" panose="020B0604020202020204" pitchFamily="34" charset="0"/>
              </a:rPr>
              <a:t>.</a:t>
            </a:r>
          </a:p>
          <a:p>
            <a:pPr algn="l">
              <a:buFont typeface="+mj-lt"/>
              <a:buAutoNum type="arabicPeriod"/>
            </a:pPr>
            <a:r>
              <a:rPr lang="en-GB" b="0" i="0" dirty="0">
                <a:solidFill>
                  <a:srgbClr val="333333"/>
                </a:solidFill>
                <a:effectLst/>
                <a:latin typeface="Arial" panose="020B0604020202020204" pitchFamily="34" charset="0"/>
              </a:rPr>
              <a:t>Select </a:t>
            </a:r>
            <a:r>
              <a:rPr lang="en-GB" b="1" i="0" dirty="0">
                <a:solidFill>
                  <a:srgbClr val="333333"/>
                </a:solidFill>
                <a:effectLst/>
                <a:latin typeface="Arial" panose="020B0604020202020204" pitchFamily="34" charset="0"/>
              </a:rPr>
              <a:t>Internet Protocol Version 4 (TCP/IPv4)</a:t>
            </a:r>
            <a:r>
              <a:rPr lang="en-GB" b="0" i="0" dirty="0">
                <a:solidFill>
                  <a:srgbClr val="333333"/>
                </a:solidFill>
                <a:effectLst/>
                <a:latin typeface="Arial" panose="020B0604020202020204" pitchFamily="34" charset="0"/>
              </a:rPr>
              <a:t>.</a:t>
            </a:r>
          </a:p>
          <a:p>
            <a:pPr algn="l">
              <a:buFont typeface="+mj-lt"/>
              <a:buAutoNum type="arabicPeriod"/>
            </a:pPr>
            <a:r>
              <a:rPr lang="en-GB" b="0" i="0" dirty="0">
                <a:solidFill>
                  <a:srgbClr val="333333"/>
                </a:solidFill>
                <a:effectLst/>
                <a:latin typeface="Arial" panose="020B0604020202020204" pitchFamily="34" charset="0"/>
              </a:rPr>
              <a:t>Click </a:t>
            </a:r>
            <a:r>
              <a:rPr lang="en-GB" b="1" i="0" dirty="0">
                <a:solidFill>
                  <a:srgbClr val="333333"/>
                </a:solidFill>
                <a:effectLst/>
                <a:latin typeface="Arial" panose="020B0604020202020204" pitchFamily="34" charset="0"/>
              </a:rPr>
              <a:t>Properties</a:t>
            </a:r>
            <a:r>
              <a:rPr lang="en-GB" b="0" i="0" dirty="0">
                <a:solidFill>
                  <a:srgbClr val="333333"/>
                </a:solidFill>
                <a:effectLst/>
                <a:latin typeface="Arial" panose="020B0604020202020204" pitchFamily="34" charset="0"/>
              </a:rPr>
              <a:t>. </a:t>
            </a:r>
          </a:p>
          <a:p>
            <a:pPr algn="l">
              <a:buFont typeface="+mj-lt"/>
              <a:buAutoNum type="arabicPeriod"/>
            </a:pPr>
            <a:r>
              <a:rPr lang="en-GB" b="0" i="0" dirty="0">
                <a:solidFill>
                  <a:srgbClr val="333333"/>
                </a:solidFill>
                <a:effectLst/>
                <a:latin typeface="Arial" panose="020B0604020202020204" pitchFamily="34" charset="0"/>
              </a:rPr>
              <a:t>Select </a:t>
            </a:r>
            <a:r>
              <a:rPr lang="en-GB" b="1" i="0" dirty="0">
                <a:solidFill>
                  <a:srgbClr val="333333"/>
                </a:solidFill>
                <a:effectLst/>
                <a:latin typeface="Arial" panose="020B0604020202020204" pitchFamily="34" charset="0"/>
              </a:rPr>
              <a:t>Use the following IP address</a:t>
            </a:r>
            <a:r>
              <a:rPr lang="en-GB" b="0" i="0" dirty="0">
                <a:solidFill>
                  <a:srgbClr val="333333"/>
                </a:solidFill>
                <a:effectLst/>
                <a:latin typeface="Arial" panose="020B0604020202020204" pitchFamily="34" charset="0"/>
              </a:rPr>
              <a:t>.</a:t>
            </a:r>
          </a:p>
          <a:p>
            <a:pPr algn="l">
              <a:buFont typeface="+mj-lt"/>
              <a:buAutoNum type="arabicPeriod"/>
            </a:pPr>
            <a:r>
              <a:rPr lang="en-GB" b="0" i="0" dirty="0">
                <a:solidFill>
                  <a:srgbClr val="333333"/>
                </a:solidFill>
                <a:effectLst/>
                <a:latin typeface="Arial" panose="020B0604020202020204" pitchFamily="34" charset="0"/>
              </a:rPr>
              <a:t>Enter the </a:t>
            </a:r>
            <a:r>
              <a:rPr lang="en-GB" b="1" i="0" dirty="0">
                <a:solidFill>
                  <a:srgbClr val="333333"/>
                </a:solidFill>
                <a:effectLst/>
                <a:latin typeface="Arial" panose="020B0604020202020204" pitchFamily="34" charset="0"/>
              </a:rPr>
              <a:t>IP address</a:t>
            </a:r>
            <a:r>
              <a:rPr lang="en-GB" b="0" i="0" dirty="0">
                <a:solidFill>
                  <a:srgbClr val="333333"/>
                </a:solidFill>
                <a:effectLst/>
                <a:latin typeface="Arial" panose="020B0604020202020204" pitchFamily="34" charset="0"/>
              </a:rPr>
              <a:t>, </a:t>
            </a:r>
            <a:r>
              <a:rPr lang="en-GB" b="1" i="0" dirty="0">
                <a:solidFill>
                  <a:srgbClr val="333333"/>
                </a:solidFill>
                <a:effectLst/>
                <a:latin typeface="Arial" panose="020B0604020202020204" pitchFamily="34" charset="0"/>
              </a:rPr>
              <a:t>Subnet mask</a:t>
            </a:r>
            <a:r>
              <a:rPr lang="en-GB" b="0" i="0" dirty="0">
                <a:solidFill>
                  <a:srgbClr val="333333"/>
                </a:solidFill>
                <a:effectLst/>
                <a:latin typeface="Arial" panose="020B0604020202020204" pitchFamily="34" charset="0"/>
              </a:rPr>
              <a:t>, </a:t>
            </a:r>
            <a:r>
              <a:rPr lang="en-GB" b="1" i="0" dirty="0">
                <a:solidFill>
                  <a:srgbClr val="333333"/>
                </a:solidFill>
                <a:effectLst/>
                <a:latin typeface="Arial" panose="020B0604020202020204" pitchFamily="34" charset="0"/>
              </a:rPr>
              <a:t>Default gateway</a:t>
            </a:r>
            <a:r>
              <a:rPr lang="en-GB" b="0" i="0" dirty="0">
                <a:solidFill>
                  <a:srgbClr val="333333"/>
                </a:solidFill>
                <a:effectLst/>
                <a:latin typeface="Arial" panose="020B0604020202020204" pitchFamily="34" charset="0"/>
              </a:rPr>
              <a:t>, and </a:t>
            </a:r>
            <a:r>
              <a:rPr lang="en-GB" b="1" i="0" dirty="0">
                <a:solidFill>
                  <a:srgbClr val="333333"/>
                </a:solidFill>
                <a:effectLst/>
                <a:latin typeface="Arial" panose="020B0604020202020204" pitchFamily="34" charset="0"/>
              </a:rPr>
              <a:t>DNS server</a:t>
            </a:r>
            <a:r>
              <a:rPr lang="en-GB" b="0" i="0" dirty="0">
                <a:solidFill>
                  <a:srgbClr val="333333"/>
                </a:solidFill>
                <a:effectLst/>
                <a:latin typeface="Arial" panose="020B0604020202020204" pitchFamily="34" charset="0"/>
              </a:rPr>
              <a:t>.</a:t>
            </a:r>
          </a:p>
          <a:p>
            <a:pPr algn="l">
              <a:buFont typeface="+mj-lt"/>
              <a:buAutoNum type="arabicPeriod"/>
            </a:pPr>
            <a:r>
              <a:rPr lang="en-GB" b="0" i="0" dirty="0">
                <a:solidFill>
                  <a:srgbClr val="333333"/>
                </a:solidFill>
                <a:effectLst/>
                <a:latin typeface="Arial" panose="020B0604020202020204" pitchFamily="34" charset="0"/>
              </a:rPr>
              <a:t>Click </a:t>
            </a:r>
            <a:r>
              <a:rPr lang="en-GB" b="1" i="0" dirty="0">
                <a:solidFill>
                  <a:srgbClr val="333333"/>
                </a:solidFill>
                <a:effectLst/>
                <a:latin typeface="Arial" panose="020B0604020202020204" pitchFamily="34" charset="0"/>
              </a:rPr>
              <a:t>OK</a:t>
            </a:r>
            <a:r>
              <a:rPr lang="en-GB" b="0" i="0" dirty="0">
                <a:solidFill>
                  <a:srgbClr val="333333"/>
                </a:solidFill>
                <a:effectLst/>
                <a:latin typeface="Arial" panose="020B0604020202020204" pitchFamily="34" charset="0"/>
              </a:rPr>
              <a:t>.</a:t>
            </a:r>
            <a:br>
              <a:rPr lang="en-GB" b="0" i="0" dirty="0">
                <a:solidFill>
                  <a:srgbClr val="333333"/>
                </a:solidFill>
                <a:effectLst/>
                <a:latin typeface="Arial" panose="020B0604020202020204" pitchFamily="34" charset="0"/>
              </a:rPr>
            </a:br>
            <a:r>
              <a:rPr lang="en-GB" b="0" i="0" dirty="0">
                <a:solidFill>
                  <a:srgbClr val="333333"/>
                </a:solidFill>
                <a:effectLst/>
                <a:latin typeface="Arial" panose="020B0604020202020204" pitchFamily="34" charset="0"/>
              </a:rPr>
              <a:t>Your computer displays a static IP address.</a:t>
            </a:r>
            <a:br>
              <a:rPr lang="en-GB" b="0" i="0" dirty="0">
                <a:solidFill>
                  <a:srgbClr val="333333"/>
                </a:solidFill>
                <a:effectLst/>
                <a:latin typeface="Arial" panose="020B0604020202020204" pitchFamily="34" charset="0"/>
              </a:rPr>
            </a:br>
            <a:br>
              <a:rPr lang="en-GB" b="0" i="0" dirty="0">
                <a:solidFill>
                  <a:srgbClr val="333333"/>
                </a:solidFill>
                <a:effectLst/>
                <a:latin typeface="Arial" panose="020B0604020202020204" pitchFamily="34" charset="0"/>
              </a:rPr>
            </a:br>
            <a:r>
              <a:rPr lang="en-GB" b="0" i="0" dirty="0">
                <a:solidFill>
                  <a:srgbClr val="333333"/>
                </a:solidFill>
                <a:effectLst/>
                <a:latin typeface="Arial" panose="020B0604020202020204" pitchFamily="34" charset="0"/>
              </a:rPr>
              <a:t> </a:t>
            </a:r>
          </a:p>
          <a:p>
            <a:pPr algn="l"/>
            <a:r>
              <a:rPr lang="en-GB" dirty="0">
                <a:solidFill>
                  <a:srgbClr val="333333"/>
                </a:solidFill>
                <a:latin typeface="Arial" panose="020B0604020202020204" pitchFamily="34" charset="0"/>
              </a:rPr>
              <a:t>S</a:t>
            </a:r>
            <a:r>
              <a:rPr lang="en-GB" b="0" i="0" dirty="0">
                <a:solidFill>
                  <a:srgbClr val="333333"/>
                </a:solidFill>
                <a:effectLst/>
                <a:latin typeface="Arial" panose="020B0604020202020204" pitchFamily="34" charset="0"/>
              </a:rPr>
              <a:t>et a static IP address on a Mac OS X </a:t>
            </a:r>
            <a:r>
              <a:rPr lang="en-GB" b="0" i="0" dirty="0">
                <a:solidFill>
                  <a:srgbClr val="333333"/>
                </a:solidFill>
                <a:effectLst/>
                <a:latin typeface="Arial" panose="020B0604020202020204" pitchFamily="34" charset="0"/>
                <a:hlinkClick r:id="rId3"/>
              </a:rPr>
              <a:t>click-here</a:t>
            </a:r>
            <a:r>
              <a:rPr lang="en-GB" dirty="0">
                <a:solidFill>
                  <a:srgbClr val="333333"/>
                </a:solidFill>
                <a:latin typeface="Arial" panose="020B0604020202020204" pitchFamily="34" charset="0"/>
              </a:rPr>
              <a:t>.</a:t>
            </a:r>
            <a:endParaRPr lang="en-GB" b="0" i="0" dirty="0">
              <a:effectLst/>
              <a:latin typeface="fell"/>
            </a:endParaRPr>
          </a:p>
        </p:txBody>
      </p:sp>
    </p:spTree>
    <p:extLst>
      <p:ext uri="{BB962C8B-B14F-4D97-AF65-F5344CB8AC3E}">
        <p14:creationId xmlns:p14="http://schemas.microsoft.com/office/powerpoint/2010/main" val="1835636481"/>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24712" y="474188"/>
            <a:ext cx="10380690" cy="1033669"/>
          </a:xfrm>
        </p:spPr>
        <p:txBody>
          <a:bodyPr>
            <a:normAutofit/>
          </a:bodyPr>
          <a:lstStyle/>
          <a:p>
            <a:r>
              <a:rPr lang="en-GB" sz="4000" b="1" dirty="0">
                <a:solidFill>
                  <a:srgbClr val="FFFFFF"/>
                </a:solidFill>
              </a:rPr>
              <a:t>Bits, CPUs and OSs.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82031" y="1703473"/>
            <a:ext cx="11547771" cy="5034606"/>
          </a:xfrm>
        </p:spPr>
        <p:txBody>
          <a:bodyPr>
            <a:normAutofit fontScale="85000" lnSpcReduction="10000"/>
          </a:bodyPr>
          <a:lstStyle/>
          <a:p>
            <a:r>
              <a:rPr lang="en-GB" sz="2400" dirty="0"/>
              <a:t>32-bit tells us that the number of bits that can be processed or transmitted. 32-bit is a type of CPU architecture that can transfer 32 bits of data per clock cycle or you can say that it is the amount of information that the CPU can process every time it performs an operation.</a:t>
            </a:r>
          </a:p>
          <a:p>
            <a:r>
              <a:rPr lang="en-GB" sz="2400" dirty="0"/>
              <a:t>Or you could say that a 32-bit processor can work with 32-bit binary numbers.</a:t>
            </a:r>
          </a:p>
          <a:p>
            <a:r>
              <a:rPr lang="en-GB" sz="2400" dirty="0"/>
              <a:t>It tells us about the width of the register. A 32-bit microprocessor can only process the 32-bit data and 32-bit memory address. 32-bit refer how much information stored in the “registers” of the computer’s central processing unit, which is an indication of speed and performance.</a:t>
            </a:r>
          </a:p>
          <a:p>
            <a:r>
              <a:rPr lang="en-GB" sz="2400" dirty="0"/>
              <a:t>Bus tells about the number of wires in the bus. A 32-bit bus will transmit the 32-bit data in parallel. 32-bit refer the size of data bus through which the processor sends out the information. 32-bit bus can address 4,294,967,296 words (232), which would correspond to 4 gigabytes. The larger data bus enables faster transfer of data to and from storage. Most personal computers today use a 32-bit bus.</a:t>
            </a:r>
          </a:p>
          <a:p>
            <a:r>
              <a:rPr lang="en-GB" sz="2400" dirty="0"/>
              <a:t>Operating system tells us about the number of bits that can be used to represent the memory addresses. 32-bit can refer to a 32-bit operating system such as Windows 2000.</a:t>
            </a:r>
          </a:p>
          <a:p>
            <a:r>
              <a:rPr lang="en-GB" sz="2400" dirty="0"/>
              <a:t>The term 32-bit tells us that how much information can be handled by the processor of the computer. The computers were designed in such a way so that they can run on the 32-bit processor.</a:t>
            </a:r>
          </a:p>
          <a:p>
            <a:r>
              <a:rPr lang="en-GB" sz="2400" dirty="0"/>
              <a:t>Example 32-bit OSs included Windows 95,98 and XP. They all have a 32-bit operating system.</a:t>
            </a:r>
          </a:p>
          <a:p>
            <a:pPr marL="0" indent="0">
              <a:buNone/>
            </a:pPr>
            <a:r>
              <a:rPr lang="en-GB" sz="700" dirty="0"/>
              <a:t>Ref source: (</a:t>
            </a:r>
            <a:r>
              <a:rPr lang="en-GB" sz="700" dirty="0">
                <a:hlinkClick r:id="rId3"/>
              </a:rPr>
              <a:t>ref</a:t>
            </a:r>
            <a:r>
              <a:rPr lang="en-GB" sz="700" dirty="0"/>
              <a:t>)</a:t>
            </a:r>
          </a:p>
          <a:p>
            <a:endParaRPr lang="en-GB" sz="2400" dirty="0"/>
          </a:p>
        </p:txBody>
      </p:sp>
    </p:spTree>
    <p:extLst>
      <p:ext uri="{BB962C8B-B14F-4D97-AF65-F5344CB8AC3E}">
        <p14:creationId xmlns:p14="http://schemas.microsoft.com/office/powerpoint/2010/main" val="2212346202"/>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hlinkClick r:id="rId3"/>
            <a:extLst>
              <a:ext uri="{FF2B5EF4-FFF2-40B4-BE49-F238E27FC236}">
                <a16:creationId xmlns:a16="http://schemas.microsoft.com/office/drawing/2014/main" id="{A004ED7E-CC55-4180-BF90-1E3F03E740C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38200" y="1871663"/>
            <a:ext cx="7624763" cy="4257675"/>
          </a:xfrm>
          <a:prstGeom prst="rect">
            <a:avLst/>
          </a:prstGeom>
        </p:spPr>
      </p:pic>
      <p:pic>
        <p:nvPicPr>
          <p:cNvPr id="9" name="Picture 8" descr="Icon&#10;&#10;Description automatically generated">
            <a:extLst>
              <a:ext uri="{FF2B5EF4-FFF2-40B4-BE49-F238E27FC236}">
                <a16:creationId xmlns:a16="http://schemas.microsoft.com/office/drawing/2014/main" id="{7E8F4CD5-2274-46ED-9AFE-CCA8029680BD}"/>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rot="20021307">
            <a:off x="8257081" y="2094986"/>
            <a:ext cx="2819400" cy="4257675"/>
          </a:xfrm>
          <a:prstGeom prst="rect">
            <a:avLst/>
          </a:prstGeom>
        </p:spPr>
      </p:pic>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838200" y="365125"/>
            <a:ext cx="10576810" cy="1506538"/>
          </a:xfrm>
        </p:spPr>
        <p:txBody>
          <a:bodyPr>
            <a:normAutofit fontScale="90000"/>
          </a:bodyPr>
          <a:lstStyle/>
          <a:p>
            <a:r>
              <a:rPr lang="en-GB" sz="6000" b="1" dirty="0">
                <a:solidFill>
                  <a:schemeClr val="tx1">
                    <a:lumMod val="85000"/>
                  </a:schemeClr>
                </a:solidFill>
              </a:rPr>
              <a:t>Bg. </a:t>
            </a:r>
            <a:r>
              <a:rPr lang="en-GB" b="1" dirty="0"/>
              <a:t>Video: Cloud Storage &amp; the World's Largest Data </a:t>
            </a:r>
            <a:r>
              <a:rPr lang="en-GB" b="1" dirty="0" err="1"/>
              <a:t>Center</a:t>
            </a:r>
            <a:r>
              <a:rPr lang="en-GB" b="1" dirty="0"/>
              <a:t>.</a:t>
            </a:r>
          </a:p>
        </p:txBody>
      </p:sp>
    </p:spTree>
    <p:extLst>
      <p:ext uri="{BB962C8B-B14F-4D97-AF65-F5344CB8AC3E}">
        <p14:creationId xmlns:p14="http://schemas.microsoft.com/office/powerpoint/2010/main" val="4227541925"/>
      </p:ext>
    </p:extLst>
  </p:cSld>
  <p:clrMapOvr>
    <a:overrideClrMapping bg1="dk1" tx1="lt1" bg2="dk2" tx2="lt2" accent1="accent1" accent2="accent2" accent3="accent3" accent4="accent4" accent5="accent5" accent6="accent6" hlink="hlink" folHlink="folHlink"/>
  </p:clrMapOvr>
</p:sld>
</file>

<file path=ppt/slides/slide1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A picture containing text, computer, rack&#10;&#10;Description automatically generated">
            <a:hlinkClick r:id="rId3"/>
            <a:extLst>
              <a:ext uri="{FF2B5EF4-FFF2-40B4-BE49-F238E27FC236}">
                <a16:creationId xmlns:a16="http://schemas.microsoft.com/office/drawing/2014/main" id="{12D73E56-B949-4422-A16F-A5CED8955F45}"/>
              </a:ext>
            </a:extLst>
          </p:cNvPr>
          <p:cNvPicPr>
            <a:picLocks noGrp="1" noChangeAspect="1"/>
          </p:cNvPicPr>
          <p:nvPr>
            <p:ph idx="1"/>
          </p:nvPr>
        </p:nvPicPr>
        <p:blipFill rotWithShape="1">
          <a:blip r:embed="rId4">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640079" y="640079"/>
            <a:ext cx="4299180" cy="3789513"/>
          </a:xfrm>
          <a:prstGeom prst="ellipse">
            <a:avLst/>
          </a:prstGeom>
          <a:solidFill>
            <a:srgbClr val="FFFFFF"/>
          </a:solidFill>
          <a:ln w="174625" cmpd="thinThick">
            <a:solidFill>
              <a:srgbClr val="FFFFFF"/>
            </a:solidFill>
          </a:ln>
        </p:spPr>
        <p:txBody>
          <a:bodyPr vert="horz" lIns="91440" tIns="45720" rIns="91440" bIns="45720" rtlCol="0" anchor="ctr">
            <a:normAutofit/>
          </a:bodyPr>
          <a:lstStyle/>
          <a:p>
            <a:pPr algn="ctr"/>
            <a:r>
              <a:rPr lang="en-US" sz="5400" b="1" dirty="0">
                <a:solidFill>
                  <a:srgbClr val="262626"/>
                </a:solidFill>
              </a:rPr>
              <a:t>Bg. </a:t>
            </a:r>
            <a:r>
              <a:rPr lang="en-US" sz="3100" b="1" dirty="0">
                <a:solidFill>
                  <a:srgbClr val="262626"/>
                </a:solidFill>
              </a:rPr>
              <a:t>Video: </a:t>
            </a:r>
            <a:br>
              <a:rPr lang="en-US" sz="3100" b="1" dirty="0">
                <a:solidFill>
                  <a:srgbClr val="262626"/>
                </a:solidFill>
              </a:rPr>
            </a:br>
            <a:r>
              <a:rPr lang="en-US" sz="3100" b="1" dirty="0">
                <a:solidFill>
                  <a:srgbClr val="262626"/>
                </a:solidFill>
              </a:rPr>
              <a:t>View Microsoft’s MASSIVE data center.</a:t>
            </a:r>
            <a:br>
              <a:rPr lang="en-US" sz="2000" b="1" dirty="0">
                <a:solidFill>
                  <a:srgbClr val="262626"/>
                </a:solidFill>
              </a:rPr>
            </a:br>
            <a:endParaRPr lang="en-US" sz="2000" b="1" dirty="0">
              <a:solidFill>
                <a:srgbClr val="262626"/>
              </a:solidFill>
            </a:endParaRPr>
          </a:p>
        </p:txBody>
      </p:sp>
    </p:spTree>
    <p:extLst>
      <p:ext uri="{BB962C8B-B14F-4D97-AF65-F5344CB8AC3E}">
        <p14:creationId xmlns:p14="http://schemas.microsoft.com/office/powerpoint/2010/main" val="318974335"/>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sz="4000" b="1" dirty="0">
                <a:solidFill>
                  <a:srgbClr val="FFFFFF"/>
                </a:solidFill>
              </a:rPr>
              <a:t>Mac CLI: Terminal</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77349" y="1597431"/>
            <a:ext cx="7722433" cy="5260569"/>
          </a:xfrm>
        </p:spPr>
        <p:txBody>
          <a:bodyPr>
            <a:normAutofit fontScale="92500" lnSpcReduction="10000"/>
          </a:bodyPr>
          <a:lstStyle/>
          <a:p>
            <a:pPr marL="342900" lvl="0" indent="-342900">
              <a:lnSpc>
                <a:spcPct val="100000"/>
              </a:lnSpc>
              <a:spcBef>
                <a:spcPts val="0"/>
              </a:spcBef>
              <a:spcAft>
                <a:spcPts val="800"/>
              </a:spcAft>
              <a:buFont typeface="Arial" panose="020B0604020202020204" pitchFamily="34" charset="0"/>
              <a:buChar char="•"/>
              <a:tabLst>
                <a:tab pos="457200" algn="l"/>
              </a:tabLst>
            </a:pPr>
            <a:r>
              <a:rPr lang="en-GB" sz="2300" dirty="0"/>
              <a:t>The </a:t>
            </a:r>
            <a:r>
              <a:rPr lang="en-GB" sz="2300" b="1" dirty="0"/>
              <a:t>Mac OS </a:t>
            </a:r>
            <a:r>
              <a:rPr lang="en-GB" sz="2300" dirty="0"/>
              <a:t>is built on a version of </a:t>
            </a:r>
            <a:r>
              <a:rPr lang="en-GB" sz="2300" b="1" dirty="0"/>
              <a:t>FreeBSD Unix called Darwin</a:t>
            </a:r>
            <a:r>
              <a:rPr lang="en-GB" sz="2300" dirty="0"/>
              <a:t>.</a:t>
            </a:r>
          </a:p>
          <a:p>
            <a:pPr marL="342900" lvl="0" indent="-342900">
              <a:lnSpc>
                <a:spcPct val="100000"/>
              </a:lnSpc>
              <a:spcBef>
                <a:spcPts val="0"/>
              </a:spcBef>
              <a:spcAft>
                <a:spcPts val="800"/>
              </a:spcAft>
              <a:buFont typeface="Arial" panose="020B0604020202020204" pitchFamily="34" charset="0"/>
              <a:buChar char="•"/>
              <a:tabLst>
                <a:tab pos="457200" algn="l"/>
              </a:tabLst>
            </a:pPr>
            <a:r>
              <a:rPr lang="en-GB" sz="2300" dirty="0"/>
              <a:t>As Mac OS X is a Unix OS, it’s command line list is much the same as a </a:t>
            </a:r>
            <a:r>
              <a:rPr lang="en-GB" sz="2300" b="1" dirty="0"/>
              <a:t>Linux distro. </a:t>
            </a:r>
          </a:p>
          <a:p>
            <a:pPr marL="342900" lvl="0" indent="-342900">
              <a:lnSpc>
                <a:spcPct val="100000"/>
              </a:lnSpc>
              <a:spcBef>
                <a:spcPts val="0"/>
              </a:spcBef>
              <a:spcAft>
                <a:spcPts val="800"/>
              </a:spcAft>
              <a:buFont typeface="Arial" panose="020B0604020202020204" pitchFamily="34" charset="0"/>
              <a:buChar char="•"/>
              <a:tabLst>
                <a:tab pos="457200" algn="l"/>
              </a:tabLst>
            </a:pPr>
            <a:r>
              <a:rPr lang="en-GB" sz="2300" dirty="0"/>
              <a:t>To open the Unix command prompt CLI in Mac OS X, </a:t>
            </a:r>
            <a:r>
              <a:rPr lang="en-GB" sz="2300" b="1" dirty="0"/>
              <a:t>open the Terminal application</a:t>
            </a:r>
            <a:r>
              <a:rPr lang="en-GB" sz="2300" dirty="0"/>
              <a:t>. Located in the Applications/Utilities folder.</a:t>
            </a:r>
          </a:p>
          <a:p>
            <a:pPr marL="342900" lvl="0" indent="-342900">
              <a:lnSpc>
                <a:spcPct val="100000"/>
              </a:lnSpc>
              <a:spcBef>
                <a:spcPts val="0"/>
              </a:spcBef>
              <a:spcAft>
                <a:spcPts val="800"/>
              </a:spcAft>
              <a:buFont typeface="Arial" panose="020B0604020202020204" pitchFamily="34" charset="0"/>
              <a:buChar char="•"/>
              <a:tabLst>
                <a:tab pos="457200" algn="l"/>
              </a:tabLst>
            </a:pPr>
            <a:r>
              <a:rPr lang="en-GB" sz="2300" b="1" dirty="0"/>
              <a:t>Bash (Bourne-Again Shell </a:t>
            </a:r>
            <a:r>
              <a:rPr lang="en-GB" sz="2300" dirty="0"/>
              <a:t>– newer version of the original Unix Shell CLI / </a:t>
            </a:r>
            <a:r>
              <a:rPr lang="en-GB" sz="2300" dirty="0" err="1"/>
              <a:t>sh</a:t>
            </a:r>
            <a:r>
              <a:rPr lang="en-GB" sz="2300" dirty="0"/>
              <a:t>) is a Unix CLI shell and is the default CLI shell on a Mac.</a:t>
            </a:r>
          </a:p>
          <a:p>
            <a:pPr marL="800100" lvl="1" indent="-342900">
              <a:lnSpc>
                <a:spcPct val="100000"/>
              </a:lnSpc>
              <a:spcBef>
                <a:spcPts val="0"/>
              </a:spcBef>
              <a:spcAft>
                <a:spcPts val="800"/>
              </a:spcAft>
              <a:tabLst>
                <a:tab pos="457200" algn="l"/>
              </a:tabLst>
            </a:pPr>
            <a:r>
              <a:rPr lang="en-GB" sz="1900" dirty="0"/>
              <a:t>Bg. Apple’s </a:t>
            </a:r>
            <a:r>
              <a:rPr lang="en-GB" sz="1900" b="1" dirty="0"/>
              <a:t>Terminal</a:t>
            </a:r>
            <a:r>
              <a:rPr lang="en-GB" sz="1900" dirty="0"/>
              <a:t> app is the GUI window / interface to the bash shell within it.</a:t>
            </a:r>
          </a:p>
          <a:p>
            <a:pPr marL="0" lvl="0" indent="0">
              <a:lnSpc>
                <a:spcPct val="100000"/>
              </a:lnSpc>
              <a:spcBef>
                <a:spcPts val="0"/>
              </a:spcBef>
              <a:spcAft>
                <a:spcPts val="800"/>
              </a:spcAft>
              <a:buNone/>
              <a:tabLst>
                <a:tab pos="457200" algn="l"/>
              </a:tabLst>
            </a:pPr>
            <a:r>
              <a:rPr lang="en-GB" sz="1900" b="1" dirty="0"/>
              <a:t>For some key commands, see the following slide, </a:t>
            </a:r>
            <a:r>
              <a:rPr lang="en-GB" sz="1900" dirty="0">
                <a:hlinkClick r:id="rId3"/>
              </a:rPr>
              <a:t>click-here</a:t>
            </a:r>
            <a:r>
              <a:rPr lang="en-GB" sz="1900" dirty="0"/>
              <a:t>, or below:</a:t>
            </a:r>
          </a:p>
          <a:p>
            <a:pPr marL="742950" lvl="1" indent="-285750">
              <a:lnSpc>
                <a:spcPct val="100000"/>
              </a:lnSpc>
              <a:spcBef>
                <a:spcPts val="0"/>
              </a:spcBef>
              <a:spcAft>
                <a:spcPts val="800"/>
              </a:spcAft>
              <a:buFont typeface="Arial" panose="020B0604020202020204" pitchFamily="34" charset="0"/>
              <a:buChar char="•"/>
              <a:tabLst>
                <a:tab pos="914400" algn="l"/>
              </a:tabLst>
            </a:pPr>
            <a:r>
              <a:rPr lang="en-GB" sz="1900" dirty="0">
                <a:hlinkClick r:id="rId4"/>
              </a:rPr>
              <a:t>How to use the Terminal command line in macOS</a:t>
            </a:r>
            <a:r>
              <a:rPr lang="en-GB" sz="1900" dirty="0"/>
              <a:t>.</a:t>
            </a:r>
          </a:p>
          <a:p>
            <a:pPr marL="742950" lvl="1" indent="-285750">
              <a:lnSpc>
                <a:spcPct val="100000"/>
              </a:lnSpc>
              <a:spcBef>
                <a:spcPts val="0"/>
              </a:spcBef>
              <a:spcAft>
                <a:spcPts val="800"/>
              </a:spcAft>
              <a:buFont typeface="Arial" panose="020B0604020202020204" pitchFamily="34" charset="0"/>
              <a:buChar char="•"/>
              <a:tabLst>
                <a:tab pos="914400" algn="l"/>
              </a:tabLst>
            </a:pPr>
            <a:r>
              <a:rPr lang="en-GB" sz="1900" dirty="0">
                <a:hlinkClick r:id="rId5"/>
              </a:rPr>
              <a:t>Mac Terminal command cheat sheet</a:t>
            </a:r>
            <a:r>
              <a:rPr lang="en-GB" sz="1900" dirty="0"/>
              <a:t>.</a:t>
            </a:r>
          </a:p>
          <a:p>
            <a:pPr marL="742950" lvl="1" indent="-285750">
              <a:lnSpc>
                <a:spcPct val="100000"/>
              </a:lnSpc>
              <a:spcBef>
                <a:spcPts val="0"/>
              </a:spcBef>
              <a:spcAft>
                <a:spcPts val="800"/>
              </a:spcAft>
              <a:buFont typeface="Arial" panose="020B0604020202020204" pitchFamily="34" charset="0"/>
              <a:buChar char="•"/>
              <a:tabLst>
                <a:tab pos="914400" algn="l"/>
              </a:tabLst>
            </a:pPr>
            <a:r>
              <a:rPr lang="en-GB" sz="1900" dirty="0"/>
              <a:t>Video: </a:t>
            </a:r>
            <a:r>
              <a:rPr lang="en-GB" sz="1900" dirty="0">
                <a:hlinkClick r:id="rId6"/>
              </a:rPr>
              <a:t>How to use the command line on Mac</a:t>
            </a:r>
            <a:endParaRPr lang="en-GB" sz="1900" dirty="0"/>
          </a:p>
          <a:p>
            <a:pPr marL="742950" lvl="1" indent="-285750">
              <a:lnSpc>
                <a:spcPct val="100000"/>
              </a:lnSpc>
              <a:spcBef>
                <a:spcPts val="0"/>
              </a:spcBef>
              <a:spcAft>
                <a:spcPts val="800"/>
              </a:spcAft>
              <a:buFont typeface="Arial" panose="020B0604020202020204" pitchFamily="34" charset="0"/>
              <a:buChar char="•"/>
              <a:tabLst>
                <a:tab pos="914400" algn="l"/>
              </a:tabLst>
            </a:pPr>
            <a:r>
              <a:rPr lang="en-GB" sz="1900" dirty="0"/>
              <a:t>Mac </a:t>
            </a:r>
            <a:r>
              <a:rPr lang="en-GB" sz="1900" dirty="0">
                <a:hlinkClick r:id="rId7"/>
              </a:rPr>
              <a:t>Terminal cheat sheet</a:t>
            </a:r>
            <a:r>
              <a:rPr lang="en-GB" sz="1900" dirty="0"/>
              <a:t>.</a:t>
            </a:r>
          </a:p>
          <a:p>
            <a:pPr marL="0" indent="0">
              <a:lnSpc>
                <a:spcPct val="100000"/>
              </a:lnSpc>
              <a:spcBef>
                <a:spcPts val="0"/>
              </a:spcBef>
              <a:buNone/>
            </a:pPr>
            <a:endParaRPr lang="en-GB" sz="2400" dirty="0"/>
          </a:p>
        </p:txBody>
      </p:sp>
      <p:sp>
        <p:nvSpPr>
          <p:cNvPr id="5" name="TextBox 4">
            <a:extLst>
              <a:ext uri="{FF2B5EF4-FFF2-40B4-BE49-F238E27FC236}">
                <a16:creationId xmlns:a16="http://schemas.microsoft.com/office/drawing/2014/main" id="{F549D5FB-5E32-4A34-8DEC-4EDDB41D480D}"/>
              </a:ext>
            </a:extLst>
          </p:cNvPr>
          <p:cNvSpPr txBox="1"/>
          <p:nvPr/>
        </p:nvSpPr>
        <p:spPr>
          <a:xfrm>
            <a:off x="8244533" y="5904875"/>
            <a:ext cx="3440300" cy="2308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dirty="0">
                <a:ln>
                  <a:noFill/>
                </a:ln>
                <a:solidFill>
                  <a:prstClr val="black"/>
                </a:solidFill>
                <a:effectLst/>
                <a:uLnTx/>
                <a:uFillTx/>
                <a:latin typeface="Calibri" panose="020F0502020204030204"/>
                <a:ea typeface="+mn-ea"/>
                <a:cs typeface="+mn-cs"/>
                <a:hlinkClick r:id="rId8" tooltip="http://www.apple-peru.com/2010/07/tips-mac-tutorial-sobre-el-manejo.html"/>
              </a:rPr>
              <a:t>This Photo</a:t>
            </a:r>
            <a:r>
              <a:rPr kumimoji="0" lang="en-GB" sz="9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900" b="0" i="0" u="none" strike="noStrike" kern="1200" cap="none" spc="0" normalizeH="0" baseline="0" noProof="0" dirty="0">
                <a:ln>
                  <a:noFill/>
                </a:ln>
                <a:solidFill>
                  <a:prstClr val="black"/>
                </a:solidFill>
                <a:effectLst/>
                <a:uLnTx/>
                <a:uFillTx/>
                <a:latin typeface="Calibri" panose="020F0502020204030204"/>
                <a:ea typeface="+mn-ea"/>
                <a:cs typeface="+mn-cs"/>
                <a:hlinkClick r:id="rId9" tooltip="https://creativecommons.org/licenses/by-nc-sa/3.0/"/>
              </a:rPr>
              <a:t>CC BY-SA-NC</a:t>
            </a:r>
            <a:endParaRPr kumimoji="0" lang="en-GB" sz="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BF68DE12-916C-4ED4-BE1A-B9CBED2832DA}"/>
              </a:ext>
            </a:extLst>
          </p:cNvPr>
          <p:cNvSpPr txBox="1"/>
          <p:nvPr/>
        </p:nvSpPr>
        <p:spPr>
          <a:xfrm>
            <a:off x="8388797" y="2479730"/>
            <a:ext cx="3151772" cy="1692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500" b="0" i="0" u="none" strike="noStrike" kern="1200" cap="none" spc="0" normalizeH="0" baseline="0" noProof="0">
                <a:ln>
                  <a:noFill/>
                </a:ln>
                <a:solidFill>
                  <a:prstClr val="black"/>
                </a:solidFill>
                <a:effectLst/>
                <a:uLnTx/>
                <a:uFillTx/>
                <a:latin typeface="Calibri" panose="020F0502020204030204"/>
                <a:ea typeface="+mn-ea"/>
                <a:cs typeface="+mn-cs"/>
                <a:hlinkClick r:id="rId10" tooltip="https://askubuntu.com/questions/384551/mac-os-x-terminal-clone-for-ubuntu"/>
              </a:rPr>
              <a:t>This Photo</a:t>
            </a:r>
            <a:r>
              <a:rPr kumimoji="0" lang="en-GB" sz="500" b="0" i="0" u="none" strike="noStrike" kern="1200" cap="none" spc="0" normalizeH="0" baseline="0" noProof="0">
                <a:ln>
                  <a:noFill/>
                </a:ln>
                <a:solidFill>
                  <a:prstClr val="black"/>
                </a:solidFill>
                <a:effectLst/>
                <a:uLnTx/>
                <a:uFillTx/>
                <a:latin typeface="Calibri" panose="020F0502020204030204"/>
                <a:ea typeface="+mn-ea"/>
                <a:cs typeface="+mn-cs"/>
              </a:rPr>
              <a:t> by Unknown Author is licensed under </a:t>
            </a:r>
            <a:r>
              <a:rPr kumimoji="0" lang="en-GB" sz="500" b="0" i="0" u="none" strike="noStrike" kern="1200" cap="none" spc="0" normalizeH="0" baseline="0" noProof="0">
                <a:ln>
                  <a:noFill/>
                </a:ln>
                <a:solidFill>
                  <a:prstClr val="black"/>
                </a:solidFill>
                <a:effectLst/>
                <a:uLnTx/>
                <a:uFillTx/>
                <a:latin typeface="Calibri" panose="020F0502020204030204"/>
                <a:ea typeface="+mn-ea"/>
                <a:cs typeface="+mn-cs"/>
                <a:hlinkClick r:id="rId11" tooltip="https://creativecommons.org/licenses/by-sa/3.0/"/>
              </a:rPr>
              <a:t>CC BY-SA</a:t>
            </a:r>
            <a:endParaRPr kumimoji="0" lang="en-GB" sz="5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7" name="Picture 6" descr="Graphical user interface, text&#10;&#10;Description automatically generated">
            <a:extLst>
              <a:ext uri="{FF2B5EF4-FFF2-40B4-BE49-F238E27FC236}">
                <a16:creationId xmlns:a16="http://schemas.microsoft.com/office/drawing/2014/main" id="{FD52908C-1313-490B-BA1D-A9DF56FA64F8}"/>
              </a:ext>
            </a:extLst>
          </p:cNvPr>
          <p:cNvPicPr>
            <a:picLocks noChangeAspect="1"/>
          </p:cNvPicPr>
          <p:nvPr/>
        </p:nvPicPr>
        <p:blipFill>
          <a:blip r:embed="rId12">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7397647" y="2334603"/>
            <a:ext cx="5019168" cy="4145950"/>
          </a:xfrm>
          <a:prstGeom prst="rect">
            <a:avLst/>
          </a:prstGeom>
        </p:spPr>
      </p:pic>
      <p:pic>
        <p:nvPicPr>
          <p:cNvPr id="4" name="Picture 3" descr="A picture containing text, monitor, picture frame&#10;&#10;Description automatically generated">
            <a:extLst>
              <a:ext uri="{FF2B5EF4-FFF2-40B4-BE49-F238E27FC236}">
                <a16:creationId xmlns:a16="http://schemas.microsoft.com/office/drawing/2014/main" id="{3692B0B5-A945-4585-975A-FEFA34980D33}"/>
              </a:ext>
            </a:extLst>
          </p:cNvPr>
          <p:cNvPicPr>
            <a:picLocks noChangeAspect="1"/>
          </p:cNvPicPr>
          <p:nvPr/>
        </p:nvPicPr>
        <p:blipFill>
          <a:blip r:embed="rId13">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8654317" y="7928"/>
            <a:ext cx="2783148" cy="2783148"/>
          </a:xfrm>
          <a:prstGeom prst="rect">
            <a:avLst/>
          </a:prstGeom>
        </p:spPr>
      </p:pic>
    </p:spTree>
    <p:extLst>
      <p:ext uri="{BB962C8B-B14F-4D97-AF65-F5344CB8AC3E}">
        <p14:creationId xmlns:p14="http://schemas.microsoft.com/office/powerpoint/2010/main" val="184073502"/>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a:solidFill>
            <a:schemeClr val="bg1">
              <a:lumMod val="95000"/>
            </a:schemeClr>
          </a:solidFill>
        </p:spPr>
        <p:txBody>
          <a:bodyPr>
            <a:normAutofit/>
          </a:bodyPr>
          <a:lstStyle/>
          <a:p>
            <a:r>
              <a:rPr lang="en-GB" sz="5400" b="1" dirty="0">
                <a:solidFill>
                  <a:schemeClr val="bg1">
                    <a:lumMod val="75000"/>
                  </a:schemeClr>
                </a:solidFill>
              </a:rPr>
              <a:t>Bg. </a:t>
            </a:r>
            <a:r>
              <a:rPr lang="en-GB" sz="4000" b="1" dirty="0">
                <a:solidFill>
                  <a:schemeClr val="bg1">
                    <a:lumMod val="75000"/>
                  </a:schemeClr>
                </a:solidFill>
              </a:rPr>
              <a:t>Basic Mac Terminal commands.</a:t>
            </a:r>
          </a:p>
        </p:txBody>
      </p:sp>
      <p:sp>
        <p:nvSpPr>
          <p:cNvPr id="5" name="TextBox 4">
            <a:extLst>
              <a:ext uri="{FF2B5EF4-FFF2-40B4-BE49-F238E27FC236}">
                <a16:creationId xmlns:a16="http://schemas.microsoft.com/office/drawing/2014/main" id="{F549D5FB-5E32-4A34-8DEC-4EDDB41D480D}"/>
              </a:ext>
            </a:extLst>
          </p:cNvPr>
          <p:cNvSpPr txBox="1"/>
          <p:nvPr/>
        </p:nvSpPr>
        <p:spPr>
          <a:xfrm>
            <a:off x="9250276" y="2441341"/>
            <a:ext cx="2263515" cy="15388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3" tooltip="http://www.apple-peru.com/2010/07/tips-mac-tutorial-sobre-el-manejo.html"/>
              </a:rPr>
              <a:t>This Photo</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4" tooltip="https://creativecommons.org/licenses/by-nc-sa/3.0/"/>
              </a:rPr>
              <a:t>CC BY-SA-NC</a:t>
            </a:r>
            <a:endPar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4" name="Picture 3" descr="A picture containing text, monitor, picture frame&#10;&#10;Description automatically generated">
            <a:extLst>
              <a:ext uri="{FF2B5EF4-FFF2-40B4-BE49-F238E27FC236}">
                <a16:creationId xmlns:a16="http://schemas.microsoft.com/office/drawing/2014/main" id="{3692B0B5-A945-4585-975A-FEFA34980D33}"/>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158539" y="174536"/>
            <a:ext cx="2446987" cy="2446987"/>
          </a:xfrm>
          <a:prstGeom prst="rect">
            <a:avLst/>
          </a:prstGeom>
        </p:spPr>
      </p:pic>
      <p:graphicFrame>
        <p:nvGraphicFramePr>
          <p:cNvPr id="6" name="Table 5">
            <a:extLst>
              <a:ext uri="{FF2B5EF4-FFF2-40B4-BE49-F238E27FC236}">
                <a16:creationId xmlns:a16="http://schemas.microsoft.com/office/drawing/2014/main" id="{0C57DFCF-AC89-47D2-9B95-982B1D73325A}"/>
              </a:ext>
            </a:extLst>
          </p:cNvPr>
          <p:cNvGraphicFramePr/>
          <p:nvPr/>
        </p:nvGraphicFramePr>
        <p:xfrm>
          <a:off x="559061" y="1646619"/>
          <a:ext cx="8431958" cy="5162193"/>
        </p:xfrm>
        <a:graphic>
          <a:graphicData uri="http://schemas.openxmlformats.org/drawingml/2006/table">
            <a:tbl>
              <a:tblPr firstRow="1" firstCol="1" bandRow="1">
                <a:tableStyleId>{5C22544A-7EE6-4342-B048-85BDC9FD1C3A}</a:tableStyleId>
              </a:tblPr>
              <a:tblGrid>
                <a:gridCol w="1316172">
                  <a:extLst>
                    <a:ext uri="{9D8B030D-6E8A-4147-A177-3AD203B41FA5}">
                      <a16:colId xmlns:a16="http://schemas.microsoft.com/office/drawing/2014/main" val="1627121552"/>
                    </a:ext>
                  </a:extLst>
                </a:gridCol>
                <a:gridCol w="7115786">
                  <a:extLst>
                    <a:ext uri="{9D8B030D-6E8A-4147-A177-3AD203B41FA5}">
                      <a16:colId xmlns:a16="http://schemas.microsoft.com/office/drawing/2014/main" val="3448465965"/>
                    </a:ext>
                  </a:extLst>
                </a:gridCol>
              </a:tblGrid>
              <a:tr h="0">
                <a:tc>
                  <a:txBody>
                    <a:bodyPr/>
                    <a:lstStyle/>
                    <a:p>
                      <a:pPr algn="l" fontAlgn="base">
                        <a:lnSpc>
                          <a:spcPct val="107000"/>
                        </a:lnSpc>
                        <a:spcBef>
                          <a:spcPts val="0"/>
                        </a:spcBef>
                        <a:spcAft>
                          <a:spcPts val="0"/>
                        </a:spcAft>
                      </a:pPr>
                      <a:r>
                        <a:rPr lang="en-GB" sz="1200" u="none" strike="noStrike">
                          <a:solidFill>
                            <a:schemeClr val="tx1"/>
                          </a:solidFill>
                          <a:effectLst/>
                        </a:rPr>
                        <a:t>pwd</a:t>
                      </a:r>
                      <a:endParaRPr lang="en-GB" sz="12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1200" u="none" strike="noStrike" dirty="0">
                          <a:solidFill>
                            <a:schemeClr val="tx1"/>
                          </a:solidFill>
                          <a:effectLst/>
                        </a:rPr>
                        <a:t>Print working directory (Prints out the address of the current directory).</a:t>
                      </a:r>
                      <a:endParaRPr lang="en-GB" sz="1200" b="0" i="0" u="none" strike="noStrike" dirty="0">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3506163047"/>
                  </a:ext>
                </a:extLst>
              </a:tr>
              <a:tr h="0">
                <a:tc>
                  <a:txBody>
                    <a:bodyPr/>
                    <a:lstStyle/>
                    <a:p>
                      <a:pPr algn="l" fontAlgn="base">
                        <a:lnSpc>
                          <a:spcPct val="107000"/>
                        </a:lnSpc>
                        <a:spcBef>
                          <a:spcPts val="0"/>
                        </a:spcBef>
                        <a:spcAft>
                          <a:spcPts val="0"/>
                        </a:spcAft>
                      </a:pPr>
                      <a:r>
                        <a:rPr lang="en-GB" sz="1200" u="none" strike="noStrike">
                          <a:solidFill>
                            <a:schemeClr val="tx1"/>
                          </a:solidFill>
                          <a:effectLst/>
                        </a:rPr>
                        <a:t>ls</a:t>
                      </a:r>
                      <a:endParaRPr lang="en-GB" sz="12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1200" u="none" strike="noStrike">
                          <a:solidFill>
                            <a:schemeClr val="tx1"/>
                          </a:solidFill>
                          <a:effectLst/>
                        </a:rPr>
                        <a:t>Displays the names of files and sub-folders/directories in the current folder.</a:t>
                      </a:r>
                      <a:endParaRPr lang="en-GB" sz="12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1583302085"/>
                  </a:ext>
                </a:extLst>
              </a:tr>
              <a:tr h="0">
                <a:tc>
                  <a:txBody>
                    <a:bodyPr/>
                    <a:lstStyle/>
                    <a:p>
                      <a:pPr algn="l" fontAlgn="base">
                        <a:lnSpc>
                          <a:spcPct val="107000"/>
                        </a:lnSpc>
                        <a:spcBef>
                          <a:spcPts val="0"/>
                        </a:spcBef>
                        <a:spcAft>
                          <a:spcPts val="0"/>
                        </a:spcAft>
                      </a:pPr>
                      <a:r>
                        <a:rPr lang="en-GB" sz="1200" u="none" strike="noStrike">
                          <a:solidFill>
                            <a:schemeClr val="tx1"/>
                          </a:solidFill>
                          <a:effectLst/>
                        </a:rPr>
                        <a:t>ls -l</a:t>
                      </a:r>
                      <a:endParaRPr lang="en-GB" sz="12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1200" u="none" strike="noStrike">
                          <a:solidFill>
                            <a:schemeClr val="tx1"/>
                          </a:solidFill>
                          <a:effectLst/>
                        </a:rPr>
                        <a:t>Lists and includes additional file information.</a:t>
                      </a:r>
                      <a:endParaRPr lang="en-GB" sz="12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533147867"/>
                  </a:ext>
                </a:extLst>
              </a:tr>
              <a:tr h="0">
                <a:tc>
                  <a:txBody>
                    <a:bodyPr/>
                    <a:lstStyle/>
                    <a:p>
                      <a:pPr algn="l" fontAlgn="base">
                        <a:lnSpc>
                          <a:spcPct val="107000"/>
                        </a:lnSpc>
                        <a:spcBef>
                          <a:spcPts val="0"/>
                        </a:spcBef>
                        <a:spcAft>
                          <a:spcPts val="0"/>
                        </a:spcAft>
                      </a:pPr>
                      <a:r>
                        <a:rPr lang="en-GB" sz="1200" u="none" strike="noStrike">
                          <a:solidFill>
                            <a:schemeClr val="tx1"/>
                          </a:solidFill>
                          <a:effectLst/>
                        </a:rPr>
                        <a:t>history -c</a:t>
                      </a:r>
                      <a:endParaRPr lang="en-GB" sz="12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1200" u="none" strike="noStrike">
                          <a:solidFill>
                            <a:schemeClr val="tx1"/>
                          </a:solidFill>
                          <a:effectLst/>
                        </a:rPr>
                        <a:t>Deletes the command history of the Terminal</a:t>
                      </a:r>
                      <a:endParaRPr lang="en-GB" sz="12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9712567"/>
                  </a:ext>
                </a:extLst>
              </a:tr>
              <a:tr h="0">
                <a:tc>
                  <a:txBody>
                    <a:bodyPr/>
                    <a:lstStyle/>
                    <a:p>
                      <a:pPr algn="l" fontAlgn="base">
                        <a:lnSpc>
                          <a:spcPct val="107000"/>
                        </a:lnSpc>
                        <a:spcBef>
                          <a:spcPts val="0"/>
                        </a:spcBef>
                        <a:spcAft>
                          <a:spcPts val="0"/>
                        </a:spcAft>
                      </a:pPr>
                      <a:r>
                        <a:rPr lang="en-GB" sz="1200" u="none" strike="noStrike">
                          <a:solidFill>
                            <a:schemeClr val="tx1"/>
                          </a:solidFill>
                          <a:effectLst/>
                        </a:rPr>
                        <a:t>cd</a:t>
                      </a:r>
                      <a:endParaRPr lang="en-GB" sz="12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1200" u="none" strike="noStrike">
                          <a:solidFill>
                            <a:schemeClr val="tx1"/>
                          </a:solidFill>
                          <a:effectLst/>
                        </a:rPr>
                        <a:t>Go to Home Directory.</a:t>
                      </a:r>
                      <a:endParaRPr lang="en-GB" sz="12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63725979"/>
                  </a:ext>
                </a:extLst>
              </a:tr>
              <a:tr h="0">
                <a:tc>
                  <a:txBody>
                    <a:bodyPr/>
                    <a:lstStyle/>
                    <a:p>
                      <a:pPr algn="l" fontAlgn="base">
                        <a:lnSpc>
                          <a:spcPct val="107000"/>
                        </a:lnSpc>
                        <a:spcBef>
                          <a:spcPts val="0"/>
                        </a:spcBef>
                        <a:spcAft>
                          <a:spcPts val="0"/>
                        </a:spcAft>
                      </a:pPr>
                      <a:r>
                        <a:rPr lang="en-GB" sz="1200" u="none" strike="noStrike">
                          <a:solidFill>
                            <a:schemeClr val="tx1"/>
                          </a:solidFill>
                          <a:effectLst/>
                        </a:rPr>
                        <a:t>cd [folder name]</a:t>
                      </a:r>
                      <a:endParaRPr lang="en-GB" sz="12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1200" u="none" strike="noStrike">
                          <a:solidFill>
                            <a:schemeClr val="tx1"/>
                          </a:solidFill>
                          <a:effectLst/>
                        </a:rPr>
                        <a:t>Change folder / directory.</a:t>
                      </a:r>
                      <a:endParaRPr lang="en-GB" sz="12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2076854684"/>
                  </a:ext>
                </a:extLst>
              </a:tr>
              <a:tr h="0">
                <a:tc>
                  <a:txBody>
                    <a:bodyPr/>
                    <a:lstStyle/>
                    <a:p>
                      <a:pPr algn="l" fontAlgn="base">
                        <a:lnSpc>
                          <a:spcPct val="107000"/>
                        </a:lnSpc>
                        <a:spcBef>
                          <a:spcPts val="0"/>
                        </a:spcBef>
                        <a:spcAft>
                          <a:spcPts val="0"/>
                        </a:spcAft>
                      </a:pPr>
                      <a:r>
                        <a:rPr lang="en-GB" sz="1200" u="none" strike="noStrike">
                          <a:solidFill>
                            <a:schemeClr val="tx1"/>
                          </a:solidFill>
                          <a:effectLst/>
                        </a:rPr>
                        <a:t>cd ..</a:t>
                      </a:r>
                      <a:endParaRPr lang="en-GB" sz="12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1200" u="none" strike="noStrike" dirty="0">
                          <a:solidFill>
                            <a:schemeClr val="tx1"/>
                          </a:solidFill>
                          <a:effectLst/>
                        </a:rPr>
                        <a:t>Move up to the parent directory</a:t>
                      </a:r>
                      <a:endParaRPr lang="en-GB" sz="1200" b="0" i="0" u="none" strike="noStrike" dirty="0">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3397220383"/>
                  </a:ext>
                </a:extLst>
              </a:tr>
              <a:tr h="0">
                <a:tc>
                  <a:txBody>
                    <a:bodyPr/>
                    <a:lstStyle/>
                    <a:p>
                      <a:pPr algn="l" fontAlgn="base">
                        <a:lnSpc>
                          <a:spcPct val="107000"/>
                        </a:lnSpc>
                        <a:spcBef>
                          <a:spcPts val="0"/>
                        </a:spcBef>
                        <a:spcAft>
                          <a:spcPts val="0"/>
                        </a:spcAft>
                      </a:pPr>
                      <a:r>
                        <a:rPr lang="en-GB" sz="1200" u="none" strike="noStrike">
                          <a:solidFill>
                            <a:schemeClr val="tx1"/>
                          </a:solidFill>
                          <a:effectLst/>
                        </a:rPr>
                        <a:t>cd ../..</a:t>
                      </a:r>
                      <a:endParaRPr lang="en-GB" sz="12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1200" u="none" strike="noStrike">
                          <a:solidFill>
                            <a:schemeClr val="tx1"/>
                          </a:solidFill>
                          <a:effectLst/>
                        </a:rPr>
                        <a:t>Move up two levels (Can be extended to as many levels as you want by adding ../)</a:t>
                      </a:r>
                      <a:endParaRPr lang="en-GB" sz="12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1642290113"/>
                  </a:ext>
                </a:extLst>
              </a:tr>
              <a:tr h="0">
                <a:tc>
                  <a:txBody>
                    <a:bodyPr/>
                    <a:lstStyle/>
                    <a:p>
                      <a:pPr algn="l" fontAlgn="base">
                        <a:lnSpc>
                          <a:spcPct val="107000"/>
                        </a:lnSpc>
                        <a:spcBef>
                          <a:spcPts val="0"/>
                        </a:spcBef>
                        <a:spcAft>
                          <a:spcPts val="0"/>
                        </a:spcAft>
                      </a:pPr>
                      <a:r>
                        <a:rPr lang="en-GB" sz="1200" u="none" strike="noStrike">
                          <a:solidFill>
                            <a:schemeClr val="tx1"/>
                          </a:solidFill>
                          <a:effectLst/>
                        </a:rPr>
                        <a:t>cd ~</a:t>
                      </a:r>
                      <a:endParaRPr lang="en-GB" sz="12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1200" u="none" strike="noStrike">
                          <a:solidFill>
                            <a:schemeClr val="tx1"/>
                          </a:solidFill>
                          <a:effectLst/>
                        </a:rPr>
                        <a:t>Go to Home Directory.</a:t>
                      </a:r>
                      <a:endParaRPr lang="en-GB" sz="12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2118674182"/>
                  </a:ext>
                </a:extLst>
              </a:tr>
              <a:tr h="0">
                <a:tc>
                  <a:txBody>
                    <a:bodyPr/>
                    <a:lstStyle/>
                    <a:p>
                      <a:pPr algn="l" fontAlgn="base">
                        <a:lnSpc>
                          <a:spcPct val="107000"/>
                        </a:lnSpc>
                        <a:spcBef>
                          <a:spcPts val="0"/>
                        </a:spcBef>
                        <a:spcAft>
                          <a:spcPts val="0"/>
                        </a:spcAft>
                      </a:pPr>
                      <a:r>
                        <a:rPr lang="en-GB" sz="1200" u="none" strike="noStrike">
                          <a:solidFill>
                            <a:schemeClr val="tx1"/>
                          </a:solidFill>
                          <a:effectLst/>
                        </a:rPr>
                        <a:t>mkdir &lt;dir&gt;</a:t>
                      </a:r>
                      <a:endParaRPr lang="en-GB" sz="12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1200" u="none" strike="noStrike">
                          <a:solidFill>
                            <a:schemeClr val="tx1"/>
                          </a:solidFill>
                          <a:effectLst/>
                        </a:rPr>
                        <a:t>Create a new subdirectory in the current directory</a:t>
                      </a:r>
                      <a:endParaRPr lang="en-GB" sz="12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3532521467"/>
                  </a:ext>
                </a:extLst>
              </a:tr>
              <a:tr h="0">
                <a:tc>
                  <a:txBody>
                    <a:bodyPr/>
                    <a:lstStyle/>
                    <a:p>
                      <a:pPr algn="l" fontAlgn="base">
                        <a:lnSpc>
                          <a:spcPct val="107000"/>
                        </a:lnSpc>
                        <a:spcBef>
                          <a:spcPts val="0"/>
                        </a:spcBef>
                        <a:spcAft>
                          <a:spcPts val="0"/>
                        </a:spcAft>
                      </a:pPr>
                      <a:r>
                        <a:rPr lang="en-GB" sz="1200" u="none" strike="noStrike">
                          <a:solidFill>
                            <a:schemeClr val="tx1"/>
                          </a:solidFill>
                          <a:effectLst/>
                        </a:rPr>
                        <a:t>mkdir &lt;dir1&gt; &lt;dir2&gt; &lt;dir3&gt;</a:t>
                      </a:r>
                      <a:endParaRPr lang="en-GB" sz="12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1200" u="none" strike="noStrike">
                          <a:solidFill>
                            <a:schemeClr val="tx1"/>
                          </a:solidFill>
                          <a:effectLst/>
                        </a:rPr>
                        <a:t>Create several directories at once.</a:t>
                      </a:r>
                      <a:endParaRPr lang="en-GB" sz="12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1324739933"/>
                  </a:ext>
                </a:extLst>
              </a:tr>
              <a:tr h="0">
                <a:tc>
                  <a:txBody>
                    <a:bodyPr/>
                    <a:lstStyle/>
                    <a:p>
                      <a:pPr algn="l" fontAlgn="base">
                        <a:lnSpc>
                          <a:spcPct val="107000"/>
                        </a:lnSpc>
                        <a:spcBef>
                          <a:spcPts val="0"/>
                        </a:spcBef>
                        <a:spcAft>
                          <a:spcPts val="0"/>
                        </a:spcAft>
                      </a:pPr>
                      <a:r>
                        <a:rPr lang="en-GB" sz="1200" u="none" strike="noStrike">
                          <a:solidFill>
                            <a:schemeClr val="tx1"/>
                          </a:solidFill>
                          <a:effectLst/>
                        </a:rPr>
                        <a:t>rm -R &lt;dir&gt;</a:t>
                      </a:r>
                      <a:endParaRPr lang="en-GB" sz="12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1200" u="none" strike="noStrike">
                          <a:solidFill>
                            <a:schemeClr val="tx1"/>
                          </a:solidFill>
                          <a:effectLst/>
                        </a:rPr>
                        <a:t>Remove a directory and its contents</a:t>
                      </a:r>
                      <a:endParaRPr lang="en-GB" sz="12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3497971506"/>
                  </a:ext>
                </a:extLst>
              </a:tr>
              <a:tr h="0">
                <a:tc>
                  <a:txBody>
                    <a:bodyPr/>
                    <a:lstStyle/>
                    <a:p>
                      <a:pPr algn="l" fontAlgn="base">
                        <a:lnSpc>
                          <a:spcPct val="107000"/>
                        </a:lnSpc>
                        <a:spcBef>
                          <a:spcPts val="0"/>
                        </a:spcBef>
                        <a:spcAft>
                          <a:spcPts val="0"/>
                        </a:spcAft>
                      </a:pPr>
                      <a:r>
                        <a:rPr lang="en-GB" sz="1200" u="none" strike="noStrike">
                          <a:solidFill>
                            <a:schemeClr val="tx1"/>
                          </a:solidFill>
                          <a:effectLst/>
                        </a:rPr>
                        <a:t>touch &lt;file&gt;</a:t>
                      </a:r>
                      <a:endParaRPr lang="en-GB" sz="12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1200" u="none" strike="noStrike">
                          <a:solidFill>
                            <a:schemeClr val="tx1"/>
                          </a:solidFill>
                          <a:effectLst/>
                        </a:rPr>
                        <a:t>Create a new file</a:t>
                      </a:r>
                      <a:endParaRPr lang="en-GB" sz="12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3227889441"/>
                  </a:ext>
                </a:extLst>
              </a:tr>
              <a:tr h="0">
                <a:tc>
                  <a:txBody>
                    <a:bodyPr/>
                    <a:lstStyle/>
                    <a:p>
                      <a:pPr algn="l" fontAlgn="base">
                        <a:lnSpc>
                          <a:spcPct val="107000"/>
                        </a:lnSpc>
                        <a:spcBef>
                          <a:spcPts val="0"/>
                        </a:spcBef>
                        <a:spcAft>
                          <a:spcPts val="0"/>
                        </a:spcAft>
                      </a:pPr>
                      <a:r>
                        <a:rPr lang="en-GB" sz="1200" u="none" strike="noStrike">
                          <a:solidFill>
                            <a:schemeClr val="tx1"/>
                          </a:solidFill>
                          <a:effectLst/>
                        </a:rPr>
                        <a:t>nano &lt;file&gt;</a:t>
                      </a:r>
                      <a:endParaRPr lang="en-GB" sz="12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1200" u="none" strike="noStrike">
                          <a:solidFill>
                            <a:schemeClr val="tx1"/>
                          </a:solidFill>
                          <a:effectLst/>
                        </a:rPr>
                        <a:t>Opens a Terminal file editor where you can make changes to files in the Terminal.</a:t>
                      </a:r>
                      <a:endParaRPr lang="en-GB" sz="12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1099384772"/>
                  </a:ext>
                </a:extLst>
              </a:tr>
              <a:tr h="0">
                <a:tc>
                  <a:txBody>
                    <a:bodyPr/>
                    <a:lstStyle/>
                    <a:p>
                      <a:pPr algn="l" fontAlgn="base">
                        <a:lnSpc>
                          <a:spcPct val="107000"/>
                        </a:lnSpc>
                        <a:spcBef>
                          <a:spcPts val="0"/>
                        </a:spcBef>
                        <a:spcAft>
                          <a:spcPts val="0"/>
                        </a:spcAft>
                      </a:pPr>
                      <a:r>
                        <a:rPr lang="en-GB" sz="1200" u="none" strike="noStrike">
                          <a:solidFill>
                            <a:schemeClr val="tx1"/>
                          </a:solidFill>
                          <a:effectLst/>
                        </a:rPr>
                        <a:t>cp &lt;file&gt; &lt;dir&gt;</a:t>
                      </a:r>
                      <a:endParaRPr lang="en-GB" sz="12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1200" u="none" strike="noStrike">
                          <a:solidFill>
                            <a:schemeClr val="tx1"/>
                          </a:solidFill>
                          <a:effectLst/>
                        </a:rPr>
                        <a:t>Copy a file to a directory</a:t>
                      </a:r>
                      <a:endParaRPr lang="en-GB" sz="12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4119652834"/>
                  </a:ext>
                </a:extLst>
              </a:tr>
              <a:tr h="0">
                <a:tc>
                  <a:txBody>
                    <a:bodyPr/>
                    <a:lstStyle/>
                    <a:p>
                      <a:pPr algn="l" fontAlgn="base">
                        <a:lnSpc>
                          <a:spcPct val="107000"/>
                        </a:lnSpc>
                        <a:spcBef>
                          <a:spcPts val="0"/>
                        </a:spcBef>
                        <a:spcAft>
                          <a:spcPts val="0"/>
                        </a:spcAft>
                      </a:pPr>
                      <a:r>
                        <a:rPr lang="en-GB" sz="1200" u="none" strike="noStrike">
                          <a:solidFill>
                            <a:schemeClr val="tx1"/>
                          </a:solidFill>
                          <a:effectLst/>
                        </a:rPr>
                        <a:t>rm &lt;file&gt;</a:t>
                      </a:r>
                      <a:endParaRPr lang="en-GB" sz="12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1200" u="none" strike="noStrike">
                          <a:solidFill>
                            <a:schemeClr val="tx1"/>
                          </a:solidFill>
                          <a:effectLst/>
                        </a:rPr>
                        <a:t>Remove a file. This will remove it completely from the system. Be careful with this command.</a:t>
                      </a:r>
                      <a:endParaRPr lang="en-GB" sz="12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920725790"/>
                  </a:ext>
                </a:extLst>
              </a:tr>
              <a:tr h="0">
                <a:tc>
                  <a:txBody>
                    <a:bodyPr/>
                    <a:lstStyle/>
                    <a:p>
                      <a:pPr algn="l" fontAlgn="base">
                        <a:lnSpc>
                          <a:spcPct val="107000"/>
                        </a:lnSpc>
                        <a:spcBef>
                          <a:spcPts val="0"/>
                        </a:spcBef>
                        <a:spcAft>
                          <a:spcPts val="0"/>
                        </a:spcAft>
                      </a:pPr>
                      <a:r>
                        <a:rPr lang="en-GB" sz="1200" u="none" strike="noStrike">
                          <a:solidFill>
                            <a:schemeClr val="tx1"/>
                          </a:solidFill>
                          <a:effectLst/>
                        </a:rPr>
                        <a:t>rm -i &lt;file&gt;</a:t>
                      </a:r>
                      <a:endParaRPr lang="en-GB" sz="12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1200" u="none" strike="noStrike">
                          <a:solidFill>
                            <a:schemeClr val="tx1"/>
                          </a:solidFill>
                          <a:effectLst/>
                        </a:rPr>
                        <a:t>Deleting a file after providing confirmation.</a:t>
                      </a:r>
                      <a:endParaRPr lang="en-GB" sz="12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4124313333"/>
                  </a:ext>
                </a:extLst>
              </a:tr>
              <a:tr h="0">
                <a:tc>
                  <a:txBody>
                    <a:bodyPr/>
                    <a:lstStyle/>
                    <a:p>
                      <a:pPr algn="l" fontAlgn="base">
                        <a:lnSpc>
                          <a:spcPct val="107000"/>
                        </a:lnSpc>
                        <a:spcBef>
                          <a:spcPts val="0"/>
                        </a:spcBef>
                        <a:spcAft>
                          <a:spcPts val="0"/>
                        </a:spcAft>
                      </a:pPr>
                      <a:r>
                        <a:rPr lang="en-GB" sz="1200" u="none" strike="noStrike">
                          <a:solidFill>
                            <a:schemeClr val="tx1"/>
                          </a:solidFill>
                          <a:effectLst/>
                        </a:rPr>
                        <a:t>mv &lt;file&gt; &lt;dir&gt;</a:t>
                      </a:r>
                      <a:endParaRPr lang="en-GB" sz="12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1200" u="none" strike="noStrike">
                          <a:solidFill>
                            <a:schemeClr val="tx1"/>
                          </a:solidFill>
                          <a:effectLst/>
                        </a:rPr>
                        <a:t>Move a file to a folder and will overwrite existing files</a:t>
                      </a:r>
                      <a:endParaRPr lang="en-GB" sz="12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1687644824"/>
                  </a:ext>
                </a:extLst>
              </a:tr>
              <a:tr h="0">
                <a:tc>
                  <a:txBody>
                    <a:bodyPr/>
                    <a:lstStyle/>
                    <a:p>
                      <a:pPr algn="l" fontAlgn="base">
                        <a:lnSpc>
                          <a:spcPct val="107000"/>
                        </a:lnSpc>
                        <a:spcBef>
                          <a:spcPts val="0"/>
                        </a:spcBef>
                        <a:spcAft>
                          <a:spcPts val="0"/>
                        </a:spcAft>
                      </a:pPr>
                      <a:r>
                        <a:rPr lang="en-GB" sz="1200" u="none" strike="noStrike">
                          <a:solidFill>
                            <a:schemeClr val="tx1"/>
                          </a:solidFill>
                          <a:effectLst/>
                        </a:rPr>
                        <a:t>mv *.txt &lt;dir&gt;</a:t>
                      </a:r>
                      <a:endParaRPr lang="en-GB" sz="12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1200" u="none" strike="noStrike">
                          <a:solidFill>
                            <a:schemeClr val="tx1"/>
                          </a:solidFill>
                          <a:effectLst/>
                        </a:rPr>
                        <a:t>Move all text files of the current folder to a different folder</a:t>
                      </a:r>
                    </a:p>
                    <a:p>
                      <a:pPr algn="l" fontAlgn="base">
                        <a:lnSpc>
                          <a:spcPct val="107000"/>
                        </a:lnSpc>
                        <a:spcBef>
                          <a:spcPts val="0"/>
                        </a:spcBef>
                        <a:spcAft>
                          <a:spcPts val="0"/>
                        </a:spcAft>
                      </a:pPr>
                      <a:r>
                        <a:rPr lang="en-GB" sz="1200" u="none" strike="noStrike">
                          <a:solidFill>
                            <a:schemeClr val="tx1"/>
                          </a:solidFill>
                          <a:effectLst/>
                        </a:rPr>
                        <a:t> </a:t>
                      </a:r>
                      <a:endParaRPr lang="en-GB" sz="12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831521539"/>
                  </a:ext>
                </a:extLst>
              </a:tr>
              <a:tr h="0">
                <a:tc>
                  <a:txBody>
                    <a:bodyPr/>
                    <a:lstStyle/>
                    <a:p>
                      <a:pPr algn="l" fontAlgn="base">
                        <a:lnSpc>
                          <a:spcPct val="107000"/>
                        </a:lnSpc>
                        <a:spcBef>
                          <a:spcPts val="0"/>
                        </a:spcBef>
                        <a:spcAft>
                          <a:spcPts val="0"/>
                        </a:spcAft>
                      </a:pPr>
                      <a:r>
                        <a:rPr lang="en-GB" sz="1200" u="none" strike="noStrike">
                          <a:solidFill>
                            <a:schemeClr val="tx1"/>
                          </a:solidFill>
                          <a:effectLst/>
                        </a:rPr>
                        <a:t>man</a:t>
                      </a:r>
                      <a:endParaRPr lang="en-GB" sz="12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1200" u="none" strike="noStrike">
                          <a:solidFill>
                            <a:schemeClr val="tx1"/>
                          </a:solidFill>
                          <a:effectLst/>
                        </a:rPr>
                        <a:t>The manual page provides you with information about what a command does.</a:t>
                      </a:r>
                      <a:endParaRPr lang="en-GB" sz="12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3129012631"/>
                  </a:ext>
                </a:extLst>
              </a:tr>
              <a:tr h="0">
                <a:tc>
                  <a:txBody>
                    <a:bodyPr/>
                    <a:lstStyle/>
                    <a:p>
                      <a:pPr algn="l" fontAlgn="base">
                        <a:lnSpc>
                          <a:spcPct val="107000"/>
                        </a:lnSpc>
                        <a:spcBef>
                          <a:spcPts val="0"/>
                        </a:spcBef>
                        <a:spcAft>
                          <a:spcPts val="0"/>
                        </a:spcAft>
                      </a:pPr>
                      <a:r>
                        <a:rPr lang="en-GB" sz="1200" u="none" strike="noStrike">
                          <a:solidFill>
                            <a:schemeClr val="tx1"/>
                          </a:solidFill>
                          <a:effectLst/>
                        </a:rPr>
                        <a:t>~</a:t>
                      </a:r>
                      <a:endParaRPr lang="en-GB" sz="12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1200" u="none" strike="noStrike">
                          <a:solidFill>
                            <a:schemeClr val="tx1"/>
                          </a:solidFill>
                          <a:effectLst/>
                        </a:rPr>
                        <a:t>Home Directory</a:t>
                      </a:r>
                      <a:endParaRPr lang="en-GB" sz="12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3804003602"/>
                  </a:ext>
                </a:extLst>
              </a:tr>
              <a:tr h="0">
                <a:tc>
                  <a:txBody>
                    <a:bodyPr/>
                    <a:lstStyle/>
                    <a:p>
                      <a:pPr algn="l" fontAlgn="base">
                        <a:lnSpc>
                          <a:spcPct val="107000"/>
                        </a:lnSpc>
                        <a:spcBef>
                          <a:spcPts val="0"/>
                        </a:spcBef>
                        <a:spcAft>
                          <a:spcPts val="0"/>
                        </a:spcAft>
                      </a:pPr>
                      <a:r>
                        <a:rPr lang="en-GB" sz="1200" u="none" strike="noStrike">
                          <a:solidFill>
                            <a:schemeClr val="tx1"/>
                          </a:solidFill>
                          <a:effectLst/>
                        </a:rPr>
                        <a:t>clear</a:t>
                      </a:r>
                      <a:endParaRPr lang="en-GB" sz="12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1200" u="none" strike="noStrike">
                          <a:solidFill>
                            <a:schemeClr val="tx1"/>
                          </a:solidFill>
                          <a:effectLst/>
                        </a:rPr>
                        <a:t>Clear the Terminal space.</a:t>
                      </a:r>
                      <a:endParaRPr lang="en-GB" sz="12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2271105769"/>
                  </a:ext>
                </a:extLst>
              </a:tr>
              <a:tr h="0">
                <a:tc>
                  <a:txBody>
                    <a:bodyPr/>
                    <a:lstStyle/>
                    <a:p>
                      <a:pPr algn="l" fontAlgn="base">
                        <a:lnSpc>
                          <a:spcPct val="107000"/>
                        </a:lnSpc>
                        <a:spcBef>
                          <a:spcPts val="0"/>
                        </a:spcBef>
                        <a:spcAft>
                          <a:spcPts val="0"/>
                        </a:spcAft>
                      </a:pPr>
                      <a:r>
                        <a:rPr lang="en-GB" sz="1200" u="none" strike="noStrike" dirty="0" err="1">
                          <a:solidFill>
                            <a:schemeClr val="tx1"/>
                          </a:solidFill>
                          <a:effectLst/>
                        </a:rPr>
                        <a:t>sudo</a:t>
                      </a:r>
                      <a:endParaRPr lang="en-GB" sz="1200" b="0" i="0" u="none" strike="noStrike" dirty="0">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1200" u="none" strike="noStrike">
                          <a:solidFill>
                            <a:schemeClr val="tx1"/>
                          </a:solidFill>
                          <a:effectLst/>
                        </a:rPr>
                        <a:t>Gain superuser privileges provided you are an admin of the system. You will need to enter your administrator password.</a:t>
                      </a:r>
                      <a:endParaRPr lang="en-GB" sz="12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568616013"/>
                  </a:ext>
                </a:extLst>
              </a:tr>
              <a:tr h="0">
                <a:tc>
                  <a:txBody>
                    <a:bodyPr/>
                    <a:lstStyle/>
                    <a:p>
                      <a:pPr algn="l" fontAlgn="base">
                        <a:lnSpc>
                          <a:spcPct val="107000"/>
                        </a:lnSpc>
                        <a:spcBef>
                          <a:spcPts val="0"/>
                        </a:spcBef>
                        <a:spcAft>
                          <a:spcPts val="0"/>
                        </a:spcAft>
                      </a:pPr>
                      <a:r>
                        <a:rPr lang="en-GB" sz="1200" u="none" strike="noStrike">
                          <a:solidFill>
                            <a:schemeClr val="tx1"/>
                          </a:solidFill>
                          <a:effectLst/>
                        </a:rPr>
                        <a:t>history</a:t>
                      </a:r>
                      <a:endParaRPr lang="en-GB" sz="12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1200" u="none" strike="noStrike" dirty="0">
                          <a:solidFill>
                            <a:schemeClr val="tx1"/>
                          </a:solidFill>
                          <a:effectLst/>
                        </a:rPr>
                        <a:t>Displays all the commands you have entered.</a:t>
                      </a:r>
                      <a:endParaRPr lang="en-GB" sz="1200" b="0" i="0" u="none" strike="noStrike" dirty="0">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3769531419"/>
                  </a:ext>
                </a:extLst>
              </a:tr>
            </a:tbl>
          </a:graphicData>
        </a:graphic>
      </p:graphicFrame>
      <p:sp>
        <p:nvSpPr>
          <p:cNvPr id="17" name="TextBox 16">
            <a:extLst>
              <a:ext uri="{FF2B5EF4-FFF2-40B4-BE49-F238E27FC236}">
                <a16:creationId xmlns:a16="http://schemas.microsoft.com/office/drawing/2014/main" id="{6667EF8E-DBCD-4F7F-AB27-473AD2628B04}"/>
              </a:ext>
            </a:extLst>
          </p:cNvPr>
          <p:cNvSpPr txBox="1"/>
          <p:nvPr/>
        </p:nvSpPr>
        <p:spPr>
          <a:xfrm>
            <a:off x="8244533" y="5904875"/>
            <a:ext cx="3440300" cy="2308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dirty="0">
                <a:ln>
                  <a:noFill/>
                </a:ln>
                <a:solidFill>
                  <a:prstClr val="black"/>
                </a:solidFill>
                <a:effectLst/>
                <a:uLnTx/>
                <a:uFillTx/>
                <a:latin typeface="Calibri" panose="020F0502020204030204"/>
                <a:ea typeface="+mn-ea"/>
                <a:cs typeface="+mn-cs"/>
                <a:hlinkClick r:id="rId3" tooltip="http://www.apple-peru.com/2010/07/tips-mac-tutorial-sobre-el-manejo.html"/>
              </a:rPr>
              <a:t>This Photo</a:t>
            </a:r>
            <a:r>
              <a:rPr kumimoji="0" lang="en-GB" sz="9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900" b="0" i="0" u="none" strike="noStrike" kern="1200" cap="none" spc="0" normalizeH="0" baseline="0" noProof="0" dirty="0">
                <a:ln>
                  <a:noFill/>
                </a:ln>
                <a:solidFill>
                  <a:prstClr val="black"/>
                </a:solidFill>
                <a:effectLst/>
                <a:uLnTx/>
                <a:uFillTx/>
                <a:latin typeface="Calibri" panose="020F0502020204030204"/>
                <a:ea typeface="+mn-ea"/>
                <a:cs typeface="+mn-cs"/>
                <a:hlinkClick r:id="rId4" tooltip="https://creativecommons.org/licenses/by-nc-sa/3.0/"/>
              </a:rPr>
              <a:t>CC BY-SA-NC</a:t>
            </a:r>
            <a:endParaRPr kumimoji="0" lang="en-GB" sz="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9" name="Picture 18" descr="Graphical user interface, text&#10;&#10;Description automatically generated">
            <a:extLst>
              <a:ext uri="{FF2B5EF4-FFF2-40B4-BE49-F238E27FC236}">
                <a16:creationId xmlns:a16="http://schemas.microsoft.com/office/drawing/2014/main" id="{3914136A-FBE7-408E-A76D-0E73C06B131B}"/>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7731893" y="2372541"/>
            <a:ext cx="5019168" cy="4145950"/>
          </a:xfrm>
          <a:prstGeom prst="rect">
            <a:avLst/>
          </a:prstGeom>
        </p:spPr>
      </p:pic>
    </p:spTree>
    <p:extLst>
      <p:ext uri="{BB962C8B-B14F-4D97-AF65-F5344CB8AC3E}">
        <p14:creationId xmlns:p14="http://schemas.microsoft.com/office/powerpoint/2010/main" val="2765361605"/>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a:solidFill>
            <a:schemeClr val="bg1">
              <a:lumMod val="95000"/>
            </a:schemeClr>
          </a:solidFill>
        </p:spPr>
        <p:txBody>
          <a:bodyPr>
            <a:normAutofit/>
          </a:bodyPr>
          <a:lstStyle/>
          <a:p>
            <a:r>
              <a:rPr lang="en-GB" sz="5400" b="1" dirty="0">
                <a:solidFill>
                  <a:schemeClr val="bg1">
                    <a:lumMod val="75000"/>
                  </a:schemeClr>
                </a:solidFill>
              </a:rPr>
              <a:t>Bg. </a:t>
            </a:r>
            <a:r>
              <a:rPr lang="en-GB" sz="4000" b="1" dirty="0">
                <a:solidFill>
                  <a:schemeClr val="bg1">
                    <a:lumMod val="75000"/>
                  </a:schemeClr>
                </a:solidFill>
              </a:rPr>
              <a:t>Basic Mac Terminal commands.</a:t>
            </a:r>
          </a:p>
        </p:txBody>
      </p:sp>
      <p:sp>
        <p:nvSpPr>
          <p:cNvPr id="5" name="TextBox 4">
            <a:extLst>
              <a:ext uri="{FF2B5EF4-FFF2-40B4-BE49-F238E27FC236}">
                <a16:creationId xmlns:a16="http://schemas.microsoft.com/office/drawing/2014/main" id="{F549D5FB-5E32-4A34-8DEC-4EDDB41D480D}"/>
              </a:ext>
            </a:extLst>
          </p:cNvPr>
          <p:cNvSpPr txBox="1"/>
          <p:nvPr/>
        </p:nvSpPr>
        <p:spPr>
          <a:xfrm>
            <a:off x="9437653" y="2824040"/>
            <a:ext cx="2263515" cy="15388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3" tooltip="http://www.apple-peru.com/2010/07/tips-mac-tutorial-sobre-el-manejo.html"/>
              </a:rPr>
              <a:t>This Photo</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4" tooltip="https://creativecommons.org/licenses/by-nc-sa/3.0/"/>
              </a:rPr>
              <a:t>CC BY-SA-NC</a:t>
            </a:r>
            <a:endPar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53964FF5-2AA0-4DA9-9458-7F0D2D0BA08B}"/>
              </a:ext>
            </a:extLst>
          </p:cNvPr>
          <p:cNvSpPr txBox="1"/>
          <p:nvPr/>
        </p:nvSpPr>
        <p:spPr>
          <a:xfrm>
            <a:off x="195405" y="1851829"/>
            <a:ext cx="9414457" cy="2740237"/>
          </a:xfrm>
          <a:prstGeom prst="rect">
            <a:avLst/>
          </a:prstGeom>
          <a:solidFill>
            <a:schemeClr val="bg1">
              <a:lumMod val="95000"/>
            </a:schemeClr>
          </a:solidFill>
        </p:spPr>
        <p:txBody>
          <a:bodyPr wrap="square" rtlCol="0">
            <a:spAutoFit/>
          </a:bodyPr>
          <a:lstStyle/>
          <a:p>
            <a:pPr marL="0" marR="0" lvl="0" indent="0" algn="l" defTabSz="914400" rtl="0" eaLnBrk="1" fontAlgn="base" latinLnBrk="0" hangingPunct="1">
              <a:lnSpc>
                <a:spcPct val="107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2F2F2F"/>
                </a:solidFill>
                <a:effectLst/>
                <a:uLnTx/>
                <a:uFillTx/>
                <a:latin typeface="Calibri" panose="020F0502020204030204" pitchFamily="34" charset="0"/>
                <a:ea typeface="Times New Roman" panose="02020603050405020304" pitchFamily="18" charset="0"/>
                <a:cs typeface="Calibri" panose="020F0502020204030204" pitchFamily="34" charset="0"/>
              </a:rPr>
              <a:t>Changing permissions of files and folders is important to prevent unauthorized access. You can use these commands to change permissions for reading, writing, and executing.</a:t>
            </a:r>
            <a:endPar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base" latinLnBrk="0" hangingPunct="1">
              <a:lnSpc>
                <a:spcPct val="107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2F2F2F"/>
                </a:solidFill>
                <a:effectLst/>
                <a:uLnTx/>
                <a:uFillTx/>
                <a:latin typeface="Calibri" panose="020F0502020204030204" pitchFamily="34" charset="0"/>
                <a:ea typeface="Times New Roman" panose="02020603050405020304" pitchFamily="18" charset="0"/>
                <a:cs typeface="Calibri" panose="020F0502020204030204" pitchFamily="34" charset="0"/>
              </a:rPr>
              <a:t>ls -l</a:t>
            </a:r>
            <a:r>
              <a:rPr kumimoji="0" lang="en-GB" sz="1800" b="0" i="0" u="none" strike="noStrike" kern="1200" cap="none" spc="0" normalizeH="0" baseline="0" noProof="0" dirty="0">
                <a:ln>
                  <a:noFill/>
                </a:ln>
                <a:solidFill>
                  <a:srgbClr val="2F2F2F"/>
                </a:solidFill>
                <a:effectLst/>
                <a:uLnTx/>
                <a:uFillTx/>
                <a:latin typeface="Calibri" panose="020F0502020204030204" pitchFamily="34" charset="0"/>
                <a:ea typeface="Times New Roman" panose="02020603050405020304" pitchFamily="18" charset="0"/>
                <a:cs typeface="Calibri" panose="020F0502020204030204" pitchFamily="34" charset="0"/>
              </a:rPr>
              <a:t>  To view permissions of a file use this command. You will see the following notation: </a:t>
            </a:r>
            <a:r>
              <a:rPr kumimoji="0" lang="en-GB" sz="1800" b="1" i="0" u="none" strike="noStrike" kern="1200" cap="none" spc="0" normalizeH="0" baseline="0" noProof="0" dirty="0" err="1">
                <a:ln>
                  <a:noFill/>
                </a:ln>
                <a:solidFill>
                  <a:srgbClr val="2F2F2F"/>
                </a:solidFill>
                <a:effectLst/>
                <a:uLnTx/>
                <a:uFillTx/>
                <a:latin typeface="Calibri" panose="020F0502020204030204" pitchFamily="34" charset="0"/>
                <a:ea typeface="Times New Roman" panose="02020603050405020304" pitchFamily="18" charset="0"/>
                <a:cs typeface="Calibri" panose="020F0502020204030204" pitchFamily="34" charset="0"/>
              </a:rPr>
              <a:t>rw</a:t>
            </a:r>
            <a:r>
              <a:rPr kumimoji="0" lang="en-GB" sz="1800" b="1" i="0" u="none" strike="noStrike" kern="1200" cap="none" spc="0" normalizeH="0" baseline="0" noProof="0" dirty="0">
                <a:ln>
                  <a:noFill/>
                </a:ln>
                <a:solidFill>
                  <a:srgbClr val="2F2F2F"/>
                </a:solidFill>
                <a:effectLst/>
                <a:uLnTx/>
                <a:uFillTx/>
                <a:latin typeface="Calibri" panose="020F0502020204030204" pitchFamily="34" charset="0"/>
                <a:ea typeface="Times New Roman" panose="02020603050405020304" pitchFamily="18" charset="0"/>
                <a:cs typeface="Calibri" panose="020F0502020204030204" pitchFamily="34" charset="0"/>
              </a:rPr>
              <a:t>-r--r-- or </a:t>
            </a:r>
            <a:r>
              <a:rPr kumimoji="0" lang="en-GB" sz="1800" b="1" i="0" u="none" strike="noStrike" kern="1200" cap="none" spc="0" normalizeH="0" baseline="0" noProof="0" dirty="0" err="1">
                <a:ln>
                  <a:noFill/>
                </a:ln>
                <a:solidFill>
                  <a:srgbClr val="2F2F2F"/>
                </a:solidFill>
                <a:effectLst/>
                <a:uLnTx/>
                <a:uFillTx/>
                <a:latin typeface="Calibri" panose="020F0502020204030204" pitchFamily="34" charset="0"/>
                <a:ea typeface="Times New Roman" panose="02020603050405020304" pitchFamily="18" charset="0"/>
                <a:cs typeface="Calibri" panose="020F0502020204030204" pitchFamily="34" charset="0"/>
              </a:rPr>
              <a:t>drw</a:t>
            </a:r>
            <a:r>
              <a:rPr kumimoji="0" lang="en-GB" sz="1800" b="1" i="0" u="none" strike="noStrike" kern="1200" cap="none" spc="0" normalizeH="0" baseline="0" noProof="0" dirty="0">
                <a:ln>
                  <a:noFill/>
                </a:ln>
                <a:solidFill>
                  <a:srgbClr val="2F2F2F"/>
                </a:solidFill>
                <a:effectLst/>
                <a:uLnTx/>
                <a:uFillTx/>
                <a:latin typeface="Calibri" panose="020F0502020204030204" pitchFamily="34" charset="0"/>
                <a:ea typeface="Times New Roman" panose="02020603050405020304" pitchFamily="18" charset="0"/>
                <a:cs typeface="Calibri" panose="020F0502020204030204" pitchFamily="34" charset="0"/>
              </a:rPr>
              <a:t>-r-</a:t>
            </a:r>
            <a:r>
              <a:rPr kumimoji="0" lang="en-GB" sz="1800" b="1" i="0" u="none" strike="noStrike" kern="1200" cap="none" spc="0" normalizeH="0" baseline="0" noProof="0" dirty="0" err="1">
                <a:ln>
                  <a:noFill/>
                </a:ln>
                <a:solidFill>
                  <a:srgbClr val="2F2F2F"/>
                </a:solidFill>
                <a:effectLst/>
                <a:uLnTx/>
                <a:uFillTx/>
                <a:latin typeface="Calibri" panose="020F0502020204030204" pitchFamily="34" charset="0"/>
                <a:ea typeface="Times New Roman" panose="02020603050405020304" pitchFamily="18" charset="0"/>
                <a:cs typeface="Calibri" panose="020F0502020204030204" pitchFamily="34" charset="0"/>
              </a:rPr>
              <a:t>xr</a:t>
            </a:r>
            <a:r>
              <a:rPr kumimoji="0" lang="en-GB" sz="1800" b="1" i="0" u="none" strike="noStrike" kern="1200" cap="none" spc="0" normalizeH="0" baseline="0" noProof="0" dirty="0">
                <a:ln>
                  <a:noFill/>
                </a:ln>
                <a:solidFill>
                  <a:srgbClr val="2F2F2F"/>
                </a:solidFill>
                <a:effectLst/>
                <a:uLnTx/>
                <a:uFillTx/>
                <a:latin typeface="Calibri" panose="020F0502020204030204" pitchFamily="34" charset="0"/>
                <a:ea typeface="Times New Roman" panose="02020603050405020304" pitchFamily="18" charset="0"/>
                <a:cs typeface="Calibri" panose="020F0502020204030204" pitchFamily="34" charset="0"/>
              </a:rPr>
              <a:t>-x.</a:t>
            </a:r>
            <a:endPar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base" latinLnBrk="0" hangingPunct="1">
              <a:lnSpc>
                <a:spcPct val="107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2F2F2F"/>
                </a:solidFill>
                <a:effectLst/>
                <a:uLnTx/>
                <a:uFillTx/>
                <a:latin typeface="Calibri" panose="020F0502020204030204" pitchFamily="34" charset="0"/>
                <a:ea typeface="Times New Roman" panose="02020603050405020304" pitchFamily="18" charset="0"/>
                <a:cs typeface="Calibri" panose="020F0502020204030204" pitchFamily="34" charset="0"/>
              </a:rPr>
              <a:t>There are nine slots with three groups for each type of user; owner, groups, and others. In the first case above </a:t>
            </a:r>
            <a:r>
              <a:rPr kumimoji="0" lang="en-GB" sz="1800" b="1" i="0" u="none" strike="noStrike" kern="1200" cap="none" spc="0" normalizeH="0" baseline="0" noProof="0" dirty="0" err="1">
                <a:ln>
                  <a:noFill/>
                </a:ln>
                <a:solidFill>
                  <a:srgbClr val="2F2F2F"/>
                </a:solidFill>
                <a:effectLst/>
                <a:uLnTx/>
                <a:uFillTx/>
                <a:latin typeface="Calibri" panose="020F0502020204030204" pitchFamily="34" charset="0"/>
                <a:ea typeface="Times New Roman" panose="02020603050405020304" pitchFamily="18" charset="0"/>
                <a:cs typeface="Calibri" panose="020F0502020204030204" pitchFamily="34" charset="0"/>
              </a:rPr>
              <a:t>rw</a:t>
            </a:r>
            <a:r>
              <a:rPr kumimoji="0" lang="en-GB" sz="1800" b="1" i="0" u="none" strike="noStrike" kern="1200" cap="none" spc="0" normalizeH="0" baseline="0" noProof="0" dirty="0">
                <a:ln>
                  <a:noFill/>
                </a:ln>
                <a:solidFill>
                  <a:srgbClr val="2F2F2F"/>
                </a:solidFill>
                <a:effectLst/>
                <a:uLnTx/>
                <a:uFillTx/>
                <a:latin typeface="Calibri" panose="020F0502020204030204" pitchFamily="34" charset="0"/>
                <a:ea typeface="Times New Roman" panose="02020603050405020304" pitchFamily="18" charset="0"/>
                <a:cs typeface="Calibri" panose="020F0502020204030204" pitchFamily="34" charset="0"/>
              </a:rPr>
              <a:t>-r--r--</a:t>
            </a:r>
            <a:r>
              <a:rPr kumimoji="0" lang="en-GB" sz="1800" b="0" i="0" u="none" strike="noStrike" kern="1200" cap="none" spc="0" normalizeH="0" baseline="0" noProof="0" dirty="0">
                <a:ln>
                  <a:noFill/>
                </a:ln>
                <a:solidFill>
                  <a:srgbClr val="2F2F2F"/>
                </a:solidFill>
                <a:effectLst/>
                <a:uLnTx/>
                <a:uFillTx/>
                <a:latin typeface="Calibri" panose="020F0502020204030204" pitchFamily="34" charset="0"/>
                <a:ea typeface="Times New Roman" panose="02020603050405020304" pitchFamily="18" charset="0"/>
                <a:cs typeface="Calibri" panose="020F0502020204030204" pitchFamily="34" charset="0"/>
              </a:rPr>
              <a:t>, the owner has read (r) and write (w) permissions but has no execute (x) permission. Both groups and others only have read (r) permission. </a:t>
            </a:r>
            <a:endPar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base" latinLnBrk="0" hangingPunct="1">
              <a:lnSpc>
                <a:spcPct val="107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2F2F2F"/>
                </a:solidFill>
                <a:effectLst/>
                <a:uLnTx/>
                <a:uFillTx/>
                <a:latin typeface="Calibri" panose="020F0502020204030204" pitchFamily="34" charset="0"/>
                <a:ea typeface="Times New Roman" panose="02020603050405020304" pitchFamily="18" charset="0"/>
                <a:cs typeface="Calibri" panose="020F0502020204030204" pitchFamily="34" charset="0"/>
              </a:rPr>
              <a:t>In the 2</a:t>
            </a:r>
            <a:r>
              <a:rPr kumimoji="0" lang="en-GB" sz="1800" b="0" i="0" u="none" strike="noStrike" kern="1200" cap="none" spc="0" normalizeH="0" baseline="30000" noProof="0" dirty="0">
                <a:ln>
                  <a:noFill/>
                </a:ln>
                <a:solidFill>
                  <a:srgbClr val="2F2F2F"/>
                </a:solidFill>
                <a:effectLst/>
                <a:uLnTx/>
                <a:uFillTx/>
                <a:latin typeface="Calibri" panose="020F0502020204030204" pitchFamily="34" charset="0"/>
                <a:ea typeface="Times New Roman" panose="02020603050405020304" pitchFamily="18" charset="0"/>
                <a:cs typeface="Calibri" panose="020F0502020204030204" pitchFamily="34" charset="0"/>
              </a:rPr>
              <a:t>nd</a:t>
            </a:r>
            <a:r>
              <a:rPr kumimoji="0" lang="en-GB" sz="1800" b="0" i="0" u="none" strike="noStrike" kern="1200" cap="none" spc="0" normalizeH="0" baseline="0" noProof="0" dirty="0">
                <a:ln>
                  <a:noFill/>
                </a:ln>
                <a:solidFill>
                  <a:srgbClr val="2F2F2F"/>
                </a:solidFill>
                <a:effectLst/>
                <a:uLnTx/>
                <a:uFillTx/>
                <a:latin typeface="Calibri" panose="020F0502020204030204" pitchFamily="34" charset="0"/>
                <a:ea typeface="Times New Roman" panose="02020603050405020304" pitchFamily="18" charset="0"/>
                <a:cs typeface="Calibri" panose="020F0502020204030204" pitchFamily="34" charset="0"/>
              </a:rPr>
              <a:t> example, </a:t>
            </a:r>
            <a:r>
              <a:rPr kumimoji="0" lang="en-GB" sz="1800" b="1" i="0" u="none" strike="noStrike" kern="1200" cap="none" spc="0" normalizeH="0" baseline="0" noProof="0" dirty="0" err="1">
                <a:ln>
                  <a:noFill/>
                </a:ln>
                <a:solidFill>
                  <a:srgbClr val="2F2F2F"/>
                </a:solidFill>
                <a:effectLst/>
                <a:uLnTx/>
                <a:uFillTx/>
                <a:latin typeface="Calibri" panose="020F0502020204030204" pitchFamily="34" charset="0"/>
                <a:ea typeface="Times New Roman" panose="02020603050405020304" pitchFamily="18" charset="0"/>
                <a:cs typeface="Calibri" panose="020F0502020204030204" pitchFamily="34" charset="0"/>
              </a:rPr>
              <a:t>drw</a:t>
            </a:r>
            <a:r>
              <a:rPr kumimoji="0" lang="en-GB" sz="1800" b="1" i="0" u="none" strike="noStrike" kern="1200" cap="none" spc="0" normalizeH="0" baseline="0" noProof="0" dirty="0">
                <a:ln>
                  <a:noFill/>
                </a:ln>
                <a:solidFill>
                  <a:srgbClr val="2F2F2F"/>
                </a:solidFill>
                <a:effectLst/>
                <a:uLnTx/>
                <a:uFillTx/>
                <a:latin typeface="Calibri" panose="020F0502020204030204" pitchFamily="34" charset="0"/>
                <a:ea typeface="Times New Roman" panose="02020603050405020304" pitchFamily="18" charset="0"/>
                <a:cs typeface="Calibri" panose="020F0502020204030204" pitchFamily="34" charset="0"/>
              </a:rPr>
              <a:t>-r-</a:t>
            </a:r>
            <a:r>
              <a:rPr kumimoji="0" lang="en-GB" sz="1800" b="1" i="0" u="none" strike="noStrike" kern="1200" cap="none" spc="0" normalizeH="0" baseline="0" noProof="0" dirty="0" err="1">
                <a:ln>
                  <a:noFill/>
                </a:ln>
                <a:solidFill>
                  <a:srgbClr val="2F2F2F"/>
                </a:solidFill>
                <a:effectLst/>
                <a:uLnTx/>
                <a:uFillTx/>
                <a:latin typeface="Calibri" panose="020F0502020204030204" pitchFamily="34" charset="0"/>
                <a:ea typeface="Times New Roman" panose="02020603050405020304" pitchFamily="18" charset="0"/>
                <a:cs typeface="Calibri" panose="020F0502020204030204" pitchFamily="34" charset="0"/>
              </a:rPr>
              <a:t>xr</a:t>
            </a:r>
            <a:r>
              <a:rPr kumimoji="0" lang="en-GB" sz="1800" b="1" i="0" u="none" strike="noStrike" kern="1200" cap="none" spc="0" normalizeH="0" baseline="0" noProof="0" dirty="0">
                <a:ln>
                  <a:noFill/>
                </a:ln>
                <a:solidFill>
                  <a:srgbClr val="2F2F2F"/>
                </a:solidFill>
                <a:effectLst/>
                <a:uLnTx/>
                <a:uFillTx/>
                <a:latin typeface="Calibri" panose="020F0502020204030204" pitchFamily="34" charset="0"/>
                <a:ea typeface="Times New Roman" panose="02020603050405020304" pitchFamily="18" charset="0"/>
                <a:cs typeface="Calibri" panose="020F0502020204030204" pitchFamily="34" charset="0"/>
              </a:rPr>
              <a:t>-x</a:t>
            </a:r>
            <a:r>
              <a:rPr kumimoji="0" lang="en-GB" sz="1800" b="0" i="0" u="none" strike="noStrike" kern="1200" cap="none" spc="0" normalizeH="0" baseline="0" noProof="0" dirty="0">
                <a:ln>
                  <a:noFill/>
                </a:ln>
                <a:solidFill>
                  <a:srgbClr val="2F2F2F"/>
                </a:solidFill>
                <a:effectLst/>
                <a:uLnTx/>
                <a:uFillTx/>
                <a:latin typeface="Calibri" panose="020F0502020204030204" pitchFamily="34" charset="0"/>
                <a:ea typeface="Times New Roman" panose="02020603050405020304" pitchFamily="18" charset="0"/>
                <a:cs typeface="Calibri" panose="020F0502020204030204" pitchFamily="34" charset="0"/>
              </a:rPr>
              <a:t>, in addition to the above, d represents that this is a directory.</a:t>
            </a:r>
            <a:endPar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2F2F2F"/>
                </a:solidFill>
                <a:effectLst/>
                <a:uLnTx/>
                <a:uFillTx/>
                <a:latin typeface="Calibri" panose="020F0502020204030204" pitchFamily="34" charset="0"/>
                <a:ea typeface="Times New Roman" panose="02020603050405020304" pitchFamily="18" charset="0"/>
                <a:cs typeface="+mn-cs"/>
              </a:rPr>
              <a:t>Terminal also allows you to set octal notation permissions for files and folders, as below.</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aphicFrame>
        <p:nvGraphicFramePr>
          <p:cNvPr id="15" name="Table 14">
            <a:extLst>
              <a:ext uri="{FF2B5EF4-FFF2-40B4-BE49-F238E27FC236}">
                <a16:creationId xmlns:a16="http://schemas.microsoft.com/office/drawing/2014/main" id="{DA1A1C57-94F7-47C9-A915-33E612D8DA20}"/>
              </a:ext>
            </a:extLst>
          </p:cNvPr>
          <p:cNvGraphicFramePr/>
          <p:nvPr/>
        </p:nvGraphicFramePr>
        <p:xfrm>
          <a:off x="195405" y="4770231"/>
          <a:ext cx="10515600" cy="1143892"/>
        </p:xfrm>
        <a:graphic>
          <a:graphicData uri="http://schemas.openxmlformats.org/drawingml/2006/table">
            <a:tbl>
              <a:tblPr firstRow="1" firstCol="1" bandRow="1">
                <a:tableStyleId>{5C22544A-7EE6-4342-B048-85BDC9FD1C3A}</a:tableStyleId>
              </a:tblPr>
              <a:tblGrid>
                <a:gridCol w="1314450">
                  <a:extLst>
                    <a:ext uri="{9D8B030D-6E8A-4147-A177-3AD203B41FA5}">
                      <a16:colId xmlns:a16="http://schemas.microsoft.com/office/drawing/2014/main" val="909898460"/>
                    </a:ext>
                  </a:extLst>
                </a:gridCol>
                <a:gridCol w="1314450">
                  <a:extLst>
                    <a:ext uri="{9D8B030D-6E8A-4147-A177-3AD203B41FA5}">
                      <a16:colId xmlns:a16="http://schemas.microsoft.com/office/drawing/2014/main" val="3706882369"/>
                    </a:ext>
                  </a:extLst>
                </a:gridCol>
                <a:gridCol w="1314450">
                  <a:extLst>
                    <a:ext uri="{9D8B030D-6E8A-4147-A177-3AD203B41FA5}">
                      <a16:colId xmlns:a16="http://schemas.microsoft.com/office/drawing/2014/main" val="3954224202"/>
                    </a:ext>
                  </a:extLst>
                </a:gridCol>
                <a:gridCol w="1314450">
                  <a:extLst>
                    <a:ext uri="{9D8B030D-6E8A-4147-A177-3AD203B41FA5}">
                      <a16:colId xmlns:a16="http://schemas.microsoft.com/office/drawing/2014/main" val="659075772"/>
                    </a:ext>
                  </a:extLst>
                </a:gridCol>
                <a:gridCol w="1314450">
                  <a:extLst>
                    <a:ext uri="{9D8B030D-6E8A-4147-A177-3AD203B41FA5}">
                      <a16:colId xmlns:a16="http://schemas.microsoft.com/office/drawing/2014/main" val="1332033145"/>
                    </a:ext>
                  </a:extLst>
                </a:gridCol>
                <a:gridCol w="1314450">
                  <a:extLst>
                    <a:ext uri="{9D8B030D-6E8A-4147-A177-3AD203B41FA5}">
                      <a16:colId xmlns:a16="http://schemas.microsoft.com/office/drawing/2014/main" val="2738483120"/>
                    </a:ext>
                  </a:extLst>
                </a:gridCol>
                <a:gridCol w="1314450">
                  <a:extLst>
                    <a:ext uri="{9D8B030D-6E8A-4147-A177-3AD203B41FA5}">
                      <a16:colId xmlns:a16="http://schemas.microsoft.com/office/drawing/2014/main" val="3329688142"/>
                    </a:ext>
                  </a:extLst>
                </a:gridCol>
                <a:gridCol w="1314450">
                  <a:extLst>
                    <a:ext uri="{9D8B030D-6E8A-4147-A177-3AD203B41FA5}">
                      <a16:colId xmlns:a16="http://schemas.microsoft.com/office/drawing/2014/main" val="3245260198"/>
                    </a:ext>
                  </a:extLst>
                </a:gridCol>
              </a:tblGrid>
              <a:tr h="0">
                <a:tc>
                  <a:txBody>
                    <a:bodyPr/>
                    <a:lstStyle/>
                    <a:p>
                      <a:pPr algn="l" fontAlgn="base">
                        <a:lnSpc>
                          <a:spcPct val="107000"/>
                        </a:lnSpc>
                        <a:spcBef>
                          <a:spcPts val="0"/>
                        </a:spcBef>
                        <a:spcAft>
                          <a:spcPts val="0"/>
                        </a:spcAft>
                      </a:pPr>
                      <a:r>
                        <a:rPr lang="en-GB" sz="1800" u="none" strike="noStrike">
                          <a:effectLst/>
                        </a:rPr>
                        <a:t>No permission</a:t>
                      </a:r>
                      <a:endParaRPr lang="en-GB" sz="4000" b="0" i="0" u="none" strike="noStrike">
                        <a:effectLst/>
                        <a:latin typeface="Arial" panose="020B0604020202020204" pitchFamily="34" charset="0"/>
                      </a:endParaRPr>
                    </a:p>
                  </a:txBody>
                  <a:tcPr marL="4763" marR="4763" marT="4763" marB="0"/>
                </a:tc>
                <a:tc>
                  <a:txBody>
                    <a:bodyPr/>
                    <a:lstStyle/>
                    <a:p>
                      <a:pPr algn="l" fontAlgn="base">
                        <a:lnSpc>
                          <a:spcPct val="107000"/>
                        </a:lnSpc>
                        <a:spcBef>
                          <a:spcPts val="0"/>
                        </a:spcBef>
                        <a:spcAft>
                          <a:spcPts val="0"/>
                        </a:spcAft>
                      </a:pPr>
                      <a:r>
                        <a:rPr lang="en-GB" sz="1800" u="none" strike="noStrike">
                          <a:effectLst/>
                        </a:rPr>
                        <a:t>Execute</a:t>
                      </a:r>
                      <a:endParaRPr lang="en-GB" sz="4000" b="0" i="0" u="none" strike="noStrike">
                        <a:effectLst/>
                        <a:latin typeface="Arial" panose="020B0604020202020204" pitchFamily="34" charset="0"/>
                      </a:endParaRPr>
                    </a:p>
                  </a:txBody>
                  <a:tcPr marL="4763" marR="4763" marT="4763" marB="0"/>
                </a:tc>
                <a:tc>
                  <a:txBody>
                    <a:bodyPr/>
                    <a:lstStyle/>
                    <a:p>
                      <a:pPr algn="l" fontAlgn="base">
                        <a:lnSpc>
                          <a:spcPct val="107000"/>
                        </a:lnSpc>
                        <a:spcBef>
                          <a:spcPts val="0"/>
                        </a:spcBef>
                        <a:spcAft>
                          <a:spcPts val="0"/>
                        </a:spcAft>
                      </a:pPr>
                      <a:r>
                        <a:rPr lang="en-GB" sz="1800" u="none" strike="noStrike">
                          <a:effectLst/>
                        </a:rPr>
                        <a:t>Write</a:t>
                      </a:r>
                      <a:endParaRPr lang="en-GB" sz="4000" b="0" i="0" u="none" strike="noStrike">
                        <a:effectLst/>
                        <a:latin typeface="Arial" panose="020B0604020202020204" pitchFamily="34" charset="0"/>
                      </a:endParaRPr>
                    </a:p>
                  </a:txBody>
                  <a:tcPr marL="4763" marR="4763" marT="4763" marB="0"/>
                </a:tc>
                <a:tc>
                  <a:txBody>
                    <a:bodyPr/>
                    <a:lstStyle/>
                    <a:p>
                      <a:pPr algn="l" fontAlgn="base">
                        <a:lnSpc>
                          <a:spcPct val="107000"/>
                        </a:lnSpc>
                        <a:spcBef>
                          <a:spcPts val="0"/>
                        </a:spcBef>
                        <a:spcAft>
                          <a:spcPts val="0"/>
                        </a:spcAft>
                      </a:pPr>
                      <a:r>
                        <a:rPr lang="en-GB" sz="1800" u="none" strike="noStrike">
                          <a:effectLst/>
                        </a:rPr>
                        <a:t>Write and Execute</a:t>
                      </a:r>
                      <a:endParaRPr lang="en-GB" sz="4000" b="0" i="0" u="none" strike="noStrike">
                        <a:effectLst/>
                        <a:latin typeface="Arial" panose="020B0604020202020204" pitchFamily="34" charset="0"/>
                      </a:endParaRPr>
                    </a:p>
                  </a:txBody>
                  <a:tcPr marL="4763" marR="4763" marT="4763" marB="0"/>
                </a:tc>
                <a:tc>
                  <a:txBody>
                    <a:bodyPr/>
                    <a:lstStyle/>
                    <a:p>
                      <a:pPr algn="l" fontAlgn="base">
                        <a:lnSpc>
                          <a:spcPct val="107000"/>
                        </a:lnSpc>
                        <a:spcBef>
                          <a:spcPts val="0"/>
                        </a:spcBef>
                        <a:spcAft>
                          <a:spcPts val="0"/>
                        </a:spcAft>
                      </a:pPr>
                      <a:r>
                        <a:rPr lang="en-GB" sz="1800" u="none" strike="noStrike">
                          <a:effectLst/>
                        </a:rPr>
                        <a:t>Read</a:t>
                      </a:r>
                      <a:endParaRPr lang="en-GB" sz="4000" b="0" i="0" u="none" strike="noStrike">
                        <a:effectLst/>
                        <a:latin typeface="Arial" panose="020B0604020202020204" pitchFamily="34" charset="0"/>
                      </a:endParaRPr>
                    </a:p>
                  </a:txBody>
                  <a:tcPr marL="4763" marR="4763" marT="4763" marB="0"/>
                </a:tc>
                <a:tc>
                  <a:txBody>
                    <a:bodyPr/>
                    <a:lstStyle/>
                    <a:p>
                      <a:pPr algn="l" fontAlgn="base">
                        <a:lnSpc>
                          <a:spcPct val="107000"/>
                        </a:lnSpc>
                        <a:spcBef>
                          <a:spcPts val="0"/>
                        </a:spcBef>
                        <a:spcAft>
                          <a:spcPts val="0"/>
                        </a:spcAft>
                      </a:pPr>
                      <a:r>
                        <a:rPr lang="en-GB" sz="1800" u="none" strike="noStrike">
                          <a:effectLst/>
                        </a:rPr>
                        <a:t>Read and Execute</a:t>
                      </a:r>
                      <a:endParaRPr lang="en-GB" sz="4000" b="0" i="0" u="none" strike="noStrike">
                        <a:effectLst/>
                        <a:latin typeface="Arial" panose="020B0604020202020204" pitchFamily="34" charset="0"/>
                      </a:endParaRPr>
                    </a:p>
                  </a:txBody>
                  <a:tcPr marL="4763" marR="4763" marT="4763" marB="0"/>
                </a:tc>
                <a:tc>
                  <a:txBody>
                    <a:bodyPr/>
                    <a:lstStyle/>
                    <a:p>
                      <a:pPr algn="l" fontAlgn="base">
                        <a:lnSpc>
                          <a:spcPct val="107000"/>
                        </a:lnSpc>
                        <a:spcBef>
                          <a:spcPts val="0"/>
                        </a:spcBef>
                        <a:spcAft>
                          <a:spcPts val="0"/>
                        </a:spcAft>
                      </a:pPr>
                      <a:r>
                        <a:rPr lang="en-GB" sz="1800" u="none" strike="noStrike">
                          <a:effectLst/>
                        </a:rPr>
                        <a:t>Read and write</a:t>
                      </a:r>
                      <a:endParaRPr lang="en-GB" sz="4000" b="0" i="0" u="none" strike="noStrike">
                        <a:effectLst/>
                        <a:latin typeface="Arial" panose="020B0604020202020204" pitchFamily="34" charset="0"/>
                      </a:endParaRPr>
                    </a:p>
                  </a:txBody>
                  <a:tcPr marL="4763" marR="4763" marT="4763" marB="0"/>
                </a:tc>
                <a:tc>
                  <a:txBody>
                    <a:bodyPr/>
                    <a:lstStyle/>
                    <a:p>
                      <a:pPr algn="l" fontAlgn="base">
                        <a:lnSpc>
                          <a:spcPct val="107000"/>
                        </a:lnSpc>
                        <a:spcBef>
                          <a:spcPts val="0"/>
                        </a:spcBef>
                        <a:spcAft>
                          <a:spcPts val="0"/>
                        </a:spcAft>
                      </a:pPr>
                      <a:r>
                        <a:rPr lang="en-GB" sz="1800" u="none" strike="noStrike" dirty="0">
                          <a:effectLst/>
                        </a:rPr>
                        <a:t>Read, Write and execute</a:t>
                      </a:r>
                      <a:endParaRPr lang="en-GB" sz="4000" b="0" i="0" u="none" strike="noStrike" dirty="0">
                        <a:effectLst/>
                        <a:latin typeface="Arial" panose="020B0604020202020204" pitchFamily="34" charset="0"/>
                      </a:endParaRPr>
                    </a:p>
                  </a:txBody>
                  <a:tcPr marL="4763" marR="4763" marT="4763" marB="0"/>
                </a:tc>
                <a:extLst>
                  <a:ext uri="{0D108BD9-81ED-4DB2-BD59-A6C34878D82A}">
                    <a16:rowId xmlns:a16="http://schemas.microsoft.com/office/drawing/2014/main" val="766679461"/>
                  </a:ext>
                </a:extLst>
              </a:tr>
              <a:tr h="0">
                <a:tc>
                  <a:txBody>
                    <a:bodyPr/>
                    <a:lstStyle/>
                    <a:p>
                      <a:pPr algn="l" fontAlgn="base">
                        <a:lnSpc>
                          <a:spcPct val="107000"/>
                        </a:lnSpc>
                        <a:spcBef>
                          <a:spcPts val="0"/>
                        </a:spcBef>
                        <a:spcAft>
                          <a:spcPts val="0"/>
                        </a:spcAft>
                      </a:pPr>
                      <a:r>
                        <a:rPr lang="en-GB" sz="1800" u="none" strike="noStrike">
                          <a:effectLst/>
                        </a:rPr>
                        <a:t>0</a:t>
                      </a:r>
                      <a:endParaRPr lang="en-GB" sz="4000" b="0" i="0" u="none" strike="noStrike">
                        <a:effectLst/>
                        <a:latin typeface="Arial" panose="020B0604020202020204" pitchFamily="34" charset="0"/>
                      </a:endParaRPr>
                    </a:p>
                  </a:txBody>
                  <a:tcPr marL="4763" marR="4763" marT="4763" marB="0"/>
                </a:tc>
                <a:tc>
                  <a:txBody>
                    <a:bodyPr/>
                    <a:lstStyle/>
                    <a:p>
                      <a:pPr algn="l" fontAlgn="base">
                        <a:lnSpc>
                          <a:spcPct val="107000"/>
                        </a:lnSpc>
                        <a:spcBef>
                          <a:spcPts val="0"/>
                        </a:spcBef>
                        <a:spcAft>
                          <a:spcPts val="0"/>
                        </a:spcAft>
                      </a:pPr>
                      <a:r>
                        <a:rPr lang="en-GB" sz="1800" u="none" strike="noStrike">
                          <a:effectLst/>
                        </a:rPr>
                        <a:t>1</a:t>
                      </a:r>
                      <a:endParaRPr lang="en-GB" sz="4000" b="0" i="0" u="none" strike="noStrike">
                        <a:effectLst/>
                        <a:latin typeface="Arial" panose="020B0604020202020204" pitchFamily="34" charset="0"/>
                      </a:endParaRPr>
                    </a:p>
                  </a:txBody>
                  <a:tcPr marL="4763" marR="4763" marT="4763" marB="0"/>
                </a:tc>
                <a:tc>
                  <a:txBody>
                    <a:bodyPr/>
                    <a:lstStyle/>
                    <a:p>
                      <a:pPr algn="l" fontAlgn="base">
                        <a:lnSpc>
                          <a:spcPct val="107000"/>
                        </a:lnSpc>
                        <a:spcBef>
                          <a:spcPts val="0"/>
                        </a:spcBef>
                        <a:spcAft>
                          <a:spcPts val="0"/>
                        </a:spcAft>
                      </a:pPr>
                      <a:r>
                        <a:rPr lang="en-GB" sz="1800" u="none" strike="noStrike">
                          <a:effectLst/>
                        </a:rPr>
                        <a:t>2</a:t>
                      </a:r>
                      <a:endParaRPr lang="en-GB" sz="4000" b="0" i="0" u="none" strike="noStrike">
                        <a:effectLst/>
                        <a:latin typeface="Arial" panose="020B0604020202020204" pitchFamily="34" charset="0"/>
                      </a:endParaRPr>
                    </a:p>
                  </a:txBody>
                  <a:tcPr marL="4763" marR="4763" marT="4763" marB="0"/>
                </a:tc>
                <a:tc>
                  <a:txBody>
                    <a:bodyPr/>
                    <a:lstStyle/>
                    <a:p>
                      <a:pPr algn="l" fontAlgn="base">
                        <a:lnSpc>
                          <a:spcPct val="107000"/>
                        </a:lnSpc>
                        <a:spcBef>
                          <a:spcPts val="0"/>
                        </a:spcBef>
                        <a:spcAft>
                          <a:spcPts val="0"/>
                        </a:spcAft>
                      </a:pPr>
                      <a:r>
                        <a:rPr lang="en-GB" sz="1800" u="none" strike="noStrike">
                          <a:effectLst/>
                        </a:rPr>
                        <a:t>3</a:t>
                      </a:r>
                      <a:endParaRPr lang="en-GB" sz="4000" b="0" i="0" u="none" strike="noStrike">
                        <a:effectLst/>
                        <a:latin typeface="Arial" panose="020B0604020202020204" pitchFamily="34" charset="0"/>
                      </a:endParaRPr>
                    </a:p>
                  </a:txBody>
                  <a:tcPr marL="4763" marR="4763" marT="4763" marB="0"/>
                </a:tc>
                <a:tc>
                  <a:txBody>
                    <a:bodyPr/>
                    <a:lstStyle/>
                    <a:p>
                      <a:pPr algn="l" fontAlgn="base">
                        <a:lnSpc>
                          <a:spcPct val="107000"/>
                        </a:lnSpc>
                        <a:spcBef>
                          <a:spcPts val="0"/>
                        </a:spcBef>
                        <a:spcAft>
                          <a:spcPts val="0"/>
                        </a:spcAft>
                      </a:pPr>
                      <a:r>
                        <a:rPr lang="en-GB" sz="1800" u="none" strike="noStrike">
                          <a:effectLst/>
                        </a:rPr>
                        <a:t>4</a:t>
                      </a:r>
                      <a:endParaRPr lang="en-GB" sz="4000" b="0" i="0" u="none" strike="noStrike">
                        <a:effectLst/>
                        <a:latin typeface="Arial" panose="020B0604020202020204" pitchFamily="34" charset="0"/>
                      </a:endParaRPr>
                    </a:p>
                  </a:txBody>
                  <a:tcPr marL="4763" marR="4763" marT="4763" marB="0"/>
                </a:tc>
                <a:tc>
                  <a:txBody>
                    <a:bodyPr/>
                    <a:lstStyle/>
                    <a:p>
                      <a:pPr algn="l" fontAlgn="base">
                        <a:lnSpc>
                          <a:spcPct val="107000"/>
                        </a:lnSpc>
                        <a:spcBef>
                          <a:spcPts val="0"/>
                        </a:spcBef>
                        <a:spcAft>
                          <a:spcPts val="0"/>
                        </a:spcAft>
                      </a:pPr>
                      <a:r>
                        <a:rPr lang="en-GB" sz="1800" u="none" strike="noStrike">
                          <a:effectLst/>
                        </a:rPr>
                        <a:t>5</a:t>
                      </a:r>
                      <a:endParaRPr lang="en-GB" sz="4000" b="0" i="0" u="none" strike="noStrike">
                        <a:effectLst/>
                        <a:latin typeface="Arial" panose="020B0604020202020204" pitchFamily="34" charset="0"/>
                      </a:endParaRPr>
                    </a:p>
                  </a:txBody>
                  <a:tcPr marL="4763" marR="4763" marT="4763" marB="0"/>
                </a:tc>
                <a:tc>
                  <a:txBody>
                    <a:bodyPr/>
                    <a:lstStyle/>
                    <a:p>
                      <a:pPr algn="l" fontAlgn="base">
                        <a:lnSpc>
                          <a:spcPct val="107000"/>
                        </a:lnSpc>
                        <a:spcBef>
                          <a:spcPts val="0"/>
                        </a:spcBef>
                        <a:spcAft>
                          <a:spcPts val="0"/>
                        </a:spcAft>
                      </a:pPr>
                      <a:r>
                        <a:rPr lang="en-GB" sz="1800" u="none" strike="noStrike">
                          <a:effectLst/>
                        </a:rPr>
                        <a:t>6</a:t>
                      </a:r>
                      <a:endParaRPr lang="en-GB" sz="4000" b="0" i="0" u="none" strike="noStrike">
                        <a:effectLst/>
                        <a:latin typeface="Arial" panose="020B0604020202020204" pitchFamily="34" charset="0"/>
                      </a:endParaRPr>
                    </a:p>
                  </a:txBody>
                  <a:tcPr marL="4763" marR="4763" marT="4763" marB="0"/>
                </a:tc>
                <a:tc>
                  <a:txBody>
                    <a:bodyPr/>
                    <a:lstStyle/>
                    <a:p>
                      <a:pPr algn="l" fontAlgn="base">
                        <a:lnSpc>
                          <a:spcPct val="107000"/>
                        </a:lnSpc>
                        <a:spcBef>
                          <a:spcPts val="0"/>
                        </a:spcBef>
                        <a:spcAft>
                          <a:spcPts val="0"/>
                        </a:spcAft>
                      </a:pPr>
                      <a:r>
                        <a:rPr lang="en-GB" sz="1800" u="none" strike="noStrike">
                          <a:effectLst/>
                        </a:rPr>
                        <a:t>7</a:t>
                      </a:r>
                      <a:endParaRPr lang="en-GB" sz="4000" b="0" i="0" u="none" strike="noStrike">
                        <a:effectLst/>
                        <a:latin typeface="Arial" panose="020B0604020202020204" pitchFamily="34" charset="0"/>
                      </a:endParaRPr>
                    </a:p>
                  </a:txBody>
                  <a:tcPr marL="4763" marR="4763" marT="4763" marB="0"/>
                </a:tc>
                <a:extLst>
                  <a:ext uri="{0D108BD9-81ED-4DB2-BD59-A6C34878D82A}">
                    <a16:rowId xmlns:a16="http://schemas.microsoft.com/office/drawing/2014/main" val="723521378"/>
                  </a:ext>
                </a:extLst>
              </a:tr>
              <a:tr h="0">
                <a:tc>
                  <a:txBody>
                    <a:bodyPr/>
                    <a:lstStyle/>
                    <a:p>
                      <a:pPr algn="l" fontAlgn="base">
                        <a:lnSpc>
                          <a:spcPct val="107000"/>
                        </a:lnSpc>
                        <a:spcBef>
                          <a:spcPts val="0"/>
                        </a:spcBef>
                        <a:spcAft>
                          <a:spcPts val="0"/>
                        </a:spcAft>
                      </a:pPr>
                      <a:r>
                        <a:rPr lang="en-GB" sz="1800" u="none" strike="noStrike">
                          <a:effectLst/>
                        </a:rPr>
                        <a:t>---</a:t>
                      </a:r>
                      <a:endParaRPr lang="en-GB" sz="4000" b="0" i="0" u="none" strike="noStrike">
                        <a:effectLst/>
                        <a:latin typeface="Arial" panose="020B0604020202020204" pitchFamily="34" charset="0"/>
                      </a:endParaRPr>
                    </a:p>
                  </a:txBody>
                  <a:tcPr marL="4763" marR="4763" marT="4763" marB="0"/>
                </a:tc>
                <a:tc>
                  <a:txBody>
                    <a:bodyPr/>
                    <a:lstStyle/>
                    <a:p>
                      <a:pPr algn="l" fontAlgn="base">
                        <a:lnSpc>
                          <a:spcPct val="107000"/>
                        </a:lnSpc>
                        <a:spcBef>
                          <a:spcPts val="0"/>
                        </a:spcBef>
                        <a:spcAft>
                          <a:spcPts val="0"/>
                        </a:spcAft>
                      </a:pPr>
                      <a:r>
                        <a:rPr lang="en-GB" sz="1800" u="none" strike="noStrike">
                          <a:effectLst/>
                        </a:rPr>
                        <a:t>--x</a:t>
                      </a:r>
                      <a:endParaRPr lang="en-GB" sz="4000" b="0" i="0" u="none" strike="noStrike">
                        <a:effectLst/>
                        <a:latin typeface="Arial" panose="020B0604020202020204" pitchFamily="34" charset="0"/>
                      </a:endParaRPr>
                    </a:p>
                  </a:txBody>
                  <a:tcPr marL="4763" marR="4763" marT="4763" marB="0"/>
                </a:tc>
                <a:tc>
                  <a:txBody>
                    <a:bodyPr/>
                    <a:lstStyle/>
                    <a:p>
                      <a:pPr algn="l" fontAlgn="base">
                        <a:lnSpc>
                          <a:spcPct val="107000"/>
                        </a:lnSpc>
                        <a:spcBef>
                          <a:spcPts val="0"/>
                        </a:spcBef>
                        <a:spcAft>
                          <a:spcPts val="0"/>
                        </a:spcAft>
                      </a:pPr>
                      <a:r>
                        <a:rPr lang="en-GB" sz="1800" u="none" strike="noStrike">
                          <a:effectLst/>
                        </a:rPr>
                        <a:t>-w-</a:t>
                      </a:r>
                      <a:endParaRPr lang="en-GB" sz="4000" b="0" i="0" u="none" strike="noStrike">
                        <a:effectLst/>
                        <a:latin typeface="Arial" panose="020B0604020202020204" pitchFamily="34" charset="0"/>
                      </a:endParaRPr>
                    </a:p>
                  </a:txBody>
                  <a:tcPr marL="4763" marR="4763" marT="4763" marB="0"/>
                </a:tc>
                <a:tc>
                  <a:txBody>
                    <a:bodyPr/>
                    <a:lstStyle/>
                    <a:p>
                      <a:pPr algn="l" fontAlgn="base">
                        <a:lnSpc>
                          <a:spcPct val="107000"/>
                        </a:lnSpc>
                        <a:spcBef>
                          <a:spcPts val="0"/>
                        </a:spcBef>
                        <a:spcAft>
                          <a:spcPts val="0"/>
                        </a:spcAft>
                      </a:pPr>
                      <a:r>
                        <a:rPr lang="en-GB" sz="1800" u="none" strike="noStrike" dirty="0">
                          <a:effectLst/>
                        </a:rPr>
                        <a:t>-</a:t>
                      </a:r>
                      <a:r>
                        <a:rPr lang="en-GB" sz="1800" u="none" strike="noStrike" dirty="0" err="1">
                          <a:effectLst/>
                        </a:rPr>
                        <a:t>wx</a:t>
                      </a:r>
                      <a:endParaRPr lang="en-GB" sz="4000" b="0" i="0" u="none" strike="noStrike" dirty="0">
                        <a:effectLst/>
                        <a:latin typeface="Arial" panose="020B0604020202020204" pitchFamily="34" charset="0"/>
                      </a:endParaRPr>
                    </a:p>
                  </a:txBody>
                  <a:tcPr marL="4763" marR="4763" marT="4763" marB="0"/>
                </a:tc>
                <a:tc>
                  <a:txBody>
                    <a:bodyPr/>
                    <a:lstStyle/>
                    <a:p>
                      <a:pPr algn="l" fontAlgn="base">
                        <a:lnSpc>
                          <a:spcPct val="107000"/>
                        </a:lnSpc>
                        <a:spcBef>
                          <a:spcPts val="0"/>
                        </a:spcBef>
                        <a:spcAft>
                          <a:spcPts val="0"/>
                        </a:spcAft>
                      </a:pPr>
                      <a:r>
                        <a:rPr lang="en-GB" sz="1800" u="none" strike="noStrike">
                          <a:effectLst/>
                        </a:rPr>
                        <a:t>r--</a:t>
                      </a:r>
                      <a:endParaRPr lang="en-GB" sz="4000" b="0" i="0" u="none" strike="noStrike">
                        <a:effectLst/>
                        <a:latin typeface="Arial" panose="020B0604020202020204" pitchFamily="34" charset="0"/>
                      </a:endParaRPr>
                    </a:p>
                  </a:txBody>
                  <a:tcPr marL="4763" marR="4763" marT="4763" marB="0"/>
                </a:tc>
                <a:tc>
                  <a:txBody>
                    <a:bodyPr/>
                    <a:lstStyle/>
                    <a:p>
                      <a:pPr algn="l" fontAlgn="base">
                        <a:lnSpc>
                          <a:spcPct val="107000"/>
                        </a:lnSpc>
                        <a:spcBef>
                          <a:spcPts val="0"/>
                        </a:spcBef>
                        <a:spcAft>
                          <a:spcPts val="0"/>
                        </a:spcAft>
                      </a:pPr>
                      <a:r>
                        <a:rPr lang="en-GB" sz="1800" u="none" strike="noStrike">
                          <a:effectLst/>
                        </a:rPr>
                        <a:t>r-x</a:t>
                      </a:r>
                      <a:endParaRPr lang="en-GB" sz="4000" b="0" i="0" u="none" strike="noStrike">
                        <a:effectLst/>
                        <a:latin typeface="Arial" panose="020B0604020202020204" pitchFamily="34" charset="0"/>
                      </a:endParaRPr>
                    </a:p>
                  </a:txBody>
                  <a:tcPr marL="4763" marR="4763" marT="4763" marB="0"/>
                </a:tc>
                <a:tc>
                  <a:txBody>
                    <a:bodyPr/>
                    <a:lstStyle/>
                    <a:p>
                      <a:pPr algn="l" fontAlgn="base">
                        <a:lnSpc>
                          <a:spcPct val="107000"/>
                        </a:lnSpc>
                        <a:spcBef>
                          <a:spcPts val="0"/>
                        </a:spcBef>
                        <a:spcAft>
                          <a:spcPts val="0"/>
                        </a:spcAft>
                      </a:pPr>
                      <a:r>
                        <a:rPr lang="en-GB" sz="1800" u="none" strike="noStrike" dirty="0" err="1">
                          <a:effectLst/>
                        </a:rPr>
                        <a:t>rw</a:t>
                      </a:r>
                      <a:r>
                        <a:rPr lang="en-GB" sz="1800" u="none" strike="noStrike" dirty="0">
                          <a:effectLst/>
                        </a:rPr>
                        <a:t>-</a:t>
                      </a:r>
                      <a:endParaRPr lang="en-GB" sz="4000" b="0" i="0" u="none" strike="noStrike" dirty="0">
                        <a:effectLst/>
                        <a:latin typeface="Arial" panose="020B0604020202020204" pitchFamily="34" charset="0"/>
                      </a:endParaRPr>
                    </a:p>
                  </a:txBody>
                  <a:tcPr marL="4763" marR="4763" marT="4763" marB="0"/>
                </a:tc>
                <a:tc>
                  <a:txBody>
                    <a:bodyPr/>
                    <a:lstStyle/>
                    <a:p>
                      <a:pPr algn="l" fontAlgn="base">
                        <a:lnSpc>
                          <a:spcPct val="107000"/>
                        </a:lnSpc>
                        <a:spcBef>
                          <a:spcPts val="0"/>
                        </a:spcBef>
                        <a:spcAft>
                          <a:spcPts val="0"/>
                        </a:spcAft>
                      </a:pPr>
                      <a:r>
                        <a:rPr lang="en-GB" sz="1800" u="none" strike="noStrike" dirty="0" err="1">
                          <a:effectLst/>
                        </a:rPr>
                        <a:t>rwx</a:t>
                      </a:r>
                      <a:endParaRPr lang="en-GB" sz="4000" b="0" i="0" u="none" strike="noStrike" dirty="0">
                        <a:effectLst/>
                        <a:latin typeface="Arial" panose="020B0604020202020204" pitchFamily="34" charset="0"/>
                      </a:endParaRPr>
                    </a:p>
                  </a:txBody>
                  <a:tcPr marL="4763" marR="4763" marT="4763" marB="0"/>
                </a:tc>
                <a:extLst>
                  <a:ext uri="{0D108BD9-81ED-4DB2-BD59-A6C34878D82A}">
                    <a16:rowId xmlns:a16="http://schemas.microsoft.com/office/drawing/2014/main" val="1928184414"/>
                  </a:ext>
                </a:extLst>
              </a:tr>
            </a:tbl>
          </a:graphicData>
        </a:graphic>
      </p:graphicFrame>
      <p:pic>
        <p:nvPicPr>
          <p:cNvPr id="4" name="Picture 3" descr="A picture containing text, monitor, picture frame&#10;&#10;Description automatically generated">
            <a:extLst>
              <a:ext uri="{FF2B5EF4-FFF2-40B4-BE49-F238E27FC236}">
                <a16:creationId xmlns:a16="http://schemas.microsoft.com/office/drawing/2014/main" id="{3692B0B5-A945-4585-975A-FEFA34980D33}"/>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345916" y="557235"/>
            <a:ext cx="2446987" cy="2446987"/>
          </a:xfrm>
          <a:prstGeom prst="rect">
            <a:avLst/>
          </a:prstGeom>
        </p:spPr>
      </p:pic>
    </p:spTree>
    <p:extLst>
      <p:ext uri="{BB962C8B-B14F-4D97-AF65-F5344CB8AC3E}">
        <p14:creationId xmlns:p14="http://schemas.microsoft.com/office/powerpoint/2010/main" val="4025985338"/>
      </p:ext>
    </p:ext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a:solidFill>
            <a:schemeClr val="bg1">
              <a:lumMod val="95000"/>
            </a:schemeClr>
          </a:solidFill>
        </p:spPr>
        <p:txBody>
          <a:bodyPr>
            <a:normAutofit/>
          </a:bodyPr>
          <a:lstStyle/>
          <a:p>
            <a:r>
              <a:rPr lang="en-GB" sz="5400" b="1" dirty="0">
                <a:solidFill>
                  <a:schemeClr val="bg1">
                    <a:lumMod val="75000"/>
                  </a:schemeClr>
                </a:solidFill>
              </a:rPr>
              <a:t>Bg. </a:t>
            </a:r>
            <a:r>
              <a:rPr lang="en-GB" sz="4000" b="1" dirty="0">
                <a:solidFill>
                  <a:schemeClr val="bg1">
                    <a:lumMod val="75000"/>
                  </a:schemeClr>
                </a:solidFill>
              </a:rPr>
              <a:t>Basic Mac Terminal commands.</a:t>
            </a:r>
          </a:p>
        </p:txBody>
      </p:sp>
      <p:sp>
        <p:nvSpPr>
          <p:cNvPr id="5" name="TextBox 4">
            <a:extLst>
              <a:ext uri="{FF2B5EF4-FFF2-40B4-BE49-F238E27FC236}">
                <a16:creationId xmlns:a16="http://schemas.microsoft.com/office/drawing/2014/main" id="{F549D5FB-5E32-4A34-8DEC-4EDDB41D480D}"/>
              </a:ext>
            </a:extLst>
          </p:cNvPr>
          <p:cNvSpPr txBox="1"/>
          <p:nvPr/>
        </p:nvSpPr>
        <p:spPr>
          <a:xfrm>
            <a:off x="9250276" y="2441341"/>
            <a:ext cx="2263515" cy="15388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3" tooltip="http://www.apple-peru.com/2010/07/tips-mac-tutorial-sobre-el-manejo.html"/>
              </a:rPr>
              <a:t>This Photo</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4" tooltip="https://creativecommons.org/licenses/by-nc-sa/3.0/"/>
              </a:rPr>
              <a:t>CC BY-SA-NC</a:t>
            </a:r>
            <a:endPar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4" name="Picture 3" descr="A picture containing text, monitor, picture frame&#10;&#10;Description automatically generated">
            <a:extLst>
              <a:ext uri="{FF2B5EF4-FFF2-40B4-BE49-F238E27FC236}">
                <a16:creationId xmlns:a16="http://schemas.microsoft.com/office/drawing/2014/main" id="{3692B0B5-A945-4585-975A-FEFA34980D33}"/>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158539" y="174536"/>
            <a:ext cx="2446987" cy="2446987"/>
          </a:xfrm>
          <a:prstGeom prst="rect">
            <a:avLst/>
          </a:prstGeom>
        </p:spPr>
      </p:pic>
      <p:sp>
        <p:nvSpPr>
          <p:cNvPr id="3" name="Rectangle 1">
            <a:extLst>
              <a:ext uri="{FF2B5EF4-FFF2-40B4-BE49-F238E27FC236}">
                <a16:creationId xmlns:a16="http://schemas.microsoft.com/office/drawing/2014/main" id="{150C4610-6687-44B9-90BA-5D7AF54788CD}"/>
              </a:ext>
            </a:extLst>
          </p:cNvPr>
          <p:cNvSpPr>
            <a:spLocks noChangeArrowheads="1"/>
          </p:cNvSpPr>
          <p:nvPr/>
        </p:nvSpPr>
        <p:spPr bwMode="auto">
          <a:xfrm>
            <a:off x="317738" y="1664811"/>
            <a:ext cx="8749065" cy="10156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2F2F2F"/>
                </a:solidFill>
                <a:effectLst/>
                <a:uLnTx/>
                <a:uFillTx/>
                <a:latin typeface="Calibri" panose="020F0502020204030204" pitchFamily="34" charset="0"/>
                <a:ea typeface="Times New Roman" panose="02020603050405020304" pitchFamily="18" charset="0"/>
                <a:cs typeface="Calibri" panose="020F0502020204030204" pitchFamily="34" charset="0"/>
              </a:rPr>
              <a:t>Terminal also allows you to view processes that are running on the system, examine resource usage, and close / kill them, and can be used like the Activity Monitor application.</a:t>
            </a:r>
            <a:endParaRPr kumimoji="0" lang="en-GB" altLang="en-US" sz="4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graphicFrame>
        <p:nvGraphicFramePr>
          <p:cNvPr id="7" name="Table 6">
            <a:extLst>
              <a:ext uri="{FF2B5EF4-FFF2-40B4-BE49-F238E27FC236}">
                <a16:creationId xmlns:a16="http://schemas.microsoft.com/office/drawing/2014/main" id="{E7B78D86-F91C-4D7F-A6DB-EACC39536BDC}"/>
              </a:ext>
            </a:extLst>
          </p:cNvPr>
          <p:cNvGraphicFramePr/>
          <p:nvPr/>
        </p:nvGraphicFramePr>
        <p:xfrm>
          <a:off x="395990" y="2823637"/>
          <a:ext cx="10515600" cy="1257812"/>
        </p:xfrm>
        <a:graphic>
          <a:graphicData uri="http://schemas.openxmlformats.org/drawingml/2006/table">
            <a:tbl>
              <a:tblPr firstRow="1" firstCol="1" bandRow="1">
                <a:tableStyleId>{5C22544A-7EE6-4342-B048-85BDC9FD1C3A}</a:tableStyleId>
              </a:tblPr>
              <a:tblGrid>
                <a:gridCol w="2444646">
                  <a:extLst>
                    <a:ext uri="{9D8B030D-6E8A-4147-A177-3AD203B41FA5}">
                      <a16:colId xmlns:a16="http://schemas.microsoft.com/office/drawing/2014/main" val="31737400"/>
                    </a:ext>
                  </a:extLst>
                </a:gridCol>
                <a:gridCol w="8070954">
                  <a:extLst>
                    <a:ext uri="{9D8B030D-6E8A-4147-A177-3AD203B41FA5}">
                      <a16:colId xmlns:a16="http://schemas.microsoft.com/office/drawing/2014/main" val="2331839481"/>
                    </a:ext>
                  </a:extLst>
                </a:gridCol>
              </a:tblGrid>
              <a:tr h="0">
                <a:tc>
                  <a:txBody>
                    <a:bodyPr/>
                    <a:lstStyle/>
                    <a:p>
                      <a:pPr algn="l" fontAlgn="base">
                        <a:lnSpc>
                          <a:spcPct val="107000"/>
                        </a:lnSpc>
                        <a:spcBef>
                          <a:spcPts val="0"/>
                        </a:spcBef>
                        <a:spcAft>
                          <a:spcPts val="0"/>
                        </a:spcAft>
                      </a:pPr>
                      <a:r>
                        <a:rPr lang="en-GB" sz="2000" u="none" strike="noStrike">
                          <a:solidFill>
                            <a:schemeClr val="tx1"/>
                          </a:solidFill>
                          <a:effectLst/>
                        </a:rPr>
                        <a:t>ls -l</a:t>
                      </a:r>
                      <a:endParaRPr lang="en-GB" sz="4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2000" b="0" u="none" strike="noStrike" dirty="0">
                          <a:solidFill>
                            <a:schemeClr val="tx1"/>
                          </a:solidFill>
                          <a:effectLst/>
                        </a:rPr>
                        <a:t>View permissions of a file or directory</a:t>
                      </a:r>
                      <a:endParaRPr lang="en-GB" sz="4400" b="0" i="0" u="none" strike="noStrike" dirty="0">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1456809071"/>
                  </a:ext>
                </a:extLst>
              </a:tr>
              <a:tr h="0">
                <a:tc>
                  <a:txBody>
                    <a:bodyPr/>
                    <a:lstStyle/>
                    <a:p>
                      <a:pPr algn="l" fontAlgn="base">
                        <a:lnSpc>
                          <a:spcPct val="107000"/>
                        </a:lnSpc>
                        <a:spcBef>
                          <a:spcPts val="0"/>
                        </a:spcBef>
                        <a:spcAft>
                          <a:spcPts val="0"/>
                        </a:spcAft>
                      </a:pPr>
                      <a:r>
                        <a:rPr lang="en-GB" sz="2000" u="none" strike="noStrike" dirty="0" err="1">
                          <a:solidFill>
                            <a:schemeClr val="tx1"/>
                          </a:solidFill>
                          <a:effectLst/>
                        </a:rPr>
                        <a:t>chmod</a:t>
                      </a:r>
                      <a:r>
                        <a:rPr lang="en-GB" sz="2000" u="none" strike="noStrike" dirty="0">
                          <a:solidFill>
                            <a:schemeClr val="tx1"/>
                          </a:solidFill>
                          <a:effectLst/>
                        </a:rPr>
                        <a:t> 500 &lt;file&gt;</a:t>
                      </a:r>
                      <a:endParaRPr lang="en-GB" sz="4400" b="0" i="0" u="none" strike="noStrike" dirty="0">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2000" u="none" strike="noStrike" dirty="0">
                          <a:solidFill>
                            <a:schemeClr val="tx1"/>
                          </a:solidFill>
                          <a:effectLst/>
                        </a:rPr>
                        <a:t>Change the permissions of a file to 500 (r-x------)</a:t>
                      </a:r>
                      <a:endParaRPr lang="en-GB" sz="4400" b="0" i="0" u="none" strike="noStrike" dirty="0">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314413104"/>
                  </a:ext>
                </a:extLst>
              </a:tr>
              <a:tr h="0">
                <a:tc>
                  <a:txBody>
                    <a:bodyPr/>
                    <a:lstStyle/>
                    <a:p>
                      <a:pPr algn="l" fontAlgn="base">
                        <a:lnSpc>
                          <a:spcPct val="107000"/>
                        </a:lnSpc>
                        <a:spcBef>
                          <a:spcPts val="0"/>
                        </a:spcBef>
                        <a:spcAft>
                          <a:spcPts val="0"/>
                        </a:spcAft>
                      </a:pPr>
                      <a:r>
                        <a:rPr lang="en-GB" sz="2000" u="none" strike="noStrike">
                          <a:solidFill>
                            <a:schemeClr val="tx1"/>
                          </a:solidFill>
                          <a:effectLst/>
                        </a:rPr>
                        <a:t>chmod -R 600 &lt;dir&gt;</a:t>
                      </a:r>
                      <a:endParaRPr lang="en-GB" sz="4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2000" u="none" strike="noStrike" dirty="0">
                          <a:solidFill>
                            <a:schemeClr val="tx1"/>
                          </a:solidFill>
                          <a:effectLst/>
                        </a:rPr>
                        <a:t>Change the permissions of a folder and its contents (</a:t>
                      </a:r>
                      <a:r>
                        <a:rPr lang="en-GB" sz="2000" u="none" strike="noStrike" dirty="0" err="1">
                          <a:solidFill>
                            <a:schemeClr val="tx1"/>
                          </a:solidFill>
                          <a:effectLst/>
                        </a:rPr>
                        <a:t>drw</a:t>
                      </a:r>
                      <a:r>
                        <a:rPr lang="en-GB" sz="2000" u="none" strike="noStrike" dirty="0">
                          <a:solidFill>
                            <a:schemeClr val="tx1"/>
                          </a:solidFill>
                          <a:effectLst/>
                        </a:rPr>
                        <a:t>-------)</a:t>
                      </a:r>
                      <a:endParaRPr lang="en-GB" sz="4400" b="0" i="0" u="none" strike="noStrike" dirty="0">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663873586"/>
                  </a:ext>
                </a:extLst>
              </a:tr>
              <a:tr h="0">
                <a:tc>
                  <a:txBody>
                    <a:bodyPr/>
                    <a:lstStyle/>
                    <a:p>
                      <a:pPr algn="l" fontAlgn="base">
                        <a:lnSpc>
                          <a:spcPct val="107000"/>
                        </a:lnSpc>
                        <a:spcBef>
                          <a:spcPts val="0"/>
                        </a:spcBef>
                        <a:spcAft>
                          <a:spcPts val="0"/>
                        </a:spcAft>
                      </a:pPr>
                      <a:r>
                        <a:rPr lang="en-GB" sz="2000" u="none" strike="noStrike">
                          <a:solidFill>
                            <a:schemeClr val="tx1"/>
                          </a:solidFill>
                          <a:effectLst/>
                        </a:rPr>
                        <a:t>chown &lt;user&gt; &lt;file&gt;</a:t>
                      </a:r>
                      <a:endParaRPr lang="en-GB" sz="4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2000" u="none" strike="noStrike" dirty="0">
                          <a:solidFill>
                            <a:schemeClr val="tx1"/>
                          </a:solidFill>
                          <a:effectLst/>
                        </a:rPr>
                        <a:t>Change the owner of the file.</a:t>
                      </a:r>
                      <a:endParaRPr lang="en-GB" sz="4400" b="0" i="0" u="none" strike="noStrike" dirty="0">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1370941824"/>
                  </a:ext>
                </a:extLst>
              </a:tr>
            </a:tbl>
          </a:graphicData>
        </a:graphic>
      </p:graphicFrame>
      <p:sp>
        <p:nvSpPr>
          <p:cNvPr id="15" name="Rectangle 1">
            <a:extLst>
              <a:ext uri="{FF2B5EF4-FFF2-40B4-BE49-F238E27FC236}">
                <a16:creationId xmlns:a16="http://schemas.microsoft.com/office/drawing/2014/main" id="{59E2E876-3ACE-427A-A281-45380B182EA1}"/>
              </a:ext>
            </a:extLst>
          </p:cNvPr>
          <p:cNvSpPr>
            <a:spLocks noChangeArrowheads="1"/>
          </p:cNvSpPr>
          <p:nvPr/>
        </p:nvSpPr>
        <p:spPr bwMode="auto">
          <a:xfrm>
            <a:off x="395990" y="4297144"/>
            <a:ext cx="8749065"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800" b="0" i="0" u="none" strike="noStrike" kern="1200" cap="none" spc="0" normalizeH="0" baseline="0" noProof="0" dirty="0">
                <a:ln>
                  <a:noFill/>
                </a:ln>
                <a:solidFill>
                  <a:srgbClr val="2F2F2F"/>
                </a:solidFill>
                <a:effectLst/>
                <a:uLnTx/>
                <a:uFillTx/>
                <a:latin typeface="Calibri" panose="020F0502020204030204" pitchFamily="34" charset="0"/>
                <a:ea typeface="Times New Roman" panose="02020603050405020304" pitchFamily="18" charset="0"/>
                <a:cs typeface="Calibri" panose="020F0502020204030204" pitchFamily="34" charset="0"/>
              </a:rPr>
              <a:t>You can use the command line to search your Mac with the following commands.</a:t>
            </a:r>
            <a:endPar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p:txBody>
      </p:sp>
      <p:graphicFrame>
        <p:nvGraphicFramePr>
          <p:cNvPr id="11" name="Table 10">
            <a:extLst>
              <a:ext uri="{FF2B5EF4-FFF2-40B4-BE49-F238E27FC236}">
                <a16:creationId xmlns:a16="http://schemas.microsoft.com/office/drawing/2014/main" id="{2BF767D8-ED34-4746-B908-4AEFD4250D9B}"/>
              </a:ext>
            </a:extLst>
          </p:cNvPr>
          <p:cNvGraphicFramePr/>
          <p:nvPr/>
        </p:nvGraphicFramePr>
        <p:xfrm>
          <a:off x="395990" y="4803444"/>
          <a:ext cx="10515600" cy="1269495"/>
        </p:xfrm>
        <a:graphic>
          <a:graphicData uri="http://schemas.openxmlformats.org/drawingml/2006/table">
            <a:tbl>
              <a:tblPr firstRow="1" firstCol="1" bandRow="1">
                <a:tableStyleId>{5C22544A-7EE6-4342-B048-85BDC9FD1C3A}</a:tableStyleId>
              </a:tblPr>
              <a:tblGrid>
                <a:gridCol w="5257800">
                  <a:extLst>
                    <a:ext uri="{9D8B030D-6E8A-4147-A177-3AD203B41FA5}">
                      <a16:colId xmlns:a16="http://schemas.microsoft.com/office/drawing/2014/main" val="3138347762"/>
                    </a:ext>
                  </a:extLst>
                </a:gridCol>
                <a:gridCol w="5257800">
                  <a:extLst>
                    <a:ext uri="{9D8B030D-6E8A-4147-A177-3AD203B41FA5}">
                      <a16:colId xmlns:a16="http://schemas.microsoft.com/office/drawing/2014/main" val="987433216"/>
                    </a:ext>
                  </a:extLst>
                </a:gridCol>
              </a:tblGrid>
              <a:tr h="0">
                <a:tc>
                  <a:txBody>
                    <a:bodyPr/>
                    <a:lstStyle/>
                    <a:p>
                      <a:pPr algn="l" fontAlgn="base">
                        <a:lnSpc>
                          <a:spcPct val="107000"/>
                        </a:lnSpc>
                        <a:spcBef>
                          <a:spcPts val="0"/>
                        </a:spcBef>
                        <a:spcAft>
                          <a:spcPts val="0"/>
                        </a:spcAft>
                      </a:pPr>
                      <a:r>
                        <a:rPr lang="en-GB" sz="2000" u="none" strike="noStrike">
                          <a:solidFill>
                            <a:schemeClr val="tx1"/>
                          </a:solidFill>
                          <a:effectLst/>
                        </a:rPr>
                        <a:t>find &lt;dir&gt; -name &lt;file&gt;</a:t>
                      </a:r>
                      <a:endParaRPr lang="en-GB" sz="4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2000" b="0" u="none" strike="noStrike" dirty="0">
                          <a:solidFill>
                            <a:schemeClr val="tx1"/>
                          </a:solidFill>
                          <a:effectLst/>
                        </a:rPr>
                        <a:t>Find a file in a certain folder.</a:t>
                      </a:r>
                      <a:endParaRPr lang="en-GB" sz="4400" b="0" i="0" u="none" strike="noStrike" dirty="0">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849711633"/>
                  </a:ext>
                </a:extLst>
              </a:tr>
              <a:tr h="0">
                <a:tc>
                  <a:txBody>
                    <a:bodyPr/>
                    <a:lstStyle/>
                    <a:p>
                      <a:pPr algn="l" fontAlgn="base">
                        <a:lnSpc>
                          <a:spcPct val="107000"/>
                        </a:lnSpc>
                        <a:spcBef>
                          <a:spcPts val="0"/>
                        </a:spcBef>
                        <a:spcAft>
                          <a:spcPts val="0"/>
                        </a:spcAft>
                      </a:pPr>
                      <a:r>
                        <a:rPr lang="en-GB" sz="2000" u="none" strike="noStrike">
                          <a:solidFill>
                            <a:schemeClr val="tx1"/>
                          </a:solidFill>
                          <a:effectLst/>
                        </a:rPr>
                        <a:t>find . -name “*.png”</a:t>
                      </a:r>
                      <a:endParaRPr lang="en-GB" sz="4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2000" u="none" strike="noStrike" dirty="0">
                          <a:solidFill>
                            <a:schemeClr val="tx1"/>
                          </a:solidFill>
                          <a:effectLst/>
                        </a:rPr>
                        <a:t>Find all the files with a .</a:t>
                      </a:r>
                      <a:r>
                        <a:rPr lang="en-GB" sz="2000" u="none" strike="noStrike" dirty="0" err="1">
                          <a:solidFill>
                            <a:schemeClr val="tx1"/>
                          </a:solidFill>
                          <a:effectLst/>
                        </a:rPr>
                        <a:t>png</a:t>
                      </a:r>
                      <a:r>
                        <a:rPr lang="en-GB" sz="2000" u="none" strike="noStrike" dirty="0">
                          <a:solidFill>
                            <a:schemeClr val="tx1"/>
                          </a:solidFill>
                          <a:effectLst/>
                        </a:rPr>
                        <a:t> file extension in the current directory.</a:t>
                      </a:r>
                      <a:endParaRPr lang="en-GB" sz="4400" b="0" i="0" u="none" strike="noStrike" dirty="0">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3521266934"/>
                  </a:ext>
                </a:extLst>
              </a:tr>
              <a:tr h="0">
                <a:tc>
                  <a:txBody>
                    <a:bodyPr/>
                    <a:lstStyle/>
                    <a:p>
                      <a:pPr algn="l" fontAlgn="base">
                        <a:lnSpc>
                          <a:spcPct val="107000"/>
                        </a:lnSpc>
                        <a:spcBef>
                          <a:spcPts val="0"/>
                        </a:spcBef>
                        <a:spcAft>
                          <a:spcPts val="0"/>
                        </a:spcAft>
                      </a:pPr>
                      <a:r>
                        <a:rPr lang="en-GB" sz="2000" u="none" strike="noStrike">
                          <a:solidFill>
                            <a:schemeClr val="tx1"/>
                          </a:solidFill>
                          <a:effectLst/>
                        </a:rPr>
                        <a:t>file &lt;file&gt;</a:t>
                      </a:r>
                      <a:endParaRPr lang="en-GB" sz="4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2000" u="none" strike="noStrike" dirty="0">
                          <a:solidFill>
                            <a:schemeClr val="tx1"/>
                          </a:solidFill>
                          <a:effectLst/>
                        </a:rPr>
                        <a:t>Outputs the file type.</a:t>
                      </a:r>
                      <a:endParaRPr lang="en-GB" sz="4400" b="0" i="0" u="none" strike="noStrike" dirty="0">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4268869547"/>
                  </a:ext>
                </a:extLst>
              </a:tr>
            </a:tbl>
          </a:graphicData>
        </a:graphic>
      </p:graphicFrame>
    </p:spTree>
    <p:extLst>
      <p:ext uri="{BB962C8B-B14F-4D97-AF65-F5344CB8AC3E}">
        <p14:creationId xmlns:p14="http://schemas.microsoft.com/office/powerpoint/2010/main" val="2698781489"/>
      </p:ext>
    </p:ext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a:solidFill>
            <a:schemeClr val="bg1">
              <a:lumMod val="95000"/>
            </a:schemeClr>
          </a:solidFill>
        </p:spPr>
        <p:txBody>
          <a:bodyPr>
            <a:normAutofit/>
          </a:bodyPr>
          <a:lstStyle/>
          <a:p>
            <a:r>
              <a:rPr lang="en-GB" sz="5400" b="1" dirty="0">
                <a:solidFill>
                  <a:schemeClr val="bg1">
                    <a:lumMod val="75000"/>
                  </a:schemeClr>
                </a:solidFill>
              </a:rPr>
              <a:t>Bg. </a:t>
            </a:r>
            <a:r>
              <a:rPr lang="en-GB" sz="4000" b="1" dirty="0">
                <a:solidFill>
                  <a:schemeClr val="bg1">
                    <a:lumMod val="75000"/>
                  </a:schemeClr>
                </a:solidFill>
              </a:rPr>
              <a:t>Basic Mac Terminal commands.</a:t>
            </a:r>
          </a:p>
        </p:txBody>
      </p:sp>
      <p:sp>
        <p:nvSpPr>
          <p:cNvPr id="5" name="TextBox 4">
            <a:extLst>
              <a:ext uri="{FF2B5EF4-FFF2-40B4-BE49-F238E27FC236}">
                <a16:creationId xmlns:a16="http://schemas.microsoft.com/office/drawing/2014/main" id="{F549D5FB-5E32-4A34-8DEC-4EDDB41D480D}"/>
              </a:ext>
            </a:extLst>
          </p:cNvPr>
          <p:cNvSpPr txBox="1"/>
          <p:nvPr/>
        </p:nvSpPr>
        <p:spPr>
          <a:xfrm>
            <a:off x="9250276" y="2441341"/>
            <a:ext cx="2263515" cy="15388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3" tooltip="http://www.apple-peru.com/2010/07/tips-mac-tutorial-sobre-el-manejo.html"/>
              </a:rPr>
              <a:t>This Photo</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4" tooltip="https://creativecommons.org/licenses/by-nc-sa/3.0/"/>
              </a:rPr>
              <a:t>CC BY-SA-NC</a:t>
            </a:r>
            <a:endPar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4" name="Picture 3" descr="A picture containing text, monitor, picture frame&#10;&#10;Description automatically generated">
            <a:extLst>
              <a:ext uri="{FF2B5EF4-FFF2-40B4-BE49-F238E27FC236}">
                <a16:creationId xmlns:a16="http://schemas.microsoft.com/office/drawing/2014/main" id="{3692B0B5-A945-4585-975A-FEFA34980D33}"/>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158539" y="174536"/>
            <a:ext cx="2446987" cy="2446987"/>
          </a:xfrm>
          <a:prstGeom prst="rect">
            <a:avLst/>
          </a:prstGeom>
        </p:spPr>
      </p:pic>
      <p:sp>
        <p:nvSpPr>
          <p:cNvPr id="3" name="Rectangle 1">
            <a:extLst>
              <a:ext uri="{FF2B5EF4-FFF2-40B4-BE49-F238E27FC236}">
                <a16:creationId xmlns:a16="http://schemas.microsoft.com/office/drawing/2014/main" id="{150C4610-6687-44B9-90BA-5D7AF54788CD}"/>
              </a:ext>
            </a:extLst>
          </p:cNvPr>
          <p:cNvSpPr>
            <a:spLocks noChangeArrowheads="1"/>
          </p:cNvSpPr>
          <p:nvPr/>
        </p:nvSpPr>
        <p:spPr bwMode="auto">
          <a:xfrm>
            <a:off x="317738" y="1762405"/>
            <a:ext cx="8749065"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800" b="0" i="0" u="none" strike="noStrike" kern="1200" cap="none" spc="0" normalizeH="0" baseline="0" noProof="0" dirty="0">
                <a:ln>
                  <a:noFill/>
                </a:ln>
                <a:solidFill>
                  <a:srgbClr val="2F2F2F"/>
                </a:solidFill>
                <a:effectLst/>
                <a:uLnTx/>
                <a:uFillTx/>
                <a:latin typeface="Calibri" panose="020F0502020204030204" pitchFamily="34" charset="0"/>
                <a:ea typeface="Times New Roman" panose="02020603050405020304" pitchFamily="18" charset="0"/>
                <a:cs typeface="Calibri" panose="020F0502020204030204" pitchFamily="34" charset="0"/>
              </a:rPr>
              <a:t>Configure and gain information about your network through the Terminal.</a:t>
            </a:r>
            <a:endPar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p:txBody>
      </p:sp>
      <p:graphicFrame>
        <p:nvGraphicFramePr>
          <p:cNvPr id="7" name="Table 6">
            <a:extLst>
              <a:ext uri="{FF2B5EF4-FFF2-40B4-BE49-F238E27FC236}">
                <a16:creationId xmlns:a16="http://schemas.microsoft.com/office/drawing/2014/main" id="{A99C979E-5653-4767-ACC4-66D6FD6E4791}"/>
              </a:ext>
            </a:extLst>
          </p:cNvPr>
          <p:cNvGraphicFramePr/>
          <p:nvPr/>
        </p:nvGraphicFramePr>
        <p:xfrm>
          <a:off x="377699" y="2283297"/>
          <a:ext cx="10515600" cy="2864746"/>
        </p:xfrm>
        <a:graphic>
          <a:graphicData uri="http://schemas.openxmlformats.org/drawingml/2006/table">
            <a:tbl>
              <a:tblPr firstRow="1" firstCol="1" bandRow="1">
                <a:tableStyleId>{5C22544A-7EE6-4342-B048-85BDC9FD1C3A}</a:tableStyleId>
              </a:tblPr>
              <a:tblGrid>
                <a:gridCol w="2005737">
                  <a:extLst>
                    <a:ext uri="{9D8B030D-6E8A-4147-A177-3AD203B41FA5}">
                      <a16:colId xmlns:a16="http://schemas.microsoft.com/office/drawing/2014/main" val="3653721053"/>
                    </a:ext>
                  </a:extLst>
                </a:gridCol>
                <a:gridCol w="8509863">
                  <a:extLst>
                    <a:ext uri="{9D8B030D-6E8A-4147-A177-3AD203B41FA5}">
                      <a16:colId xmlns:a16="http://schemas.microsoft.com/office/drawing/2014/main" val="3486481153"/>
                    </a:ext>
                  </a:extLst>
                </a:gridCol>
              </a:tblGrid>
              <a:tr h="0">
                <a:tc>
                  <a:txBody>
                    <a:bodyPr/>
                    <a:lstStyle/>
                    <a:p>
                      <a:pPr algn="l" fontAlgn="base">
                        <a:lnSpc>
                          <a:spcPct val="107000"/>
                        </a:lnSpc>
                        <a:spcBef>
                          <a:spcPts val="0"/>
                        </a:spcBef>
                        <a:spcAft>
                          <a:spcPts val="0"/>
                        </a:spcAft>
                      </a:pPr>
                      <a:r>
                        <a:rPr lang="en-GB" sz="1800" u="none" strike="noStrike">
                          <a:solidFill>
                            <a:schemeClr val="tx1"/>
                          </a:solidFill>
                          <a:effectLst/>
                        </a:rPr>
                        <a:t>ifconfig</a:t>
                      </a:r>
                      <a:endParaRPr lang="en-GB" sz="40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1800" b="0" u="none" strike="noStrike" dirty="0">
                          <a:solidFill>
                            <a:schemeClr val="tx1"/>
                          </a:solidFill>
                          <a:effectLst/>
                        </a:rPr>
                        <a:t>Check your IP addres</a:t>
                      </a:r>
                      <a:r>
                        <a:rPr lang="en-GB" sz="1800" u="none" strike="noStrike" dirty="0">
                          <a:solidFill>
                            <a:schemeClr val="tx1"/>
                          </a:solidFill>
                          <a:effectLst/>
                        </a:rPr>
                        <a:t>s</a:t>
                      </a:r>
                      <a:endParaRPr lang="en-GB" sz="4000" b="0" i="0" u="none" strike="noStrike" dirty="0">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4276711537"/>
                  </a:ext>
                </a:extLst>
              </a:tr>
              <a:tr h="0">
                <a:tc>
                  <a:txBody>
                    <a:bodyPr/>
                    <a:lstStyle/>
                    <a:p>
                      <a:pPr algn="l" fontAlgn="base">
                        <a:lnSpc>
                          <a:spcPct val="107000"/>
                        </a:lnSpc>
                        <a:spcBef>
                          <a:spcPts val="0"/>
                        </a:spcBef>
                        <a:spcAft>
                          <a:spcPts val="0"/>
                        </a:spcAft>
                      </a:pPr>
                      <a:r>
                        <a:rPr lang="en-GB" sz="1800" u="none" strike="noStrike" dirty="0">
                          <a:solidFill>
                            <a:schemeClr val="tx1"/>
                          </a:solidFill>
                          <a:effectLst/>
                        </a:rPr>
                        <a:t>ping &lt;host&gt;</a:t>
                      </a:r>
                      <a:endParaRPr lang="en-GB" sz="4000" b="0" i="0" u="none" strike="noStrike" dirty="0">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1800" u="none" strike="noStrike" dirty="0">
                          <a:solidFill>
                            <a:schemeClr val="tx1"/>
                          </a:solidFill>
                          <a:effectLst/>
                        </a:rPr>
                        <a:t>Test whether you can make a connection to the host, for host include the IP address of the device connected to your network / web domain.</a:t>
                      </a:r>
                      <a:endParaRPr lang="en-GB" sz="4000" b="0" i="0" u="none" strike="noStrike" dirty="0">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4049655339"/>
                  </a:ext>
                </a:extLst>
              </a:tr>
              <a:tr h="0">
                <a:tc>
                  <a:txBody>
                    <a:bodyPr/>
                    <a:lstStyle/>
                    <a:p>
                      <a:pPr algn="l" fontAlgn="base">
                        <a:lnSpc>
                          <a:spcPct val="107000"/>
                        </a:lnSpc>
                        <a:spcBef>
                          <a:spcPts val="0"/>
                        </a:spcBef>
                        <a:spcAft>
                          <a:spcPts val="0"/>
                        </a:spcAft>
                      </a:pPr>
                      <a:r>
                        <a:rPr lang="en-GB" sz="1800" u="none" strike="noStrike">
                          <a:solidFill>
                            <a:schemeClr val="tx1"/>
                          </a:solidFill>
                          <a:effectLst/>
                        </a:rPr>
                        <a:t>netstat</a:t>
                      </a:r>
                      <a:endParaRPr lang="en-GB" sz="40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1800" u="none" strike="noStrike">
                          <a:solidFill>
                            <a:schemeClr val="tx1"/>
                          </a:solidFill>
                          <a:effectLst/>
                        </a:rPr>
                        <a:t>Lists all your incoming and outgoing connections. </a:t>
                      </a:r>
                      <a:endParaRPr lang="en-GB" sz="40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2309337835"/>
                  </a:ext>
                </a:extLst>
              </a:tr>
              <a:tr h="0">
                <a:tc>
                  <a:txBody>
                    <a:bodyPr/>
                    <a:lstStyle/>
                    <a:p>
                      <a:pPr algn="l" fontAlgn="base">
                        <a:lnSpc>
                          <a:spcPct val="107000"/>
                        </a:lnSpc>
                        <a:spcBef>
                          <a:spcPts val="0"/>
                        </a:spcBef>
                        <a:spcAft>
                          <a:spcPts val="0"/>
                        </a:spcAft>
                      </a:pPr>
                      <a:r>
                        <a:rPr lang="en-GB" sz="1800" u="none" strike="noStrike">
                          <a:solidFill>
                            <a:schemeClr val="tx1"/>
                          </a:solidFill>
                          <a:effectLst/>
                        </a:rPr>
                        <a:t>whois &lt;domain&gt;</a:t>
                      </a:r>
                      <a:endParaRPr lang="en-GB" sz="40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1800" u="none" strike="noStrike">
                          <a:solidFill>
                            <a:schemeClr val="tx1"/>
                          </a:solidFill>
                          <a:effectLst/>
                        </a:rPr>
                        <a:t>whois will output domain information e.g. basic contact details, Name Servers etc…</a:t>
                      </a:r>
                      <a:endParaRPr lang="en-GB" sz="40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1810066695"/>
                  </a:ext>
                </a:extLst>
              </a:tr>
              <a:tr h="0">
                <a:tc>
                  <a:txBody>
                    <a:bodyPr/>
                    <a:lstStyle/>
                    <a:p>
                      <a:pPr algn="l" fontAlgn="base">
                        <a:lnSpc>
                          <a:spcPct val="107000"/>
                        </a:lnSpc>
                        <a:spcBef>
                          <a:spcPts val="0"/>
                        </a:spcBef>
                        <a:spcAft>
                          <a:spcPts val="0"/>
                        </a:spcAft>
                      </a:pPr>
                      <a:r>
                        <a:rPr lang="en-GB" sz="1800" u="none" strike="noStrike">
                          <a:solidFill>
                            <a:schemeClr val="tx1"/>
                          </a:solidFill>
                          <a:effectLst/>
                        </a:rPr>
                        <a:t>arp -a</a:t>
                      </a:r>
                      <a:endParaRPr lang="en-GB" sz="40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1800" u="none" strike="noStrike">
                          <a:solidFill>
                            <a:schemeClr val="tx1"/>
                          </a:solidFill>
                          <a:effectLst/>
                        </a:rPr>
                        <a:t>View all active devices on your network including their IP and MAC addresses.</a:t>
                      </a:r>
                      <a:endParaRPr lang="en-GB" sz="40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3634162642"/>
                  </a:ext>
                </a:extLst>
              </a:tr>
              <a:tr h="0">
                <a:tc>
                  <a:txBody>
                    <a:bodyPr/>
                    <a:lstStyle/>
                    <a:p>
                      <a:pPr algn="l" fontAlgn="base">
                        <a:lnSpc>
                          <a:spcPct val="107000"/>
                        </a:lnSpc>
                        <a:spcBef>
                          <a:spcPts val="0"/>
                        </a:spcBef>
                        <a:spcAft>
                          <a:spcPts val="0"/>
                        </a:spcAft>
                      </a:pPr>
                      <a:r>
                        <a:rPr lang="en-GB" sz="1800" u="none" strike="noStrike">
                          <a:solidFill>
                            <a:schemeClr val="tx1"/>
                          </a:solidFill>
                          <a:effectLst/>
                        </a:rPr>
                        <a:t>traceroute &lt;host&gt;</a:t>
                      </a:r>
                      <a:endParaRPr lang="en-GB" sz="40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1800" u="none" strike="noStrike">
                          <a:solidFill>
                            <a:schemeClr val="tx1"/>
                          </a:solidFill>
                          <a:effectLst/>
                        </a:rPr>
                        <a:t>Trace the path packets go through. Very useful for network troubleshooting. If your connection with a client/host is not established, you can identify the location at which the packets does not pass.</a:t>
                      </a:r>
                      <a:endParaRPr lang="en-GB" sz="40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1706398901"/>
                  </a:ext>
                </a:extLst>
              </a:tr>
              <a:tr h="0">
                <a:tc>
                  <a:txBody>
                    <a:bodyPr/>
                    <a:lstStyle/>
                    <a:p>
                      <a:pPr algn="l" fontAlgn="base">
                        <a:lnSpc>
                          <a:spcPct val="107000"/>
                        </a:lnSpc>
                        <a:spcBef>
                          <a:spcPts val="0"/>
                        </a:spcBef>
                        <a:spcAft>
                          <a:spcPts val="0"/>
                        </a:spcAft>
                      </a:pPr>
                      <a:r>
                        <a:rPr lang="en-GB" sz="1800" u="none" strike="noStrike">
                          <a:solidFill>
                            <a:schemeClr val="tx1"/>
                          </a:solidFill>
                          <a:effectLst/>
                        </a:rPr>
                        <a:t>curl -O &lt;url to file&gt;</a:t>
                      </a:r>
                      <a:endParaRPr lang="en-GB" sz="40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1800" u="none" strike="noStrike" dirty="0">
                          <a:solidFill>
                            <a:schemeClr val="tx1"/>
                          </a:solidFill>
                          <a:effectLst/>
                        </a:rPr>
                        <a:t>curl allows you to download a file from the internet without a browser.</a:t>
                      </a:r>
                      <a:endParaRPr lang="en-GB" sz="4000" b="0" i="0" u="none" strike="noStrike" dirty="0">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7723870"/>
                  </a:ext>
                </a:extLst>
              </a:tr>
            </a:tbl>
          </a:graphicData>
        </a:graphic>
      </p:graphicFrame>
      <p:sp>
        <p:nvSpPr>
          <p:cNvPr id="13" name="Rectangle 1">
            <a:extLst>
              <a:ext uri="{FF2B5EF4-FFF2-40B4-BE49-F238E27FC236}">
                <a16:creationId xmlns:a16="http://schemas.microsoft.com/office/drawing/2014/main" id="{233E1D3E-30C3-443A-B908-63BD883D4BB2}"/>
              </a:ext>
            </a:extLst>
          </p:cNvPr>
          <p:cNvSpPr>
            <a:spLocks noChangeArrowheads="1"/>
          </p:cNvSpPr>
          <p:nvPr/>
        </p:nvSpPr>
        <p:spPr bwMode="auto">
          <a:xfrm>
            <a:off x="317737" y="5296337"/>
            <a:ext cx="8749065"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For more, view the Mac Terminal cheat sheet </a:t>
            </a:r>
            <a:r>
              <a:rPr kumimoji="0" lang="en-GB" sz="1800" b="0" i="0" u="sng" strike="noStrike" kern="1200" cap="none" spc="0" normalizeH="0" baseline="0" noProof="0" dirty="0">
                <a:ln>
                  <a:noFill/>
                </a:ln>
                <a:solidFill>
                  <a:srgbClr val="0563C1"/>
                </a:solidFill>
                <a:effectLst/>
                <a:uLnTx/>
                <a:uFillTx/>
                <a:latin typeface="Calibri" panose="020F0502020204030204" pitchFamily="34" charset="0"/>
                <a:ea typeface="Calibri" panose="020F0502020204030204" pitchFamily="34" charset="0"/>
                <a:cs typeface="Calibri" panose="020F0502020204030204" pitchFamily="34" charset="0"/>
                <a:hlinkClick r:id="rId6"/>
              </a:rPr>
              <a:t>here</a:t>
            </a:r>
            <a:r>
              <a:rPr kumimoji="0" lang="en-GB" sz="1800" b="0" i="0" u="none" strike="noStrike" kern="1200" cap="none" spc="0" normalizeH="0" baseline="0" noProof="0" dirty="0">
                <a:ln>
                  <a:noFill/>
                </a:ln>
                <a:solidFill>
                  <a:srgbClr val="2F2F2F"/>
                </a:solidFill>
                <a:effectLst/>
                <a:uLnTx/>
                <a:uFillTx/>
                <a:latin typeface="Calibri" panose="020F0502020204030204" pitchFamily="34" charset="0"/>
                <a:ea typeface="Times New Roman" panose="02020603050405020304" pitchFamily="18" charset="0"/>
                <a:cs typeface="Calibri" panose="020F0502020204030204" pitchFamily="34" charset="0"/>
              </a:rPr>
              <a:t>.</a:t>
            </a:r>
            <a:endPar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344229046"/>
      </p:ext>
    </p:extLst>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sz="4000" b="1">
                <a:solidFill>
                  <a:srgbClr val="FFFFFF"/>
                </a:solidFill>
              </a:rPr>
              <a:t>BYOD: Performance Monitoring </a:t>
            </a:r>
            <a:r>
              <a:rPr lang="en-GB" sz="4000" b="1" dirty="0">
                <a:solidFill>
                  <a:srgbClr val="FFFFFF"/>
                </a:solidFill>
              </a:rPr>
              <a:t>Activities</a:t>
            </a:r>
          </a:p>
        </p:txBody>
      </p:sp>
      <p:pic>
        <p:nvPicPr>
          <p:cNvPr id="3" name="Picture 2">
            <a:extLst>
              <a:ext uri="{FF2B5EF4-FFF2-40B4-BE49-F238E27FC236}">
                <a16:creationId xmlns:a16="http://schemas.microsoft.com/office/drawing/2014/main" id="{FC853D20-0C6E-57A7-2EE6-C4AAB2FEAA4E}"/>
              </a:ext>
            </a:extLst>
          </p:cNvPr>
          <p:cNvPicPr>
            <a:picLocks noChangeAspect="1"/>
          </p:cNvPicPr>
          <p:nvPr/>
        </p:nvPicPr>
        <p:blipFill>
          <a:blip r:embed="rId3"/>
          <a:stretch>
            <a:fillRect/>
          </a:stretch>
        </p:blipFill>
        <p:spPr>
          <a:xfrm>
            <a:off x="6717481" y="1854711"/>
            <a:ext cx="5294854" cy="3975638"/>
          </a:xfrm>
          <a:prstGeom prst="rect">
            <a:avLst/>
          </a:prstGeom>
        </p:spPr>
      </p:pic>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69290" y="1613021"/>
            <a:ext cx="6358013" cy="4905470"/>
          </a:xfrm>
        </p:spPr>
        <p:txBody>
          <a:bodyPr>
            <a:noAutofit/>
          </a:bodyPr>
          <a:lstStyle/>
          <a:p>
            <a:pPr>
              <a:lnSpc>
                <a:spcPct val="100000"/>
              </a:lnSpc>
              <a:spcBef>
                <a:spcPts val="0"/>
              </a:spcBef>
            </a:pPr>
            <a:r>
              <a:rPr lang="en-GB" dirty="0"/>
              <a:t>Due to the security settings in the Labs. Either complete the following ‘System performance’ activities, located on the next few slides, on your BYOD device in class or off-campus on your own device.</a:t>
            </a:r>
          </a:p>
          <a:p>
            <a:pPr>
              <a:lnSpc>
                <a:spcPct val="100000"/>
              </a:lnSpc>
              <a:spcBef>
                <a:spcPts val="0"/>
              </a:spcBef>
            </a:pPr>
            <a:r>
              <a:rPr lang="en-GB" dirty="0"/>
              <a:t>You can work in small groups to complete these activities in-class if possible.</a:t>
            </a:r>
          </a:p>
          <a:p>
            <a:pPr>
              <a:lnSpc>
                <a:spcPct val="100000"/>
              </a:lnSpc>
              <a:spcBef>
                <a:spcPts val="0"/>
              </a:spcBef>
            </a:pPr>
            <a:r>
              <a:rPr lang="en-GB" dirty="0"/>
              <a:t>These activities are not part of the module’s assessment and are present here for module related learning purposes.</a:t>
            </a:r>
          </a:p>
        </p:txBody>
      </p:sp>
    </p:spTree>
    <p:extLst>
      <p:ext uri="{BB962C8B-B14F-4D97-AF65-F5344CB8AC3E}">
        <p14:creationId xmlns:p14="http://schemas.microsoft.com/office/powerpoint/2010/main" val="1748950703"/>
      </p:ext>
    </p:extLst>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sz="4000" b="1" dirty="0">
                <a:solidFill>
                  <a:schemeClr val="bg1"/>
                </a:solidFill>
              </a:rPr>
              <a:t>Command use: on-campus</a:t>
            </a:r>
            <a:endParaRPr lang="en-GB" sz="4000" b="1" dirty="0">
              <a:solidFill>
                <a:srgbClr val="FFFFFF"/>
              </a:solidFill>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61552" y="1936941"/>
            <a:ext cx="11164922" cy="4460514"/>
          </a:xfrm>
        </p:spPr>
        <p:txBody>
          <a:bodyPr>
            <a:noAutofit/>
          </a:bodyPr>
          <a:lstStyle/>
          <a:p>
            <a:r>
              <a:rPr lang="en-GB" dirty="0"/>
              <a:t>If Command prompt is not available for use on campus Computers.</a:t>
            </a:r>
          </a:p>
          <a:p>
            <a:r>
              <a:rPr lang="en-GB" dirty="0"/>
              <a:t>To run the safe high-level Bat commands taught in this module, create a .bat file:</a:t>
            </a:r>
          </a:p>
          <a:p>
            <a:pPr marL="914400" lvl="1" indent="-457200" fontAlgn="base">
              <a:lnSpc>
                <a:spcPct val="107000"/>
              </a:lnSpc>
              <a:buFont typeface="+mj-lt"/>
              <a:buAutoNum type="arabicPeriod"/>
              <a:tabLst>
                <a:tab pos="457200" algn="l"/>
              </a:tabLst>
            </a:pPr>
            <a:r>
              <a:rPr lang="en-GB" b="1" dirty="0"/>
              <a:t>Open </a:t>
            </a:r>
            <a:r>
              <a:rPr lang="en-GB" dirty="0"/>
              <a:t>notepad</a:t>
            </a:r>
            <a:r>
              <a:rPr lang="en-GB" b="1" dirty="0"/>
              <a:t> </a:t>
            </a:r>
            <a:r>
              <a:rPr lang="en-GB" dirty="0"/>
              <a:t>/ </a:t>
            </a:r>
            <a:r>
              <a:rPr lang="en-GB" b="1" dirty="0"/>
              <a:t>notepad++ </a:t>
            </a:r>
            <a:r>
              <a:rPr lang="en-GB" dirty="0"/>
              <a:t>/ VS Code.</a:t>
            </a:r>
          </a:p>
          <a:p>
            <a:pPr marL="914400" lvl="1" indent="-457200" fontAlgn="base">
              <a:lnSpc>
                <a:spcPct val="107000"/>
              </a:lnSpc>
              <a:buFont typeface="+mj-lt"/>
              <a:buAutoNum type="arabicPeriod"/>
              <a:tabLst>
                <a:tab pos="457200" algn="l"/>
              </a:tabLst>
            </a:pPr>
            <a:r>
              <a:rPr lang="en-GB" dirty="0"/>
              <a:t>Save the file with a .bat extension.</a:t>
            </a:r>
          </a:p>
          <a:p>
            <a:pPr marL="914400" lvl="1" indent="-457200" fontAlgn="base">
              <a:lnSpc>
                <a:spcPct val="107000"/>
              </a:lnSpc>
              <a:buFont typeface="+mj-lt"/>
              <a:buAutoNum type="arabicPeriod"/>
              <a:tabLst>
                <a:tab pos="457200" algn="l"/>
              </a:tabLst>
            </a:pPr>
            <a:r>
              <a:rPr lang="en-GB" dirty="0"/>
              <a:t>Include the following code in the file.</a:t>
            </a:r>
          </a:p>
          <a:p>
            <a:pPr marL="914400" lvl="1" indent="-457200" fontAlgn="base">
              <a:lnSpc>
                <a:spcPct val="107000"/>
              </a:lnSpc>
              <a:buFont typeface="+mj-lt"/>
              <a:buAutoNum type="arabicPeriod"/>
              <a:tabLst>
                <a:tab pos="457200" algn="l"/>
              </a:tabLst>
            </a:pPr>
            <a:r>
              <a:rPr lang="en-GB" dirty="0"/>
              <a:t>Double click the file to run the script and</a:t>
            </a:r>
            <a:br>
              <a:rPr lang="en-GB" dirty="0"/>
            </a:br>
            <a:r>
              <a:rPr lang="en-GB" dirty="0"/>
              <a:t>open the </a:t>
            </a:r>
            <a:r>
              <a:rPr lang="en-GB" dirty="0" err="1"/>
              <a:t>cmd</a:t>
            </a:r>
            <a:r>
              <a:rPr lang="en-GB" dirty="0"/>
              <a:t> prompt to enter commands.</a:t>
            </a:r>
            <a:endParaRPr lang="en-US" dirty="0"/>
          </a:p>
          <a:p>
            <a:endParaRPr lang="en-GB" dirty="0"/>
          </a:p>
        </p:txBody>
      </p:sp>
      <p:sp>
        <p:nvSpPr>
          <p:cNvPr id="3" name="Rectangle 2" descr="Programmer">
            <a:extLst>
              <a:ext uri="{FF2B5EF4-FFF2-40B4-BE49-F238E27FC236}">
                <a16:creationId xmlns:a16="http://schemas.microsoft.com/office/drawing/2014/main" id="{1928CE2A-BC23-DEAC-AA2C-FA2E7CF56BB3}"/>
              </a:ext>
            </a:extLst>
          </p:cNvPr>
          <p:cNvSpPr/>
          <p:nvPr/>
        </p:nvSpPr>
        <p:spPr>
          <a:xfrm>
            <a:off x="9540212" y="479338"/>
            <a:ext cx="1602071" cy="1517242"/>
          </a:xfrm>
          <a:prstGeom prst="rect">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EB6814F5-0617-DEF5-B3B0-E0D3C43AD6D9}"/>
              </a:ext>
            </a:extLst>
          </p:cNvPr>
          <p:cNvSpPr txBox="1"/>
          <p:nvPr/>
        </p:nvSpPr>
        <p:spPr>
          <a:xfrm>
            <a:off x="7006462" y="3429000"/>
            <a:ext cx="4395880" cy="2246769"/>
          </a:xfrm>
          <a:prstGeom prst="rect">
            <a:avLst/>
          </a:prstGeom>
          <a:noFill/>
          <a:ln w="38100">
            <a:solidFill>
              <a:srgbClr val="0070C0"/>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@echo off</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:again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set /p id=Enter a command: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%id%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err="1">
                <a:ln>
                  <a:noFill/>
                </a:ln>
                <a:solidFill>
                  <a:prstClr val="black"/>
                </a:solidFill>
                <a:effectLst/>
                <a:uLnTx/>
                <a:uFillTx/>
                <a:latin typeface="Calibri" panose="020F0502020204030204"/>
                <a:ea typeface="+mn-ea"/>
                <a:cs typeface="+mn-cs"/>
              </a:rPr>
              <a:t>goto</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 again</a:t>
            </a: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8007861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40</TotalTime>
  <Words>14331</Words>
  <Application>Microsoft Office PowerPoint</Application>
  <PresentationFormat>Widescreen</PresentationFormat>
  <Paragraphs>901</Paragraphs>
  <Slides>122</Slides>
  <Notes>97</Notes>
  <HiddenSlides>0</HiddenSlides>
  <MMClips>0</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122</vt:i4>
      </vt:variant>
    </vt:vector>
  </HeadingPairs>
  <TitlesOfParts>
    <vt:vector size="136" baseType="lpstr">
      <vt:lpstr>DengXian</vt:lpstr>
      <vt:lpstr>fell</vt:lpstr>
      <vt:lpstr>Google Sans</vt:lpstr>
      <vt:lpstr>Arial</vt:lpstr>
      <vt:lpstr>Arial</vt:lpstr>
      <vt:lpstr>Calibri</vt:lpstr>
      <vt:lpstr>Calibri Light</vt:lpstr>
      <vt:lpstr>Lato</vt:lpstr>
      <vt:lpstr>open sans</vt:lpstr>
      <vt:lpstr>Roboto</vt:lpstr>
      <vt:lpstr>Segoe UI</vt:lpstr>
      <vt:lpstr>Symbol</vt:lpstr>
      <vt:lpstr>Times New Roman</vt:lpstr>
      <vt:lpstr>Office Theme</vt:lpstr>
      <vt:lpstr>Section 3:  Bg. Supplementary material Performance Monitoring</vt:lpstr>
      <vt:lpstr>Bg. Demo support slides</vt:lpstr>
      <vt:lpstr>Windows: Task Manager</vt:lpstr>
      <vt:lpstr>Bg. Windows: Task Manager</vt:lpstr>
      <vt:lpstr>Windows: Task Manager</vt:lpstr>
      <vt:lpstr>Task Manager: Performance tab</vt:lpstr>
      <vt:lpstr>Bg. System: About &gt; Memory</vt:lpstr>
      <vt:lpstr>Bg. Performance: Memory</vt:lpstr>
      <vt:lpstr>Bg. Performance: App History</vt:lpstr>
      <vt:lpstr>Bg. Performance: Startup</vt:lpstr>
      <vt:lpstr>Bg. Performance: Startup</vt:lpstr>
      <vt:lpstr>Bg. Task Manager: Users</vt:lpstr>
      <vt:lpstr>Bg. Task Manager: Users</vt:lpstr>
      <vt:lpstr>Bg. Task Manager: Users – Terminate programs</vt:lpstr>
      <vt:lpstr>Bg. Task Manager: Details and Services tabs</vt:lpstr>
      <vt:lpstr>Bg. RAMMap categories</vt:lpstr>
      <vt:lpstr>Bg. Microsoft: Process Explorer</vt:lpstr>
      <vt:lpstr>Bg. Video: MS Process Explorer</vt:lpstr>
      <vt:lpstr>Bg. Open Source: Process Hacker</vt:lpstr>
      <vt:lpstr>Reliability Monitor</vt:lpstr>
      <vt:lpstr>Reliability Monitor</vt:lpstr>
      <vt:lpstr>Reliability Monitor</vt:lpstr>
      <vt:lpstr>PowerPoint Presentation</vt:lpstr>
      <vt:lpstr>Reliability Monitor</vt:lpstr>
      <vt:lpstr>Reliability Monitor: Copy data for reporting</vt:lpstr>
      <vt:lpstr>Bg. Video: Reliability Monitor</vt:lpstr>
      <vt:lpstr>Windows: WinDbg tool</vt:lpstr>
      <vt:lpstr>WinDbg tool: Dump file analysis</vt:lpstr>
      <vt:lpstr>Bg. Example: WinDbg Dump file analysis</vt:lpstr>
      <vt:lpstr>Bg. Video: WinDbg tool</vt:lpstr>
      <vt:lpstr>Windows: Event Viewer</vt:lpstr>
      <vt:lpstr>Event Viewer: Event properties</vt:lpstr>
      <vt:lpstr>Event Viewer: Event properties + Copy</vt:lpstr>
      <vt:lpstr>Log info:</vt:lpstr>
      <vt:lpstr>Example: SolarWinds Event Log Analyzer</vt:lpstr>
      <vt:lpstr>PowerPoint Presentation</vt:lpstr>
      <vt:lpstr>Event Viewer</vt:lpstr>
      <vt:lpstr>Bg. Event Viewer: Subscriptions</vt:lpstr>
      <vt:lpstr>Bg. Video: Event Viewer</vt:lpstr>
      <vt:lpstr>Bg. Logging</vt:lpstr>
      <vt:lpstr>Bg. Windows Log files</vt:lpstr>
      <vt:lpstr>Bg. Performance Monitor</vt:lpstr>
      <vt:lpstr>Windows: Performance Monitor</vt:lpstr>
      <vt:lpstr>Performance Monitor:  System Diagnostic &amp; Performance Report</vt:lpstr>
      <vt:lpstr>Performance Monitor: Reporting</vt:lpstr>
      <vt:lpstr>Bg. System Diagnostics Report</vt:lpstr>
      <vt:lpstr>Bg. Performance Counters</vt:lpstr>
      <vt:lpstr>Resource Monitor</vt:lpstr>
      <vt:lpstr>Bg. 10 Important Windows Performance Counters</vt:lpstr>
      <vt:lpstr>Section 3:  Bg. Supplementary material Cmd</vt:lpstr>
      <vt:lpstr>Bg. Command prompt &amp; BATCH</vt:lpstr>
      <vt:lpstr>Bg. DOS, CMD &amp; MS</vt:lpstr>
      <vt:lpstr>Bg. PowerShell – further information.</vt:lpstr>
      <vt:lpstr>Section 3:  BG. Old Supplementary material Set 1: File systems</vt:lpstr>
      <vt:lpstr>Power User</vt:lpstr>
      <vt:lpstr>Bg. Linux alternatives:   Bash commands  More on these later.</vt:lpstr>
      <vt:lpstr>Bg. To View ‘Data Collection Set’ for System Performance Reporting</vt:lpstr>
      <vt:lpstr>‘Data Collection Set’ for System Performance Reporting</vt:lpstr>
      <vt:lpstr>Bg. Performance Monitor:  System Diagnostic &amp; Performance Report</vt:lpstr>
      <vt:lpstr>Bg. Performance Monitor resources</vt:lpstr>
      <vt:lpstr>Bg. OS tip: Power Toys.</vt:lpstr>
      <vt:lpstr>- File Systems: FAT</vt:lpstr>
      <vt:lpstr>Bg. Video: Clusters &amp; FAT File System Explained</vt:lpstr>
      <vt:lpstr>- Windows File Systems: FAT16, FAT32, NTFS, ReFS.</vt:lpstr>
      <vt:lpstr>Bg. KB, MB, GB, TB etc..</vt:lpstr>
      <vt:lpstr>- Windows File Systems: FAT.</vt:lpstr>
      <vt:lpstr>- Windows File Systems: exFAT.</vt:lpstr>
      <vt:lpstr>Bg. Windows File Systems: Comparison.</vt:lpstr>
      <vt:lpstr>- Windows File System: NTFS.</vt:lpstr>
      <vt:lpstr>- Windows File System: NTFS.</vt:lpstr>
      <vt:lpstr>- Windows File System: ReFS.</vt:lpstr>
      <vt:lpstr>- Linux File System</vt:lpstr>
      <vt:lpstr>- Mac File System (APFS)</vt:lpstr>
      <vt:lpstr>Bg. Mac File System (APFS)</vt:lpstr>
      <vt:lpstr>Bg. Video: Overview &amp; Re-Cap of File Systems.</vt:lpstr>
      <vt:lpstr>Bg. Video: How do Hard Drives, SSDs &amp; Flash Memory work (+ File Allocation Tables)</vt:lpstr>
      <vt:lpstr>Bg. CHKDSK.</vt:lpstr>
      <vt:lpstr>File System Management &amp; Server Operating Systems </vt:lpstr>
      <vt:lpstr>Q. Server Operating Systems?</vt:lpstr>
      <vt:lpstr>- Client-Server Model</vt:lpstr>
      <vt:lpstr>Bg. Video: What is a Server?.</vt:lpstr>
      <vt:lpstr>- Server Operating Systems &amp; Activities</vt:lpstr>
      <vt:lpstr>- Server Operating Systems &amp; Activities</vt:lpstr>
      <vt:lpstr>- Example: Windows Server OS</vt:lpstr>
      <vt:lpstr>- Distributed File Systems (DFS) cont…</vt:lpstr>
      <vt:lpstr>Bg. Distributed File Systems (DFS)</vt:lpstr>
      <vt:lpstr>Bg. Distributed File Systems (DFS) &amp; Data Centers</vt:lpstr>
      <vt:lpstr>Bg. Cloud Distributed File Systems (CDFS)</vt:lpstr>
      <vt:lpstr>Bg. File Server.</vt:lpstr>
      <vt:lpstr>Bg. Server Message Block (SMB)</vt:lpstr>
      <vt:lpstr>Bg. Server Message Block (SMB)</vt:lpstr>
      <vt:lpstr>Bg. The Network File System (NFS) by Sun. </vt:lpstr>
      <vt:lpstr>Bg. Distributed File Systems (DFS)</vt:lpstr>
      <vt:lpstr>Bg. Key Terms SMB and Hadoop.</vt:lpstr>
      <vt:lpstr>Bg. Windows Server (as a File Server)</vt:lpstr>
      <vt:lpstr>Bg. Active Directory</vt:lpstr>
      <vt:lpstr>Bg. Google File System (GFS)</vt:lpstr>
      <vt:lpstr>Bg. Microsoft Cloud Storage options</vt:lpstr>
      <vt:lpstr>Bg. MS Sharepoint v OneDrive for Business.</vt:lpstr>
      <vt:lpstr>Bg. Google FileStore</vt:lpstr>
      <vt:lpstr>The End.</vt:lpstr>
      <vt:lpstr>Archive slides.</vt:lpstr>
      <vt:lpstr>Q. File Systems?</vt:lpstr>
      <vt:lpstr>Q. What file system do current Windows OSs use?</vt:lpstr>
      <vt:lpstr>Q. What is the name/s of the Linux file system/s?</vt:lpstr>
      <vt:lpstr>Mac’Windows &amp; a Pizza Hut.</vt:lpstr>
      <vt:lpstr>PowerPoint Presentation</vt:lpstr>
      <vt:lpstr>Virtual File System</vt:lpstr>
      <vt:lpstr>Virtual File System</vt:lpstr>
      <vt:lpstr>Q. What is the name of the Mac file system?</vt:lpstr>
      <vt:lpstr>PowerPoint Presentation</vt:lpstr>
      <vt:lpstr>Bg. Setting a Static IP address in Win. 10. </vt:lpstr>
      <vt:lpstr>Bits, CPUs and OSs.</vt:lpstr>
      <vt:lpstr>Bg. Video: Cloud Storage &amp; the World's Largest Data Center.</vt:lpstr>
      <vt:lpstr>Bg. Video:  View Microsoft’s MASSIVE data center. </vt:lpstr>
      <vt:lpstr>Mac CLI: Terminal</vt:lpstr>
      <vt:lpstr>Bg. Basic Mac Terminal commands.</vt:lpstr>
      <vt:lpstr>Bg. Basic Mac Terminal commands.</vt:lpstr>
      <vt:lpstr>Bg. Basic Mac Terminal commands.</vt:lpstr>
      <vt:lpstr>Bg. Basic Mac Terminal commands.</vt:lpstr>
      <vt:lpstr>BYOD: Performance Monitoring Activities</vt:lpstr>
      <vt:lpstr>Command use: on-campus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Section 3:  Supplementary material</dc:title>
  <dc:creator>James Williams</dc:creator>
  <cp:lastModifiedBy>James Williams</cp:lastModifiedBy>
  <cp:revision>1</cp:revision>
  <dcterms:created xsi:type="dcterms:W3CDTF">2024-02-09T12:27:37Z</dcterms:created>
  <dcterms:modified xsi:type="dcterms:W3CDTF">2026-02-15T16:15:04Z</dcterms:modified>
</cp:coreProperties>
</file>