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8" r:id="rId2"/>
    <p:sldId id="259" r:id="rId3"/>
    <p:sldId id="262" r:id="rId4"/>
    <p:sldId id="263" r:id="rId5"/>
    <p:sldId id="264" r:id="rId6"/>
    <p:sldId id="266" r:id="rId7"/>
    <p:sldId id="283" r:id="rId8"/>
    <p:sldId id="267" r:id="rId9"/>
    <p:sldId id="282" r:id="rId10"/>
    <p:sldId id="284" r:id="rId11"/>
    <p:sldId id="268" r:id="rId12"/>
    <p:sldId id="269" r:id="rId13"/>
    <p:sldId id="270" r:id="rId14"/>
    <p:sldId id="285" r:id="rId15"/>
    <p:sldId id="272" r:id="rId16"/>
    <p:sldId id="273" r:id="rId17"/>
    <p:sldId id="274" r:id="rId18"/>
    <p:sldId id="275" r:id="rId19"/>
    <p:sldId id="276" r:id="rId20"/>
    <p:sldId id="277" r:id="rId21"/>
    <p:sldId id="278" r:id="rId22"/>
    <p:sldId id="279" r:id="rId23"/>
    <p:sldId id="280" r:id="rId24"/>
    <p:sldId id="281" r:id="rId25"/>
    <p:sldId id="265" r:id="rId2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94CEE-54E8-02BC-BFFE-9C11987A98A2}" v="8" dt="2022-10-21T11:52:57.054"/>
    <p1510:client id="{7E7AAF73-0908-97F0-9AF4-7C93D800EDD7}" v="728" dt="2022-10-21T08:28:18.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143" autoAdjust="0"/>
  </p:normalViewPr>
  <p:slideViewPr>
    <p:cSldViewPr snapToGrid="0">
      <p:cViewPr>
        <p:scale>
          <a:sx n="96" d="100"/>
          <a:sy n="96" d="100"/>
        </p:scale>
        <p:origin x="168" y="-18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02/07/2023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why do you need to write a proposal?</a:t>
            </a:r>
          </a:p>
          <a:p>
            <a:endParaRPr lang="en-GB" dirty="0"/>
          </a:p>
          <a:p>
            <a:pPr marL="171450" indent="-171450">
              <a:buFont typeface="Arial" panose="020B0604020202020204" pitchFamily="34" charset="0"/>
              <a:buChar char="•"/>
            </a:pPr>
            <a:r>
              <a:rPr lang="en-GB" dirty="0"/>
              <a:t>Allows the University to determine if your research meets academic standards</a:t>
            </a:r>
          </a:p>
          <a:p>
            <a:pPr marL="171450" indent="-171450">
              <a:buFont typeface="Arial" panose="020B0604020202020204" pitchFamily="34" charset="0"/>
              <a:buChar char="•"/>
            </a:pPr>
            <a:r>
              <a:rPr lang="en-GB" dirty="0"/>
              <a:t>Allocation of supervisor</a:t>
            </a:r>
          </a:p>
          <a:p>
            <a:pPr marL="171450" indent="-171450">
              <a:buFont typeface="Arial" panose="020B0604020202020204" pitchFamily="34" charset="0"/>
              <a:buChar char="•"/>
            </a:pPr>
            <a:r>
              <a:rPr lang="en-GB" dirty="0"/>
              <a:t>Reassurance that any ethical considerations are addressed early 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So lets look at some simple examples: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02/07/2023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02/07/2023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02/07/2023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02/07/2023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02/07/2023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02/07/2023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6461167"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rgbClr val="002060"/>
                </a:solidFill>
                <a:latin typeface="+mj-lt"/>
              </a:rPr>
              <a:t>MBA</a:t>
            </a:r>
          </a:p>
          <a:p>
            <a:pPr algn="ctr"/>
            <a:endParaRPr lang="en-GB" sz="2400" b="1" dirty="0">
              <a:solidFill>
                <a:srgbClr val="002060"/>
              </a:solidFill>
              <a:latin typeface="+mj-lt"/>
            </a:endParaRPr>
          </a:p>
          <a:p>
            <a:pPr algn="ctr"/>
            <a:r>
              <a:rPr lang="en-GB" sz="2400" b="1" dirty="0">
                <a:solidFill>
                  <a:srgbClr val="002060"/>
                </a:solidFill>
                <a:latin typeface="+mj-lt"/>
              </a:rPr>
              <a:t>Dissertation proposal</a:t>
            </a:r>
          </a:p>
          <a:p>
            <a:pPr algn="ctr"/>
            <a:r>
              <a:rPr lang="en-GB" sz="2400" b="1" dirty="0" err="1">
                <a:latin typeface="+mj-lt"/>
              </a:rPr>
              <a:t>Cynnig</a:t>
            </a:r>
            <a:r>
              <a:rPr lang="en-GB" sz="2400" b="1" dirty="0">
                <a:latin typeface="+mj-lt"/>
              </a:rPr>
              <a:t> </a:t>
            </a:r>
            <a:r>
              <a:rPr lang="en-GB" sz="2400" b="1" dirty="0" err="1">
                <a:latin typeface="+mj-lt"/>
              </a:rPr>
              <a:t>Traethawd</a:t>
            </a:r>
            <a:r>
              <a:rPr lang="en-GB" sz="2400" b="1" dirty="0">
                <a:latin typeface="+mj-lt"/>
              </a:rPr>
              <a:t> Hir</a:t>
            </a:r>
          </a:p>
          <a:p>
            <a:pPr algn="ctr"/>
            <a:endParaRPr lang="en-GB" sz="2400" b="1" dirty="0">
              <a:latin typeface="+mj-lt"/>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a:solidFill>
                  <a:srgbClr val="0070C0"/>
                </a:solidFill>
              </a:rPr>
              <a:t>Ymgyfarwyddo a chynnwys y templed y cynnig</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r>
              <a:rPr lang="en-GB" dirty="0"/>
              <a:t>Recap on the requirements of the dissertation proposal</a:t>
            </a:r>
          </a:p>
          <a:p>
            <a:r>
              <a:rPr lang="en-GB" dirty="0"/>
              <a:t>Familiarise yourself with the contents of the proposal template</a:t>
            </a:r>
          </a:p>
        </p:txBody>
      </p:sp>
      <p:pic>
        <p:nvPicPr>
          <p:cNvPr id="4" name="Picture 3">
            <a:extLst>
              <a:ext uri="{FF2B5EF4-FFF2-40B4-BE49-F238E27FC236}">
                <a16:creationId xmlns:a16="http://schemas.microsoft.com/office/drawing/2014/main" id="{D8CE3F3C-A1E0-D999-3AF7-9CA8AD1EDA1D}"/>
              </a:ext>
            </a:extLst>
          </p:cNvPr>
          <p:cNvPicPr>
            <a:picLocks noChangeAspect="1"/>
          </p:cNvPicPr>
          <p:nvPr/>
        </p:nvPicPr>
        <p:blipFill>
          <a:blip r:embed="rId3"/>
          <a:stretch>
            <a:fillRect/>
          </a:stretch>
        </p:blipFill>
        <p:spPr>
          <a:xfrm>
            <a:off x="1883785" y="4012623"/>
            <a:ext cx="3228975" cy="1409700"/>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a:t>
            </a:r>
            <a:r>
              <a:rPr lang="en-GB" sz="2800" b="1" dirty="0" err="1">
                <a:solidFill>
                  <a:srgbClr val="0070C0"/>
                </a:solidFill>
              </a:rPr>
              <a:t>dogfen</a:t>
            </a:r>
            <a:r>
              <a:rPr lang="en-GB" sz="2800" b="1" dirty="0">
                <a:solidFill>
                  <a:srgbClr val="0070C0"/>
                </a:solidFill>
              </a:rPr>
              <a:t> </a:t>
            </a:r>
            <a:r>
              <a:rPr lang="en-GB" sz="2800" b="1" dirty="0" err="1">
                <a:solidFill>
                  <a:srgbClr val="0070C0"/>
                </a:solidFill>
              </a:rPr>
              <a:t>cynnig</a:t>
            </a:r>
            <a:r>
              <a:rPr lang="en-GB" sz="2800" b="1" dirty="0">
                <a:solidFill>
                  <a:srgbClr val="0070C0"/>
                </a:solidFill>
              </a:rPr>
              <a:t> </a:t>
            </a:r>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lnSpcReduction="10000"/>
          </a:bodyPr>
          <a:lstStyle/>
          <a:p>
            <a:r>
              <a:rPr lang="en-GB" dirty="0"/>
              <a:t>Title/Research Question</a:t>
            </a:r>
          </a:p>
          <a:p>
            <a:r>
              <a:rPr lang="en-GB" dirty="0"/>
              <a:t>Background/aim</a:t>
            </a:r>
          </a:p>
          <a:p>
            <a:r>
              <a:rPr lang="en-GB" dirty="0"/>
              <a:t>Literature review</a:t>
            </a:r>
          </a:p>
          <a:p>
            <a:r>
              <a:rPr lang="en-GB" dirty="0"/>
              <a:t>Methodology/ethics</a:t>
            </a:r>
          </a:p>
          <a:p>
            <a:r>
              <a:rPr lang="en-GB" dirty="0"/>
              <a:t>Results</a:t>
            </a:r>
          </a:p>
          <a:p>
            <a:r>
              <a:rPr lang="en-GB" dirty="0"/>
              <a:t>Evaluation</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lnSpcReduction="10000"/>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3000 words</a:t>
            </a:r>
          </a:p>
        </p:txBody>
      </p:sp>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1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7044603" cy="3917032"/>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4" name="Picture 3">
            <a:extLst>
              <a:ext uri="{FF2B5EF4-FFF2-40B4-BE49-F238E27FC236}">
                <a16:creationId xmlns:a16="http://schemas.microsoft.com/office/drawing/2014/main" id="{0303B481-0E42-CEE8-30DD-9D743BF32C7C}"/>
              </a:ext>
            </a:extLst>
          </p:cNvPr>
          <p:cNvPicPr>
            <a:picLocks noChangeAspect="1"/>
          </p:cNvPicPr>
          <p:nvPr/>
        </p:nvPicPr>
        <p:blipFill>
          <a:blip r:embed="rId3"/>
          <a:stretch>
            <a:fillRect/>
          </a:stretch>
        </p:blipFill>
        <p:spPr>
          <a:xfrm>
            <a:off x="7860488" y="2190618"/>
            <a:ext cx="3721912" cy="2476763"/>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vert="horz" lIns="91440" tIns="45720" rIns="91440" bIns="45720" rtlCol="0" anchor="t">
            <a:normAutofit fontScale="92500" lnSpcReduction="10000"/>
          </a:bodyPr>
          <a:lstStyle/>
          <a:p>
            <a:pPr marL="514350" indent="-514350">
              <a:buFont typeface="+mj-lt"/>
              <a:buAutoNum type="arabicPeriod"/>
            </a:pPr>
            <a:r>
              <a:rPr lang="en-GB" dirty="0"/>
              <a:t>Auditing– </a:t>
            </a:r>
            <a:r>
              <a:rPr lang="en-GB" dirty="0">
                <a:solidFill>
                  <a:srgbClr val="FF0000"/>
                </a:solidFill>
              </a:rPr>
              <a:t>General subject</a:t>
            </a:r>
          </a:p>
          <a:p>
            <a:pPr marL="514350" indent="-514350">
              <a:buFont typeface="+mj-lt"/>
              <a:buAutoNum type="arabicPeriod"/>
            </a:pPr>
            <a:r>
              <a:rPr lang="en-GB" dirty="0"/>
              <a:t>Large organisations/businesses/NGO</a:t>
            </a:r>
          </a:p>
          <a:p>
            <a:pPr marL="514350" indent="-514350">
              <a:buAutoNum type="arabicPeriod"/>
            </a:pPr>
            <a:r>
              <a:rPr lang="en-GB" dirty="0"/>
              <a:t>Why the need– </a:t>
            </a:r>
            <a:r>
              <a:rPr lang="en-GB" dirty="0">
                <a:solidFill>
                  <a:srgbClr val="FF0000"/>
                </a:solidFill>
              </a:rPr>
              <a:t>Focus area</a:t>
            </a:r>
            <a:endParaRPr lang="en-GB"/>
          </a:p>
          <a:p>
            <a:pPr marL="514350" indent="-514350">
              <a:buFont typeface="+mj-lt"/>
              <a:buAutoNum type="arabicPeriod"/>
            </a:pPr>
            <a:endParaRPr lang="en-GB" dirty="0"/>
          </a:p>
          <a:p>
            <a:pPr marL="514350" indent="-514350">
              <a:buFont typeface="+mj-lt"/>
              <a:buAutoNum type="arabicPeriod"/>
            </a:pPr>
            <a:r>
              <a:rPr lang="en-GB" dirty="0"/>
              <a:t>A critical evaluation of the significance of external auditing within large organisations/voluntary sector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vert="horz" lIns="91440" tIns="45720" rIns="91440" bIns="45720" rtlCol="0" anchor="t">
            <a:normAutofit fontScale="92500" lnSpcReduction="10000"/>
          </a:bodyPr>
          <a:lstStyle/>
          <a:p>
            <a:pPr marL="514350" indent="-514350">
              <a:buFont typeface="+mj-lt"/>
              <a:buAutoNum type="arabicPeriod"/>
            </a:pPr>
            <a:r>
              <a:rPr lang="en-GB" dirty="0"/>
              <a:t>Company branding– </a:t>
            </a:r>
            <a:r>
              <a:rPr lang="en-GB" dirty="0">
                <a:solidFill>
                  <a:srgbClr val="FF0000"/>
                </a:solidFill>
              </a:rPr>
              <a:t>General subject</a:t>
            </a:r>
          </a:p>
          <a:p>
            <a:pPr marL="514350" indent="-514350">
              <a:buFont typeface="+mj-lt"/>
              <a:buAutoNum type="arabicPeriod"/>
            </a:pPr>
            <a:r>
              <a:rPr lang="en-GB" dirty="0"/>
              <a:t>Customers understanding /branding values– </a:t>
            </a:r>
            <a:r>
              <a:rPr lang="en-GB" dirty="0">
                <a:solidFill>
                  <a:srgbClr val="FF0000"/>
                </a:solidFill>
              </a:rPr>
              <a:t>Focus area</a:t>
            </a:r>
          </a:p>
          <a:p>
            <a:pPr marL="0" indent="0">
              <a:buNone/>
            </a:pPr>
            <a:endParaRPr lang="en-GB" dirty="0">
              <a:solidFill>
                <a:srgbClr val="FF0000"/>
              </a:solidFill>
            </a:endParaRPr>
          </a:p>
          <a:p>
            <a:pPr marL="514350" indent="-514350">
              <a:buFont typeface="+mj-lt"/>
              <a:buAutoNum type="arabicPeriod"/>
            </a:pPr>
            <a:r>
              <a:rPr lang="en-GB" dirty="0"/>
              <a:t>How effective are company's branding strategies in translating their values to customers  -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animEffect transition="in" filter="fade">
                                      <p:cBhvr>
                                        <p:cTn id="35" dur="1000"/>
                                        <p:tgtEl>
                                          <p:spTgt spid="5">
                                            <p:txEl>
                                              <p:pRg st="0" end="0"/>
                                            </p:txEl>
                                          </p:spTgt>
                                        </p:tgtEl>
                                      </p:cBhvr>
                                    </p:animEffect>
                                    <p:anim calcmode="lin" valueType="num">
                                      <p:cBhvr>
                                        <p:cTn id="3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1" end="1"/>
                                            </p:txEl>
                                          </p:spTgt>
                                        </p:tgtEl>
                                        <p:attrNameLst>
                                          <p:attrName>style.visibility</p:attrName>
                                        </p:attrNameLst>
                                      </p:cBhvr>
                                      <p:to>
                                        <p:strVal val="visible"/>
                                      </p:to>
                                    </p:set>
                                    <p:animEffect transition="in" filter="fade">
                                      <p:cBhvr>
                                        <p:cTn id="42" dur="1000"/>
                                        <p:tgtEl>
                                          <p:spTgt spid="5">
                                            <p:txEl>
                                              <p:pRg st="1" end="1"/>
                                            </p:txEl>
                                          </p:spTgt>
                                        </p:tgtEl>
                                      </p:cBhvr>
                                    </p:animEffect>
                                    <p:anim calcmode="lin" valueType="num">
                                      <p:cBhvr>
                                        <p:cTn id="4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3" end="3"/>
                                            </p:txEl>
                                          </p:spTgt>
                                        </p:tgtEl>
                                        <p:attrNameLst>
                                          <p:attrName>style.visibility</p:attrName>
                                        </p:attrNameLst>
                                      </p:cBhvr>
                                      <p:to>
                                        <p:strVal val="visible"/>
                                      </p:to>
                                    </p:set>
                                    <p:animEffect transition="in" filter="fade">
                                      <p:cBhvr>
                                        <p:cTn id="49" dur="1000"/>
                                        <p:tgtEl>
                                          <p:spTgt spid="5">
                                            <p:txEl>
                                              <p:pRg st="3" end="3"/>
                                            </p:txEl>
                                          </p:spTgt>
                                        </p:tgtEl>
                                      </p:cBhvr>
                                    </p:animEffect>
                                    <p:anim calcmode="lin" valueType="num">
                                      <p:cBhvr>
                                        <p:cTn id="5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small business grow ?</a:t>
            </a:r>
          </a:p>
          <a:p>
            <a:pPr marL="514350" indent="-514350">
              <a:buAutoNum type="arabicPeriod"/>
            </a:pPr>
            <a:r>
              <a:rPr lang="en-GB" b="1" i="1" dirty="0">
                <a:solidFill>
                  <a:schemeClr val="accent4">
                    <a:lumMod val="75000"/>
                  </a:schemeClr>
                </a:solidFill>
              </a:rPr>
              <a:t>What effect do technological advances have on the growth of businesses within Swansea/ Carmarthenshire/rural communities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recruitment from within rural areas, from the need to hold a degree within voluntary organisations?</a:t>
            </a:r>
          </a:p>
          <a:p>
            <a:pPr marL="0" indent="0">
              <a:buNone/>
            </a:pPr>
            <a:r>
              <a:rPr lang="en-GB" b="1" i="1" dirty="0">
                <a:solidFill>
                  <a:schemeClr val="accent4">
                    <a:lumMod val="75000"/>
                  </a:schemeClr>
                </a:solidFill>
              </a:rPr>
              <a:t>4. What is/are the most significant effect/s of the current recruitment criteria within the voluntary sector, on the number of persons recruited from rural Welsh communities.</a:t>
            </a:r>
          </a:p>
          <a:p>
            <a:pPr marL="0" indent="0">
              <a:buNone/>
            </a:pPr>
            <a:endParaRPr lang="en-GB" dirty="0"/>
          </a:p>
          <a:p>
            <a:pPr marL="0" indent="0">
              <a:buNone/>
            </a:pPr>
            <a:r>
              <a:rPr lang="en-GB" dirty="0"/>
              <a:t>5. What should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r>
              <a:rPr lang="en-GB" dirty="0"/>
              <a:t>Describes your intentions and what you hope to achieve</a:t>
            </a:r>
          </a:p>
          <a:p>
            <a:r>
              <a:rPr lang="en-GB" dirty="0"/>
              <a:t>Answer the ‘why’, ‘what’ &amp; ‘how’ of your research question</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4/5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t>Identify, classify, outline</a:t>
            </a:r>
          </a:p>
          <a:p>
            <a:r>
              <a:rPr lang="en-GB" dirty="0"/>
              <a:t>To give background to your research area</a:t>
            </a:r>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How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133417762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Introduction and Literature Review</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Research methodology &amp; questionnaire design</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Writing up results &amp; conclusions</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a:solidFill>
                            <a:srgbClr val="000000"/>
                          </a:solidFill>
                          <a:effectLst/>
                          <a:latin typeface="Calibri" panose="020F0502020204030204" pitchFamily="34" charset="0"/>
                        </a:rPr>
                        <a:t>Research proposal (1500 words) &amp; ethics form (500 words)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Feedback on proposal and ethics form</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Literature review (2500 words)</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*Methodology &amp; planning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a:solidFill>
                            <a:srgbClr val="0070C0"/>
                          </a:solidFill>
                          <a:effectLst/>
                          <a:latin typeface="Calibri" panose="020F0502020204030204" pitchFamily="34" charset="0"/>
                        </a:rPr>
                        <a:t>*Analysis of results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*findings and conclusions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914154754"/>
              </p:ext>
            </p:extLst>
          </p:nvPr>
        </p:nvGraphicFramePr>
        <p:xfrm>
          <a:off x="609600" y="1600200"/>
          <a:ext cx="10972797" cy="259588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June</a:t>
                      </a:r>
                    </a:p>
                  </a:txBody>
                  <a:tcPr/>
                </a:tc>
                <a:extLst>
                  <a:ext uri="{0D108BD9-81ED-4DB2-BD59-A6C34878D82A}">
                    <a16:rowId xmlns:a16="http://schemas.microsoft.com/office/drawing/2014/main" val="3846497563"/>
                  </a:ext>
                </a:extLst>
              </a:tr>
              <a:tr h="370840">
                <a:tc>
                  <a:txBody>
                    <a:bodyPr/>
                    <a:lstStyle/>
                    <a:p>
                      <a:r>
                        <a:rPr lang="en-GB" dirty="0"/>
                        <a:t>Literature review</a:t>
                      </a:r>
                    </a:p>
                  </a:txBody>
                  <a:tcPr/>
                </a:tc>
                <a:tc>
                  <a:txBody>
                    <a:bodyPr/>
                    <a:lstStyle/>
                    <a:p>
                      <a:r>
                        <a:rPr lang="en-GB" dirty="0"/>
                        <a:t>4</a:t>
                      </a:r>
                    </a:p>
                  </a:txBody>
                  <a:tcPr/>
                </a:tc>
                <a:tc>
                  <a:txBody>
                    <a:bodyPr/>
                    <a:lstStyle/>
                    <a:p>
                      <a:r>
                        <a:rPr lang="en-GB" dirty="0"/>
                        <a:t>June/July</a:t>
                      </a:r>
                    </a:p>
                  </a:txBody>
                  <a:tcPr/>
                </a:tc>
                <a:extLst>
                  <a:ext uri="{0D108BD9-81ED-4DB2-BD59-A6C34878D82A}">
                    <a16:rowId xmlns:a16="http://schemas.microsoft.com/office/drawing/2014/main" val="4177885020"/>
                  </a:ext>
                </a:extLst>
              </a:tr>
              <a:tr h="370840">
                <a:tc>
                  <a:txBody>
                    <a:bodyPr/>
                    <a:lstStyle/>
                    <a:p>
                      <a:r>
                        <a:rPr lang="en-GB" dirty="0"/>
                        <a:t>Research Methods</a:t>
                      </a:r>
                    </a:p>
                  </a:txBody>
                  <a:tcPr/>
                </a:tc>
                <a:tc>
                  <a:txBody>
                    <a:bodyPr/>
                    <a:lstStyle/>
                    <a:p>
                      <a:r>
                        <a:rPr lang="en-GB" dirty="0"/>
                        <a:t>2</a:t>
                      </a:r>
                    </a:p>
                  </a:txBody>
                  <a:tcPr/>
                </a:tc>
                <a:tc>
                  <a:txBody>
                    <a:bodyPr/>
                    <a:lstStyle/>
                    <a:p>
                      <a:r>
                        <a:rPr lang="en-GB" dirty="0"/>
                        <a:t>July</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3</a:t>
                      </a:r>
                    </a:p>
                  </a:txBody>
                  <a:tcPr/>
                </a:tc>
                <a:tc>
                  <a:txBody>
                    <a:bodyPr/>
                    <a:lstStyle/>
                    <a:p>
                      <a:r>
                        <a:rPr lang="en-GB" dirty="0"/>
                        <a:t>August</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a:lstStyle/>
          <a:p>
            <a:r>
              <a:rPr lang="en-GB" b="1" i="1" dirty="0">
                <a:solidFill>
                  <a:srgbClr val="0070C0"/>
                </a:solidFill>
              </a:rPr>
              <a:t>Ethics</a:t>
            </a:r>
            <a:r>
              <a:rPr lang="en-GB" dirty="0"/>
              <a:t> is a code of conduct on how we ought to lead our lives</a:t>
            </a:r>
          </a:p>
          <a:p>
            <a:r>
              <a:rPr lang="en-GB" dirty="0"/>
              <a:t>Written in Laws </a:t>
            </a:r>
          </a:p>
          <a:p>
            <a:r>
              <a:rPr lang="en-GB" dirty="0"/>
              <a:t>Unwritten in our philosophical and social beliefs – appear in everyday behaviour</a:t>
            </a:r>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vert="horz" lIns="91440" tIns="45720" rIns="91440" bIns="45720" rtlCol="0" anchor="t">
            <a:normAutofit/>
          </a:bodyPr>
          <a:lstStyle/>
          <a:p>
            <a:r>
              <a:rPr lang="en-GB" sz="2800" b="1" dirty="0"/>
              <a:t>Dissertation Proposal to be submitted by </a:t>
            </a:r>
          </a:p>
          <a:p>
            <a:pPr marL="0" indent="0" algn="ctr">
              <a:buNone/>
            </a:pPr>
            <a:r>
              <a:rPr lang="en-GB" sz="2800" b="1" dirty="0" err="1">
                <a:solidFill>
                  <a:srgbClr val="0070C0"/>
                </a:solidFill>
              </a:rPr>
              <a:t>XX:XXhrs</a:t>
            </a:r>
            <a:r>
              <a:rPr lang="en-GB" sz="2800" b="1" dirty="0">
                <a:solidFill>
                  <a:srgbClr val="0070C0"/>
                </a:solidFill>
              </a:rPr>
              <a:t> on </a:t>
            </a:r>
            <a:r>
              <a:rPr lang="en-GB" sz="2800" b="1" dirty="0" err="1">
                <a:solidFill>
                  <a:srgbClr val="0070C0"/>
                </a:solidFill>
              </a:rPr>
              <a:t>XXth</a:t>
            </a:r>
            <a:r>
              <a:rPr lang="en-GB" sz="2800" b="1" dirty="0">
                <a:solidFill>
                  <a:srgbClr val="0070C0"/>
                </a:solidFill>
              </a:rPr>
              <a:t> November 20XX</a:t>
            </a:r>
          </a:p>
          <a:p>
            <a:pPr marL="0" indent="0" algn="ctr">
              <a:buNone/>
            </a:pPr>
            <a:r>
              <a:rPr lang="en-GB" sz="2800" dirty="0"/>
              <a:t>via Turnitin</a:t>
            </a:r>
          </a:p>
          <a:p>
            <a:r>
              <a:rPr lang="en-GB" sz="2800" b="1" dirty="0"/>
              <a:t>Ethics form to be submitted by </a:t>
            </a:r>
          </a:p>
          <a:p>
            <a:pPr marL="0" indent="0" algn="ctr">
              <a:buNone/>
            </a:pPr>
            <a:r>
              <a:rPr lang="en-GB" sz="2800" b="1" dirty="0" err="1">
                <a:solidFill>
                  <a:srgbClr val="0070C0"/>
                </a:solidFill>
              </a:rPr>
              <a:t>XX:XXhrs</a:t>
            </a:r>
            <a:r>
              <a:rPr lang="en-GB" sz="2800" b="1" dirty="0">
                <a:solidFill>
                  <a:srgbClr val="0070C0"/>
                </a:solidFill>
              </a:rPr>
              <a:t> on </a:t>
            </a:r>
            <a:r>
              <a:rPr lang="en-GB" sz="2800" b="1" dirty="0" err="1">
                <a:solidFill>
                  <a:srgbClr val="0070C0"/>
                </a:solidFill>
              </a:rPr>
              <a:t>XXth</a:t>
            </a:r>
            <a:r>
              <a:rPr lang="en-GB" sz="2800" b="1" dirty="0">
                <a:solidFill>
                  <a:srgbClr val="0070C0"/>
                </a:solidFill>
              </a:rPr>
              <a:t> November 20XX </a:t>
            </a:r>
          </a:p>
          <a:p>
            <a:pPr marL="0" indent="0" algn="ctr">
              <a:buNone/>
            </a:pPr>
            <a:r>
              <a:rPr lang="en-GB" sz="2800" dirty="0"/>
              <a:t>via Turnitin</a:t>
            </a:r>
          </a:p>
          <a:p>
            <a:pPr marL="0" indent="0" algn="ctr">
              <a:buNone/>
            </a:pPr>
            <a:endParaRPr lang="en-GB" sz="2800" dirty="0"/>
          </a:p>
          <a:p>
            <a:pPr marL="0" indent="0">
              <a:buNone/>
            </a:pP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2433</Words>
  <Application>Microsoft Office PowerPoint</Application>
  <PresentationFormat>Widescreen</PresentationFormat>
  <Paragraphs>359</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Myriad Pro</vt:lpstr>
      <vt:lpstr>Arial</vt:lpstr>
      <vt:lpstr>Calibri</vt:lpstr>
      <vt:lpstr>Theme1.thmx first page pp</vt:lpstr>
      <vt:lpstr>PowerPoint Presentation</vt:lpstr>
      <vt:lpstr>Deilliannau Dysgu    Learning outcomes</vt:lpstr>
      <vt:lpstr>Y dogfen cynnig  The Proposal Document</vt:lpstr>
      <vt:lpstr>The Proposal Document</vt:lpstr>
      <vt:lpstr>Why write a proposal ?</vt:lpstr>
      <vt:lpstr>Dissertation Proposal -  The Title</vt:lpstr>
      <vt:lpstr>What your research title should be…</vt:lpstr>
      <vt:lpstr>Examples</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Top tip - Objectives</vt:lpstr>
      <vt:lpstr>Dissertation proposal – Research methods</vt:lpstr>
      <vt:lpstr>Research methods</vt:lpstr>
      <vt:lpstr>Dissertation proposal - Timeline</vt:lpstr>
      <vt:lpstr>Time line example</vt:lpstr>
      <vt:lpstr>Timeline example 2</vt:lpstr>
      <vt:lpstr>Dissertation Proposal - Ethics</vt:lpstr>
      <vt:lpstr>Research Ethics – Core Principles</vt:lpstr>
      <vt:lpstr>Ethics Form</vt:lpstr>
      <vt:lpstr>Dissertation Proposal - Submission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Badir Miftah</cp:lastModifiedBy>
  <cp:revision>249</cp:revision>
  <cp:lastPrinted>2022-03-01T12:52:44Z</cp:lastPrinted>
  <dcterms:created xsi:type="dcterms:W3CDTF">2021-10-13T07:56:41Z</dcterms:created>
  <dcterms:modified xsi:type="dcterms:W3CDTF">2023-07-02T20:48:14Z</dcterms:modified>
</cp:coreProperties>
</file>