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1" r:id="rId2"/>
    <p:sldId id="266" r:id="rId3"/>
    <p:sldId id="267" r:id="rId4"/>
    <p:sldId id="268" r:id="rId5"/>
    <p:sldId id="269" r:id="rId6"/>
    <p:sldId id="270" r:id="rId7"/>
    <p:sldId id="271" r:id="rId8"/>
    <p:sldId id="272" r:id="rId9"/>
    <p:sldId id="273" r:id="rId10"/>
    <p:sldId id="274" r:id="rId11"/>
    <p:sldId id="275" r:id="rId12"/>
    <p:sldId id="276" r:id="rId13"/>
    <p:sldId id="281" r:id="rId14"/>
    <p:sldId id="290" r:id="rId15"/>
    <p:sldId id="282" r:id="rId16"/>
    <p:sldId id="283" r:id="rId17"/>
    <p:sldId id="284" r:id="rId18"/>
    <p:sldId id="285" r:id="rId19"/>
    <p:sldId id="286" r:id="rId20"/>
    <p:sldId id="287" r:id="rId21"/>
    <p:sldId id="28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095259-8ABC-4412-AE53-E387C2AE84ED}" v="97" dt="2022-08-11T21:03:56.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88" d="100"/>
          <a:sy n="88" d="100"/>
        </p:scale>
        <p:origin x="72" y="45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D768D6-7333-47BB-954D-F69663E5319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FB78A95-4F14-483F-A519-795B2B184246}">
      <dgm:prSet/>
      <dgm:spPr/>
      <dgm:t>
        <a:bodyPr/>
        <a:lstStyle/>
        <a:p>
          <a:r>
            <a:rPr lang="en-US"/>
            <a:t>PESTLE analysis is know as one of the most powerful tool and that is because it help the organization to analyse a problem by the external factors that could be influence the satiation of the specific company</a:t>
          </a:r>
        </a:p>
      </dgm:t>
    </dgm:pt>
    <dgm:pt modelId="{2AAE8B40-7F4E-4A0C-8EF2-D520C403D029}" type="parTrans" cxnId="{71BD53A1-92CC-4AAB-9629-B9B5D3E4406A}">
      <dgm:prSet/>
      <dgm:spPr/>
      <dgm:t>
        <a:bodyPr/>
        <a:lstStyle/>
        <a:p>
          <a:endParaRPr lang="en-US"/>
        </a:p>
      </dgm:t>
    </dgm:pt>
    <dgm:pt modelId="{55A2F7B7-00E7-4646-B5A0-5531C7A43BA3}" type="sibTrans" cxnId="{71BD53A1-92CC-4AAB-9629-B9B5D3E4406A}">
      <dgm:prSet/>
      <dgm:spPr/>
      <dgm:t>
        <a:bodyPr/>
        <a:lstStyle/>
        <a:p>
          <a:endParaRPr lang="en-US"/>
        </a:p>
      </dgm:t>
    </dgm:pt>
    <dgm:pt modelId="{959DC52D-C5B9-4C62-80D3-E7F386C7710F}">
      <dgm:prSet/>
      <dgm:spPr/>
      <dgm:t>
        <a:bodyPr/>
        <a:lstStyle/>
        <a:p>
          <a:r>
            <a:rPr lang="en-US"/>
            <a:t>Due to that in this report will be use PESTEL analysis to identify what could cause the problem of absenteeism in the NHS hospital MCHT</a:t>
          </a:r>
        </a:p>
      </dgm:t>
    </dgm:pt>
    <dgm:pt modelId="{8E0C4C57-1495-4BF9-849B-64B52D14C856}" type="parTrans" cxnId="{5FE9377F-2D33-48C2-B633-BB9FE8FEF1A8}">
      <dgm:prSet/>
      <dgm:spPr/>
      <dgm:t>
        <a:bodyPr/>
        <a:lstStyle/>
        <a:p>
          <a:endParaRPr lang="en-US"/>
        </a:p>
      </dgm:t>
    </dgm:pt>
    <dgm:pt modelId="{9FBBC04D-B5E0-41C6-9A2D-03985DBACC93}" type="sibTrans" cxnId="{5FE9377F-2D33-48C2-B633-BB9FE8FEF1A8}">
      <dgm:prSet/>
      <dgm:spPr/>
      <dgm:t>
        <a:bodyPr/>
        <a:lstStyle/>
        <a:p>
          <a:endParaRPr lang="en-US"/>
        </a:p>
      </dgm:t>
    </dgm:pt>
    <dgm:pt modelId="{937D9A7A-E16E-4672-B7BB-2DC86EB47313}" type="pres">
      <dgm:prSet presAssocID="{5CD768D6-7333-47BB-954D-F69663E5319B}" presName="hierChild1" presStyleCnt="0">
        <dgm:presLayoutVars>
          <dgm:chPref val="1"/>
          <dgm:dir/>
          <dgm:animOne val="branch"/>
          <dgm:animLvl val="lvl"/>
          <dgm:resizeHandles/>
        </dgm:presLayoutVars>
      </dgm:prSet>
      <dgm:spPr/>
    </dgm:pt>
    <dgm:pt modelId="{1CB5D74B-502B-459C-9412-565F243A1900}" type="pres">
      <dgm:prSet presAssocID="{1FB78A95-4F14-483F-A519-795B2B184246}" presName="hierRoot1" presStyleCnt="0"/>
      <dgm:spPr/>
    </dgm:pt>
    <dgm:pt modelId="{8D103729-2ABB-4FE4-B30C-959F65878620}" type="pres">
      <dgm:prSet presAssocID="{1FB78A95-4F14-483F-A519-795B2B184246}" presName="composite" presStyleCnt="0"/>
      <dgm:spPr/>
    </dgm:pt>
    <dgm:pt modelId="{FEA50CEE-8157-4208-AFAA-56D896E16880}" type="pres">
      <dgm:prSet presAssocID="{1FB78A95-4F14-483F-A519-795B2B184246}" presName="background" presStyleLbl="node0" presStyleIdx="0" presStyleCnt="2"/>
      <dgm:spPr/>
    </dgm:pt>
    <dgm:pt modelId="{D4B0BDB8-3BF2-4B29-82F7-6E4BCCBFC845}" type="pres">
      <dgm:prSet presAssocID="{1FB78A95-4F14-483F-A519-795B2B184246}" presName="text" presStyleLbl="fgAcc0" presStyleIdx="0" presStyleCnt="2">
        <dgm:presLayoutVars>
          <dgm:chPref val="3"/>
        </dgm:presLayoutVars>
      </dgm:prSet>
      <dgm:spPr/>
    </dgm:pt>
    <dgm:pt modelId="{9E04E856-9935-4E29-91CA-0DC21E2E8EAC}" type="pres">
      <dgm:prSet presAssocID="{1FB78A95-4F14-483F-A519-795B2B184246}" presName="hierChild2" presStyleCnt="0"/>
      <dgm:spPr/>
    </dgm:pt>
    <dgm:pt modelId="{F6C3746B-DCBD-456A-9332-A8695671953C}" type="pres">
      <dgm:prSet presAssocID="{959DC52D-C5B9-4C62-80D3-E7F386C7710F}" presName="hierRoot1" presStyleCnt="0"/>
      <dgm:spPr/>
    </dgm:pt>
    <dgm:pt modelId="{D30E3F6B-9321-4948-97EB-D7C717DA8609}" type="pres">
      <dgm:prSet presAssocID="{959DC52D-C5B9-4C62-80D3-E7F386C7710F}" presName="composite" presStyleCnt="0"/>
      <dgm:spPr/>
    </dgm:pt>
    <dgm:pt modelId="{DF89F394-6B76-4A98-AEE9-C06AF53EAD62}" type="pres">
      <dgm:prSet presAssocID="{959DC52D-C5B9-4C62-80D3-E7F386C7710F}" presName="background" presStyleLbl="node0" presStyleIdx="1" presStyleCnt="2"/>
      <dgm:spPr/>
    </dgm:pt>
    <dgm:pt modelId="{4E82F369-FDCD-4DEC-A1D9-9504E405E3C7}" type="pres">
      <dgm:prSet presAssocID="{959DC52D-C5B9-4C62-80D3-E7F386C7710F}" presName="text" presStyleLbl="fgAcc0" presStyleIdx="1" presStyleCnt="2">
        <dgm:presLayoutVars>
          <dgm:chPref val="3"/>
        </dgm:presLayoutVars>
      </dgm:prSet>
      <dgm:spPr/>
    </dgm:pt>
    <dgm:pt modelId="{9DCB816D-F19E-438A-97A9-1971B6DA695D}" type="pres">
      <dgm:prSet presAssocID="{959DC52D-C5B9-4C62-80D3-E7F386C7710F}" presName="hierChild2" presStyleCnt="0"/>
      <dgm:spPr/>
    </dgm:pt>
  </dgm:ptLst>
  <dgm:cxnLst>
    <dgm:cxn modelId="{54E9E717-EEE8-41BE-AFCA-6B911EDE5DD6}" type="presOf" srcId="{5CD768D6-7333-47BB-954D-F69663E5319B}" destId="{937D9A7A-E16E-4672-B7BB-2DC86EB47313}" srcOrd="0" destOrd="0" presId="urn:microsoft.com/office/officeart/2005/8/layout/hierarchy1"/>
    <dgm:cxn modelId="{69215E53-85F4-461B-8746-4A2126D041EC}" type="presOf" srcId="{1FB78A95-4F14-483F-A519-795B2B184246}" destId="{D4B0BDB8-3BF2-4B29-82F7-6E4BCCBFC845}" srcOrd="0" destOrd="0" presId="urn:microsoft.com/office/officeart/2005/8/layout/hierarchy1"/>
    <dgm:cxn modelId="{5FE9377F-2D33-48C2-B633-BB9FE8FEF1A8}" srcId="{5CD768D6-7333-47BB-954D-F69663E5319B}" destId="{959DC52D-C5B9-4C62-80D3-E7F386C7710F}" srcOrd="1" destOrd="0" parTransId="{8E0C4C57-1495-4BF9-849B-64B52D14C856}" sibTransId="{9FBBC04D-B5E0-41C6-9A2D-03985DBACC93}"/>
    <dgm:cxn modelId="{71BD53A1-92CC-4AAB-9629-B9B5D3E4406A}" srcId="{5CD768D6-7333-47BB-954D-F69663E5319B}" destId="{1FB78A95-4F14-483F-A519-795B2B184246}" srcOrd="0" destOrd="0" parTransId="{2AAE8B40-7F4E-4A0C-8EF2-D520C403D029}" sibTransId="{55A2F7B7-00E7-4646-B5A0-5531C7A43BA3}"/>
    <dgm:cxn modelId="{5BF9CAC2-AB3E-4795-BCEF-0B93A6181BFE}" type="presOf" srcId="{959DC52D-C5B9-4C62-80D3-E7F386C7710F}" destId="{4E82F369-FDCD-4DEC-A1D9-9504E405E3C7}" srcOrd="0" destOrd="0" presId="urn:microsoft.com/office/officeart/2005/8/layout/hierarchy1"/>
    <dgm:cxn modelId="{1EA38ABB-46D0-49B0-8016-9E2EC7F68366}" type="presParOf" srcId="{937D9A7A-E16E-4672-B7BB-2DC86EB47313}" destId="{1CB5D74B-502B-459C-9412-565F243A1900}" srcOrd="0" destOrd="0" presId="urn:microsoft.com/office/officeart/2005/8/layout/hierarchy1"/>
    <dgm:cxn modelId="{DB4B38F4-4D14-430E-A865-C4E8BC4BF3AB}" type="presParOf" srcId="{1CB5D74B-502B-459C-9412-565F243A1900}" destId="{8D103729-2ABB-4FE4-B30C-959F65878620}" srcOrd="0" destOrd="0" presId="urn:microsoft.com/office/officeart/2005/8/layout/hierarchy1"/>
    <dgm:cxn modelId="{749D7BE4-335E-4DD2-98D7-AB31DEAE8156}" type="presParOf" srcId="{8D103729-2ABB-4FE4-B30C-959F65878620}" destId="{FEA50CEE-8157-4208-AFAA-56D896E16880}" srcOrd="0" destOrd="0" presId="urn:microsoft.com/office/officeart/2005/8/layout/hierarchy1"/>
    <dgm:cxn modelId="{8FFD7744-146C-4DFC-8192-0CD342918AA3}" type="presParOf" srcId="{8D103729-2ABB-4FE4-B30C-959F65878620}" destId="{D4B0BDB8-3BF2-4B29-82F7-6E4BCCBFC845}" srcOrd="1" destOrd="0" presId="urn:microsoft.com/office/officeart/2005/8/layout/hierarchy1"/>
    <dgm:cxn modelId="{1EC2423D-013F-4EB9-A269-E09BEB492E06}" type="presParOf" srcId="{1CB5D74B-502B-459C-9412-565F243A1900}" destId="{9E04E856-9935-4E29-91CA-0DC21E2E8EAC}" srcOrd="1" destOrd="0" presId="urn:microsoft.com/office/officeart/2005/8/layout/hierarchy1"/>
    <dgm:cxn modelId="{FAA6A3B1-123F-4EB2-BD26-75CCAF827BFF}" type="presParOf" srcId="{937D9A7A-E16E-4672-B7BB-2DC86EB47313}" destId="{F6C3746B-DCBD-456A-9332-A8695671953C}" srcOrd="1" destOrd="0" presId="urn:microsoft.com/office/officeart/2005/8/layout/hierarchy1"/>
    <dgm:cxn modelId="{E60A5DE1-D1FF-45FC-A8A2-2982A7F61DA8}" type="presParOf" srcId="{F6C3746B-DCBD-456A-9332-A8695671953C}" destId="{D30E3F6B-9321-4948-97EB-D7C717DA8609}" srcOrd="0" destOrd="0" presId="urn:microsoft.com/office/officeart/2005/8/layout/hierarchy1"/>
    <dgm:cxn modelId="{9FF15731-CBD9-4E2F-8B1A-93204955E4A7}" type="presParOf" srcId="{D30E3F6B-9321-4948-97EB-D7C717DA8609}" destId="{DF89F394-6B76-4A98-AEE9-C06AF53EAD62}" srcOrd="0" destOrd="0" presId="urn:microsoft.com/office/officeart/2005/8/layout/hierarchy1"/>
    <dgm:cxn modelId="{45E880E1-9C4B-4E49-9053-BEF4F1A2960B}" type="presParOf" srcId="{D30E3F6B-9321-4948-97EB-D7C717DA8609}" destId="{4E82F369-FDCD-4DEC-A1D9-9504E405E3C7}" srcOrd="1" destOrd="0" presId="urn:microsoft.com/office/officeart/2005/8/layout/hierarchy1"/>
    <dgm:cxn modelId="{2008F051-B7CA-43F7-B119-D94F7F6745E0}" type="presParOf" srcId="{F6C3746B-DCBD-456A-9332-A8695671953C}" destId="{9DCB816D-F19E-438A-97A9-1971B6DA695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6BAD7D-A9BE-4DC6-9C01-4FB9E979D33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100B077-275C-4396-848B-4EAB41E694FF}">
      <dgm:prSet/>
      <dgm:spPr/>
      <dgm:t>
        <a:bodyPr/>
        <a:lstStyle/>
        <a:p>
          <a:r>
            <a:rPr lang="en-US"/>
            <a:t>According with the research, United kingdom had been facing a lot of political changes such as Brexit, COVID19 Pandemic that had been affect multiple companies and the life of regular people</a:t>
          </a:r>
        </a:p>
      </dgm:t>
    </dgm:pt>
    <dgm:pt modelId="{EB3322A4-95A1-40FF-9324-A55B8DBF0BEB}" type="parTrans" cxnId="{16F36FD0-3C91-467A-B969-949938176369}">
      <dgm:prSet/>
      <dgm:spPr/>
      <dgm:t>
        <a:bodyPr/>
        <a:lstStyle/>
        <a:p>
          <a:endParaRPr lang="en-US"/>
        </a:p>
      </dgm:t>
    </dgm:pt>
    <dgm:pt modelId="{63700ADB-4AC4-4F66-A666-25800678E2E1}" type="sibTrans" cxnId="{16F36FD0-3C91-467A-B969-949938176369}">
      <dgm:prSet/>
      <dgm:spPr/>
      <dgm:t>
        <a:bodyPr/>
        <a:lstStyle/>
        <a:p>
          <a:endParaRPr lang="en-US"/>
        </a:p>
      </dgm:t>
    </dgm:pt>
    <dgm:pt modelId="{D113BE49-15F4-4178-BCE1-ED93CFD95426}">
      <dgm:prSet/>
      <dgm:spPr/>
      <dgm:t>
        <a:bodyPr/>
        <a:lstStyle/>
        <a:p>
          <a:r>
            <a:rPr lang="en-US"/>
            <a:t>Due to that the recruitment and employability sector had been affected too and the companies had been struggling in recruiting new staff, where MCHT had been facing the same problem and due to that had been struggling  with lack of staff</a:t>
          </a:r>
        </a:p>
      </dgm:t>
    </dgm:pt>
    <dgm:pt modelId="{1B34988F-17A5-4BB2-BB0D-FFA9E280FE57}" type="parTrans" cxnId="{FF731243-41A8-4B02-A60E-C338F649A815}">
      <dgm:prSet/>
      <dgm:spPr/>
      <dgm:t>
        <a:bodyPr/>
        <a:lstStyle/>
        <a:p>
          <a:endParaRPr lang="en-US"/>
        </a:p>
      </dgm:t>
    </dgm:pt>
    <dgm:pt modelId="{B6344A5E-3172-4B27-84AF-E6D88593BEC7}" type="sibTrans" cxnId="{FF731243-41A8-4B02-A60E-C338F649A815}">
      <dgm:prSet/>
      <dgm:spPr/>
      <dgm:t>
        <a:bodyPr/>
        <a:lstStyle/>
        <a:p>
          <a:endParaRPr lang="en-US"/>
        </a:p>
      </dgm:t>
    </dgm:pt>
    <dgm:pt modelId="{58B856A6-7FA1-4D90-97C1-081CD4191FE2}" type="pres">
      <dgm:prSet presAssocID="{0B6BAD7D-A9BE-4DC6-9C01-4FB9E979D33B}" presName="vert0" presStyleCnt="0">
        <dgm:presLayoutVars>
          <dgm:dir/>
          <dgm:animOne val="branch"/>
          <dgm:animLvl val="lvl"/>
        </dgm:presLayoutVars>
      </dgm:prSet>
      <dgm:spPr/>
    </dgm:pt>
    <dgm:pt modelId="{FE52E607-CBBC-467A-BE60-280EAB20DC48}" type="pres">
      <dgm:prSet presAssocID="{9100B077-275C-4396-848B-4EAB41E694FF}" presName="thickLine" presStyleLbl="alignNode1" presStyleIdx="0" presStyleCnt="2"/>
      <dgm:spPr/>
    </dgm:pt>
    <dgm:pt modelId="{CE4777C6-0AA6-4EB8-AB60-AB4F2A297591}" type="pres">
      <dgm:prSet presAssocID="{9100B077-275C-4396-848B-4EAB41E694FF}" presName="horz1" presStyleCnt="0"/>
      <dgm:spPr/>
    </dgm:pt>
    <dgm:pt modelId="{B7034CA9-B23F-47A1-8F02-E59ED31D3C26}" type="pres">
      <dgm:prSet presAssocID="{9100B077-275C-4396-848B-4EAB41E694FF}" presName="tx1" presStyleLbl="revTx" presStyleIdx="0" presStyleCnt="2"/>
      <dgm:spPr/>
    </dgm:pt>
    <dgm:pt modelId="{BB1D153E-F124-406E-A915-74179A39561C}" type="pres">
      <dgm:prSet presAssocID="{9100B077-275C-4396-848B-4EAB41E694FF}" presName="vert1" presStyleCnt="0"/>
      <dgm:spPr/>
    </dgm:pt>
    <dgm:pt modelId="{6B3D1BC2-8628-4020-AA28-B84CD65C6599}" type="pres">
      <dgm:prSet presAssocID="{D113BE49-15F4-4178-BCE1-ED93CFD95426}" presName="thickLine" presStyleLbl="alignNode1" presStyleIdx="1" presStyleCnt="2"/>
      <dgm:spPr/>
    </dgm:pt>
    <dgm:pt modelId="{1732D16F-79CB-4B09-B1D9-D83FC83B5AAC}" type="pres">
      <dgm:prSet presAssocID="{D113BE49-15F4-4178-BCE1-ED93CFD95426}" presName="horz1" presStyleCnt="0"/>
      <dgm:spPr/>
    </dgm:pt>
    <dgm:pt modelId="{43B17651-3EDC-4E9E-9945-DE923FFE2D6C}" type="pres">
      <dgm:prSet presAssocID="{D113BE49-15F4-4178-BCE1-ED93CFD95426}" presName="tx1" presStyleLbl="revTx" presStyleIdx="1" presStyleCnt="2"/>
      <dgm:spPr/>
    </dgm:pt>
    <dgm:pt modelId="{9E24B45D-3713-4F7F-9C2C-CC76CA6C3A92}" type="pres">
      <dgm:prSet presAssocID="{D113BE49-15F4-4178-BCE1-ED93CFD95426}" presName="vert1" presStyleCnt="0"/>
      <dgm:spPr/>
    </dgm:pt>
  </dgm:ptLst>
  <dgm:cxnLst>
    <dgm:cxn modelId="{FF731243-41A8-4B02-A60E-C338F649A815}" srcId="{0B6BAD7D-A9BE-4DC6-9C01-4FB9E979D33B}" destId="{D113BE49-15F4-4178-BCE1-ED93CFD95426}" srcOrd="1" destOrd="0" parTransId="{1B34988F-17A5-4BB2-BB0D-FFA9E280FE57}" sibTransId="{B6344A5E-3172-4B27-84AF-E6D88593BEC7}"/>
    <dgm:cxn modelId="{5F855781-F63B-4FF2-A394-7FD5AE42BD1A}" type="presOf" srcId="{D113BE49-15F4-4178-BCE1-ED93CFD95426}" destId="{43B17651-3EDC-4E9E-9945-DE923FFE2D6C}" srcOrd="0" destOrd="0" presId="urn:microsoft.com/office/officeart/2008/layout/LinedList"/>
    <dgm:cxn modelId="{14BED69A-02B7-443B-8F0F-55CF0C37D083}" type="presOf" srcId="{0B6BAD7D-A9BE-4DC6-9C01-4FB9E979D33B}" destId="{58B856A6-7FA1-4D90-97C1-081CD4191FE2}" srcOrd="0" destOrd="0" presId="urn:microsoft.com/office/officeart/2008/layout/LinedList"/>
    <dgm:cxn modelId="{F89B0CAF-DCA9-4BCF-8AD1-78006AA69CC3}" type="presOf" srcId="{9100B077-275C-4396-848B-4EAB41E694FF}" destId="{B7034CA9-B23F-47A1-8F02-E59ED31D3C26}" srcOrd="0" destOrd="0" presId="urn:microsoft.com/office/officeart/2008/layout/LinedList"/>
    <dgm:cxn modelId="{16F36FD0-3C91-467A-B969-949938176369}" srcId="{0B6BAD7D-A9BE-4DC6-9C01-4FB9E979D33B}" destId="{9100B077-275C-4396-848B-4EAB41E694FF}" srcOrd="0" destOrd="0" parTransId="{EB3322A4-95A1-40FF-9324-A55B8DBF0BEB}" sibTransId="{63700ADB-4AC4-4F66-A666-25800678E2E1}"/>
    <dgm:cxn modelId="{A56C1A46-889C-4DE2-8BBA-28F079176AC9}" type="presParOf" srcId="{58B856A6-7FA1-4D90-97C1-081CD4191FE2}" destId="{FE52E607-CBBC-467A-BE60-280EAB20DC48}" srcOrd="0" destOrd="0" presId="urn:microsoft.com/office/officeart/2008/layout/LinedList"/>
    <dgm:cxn modelId="{2B90B636-50D0-41A6-89B5-F8D261B33743}" type="presParOf" srcId="{58B856A6-7FA1-4D90-97C1-081CD4191FE2}" destId="{CE4777C6-0AA6-4EB8-AB60-AB4F2A297591}" srcOrd="1" destOrd="0" presId="urn:microsoft.com/office/officeart/2008/layout/LinedList"/>
    <dgm:cxn modelId="{3441279F-DEEF-4D59-9158-F42502F32399}" type="presParOf" srcId="{CE4777C6-0AA6-4EB8-AB60-AB4F2A297591}" destId="{B7034CA9-B23F-47A1-8F02-E59ED31D3C26}" srcOrd="0" destOrd="0" presId="urn:microsoft.com/office/officeart/2008/layout/LinedList"/>
    <dgm:cxn modelId="{A26402F1-092E-4E8E-9A38-72A09461D095}" type="presParOf" srcId="{CE4777C6-0AA6-4EB8-AB60-AB4F2A297591}" destId="{BB1D153E-F124-406E-A915-74179A39561C}" srcOrd="1" destOrd="0" presId="urn:microsoft.com/office/officeart/2008/layout/LinedList"/>
    <dgm:cxn modelId="{430C0671-6E59-440D-8FA2-2B73E42DB508}" type="presParOf" srcId="{58B856A6-7FA1-4D90-97C1-081CD4191FE2}" destId="{6B3D1BC2-8628-4020-AA28-B84CD65C6599}" srcOrd="2" destOrd="0" presId="urn:microsoft.com/office/officeart/2008/layout/LinedList"/>
    <dgm:cxn modelId="{2AD9CF4F-9EF6-40FB-A163-5C9FCF0CEECE}" type="presParOf" srcId="{58B856A6-7FA1-4D90-97C1-081CD4191FE2}" destId="{1732D16F-79CB-4B09-B1D9-D83FC83B5AAC}" srcOrd="3" destOrd="0" presId="urn:microsoft.com/office/officeart/2008/layout/LinedList"/>
    <dgm:cxn modelId="{95E1A708-446E-4C74-A79A-BD39B4157216}" type="presParOf" srcId="{1732D16F-79CB-4B09-B1D9-D83FC83B5AAC}" destId="{43B17651-3EDC-4E9E-9945-DE923FFE2D6C}" srcOrd="0" destOrd="0" presId="urn:microsoft.com/office/officeart/2008/layout/LinedList"/>
    <dgm:cxn modelId="{F6AFBB3B-7248-456D-8474-C15AE514EE82}" type="presParOf" srcId="{1732D16F-79CB-4B09-B1D9-D83FC83B5AAC}" destId="{9E24B45D-3713-4F7F-9C2C-CC76CA6C3A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322FEE-123D-4BFE-B002-9EEC6DFA62F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027EA07-E11A-4A82-B242-ACCE0B46A0AB}">
      <dgm:prSet/>
      <dgm:spPr/>
      <dgm:t>
        <a:bodyPr/>
        <a:lstStyle/>
        <a:p>
          <a:r>
            <a:rPr lang="en-US"/>
            <a:t>Looking from the economic side United Kingdom currently they are facing Inflation due to Brexit and the war between Ukraine and Russia</a:t>
          </a:r>
        </a:p>
      </dgm:t>
    </dgm:pt>
    <dgm:pt modelId="{2A80CAD2-980A-4E2E-9395-1884C4E669DA}" type="parTrans" cxnId="{41D29B7C-CA8D-4E80-A4BD-77D2290922B9}">
      <dgm:prSet/>
      <dgm:spPr/>
      <dgm:t>
        <a:bodyPr/>
        <a:lstStyle/>
        <a:p>
          <a:endParaRPr lang="en-US"/>
        </a:p>
      </dgm:t>
    </dgm:pt>
    <dgm:pt modelId="{F0EF7A78-C691-4EFB-A4F2-91D0F77DC547}" type="sibTrans" cxnId="{41D29B7C-CA8D-4E80-A4BD-77D2290922B9}">
      <dgm:prSet/>
      <dgm:spPr/>
      <dgm:t>
        <a:bodyPr/>
        <a:lstStyle/>
        <a:p>
          <a:endParaRPr lang="en-US"/>
        </a:p>
      </dgm:t>
    </dgm:pt>
    <dgm:pt modelId="{B9652E3C-032F-4EFC-A50D-3BC8E2923E0E}">
      <dgm:prSet/>
      <dgm:spPr/>
      <dgm:t>
        <a:bodyPr/>
        <a:lstStyle/>
        <a:p>
          <a:r>
            <a:rPr lang="en-US"/>
            <a:t>The results of the inflation is that the cost of living had increase but unfortunately the salary had still remain the same</a:t>
          </a:r>
        </a:p>
      </dgm:t>
    </dgm:pt>
    <dgm:pt modelId="{E819154F-D537-4B33-A37B-E7CF63940F3C}" type="parTrans" cxnId="{ED63523C-FA7A-4CE8-85A0-7B6BAF4EFC20}">
      <dgm:prSet/>
      <dgm:spPr/>
      <dgm:t>
        <a:bodyPr/>
        <a:lstStyle/>
        <a:p>
          <a:endParaRPr lang="en-US"/>
        </a:p>
      </dgm:t>
    </dgm:pt>
    <dgm:pt modelId="{9800DC82-5092-4528-8D5D-526DB27A8562}" type="sibTrans" cxnId="{ED63523C-FA7A-4CE8-85A0-7B6BAF4EFC20}">
      <dgm:prSet/>
      <dgm:spPr/>
      <dgm:t>
        <a:bodyPr/>
        <a:lstStyle/>
        <a:p>
          <a:endParaRPr lang="en-US"/>
        </a:p>
      </dgm:t>
    </dgm:pt>
    <dgm:pt modelId="{1F5F23D6-45DF-4C63-9683-FEA927452798}">
      <dgm:prSet/>
      <dgm:spPr/>
      <dgm:t>
        <a:bodyPr/>
        <a:lstStyle/>
        <a:p>
          <a:r>
            <a:rPr lang="en-US"/>
            <a:t>Due to that people start struggling in paying bills and don’t have the same motivation like before regarding work, especially Health care industry as the employees had been work very hard during the pandemic and now they are not been pay properly</a:t>
          </a:r>
        </a:p>
      </dgm:t>
    </dgm:pt>
    <dgm:pt modelId="{2AA54A19-8011-47CC-9D5F-B2FACE32CF50}" type="parTrans" cxnId="{33DD8A23-015A-4E65-A5D7-C9713726DC17}">
      <dgm:prSet/>
      <dgm:spPr/>
      <dgm:t>
        <a:bodyPr/>
        <a:lstStyle/>
        <a:p>
          <a:endParaRPr lang="en-US"/>
        </a:p>
      </dgm:t>
    </dgm:pt>
    <dgm:pt modelId="{D849D544-C874-4549-A939-08AFB8F2340F}" type="sibTrans" cxnId="{33DD8A23-015A-4E65-A5D7-C9713726DC17}">
      <dgm:prSet/>
      <dgm:spPr/>
      <dgm:t>
        <a:bodyPr/>
        <a:lstStyle/>
        <a:p>
          <a:endParaRPr lang="en-US"/>
        </a:p>
      </dgm:t>
    </dgm:pt>
    <dgm:pt modelId="{B64E2086-339F-4530-AC7E-0B3DC3E954D5}" type="pres">
      <dgm:prSet presAssocID="{67322FEE-123D-4BFE-B002-9EEC6DFA62FF}" presName="vert0" presStyleCnt="0">
        <dgm:presLayoutVars>
          <dgm:dir/>
          <dgm:animOne val="branch"/>
          <dgm:animLvl val="lvl"/>
        </dgm:presLayoutVars>
      </dgm:prSet>
      <dgm:spPr/>
    </dgm:pt>
    <dgm:pt modelId="{6E3331E8-A32C-4B52-BDF0-33533D2459D2}" type="pres">
      <dgm:prSet presAssocID="{4027EA07-E11A-4A82-B242-ACCE0B46A0AB}" presName="thickLine" presStyleLbl="alignNode1" presStyleIdx="0" presStyleCnt="3"/>
      <dgm:spPr/>
    </dgm:pt>
    <dgm:pt modelId="{CA909309-0533-49C4-BC9A-DC9A727AA5D4}" type="pres">
      <dgm:prSet presAssocID="{4027EA07-E11A-4A82-B242-ACCE0B46A0AB}" presName="horz1" presStyleCnt="0"/>
      <dgm:spPr/>
    </dgm:pt>
    <dgm:pt modelId="{56DA12EA-18FD-49C9-82D2-E61CF1CF1E69}" type="pres">
      <dgm:prSet presAssocID="{4027EA07-E11A-4A82-B242-ACCE0B46A0AB}" presName="tx1" presStyleLbl="revTx" presStyleIdx="0" presStyleCnt="3"/>
      <dgm:spPr/>
    </dgm:pt>
    <dgm:pt modelId="{B9252CF6-66BD-4C93-B6E0-7589D2A7A6A8}" type="pres">
      <dgm:prSet presAssocID="{4027EA07-E11A-4A82-B242-ACCE0B46A0AB}" presName="vert1" presStyleCnt="0"/>
      <dgm:spPr/>
    </dgm:pt>
    <dgm:pt modelId="{7D39DA85-1C16-4915-9AA1-B2C5096D0D71}" type="pres">
      <dgm:prSet presAssocID="{B9652E3C-032F-4EFC-A50D-3BC8E2923E0E}" presName="thickLine" presStyleLbl="alignNode1" presStyleIdx="1" presStyleCnt="3"/>
      <dgm:spPr/>
    </dgm:pt>
    <dgm:pt modelId="{1B583A5A-A2F6-4EAA-AA9C-75852A940557}" type="pres">
      <dgm:prSet presAssocID="{B9652E3C-032F-4EFC-A50D-3BC8E2923E0E}" presName="horz1" presStyleCnt="0"/>
      <dgm:spPr/>
    </dgm:pt>
    <dgm:pt modelId="{0CCB93A3-75FD-426E-B236-767CA0B09B1F}" type="pres">
      <dgm:prSet presAssocID="{B9652E3C-032F-4EFC-A50D-3BC8E2923E0E}" presName="tx1" presStyleLbl="revTx" presStyleIdx="1" presStyleCnt="3"/>
      <dgm:spPr/>
    </dgm:pt>
    <dgm:pt modelId="{51DEDB3E-0F80-4CF0-8296-1321CBF1658F}" type="pres">
      <dgm:prSet presAssocID="{B9652E3C-032F-4EFC-A50D-3BC8E2923E0E}" presName="vert1" presStyleCnt="0"/>
      <dgm:spPr/>
    </dgm:pt>
    <dgm:pt modelId="{615AC2F5-AB3A-40B7-A3D5-D3B41D643A6A}" type="pres">
      <dgm:prSet presAssocID="{1F5F23D6-45DF-4C63-9683-FEA927452798}" presName="thickLine" presStyleLbl="alignNode1" presStyleIdx="2" presStyleCnt="3"/>
      <dgm:spPr/>
    </dgm:pt>
    <dgm:pt modelId="{F712BA4F-AEB4-4FEC-9D76-CCB0CFC0BDD2}" type="pres">
      <dgm:prSet presAssocID="{1F5F23D6-45DF-4C63-9683-FEA927452798}" presName="horz1" presStyleCnt="0"/>
      <dgm:spPr/>
    </dgm:pt>
    <dgm:pt modelId="{6E2F0755-7061-4E1F-913A-D356C7108A3D}" type="pres">
      <dgm:prSet presAssocID="{1F5F23D6-45DF-4C63-9683-FEA927452798}" presName="tx1" presStyleLbl="revTx" presStyleIdx="2" presStyleCnt="3"/>
      <dgm:spPr/>
    </dgm:pt>
    <dgm:pt modelId="{5318905C-26C2-4AE7-8DFB-6BC9F3AF9E14}" type="pres">
      <dgm:prSet presAssocID="{1F5F23D6-45DF-4C63-9683-FEA927452798}" presName="vert1" presStyleCnt="0"/>
      <dgm:spPr/>
    </dgm:pt>
  </dgm:ptLst>
  <dgm:cxnLst>
    <dgm:cxn modelId="{D72F8313-6862-4EEC-B3E1-EF152D3C2875}" type="presOf" srcId="{1F5F23D6-45DF-4C63-9683-FEA927452798}" destId="{6E2F0755-7061-4E1F-913A-D356C7108A3D}" srcOrd="0" destOrd="0" presId="urn:microsoft.com/office/officeart/2008/layout/LinedList"/>
    <dgm:cxn modelId="{33DD8A23-015A-4E65-A5D7-C9713726DC17}" srcId="{67322FEE-123D-4BFE-B002-9EEC6DFA62FF}" destId="{1F5F23D6-45DF-4C63-9683-FEA927452798}" srcOrd="2" destOrd="0" parTransId="{2AA54A19-8011-47CC-9D5F-B2FACE32CF50}" sibTransId="{D849D544-C874-4549-A939-08AFB8F2340F}"/>
    <dgm:cxn modelId="{ED63523C-FA7A-4CE8-85A0-7B6BAF4EFC20}" srcId="{67322FEE-123D-4BFE-B002-9EEC6DFA62FF}" destId="{B9652E3C-032F-4EFC-A50D-3BC8E2923E0E}" srcOrd="1" destOrd="0" parTransId="{E819154F-D537-4B33-A37B-E7CF63940F3C}" sibTransId="{9800DC82-5092-4528-8D5D-526DB27A8562}"/>
    <dgm:cxn modelId="{C94D5F43-D3CB-46E2-869E-79278C3D57AB}" type="presOf" srcId="{B9652E3C-032F-4EFC-A50D-3BC8E2923E0E}" destId="{0CCB93A3-75FD-426E-B236-767CA0B09B1F}" srcOrd="0" destOrd="0" presId="urn:microsoft.com/office/officeart/2008/layout/LinedList"/>
    <dgm:cxn modelId="{1C1BC367-F5E5-4AB6-80DD-6DDB54927EC2}" type="presOf" srcId="{67322FEE-123D-4BFE-B002-9EEC6DFA62FF}" destId="{B64E2086-339F-4530-AC7E-0B3DC3E954D5}" srcOrd="0" destOrd="0" presId="urn:microsoft.com/office/officeart/2008/layout/LinedList"/>
    <dgm:cxn modelId="{A1940E73-74DF-464D-AB76-648A9EDFCE9C}" type="presOf" srcId="{4027EA07-E11A-4A82-B242-ACCE0B46A0AB}" destId="{56DA12EA-18FD-49C9-82D2-E61CF1CF1E69}" srcOrd="0" destOrd="0" presId="urn:microsoft.com/office/officeart/2008/layout/LinedList"/>
    <dgm:cxn modelId="{41D29B7C-CA8D-4E80-A4BD-77D2290922B9}" srcId="{67322FEE-123D-4BFE-B002-9EEC6DFA62FF}" destId="{4027EA07-E11A-4A82-B242-ACCE0B46A0AB}" srcOrd="0" destOrd="0" parTransId="{2A80CAD2-980A-4E2E-9395-1884C4E669DA}" sibTransId="{F0EF7A78-C691-4EFB-A4F2-91D0F77DC547}"/>
    <dgm:cxn modelId="{5559C172-7E67-42F3-A923-97B263ED0082}" type="presParOf" srcId="{B64E2086-339F-4530-AC7E-0B3DC3E954D5}" destId="{6E3331E8-A32C-4B52-BDF0-33533D2459D2}" srcOrd="0" destOrd="0" presId="urn:microsoft.com/office/officeart/2008/layout/LinedList"/>
    <dgm:cxn modelId="{25BD1DFC-D163-4649-A52F-CD3660B9004A}" type="presParOf" srcId="{B64E2086-339F-4530-AC7E-0B3DC3E954D5}" destId="{CA909309-0533-49C4-BC9A-DC9A727AA5D4}" srcOrd="1" destOrd="0" presId="urn:microsoft.com/office/officeart/2008/layout/LinedList"/>
    <dgm:cxn modelId="{78445F2C-8430-41CA-AA38-EEA075A208FA}" type="presParOf" srcId="{CA909309-0533-49C4-BC9A-DC9A727AA5D4}" destId="{56DA12EA-18FD-49C9-82D2-E61CF1CF1E69}" srcOrd="0" destOrd="0" presId="urn:microsoft.com/office/officeart/2008/layout/LinedList"/>
    <dgm:cxn modelId="{350443C5-C4B4-4C54-9516-519D520DFCCF}" type="presParOf" srcId="{CA909309-0533-49C4-BC9A-DC9A727AA5D4}" destId="{B9252CF6-66BD-4C93-B6E0-7589D2A7A6A8}" srcOrd="1" destOrd="0" presId="urn:microsoft.com/office/officeart/2008/layout/LinedList"/>
    <dgm:cxn modelId="{21936926-3803-4D7D-88F0-215720823A01}" type="presParOf" srcId="{B64E2086-339F-4530-AC7E-0B3DC3E954D5}" destId="{7D39DA85-1C16-4915-9AA1-B2C5096D0D71}" srcOrd="2" destOrd="0" presId="urn:microsoft.com/office/officeart/2008/layout/LinedList"/>
    <dgm:cxn modelId="{CF3A9695-6356-4B72-AEEB-34CCCAB2FDF0}" type="presParOf" srcId="{B64E2086-339F-4530-AC7E-0B3DC3E954D5}" destId="{1B583A5A-A2F6-4EAA-AA9C-75852A940557}" srcOrd="3" destOrd="0" presId="urn:microsoft.com/office/officeart/2008/layout/LinedList"/>
    <dgm:cxn modelId="{E03652CF-54DE-4B48-8078-4279197D199C}" type="presParOf" srcId="{1B583A5A-A2F6-4EAA-AA9C-75852A940557}" destId="{0CCB93A3-75FD-426E-B236-767CA0B09B1F}" srcOrd="0" destOrd="0" presId="urn:microsoft.com/office/officeart/2008/layout/LinedList"/>
    <dgm:cxn modelId="{F44743BB-8B3C-47D3-A0AC-F07D62E2AD59}" type="presParOf" srcId="{1B583A5A-A2F6-4EAA-AA9C-75852A940557}" destId="{51DEDB3E-0F80-4CF0-8296-1321CBF1658F}" srcOrd="1" destOrd="0" presId="urn:microsoft.com/office/officeart/2008/layout/LinedList"/>
    <dgm:cxn modelId="{4DE0B2F3-4C26-4952-9F2F-C1921CAEDE88}" type="presParOf" srcId="{B64E2086-339F-4530-AC7E-0B3DC3E954D5}" destId="{615AC2F5-AB3A-40B7-A3D5-D3B41D643A6A}" srcOrd="4" destOrd="0" presId="urn:microsoft.com/office/officeart/2008/layout/LinedList"/>
    <dgm:cxn modelId="{30D70421-5F14-4E34-9785-8D6811A33E27}" type="presParOf" srcId="{B64E2086-339F-4530-AC7E-0B3DC3E954D5}" destId="{F712BA4F-AEB4-4FEC-9D76-CCB0CFC0BDD2}" srcOrd="5" destOrd="0" presId="urn:microsoft.com/office/officeart/2008/layout/LinedList"/>
    <dgm:cxn modelId="{25D7803D-5349-4027-9CF1-8B79804A9468}" type="presParOf" srcId="{F712BA4F-AEB4-4FEC-9D76-CCB0CFC0BDD2}" destId="{6E2F0755-7061-4E1F-913A-D356C7108A3D}" srcOrd="0" destOrd="0" presId="urn:microsoft.com/office/officeart/2008/layout/LinedList"/>
    <dgm:cxn modelId="{7863CE40-971D-42AE-AD0A-E370C97D344C}" type="presParOf" srcId="{F712BA4F-AEB4-4FEC-9D76-CCB0CFC0BDD2}" destId="{5318905C-26C2-4AE7-8DFB-6BC9F3AF9E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D47E45-15FB-4701-97BF-E2D525514BF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F03167A-818D-4BCE-96C5-FD9AE9656DE7}">
      <dgm:prSet/>
      <dgm:spPr/>
      <dgm:t>
        <a:bodyPr/>
        <a:lstStyle/>
        <a:p>
          <a:r>
            <a:rPr lang="en-US"/>
            <a:t>Due to the current events in UE and United Kingdome, people become more and more affected by stress and get ill as everyone had been fight with the Covid19 and now are struggling with bills and inflation soon after Covid cases descries and pandemic end</a:t>
          </a:r>
        </a:p>
      </dgm:t>
    </dgm:pt>
    <dgm:pt modelId="{DB479AC6-D90C-4A08-88FF-8982F4042889}" type="parTrans" cxnId="{4229036B-44B7-47B6-85CD-37FB371F7232}">
      <dgm:prSet/>
      <dgm:spPr/>
      <dgm:t>
        <a:bodyPr/>
        <a:lstStyle/>
        <a:p>
          <a:endParaRPr lang="en-US"/>
        </a:p>
      </dgm:t>
    </dgm:pt>
    <dgm:pt modelId="{F501FAF9-990A-4A07-AE59-111BADCCE301}" type="sibTrans" cxnId="{4229036B-44B7-47B6-85CD-37FB371F7232}">
      <dgm:prSet/>
      <dgm:spPr/>
      <dgm:t>
        <a:bodyPr/>
        <a:lstStyle/>
        <a:p>
          <a:endParaRPr lang="en-US"/>
        </a:p>
      </dgm:t>
    </dgm:pt>
    <dgm:pt modelId="{BADC5373-B187-455F-813E-3BF0E0551962}">
      <dgm:prSet/>
      <dgm:spPr/>
      <dgm:t>
        <a:bodyPr/>
        <a:lstStyle/>
        <a:p>
          <a:r>
            <a:rPr lang="en-US"/>
            <a:t>Mental health had decrease over the last years and more and more people are getting affected and get depression and anxiety</a:t>
          </a:r>
        </a:p>
      </dgm:t>
    </dgm:pt>
    <dgm:pt modelId="{2120F720-49D6-4CE9-801F-1C1FC07E13A3}" type="parTrans" cxnId="{080A6F39-9CEC-4A04-8BF8-FC425BD87840}">
      <dgm:prSet/>
      <dgm:spPr/>
      <dgm:t>
        <a:bodyPr/>
        <a:lstStyle/>
        <a:p>
          <a:endParaRPr lang="en-US"/>
        </a:p>
      </dgm:t>
    </dgm:pt>
    <dgm:pt modelId="{0E1F5E4C-38DB-4DDF-BBE1-365C94B67200}" type="sibTrans" cxnId="{080A6F39-9CEC-4A04-8BF8-FC425BD87840}">
      <dgm:prSet/>
      <dgm:spPr/>
      <dgm:t>
        <a:bodyPr/>
        <a:lstStyle/>
        <a:p>
          <a:endParaRPr lang="en-US"/>
        </a:p>
      </dgm:t>
    </dgm:pt>
    <dgm:pt modelId="{9B295DF4-6B6B-48E9-9886-AA1226161507}">
      <dgm:prSet/>
      <dgm:spPr/>
      <dgm:t>
        <a:bodyPr/>
        <a:lstStyle/>
        <a:p>
          <a:r>
            <a:rPr lang="en-US"/>
            <a:t>Also further research shows that in the UK, the average rate of absenteeism due to Mental Health issues now days is 4.4 days per year</a:t>
          </a:r>
        </a:p>
      </dgm:t>
    </dgm:pt>
    <dgm:pt modelId="{AAA80E1F-A930-44A7-B6D4-0D50F85C786E}" type="parTrans" cxnId="{2850CE7B-2711-4C8D-B80D-DD98904BEF22}">
      <dgm:prSet/>
      <dgm:spPr/>
      <dgm:t>
        <a:bodyPr/>
        <a:lstStyle/>
        <a:p>
          <a:endParaRPr lang="en-US"/>
        </a:p>
      </dgm:t>
    </dgm:pt>
    <dgm:pt modelId="{3DB116AB-A890-457B-9314-C0081AA1DE10}" type="sibTrans" cxnId="{2850CE7B-2711-4C8D-B80D-DD98904BEF22}">
      <dgm:prSet/>
      <dgm:spPr/>
      <dgm:t>
        <a:bodyPr/>
        <a:lstStyle/>
        <a:p>
          <a:endParaRPr lang="en-US"/>
        </a:p>
      </dgm:t>
    </dgm:pt>
    <dgm:pt modelId="{B5AB19F5-4B6C-4C2E-BC31-14739595CD94}" type="pres">
      <dgm:prSet presAssocID="{EDD47E45-15FB-4701-97BF-E2D525514BF4}" presName="vert0" presStyleCnt="0">
        <dgm:presLayoutVars>
          <dgm:dir/>
          <dgm:animOne val="branch"/>
          <dgm:animLvl val="lvl"/>
        </dgm:presLayoutVars>
      </dgm:prSet>
      <dgm:spPr/>
    </dgm:pt>
    <dgm:pt modelId="{F1D6686C-2924-43EB-A54E-95AC4DD781E8}" type="pres">
      <dgm:prSet presAssocID="{3F03167A-818D-4BCE-96C5-FD9AE9656DE7}" presName="thickLine" presStyleLbl="alignNode1" presStyleIdx="0" presStyleCnt="3"/>
      <dgm:spPr/>
    </dgm:pt>
    <dgm:pt modelId="{66484F14-5631-46B4-8236-772D91F30AC0}" type="pres">
      <dgm:prSet presAssocID="{3F03167A-818D-4BCE-96C5-FD9AE9656DE7}" presName="horz1" presStyleCnt="0"/>
      <dgm:spPr/>
    </dgm:pt>
    <dgm:pt modelId="{B5F14C9A-20E6-4055-BBCD-50D97FB75D4D}" type="pres">
      <dgm:prSet presAssocID="{3F03167A-818D-4BCE-96C5-FD9AE9656DE7}" presName="tx1" presStyleLbl="revTx" presStyleIdx="0" presStyleCnt="3"/>
      <dgm:spPr/>
    </dgm:pt>
    <dgm:pt modelId="{91AE2CFB-D2D8-4F02-9AB5-BB9EF1D762D8}" type="pres">
      <dgm:prSet presAssocID="{3F03167A-818D-4BCE-96C5-FD9AE9656DE7}" presName="vert1" presStyleCnt="0"/>
      <dgm:spPr/>
    </dgm:pt>
    <dgm:pt modelId="{5AED54A3-3DAF-48AC-9658-C8B355DEA6A4}" type="pres">
      <dgm:prSet presAssocID="{BADC5373-B187-455F-813E-3BF0E0551962}" presName="thickLine" presStyleLbl="alignNode1" presStyleIdx="1" presStyleCnt="3"/>
      <dgm:spPr/>
    </dgm:pt>
    <dgm:pt modelId="{B81D87FC-32AC-4EFF-B33A-CB194196432E}" type="pres">
      <dgm:prSet presAssocID="{BADC5373-B187-455F-813E-3BF0E0551962}" presName="horz1" presStyleCnt="0"/>
      <dgm:spPr/>
    </dgm:pt>
    <dgm:pt modelId="{F4314C19-7182-43DD-89CB-0761F049B624}" type="pres">
      <dgm:prSet presAssocID="{BADC5373-B187-455F-813E-3BF0E0551962}" presName="tx1" presStyleLbl="revTx" presStyleIdx="1" presStyleCnt="3"/>
      <dgm:spPr/>
    </dgm:pt>
    <dgm:pt modelId="{38607C1A-C994-45DD-B82B-14371F9BE026}" type="pres">
      <dgm:prSet presAssocID="{BADC5373-B187-455F-813E-3BF0E0551962}" presName="vert1" presStyleCnt="0"/>
      <dgm:spPr/>
    </dgm:pt>
    <dgm:pt modelId="{866E3ABC-8BCE-4EF4-9FBC-C67076DFF3AA}" type="pres">
      <dgm:prSet presAssocID="{9B295DF4-6B6B-48E9-9886-AA1226161507}" presName="thickLine" presStyleLbl="alignNode1" presStyleIdx="2" presStyleCnt="3"/>
      <dgm:spPr/>
    </dgm:pt>
    <dgm:pt modelId="{1DE352CA-869E-41CB-9A47-EB170237D352}" type="pres">
      <dgm:prSet presAssocID="{9B295DF4-6B6B-48E9-9886-AA1226161507}" presName="horz1" presStyleCnt="0"/>
      <dgm:spPr/>
    </dgm:pt>
    <dgm:pt modelId="{676FDB34-FFAD-4025-8648-5CE3EA7D223D}" type="pres">
      <dgm:prSet presAssocID="{9B295DF4-6B6B-48E9-9886-AA1226161507}" presName="tx1" presStyleLbl="revTx" presStyleIdx="2" presStyleCnt="3"/>
      <dgm:spPr/>
    </dgm:pt>
    <dgm:pt modelId="{68EB71EC-8A60-43D8-9524-8089DBFECC7F}" type="pres">
      <dgm:prSet presAssocID="{9B295DF4-6B6B-48E9-9886-AA1226161507}" presName="vert1" presStyleCnt="0"/>
      <dgm:spPr/>
    </dgm:pt>
  </dgm:ptLst>
  <dgm:cxnLst>
    <dgm:cxn modelId="{080A6F39-9CEC-4A04-8BF8-FC425BD87840}" srcId="{EDD47E45-15FB-4701-97BF-E2D525514BF4}" destId="{BADC5373-B187-455F-813E-3BF0E0551962}" srcOrd="1" destOrd="0" parTransId="{2120F720-49D6-4CE9-801F-1C1FC07E13A3}" sibTransId="{0E1F5E4C-38DB-4DDF-BBE1-365C94B67200}"/>
    <dgm:cxn modelId="{CC331C3C-B186-4074-A4F8-7B18371B96EF}" type="presOf" srcId="{EDD47E45-15FB-4701-97BF-E2D525514BF4}" destId="{B5AB19F5-4B6C-4C2E-BC31-14739595CD94}" srcOrd="0" destOrd="0" presId="urn:microsoft.com/office/officeart/2008/layout/LinedList"/>
    <dgm:cxn modelId="{30609562-BFB4-42D6-B4E6-700F5A0350B2}" type="presOf" srcId="{9B295DF4-6B6B-48E9-9886-AA1226161507}" destId="{676FDB34-FFAD-4025-8648-5CE3EA7D223D}" srcOrd="0" destOrd="0" presId="urn:microsoft.com/office/officeart/2008/layout/LinedList"/>
    <dgm:cxn modelId="{4229036B-44B7-47B6-85CD-37FB371F7232}" srcId="{EDD47E45-15FB-4701-97BF-E2D525514BF4}" destId="{3F03167A-818D-4BCE-96C5-FD9AE9656DE7}" srcOrd="0" destOrd="0" parTransId="{DB479AC6-D90C-4A08-88FF-8982F4042889}" sibTransId="{F501FAF9-990A-4A07-AE59-111BADCCE301}"/>
    <dgm:cxn modelId="{2850CE7B-2711-4C8D-B80D-DD98904BEF22}" srcId="{EDD47E45-15FB-4701-97BF-E2D525514BF4}" destId="{9B295DF4-6B6B-48E9-9886-AA1226161507}" srcOrd="2" destOrd="0" parTransId="{AAA80E1F-A930-44A7-B6D4-0D50F85C786E}" sibTransId="{3DB116AB-A890-457B-9314-C0081AA1DE10}"/>
    <dgm:cxn modelId="{0CD50CD6-7036-4820-8BF2-F5E7003695F8}" type="presOf" srcId="{3F03167A-818D-4BCE-96C5-FD9AE9656DE7}" destId="{B5F14C9A-20E6-4055-BBCD-50D97FB75D4D}" srcOrd="0" destOrd="0" presId="urn:microsoft.com/office/officeart/2008/layout/LinedList"/>
    <dgm:cxn modelId="{58DBC7FD-3FBE-4CEE-9012-02A412191CC9}" type="presOf" srcId="{BADC5373-B187-455F-813E-3BF0E0551962}" destId="{F4314C19-7182-43DD-89CB-0761F049B624}" srcOrd="0" destOrd="0" presId="urn:microsoft.com/office/officeart/2008/layout/LinedList"/>
    <dgm:cxn modelId="{A2269562-9983-445D-9671-D412A3DEAECA}" type="presParOf" srcId="{B5AB19F5-4B6C-4C2E-BC31-14739595CD94}" destId="{F1D6686C-2924-43EB-A54E-95AC4DD781E8}" srcOrd="0" destOrd="0" presId="urn:microsoft.com/office/officeart/2008/layout/LinedList"/>
    <dgm:cxn modelId="{2F6D15E4-07CD-4579-B118-E9EA022E8F58}" type="presParOf" srcId="{B5AB19F5-4B6C-4C2E-BC31-14739595CD94}" destId="{66484F14-5631-46B4-8236-772D91F30AC0}" srcOrd="1" destOrd="0" presId="urn:microsoft.com/office/officeart/2008/layout/LinedList"/>
    <dgm:cxn modelId="{C8E9A221-C34B-45E3-8F05-84A6D76CD705}" type="presParOf" srcId="{66484F14-5631-46B4-8236-772D91F30AC0}" destId="{B5F14C9A-20E6-4055-BBCD-50D97FB75D4D}" srcOrd="0" destOrd="0" presId="urn:microsoft.com/office/officeart/2008/layout/LinedList"/>
    <dgm:cxn modelId="{94A25E0D-9CEE-4F02-B4BE-4B2D9FFA9FC4}" type="presParOf" srcId="{66484F14-5631-46B4-8236-772D91F30AC0}" destId="{91AE2CFB-D2D8-4F02-9AB5-BB9EF1D762D8}" srcOrd="1" destOrd="0" presId="urn:microsoft.com/office/officeart/2008/layout/LinedList"/>
    <dgm:cxn modelId="{FB6A0118-CF3D-45F1-8287-CA45DC7818D6}" type="presParOf" srcId="{B5AB19F5-4B6C-4C2E-BC31-14739595CD94}" destId="{5AED54A3-3DAF-48AC-9658-C8B355DEA6A4}" srcOrd="2" destOrd="0" presId="urn:microsoft.com/office/officeart/2008/layout/LinedList"/>
    <dgm:cxn modelId="{9451742A-AF3E-45EE-B6E1-55D27E71D99E}" type="presParOf" srcId="{B5AB19F5-4B6C-4C2E-BC31-14739595CD94}" destId="{B81D87FC-32AC-4EFF-B33A-CB194196432E}" srcOrd="3" destOrd="0" presId="urn:microsoft.com/office/officeart/2008/layout/LinedList"/>
    <dgm:cxn modelId="{8A85E8CC-2C61-4C34-BC38-F54D3F8B6A7B}" type="presParOf" srcId="{B81D87FC-32AC-4EFF-B33A-CB194196432E}" destId="{F4314C19-7182-43DD-89CB-0761F049B624}" srcOrd="0" destOrd="0" presId="urn:microsoft.com/office/officeart/2008/layout/LinedList"/>
    <dgm:cxn modelId="{5E660012-4B93-4A42-8315-9DEBA5E7A99E}" type="presParOf" srcId="{B81D87FC-32AC-4EFF-B33A-CB194196432E}" destId="{38607C1A-C994-45DD-B82B-14371F9BE026}" srcOrd="1" destOrd="0" presId="urn:microsoft.com/office/officeart/2008/layout/LinedList"/>
    <dgm:cxn modelId="{3CB098EB-72D2-45D3-87E6-C9526D7F1FB0}" type="presParOf" srcId="{B5AB19F5-4B6C-4C2E-BC31-14739595CD94}" destId="{866E3ABC-8BCE-4EF4-9FBC-C67076DFF3AA}" srcOrd="4" destOrd="0" presId="urn:microsoft.com/office/officeart/2008/layout/LinedList"/>
    <dgm:cxn modelId="{5866AE9A-2064-4CF4-A2AC-B1D25F15E2A8}" type="presParOf" srcId="{B5AB19F5-4B6C-4C2E-BC31-14739595CD94}" destId="{1DE352CA-869E-41CB-9A47-EB170237D352}" srcOrd="5" destOrd="0" presId="urn:microsoft.com/office/officeart/2008/layout/LinedList"/>
    <dgm:cxn modelId="{0A69842E-668B-4535-A71A-DB200A62692C}" type="presParOf" srcId="{1DE352CA-869E-41CB-9A47-EB170237D352}" destId="{676FDB34-FFAD-4025-8648-5CE3EA7D223D}" srcOrd="0" destOrd="0" presId="urn:microsoft.com/office/officeart/2008/layout/LinedList"/>
    <dgm:cxn modelId="{A8BB3C40-6F9F-450D-8F7A-5BE375AC79DE}" type="presParOf" srcId="{1DE352CA-869E-41CB-9A47-EB170237D352}" destId="{68EB71EC-8A60-43D8-9524-8089DBFECC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D19332-BF3D-4443-9239-80FBB6B0CAC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41F7022-6B54-4E40-AA6E-6665CD8A1634}">
      <dgm:prSet/>
      <dgm:spPr/>
      <dgm:t>
        <a:bodyPr/>
        <a:lstStyle/>
        <a:p>
          <a:r>
            <a:rPr lang="en-US"/>
            <a:t>Another factor that could affect the health care industry but also help in the same time is technology and that is because technology now days is developing very fast and new machines are implemented in the hospital that require training</a:t>
          </a:r>
        </a:p>
      </dgm:t>
    </dgm:pt>
    <dgm:pt modelId="{29A2AB07-1928-4937-8BB4-83B73705316C}" type="parTrans" cxnId="{F3199638-D722-4458-A335-2BF54FAC779E}">
      <dgm:prSet/>
      <dgm:spPr/>
      <dgm:t>
        <a:bodyPr/>
        <a:lstStyle/>
        <a:p>
          <a:endParaRPr lang="en-US"/>
        </a:p>
      </dgm:t>
    </dgm:pt>
    <dgm:pt modelId="{AF979B10-21A7-429C-A3B9-4A5C6C88ABC2}" type="sibTrans" cxnId="{F3199638-D722-4458-A335-2BF54FAC779E}">
      <dgm:prSet/>
      <dgm:spPr/>
      <dgm:t>
        <a:bodyPr/>
        <a:lstStyle/>
        <a:p>
          <a:endParaRPr lang="en-US"/>
        </a:p>
      </dgm:t>
    </dgm:pt>
    <dgm:pt modelId="{4ED1A6A5-47BB-4D93-AAD6-3FA151D8D4E3}">
      <dgm:prSet/>
      <dgm:spPr/>
      <dgm:t>
        <a:bodyPr/>
        <a:lstStyle/>
        <a:p>
          <a:r>
            <a:rPr lang="en-US"/>
            <a:t>Due to that some people are getting struggled in performing by using new technological machines and get used with new systems of operation and database</a:t>
          </a:r>
        </a:p>
      </dgm:t>
    </dgm:pt>
    <dgm:pt modelId="{208102B3-9323-4A95-9F18-1CC9121709E8}" type="parTrans" cxnId="{3370D5C4-9C04-4028-957F-BF27138E9FC7}">
      <dgm:prSet/>
      <dgm:spPr/>
      <dgm:t>
        <a:bodyPr/>
        <a:lstStyle/>
        <a:p>
          <a:endParaRPr lang="en-US"/>
        </a:p>
      </dgm:t>
    </dgm:pt>
    <dgm:pt modelId="{D8BB4F60-E8D2-4546-9440-543383226F44}" type="sibTrans" cxnId="{3370D5C4-9C04-4028-957F-BF27138E9FC7}">
      <dgm:prSet/>
      <dgm:spPr/>
      <dgm:t>
        <a:bodyPr/>
        <a:lstStyle/>
        <a:p>
          <a:endParaRPr lang="en-US"/>
        </a:p>
      </dgm:t>
    </dgm:pt>
    <dgm:pt modelId="{A05101A5-409C-4F33-81F3-6D69F1BCE4E8}">
      <dgm:prSet/>
      <dgm:spPr/>
      <dgm:t>
        <a:bodyPr/>
        <a:lstStyle/>
        <a:p>
          <a:r>
            <a:rPr lang="en-US"/>
            <a:t>But those new implementations it will help the employees to reduce the time too and increase the performance been able to help more customers and book faster for the next appointment</a:t>
          </a:r>
        </a:p>
      </dgm:t>
    </dgm:pt>
    <dgm:pt modelId="{346C0A5B-9734-4881-A516-4D3433EA436E}" type="parTrans" cxnId="{0596F490-7B3D-43F1-91C8-A6B92523DC10}">
      <dgm:prSet/>
      <dgm:spPr/>
      <dgm:t>
        <a:bodyPr/>
        <a:lstStyle/>
        <a:p>
          <a:endParaRPr lang="en-US"/>
        </a:p>
      </dgm:t>
    </dgm:pt>
    <dgm:pt modelId="{1C045F21-4B67-48F8-B554-8C24FD8F9667}" type="sibTrans" cxnId="{0596F490-7B3D-43F1-91C8-A6B92523DC10}">
      <dgm:prSet/>
      <dgm:spPr/>
      <dgm:t>
        <a:bodyPr/>
        <a:lstStyle/>
        <a:p>
          <a:endParaRPr lang="en-US"/>
        </a:p>
      </dgm:t>
    </dgm:pt>
    <dgm:pt modelId="{15BF584E-C0DF-4291-BB6B-5216851FEE1C}" type="pres">
      <dgm:prSet presAssocID="{8BD19332-BF3D-4443-9239-80FBB6B0CAC7}" presName="vert0" presStyleCnt="0">
        <dgm:presLayoutVars>
          <dgm:dir/>
          <dgm:animOne val="branch"/>
          <dgm:animLvl val="lvl"/>
        </dgm:presLayoutVars>
      </dgm:prSet>
      <dgm:spPr/>
    </dgm:pt>
    <dgm:pt modelId="{BA4C6F82-807B-405F-900C-BF4AC3DED5C1}" type="pres">
      <dgm:prSet presAssocID="{841F7022-6B54-4E40-AA6E-6665CD8A1634}" presName="thickLine" presStyleLbl="alignNode1" presStyleIdx="0" presStyleCnt="3"/>
      <dgm:spPr/>
    </dgm:pt>
    <dgm:pt modelId="{632B6371-82C3-436E-B195-DE8C863301D4}" type="pres">
      <dgm:prSet presAssocID="{841F7022-6B54-4E40-AA6E-6665CD8A1634}" presName="horz1" presStyleCnt="0"/>
      <dgm:spPr/>
    </dgm:pt>
    <dgm:pt modelId="{B12D4837-BC0C-4C62-B2D5-75CD812D99FE}" type="pres">
      <dgm:prSet presAssocID="{841F7022-6B54-4E40-AA6E-6665CD8A1634}" presName="tx1" presStyleLbl="revTx" presStyleIdx="0" presStyleCnt="3"/>
      <dgm:spPr/>
    </dgm:pt>
    <dgm:pt modelId="{7874974A-320B-4712-B148-6D337FBF23A7}" type="pres">
      <dgm:prSet presAssocID="{841F7022-6B54-4E40-AA6E-6665CD8A1634}" presName="vert1" presStyleCnt="0"/>
      <dgm:spPr/>
    </dgm:pt>
    <dgm:pt modelId="{D806FC9C-028E-4B0D-ADFC-A993ABD68E7A}" type="pres">
      <dgm:prSet presAssocID="{4ED1A6A5-47BB-4D93-AAD6-3FA151D8D4E3}" presName="thickLine" presStyleLbl="alignNode1" presStyleIdx="1" presStyleCnt="3"/>
      <dgm:spPr/>
    </dgm:pt>
    <dgm:pt modelId="{C7975CEF-4FCC-4D91-B97A-D2D8D29940D2}" type="pres">
      <dgm:prSet presAssocID="{4ED1A6A5-47BB-4D93-AAD6-3FA151D8D4E3}" presName="horz1" presStyleCnt="0"/>
      <dgm:spPr/>
    </dgm:pt>
    <dgm:pt modelId="{E0D1E6A4-88B3-4C43-83C3-D4AF7B55A6EA}" type="pres">
      <dgm:prSet presAssocID="{4ED1A6A5-47BB-4D93-AAD6-3FA151D8D4E3}" presName="tx1" presStyleLbl="revTx" presStyleIdx="1" presStyleCnt="3"/>
      <dgm:spPr/>
    </dgm:pt>
    <dgm:pt modelId="{21D08DC9-AB85-4D96-B5C9-A6E3A60223AB}" type="pres">
      <dgm:prSet presAssocID="{4ED1A6A5-47BB-4D93-AAD6-3FA151D8D4E3}" presName="vert1" presStyleCnt="0"/>
      <dgm:spPr/>
    </dgm:pt>
    <dgm:pt modelId="{3FC185C7-B20B-433A-B94B-F1F43FC64E5E}" type="pres">
      <dgm:prSet presAssocID="{A05101A5-409C-4F33-81F3-6D69F1BCE4E8}" presName="thickLine" presStyleLbl="alignNode1" presStyleIdx="2" presStyleCnt="3"/>
      <dgm:spPr/>
    </dgm:pt>
    <dgm:pt modelId="{BC1090F2-A30C-41F1-9389-5D8DAE1D1BAB}" type="pres">
      <dgm:prSet presAssocID="{A05101A5-409C-4F33-81F3-6D69F1BCE4E8}" presName="horz1" presStyleCnt="0"/>
      <dgm:spPr/>
    </dgm:pt>
    <dgm:pt modelId="{3EB3A6CD-D827-4015-8159-EBFC53822CBE}" type="pres">
      <dgm:prSet presAssocID="{A05101A5-409C-4F33-81F3-6D69F1BCE4E8}" presName="tx1" presStyleLbl="revTx" presStyleIdx="2" presStyleCnt="3"/>
      <dgm:spPr/>
    </dgm:pt>
    <dgm:pt modelId="{FE5D316E-6E1B-4E31-8FD0-0F86A1501313}" type="pres">
      <dgm:prSet presAssocID="{A05101A5-409C-4F33-81F3-6D69F1BCE4E8}" presName="vert1" presStyleCnt="0"/>
      <dgm:spPr/>
    </dgm:pt>
  </dgm:ptLst>
  <dgm:cxnLst>
    <dgm:cxn modelId="{F8364201-90EF-450F-A841-5787B1F9FABE}" type="presOf" srcId="{841F7022-6B54-4E40-AA6E-6665CD8A1634}" destId="{B12D4837-BC0C-4C62-B2D5-75CD812D99FE}" srcOrd="0" destOrd="0" presId="urn:microsoft.com/office/officeart/2008/layout/LinedList"/>
    <dgm:cxn modelId="{3110BC2B-EE60-4D0F-ACA1-92461A57EC4B}" type="presOf" srcId="{A05101A5-409C-4F33-81F3-6D69F1BCE4E8}" destId="{3EB3A6CD-D827-4015-8159-EBFC53822CBE}" srcOrd="0" destOrd="0" presId="urn:microsoft.com/office/officeart/2008/layout/LinedList"/>
    <dgm:cxn modelId="{F3199638-D722-4458-A335-2BF54FAC779E}" srcId="{8BD19332-BF3D-4443-9239-80FBB6B0CAC7}" destId="{841F7022-6B54-4E40-AA6E-6665CD8A1634}" srcOrd="0" destOrd="0" parTransId="{29A2AB07-1928-4937-8BB4-83B73705316C}" sibTransId="{AF979B10-21A7-429C-A3B9-4A5C6C88ABC2}"/>
    <dgm:cxn modelId="{E519BD6E-96D5-435B-B2EF-BC15C56C409C}" type="presOf" srcId="{8BD19332-BF3D-4443-9239-80FBB6B0CAC7}" destId="{15BF584E-C0DF-4291-BB6B-5216851FEE1C}" srcOrd="0" destOrd="0" presId="urn:microsoft.com/office/officeart/2008/layout/LinedList"/>
    <dgm:cxn modelId="{0596F490-7B3D-43F1-91C8-A6B92523DC10}" srcId="{8BD19332-BF3D-4443-9239-80FBB6B0CAC7}" destId="{A05101A5-409C-4F33-81F3-6D69F1BCE4E8}" srcOrd="2" destOrd="0" parTransId="{346C0A5B-9734-4881-A516-4D3433EA436E}" sibTransId="{1C045F21-4B67-48F8-B554-8C24FD8F9667}"/>
    <dgm:cxn modelId="{3370D5C4-9C04-4028-957F-BF27138E9FC7}" srcId="{8BD19332-BF3D-4443-9239-80FBB6B0CAC7}" destId="{4ED1A6A5-47BB-4D93-AAD6-3FA151D8D4E3}" srcOrd="1" destOrd="0" parTransId="{208102B3-9323-4A95-9F18-1CC9121709E8}" sibTransId="{D8BB4F60-E8D2-4546-9440-543383226F44}"/>
    <dgm:cxn modelId="{D0747FD8-4583-4681-A4B0-D4F49D788375}" type="presOf" srcId="{4ED1A6A5-47BB-4D93-AAD6-3FA151D8D4E3}" destId="{E0D1E6A4-88B3-4C43-83C3-D4AF7B55A6EA}" srcOrd="0" destOrd="0" presId="urn:microsoft.com/office/officeart/2008/layout/LinedList"/>
    <dgm:cxn modelId="{D968F7CB-C3DC-4AEE-A0CA-60A241AE2A90}" type="presParOf" srcId="{15BF584E-C0DF-4291-BB6B-5216851FEE1C}" destId="{BA4C6F82-807B-405F-900C-BF4AC3DED5C1}" srcOrd="0" destOrd="0" presId="urn:microsoft.com/office/officeart/2008/layout/LinedList"/>
    <dgm:cxn modelId="{C52293F8-AC8A-405B-B223-7E5E48AC2381}" type="presParOf" srcId="{15BF584E-C0DF-4291-BB6B-5216851FEE1C}" destId="{632B6371-82C3-436E-B195-DE8C863301D4}" srcOrd="1" destOrd="0" presId="urn:microsoft.com/office/officeart/2008/layout/LinedList"/>
    <dgm:cxn modelId="{A2213947-C588-485D-9902-E21D4B283D91}" type="presParOf" srcId="{632B6371-82C3-436E-B195-DE8C863301D4}" destId="{B12D4837-BC0C-4C62-B2D5-75CD812D99FE}" srcOrd="0" destOrd="0" presId="urn:microsoft.com/office/officeart/2008/layout/LinedList"/>
    <dgm:cxn modelId="{7A05BDA6-56A7-4157-8D6B-86F2B8553101}" type="presParOf" srcId="{632B6371-82C3-436E-B195-DE8C863301D4}" destId="{7874974A-320B-4712-B148-6D337FBF23A7}" srcOrd="1" destOrd="0" presId="urn:microsoft.com/office/officeart/2008/layout/LinedList"/>
    <dgm:cxn modelId="{84DB30B5-D4B2-4EFC-B79C-B02EBC92E728}" type="presParOf" srcId="{15BF584E-C0DF-4291-BB6B-5216851FEE1C}" destId="{D806FC9C-028E-4B0D-ADFC-A993ABD68E7A}" srcOrd="2" destOrd="0" presId="urn:microsoft.com/office/officeart/2008/layout/LinedList"/>
    <dgm:cxn modelId="{4C0400DD-05FF-4755-876D-2B4E35AE163B}" type="presParOf" srcId="{15BF584E-C0DF-4291-BB6B-5216851FEE1C}" destId="{C7975CEF-4FCC-4D91-B97A-D2D8D29940D2}" srcOrd="3" destOrd="0" presId="urn:microsoft.com/office/officeart/2008/layout/LinedList"/>
    <dgm:cxn modelId="{57D6FB60-9AB7-4563-A121-9F01088388F5}" type="presParOf" srcId="{C7975CEF-4FCC-4D91-B97A-D2D8D29940D2}" destId="{E0D1E6A4-88B3-4C43-83C3-D4AF7B55A6EA}" srcOrd="0" destOrd="0" presId="urn:microsoft.com/office/officeart/2008/layout/LinedList"/>
    <dgm:cxn modelId="{9F6FE80E-8E91-40B4-AD8E-F14965D87285}" type="presParOf" srcId="{C7975CEF-4FCC-4D91-B97A-D2D8D29940D2}" destId="{21D08DC9-AB85-4D96-B5C9-A6E3A60223AB}" srcOrd="1" destOrd="0" presId="urn:microsoft.com/office/officeart/2008/layout/LinedList"/>
    <dgm:cxn modelId="{82AC3272-BBAD-4B05-B311-E57ECAF9ABDE}" type="presParOf" srcId="{15BF584E-C0DF-4291-BB6B-5216851FEE1C}" destId="{3FC185C7-B20B-433A-B94B-F1F43FC64E5E}" srcOrd="4" destOrd="0" presId="urn:microsoft.com/office/officeart/2008/layout/LinedList"/>
    <dgm:cxn modelId="{5B925F24-388C-4683-B752-6C024CDF5F8E}" type="presParOf" srcId="{15BF584E-C0DF-4291-BB6B-5216851FEE1C}" destId="{BC1090F2-A30C-41F1-9389-5D8DAE1D1BAB}" srcOrd="5" destOrd="0" presId="urn:microsoft.com/office/officeart/2008/layout/LinedList"/>
    <dgm:cxn modelId="{AAC191D6-0D4B-4425-A49A-DAB94F56EDB7}" type="presParOf" srcId="{BC1090F2-A30C-41F1-9389-5D8DAE1D1BAB}" destId="{3EB3A6CD-D827-4015-8159-EBFC53822CBE}" srcOrd="0" destOrd="0" presId="urn:microsoft.com/office/officeart/2008/layout/LinedList"/>
    <dgm:cxn modelId="{F61AA382-D338-4B01-BDFB-F8C484955650}" type="presParOf" srcId="{BC1090F2-A30C-41F1-9389-5D8DAE1D1BAB}" destId="{FE5D316E-6E1B-4E31-8FD0-0F86A1501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41BD1D-60FE-4310-B41A-EF1F3AB3A01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B892C1E-95E7-4946-829E-68EC00935083}">
      <dgm:prSet/>
      <dgm:spPr/>
      <dgm:t>
        <a:bodyPr/>
        <a:lstStyle/>
        <a:p>
          <a:r>
            <a:rPr lang="en-US"/>
            <a:t>Looking upon the finds, research and analysis, now is the time to analyse the cause and effect of the absenteeism at the workplace in the NHS industry</a:t>
          </a:r>
        </a:p>
      </dgm:t>
    </dgm:pt>
    <dgm:pt modelId="{5D618625-7EE9-404F-ACE0-2809C31BDC4F}" type="parTrans" cxnId="{DD837383-8317-4C27-900F-163AC8F91357}">
      <dgm:prSet/>
      <dgm:spPr/>
      <dgm:t>
        <a:bodyPr/>
        <a:lstStyle/>
        <a:p>
          <a:endParaRPr lang="en-US"/>
        </a:p>
      </dgm:t>
    </dgm:pt>
    <dgm:pt modelId="{C39CD527-E42C-4C80-BA47-5C9CFED2C925}" type="sibTrans" cxnId="{DD837383-8317-4C27-900F-163AC8F91357}">
      <dgm:prSet/>
      <dgm:spPr/>
      <dgm:t>
        <a:bodyPr/>
        <a:lstStyle/>
        <a:p>
          <a:endParaRPr lang="en-US"/>
        </a:p>
      </dgm:t>
    </dgm:pt>
    <dgm:pt modelId="{ADE937A7-BECA-4542-AE4F-6E29FBBC6E07}">
      <dgm:prSet/>
      <dgm:spPr/>
      <dgm:t>
        <a:bodyPr/>
        <a:lstStyle/>
        <a:p>
          <a:r>
            <a:rPr lang="en-US"/>
            <a:t>The Fish-Bone framework is an analytical tool that help companies to have a better view and understanding regarding the cause and effect of the factors that influence the business</a:t>
          </a:r>
        </a:p>
      </dgm:t>
    </dgm:pt>
    <dgm:pt modelId="{8D641BEF-50F2-48F3-AC63-E5ECB163A96C}" type="parTrans" cxnId="{D0273EE5-E22E-4CF4-A3E9-BA3392117CC4}">
      <dgm:prSet/>
      <dgm:spPr/>
      <dgm:t>
        <a:bodyPr/>
        <a:lstStyle/>
        <a:p>
          <a:endParaRPr lang="en-US"/>
        </a:p>
      </dgm:t>
    </dgm:pt>
    <dgm:pt modelId="{DD844F79-981D-4087-AEF1-CC2936EEBF55}" type="sibTrans" cxnId="{D0273EE5-E22E-4CF4-A3E9-BA3392117CC4}">
      <dgm:prSet/>
      <dgm:spPr/>
      <dgm:t>
        <a:bodyPr/>
        <a:lstStyle/>
        <a:p>
          <a:endParaRPr lang="en-US"/>
        </a:p>
      </dgm:t>
    </dgm:pt>
    <dgm:pt modelId="{70DA108E-69CD-44B2-B1A7-CC194A1038AC}">
      <dgm:prSet/>
      <dgm:spPr/>
      <dgm:t>
        <a:bodyPr/>
        <a:lstStyle/>
        <a:p>
          <a:r>
            <a:rPr lang="en-US"/>
            <a:t>In this case further it will be a Fish-Bone Framework for the Absenteeism at the workplace in for Heath Care</a:t>
          </a:r>
        </a:p>
      </dgm:t>
    </dgm:pt>
    <dgm:pt modelId="{FB9F18B1-52A0-44E5-9AA0-66D3F9681A24}" type="parTrans" cxnId="{AD7176B0-EDC4-4322-91B6-23DB1E04436F}">
      <dgm:prSet/>
      <dgm:spPr/>
      <dgm:t>
        <a:bodyPr/>
        <a:lstStyle/>
        <a:p>
          <a:endParaRPr lang="en-US"/>
        </a:p>
      </dgm:t>
    </dgm:pt>
    <dgm:pt modelId="{19D1EF80-892D-4934-B30A-6FAF12BFF322}" type="sibTrans" cxnId="{AD7176B0-EDC4-4322-91B6-23DB1E04436F}">
      <dgm:prSet/>
      <dgm:spPr/>
      <dgm:t>
        <a:bodyPr/>
        <a:lstStyle/>
        <a:p>
          <a:endParaRPr lang="en-US"/>
        </a:p>
      </dgm:t>
    </dgm:pt>
    <dgm:pt modelId="{11F590BD-A793-4E23-9E0C-F93F09BB279E}" type="pres">
      <dgm:prSet presAssocID="{3141BD1D-60FE-4310-B41A-EF1F3AB3A01F}" presName="vert0" presStyleCnt="0">
        <dgm:presLayoutVars>
          <dgm:dir/>
          <dgm:animOne val="branch"/>
          <dgm:animLvl val="lvl"/>
        </dgm:presLayoutVars>
      </dgm:prSet>
      <dgm:spPr/>
    </dgm:pt>
    <dgm:pt modelId="{059E31F5-7ABA-4D27-957F-480BDD867643}" type="pres">
      <dgm:prSet presAssocID="{BB892C1E-95E7-4946-829E-68EC00935083}" presName="thickLine" presStyleLbl="alignNode1" presStyleIdx="0" presStyleCnt="3"/>
      <dgm:spPr/>
    </dgm:pt>
    <dgm:pt modelId="{32E44CCF-F354-4647-90A9-AC08AF255C04}" type="pres">
      <dgm:prSet presAssocID="{BB892C1E-95E7-4946-829E-68EC00935083}" presName="horz1" presStyleCnt="0"/>
      <dgm:spPr/>
    </dgm:pt>
    <dgm:pt modelId="{EBBFF4DC-78FD-4FD3-A40F-5D0DE556E853}" type="pres">
      <dgm:prSet presAssocID="{BB892C1E-95E7-4946-829E-68EC00935083}" presName="tx1" presStyleLbl="revTx" presStyleIdx="0" presStyleCnt="3"/>
      <dgm:spPr/>
    </dgm:pt>
    <dgm:pt modelId="{B0D63D2B-622A-4DD7-A71B-C61ADA9B751A}" type="pres">
      <dgm:prSet presAssocID="{BB892C1E-95E7-4946-829E-68EC00935083}" presName="vert1" presStyleCnt="0"/>
      <dgm:spPr/>
    </dgm:pt>
    <dgm:pt modelId="{A4DDF73C-1BDF-4489-8844-E837676DB7DE}" type="pres">
      <dgm:prSet presAssocID="{ADE937A7-BECA-4542-AE4F-6E29FBBC6E07}" presName="thickLine" presStyleLbl="alignNode1" presStyleIdx="1" presStyleCnt="3"/>
      <dgm:spPr/>
    </dgm:pt>
    <dgm:pt modelId="{FE90555D-DF91-44D2-9D0C-8F3B6414090E}" type="pres">
      <dgm:prSet presAssocID="{ADE937A7-BECA-4542-AE4F-6E29FBBC6E07}" presName="horz1" presStyleCnt="0"/>
      <dgm:spPr/>
    </dgm:pt>
    <dgm:pt modelId="{63612B0F-407C-44D2-A703-9903FBD912FE}" type="pres">
      <dgm:prSet presAssocID="{ADE937A7-BECA-4542-AE4F-6E29FBBC6E07}" presName="tx1" presStyleLbl="revTx" presStyleIdx="1" presStyleCnt="3"/>
      <dgm:spPr/>
    </dgm:pt>
    <dgm:pt modelId="{1F095728-B555-422A-901B-B9AFDD7B2380}" type="pres">
      <dgm:prSet presAssocID="{ADE937A7-BECA-4542-AE4F-6E29FBBC6E07}" presName="vert1" presStyleCnt="0"/>
      <dgm:spPr/>
    </dgm:pt>
    <dgm:pt modelId="{F318697C-738B-4DCD-976B-17B5747FDF09}" type="pres">
      <dgm:prSet presAssocID="{70DA108E-69CD-44B2-B1A7-CC194A1038AC}" presName="thickLine" presStyleLbl="alignNode1" presStyleIdx="2" presStyleCnt="3"/>
      <dgm:spPr/>
    </dgm:pt>
    <dgm:pt modelId="{2C8E8E15-8FD4-492F-B551-CC485486ABDA}" type="pres">
      <dgm:prSet presAssocID="{70DA108E-69CD-44B2-B1A7-CC194A1038AC}" presName="horz1" presStyleCnt="0"/>
      <dgm:spPr/>
    </dgm:pt>
    <dgm:pt modelId="{275BC09A-9685-495B-A266-D3C7B5B6A14D}" type="pres">
      <dgm:prSet presAssocID="{70DA108E-69CD-44B2-B1A7-CC194A1038AC}" presName="tx1" presStyleLbl="revTx" presStyleIdx="2" presStyleCnt="3"/>
      <dgm:spPr/>
    </dgm:pt>
    <dgm:pt modelId="{4A6AB96B-6989-4626-AA4B-F214D109888A}" type="pres">
      <dgm:prSet presAssocID="{70DA108E-69CD-44B2-B1A7-CC194A1038AC}" presName="vert1" presStyleCnt="0"/>
      <dgm:spPr/>
    </dgm:pt>
  </dgm:ptLst>
  <dgm:cxnLst>
    <dgm:cxn modelId="{294A7B3E-FA6C-4EFA-ACE0-8F0F649FE2A1}" type="presOf" srcId="{70DA108E-69CD-44B2-B1A7-CC194A1038AC}" destId="{275BC09A-9685-495B-A266-D3C7B5B6A14D}" srcOrd="0" destOrd="0" presId="urn:microsoft.com/office/officeart/2008/layout/LinedList"/>
    <dgm:cxn modelId="{DD837383-8317-4C27-900F-163AC8F91357}" srcId="{3141BD1D-60FE-4310-B41A-EF1F3AB3A01F}" destId="{BB892C1E-95E7-4946-829E-68EC00935083}" srcOrd="0" destOrd="0" parTransId="{5D618625-7EE9-404F-ACE0-2809C31BDC4F}" sibTransId="{C39CD527-E42C-4C80-BA47-5C9CFED2C925}"/>
    <dgm:cxn modelId="{6A8FB890-5274-4D06-8F99-922EDBAD3734}" type="presOf" srcId="{3141BD1D-60FE-4310-B41A-EF1F3AB3A01F}" destId="{11F590BD-A793-4E23-9E0C-F93F09BB279E}" srcOrd="0" destOrd="0" presId="urn:microsoft.com/office/officeart/2008/layout/LinedList"/>
    <dgm:cxn modelId="{50044094-B9ED-4D35-8A9E-71725F45D304}" type="presOf" srcId="{BB892C1E-95E7-4946-829E-68EC00935083}" destId="{EBBFF4DC-78FD-4FD3-A40F-5D0DE556E853}" srcOrd="0" destOrd="0" presId="urn:microsoft.com/office/officeart/2008/layout/LinedList"/>
    <dgm:cxn modelId="{AD7176B0-EDC4-4322-91B6-23DB1E04436F}" srcId="{3141BD1D-60FE-4310-B41A-EF1F3AB3A01F}" destId="{70DA108E-69CD-44B2-B1A7-CC194A1038AC}" srcOrd="2" destOrd="0" parTransId="{FB9F18B1-52A0-44E5-9AA0-66D3F9681A24}" sibTransId="{19D1EF80-892D-4934-B30A-6FAF12BFF322}"/>
    <dgm:cxn modelId="{9DAADCD6-5678-4BF7-B80B-C72D3A267514}" type="presOf" srcId="{ADE937A7-BECA-4542-AE4F-6E29FBBC6E07}" destId="{63612B0F-407C-44D2-A703-9903FBD912FE}" srcOrd="0" destOrd="0" presId="urn:microsoft.com/office/officeart/2008/layout/LinedList"/>
    <dgm:cxn modelId="{D0273EE5-E22E-4CF4-A3E9-BA3392117CC4}" srcId="{3141BD1D-60FE-4310-B41A-EF1F3AB3A01F}" destId="{ADE937A7-BECA-4542-AE4F-6E29FBBC6E07}" srcOrd="1" destOrd="0" parTransId="{8D641BEF-50F2-48F3-AC63-E5ECB163A96C}" sibTransId="{DD844F79-981D-4087-AEF1-CC2936EEBF55}"/>
    <dgm:cxn modelId="{0DE4B347-C8CE-4107-9242-414308C7B66F}" type="presParOf" srcId="{11F590BD-A793-4E23-9E0C-F93F09BB279E}" destId="{059E31F5-7ABA-4D27-957F-480BDD867643}" srcOrd="0" destOrd="0" presId="urn:microsoft.com/office/officeart/2008/layout/LinedList"/>
    <dgm:cxn modelId="{CD58586C-4308-4DEB-8C78-E0F76976233E}" type="presParOf" srcId="{11F590BD-A793-4E23-9E0C-F93F09BB279E}" destId="{32E44CCF-F354-4647-90A9-AC08AF255C04}" srcOrd="1" destOrd="0" presId="urn:microsoft.com/office/officeart/2008/layout/LinedList"/>
    <dgm:cxn modelId="{C49FD4F7-2E00-46B0-8B12-64CF363F3E9C}" type="presParOf" srcId="{32E44CCF-F354-4647-90A9-AC08AF255C04}" destId="{EBBFF4DC-78FD-4FD3-A40F-5D0DE556E853}" srcOrd="0" destOrd="0" presId="urn:microsoft.com/office/officeart/2008/layout/LinedList"/>
    <dgm:cxn modelId="{F738DD9B-B982-4586-9F50-4C57256ADA27}" type="presParOf" srcId="{32E44CCF-F354-4647-90A9-AC08AF255C04}" destId="{B0D63D2B-622A-4DD7-A71B-C61ADA9B751A}" srcOrd="1" destOrd="0" presId="urn:microsoft.com/office/officeart/2008/layout/LinedList"/>
    <dgm:cxn modelId="{323F089D-FC36-4005-9718-EBFF75B903B9}" type="presParOf" srcId="{11F590BD-A793-4E23-9E0C-F93F09BB279E}" destId="{A4DDF73C-1BDF-4489-8844-E837676DB7DE}" srcOrd="2" destOrd="0" presId="urn:microsoft.com/office/officeart/2008/layout/LinedList"/>
    <dgm:cxn modelId="{761BD35C-D9A9-4735-9552-17ACDC221711}" type="presParOf" srcId="{11F590BD-A793-4E23-9E0C-F93F09BB279E}" destId="{FE90555D-DF91-44D2-9D0C-8F3B6414090E}" srcOrd="3" destOrd="0" presId="urn:microsoft.com/office/officeart/2008/layout/LinedList"/>
    <dgm:cxn modelId="{29275951-A075-49F8-A74A-5A002CBBF28C}" type="presParOf" srcId="{FE90555D-DF91-44D2-9D0C-8F3B6414090E}" destId="{63612B0F-407C-44D2-A703-9903FBD912FE}" srcOrd="0" destOrd="0" presId="urn:microsoft.com/office/officeart/2008/layout/LinedList"/>
    <dgm:cxn modelId="{F16021A7-3820-4A28-A65E-729D5F067AA0}" type="presParOf" srcId="{FE90555D-DF91-44D2-9D0C-8F3B6414090E}" destId="{1F095728-B555-422A-901B-B9AFDD7B2380}" srcOrd="1" destOrd="0" presId="urn:microsoft.com/office/officeart/2008/layout/LinedList"/>
    <dgm:cxn modelId="{97595A77-D57F-4A6A-B261-063F9F29A7BC}" type="presParOf" srcId="{11F590BD-A793-4E23-9E0C-F93F09BB279E}" destId="{F318697C-738B-4DCD-976B-17B5747FDF09}" srcOrd="4" destOrd="0" presId="urn:microsoft.com/office/officeart/2008/layout/LinedList"/>
    <dgm:cxn modelId="{B9F06935-4765-48C3-92BE-9D4414061970}" type="presParOf" srcId="{11F590BD-A793-4E23-9E0C-F93F09BB279E}" destId="{2C8E8E15-8FD4-492F-B551-CC485486ABDA}" srcOrd="5" destOrd="0" presId="urn:microsoft.com/office/officeart/2008/layout/LinedList"/>
    <dgm:cxn modelId="{040119A2-AA53-426B-85E4-3411B52883F7}" type="presParOf" srcId="{2C8E8E15-8FD4-492F-B551-CC485486ABDA}" destId="{275BC09A-9685-495B-A266-D3C7B5B6A14D}" srcOrd="0" destOrd="0" presId="urn:microsoft.com/office/officeart/2008/layout/LinedList"/>
    <dgm:cxn modelId="{220D4101-0E78-4851-839D-A85D0F6272F4}" type="presParOf" srcId="{2C8E8E15-8FD4-492F-B551-CC485486ABDA}" destId="{4A6AB96B-6989-4626-AA4B-F214D10988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31E0AE3-9C77-40AB-80BD-8BEB39DE217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6D08F139-6221-4B0F-8DD9-7AFAC327AABA}">
      <dgm:prSet/>
      <dgm:spPr/>
      <dgm:t>
        <a:bodyPr/>
        <a:lstStyle/>
        <a:p>
          <a:r>
            <a:rPr lang="en-US"/>
            <a:t>As a result from the research and analysis that had been done in this report, the next step is to lay down alternative solutions for the Absenteeism at the workplace</a:t>
          </a:r>
        </a:p>
      </dgm:t>
    </dgm:pt>
    <dgm:pt modelId="{51E4EC94-1D1C-46BE-A67E-EA42CEA3B6D6}" type="parTrans" cxnId="{5309F5F4-0DF1-495C-A946-2EF7415FACE4}">
      <dgm:prSet/>
      <dgm:spPr/>
      <dgm:t>
        <a:bodyPr/>
        <a:lstStyle/>
        <a:p>
          <a:endParaRPr lang="en-US"/>
        </a:p>
      </dgm:t>
    </dgm:pt>
    <dgm:pt modelId="{56BD6FD9-84D8-4C3C-9667-19DB86D328CA}" type="sibTrans" cxnId="{5309F5F4-0DF1-495C-A946-2EF7415FACE4}">
      <dgm:prSet/>
      <dgm:spPr/>
      <dgm:t>
        <a:bodyPr/>
        <a:lstStyle/>
        <a:p>
          <a:endParaRPr lang="en-US"/>
        </a:p>
      </dgm:t>
    </dgm:pt>
    <dgm:pt modelId="{9256B711-243A-45D7-BF94-C7A2F06BF8B5}">
      <dgm:prSet/>
      <dgm:spPr/>
      <dgm:t>
        <a:bodyPr/>
        <a:lstStyle/>
        <a:p>
          <a:r>
            <a:rPr lang="en-US"/>
            <a:t>In to a company is crucial to keep the staff motivate and the solutions for the absenteeism problem according g with those are: Bonus of performance; bonus for attendance, bonus for extra shifts will help the employees to become more motivate in the workplace and attend more</a:t>
          </a:r>
        </a:p>
      </dgm:t>
    </dgm:pt>
    <dgm:pt modelId="{6051FFAF-F752-44BF-BD0D-7DBE8F6203A9}" type="parTrans" cxnId="{A764BF60-48B5-4200-B205-8712E169E714}">
      <dgm:prSet/>
      <dgm:spPr/>
      <dgm:t>
        <a:bodyPr/>
        <a:lstStyle/>
        <a:p>
          <a:endParaRPr lang="en-US"/>
        </a:p>
      </dgm:t>
    </dgm:pt>
    <dgm:pt modelId="{E139358D-0EA4-4FA0-99BE-2B3AEB1AA7C8}" type="sibTrans" cxnId="{A764BF60-48B5-4200-B205-8712E169E714}">
      <dgm:prSet/>
      <dgm:spPr/>
      <dgm:t>
        <a:bodyPr/>
        <a:lstStyle/>
        <a:p>
          <a:endParaRPr lang="en-US"/>
        </a:p>
      </dgm:t>
    </dgm:pt>
    <dgm:pt modelId="{29CCED09-9A5B-440C-AA1E-F85CFCDD76C9}" type="pres">
      <dgm:prSet presAssocID="{E31E0AE3-9C77-40AB-80BD-8BEB39DE217A}" presName="hierChild1" presStyleCnt="0">
        <dgm:presLayoutVars>
          <dgm:chPref val="1"/>
          <dgm:dir/>
          <dgm:animOne val="branch"/>
          <dgm:animLvl val="lvl"/>
          <dgm:resizeHandles/>
        </dgm:presLayoutVars>
      </dgm:prSet>
      <dgm:spPr/>
    </dgm:pt>
    <dgm:pt modelId="{FAC513E2-029B-4EDE-9B6A-07C3DEB95E6B}" type="pres">
      <dgm:prSet presAssocID="{6D08F139-6221-4B0F-8DD9-7AFAC327AABA}" presName="hierRoot1" presStyleCnt="0"/>
      <dgm:spPr/>
    </dgm:pt>
    <dgm:pt modelId="{E641D638-28F2-4621-8D51-CFE7A94B5660}" type="pres">
      <dgm:prSet presAssocID="{6D08F139-6221-4B0F-8DD9-7AFAC327AABA}" presName="composite" presStyleCnt="0"/>
      <dgm:spPr/>
    </dgm:pt>
    <dgm:pt modelId="{77EC4A4C-96C8-49B4-B515-1C0B50BDD2EE}" type="pres">
      <dgm:prSet presAssocID="{6D08F139-6221-4B0F-8DD9-7AFAC327AABA}" presName="background" presStyleLbl="node0" presStyleIdx="0" presStyleCnt="2"/>
      <dgm:spPr/>
    </dgm:pt>
    <dgm:pt modelId="{F37F738E-BC9C-4BE1-82B8-3716B91768DE}" type="pres">
      <dgm:prSet presAssocID="{6D08F139-6221-4B0F-8DD9-7AFAC327AABA}" presName="text" presStyleLbl="fgAcc0" presStyleIdx="0" presStyleCnt="2">
        <dgm:presLayoutVars>
          <dgm:chPref val="3"/>
        </dgm:presLayoutVars>
      </dgm:prSet>
      <dgm:spPr/>
    </dgm:pt>
    <dgm:pt modelId="{3AA7BEC2-D9A5-4631-8E2C-9F633AF61FA7}" type="pres">
      <dgm:prSet presAssocID="{6D08F139-6221-4B0F-8DD9-7AFAC327AABA}" presName="hierChild2" presStyleCnt="0"/>
      <dgm:spPr/>
    </dgm:pt>
    <dgm:pt modelId="{80C8715B-14B5-4AEB-BDFD-D94934A8E735}" type="pres">
      <dgm:prSet presAssocID="{9256B711-243A-45D7-BF94-C7A2F06BF8B5}" presName="hierRoot1" presStyleCnt="0"/>
      <dgm:spPr/>
    </dgm:pt>
    <dgm:pt modelId="{BA161B8C-634F-4916-A2CC-0988E55C0515}" type="pres">
      <dgm:prSet presAssocID="{9256B711-243A-45D7-BF94-C7A2F06BF8B5}" presName="composite" presStyleCnt="0"/>
      <dgm:spPr/>
    </dgm:pt>
    <dgm:pt modelId="{C4AD86D3-0DC4-4754-AB55-E79FDB8BF69C}" type="pres">
      <dgm:prSet presAssocID="{9256B711-243A-45D7-BF94-C7A2F06BF8B5}" presName="background" presStyleLbl="node0" presStyleIdx="1" presStyleCnt="2"/>
      <dgm:spPr/>
    </dgm:pt>
    <dgm:pt modelId="{E4DF84A9-05CE-4804-9F35-4C1BCA8EDADC}" type="pres">
      <dgm:prSet presAssocID="{9256B711-243A-45D7-BF94-C7A2F06BF8B5}" presName="text" presStyleLbl="fgAcc0" presStyleIdx="1" presStyleCnt="2">
        <dgm:presLayoutVars>
          <dgm:chPref val="3"/>
        </dgm:presLayoutVars>
      </dgm:prSet>
      <dgm:spPr/>
    </dgm:pt>
    <dgm:pt modelId="{25844CE6-D8E5-41FC-BC6B-8DAB2FBF18B1}" type="pres">
      <dgm:prSet presAssocID="{9256B711-243A-45D7-BF94-C7A2F06BF8B5}" presName="hierChild2" presStyleCnt="0"/>
      <dgm:spPr/>
    </dgm:pt>
  </dgm:ptLst>
  <dgm:cxnLst>
    <dgm:cxn modelId="{A764BF60-48B5-4200-B205-8712E169E714}" srcId="{E31E0AE3-9C77-40AB-80BD-8BEB39DE217A}" destId="{9256B711-243A-45D7-BF94-C7A2F06BF8B5}" srcOrd="1" destOrd="0" parTransId="{6051FFAF-F752-44BF-BD0D-7DBE8F6203A9}" sibTransId="{E139358D-0EA4-4FA0-99BE-2B3AEB1AA7C8}"/>
    <dgm:cxn modelId="{F5E7F79A-5AF5-412D-A9F5-1BE8344A2DBA}" type="presOf" srcId="{6D08F139-6221-4B0F-8DD9-7AFAC327AABA}" destId="{F37F738E-BC9C-4BE1-82B8-3716B91768DE}" srcOrd="0" destOrd="0" presId="urn:microsoft.com/office/officeart/2005/8/layout/hierarchy1"/>
    <dgm:cxn modelId="{0AAAE5A3-72A4-4DD8-9186-04EB13C48E97}" type="presOf" srcId="{E31E0AE3-9C77-40AB-80BD-8BEB39DE217A}" destId="{29CCED09-9A5B-440C-AA1E-F85CFCDD76C9}" srcOrd="0" destOrd="0" presId="urn:microsoft.com/office/officeart/2005/8/layout/hierarchy1"/>
    <dgm:cxn modelId="{4A839DA7-9385-4E32-81E4-70626390B2B8}" type="presOf" srcId="{9256B711-243A-45D7-BF94-C7A2F06BF8B5}" destId="{E4DF84A9-05CE-4804-9F35-4C1BCA8EDADC}" srcOrd="0" destOrd="0" presId="urn:microsoft.com/office/officeart/2005/8/layout/hierarchy1"/>
    <dgm:cxn modelId="{5309F5F4-0DF1-495C-A946-2EF7415FACE4}" srcId="{E31E0AE3-9C77-40AB-80BD-8BEB39DE217A}" destId="{6D08F139-6221-4B0F-8DD9-7AFAC327AABA}" srcOrd="0" destOrd="0" parTransId="{51E4EC94-1D1C-46BE-A67E-EA42CEA3B6D6}" sibTransId="{56BD6FD9-84D8-4C3C-9667-19DB86D328CA}"/>
    <dgm:cxn modelId="{0EE43AF7-59E4-4520-92F8-83E56FD08195}" type="presParOf" srcId="{29CCED09-9A5B-440C-AA1E-F85CFCDD76C9}" destId="{FAC513E2-029B-4EDE-9B6A-07C3DEB95E6B}" srcOrd="0" destOrd="0" presId="urn:microsoft.com/office/officeart/2005/8/layout/hierarchy1"/>
    <dgm:cxn modelId="{15B7F8E3-4FBE-48EB-9564-C8E772F47752}" type="presParOf" srcId="{FAC513E2-029B-4EDE-9B6A-07C3DEB95E6B}" destId="{E641D638-28F2-4621-8D51-CFE7A94B5660}" srcOrd="0" destOrd="0" presId="urn:microsoft.com/office/officeart/2005/8/layout/hierarchy1"/>
    <dgm:cxn modelId="{9C7E8428-A8E9-4201-8387-97806ED29A3D}" type="presParOf" srcId="{E641D638-28F2-4621-8D51-CFE7A94B5660}" destId="{77EC4A4C-96C8-49B4-B515-1C0B50BDD2EE}" srcOrd="0" destOrd="0" presId="urn:microsoft.com/office/officeart/2005/8/layout/hierarchy1"/>
    <dgm:cxn modelId="{47966E5D-91C0-436A-AB26-6390D29C7F2E}" type="presParOf" srcId="{E641D638-28F2-4621-8D51-CFE7A94B5660}" destId="{F37F738E-BC9C-4BE1-82B8-3716B91768DE}" srcOrd="1" destOrd="0" presId="urn:microsoft.com/office/officeart/2005/8/layout/hierarchy1"/>
    <dgm:cxn modelId="{C82271CD-3DD3-4FCA-8E29-7627300FD28F}" type="presParOf" srcId="{FAC513E2-029B-4EDE-9B6A-07C3DEB95E6B}" destId="{3AA7BEC2-D9A5-4631-8E2C-9F633AF61FA7}" srcOrd="1" destOrd="0" presId="urn:microsoft.com/office/officeart/2005/8/layout/hierarchy1"/>
    <dgm:cxn modelId="{D02DF2B8-EECE-41DC-8EE6-56AD962DF4B1}" type="presParOf" srcId="{29CCED09-9A5B-440C-AA1E-F85CFCDD76C9}" destId="{80C8715B-14B5-4AEB-BDFD-D94934A8E735}" srcOrd="1" destOrd="0" presId="urn:microsoft.com/office/officeart/2005/8/layout/hierarchy1"/>
    <dgm:cxn modelId="{6AD3D012-9ABE-4767-A4B4-B326A84E68F8}" type="presParOf" srcId="{80C8715B-14B5-4AEB-BDFD-D94934A8E735}" destId="{BA161B8C-634F-4916-A2CC-0988E55C0515}" srcOrd="0" destOrd="0" presId="urn:microsoft.com/office/officeart/2005/8/layout/hierarchy1"/>
    <dgm:cxn modelId="{877BA727-C9D1-4927-865E-C25FBB340F25}" type="presParOf" srcId="{BA161B8C-634F-4916-A2CC-0988E55C0515}" destId="{C4AD86D3-0DC4-4754-AB55-E79FDB8BF69C}" srcOrd="0" destOrd="0" presId="urn:microsoft.com/office/officeart/2005/8/layout/hierarchy1"/>
    <dgm:cxn modelId="{E85DAE7A-96BC-4E4E-8528-3BCDBBFD4202}" type="presParOf" srcId="{BA161B8C-634F-4916-A2CC-0988E55C0515}" destId="{E4DF84A9-05CE-4804-9F35-4C1BCA8EDADC}" srcOrd="1" destOrd="0" presId="urn:microsoft.com/office/officeart/2005/8/layout/hierarchy1"/>
    <dgm:cxn modelId="{FB7E6F11-B99F-480C-88AE-96E45E0615D1}" type="presParOf" srcId="{80C8715B-14B5-4AEB-BDFD-D94934A8E735}" destId="{25844CE6-D8E5-41FC-BC6B-8DAB2FBF18B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415FFD-1141-4F10-8979-173EEF0A5A34}"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3E7DF68-1848-4E85-8811-058AE3584707}">
      <dgm:prSet/>
      <dgm:spPr/>
      <dgm:t>
        <a:bodyPr/>
        <a:lstStyle/>
        <a:p>
          <a:r>
            <a:rPr lang="en-US"/>
            <a:t>In conclusion, for NHS is crucial to keep the employees motivate as they had been thru a lot in the previous years</a:t>
          </a:r>
        </a:p>
      </dgm:t>
    </dgm:pt>
    <dgm:pt modelId="{D3AB22CA-BEBA-41C8-B27C-74D6852408C7}" type="parTrans" cxnId="{F0756C21-D8F1-426D-A5FF-11F346C299AB}">
      <dgm:prSet/>
      <dgm:spPr/>
      <dgm:t>
        <a:bodyPr/>
        <a:lstStyle/>
        <a:p>
          <a:endParaRPr lang="en-US"/>
        </a:p>
      </dgm:t>
    </dgm:pt>
    <dgm:pt modelId="{D9830959-4258-4748-80DF-F923B6FE447B}" type="sibTrans" cxnId="{F0756C21-D8F1-426D-A5FF-11F346C299AB}">
      <dgm:prSet/>
      <dgm:spPr/>
      <dgm:t>
        <a:bodyPr/>
        <a:lstStyle/>
        <a:p>
          <a:endParaRPr lang="en-US"/>
        </a:p>
      </dgm:t>
    </dgm:pt>
    <dgm:pt modelId="{CAA8F20F-6D02-4EAE-A536-F41C40DD53A3}">
      <dgm:prSet/>
      <dgm:spPr/>
      <dgm:t>
        <a:bodyPr/>
        <a:lstStyle/>
        <a:p>
          <a:r>
            <a:rPr lang="en-US"/>
            <a:t>This report had identify the problem of the absenteeism at the workplace and the finds shows that NHS had been struggling with motivating employees too which affected the staff attendance and in order to fix the problem of absenteeism it had been concluded that implementing the recommendation will be a great success for the company with a lot of benefits</a:t>
          </a:r>
        </a:p>
      </dgm:t>
    </dgm:pt>
    <dgm:pt modelId="{9FC4948D-523C-4282-97EF-04BDB5989D25}" type="parTrans" cxnId="{8D8A2FE1-C2E2-46A0-971A-24257B1D79B1}">
      <dgm:prSet/>
      <dgm:spPr/>
      <dgm:t>
        <a:bodyPr/>
        <a:lstStyle/>
        <a:p>
          <a:endParaRPr lang="en-US"/>
        </a:p>
      </dgm:t>
    </dgm:pt>
    <dgm:pt modelId="{8085D010-EEE9-482D-87FB-26A7CD4B8940}" type="sibTrans" cxnId="{8D8A2FE1-C2E2-46A0-971A-24257B1D79B1}">
      <dgm:prSet/>
      <dgm:spPr/>
      <dgm:t>
        <a:bodyPr/>
        <a:lstStyle/>
        <a:p>
          <a:endParaRPr lang="en-US"/>
        </a:p>
      </dgm:t>
    </dgm:pt>
    <dgm:pt modelId="{0D86F182-7245-45AF-AD39-2D4E612ABD33}" type="pres">
      <dgm:prSet presAssocID="{CA415FFD-1141-4F10-8979-173EEF0A5A34}" presName="vert0" presStyleCnt="0">
        <dgm:presLayoutVars>
          <dgm:dir/>
          <dgm:animOne val="branch"/>
          <dgm:animLvl val="lvl"/>
        </dgm:presLayoutVars>
      </dgm:prSet>
      <dgm:spPr/>
    </dgm:pt>
    <dgm:pt modelId="{A85023E6-9D9C-497C-BE86-EED6F4DD6652}" type="pres">
      <dgm:prSet presAssocID="{93E7DF68-1848-4E85-8811-058AE3584707}" presName="thickLine" presStyleLbl="alignNode1" presStyleIdx="0" presStyleCnt="2"/>
      <dgm:spPr/>
    </dgm:pt>
    <dgm:pt modelId="{07D11CF3-C84B-45BF-A110-D56D650FCE0D}" type="pres">
      <dgm:prSet presAssocID="{93E7DF68-1848-4E85-8811-058AE3584707}" presName="horz1" presStyleCnt="0"/>
      <dgm:spPr/>
    </dgm:pt>
    <dgm:pt modelId="{1573EB48-22F5-4428-96EA-D81E8EAAFE9D}" type="pres">
      <dgm:prSet presAssocID="{93E7DF68-1848-4E85-8811-058AE3584707}" presName="tx1" presStyleLbl="revTx" presStyleIdx="0" presStyleCnt="2"/>
      <dgm:spPr/>
    </dgm:pt>
    <dgm:pt modelId="{C9B9E9EC-1FC6-43B1-BDA5-BBFEC7EAD36F}" type="pres">
      <dgm:prSet presAssocID="{93E7DF68-1848-4E85-8811-058AE3584707}" presName="vert1" presStyleCnt="0"/>
      <dgm:spPr/>
    </dgm:pt>
    <dgm:pt modelId="{CA9BF655-6904-4DC4-B77B-F6F48D39BB3C}" type="pres">
      <dgm:prSet presAssocID="{CAA8F20F-6D02-4EAE-A536-F41C40DD53A3}" presName="thickLine" presStyleLbl="alignNode1" presStyleIdx="1" presStyleCnt="2"/>
      <dgm:spPr/>
    </dgm:pt>
    <dgm:pt modelId="{E516EB90-75C1-41FB-9351-BE4472384F67}" type="pres">
      <dgm:prSet presAssocID="{CAA8F20F-6D02-4EAE-A536-F41C40DD53A3}" presName="horz1" presStyleCnt="0"/>
      <dgm:spPr/>
    </dgm:pt>
    <dgm:pt modelId="{AD36DAEC-2BA1-4CF6-B71E-2FA37916A3F6}" type="pres">
      <dgm:prSet presAssocID="{CAA8F20F-6D02-4EAE-A536-F41C40DD53A3}" presName="tx1" presStyleLbl="revTx" presStyleIdx="1" presStyleCnt="2"/>
      <dgm:spPr/>
    </dgm:pt>
    <dgm:pt modelId="{C6810006-CF87-4195-9DC2-B3CFAFF8EE64}" type="pres">
      <dgm:prSet presAssocID="{CAA8F20F-6D02-4EAE-A536-F41C40DD53A3}" presName="vert1" presStyleCnt="0"/>
      <dgm:spPr/>
    </dgm:pt>
  </dgm:ptLst>
  <dgm:cxnLst>
    <dgm:cxn modelId="{44FBFA06-0079-443A-A3AF-E8264E1C05AA}" type="presOf" srcId="{CA415FFD-1141-4F10-8979-173EEF0A5A34}" destId="{0D86F182-7245-45AF-AD39-2D4E612ABD33}" srcOrd="0" destOrd="0" presId="urn:microsoft.com/office/officeart/2008/layout/LinedList"/>
    <dgm:cxn modelId="{F0756C21-D8F1-426D-A5FF-11F346C299AB}" srcId="{CA415FFD-1141-4F10-8979-173EEF0A5A34}" destId="{93E7DF68-1848-4E85-8811-058AE3584707}" srcOrd="0" destOrd="0" parTransId="{D3AB22CA-BEBA-41C8-B27C-74D6852408C7}" sibTransId="{D9830959-4258-4748-80DF-F923B6FE447B}"/>
    <dgm:cxn modelId="{4FA36D31-9D76-4B6E-8D82-9BBA2211CCA3}" type="presOf" srcId="{93E7DF68-1848-4E85-8811-058AE3584707}" destId="{1573EB48-22F5-4428-96EA-D81E8EAAFE9D}" srcOrd="0" destOrd="0" presId="urn:microsoft.com/office/officeart/2008/layout/LinedList"/>
    <dgm:cxn modelId="{9C7C3766-C350-4AB5-9C41-3D9822B167D3}" type="presOf" srcId="{CAA8F20F-6D02-4EAE-A536-F41C40DD53A3}" destId="{AD36DAEC-2BA1-4CF6-B71E-2FA37916A3F6}" srcOrd="0" destOrd="0" presId="urn:microsoft.com/office/officeart/2008/layout/LinedList"/>
    <dgm:cxn modelId="{8D8A2FE1-C2E2-46A0-971A-24257B1D79B1}" srcId="{CA415FFD-1141-4F10-8979-173EEF0A5A34}" destId="{CAA8F20F-6D02-4EAE-A536-F41C40DD53A3}" srcOrd="1" destOrd="0" parTransId="{9FC4948D-523C-4282-97EF-04BDB5989D25}" sibTransId="{8085D010-EEE9-482D-87FB-26A7CD4B8940}"/>
    <dgm:cxn modelId="{D76B874D-AD99-4BD3-9874-6ABDF2AA7E0C}" type="presParOf" srcId="{0D86F182-7245-45AF-AD39-2D4E612ABD33}" destId="{A85023E6-9D9C-497C-BE86-EED6F4DD6652}" srcOrd="0" destOrd="0" presId="urn:microsoft.com/office/officeart/2008/layout/LinedList"/>
    <dgm:cxn modelId="{C8E705FF-44DE-46E8-AD1F-1209EC111342}" type="presParOf" srcId="{0D86F182-7245-45AF-AD39-2D4E612ABD33}" destId="{07D11CF3-C84B-45BF-A110-D56D650FCE0D}" srcOrd="1" destOrd="0" presId="urn:microsoft.com/office/officeart/2008/layout/LinedList"/>
    <dgm:cxn modelId="{E91F1098-1B94-4A5E-BEC7-E16F8465CD90}" type="presParOf" srcId="{07D11CF3-C84B-45BF-A110-D56D650FCE0D}" destId="{1573EB48-22F5-4428-96EA-D81E8EAAFE9D}" srcOrd="0" destOrd="0" presId="urn:microsoft.com/office/officeart/2008/layout/LinedList"/>
    <dgm:cxn modelId="{B7E92CD8-C226-4A7B-A1CB-9EB1EF833C61}" type="presParOf" srcId="{07D11CF3-C84B-45BF-A110-D56D650FCE0D}" destId="{C9B9E9EC-1FC6-43B1-BDA5-BBFEC7EAD36F}" srcOrd="1" destOrd="0" presId="urn:microsoft.com/office/officeart/2008/layout/LinedList"/>
    <dgm:cxn modelId="{C95371AF-580A-4CF8-9821-E9025D852534}" type="presParOf" srcId="{0D86F182-7245-45AF-AD39-2D4E612ABD33}" destId="{CA9BF655-6904-4DC4-B77B-F6F48D39BB3C}" srcOrd="2" destOrd="0" presId="urn:microsoft.com/office/officeart/2008/layout/LinedList"/>
    <dgm:cxn modelId="{A6AB1A4E-C890-433C-9A16-1B69B51486D6}" type="presParOf" srcId="{0D86F182-7245-45AF-AD39-2D4E612ABD33}" destId="{E516EB90-75C1-41FB-9351-BE4472384F67}" srcOrd="3" destOrd="0" presId="urn:microsoft.com/office/officeart/2008/layout/LinedList"/>
    <dgm:cxn modelId="{23759BCF-5E13-4DF8-AA0E-3EB1C0E3674D}" type="presParOf" srcId="{E516EB90-75C1-41FB-9351-BE4472384F67}" destId="{AD36DAEC-2BA1-4CF6-B71E-2FA37916A3F6}" srcOrd="0" destOrd="0" presId="urn:microsoft.com/office/officeart/2008/layout/LinedList"/>
    <dgm:cxn modelId="{DC2F6FCE-7256-4739-B82E-C001B4BE7F25}" type="presParOf" srcId="{E516EB90-75C1-41FB-9351-BE4472384F67}" destId="{C6810006-CF87-4195-9DC2-B3CFAFF8EE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0CEE-8157-4208-AFAA-56D896E16880}">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B0BDB8-3BF2-4B29-82F7-6E4BCCBFC845}">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PESTLE analysis is know as one of the most powerful tool and that is because it help the organization to analyse a problem by the external factors that could be influence the satiation of the specific company</a:t>
          </a:r>
        </a:p>
      </dsp:txBody>
      <dsp:txXfrm>
        <a:off x="560236" y="832323"/>
        <a:ext cx="4149382" cy="2576345"/>
      </dsp:txXfrm>
    </dsp:sp>
    <dsp:sp modelId="{DF89F394-6B76-4A98-AEE9-C06AF53EAD62}">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82F369-FDCD-4DEC-A1D9-9504E405E3C7}">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Due to that in this report will be use PESTEL analysis to identify what could cause the problem of absenteeism in the NHS hospital MCHT</a:t>
          </a:r>
        </a:p>
      </dsp:txBody>
      <dsp:txXfrm>
        <a:off x="5827635" y="832323"/>
        <a:ext cx="4149382" cy="2576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2E607-CBBC-467A-BE60-280EAB20DC48}">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034CA9-B23F-47A1-8F02-E59ED31D3C26}">
      <dsp:nvSpPr>
        <dsp:cNvPr id="0" name=""/>
        <dsp:cNvSpPr/>
      </dsp:nvSpPr>
      <dsp:spPr>
        <a:xfrm>
          <a:off x="0" y="0"/>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According with the research, United kingdom had been facing a lot of political changes such as Brexit, COVID19 Pandemic that had been affect multiple companies and the life of regular people</a:t>
          </a:r>
        </a:p>
      </dsp:txBody>
      <dsp:txXfrm>
        <a:off x="0" y="0"/>
        <a:ext cx="6797675" cy="2824955"/>
      </dsp:txXfrm>
    </dsp:sp>
    <dsp:sp modelId="{6B3D1BC2-8628-4020-AA28-B84CD65C6599}">
      <dsp:nvSpPr>
        <dsp:cNvPr id="0" name=""/>
        <dsp:cNvSpPr/>
      </dsp:nvSpPr>
      <dsp:spPr>
        <a:xfrm>
          <a:off x="0" y="2824955"/>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B17651-3EDC-4E9E-9945-DE923FFE2D6C}">
      <dsp:nvSpPr>
        <dsp:cNvPr id="0" name=""/>
        <dsp:cNvSpPr/>
      </dsp:nvSpPr>
      <dsp:spPr>
        <a:xfrm>
          <a:off x="0" y="2824955"/>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Due to that the recruitment and employability sector had been affected too and the companies had been struggling in recruiting new staff, where MCHT had been facing the same problem and due to that had been struggling  with lack of staff</a:t>
          </a:r>
        </a:p>
      </dsp:txBody>
      <dsp:txXfrm>
        <a:off x="0" y="2824955"/>
        <a:ext cx="6797675" cy="2824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331E8-A32C-4B52-BDF0-33533D2459D2}">
      <dsp:nvSpPr>
        <dsp:cNvPr id="0" name=""/>
        <dsp:cNvSpPr/>
      </dsp:nvSpPr>
      <dsp:spPr>
        <a:xfrm>
          <a:off x="0" y="275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DA12EA-18FD-49C9-82D2-E61CF1CF1E69}">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Looking from the economic side United Kingdom currently they are facing Inflation due to Brexit and the war between Ukraine and Russia</a:t>
          </a:r>
        </a:p>
      </dsp:txBody>
      <dsp:txXfrm>
        <a:off x="0" y="2758"/>
        <a:ext cx="6797675" cy="1881464"/>
      </dsp:txXfrm>
    </dsp:sp>
    <dsp:sp modelId="{7D39DA85-1C16-4915-9AA1-B2C5096D0D71}">
      <dsp:nvSpPr>
        <dsp:cNvPr id="0" name=""/>
        <dsp:cNvSpPr/>
      </dsp:nvSpPr>
      <dsp:spPr>
        <a:xfrm>
          <a:off x="0" y="1884223"/>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CB93A3-75FD-426E-B236-767CA0B09B1F}">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results of the inflation is that the cost of living had increase but unfortunately the salary had still remain the same</a:t>
          </a:r>
        </a:p>
      </dsp:txBody>
      <dsp:txXfrm>
        <a:off x="0" y="1884223"/>
        <a:ext cx="6797675" cy="1881464"/>
      </dsp:txXfrm>
    </dsp:sp>
    <dsp:sp modelId="{615AC2F5-AB3A-40B7-A3D5-D3B41D643A6A}">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2F0755-7061-4E1F-913A-D356C7108A3D}">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Due to that people start struggling in paying bills and don’t have the same motivation like before regarding work, especially Health care industry as the employees had been work very hard during the pandemic and now they are not been pay properly</a:t>
          </a:r>
        </a:p>
      </dsp:txBody>
      <dsp:txXfrm>
        <a:off x="0" y="3765688"/>
        <a:ext cx="6797675"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6686C-2924-43EB-A54E-95AC4DD781E8}">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F14C9A-20E6-4055-BBCD-50D97FB75D4D}">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Due to the current events in UE and United Kingdome, people become more and more affected by stress and get ill as everyone had been fight with the Covid19 and now are struggling with bills and inflation soon after Covid cases descries and pandemic end</a:t>
          </a:r>
        </a:p>
      </dsp:txBody>
      <dsp:txXfrm>
        <a:off x="0" y="2758"/>
        <a:ext cx="6797675" cy="1881464"/>
      </dsp:txXfrm>
    </dsp:sp>
    <dsp:sp modelId="{5AED54A3-3DAF-48AC-9658-C8B355DEA6A4}">
      <dsp:nvSpPr>
        <dsp:cNvPr id="0" name=""/>
        <dsp:cNvSpPr/>
      </dsp:nvSpPr>
      <dsp:spPr>
        <a:xfrm>
          <a:off x="0" y="1884223"/>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314C19-7182-43DD-89CB-0761F049B624}">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Mental health had decrease over the last years and more and more people are getting affected and get depression and anxiety</a:t>
          </a:r>
        </a:p>
      </dsp:txBody>
      <dsp:txXfrm>
        <a:off x="0" y="1884223"/>
        <a:ext cx="6797675" cy="1881464"/>
      </dsp:txXfrm>
    </dsp:sp>
    <dsp:sp modelId="{866E3ABC-8BCE-4EF4-9FBC-C67076DFF3AA}">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6FDB34-FFAD-4025-8648-5CE3EA7D223D}">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Also further research shows that in the UK, the average rate of absenteeism due to Mental Health issues now days is 4.4 days per year</a:t>
          </a:r>
        </a:p>
      </dsp:txBody>
      <dsp:txXfrm>
        <a:off x="0" y="3765688"/>
        <a:ext cx="6797675" cy="18814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C6F82-807B-405F-900C-BF4AC3DED5C1}">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2D4837-BC0C-4C62-B2D5-75CD812D99FE}">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Another factor that could affect the health care industry but also help in the same time is technology and that is because technology now days is developing very fast and new machines are implemented in the hospital that require training</a:t>
          </a:r>
        </a:p>
      </dsp:txBody>
      <dsp:txXfrm>
        <a:off x="0" y="2758"/>
        <a:ext cx="6797675" cy="1881464"/>
      </dsp:txXfrm>
    </dsp:sp>
    <dsp:sp modelId="{D806FC9C-028E-4B0D-ADFC-A993ABD68E7A}">
      <dsp:nvSpPr>
        <dsp:cNvPr id="0" name=""/>
        <dsp:cNvSpPr/>
      </dsp:nvSpPr>
      <dsp:spPr>
        <a:xfrm>
          <a:off x="0" y="1884223"/>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D1E6A4-88B3-4C43-83C3-D4AF7B55A6EA}">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Due to that some people are getting struggled in performing by using new technological machines and get used with new systems of operation and database</a:t>
          </a:r>
        </a:p>
      </dsp:txBody>
      <dsp:txXfrm>
        <a:off x="0" y="1884223"/>
        <a:ext cx="6797675" cy="1881464"/>
      </dsp:txXfrm>
    </dsp:sp>
    <dsp:sp modelId="{3FC185C7-B20B-433A-B94B-F1F43FC64E5E}">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B3A6CD-D827-4015-8159-EBFC53822CBE}">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But those new implementations it will help the employees to reduce the time too and increase the performance been able to help more customers and book faster for the next appointment</a:t>
          </a:r>
        </a:p>
      </dsp:txBody>
      <dsp:txXfrm>
        <a:off x="0" y="3765688"/>
        <a:ext cx="6797675" cy="18814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E31F5-7ABA-4D27-957F-480BDD867643}">
      <dsp:nvSpPr>
        <dsp:cNvPr id="0" name=""/>
        <dsp:cNvSpPr/>
      </dsp:nvSpPr>
      <dsp:spPr>
        <a:xfrm>
          <a:off x="0" y="275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BFF4DC-78FD-4FD3-A40F-5D0DE556E853}">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Looking upon the finds, research and analysis, now is the time to analyse the cause and effect of the absenteeism at the workplace in the NHS industry</a:t>
          </a:r>
        </a:p>
      </dsp:txBody>
      <dsp:txXfrm>
        <a:off x="0" y="2758"/>
        <a:ext cx="6797675" cy="1881464"/>
      </dsp:txXfrm>
    </dsp:sp>
    <dsp:sp modelId="{A4DDF73C-1BDF-4489-8844-E837676DB7DE}">
      <dsp:nvSpPr>
        <dsp:cNvPr id="0" name=""/>
        <dsp:cNvSpPr/>
      </dsp:nvSpPr>
      <dsp:spPr>
        <a:xfrm>
          <a:off x="0" y="1884223"/>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612B0F-407C-44D2-A703-9903FBD912FE}">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The Fish-Bone framework is an analytical tool that help companies to have a better view and understanding regarding the cause and effect of the factors that influence the business</a:t>
          </a:r>
        </a:p>
      </dsp:txBody>
      <dsp:txXfrm>
        <a:off x="0" y="1884223"/>
        <a:ext cx="6797675" cy="1881464"/>
      </dsp:txXfrm>
    </dsp:sp>
    <dsp:sp modelId="{F318697C-738B-4DCD-976B-17B5747FDF09}">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5BC09A-9685-495B-A266-D3C7B5B6A14D}">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In this case further it will be a Fish-Bone Framework for the Absenteeism at the workplace in for Heath Care</a:t>
          </a:r>
        </a:p>
      </dsp:txBody>
      <dsp:txXfrm>
        <a:off x="0" y="3765688"/>
        <a:ext cx="6797675" cy="18814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C4A4C-96C8-49B4-B515-1C0B50BDD2EE}">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7F738E-BC9C-4BE1-82B8-3716B91768DE}">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As a result from the research and analysis that had been done in this report, the next step is to lay down alternative solutions for the Absenteeism at the workplace</a:t>
          </a:r>
        </a:p>
      </dsp:txBody>
      <dsp:txXfrm>
        <a:off x="560236" y="832323"/>
        <a:ext cx="4149382" cy="2576345"/>
      </dsp:txXfrm>
    </dsp:sp>
    <dsp:sp modelId="{C4AD86D3-0DC4-4754-AB55-E79FDB8BF69C}">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DF84A9-05CE-4804-9F35-4C1BCA8EDADC}">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 to a company is crucial to keep the staff motivate and the solutions for the absenteeism problem according g with those are: Bonus of performance; bonus for attendance, bonus for extra shifts will help the employees to become more motivate in the workplace and attend more</a:t>
          </a:r>
        </a:p>
      </dsp:txBody>
      <dsp:txXfrm>
        <a:off x="5827635" y="832323"/>
        <a:ext cx="4149382" cy="25763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023E6-9D9C-497C-BE86-EED6F4DD6652}">
      <dsp:nvSpPr>
        <dsp:cNvPr id="0" name=""/>
        <dsp:cNvSpPr/>
      </dsp:nvSpPr>
      <dsp:spPr>
        <a:xfrm>
          <a:off x="0" y="0"/>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73EB48-22F5-4428-96EA-D81E8EAAFE9D}">
      <dsp:nvSpPr>
        <dsp:cNvPr id="0" name=""/>
        <dsp:cNvSpPr/>
      </dsp:nvSpPr>
      <dsp:spPr>
        <a:xfrm>
          <a:off x="0" y="0"/>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 conclusion, for NHS is crucial to keep the employees motivate as they had been thru a lot in the previous years</a:t>
          </a:r>
        </a:p>
      </dsp:txBody>
      <dsp:txXfrm>
        <a:off x="0" y="0"/>
        <a:ext cx="6797675" cy="2824955"/>
      </dsp:txXfrm>
    </dsp:sp>
    <dsp:sp modelId="{CA9BF655-6904-4DC4-B77B-F6F48D39BB3C}">
      <dsp:nvSpPr>
        <dsp:cNvPr id="0" name=""/>
        <dsp:cNvSpPr/>
      </dsp:nvSpPr>
      <dsp:spPr>
        <a:xfrm>
          <a:off x="0" y="2824955"/>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6DAEC-2BA1-4CF6-B71E-2FA37916A3F6}">
      <dsp:nvSpPr>
        <dsp:cNvPr id="0" name=""/>
        <dsp:cNvSpPr/>
      </dsp:nvSpPr>
      <dsp:spPr>
        <a:xfrm>
          <a:off x="0" y="2824955"/>
          <a:ext cx="6797675"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This report had identify the problem of the absenteeism at the workplace and the finds shows that NHS had been struggling with motivating employees too which affected the staff attendance and in order to fix the problem of absenteeism it had been concluded that implementing the recommendation will be a great success for the company with a lot of benefits</a:t>
          </a:r>
        </a:p>
      </dsp:txBody>
      <dsp:txXfrm>
        <a:off x="0" y="2824955"/>
        <a:ext cx="6797675" cy="28249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8/12/2022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2840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8/12/2022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7782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8/12/2022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8026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8/12/2022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8934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8/12/2022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3364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8/12/2022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6987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8/12/2022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2984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8/12/2022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166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8/12/2022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5382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8/12/2022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5170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8/12/2022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8970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8/12/2022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0683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flickr.com/photos/yvonsita/7212739554"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geograph.org.uk/photo/363896"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22D97-E2C1-2E38-6EF7-79AACF73D3A6}"/>
              </a:ext>
            </a:extLst>
          </p:cNvPr>
          <p:cNvSpPr>
            <a:spLocks noGrp="1"/>
          </p:cNvSpPr>
          <p:nvPr>
            <p:ph type="ctrTitle"/>
          </p:nvPr>
        </p:nvSpPr>
        <p:spPr/>
        <p:txBody>
          <a:bodyPr/>
          <a:lstStyle/>
          <a:p>
            <a:r>
              <a:rPr lang="en-US" dirty="0"/>
              <a:t>Problem Solving And Decision Making</a:t>
            </a:r>
          </a:p>
        </p:txBody>
      </p:sp>
      <p:sp>
        <p:nvSpPr>
          <p:cNvPr id="3" name="Content Placeholder 2">
            <a:extLst>
              <a:ext uri="{FF2B5EF4-FFF2-40B4-BE49-F238E27FC236}">
                <a16:creationId xmlns:a16="http://schemas.microsoft.com/office/drawing/2014/main" id="{6D26A6A7-9F90-8848-3470-E48033C674C5}"/>
              </a:ext>
            </a:extLst>
          </p:cNvPr>
          <p:cNvSpPr>
            <a:spLocks noGrp="1"/>
          </p:cNvSpPr>
          <p:nvPr>
            <p:ph type="subTitle" idx="1"/>
          </p:nvPr>
        </p:nvSpPr>
        <p:spPr/>
        <p:txBody>
          <a:bodyPr vert="horz" lIns="91440" tIns="45720" rIns="91440" bIns="45720" rtlCol="0" anchor="t">
            <a:normAutofit/>
          </a:bodyPr>
          <a:lstStyle/>
          <a:p>
            <a:r>
              <a:rPr lang="en-US" dirty="0"/>
              <a:t>Roxana Nicoleta </a:t>
            </a:r>
            <a:r>
              <a:rPr lang="en-US" dirty="0" err="1"/>
              <a:t>Craciun</a:t>
            </a:r>
            <a:r>
              <a:rPr lang="en-US" dirty="0"/>
              <a:t> </a:t>
            </a:r>
            <a:r>
              <a:rPr lang="en-US" dirty="0">
                <a:ea typeface="+mn-lt"/>
                <a:cs typeface="+mn-lt"/>
              </a:rPr>
              <a:t>2107001</a:t>
            </a:r>
          </a:p>
          <a:p>
            <a:r>
              <a:rPr lang="en-US" dirty="0">
                <a:ea typeface="+mn-lt"/>
                <a:cs typeface="+mn-lt"/>
              </a:rPr>
              <a:t>BMSW4004 Lecturer: </a:t>
            </a:r>
            <a:r>
              <a:rPr lang="en-US" dirty="0" err="1">
                <a:ea typeface="+mn-lt"/>
                <a:cs typeface="+mn-lt"/>
              </a:rPr>
              <a:t>Chijioke</a:t>
            </a:r>
            <a:r>
              <a:rPr lang="en-US" dirty="0">
                <a:ea typeface="+mn-lt"/>
                <a:cs typeface="+mn-lt"/>
              </a:rPr>
              <a:t> Uba</a:t>
            </a:r>
          </a:p>
        </p:txBody>
      </p:sp>
    </p:spTree>
    <p:extLst>
      <p:ext uri="{BB962C8B-B14F-4D97-AF65-F5344CB8AC3E}">
        <p14:creationId xmlns:p14="http://schemas.microsoft.com/office/powerpoint/2010/main" val="1239344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5116783" y="516835"/>
            <a:ext cx="5977937" cy="1666501"/>
          </a:xfrm>
        </p:spPr>
        <p:txBody>
          <a:bodyPr>
            <a:normAutofit/>
          </a:bodyPr>
          <a:lstStyle/>
          <a:p>
            <a:r>
              <a:rPr lang="en-US" sz="4000">
                <a:solidFill>
                  <a:srgbClr val="FFFFFF"/>
                </a:solidFill>
              </a:rPr>
              <a:t>Introduction</a:t>
            </a:r>
          </a:p>
        </p:txBody>
      </p:sp>
      <p:pic>
        <p:nvPicPr>
          <p:cNvPr id="8" name="Picture 8" descr="A picture containing sky, grass, outdoor, park&#10;&#10;Description automatically generated">
            <a:extLst>
              <a:ext uri="{FF2B5EF4-FFF2-40B4-BE49-F238E27FC236}">
                <a16:creationId xmlns:a16="http://schemas.microsoft.com/office/drawing/2014/main" id="{0DCDB236-28B5-65B1-0546-CA32C792481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281" r="17935"/>
          <a:stretch/>
        </p:blipFill>
        <p:spPr>
          <a:xfrm>
            <a:off x="20" y="10"/>
            <a:ext cx="4580077" cy="6857990"/>
          </a:xfrm>
          <a:prstGeom prst="rect">
            <a:avLst/>
          </a:prstGeom>
        </p:spPr>
      </p:pic>
      <p:cxnSp>
        <p:nvCxnSpPr>
          <p:cNvPr id="28" name="Straight Connector 2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p:cNvSpPr>
            <a:spLocks noGrp="1"/>
          </p:cNvSpPr>
          <p:nvPr>
            <p:ph idx="1"/>
          </p:nvPr>
        </p:nvSpPr>
        <p:spPr>
          <a:xfrm>
            <a:off x="5116784" y="2546224"/>
            <a:ext cx="5977938" cy="3342747"/>
          </a:xfrm>
        </p:spPr>
        <p:txBody>
          <a:bodyPr>
            <a:normAutofit/>
          </a:bodyPr>
          <a:lstStyle/>
          <a:p>
            <a:pPr lvl="0"/>
            <a:r>
              <a:rPr lang="en-US" sz="1800">
                <a:solidFill>
                  <a:srgbClr val="FFFFFF"/>
                </a:solidFill>
              </a:rPr>
              <a:t>The district general hospital with the capacity of a medium-size Hospital had been faced a major issue over the years, especially in the pandemic period</a:t>
            </a:r>
          </a:p>
          <a:p>
            <a:pPr lvl="0"/>
            <a:r>
              <a:rPr lang="en-US" sz="1800">
                <a:solidFill>
                  <a:srgbClr val="FFFFFF"/>
                </a:solidFill>
              </a:rPr>
              <a:t>Therefore, discussing the problem, MCHT has faced a major problem of absenteeism of employees that had serios consequences upon the hospital that had been influenced by different internal and externa factors</a:t>
            </a:r>
          </a:p>
          <a:p>
            <a:pPr lvl="0"/>
            <a:r>
              <a:rPr lang="en-US" sz="1800">
                <a:solidFill>
                  <a:srgbClr val="FFFFFF"/>
                </a:solidFill>
              </a:rPr>
              <a:t>The consequences MCHT facing are significant decrease in the number of staff, further the quality became poor and the clients unhappy and so on</a:t>
            </a:r>
          </a:p>
        </p:txBody>
      </p:sp>
      <p:sp>
        <p:nvSpPr>
          <p:cNvPr id="9" name="TextBox 8">
            <a:extLst>
              <a:ext uri="{FF2B5EF4-FFF2-40B4-BE49-F238E27FC236}">
                <a16:creationId xmlns:a16="http://schemas.microsoft.com/office/drawing/2014/main" id="{4F7460C0-644C-6ED6-8E72-C172AA5BB771}"/>
              </a:ext>
            </a:extLst>
          </p:cNvPr>
          <p:cNvSpPr txBox="1"/>
          <p:nvPr/>
        </p:nvSpPr>
        <p:spPr>
          <a:xfrm>
            <a:off x="2380457" y="6657945"/>
            <a:ext cx="219964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4022311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84814" y="640080"/>
            <a:ext cx="3659246" cy="2850319"/>
          </a:xfrm>
        </p:spPr>
        <p:txBody>
          <a:bodyPr vert="horz" lIns="91440" tIns="45720" rIns="91440" bIns="45720" rtlCol="0" anchor="b">
            <a:normAutofit/>
          </a:bodyPr>
          <a:lstStyle/>
          <a:p>
            <a:r>
              <a:rPr lang="en-US" sz="5400">
                <a:solidFill>
                  <a:srgbClr val="FFFFFF"/>
                </a:solidFill>
              </a:rPr>
              <a:t>Nature and impact of the problem</a:t>
            </a:r>
          </a:p>
        </p:txBody>
      </p:sp>
      <p:sp>
        <p:nvSpPr>
          <p:cNvPr id="3" name="Content Placeholder"/>
          <p:cNvSpPr>
            <a:spLocks noGrp="1"/>
          </p:cNvSpPr>
          <p:nvPr>
            <p:ph idx="1"/>
          </p:nvPr>
        </p:nvSpPr>
        <p:spPr>
          <a:xfrm>
            <a:off x="484814" y="3812134"/>
            <a:ext cx="3659246" cy="2349823"/>
          </a:xfrm>
        </p:spPr>
        <p:txBody>
          <a:bodyPr vert="horz" lIns="91440" tIns="45720" rIns="91440" bIns="45720" rtlCol="0">
            <a:normAutofit/>
          </a:bodyPr>
          <a:lstStyle/>
          <a:p>
            <a:pPr marL="0" lvl="0" indent="0">
              <a:buNone/>
            </a:pPr>
            <a:r>
              <a:rPr lang="en-US" sz="1800" cap="all" spc="200">
                <a:solidFill>
                  <a:srgbClr val="FFFFFF"/>
                </a:solidFill>
              </a:rPr>
              <a:t>To analyze the problem of absenteeism for MCHT Hospital  it will be use PESTLE Analysis</a:t>
            </a:r>
          </a:p>
        </p:txBody>
      </p:sp>
      <p:cxnSp>
        <p:nvCxnSpPr>
          <p:cNvPr id="29" name="Straight Connector 28">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sky, outdoor, street&#10;&#10;Description automatically generated">
            <a:extLst>
              <a:ext uri="{FF2B5EF4-FFF2-40B4-BE49-F238E27FC236}">
                <a16:creationId xmlns:a16="http://schemas.microsoft.com/office/drawing/2014/main" id="{48AB852D-3D5C-496A-C76C-C201A9DE1F1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7357"/>
          <a:stretch/>
        </p:blipFill>
        <p:spPr>
          <a:xfrm>
            <a:off x="4635095" y="10"/>
            <a:ext cx="7556889" cy="6857990"/>
          </a:xfrm>
          <a:prstGeom prst="rect">
            <a:avLst/>
          </a:prstGeom>
        </p:spPr>
      </p:pic>
      <p:sp>
        <p:nvSpPr>
          <p:cNvPr id="5" name="TextBox 4">
            <a:extLst>
              <a:ext uri="{FF2B5EF4-FFF2-40B4-BE49-F238E27FC236}">
                <a16:creationId xmlns:a16="http://schemas.microsoft.com/office/drawing/2014/main" id="{FF22E5B6-8121-1F71-8AE9-56B9697F871A}"/>
              </a:ext>
            </a:extLst>
          </p:cNvPr>
          <p:cNvSpPr txBox="1"/>
          <p:nvPr/>
        </p:nvSpPr>
        <p:spPr>
          <a:xfrm>
            <a:off x="9859294" y="6657945"/>
            <a:ext cx="233269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7826887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PESTLE analysis of MCHT</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9B2AA6C4-5BDA-BEB6-6DAB-AA546195A697}"/>
              </a:ext>
            </a:extLst>
          </p:cNvPr>
          <p:cNvGraphicFramePr>
            <a:graphicFrameLocks noGrp="1"/>
          </p:cNvGraphicFramePr>
          <p:nvPr>
            <p:ph idx="1"/>
            <p:extLst>
              <p:ext uri="{D42A27DB-BD31-4B8C-83A1-F6EECF244321}">
                <p14:modId xmlns:p14="http://schemas.microsoft.com/office/powerpoint/2010/main" val="375419787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391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70" y="516835"/>
            <a:ext cx="3084844" cy="5772840"/>
          </a:xfrm>
        </p:spPr>
        <p:txBody>
          <a:bodyPr anchor="ctr">
            <a:normAutofit/>
          </a:bodyPr>
          <a:lstStyle/>
          <a:p>
            <a:r>
              <a:rPr lang="en-US" sz="3600">
                <a:solidFill>
                  <a:schemeClr val="bg1"/>
                </a:solidFill>
              </a:rPr>
              <a:t>Political factors</a:t>
            </a:r>
          </a:p>
        </p:txBody>
      </p:sp>
      <p:graphicFrame>
        <p:nvGraphicFramePr>
          <p:cNvPr id="6" name="Content Placeholder">
            <a:extLst>
              <a:ext uri="{FF2B5EF4-FFF2-40B4-BE49-F238E27FC236}">
                <a16:creationId xmlns:a16="http://schemas.microsoft.com/office/drawing/2014/main" id="{D6CAADEA-1D23-8898-F41A-3CC77F124FC8}"/>
              </a:ext>
            </a:extLst>
          </p:cNvPr>
          <p:cNvGraphicFramePr>
            <a:graphicFrameLocks noGrp="1"/>
          </p:cNvGraphicFramePr>
          <p:nvPr>
            <p:ph idx="1"/>
            <p:extLst>
              <p:ext uri="{D42A27DB-BD31-4B8C-83A1-F6EECF244321}">
                <p14:modId xmlns:p14="http://schemas.microsoft.com/office/powerpoint/2010/main" val="49683153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8627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70" y="516835"/>
            <a:ext cx="3084844" cy="5772840"/>
          </a:xfrm>
        </p:spPr>
        <p:txBody>
          <a:bodyPr anchor="ctr">
            <a:normAutofit/>
          </a:bodyPr>
          <a:lstStyle/>
          <a:p>
            <a:r>
              <a:rPr lang="en-US" sz="3600">
                <a:solidFill>
                  <a:schemeClr val="bg1"/>
                </a:solidFill>
              </a:rPr>
              <a:t>Economic factors</a:t>
            </a:r>
          </a:p>
        </p:txBody>
      </p:sp>
      <p:graphicFrame>
        <p:nvGraphicFramePr>
          <p:cNvPr id="6" name="Content Placeholder">
            <a:extLst>
              <a:ext uri="{FF2B5EF4-FFF2-40B4-BE49-F238E27FC236}">
                <a16:creationId xmlns:a16="http://schemas.microsoft.com/office/drawing/2014/main" id="{B06298DC-018D-B1B2-ADF8-6D6D4BFBE72F}"/>
              </a:ext>
            </a:extLst>
          </p:cNvPr>
          <p:cNvGraphicFramePr>
            <a:graphicFrameLocks noGrp="1"/>
          </p:cNvGraphicFramePr>
          <p:nvPr>
            <p:ph idx="1"/>
            <p:extLst>
              <p:ext uri="{D42A27DB-BD31-4B8C-83A1-F6EECF244321}">
                <p14:modId xmlns:p14="http://schemas.microsoft.com/office/powerpoint/2010/main" val="18904345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481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70" y="516835"/>
            <a:ext cx="3084844" cy="5772840"/>
          </a:xfrm>
        </p:spPr>
        <p:txBody>
          <a:bodyPr anchor="ctr">
            <a:normAutofit/>
          </a:bodyPr>
          <a:lstStyle/>
          <a:p>
            <a:r>
              <a:rPr lang="en-US" sz="3600">
                <a:solidFill>
                  <a:schemeClr val="bg1"/>
                </a:solidFill>
              </a:rPr>
              <a:t>Social factors</a:t>
            </a:r>
          </a:p>
        </p:txBody>
      </p:sp>
      <p:graphicFrame>
        <p:nvGraphicFramePr>
          <p:cNvPr id="6" name="Content Placeholder">
            <a:extLst>
              <a:ext uri="{FF2B5EF4-FFF2-40B4-BE49-F238E27FC236}">
                <a16:creationId xmlns:a16="http://schemas.microsoft.com/office/drawing/2014/main" id="{8ED0959C-CF27-4FE3-EF31-D16E50E15523}"/>
              </a:ext>
            </a:extLst>
          </p:cNvPr>
          <p:cNvGraphicFramePr>
            <a:graphicFrameLocks noGrp="1"/>
          </p:cNvGraphicFramePr>
          <p:nvPr>
            <p:ph idx="1"/>
            <p:extLst>
              <p:ext uri="{D42A27DB-BD31-4B8C-83A1-F6EECF244321}">
                <p14:modId xmlns:p14="http://schemas.microsoft.com/office/powerpoint/2010/main" val="323796496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3460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70" y="516835"/>
            <a:ext cx="3084844" cy="5772840"/>
          </a:xfrm>
        </p:spPr>
        <p:txBody>
          <a:bodyPr anchor="ctr">
            <a:normAutofit/>
          </a:bodyPr>
          <a:lstStyle/>
          <a:p>
            <a:r>
              <a:rPr lang="en-US" sz="3600">
                <a:solidFill>
                  <a:schemeClr val="bg1"/>
                </a:solidFill>
              </a:rPr>
              <a:t>Technological factors</a:t>
            </a:r>
          </a:p>
        </p:txBody>
      </p:sp>
      <p:graphicFrame>
        <p:nvGraphicFramePr>
          <p:cNvPr id="6" name="Content Placeholder">
            <a:extLst>
              <a:ext uri="{FF2B5EF4-FFF2-40B4-BE49-F238E27FC236}">
                <a16:creationId xmlns:a16="http://schemas.microsoft.com/office/drawing/2014/main" id="{4C68B808-5AA1-69C7-66D1-AF917C002FBA}"/>
              </a:ext>
            </a:extLst>
          </p:cNvPr>
          <p:cNvGraphicFramePr>
            <a:graphicFrameLocks noGrp="1"/>
          </p:cNvGraphicFramePr>
          <p:nvPr>
            <p:ph idx="1"/>
            <p:extLst>
              <p:ext uri="{D42A27DB-BD31-4B8C-83A1-F6EECF244321}">
                <p14:modId xmlns:p14="http://schemas.microsoft.com/office/powerpoint/2010/main" val="60230711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986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69" y="605896"/>
            <a:ext cx="3642309" cy="5646208"/>
          </a:xfrm>
        </p:spPr>
        <p:txBody>
          <a:bodyPr anchor="ctr">
            <a:normAutofit/>
          </a:bodyPr>
          <a:lstStyle/>
          <a:p>
            <a:r>
              <a:rPr lang="en-US" sz="4400">
                <a:solidFill>
                  <a:srgbClr val="FFFFFF"/>
                </a:solidFill>
              </a:rPr>
              <a:t>Environmental factors</a:t>
            </a:r>
          </a:p>
        </p:txBody>
      </p:sp>
      <p:sp>
        <p:nvSpPr>
          <p:cNvPr id="3" name="Content Placeholder"/>
          <p:cNvSpPr>
            <a:spLocks noGrp="1"/>
          </p:cNvSpPr>
          <p:nvPr>
            <p:ph idx="1"/>
          </p:nvPr>
        </p:nvSpPr>
        <p:spPr>
          <a:xfrm>
            <a:off x="5231958" y="605896"/>
            <a:ext cx="5923721" cy="5646208"/>
          </a:xfrm>
        </p:spPr>
        <p:txBody>
          <a:bodyPr anchor="ctr">
            <a:normAutofit/>
          </a:bodyPr>
          <a:lstStyle/>
          <a:p>
            <a:pPr lvl="0"/>
            <a:r>
              <a:rPr lang="en-US" dirty="0"/>
              <a:t>According with J Nurs Adm in the health care industry exist a variety of environmental factors that affect the nurse and hospitals employees and could make them to become unsatisfied regarding the workplace Noise, air quality, light, hazardous exposures, temperature, humidity, and aesthetics, all that could create a very stressful environment for the Health and Care employees and looking on the recent event of the pandemic all the NHS employees had been thru a very stressful period fighting with the virus and treat a massive number of customers with the risk of getting the virus too</a:t>
            </a:r>
          </a:p>
        </p:txBody>
      </p:sp>
    </p:spTree>
    <p:extLst>
      <p:ext uri="{BB962C8B-B14F-4D97-AF65-F5344CB8AC3E}">
        <p14:creationId xmlns:p14="http://schemas.microsoft.com/office/powerpoint/2010/main" val="2164735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69" y="605896"/>
            <a:ext cx="3642309" cy="5646208"/>
          </a:xfrm>
        </p:spPr>
        <p:txBody>
          <a:bodyPr anchor="ctr">
            <a:normAutofit/>
          </a:bodyPr>
          <a:lstStyle/>
          <a:p>
            <a:r>
              <a:rPr lang="en-US" sz="4400">
                <a:solidFill>
                  <a:srgbClr val="FFFFFF"/>
                </a:solidFill>
              </a:rPr>
              <a:t>Environmental factors</a:t>
            </a:r>
          </a:p>
        </p:txBody>
      </p:sp>
      <p:sp>
        <p:nvSpPr>
          <p:cNvPr id="3" name="Content Placeholder"/>
          <p:cNvSpPr>
            <a:spLocks noGrp="1"/>
          </p:cNvSpPr>
          <p:nvPr>
            <p:ph idx="1"/>
          </p:nvPr>
        </p:nvSpPr>
        <p:spPr>
          <a:xfrm>
            <a:off x="5231958" y="605896"/>
            <a:ext cx="5923721" cy="5646208"/>
          </a:xfrm>
        </p:spPr>
        <p:txBody>
          <a:bodyPr anchor="ctr">
            <a:normAutofit/>
          </a:bodyPr>
          <a:lstStyle/>
          <a:p>
            <a:pPr lvl="0"/>
            <a:r>
              <a:rPr lang="en-US"/>
              <a:t>During the period and after had been according with Clinical Medical Journal 9.1% of the NHS staff had sick leave due to the stressful environment they had been thru during the pandemic</a:t>
            </a:r>
          </a:p>
          <a:p>
            <a:endParaRPr lang="en-US"/>
          </a:p>
        </p:txBody>
      </p:sp>
    </p:spTree>
    <p:extLst>
      <p:ext uri="{BB962C8B-B14F-4D97-AF65-F5344CB8AC3E}">
        <p14:creationId xmlns:p14="http://schemas.microsoft.com/office/powerpoint/2010/main" val="1392203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Legal factors</a:t>
            </a:r>
          </a:p>
        </p:txBody>
      </p:sp>
      <p:sp>
        <p:nvSpPr>
          <p:cNvPr id="3" name="Content Placeholder"/>
          <p:cNvSpPr>
            <a:spLocks noGrp="1"/>
          </p:cNvSpPr>
          <p:nvPr>
            <p:ph idx="1"/>
          </p:nvPr>
        </p:nvSpPr>
        <p:spPr>
          <a:xfrm>
            <a:off x="1096963" y="2675694"/>
            <a:ext cx="10058400" cy="3193294"/>
          </a:xfrm>
        </p:spPr>
        <p:txBody>
          <a:bodyPr>
            <a:normAutofit/>
          </a:bodyPr>
          <a:lstStyle/>
          <a:p>
            <a:pPr lvl="0">
              <a:lnSpc>
                <a:spcPct val="90000"/>
              </a:lnSpc>
            </a:pPr>
            <a:r>
              <a:rPr lang="en-US" sz="2000" dirty="0"/>
              <a:t>Even we are in 2022 unfortunately there is no law implemented yet that punish bulling at the workplace and due to that there are still a lot of employee that experience bulling at the workplace</a:t>
            </a:r>
          </a:p>
          <a:p>
            <a:pPr lvl="0">
              <a:lnSpc>
                <a:spcPct val="90000"/>
              </a:lnSpc>
            </a:pPr>
            <a:r>
              <a:rPr lang="en-US" sz="2000" dirty="0"/>
              <a:t>For NHS industry as an employee is working already in a very stressful environment but bulling at the workplace can make them life even harder and that affect the employees health and motivation which make the employee to become more anxious, depressed, and unmotivated to come at work anymore</a:t>
            </a:r>
          </a:p>
          <a:p>
            <a:pPr lvl="0">
              <a:lnSpc>
                <a:spcPct val="90000"/>
              </a:lnSpc>
            </a:pPr>
            <a:r>
              <a:rPr lang="en-US" sz="2000" dirty="0"/>
              <a:t>Not been a Law for Bullying at the workplace in the UK affect not only the employees absences, it also affect the employees life, faith, work satisfaction, motivation, self esteem and so on…</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3613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289754" y="639097"/>
            <a:ext cx="6253317" cy="2262499"/>
          </a:xfrm>
        </p:spPr>
        <p:txBody>
          <a:bodyPr vert="horz" lIns="91440" tIns="45720" rIns="91440" bIns="45720" rtlCol="0" anchor="b">
            <a:normAutofit fontScale="90000"/>
          </a:bodyPr>
          <a:lstStyle/>
          <a:p>
            <a:r>
              <a:rPr lang="en-US" sz="8000" dirty="0">
                <a:solidFill>
                  <a:schemeClr val="tx1">
                    <a:lumMod val="85000"/>
                    <a:lumOff val="15000"/>
                  </a:schemeClr>
                </a:solidFill>
              </a:rPr>
              <a:t>Reasons of Absenteeism</a:t>
            </a:r>
          </a:p>
        </p:txBody>
      </p:sp>
      <p:sp>
        <p:nvSpPr>
          <p:cNvPr id="3" name="Content Placeholder"/>
          <p:cNvSpPr>
            <a:spLocks noGrp="1"/>
          </p:cNvSpPr>
          <p:nvPr>
            <p:ph idx="1"/>
          </p:nvPr>
        </p:nvSpPr>
        <p:spPr>
          <a:xfrm>
            <a:off x="5289753" y="4672739"/>
            <a:ext cx="6269347" cy="1641146"/>
          </a:xfrm>
        </p:spPr>
        <p:txBody>
          <a:bodyPr vert="horz" lIns="91440" tIns="45720" rIns="91440" bIns="45720" rtlCol="0" anchor="t">
            <a:normAutofit fontScale="55000" lnSpcReduction="20000"/>
          </a:bodyPr>
          <a:lstStyle/>
          <a:p>
            <a:pPr marL="0" indent="0">
              <a:buNone/>
            </a:pPr>
            <a:r>
              <a:rPr lang="en-GB" cap="all" spc="200" dirty="0">
                <a:ea typeface="+mn-lt"/>
                <a:cs typeface="+mn-lt"/>
              </a:rPr>
              <a:t>Lack of organization</a:t>
            </a:r>
            <a:endParaRPr lang="en-US" cap="all" spc="200" dirty="0">
              <a:ea typeface="+mn-lt"/>
              <a:cs typeface="+mn-lt"/>
            </a:endParaRPr>
          </a:p>
          <a:p>
            <a:pPr marL="0" indent="0">
              <a:buNone/>
            </a:pPr>
            <a:r>
              <a:rPr lang="en-GB" cap="all" spc="200" dirty="0">
                <a:ea typeface="+mn-lt"/>
                <a:cs typeface="+mn-lt"/>
              </a:rPr>
              <a:t>Bad Environment in the workplace</a:t>
            </a:r>
          </a:p>
          <a:p>
            <a:pPr marL="0" indent="0">
              <a:buNone/>
            </a:pPr>
            <a:r>
              <a:rPr lang="en-GB" cap="all" spc="200" dirty="0">
                <a:ea typeface="+mn-lt"/>
                <a:cs typeface="+mn-lt"/>
              </a:rPr>
              <a:t>Low Pay Rate</a:t>
            </a:r>
          </a:p>
          <a:p>
            <a:pPr marL="0" indent="0">
              <a:buNone/>
            </a:pPr>
            <a:r>
              <a:rPr lang="en-GB" cap="all" spc="200" dirty="0">
                <a:ea typeface="+mn-lt"/>
                <a:cs typeface="+mn-lt"/>
              </a:rPr>
              <a:t>Mental Health Issues</a:t>
            </a:r>
          </a:p>
          <a:p>
            <a:pPr marL="0" indent="0">
              <a:buNone/>
            </a:pPr>
            <a:r>
              <a:rPr lang="en-GB" cap="all" spc="200" dirty="0">
                <a:ea typeface="+mn-lt"/>
                <a:cs typeface="+mn-lt"/>
              </a:rPr>
              <a:t>Other Heath Issues</a:t>
            </a:r>
          </a:p>
          <a:p>
            <a:pPr marL="0" indent="0">
              <a:buNone/>
            </a:pPr>
            <a:endParaRPr lang="en-GB" cap="all" spc="200" dirty="0">
              <a:ea typeface="+mn-lt"/>
              <a:cs typeface="+mn-lt"/>
            </a:endParaRPr>
          </a:p>
          <a:p>
            <a:pPr marL="0" indent="0">
              <a:buNone/>
            </a:pPr>
            <a:endParaRPr lang="en-GB" cap="all" spc="200" dirty="0">
              <a:ea typeface="+mn-lt"/>
              <a:cs typeface="+mn-lt"/>
            </a:endParaRPr>
          </a:p>
        </p:txBody>
      </p:sp>
      <p:pic>
        <p:nvPicPr>
          <p:cNvPr id="6" name="Picture 5" descr="Red toy person in front of two lines of white figures">
            <a:extLst>
              <a:ext uri="{FF2B5EF4-FFF2-40B4-BE49-F238E27FC236}">
                <a16:creationId xmlns:a16="http://schemas.microsoft.com/office/drawing/2014/main" id="{8126B039-94CC-9B16-46D7-32CD9DE94D43}"/>
              </a:ext>
            </a:extLst>
          </p:cNvPr>
          <p:cNvPicPr>
            <a:picLocks noChangeAspect="1"/>
          </p:cNvPicPr>
          <p:nvPr/>
        </p:nvPicPr>
        <p:blipFill rotWithShape="1">
          <a:blip r:embed="rId2"/>
          <a:srcRect l="27911" r="24390" b="3"/>
          <a:stretch/>
        </p:blipFill>
        <p:spPr>
          <a:xfrm>
            <a:off x="-1" y="2"/>
            <a:ext cx="4635315" cy="6400798"/>
          </a:xfrm>
          <a:prstGeom prst="rect">
            <a:avLst/>
          </a:prstGeom>
        </p:spPr>
      </p:pic>
      <p:cxnSp>
        <p:nvCxnSpPr>
          <p:cNvPr id="16" name="!!Straight Connector">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0A5E7FB-1FB5-4C57-9C8C-70E550767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4501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70" y="516835"/>
            <a:ext cx="3084844" cy="5772840"/>
          </a:xfrm>
        </p:spPr>
        <p:txBody>
          <a:bodyPr anchor="ctr">
            <a:normAutofit/>
          </a:bodyPr>
          <a:lstStyle/>
          <a:p>
            <a:r>
              <a:rPr lang="en-US" sz="3600">
                <a:solidFill>
                  <a:schemeClr val="bg1"/>
                </a:solidFill>
              </a:rPr>
              <a:t>Cause-and-effect analysis of absenteeism</a:t>
            </a:r>
          </a:p>
        </p:txBody>
      </p:sp>
      <p:graphicFrame>
        <p:nvGraphicFramePr>
          <p:cNvPr id="6" name="Content Placeholder">
            <a:extLst>
              <a:ext uri="{FF2B5EF4-FFF2-40B4-BE49-F238E27FC236}">
                <a16:creationId xmlns:a16="http://schemas.microsoft.com/office/drawing/2014/main" id="{A4AE83A3-63D4-DE6F-4EF8-FCAF30F8EA05}"/>
              </a:ext>
            </a:extLst>
          </p:cNvPr>
          <p:cNvGraphicFramePr>
            <a:graphicFrameLocks noGrp="1"/>
          </p:cNvGraphicFramePr>
          <p:nvPr>
            <p:ph idx="1"/>
            <p:extLst>
              <p:ext uri="{D42A27DB-BD31-4B8C-83A1-F6EECF244321}">
                <p14:modId xmlns:p14="http://schemas.microsoft.com/office/powerpoint/2010/main" val="385759876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5785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C275-2FA9-ED41-2DF5-3D4A56427AE9}"/>
              </a:ext>
            </a:extLst>
          </p:cNvPr>
          <p:cNvSpPr>
            <a:spLocks noGrp="1"/>
          </p:cNvSpPr>
          <p:nvPr>
            <p:ph type="title"/>
          </p:nvPr>
        </p:nvSpPr>
        <p:spPr/>
        <p:txBody>
          <a:bodyPr>
            <a:normAutofit/>
          </a:bodyPr>
          <a:lstStyle/>
          <a:p>
            <a:r>
              <a:rPr lang="en-US" dirty="0"/>
              <a:t>Fish-Bone</a:t>
            </a:r>
          </a:p>
        </p:txBody>
      </p:sp>
      <p:pic>
        <p:nvPicPr>
          <p:cNvPr id="4" name="Picture 4" descr="Diagram&#10;&#10;Description automatically generated">
            <a:extLst>
              <a:ext uri="{FF2B5EF4-FFF2-40B4-BE49-F238E27FC236}">
                <a16:creationId xmlns:a16="http://schemas.microsoft.com/office/drawing/2014/main" id="{47608181-1247-9B47-5623-F309947DEC8A}"/>
              </a:ext>
            </a:extLst>
          </p:cNvPr>
          <p:cNvPicPr>
            <a:picLocks noGrp="1" noChangeAspect="1"/>
          </p:cNvPicPr>
          <p:nvPr>
            <p:ph idx="1"/>
          </p:nvPr>
        </p:nvPicPr>
        <p:blipFill>
          <a:blip r:embed="rId2"/>
          <a:stretch>
            <a:fillRect/>
          </a:stretch>
        </p:blipFill>
        <p:spPr>
          <a:xfrm>
            <a:off x="1845621" y="2041212"/>
            <a:ext cx="7791346" cy="4196320"/>
          </a:xfrm>
        </p:spPr>
      </p:pic>
    </p:spTree>
    <p:extLst>
      <p:ext uri="{BB962C8B-B14F-4D97-AF65-F5344CB8AC3E}">
        <p14:creationId xmlns:p14="http://schemas.microsoft.com/office/powerpoint/2010/main" val="2144228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Fish-Bone Diagram</a:t>
            </a:r>
          </a:p>
        </p:txBody>
      </p:sp>
      <p:sp>
        <p:nvSpPr>
          <p:cNvPr id="3" name="Content Placeholder"/>
          <p:cNvSpPr>
            <a:spLocks noGrp="1"/>
          </p:cNvSpPr>
          <p:nvPr>
            <p:ph idx="1"/>
          </p:nvPr>
        </p:nvSpPr>
        <p:spPr>
          <a:xfrm>
            <a:off x="1096963" y="2675694"/>
            <a:ext cx="10058400" cy="3193294"/>
          </a:xfrm>
        </p:spPr>
        <p:txBody>
          <a:bodyPr>
            <a:normAutofit/>
          </a:bodyPr>
          <a:lstStyle/>
          <a:p>
            <a:pPr lvl="0">
              <a:lnSpc>
                <a:spcPct val="90000"/>
              </a:lnSpc>
            </a:pPr>
            <a:r>
              <a:rPr lang="en-US" sz="2200" dirty="0"/>
              <a:t>According with the Fish-bone Framework diagram Bullying at the workplace affect employees motivation, an unorganized company and bad management confuse the employees regarding their shifts and tasks, further a stressful environment get employees to have mental health issues, and lack of employees and low pay rate could affect the employees health and make them to have no satisfaction to comeback at work</a:t>
            </a:r>
          </a:p>
          <a:p>
            <a:pPr lvl="0">
              <a:lnSpc>
                <a:spcPct val="90000"/>
              </a:lnSpc>
            </a:pPr>
            <a:r>
              <a:rPr lang="en-US" sz="2200" dirty="0"/>
              <a:t>All those result in absenteeism at the workplace which affect both, the employees and the company, and that is because the company will struggle with the lack of workforce and the employees will struggle to cover that gap so all become linked with each other and become a toxic cycle</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8926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Fish-Bone Diagram</a:t>
            </a:r>
          </a:p>
        </p:txBody>
      </p:sp>
      <p:sp>
        <p:nvSpPr>
          <p:cNvPr id="3" name="Content Placeholder"/>
          <p:cNvSpPr>
            <a:spLocks noGrp="1"/>
          </p:cNvSpPr>
          <p:nvPr>
            <p:ph idx="1"/>
          </p:nvPr>
        </p:nvSpPr>
        <p:spPr>
          <a:xfrm>
            <a:off x="1096963" y="2675694"/>
            <a:ext cx="10058400" cy="3193294"/>
          </a:xfrm>
        </p:spPr>
        <p:txBody>
          <a:bodyPr>
            <a:normAutofit/>
          </a:bodyPr>
          <a:lstStyle/>
          <a:p>
            <a:pPr lvl="0"/>
            <a:r>
              <a:rPr lang="en-US" dirty="0"/>
              <a:t>To break this is needed to the company to come with new solution, and as this report is about analysing the problem and finding suitable solutions, the next step is to lay down some solutions that could fix this problem and analyse them to ensure that further will be taken good decision that will fit in fixing the problem</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6421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Alternative Solutions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4609348A-08E0-E656-3427-507D777F586A}"/>
              </a:ext>
            </a:extLst>
          </p:cNvPr>
          <p:cNvGraphicFramePr>
            <a:graphicFrameLocks noGrp="1"/>
          </p:cNvGraphicFramePr>
          <p:nvPr>
            <p:ph idx="1"/>
            <p:extLst>
              <p:ext uri="{D42A27DB-BD31-4B8C-83A1-F6EECF244321}">
                <p14:modId xmlns:p14="http://schemas.microsoft.com/office/powerpoint/2010/main" val="71747508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2038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172074" y="286603"/>
            <a:ext cx="5983605" cy="1450757"/>
          </a:xfrm>
        </p:spPr>
        <p:txBody>
          <a:bodyPr>
            <a:normAutofit/>
          </a:bodyPr>
          <a:lstStyle/>
          <a:p>
            <a:r>
              <a:rPr lang="en-US" dirty="0"/>
              <a:t>Alternative Solutions</a:t>
            </a:r>
          </a:p>
        </p:txBody>
      </p:sp>
      <p:pic>
        <p:nvPicPr>
          <p:cNvPr id="6" name="Picture 5" descr="Codes on papers">
            <a:extLst>
              <a:ext uri="{FF2B5EF4-FFF2-40B4-BE49-F238E27FC236}">
                <a16:creationId xmlns:a16="http://schemas.microsoft.com/office/drawing/2014/main" id="{F5188C20-CB7E-5D49-0B44-0F9E0D9A06EE}"/>
              </a:ext>
            </a:extLst>
          </p:cNvPr>
          <p:cNvPicPr>
            <a:picLocks noChangeAspect="1"/>
          </p:cNvPicPr>
          <p:nvPr/>
        </p:nvPicPr>
        <p:blipFill rotWithShape="1">
          <a:blip r:embed="rId2"/>
          <a:srcRect l="20601" r="31705" b="-5"/>
          <a:stretch/>
        </p:blipFill>
        <p:spPr>
          <a:xfrm>
            <a:off x="20" y="10"/>
            <a:ext cx="4580077" cy="6400784"/>
          </a:xfrm>
          <a:prstGeom prst="rect">
            <a:avLst/>
          </a:prstGeom>
        </p:spPr>
      </p:pic>
      <p:cxnSp>
        <p:nvCxnSpPr>
          <p:cNvPr id="12"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p:cNvSpPr>
            <a:spLocks noGrp="1"/>
          </p:cNvSpPr>
          <p:nvPr>
            <p:ph idx="1"/>
          </p:nvPr>
        </p:nvSpPr>
        <p:spPr>
          <a:xfrm>
            <a:off x="5172074" y="2108201"/>
            <a:ext cx="5983606" cy="3760891"/>
          </a:xfrm>
        </p:spPr>
        <p:txBody>
          <a:bodyPr>
            <a:normAutofit/>
          </a:bodyPr>
          <a:lstStyle/>
          <a:p>
            <a:pPr lvl="0"/>
            <a:r>
              <a:rPr lang="en-US" dirty="0"/>
              <a:t>The increase of salary will also motivate the employees to work and also will even can improve the performance as the employees will feel satisfy with the salary according with the work that had been done and the increase of the salary will also come with more value to the company between employees and employer as this mean that the employer show that him see the effort done by the employees everyday</a:t>
            </a:r>
          </a:p>
        </p:txBody>
      </p:sp>
      <p:sp>
        <p:nvSpPr>
          <p:cNvPr id="14" name="Rectangle 13">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6486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172074" y="286603"/>
            <a:ext cx="5983605" cy="1450757"/>
          </a:xfrm>
        </p:spPr>
        <p:txBody>
          <a:bodyPr>
            <a:normAutofit/>
          </a:bodyPr>
          <a:lstStyle/>
          <a:p>
            <a:r>
              <a:rPr lang="en-US" dirty="0"/>
              <a:t>PMI</a:t>
            </a:r>
          </a:p>
        </p:txBody>
      </p:sp>
      <p:pic>
        <p:nvPicPr>
          <p:cNvPr id="6" name="Picture 5" descr="Sunlit desk">
            <a:extLst>
              <a:ext uri="{FF2B5EF4-FFF2-40B4-BE49-F238E27FC236}">
                <a16:creationId xmlns:a16="http://schemas.microsoft.com/office/drawing/2014/main" id="{F7AF6EE6-B5E1-C94D-688F-942114C9B38D}"/>
              </a:ext>
            </a:extLst>
          </p:cNvPr>
          <p:cNvPicPr>
            <a:picLocks noChangeAspect="1"/>
          </p:cNvPicPr>
          <p:nvPr/>
        </p:nvPicPr>
        <p:blipFill rotWithShape="1">
          <a:blip r:embed="rId2"/>
          <a:srcRect l="20822" r="31485" b="-5"/>
          <a:stretch/>
        </p:blipFill>
        <p:spPr>
          <a:xfrm>
            <a:off x="20" y="10"/>
            <a:ext cx="4580077" cy="6400784"/>
          </a:xfrm>
          <a:prstGeom prst="rect">
            <a:avLst/>
          </a:prstGeom>
        </p:spPr>
      </p:pic>
      <p:cxnSp>
        <p:nvCxnSpPr>
          <p:cNvPr id="12"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p:cNvSpPr>
            <a:spLocks noGrp="1"/>
          </p:cNvSpPr>
          <p:nvPr>
            <p:ph idx="1"/>
          </p:nvPr>
        </p:nvSpPr>
        <p:spPr>
          <a:xfrm>
            <a:off x="5172074" y="2108201"/>
            <a:ext cx="5983606" cy="3760891"/>
          </a:xfrm>
        </p:spPr>
        <p:txBody>
          <a:bodyPr>
            <a:normAutofit/>
          </a:bodyPr>
          <a:lstStyle/>
          <a:p>
            <a:pPr lvl="0"/>
            <a:r>
              <a:rPr lang="en-US" dirty="0"/>
              <a:t>As the alternative solutions had been state, the last step in tis report is to analyse them and take decisions accordantly by using the PMI decision making tool</a:t>
            </a:r>
          </a:p>
          <a:p>
            <a:endParaRPr lang="en-US" dirty="0"/>
          </a:p>
        </p:txBody>
      </p:sp>
      <p:sp>
        <p:nvSpPr>
          <p:cNvPr id="14" name="Rectangle 13">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0081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69" y="605896"/>
            <a:ext cx="3642309" cy="5646208"/>
          </a:xfrm>
        </p:spPr>
        <p:txBody>
          <a:bodyPr anchor="ctr">
            <a:normAutofit/>
          </a:bodyPr>
          <a:lstStyle/>
          <a:p>
            <a:r>
              <a:rPr lang="en-US" sz="3700">
                <a:solidFill>
                  <a:srgbClr val="FFFFFF"/>
                </a:solidFill>
              </a:rPr>
              <a:t>Recommendation</a:t>
            </a:r>
          </a:p>
        </p:txBody>
      </p:sp>
      <p:sp>
        <p:nvSpPr>
          <p:cNvPr id="3" name="Content Placeholder"/>
          <p:cNvSpPr>
            <a:spLocks noGrp="1"/>
          </p:cNvSpPr>
          <p:nvPr>
            <p:ph idx="1"/>
          </p:nvPr>
        </p:nvSpPr>
        <p:spPr>
          <a:xfrm>
            <a:off x="5231958" y="605896"/>
            <a:ext cx="5923721" cy="5646208"/>
          </a:xfrm>
        </p:spPr>
        <p:txBody>
          <a:bodyPr anchor="ctr">
            <a:normAutofit/>
          </a:bodyPr>
          <a:lstStyle/>
          <a:p>
            <a:pPr lvl="0">
              <a:lnSpc>
                <a:spcPct val="90000"/>
              </a:lnSpc>
            </a:pPr>
            <a:r>
              <a:rPr lang="en-US"/>
              <a:t>According with the PMI-Table 1, implementing bonuses, increase the salary and Depress Workplace Stress will motivate the employees, will make them more engage in the workplace and will improve the workplace environment too as the stress will be reduce, the communication between Managers and staff will be improved, the company culture will also be improved as the solutions will strength the employees, managers and employers relationship</a:t>
            </a:r>
          </a:p>
          <a:p>
            <a:pPr lvl="0">
              <a:lnSpc>
                <a:spcPct val="90000"/>
              </a:lnSpc>
            </a:pPr>
            <a:r>
              <a:rPr lang="en-US"/>
              <a:t>Even if the cost to implement those things will increase the costs of the company, there will also be an increase in sells of services as the quality and quantity of the services will be improved which will satisfy the customers too which will have as result increase of profitability too</a:t>
            </a:r>
          </a:p>
        </p:txBody>
      </p:sp>
    </p:spTree>
    <p:extLst>
      <p:ext uri="{BB962C8B-B14F-4D97-AF65-F5344CB8AC3E}">
        <p14:creationId xmlns:p14="http://schemas.microsoft.com/office/powerpoint/2010/main" val="4118981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492370" y="516835"/>
            <a:ext cx="3084844" cy="5772840"/>
          </a:xfrm>
        </p:spPr>
        <p:txBody>
          <a:bodyPr anchor="ctr">
            <a:normAutofit/>
          </a:bodyPr>
          <a:lstStyle/>
          <a:p>
            <a:r>
              <a:rPr lang="en-US" sz="3600">
                <a:solidFill>
                  <a:schemeClr val="bg1"/>
                </a:solidFill>
              </a:rPr>
              <a:t>Conclusion</a:t>
            </a:r>
          </a:p>
        </p:txBody>
      </p:sp>
      <p:graphicFrame>
        <p:nvGraphicFramePr>
          <p:cNvPr id="6" name="Content Placeholder">
            <a:extLst>
              <a:ext uri="{FF2B5EF4-FFF2-40B4-BE49-F238E27FC236}">
                <a16:creationId xmlns:a16="http://schemas.microsoft.com/office/drawing/2014/main" id="{18965598-3A9E-A3D4-3D20-C7D673FBDA91}"/>
              </a:ext>
            </a:extLst>
          </p:cNvPr>
          <p:cNvGraphicFramePr>
            <a:graphicFrameLocks noGrp="1"/>
          </p:cNvGraphicFramePr>
          <p:nvPr>
            <p:ph idx="1"/>
            <p:extLst>
              <p:ext uri="{D42A27DB-BD31-4B8C-83A1-F6EECF244321}">
                <p14:modId xmlns:p14="http://schemas.microsoft.com/office/powerpoint/2010/main" val="227885495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4266527"/>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2E2441"/>
      </a:dk2>
      <a:lt2>
        <a:srgbClr val="E2E8E8"/>
      </a:lt2>
      <a:accent1>
        <a:srgbClr val="C69698"/>
      </a:accent1>
      <a:accent2>
        <a:srgbClr val="BA957F"/>
      </a:accent2>
      <a:accent3>
        <a:srgbClr val="ACA382"/>
      </a:accent3>
      <a:accent4>
        <a:srgbClr val="9EA973"/>
      </a:accent4>
      <a:accent5>
        <a:srgbClr val="91AB82"/>
      </a:accent5>
      <a:accent6>
        <a:srgbClr val="78B07A"/>
      </a:accent6>
      <a:hlink>
        <a:srgbClr val="568E8B"/>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TotalTime>
  <Words>1515</Words>
  <Application>Microsoft Office PowerPoint</Application>
  <PresentationFormat>Widescreen</PresentationFormat>
  <Paragraphs>66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Calibri</vt:lpstr>
      <vt:lpstr>Garamond</vt:lpstr>
      <vt:lpstr>RetrospectVTI</vt:lpstr>
      <vt:lpstr>Problem Solving And Decision Making</vt:lpstr>
      <vt:lpstr>Introduction</vt:lpstr>
      <vt:lpstr>Nature and impact of the problem</vt:lpstr>
      <vt:lpstr>PESTLE analysis of MCHT</vt:lpstr>
      <vt:lpstr>Political factors</vt:lpstr>
      <vt:lpstr>Economic factors</vt:lpstr>
      <vt:lpstr>Social factors</vt:lpstr>
      <vt:lpstr>Technological factors</vt:lpstr>
      <vt:lpstr>Environmental factors</vt:lpstr>
      <vt:lpstr>Environmental factors</vt:lpstr>
      <vt:lpstr>Legal factors</vt:lpstr>
      <vt:lpstr>Reasons of Absenteeism</vt:lpstr>
      <vt:lpstr>Cause-and-effect analysis of absenteeism</vt:lpstr>
      <vt:lpstr>Fish-Bone</vt:lpstr>
      <vt:lpstr>Fish-Bone Diagram</vt:lpstr>
      <vt:lpstr>Fish-Bone Diagram</vt:lpstr>
      <vt:lpstr>Alternative Solutions</vt:lpstr>
      <vt:lpstr>Alternative Solutions</vt:lpstr>
      <vt:lpstr>PMI</vt:lpstr>
      <vt:lpstr>Recommendation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nikki Dinca</cp:lastModifiedBy>
  <cp:revision>59</cp:revision>
  <dcterms:created xsi:type="dcterms:W3CDTF">2022-08-11T20:49:21Z</dcterms:created>
  <dcterms:modified xsi:type="dcterms:W3CDTF">2022-08-12T10:55:42Z</dcterms:modified>
</cp:coreProperties>
</file>