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4624"/>
  </p:normalViewPr>
  <p:slideViewPr>
    <p:cSldViewPr snapToGrid="0" snapToObjects="1">
      <p:cViewPr varScale="1">
        <p:scale>
          <a:sx n="115" d="100"/>
          <a:sy n="115" d="100"/>
        </p:scale>
        <p:origin x="3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=""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8784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29265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1699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3345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33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22073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7021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4134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68192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2602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72317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114292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84789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09626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en-US" dirty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8445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529040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3953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=""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2D045-75E1-AC46-A064-8CA184DAF385}" type="datetimeFigureOut">
              <a:rPr lang="en-US" smtClean="0"/>
              <a:t>6/26/2019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B92FD-FA33-D748-B095-12D09F1DFB3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507350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32" r:id="rId1"/>
    <p:sldLayoutId id="2147483833" r:id="rId2"/>
    <p:sldLayoutId id="2147483834" r:id="rId3"/>
    <p:sldLayoutId id="2147483835" r:id="rId4"/>
    <p:sldLayoutId id="2147483836" r:id="rId5"/>
    <p:sldLayoutId id="2147483837" r:id="rId6"/>
    <p:sldLayoutId id="2147483838" r:id="rId7"/>
    <p:sldLayoutId id="2147483839" r:id="rId8"/>
    <p:sldLayoutId id="2147483840" r:id="rId9"/>
    <p:sldLayoutId id="2147483841" r:id="rId10"/>
    <p:sldLayoutId id="2147483842" r:id="rId11"/>
    <p:sldLayoutId id="2147483843" r:id="rId12"/>
    <p:sldLayoutId id="2147483844" r:id="rId13"/>
    <p:sldLayoutId id="2147483845" r:id="rId14"/>
    <p:sldLayoutId id="2147483846" r:id="rId15"/>
    <p:sldLayoutId id="2147483847" r:id="rId16"/>
    <p:sldLayoutId id="214748384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08ABED-9143-4D47-A8A0-01491654A6D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dirty="0"/>
              <a:t>BMSK5002: DEVELOPING RELATIONSHIPS AND WORKPLACE ACHIEVEMENTS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B3D8CD-F704-5944-8E39-02BFFA30E5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2652006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en-US" sz="3400" b="1" dirty="0"/>
              <a:t>Lecturer</a:t>
            </a:r>
            <a:r>
              <a:rPr lang="en-US" sz="3400" dirty="0"/>
              <a:t>: Domnan miri</a:t>
            </a:r>
          </a:p>
          <a:p>
            <a:pPr algn="ctr"/>
            <a:r>
              <a:rPr lang="en-US" sz="3400" b="1" dirty="0"/>
              <a:t>Erum naz – 1711121</a:t>
            </a:r>
          </a:p>
          <a:p>
            <a:pPr algn="ctr"/>
            <a:r>
              <a:rPr lang="en-US" sz="3400" b="1" dirty="0"/>
              <a:t>Mohammed chaudhary – 1711710</a:t>
            </a:r>
          </a:p>
          <a:p>
            <a:pPr algn="ctr"/>
            <a:r>
              <a:rPr lang="en-US" sz="3400" b="1" dirty="0"/>
              <a:t>Syedul islam – 1709443</a:t>
            </a:r>
          </a:p>
          <a:p>
            <a:pPr algn="ctr"/>
            <a:r>
              <a:rPr lang="en-US" sz="3400" b="1" dirty="0"/>
              <a:t>Cheryl Mc greevey - 1711725</a:t>
            </a:r>
          </a:p>
          <a:p>
            <a:pPr algn="ctr"/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1668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7AB6C8-EE1C-884A-B455-E3AF2D3FBC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2996220"/>
          </a:xfrm>
        </p:spPr>
        <p:txBody>
          <a:bodyPr>
            <a:normAutofit/>
          </a:bodyPr>
          <a:lstStyle/>
          <a:p>
            <a:pPr algn="ctr"/>
            <a:r>
              <a:rPr lang="en-US" sz="4800" dirty="0"/>
              <a:t>Nuclear decommissioning authority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E2723-890D-C045-BB6D-400E27A5C6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3206043"/>
            <a:ext cx="10260012" cy="328048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5400" dirty="0"/>
              <a:t>Developing a motivated workforce</a:t>
            </a:r>
          </a:p>
        </p:txBody>
      </p:sp>
    </p:spTree>
    <p:extLst>
      <p:ext uri="{BB962C8B-B14F-4D97-AF65-F5344CB8AC3E}">
        <p14:creationId xmlns:p14="http://schemas.microsoft.com/office/powerpoint/2010/main" val="1049037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5DC028-9F6B-E94E-BE27-3C42CF5A67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5C6F87-C782-984C-8A88-995E8563F1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3" y="1738489"/>
            <a:ext cx="9788526" cy="461944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7200" b="1" dirty="0"/>
              <a:t>1. How would you describe NDA’s style of people management? On what assumptions about employees is this based?</a:t>
            </a:r>
          </a:p>
          <a:p>
            <a:pPr marL="1143000" indent="-1143000">
              <a:buAutoNum type="arabicPeriod"/>
            </a:pPr>
            <a:endParaRPr lang="en-US" sz="7200" b="1" dirty="0"/>
          </a:p>
          <a:p>
            <a:r>
              <a:rPr lang="en-US" sz="6400" dirty="0"/>
              <a:t>NDA does not directly manage the UK’s nuclear sites. Achieving their maximum goal depends on the people that work there.</a:t>
            </a:r>
          </a:p>
          <a:p>
            <a:r>
              <a:rPr lang="en-US" sz="6400" dirty="0"/>
              <a:t>NDA holds investors in people status, which shows that the organization looks after the needs of the employees.</a:t>
            </a:r>
          </a:p>
          <a:p>
            <a:r>
              <a:rPr lang="en-US" sz="6400" dirty="0"/>
              <a:t>NDA recruits and retains highly skilled and talented staff, the organisation continuously ensures to motivate their employees’ needs. e.g. GCSE science students</a:t>
            </a:r>
          </a:p>
          <a:p>
            <a:r>
              <a:rPr lang="en-US" sz="6400" dirty="0"/>
              <a:t>Offer specialized training courses.</a:t>
            </a:r>
          </a:p>
          <a:p>
            <a:r>
              <a:rPr lang="en-US" sz="6400" dirty="0"/>
              <a:t>NVQ, apprentices and sponsorship of university students.</a:t>
            </a:r>
          </a:p>
          <a:p>
            <a:pPr marL="0" indent="0">
              <a:buNone/>
            </a:pPr>
            <a:endParaRPr lang="en-US" sz="6400" dirty="0"/>
          </a:p>
          <a:p>
            <a:pPr marL="0" indent="0">
              <a:buNone/>
            </a:pPr>
            <a:r>
              <a:rPr lang="en-US" sz="6400" b="1" dirty="0"/>
              <a:t>Based on the assumptions </a:t>
            </a:r>
            <a:r>
              <a:rPr lang="en-US" sz="6400" dirty="0"/>
              <a:t>about the employees NDA follows the Douglas McGregor XY motivational theory.</a:t>
            </a:r>
          </a:p>
          <a:p>
            <a:pPr marL="0" indent="0">
              <a:buNone/>
            </a:pPr>
            <a:r>
              <a:rPr lang="en-US" sz="6400" b="1" dirty="0"/>
              <a:t>Theory X</a:t>
            </a:r>
            <a:r>
              <a:rPr lang="en-US" sz="6400" dirty="0"/>
              <a:t>: people dislike work, need discipline and do not want responsibility (Taylorist approach)</a:t>
            </a:r>
          </a:p>
          <a:p>
            <a:pPr marL="0" indent="0">
              <a:buNone/>
            </a:pPr>
            <a:r>
              <a:rPr lang="en-US" sz="6400" b="1" dirty="0"/>
              <a:t>Theory Y</a:t>
            </a:r>
            <a:r>
              <a:rPr lang="en-US" sz="6400" dirty="0"/>
              <a:t>: people want to work, self-disciplined and seek responsibility.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15877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70C54-7623-0B49-8ED2-0AFD4B68F1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6010" y="618518"/>
            <a:ext cx="9905999" cy="4305301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1800" b="1" dirty="0"/>
              <a:t>2. </a:t>
            </a:r>
            <a:r>
              <a:rPr lang="en-US" sz="2100" b="1" dirty="0"/>
              <a:t>How does NDA apply theory to practice in the management of staff motivation?</a:t>
            </a:r>
          </a:p>
          <a:p>
            <a:pPr marL="0" indent="0">
              <a:buNone/>
            </a:pPr>
            <a:endParaRPr lang="en-US" sz="1900" dirty="0"/>
          </a:p>
          <a:p>
            <a:r>
              <a:rPr lang="en-US" sz="1900" dirty="0"/>
              <a:t>According to Frederick Hezberg’s theory the company offers pay and conditions that are in line with similar private sector industries.</a:t>
            </a:r>
          </a:p>
          <a:p>
            <a:r>
              <a:rPr lang="en-US" sz="1900" dirty="0"/>
              <a:t>Piece-rate i.e. an amount received for every item produced.</a:t>
            </a:r>
          </a:p>
          <a:p>
            <a:r>
              <a:rPr lang="en-US" sz="1900" dirty="0"/>
              <a:t>Commission payments which rewards staff for achieving sales.</a:t>
            </a:r>
          </a:p>
          <a:p>
            <a:r>
              <a:rPr lang="en-US" sz="1900" dirty="0"/>
              <a:t>Performance related pay which rewards employees who achieve the agreed targets and that trigger additional payments.</a:t>
            </a:r>
          </a:p>
          <a:p>
            <a:r>
              <a:rPr lang="en-US" sz="1900" dirty="0"/>
              <a:t>Training and development.</a:t>
            </a:r>
          </a:p>
          <a:p>
            <a:r>
              <a:rPr lang="en-US" sz="1900" dirty="0"/>
              <a:t>Holiday and fringe benefits e.g. health insurance, generous leave and a good working atmosphere.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33553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14ECAE-600F-E24E-9CFA-4D94A1E291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55688" y="900112"/>
            <a:ext cx="9905998" cy="4500563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US" sz="3800" b="1" dirty="0"/>
              <a:t>3. </a:t>
            </a:r>
            <a:r>
              <a:rPr lang="en-US" sz="3800" b="1" dirty="0" err="1"/>
              <a:t>Analyse</a:t>
            </a:r>
            <a:r>
              <a:rPr lang="en-US" sz="3800" b="1" dirty="0"/>
              <a:t> why firms attempt job enrichment? What problems might they experience in the process?</a:t>
            </a:r>
          </a:p>
          <a:p>
            <a:r>
              <a:rPr lang="en-US" sz="3400" dirty="0"/>
              <a:t>Job enrichment allows for employees to complete a whole stage of production and take responsibility for quality.</a:t>
            </a:r>
          </a:p>
          <a:p>
            <a:r>
              <a:rPr lang="en-US" sz="3400" dirty="0"/>
              <a:t>It leads to empowerment where staff make their own decisions about work planning.</a:t>
            </a:r>
          </a:p>
          <a:p>
            <a:r>
              <a:rPr lang="en-US" sz="3400" b="1" dirty="0"/>
              <a:t>SMART</a:t>
            </a:r>
            <a:r>
              <a:rPr lang="en-US" sz="3400" dirty="0"/>
              <a:t> - is a way of ensuring that objectives are specific, measurable, achievable, realistic and time related. </a:t>
            </a:r>
          </a:p>
          <a:p>
            <a:pPr marL="0" indent="0">
              <a:buNone/>
            </a:pPr>
            <a:endParaRPr lang="en-US" sz="3400" dirty="0"/>
          </a:p>
          <a:p>
            <a:pPr marL="0" indent="0">
              <a:buNone/>
            </a:pPr>
            <a:r>
              <a:rPr lang="en-US" sz="3400" b="1" dirty="0"/>
              <a:t>Problems that might be experienced in the process could be:</a:t>
            </a:r>
          </a:p>
          <a:p>
            <a:r>
              <a:rPr lang="en-US" sz="3400" dirty="0"/>
              <a:t> A lack of work-life balance.</a:t>
            </a:r>
          </a:p>
          <a:p>
            <a:r>
              <a:rPr lang="en-US" sz="3400" dirty="0"/>
              <a:t>Clash of cultures e.g. conflicts</a:t>
            </a:r>
          </a:p>
          <a:p>
            <a:r>
              <a:rPr lang="en-US" sz="3400" dirty="0"/>
              <a:t>Financial</a:t>
            </a:r>
          </a:p>
          <a:p>
            <a:pPr marL="0" indent="0">
              <a:buNone/>
            </a:pPr>
            <a:r>
              <a:rPr lang="en-US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655907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DC2695-F4EB-1847-B13E-71D72B2B6D8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528638"/>
            <a:ext cx="9905999" cy="54721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sz="2900" b="1" dirty="0"/>
              <a:t>4. </a:t>
            </a:r>
            <a:r>
              <a:rPr lang="en-US" sz="2300" b="1" dirty="0"/>
              <a:t>To what extent do you think motivation can form the basis of competitive advantage in attracting future employees?</a:t>
            </a:r>
          </a:p>
          <a:p>
            <a:r>
              <a:rPr lang="en-US" sz="2100" dirty="0"/>
              <a:t>A motivated workplace enables people to be trusted and take responsibility.</a:t>
            </a:r>
          </a:p>
          <a:p>
            <a:r>
              <a:rPr lang="en-US" sz="2100" dirty="0"/>
              <a:t>It builds teams of people with common agreed goals.</a:t>
            </a:r>
          </a:p>
          <a:p>
            <a:r>
              <a:rPr lang="en-US" sz="2100" dirty="0"/>
              <a:t>Develops self-belief.</a:t>
            </a:r>
          </a:p>
          <a:p>
            <a:endParaRPr lang="en-US" sz="2100" dirty="0"/>
          </a:p>
          <a:p>
            <a:pPr marL="0" indent="0">
              <a:buNone/>
            </a:pPr>
            <a:r>
              <a:rPr lang="en-US" sz="2100" dirty="0"/>
              <a:t>Therefore a motivated organization such NDA will be more competitive within the industry by:</a:t>
            </a:r>
          </a:p>
          <a:p>
            <a:r>
              <a:rPr lang="en-US" sz="2100" dirty="0"/>
              <a:t>According to Abraham Maslow’s hierarchy of needs a potential employee would be able to achieve self actualization and self fulfillment with the goal of obtaining employment with such motivated firm.</a:t>
            </a:r>
          </a:p>
          <a:p>
            <a:r>
              <a:rPr lang="en-US" sz="2100" dirty="0"/>
              <a:t>Attracting higher levels of engaged and skilled workforce</a:t>
            </a:r>
          </a:p>
          <a:p>
            <a:r>
              <a:rPr lang="en-US" sz="2100" dirty="0"/>
              <a:t> The workforce would be extremely interested in working for the company because of NDA’s long-term investments such as training and welfare provisions (pay, rewards, health insurance, employment contracts, job security etc.).</a:t>
            </a:r>
          </a:p>
          <a:p>
            <a:pPr marL="0" indent="0">
              <a:buNone/>
            </a:pPr>
            <a:endParaRPr lang="en-US" sz="2100" dirty="0"/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60896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C3E59-08B1-D149-8ED2-B82033CC0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1413" y="618517"/>
            <a:ext cx="9905998" cy="2238981"/>
          </a:xfrm>
        </p:spPr>
        <p:txBody>
          <a:bodyPr>
            <a:normAutofit/>
          </a:bodyPr>
          <a:lstStyle/>
          <a:p>
            <a:pPr algn="ctr"/>
            <a:r>
              <a:rPr lang="en-US" sz="4800" b="1" dirty="0"/>
              <a:t>Thank you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5EA4A2-2DDA-A647-8CCB-601D682512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1412" y="2857499"/>
            <a:ext cx="9905999" cy="293370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4800" b="1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9385595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{93572DEF-2D7F-C74F-A8B4-A50992922D1A}tf10001124</Template>
  <TotalTime>119</TotalTime>
  <Words>521</Words>
  <Application>Microsoft Office PowerPoint</Application>
  <PresentationFormat>Widescreen</PresentationFormat>
  <Paragraphs>49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Tw Cen MT</vt:lpstr>
      <vt:lpstr>Circuit</vt:lpstr>
      <vt:lpstr>BMSK5002: DEVELOPING RELATIONSHIPS AND WORKPLACE ACHIEVEMENTS</vt:lpstr>
      <vt:lpstr>Nuclear decommissioning authority</vt:lpstr>
      <vt:lpstr>QUESTIONS</vt:lpstr>
      <vt:lpstr>PowerPoint Presentation</vt:lpstr>
      <vt:lpstr>PowerPoint Presentation</vt:lpstr>
      <vt:lpstr>PowerPoint Presentation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DEVELOPING RELATIONSHIPS AND WORKPLACE ACHIEVEMENTS Bmsk5002</dc:title>
  <dc:creator>Microsoft Office User</dc:creator>
  <cp:lastModifiedBy>Stevie Davidson</cp:lastModifiedBy>
  <cp:revision>12</cp:revision>
  <dcterms:created xsi:type="dcterms:W3CDTF">2019-06-26T08:29:04Z</dcterms:created>
  <dcterms:modified xsi:type="dcterms:W3CDTF">2019-06-26T11:34:50Z</dcterms:modified>
</cp:coreProperties>
</file>