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Lst>
  <p:sldSz cx="12192000" cy="6858000"/>
  <p:notesSz cx="6858000" cy="12192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65" d="100"/>
          <a:sy n="65" d="100"/>
        </p:scale>
        <p:origin x="700" y="-3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49853975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[Sources]
- User-provided report and embedded interface images from NutriFlow_report_optionA_sourcesbacked.docx. Claims summarised from report sections 1, 3, and references [1]-[5].
[/Sources]</a:t>
            </a:r>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[Sources]
- Structure derived from report contents page and main sections in the uploaded document.
[/Sources]</a:t>
            </a:r>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[Sources]
- Summarised from report section 1 and section 3.5. In-text citations [1] and [2] retained from the report. Images are embedded prototype screens from the uploaded report.
[/Sources]</a:t>
            </a:r>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[Sources]
- Based on report section 2 and references [6]-[8].
[/Sources]</a:t>
            </a:r>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[Sources]
- Derived from report section 3 and references [5], [9], [10]. Prototype images taken from uploaded report.
[/Sources]</a:t>
            </a:r>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[Sources]
- Based on report section 4 and references [6]-[8].
[/Sources]</a:t>
            </a:r>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[Sources]
- Content based on report section 5. Architecture figure extracted from uploaded report.
[/Sources]</a:t>
            </a:r>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[Sources]
- Based on report section 5 and references [9]-[10]. Process figure extracted from uploaded report.
[/Sources]</a:t>
            </a:r>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[Sources]
- Based on report section 6.1 and reference [10]. Moodboard figure extracted from uploaded report.
[/Sources]</a:t>
            </a:r>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[Sources]
- Based on report section 6.2 and 6.3. All four mockup images extracted from uploaded report.
[/Sources]</a:t>
            </a:r>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[Sources]
- Based on report section 7. Timeline figure extracted from uploaded report.
[/Sources]</a:t>
            </a:r>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[Sources]
- Based on report section 8.1-8.3.
[/Sources]</a:t>
            </a:r>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[Sources]
- Based on report section 8.4-8.5 and reference [4].
[/Sources]</a:t>
            </a:r>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[Sources]
- Conclusion based on report section 9 and overall findings from the uploaded report.
[/Sources]</a:t>
            </a:r>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[Sources]
- Reference list copied from the uploaded report.
[/Sources]</a:t>
            </a:r>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MASTER">
    <p:bg>
      <p:bgPr>
        <a:solidFill>
          <a:srgbClr val="F7FAF8"/>
        </a:solidFill>
        <a:effectLst/>
      </p:bgPr>
    </p:bg>
    <p:spTree>
      <p:nvGrpSpPr>
        <p:cNvPr id="1" name=""/>
        <p:cNvGrpSpPr/>
        <p:nvPr/>
      </p:nvGrpSpPr>
      <p:grpSpPr>
        <a:xfrm>
          <a:off x="0" y="0"/>
          <a:ext cx="0" cy="0"/>
          <a:chOff x="0" y="0"/>
          <a:chExt cx="0" cy="0"/>
        </a:xfrm>
      </p:grpSpPr>
      <p:sp>
        <p:nvSpPr>
          <p:cNvPr id="2" name="Shape 0"/>
          <p:cNvSpPr/>
          <p:nvPr/>
        </p:nvSpPr>
        <p:spPr>
          <a:xfrm>
            <a:off x="0" y="0"/>
            <a:ext cx="12191695" cy="411480"/>
          </a:xfrm>
          <a:prstGeom prst="rect">
            <a:avLst/>
          </a:prstGeom>
          <a:solidFill>
            <a:srgbClr val="1F7A4C"/>
          </a:solidFill>
          <a:ln w="12700">
            <a:solidFill>
              <a:srgbClr val="1F7A4C"/>
            </a:solidFill>
            <a:prstDash val="solid"/>
          </a:ln>
        </p:spPr>
        <p:txBody>
          <a:bodyPr/>
          <a:lstStyle/>
          <a:p>
            <a:endParaRPr lang="en-GB"/>
          </a:p>
        </p:txBody>
      </p:sp>
      <p:sp>
        <p:nvSpPr>
          <p:cNvPr id="3" name="Text 1"/>
          <p:cNvSpPr/>
          <p:nvPr/>
        </p:nvSpPr>
        <p:spPr>
          <a:xfrm>
            <a:off x="411480" y="73152"/>
            <a:ext cx="2011680" cy="182880"/>
          </a:xfrm>
          <a:prstGeom prst="rect">
            <a:avLst/>
          </a:prstGeom>
          <a:noFill/>
          <a:ln/>
        </p:spPr>
        <p:txBody>
          <a:bodyPr wrap="square" rtlCol="0" anchor="ctr"/>
          <a:lstStyle/>
          <a:p>
            <a:pPr marL="0" indent="0">
              <a:buNone/>
            </a:pPr>
            <a:r>
              <a:rPr lang="en-US" sz="2400" b="1" dirty="0">
                <a:solidFill>
                  <a:srgbClr val="FFFFFF"/>
                </a:solidFill>
                <a:latin typeface="Aptos Display" pitchFamily="34" charset="0"/>
                <a:ea typeface="Aptos Display" pitchFamily="34" charset="-122"/>
                <a:cs typeface="Aptos Display" pitchFamily="34" charset="-120"/>
              </a:rPr>
              <a:t>NutriFlow</a:t>
            </a:r>
            <a:endParaRPr lang="en-US" sz="2400" dirty="0"/>
          </a:p>
        </p:txBody>
      </p:sp>
      <p:sp>
        <p:nvSpPr>
          <p:cNvPr id="4" name="Shape 2"/>
          <p:cNvSpPr/>
          <p:nvPr/>
        </p:nvSpPr>
        <p:spPr>
          <a:xfrm>
            <a:off x="502920" y="850392"/>
            <a:ext cx="11155680" cy="0"/>
          </a:xfrm>
          <a:prstGeom prst="line">
            <a:avLst/>
          </a:prstGeom>
          <a:noFill/>
          <a:ln w="12700">
            <a:solidFill>
              <a:srgbClr val="B8C7BF"/>
            </a:solidFill>
            <a:prstDash val="solid"/>
          </a:ln>
        </p:spPr>
        <p:txBody>
          <a:bodyPr/>
          <a:lstStyle/>
          <a:p>
            <a:endParaRPr lang="en-GB"/>
          </a:p>
        </p:txBody>
      </p:sp>
      <p:sp>
        <p:nvSpPr>
          <p:cNvPr id="5" name="Text 3"/>
          <p:cNvSpPr/>
          <p:nvPr/>
        </p:nvSpPr>
        <p:spPr>
          <a:xfrm>
            <a:off x="594360" y="6419088"/>
            <a:ext cx="4389120" cy="182880"/>
          </a:xfrm>
          <a:prstGeom prst="rect">
            <a:avLst/>
          </a:prstGeom>
          <a:noFill/>
          <a:ln/>
        </p:spPr>
        <p:txBody>
          <a:bodyPr wrap="square" rtlCol="0" anchor="ctr"/>
          <a:lstStyle/>
          <a:p>
            <a:pPr marL="0" indent="0">
              <a:buNone/>
            </a:pPr>
            <a:r>
              <a:rPr lang="en-US" sz="1000" dirty="0">
                <a:solidFill>
                  <a:srgbClr val="4F5B55"/>
                </a:solidFill>
              </a:rPr>
              <a:t>ACCB6019 Emerging Trends | Hackathon 2026</a:t>
            </a:r>
            <a:endParaRPr lang="en-US" sz="1000" dirty="0"/>
          </a:p>
        </p:txBody>
      </p:sp>
      <p:sp>
        <p:nvSpPr>
          <p:cNvPr id="6" name="Text 4"/>
          <p:cNvSpPr/>
          <p:nvPr/>
        </p:nvSpPr>
        <p:spPr>
          <a:xfrm>
            <a:off x="11201400" y="6382512"/>
            <a:ext cx="457200" cy="182880"/>
          </a:xfrm>
          <a:prstGeom prst="rect">
            <a:avLst/>
          </a:prstGeom>
          <a:noFill/>
          <a:ln/>
        </p:spPr>
        <p:txBody>
          <a:bodyPr wrap="square" rtlCol="0" anchor="ctr"/>
          <a:lstStyle/>
          <a:p>
            <a:pPr marL="0" indent="0" algn="r">
              <a:buNone/>
            </a:pPr>
            <a:r>
              <a:rPr lang="en-US" sz="1000" dirty="0">
                <a:solidFill>
                  <a:srgbClr val="4F5B55"/>
                </a:solidFill>
              </a:rPr>
              <a:t>&lt;&lt;SLIDE_NUM&gt;&gt;</a:t>
            </a:r>
            <a:endParaRPr lang="en-US" sz="1000" dirty="0"/>
          </a:p>
        </p:txBody>
      </p:sp>
      <p:sp>
        <p:nvSpPr>
          <p:cNvPr id="25" name="Slide Number Placeholder 0"/>
          <p:cNvSpPr>
            <a:spLocks noGrp="1"/>
          </p:cNvSpPr>
          <p:nvPr>
            <p:ph type="sldNum" sz="quarter" idx="4294967295"/>
          </p:nvPr>
        </p:nvSpPr>
        <p:spPr>
          <a:xfrm>
            <a:off x="11109960" y="6382512"/>
            <a:ext cx="548640" cy="182880"/>
          </a:xfrm>
          <a:prstGeom prst="rect">
            <a:avLst/>
          </a:prstGeom>
          <a:extLst>
            <a:ext uri="{C572A759-6A51-4108-AA02-DFA0A04FC94B}">
              <ma14:wrappingTextBoxFlag xmlns:ma14="http://schemas.microsoft.com/office/mac/drawingml/2011/main" xmlns="" val="0"/>
            </a:ext>
          </a:extLst>
        </p:spPr>
        <p:txBody>
          <a:bodyPr/>
          <a:lstStyle>
            <a:lvl1pPr>
              <a:defRPr sz="1000">
                <a:solidFill>
                  <a:srgbClr val="4F5B55"/>
                </a:solidFill>
              </a:defRPr>
            </a:lvl1pPr>
          </a:lstStyle>
          <a:p>
            <a:pPr algn="l"/>
            <a:fld id="{F7021451-1387-4CA6-816F-3879F97B5CBC}" type="slidenum">
              <a:rPr lang="en-US" b="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5" name="Slide Number Placeholder 0"/>
          <p:cNvSpPr>
            <a:spLocks noGrp="1"/>
          </p:cNvSpPr>
          <p:nvPr>
            <p:ph type="sldNum" sz="quarter" idx="4294967295"/>
          </p:nvPr>
        </p:nvSpPr>
        <p:spPr>
          <a:xfrm>
            <a:off x="11109960" y="6382512"/>
            <a:ext cx="548640" cy="182880"/>
          </a:xfrm>
          <a:prstGeom prst="rect">
            <a:avLst/>
          </a:prstGeom>
          <a:extLst>
            <a:ext uri="{C572A759-6A51-4108-AA02-DFA0A04FC94B}">
              <ma14:wrappingTextBoxFlag xmlns:ma14="http://schemas.microsoft.com/office/mac/drawingml/2011/main" xmlns="" val="0"/>
            </a:ext>
          </a:extLst>
        </p:spPr>
        <p:txBody>
          <a:bodyPr/>
          <a:lstStyle>
            <a:lvl1pPr>
              <a:defRPr sz="1000">
                <a:solidFill>
                  <a:srgbClr val="4F5B55"/>
                </a:solidFill>
              </a:defRPr>
            </a:lvl1pPr>
          </a:lstStyle>
          <a:p>
            <a:pPr algn="l"/>
            <a:fld id="{F7021451-1387-4CA6-816F-3879F97B5CBC}" type="slidenum">
              <a:rPr lang="en-US" b="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name="Slide 1">
    <p:spTree>
      <p:nvGrpSpPr>
        <p:cNvPr id="1" name=""/>
        <p:cNvGrpSpPr/>
        <p:nvPr/>
      </p:nvGrpSpPr>
      <p:grpSpPr>
        <a:xfrm>
          <a:off x="0" y="0"/>
          <a:ext cx="0" cy="0"/>
          <a:chOff x="0" y="0"/>
          <a:chExt cx="0" cy="0"/>
        </a:xfrm>
      </p:grpSpPr>
      <p:sp>
        <p:nvSpPr>
          <p:cNvPr id="2" name="Shape 0"/>
          <p:cNvSpPr/>
          <p:nvPr/>
        </p:nvSpPr>
        <p:spPr>
          <a:xfrm>
            <a:off x="640080" y="1097280"/>
            <a:ext cx="10972800" cy="4937760"/>
          </a:xfrm>
          <a:prstGeom prst="rect">
            <a:avLst/>
          </a:prstGeom>
          <a:solidFill>
            <a:srgbClr val="EAF4EE"/>
          </a:solidFill>
          <a:ln w="12700">
            <a:solidFill>
              <a:srgbClr val="D5E6DA"/>
            </a:solidFill>
            <a:prstDash val="solid"/>
          </a:ln>
          <a:effectLst>
            <a:outerShdw blurRad="12700" dist="19050" dir="2700000" algn="bl" rotWithShape="0">
              <a:srgbClr val="000000">
                <a:alpha val="12000"/>
              </a:srgbClr>
            </a:outerShdw>
          </a:effectLst>
        </p:spPr>
        <p:txBody>
          <a:bodyPr/>
          <a:lstStyle/>
          <a:p>
            <a:endParaRPr lang="en-GB"/>
          </a:p>
        </p:txBody>
      </p:sp>
      <p:sp>
        <p:nvSpPr>
          <p:cNvPr id="3" name="Text 1"/>
          <p:cNvSpPr/>
          <p:nvPr/>
        </p:nvSpPr>
        <p:spPr>
          <a:xfrm>
            <a:off x="868680" y="1417320"/>
            <a:ext cx="6035040" cy="914400"/>
          </a:xfrm>
          <a:prstGeom prst="rect">
            <a:avLst/>
          </a:prstGeom>
          <a:noFill/>
          <a:ln/>
        </p:spPr>
        <p:txBody>
          <a:bodyPr wrap="square" rtlCol="0" anchor="ctr"/>
          <a:lstStyle/>
          <a:p>
            <a:pPr marL="0" indent="0">
              <a:buNone/>
            </a:pPr>
            <a:r>
              <a:rPr lang="en-US" sz="2500" b="1" dirty="0">
                <a:solidFill>
                  <a:srgbClr val="163328"/>
                </a:solidFill>
                <a:latin typeface="Aptos Display" pitchFamily="34" charset="0"/>
                <a:ea typeface="Aptos Display" pitchFamily="34" charset="-122"/>
                <a:cs typeface="Aptos Display" pitchFamily="34" charset="-120"/>
              </a:rPr>
              <a:t>NutriFlow: An Intelligent Meal-Planning Platform for Healthier Living</a:t>
            </a:r>
            <a:endParaRPr lang="en-US" sz="2500" dirty="0"/>
          </a:p>
        </p:txBody>
      </p:sp>
      <p:sp>
        <p:nvSpPr>
          <p:cNvPr id="4" name="Text 2"/>
          <p:cNvSpPr/>
          <p:nvPr/>
        </p:nvSpPr>
        <p:spPr>
          <a:xfrm>
            <a:off x="914400" y="1189703"/>
            <a:ext cx="10637520" cy="3805084"/>
          </a:xfrm>
          <a:prstGeom prst="rect">
            <a:avLst/>
          </a:prstGeom>
          <a:noFill/>
          <a:ln/>
        </p:spPr>
        <p:txBody>
          <a:bodyPr wrap="square" lIns="508" tIns="508" rIns="508" bIns="508" rtlCol="0" anchor="ctr"/>
          <a:lstStyle/>
          <a:p>
            <a:pPr marL="0" indent="0">
              <a:buNone/>
            </a:pPr>
            <a:r>
              <a:rPr lang="en-US" dirty="0">
                <a:solidFill>
                  <a:schemeClr val="accent2">
                    <a:lumMod val="75000"/>
                  </a:schemeClr>
                </a:solidFill>
              </a:rPr>
              <a:t>This academic presentation summarises a hackathon concept for a smart nutrition platform that automates weekly meal planning, grocery preparation, meal alarms and feedback-driven adjustment for users with different goals, diet types and health conditions. The design frames NutriFlow as a practical decision-support system that reduces decision fatigue while staying aligned with healthy-diet and behaviour-change guidance [1]-[5].</a:t>
            </a:r>
          </a:p>
        </p:txBody>
      </p:sp>
      <p:sp>
        <p:nvSpPr>
          <p:cNvPr id="5" name="Text 3"/>
          <p:cNvSpPr/>
          <p:nvPr/>
        </p:nvSpPr>
        <p:spPr>
          <a:xfrm>
            <a:off x="640080" y="3962400"/>
            <a:ext cx="10972800" cy="2072639"/>
          </a:xfrm>
          <a:prstGeom prst="rect">
            <a:avLst/>
          </a:prstGeom>
          <a:solidFill>
            <a:schemeClr val="accent6">
              <a:lumMod val="40000"/>
              <a:lumOff val="60000"/>
            </a:schemeClr>
          </a:solidFill>
          <a:ln/>
        </p:spPr>
        <p:txBody>
          <a:bodyPr wrap="square" lIns="381" tIns="381" rIns="381" bIns="381" rtlCol="0" anchor="ctr"/>
          <a:lstStyle/>
          <a:p>
            <a:pPr marL="0" indent="0" algn="ctr">
              <a:buNone/>
            </a:pPr>
            <a:r>
              <a:rPr lang="en-US" sz="2400" dirty="0">
                <a:solidFill>
                  <a:schemeClr val="accent1"/>
                </a:solidFill>
              </a:rPr>
              <a:t>Module: ACCB6019 Emerging Trends</a:t>
            </a:r>
          </a:p>
          <a:p>
            <a:pPr marL="0" indent="0" algn="ctr">
              <a:buNone/>
            </a:pPr>
            <a:r>
              <a:rPr lang="en-US" sz="2400" dirty="0">
                <a:solidFill>
                  <a:schemeClr val="accent1"/>
                </a:solidFill>
              </a:rPr>
              <a:t>Assessment: Hackathon 2026 Team Presentation</a:t>
            </a:r>
          </a:p>
          <a:p>
            <a:pPr marL="0" indent="0" algn="ctr">
              <a:buNone/>
            </a:pPr>
            <a:r>
              <a:rPr lang="en-US" sz="2400" dirty="0">
                <a:solidFill>
                  <a:schemeClr val="accent1"/>
                </a:solidFill>
              </a:rPr>
              <a:t>Team: Uri Neto, Kelvin Tavares, Ima David, Malinson Gonzalez</a:t>
            </a:r>
          </a:p>
        </p:txBody>
      </p:sp>
      <p:sp>
        <p:nvSpPr>
          <p:cNvPr id="25" name="Slide Number Placeholder 0"/>
          <p:cNvSpPr>
            <a:spLocks noGrp="1"/>
          </p:cNvSpPr>
          <p:nvPr>
            <p:ph type="sldNum" sz="quarter" idx="4294967295"/>
          </p:nvPr>
        </p:nvSpPr>
        <p:spPr>
          <a:xfrm>
            <a:off x="11238270" y="6135329"/>
            <a:ext cx="953729" cy="722671"/>
          </a:xfrm>
          <a:prstGeom prst="rect">
            <a:avLst/>
          </a:prstGeom>
          <a:solidFill>
            <a:schemeClr val="accent6"/>
          </a:solidFill>
          <a:extLst>
            <a:ext uri="{C572A759-6A51-4108-AA02-DFA0A04FC94B}">
              <ma14:wrappingTextBoxFlag xmlns:ma14="http://schemas.microsoft.com/office/mac/drawingml/2011/main" xmlns="" val="0"/>
            </a:ext>
          </a:extLst>
        </p:spPr>
        <p:txBody>
          <a:bodyPr/>
          <a:lstStyle>
            <a:lvl1pPr>
              <a:defRPr sz="1000">
                <a:solidFill>
                  <a:srgbClr val="4F5B55"/>
                </a:solidFill>
              </a:defRPr>
            </a:lvl1pPr>
          </a:lstStyle>
          <a:p>
            <a:pPr algn="l"/>
            <a:fld id="{F7021451-1387-4CA6-816F-3879F97B5CBC}" type="slidenum">
              <a:rPr lang="en-US" sz="4800" b="0"/>
              <a:t>1</a:t>
            </a:fld>
            <a:endParaRPr lang="en-US" sz="480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spTree>
      <p:nvGrpSpPr>
        <p:cNvPr id="1" name=""/>
        <p:cNvGrpSpPr/>
        <p:nvPr/>
      </p:nvGrpSpPr>
      <p:grpSpPr>
        <a:xfrm>
          <a:off x="0" y="0"/>
          <a:ext cx="0" cy="0"/>
          <a:chOff x="0" y="0"/>
          <a:chExt cx="0" cy="0"/>
        </a:xfrm>
      </p:grpSpPr>
      <p:sp>
        <p:nvSpPr>
          <p:cNvPr id="2" name="Text 0"/>
          <p:cNvSpPr/>
          <p:nvPr/>
        </p:nvSpPr>
        <p:spPr>
          <a:xfrm>
            <a:off x="435668" y="466344"/>
            <a:ext cx="8046720" cy="384048"/>
          </a:xfrm>
          <a:prstGeom prst="rect">
            <a:avLst/>
          </a:prstGeom>
          <a:noFill/>
          <a:ln/>
        </p:spPr>
        <p:txBody>
          <a:bodyPr wrap="square" rtlCol="0" anchor="ctr"/>
          <a:lstStyle/>
          <a:p>
            <a:pPr marL="0" indent="0">
              <a:buNone/>
            </a:pPr>
            <a:r>
              <a:rPr lang="en-US" sz="2400" b="1" dirty="0">
                <a:solidFill>
                  <a:srgbClr val="163328"/>
                </a:solidFill>
                <a:latin typeface="Aptos Display" pitchFamily="34" charset="0"/>
                <a:ea typeface="Aptos Display" pitchFamily="34" charset="-122"/>
                <a:cs typeface="Aptos Display" pitchFamily="34" charset="-120"/>
              </a:rPr>
              <a:t>Presentation roadmap</a:t>
            </a:r>
            <a:endParaRPr lang="en-US" sz="2400" dirty="0"/>
          </a:p>
        </p:txBody>
      </p:sp>
      <p:sp>
        <p:nvSpPr>
          <p:cNvPr id="3" name="Text 1"/>
          <p:cNvSpPr/>
          <p:nvPr/>
        </p:nvSpPr>
        <p:spPr>
          <a:xfrm>
            <a:off x="612648" y="896112"/>
            <a:ext cx="8686800" cy="237744"/>
          </a:xfrm>
          <a:prstGeom prst="rect">
            <a:avLst/>
          </a:prstGeom>
          <a:noFill/>
          <a:ln/>
        </p:spPr>
        <p:txBody>
          <a:bodyPr wrap="square" rtlCol="0" anchor="ctr"/>
          <a:lstStyle/>
          <a:p>
            <a:pPr marL="0" indent="0">
              <a:buNone/>
            </a:pPr>
            <a:endParaRPr lang="en-US" sz="1150" dirty="0"/>
          </a:p>
        </p:txBody>
      </p:sp>
      <p:sp>
        <p:nvSpPr>
          <p:cNvPr id="4" name="Text 2"/>
          <p:cNvSpPr/>
          <p:nvPr/>
        </p:nvSpPr>
        <p:spPr>
          <a:xfrm>
            <a:off x="524158" y="689632"/>
            <a:ext cx="5303520" cy="2900517"/>
          </a:xfrm>
          <a:prstGeom prst="rect">
            <a:avLst/>
          </a:prstGeom>
          <a:noFill/>
          <a:ln/>
        </p:spPr>
        <p:txBody>
          <a:bodyPr wrap="square" lIns="508" tIns="508" rIns="508" bIns="508" rtlCol="0" anchor="ctr"/>
          <a:lstStyle/>
          <a:p>
            <a:pPr marL="0" indent="0">
              <a:buNone/>
            </a:pPr>
            <a:r>
              <a:rPr lang="en-US" sz="1800" dirty="0">
                <a:solidFill>
                  <a:srgbClr val="24332C"/>
                </a:solidFill>
              </a:rPr>
              <a:t>The presentation covers six linked areas: the nutrition-planning problem and the proposed solution; research on existing digital nutrition systems and the gap NutriFlow addresses; the platform's core features and expert-system logic; system architecture, process flow and interface prototype; team planning and development phasing; and a final evaluation discussing benefits, limitations, ethics and future improvements. </a:t>
            </a:r>
            <a:endParaRPr lang="en-US" sz="1800" dirty="0"/>
          </a:p>
        </p:txBody>
      </p:sp>
      <p:sp>
        <p:nvSpPr>
          <p:cNvPr id="5" name="Shape 3"/>
          <p:cNvSpPr/>
          <p:nvPr/>
        </p:nvSpPr>
        <p:spPr>
          <a:xfrm>
            <a:off x="6400800" y="1371600"/>
            <a:ext cx="4754880" cy="4389120"/>
          </a:xfrm>
          <a:prstGeom prst="roundRect">
            <a:avLst/>
          </a:prstGeom>
          <a:solidFill>
            <a:srgbClr val="FFFFFF"/>
          </a:solidFill>
          <a:ln w="15240">
            <a:solidFill>
              <a:srgbClr val="BFD4C6"/>
            </a:solidFill>
            <a:prstDash val="solid"/>
          </a:ln>
        </p:spPr>
        <p:txBody>
          <a:bodyPr/>
          <a:lstStyle/>
          <a:p>
            <a:endParaRPr lang="en-GB"/>
          </a:p>
        </p:txBody>
      </p:sp>
      <p:sp>
        <p:nvSpPr>
          <p:cNvPr id="6" name="Shape 4"/>
          <p:cNvSpPr/>
          <p:nvPr/>
        </p:nvSpPr>
        <p:spPr>
          <a:xfrm>
            <a:off x="6720840" y="1691640"/>
            <a:ext cx="256032" cy="256032"/>
          </a:xfrm>
          <a:prstGeom prst="ellipse">
            <a:avLst/>
          </a:prstGeom>
          <a:solidFill>
            <a:srgbClr val="27AE60"/>
          </a:solidFill>
          <a:ln w="12700">
            <a:solidFill>
              <a:srgbClr val="27AE60"/>
            </a:solidFill>
            <a:prstDash val="solid"/>
          </a:ln>
        </p:spPr>
        <p:txBody>
          <a:bodyPr/>
          <a:lstStyle/>
          <a:p>
            <a:endParaRPr lang="en-GB"/>
          </a:p>
        </p:txBody>
      </p:sp>
      <p:sp>
        <p:nvSpPr>
          <p:cNvPr id="7" name="Text 5"/>
          <p:cNvSpPr/>
          <p:nvPr/>
        </p:nvSpPr>
        <p:spPr>
          <a:xfrm>
            <a:off x="7132320" y="1664208"/>
            <a:ext cx="3657600" cy="274320"/>
          </a:xfrm>
          <a:prstGeom prst="rect">
            <a:avLst/>
          </a:prstGeom>
          <a:noFill/>
          <a:ln/>
        </p:spPr>
        <p:txBody>
          <a:bodyPr wrap="square" rtlCol="0" anchor="ctr"/>
          <a:lstStyle/>
          <a:p>
            <a:pPr marL="0" indent="0">
              <a:buNone/>
            </a:pPr>
            <a:r>
              <a:rPr lang="en-US" sz="1650" dirty="0">
                <a:solidFill>
                  <a:srgbClr val="22312B"/>
                </a:solidFill>
              </a:rPr>
              <a:t>1. Problem statement and proposed solution</a:t>
            </a:r>
            <a:endParaRPr lang="en-US" sz="1650" dirty="0"/>
          </a:p>
        </p:txBody>
      </p:sp>
      <p:sp>
        <p:nvSpPr>
          <p:cNvPr id="8" name="Shape 6"/>
          <p:cNvSpPr/>
          <p:nvPr/>
        </p:nvSpPr>
        <p:spPr>
          <a:xfrm>
            <a:off x="6720840" y="2304288"/>
            <a:ext cx="256032" cy="256032"/>
          </a:xfrm>
          <a:prstGeom prst="ellipse">
            <a:avLst/>
          </a:prstGeom>
          <a:solidFill>
            <a:srgbClr val="27AE60"/>
          </a:solidFill>
          <a:ln w="12700">
            <a:solidFill>
              <a:srgbClr val="27AE60"/>
            </a:solidFill>
            <a:prstDash val="solid"/>
          </a:ln>
        </p:spPr>
        <p:txBody>
          <a:bodyPr/>
          <a:lstStyle/>
          <a:p>
            <a:endParaRPr lang="en-GB"/>
          </a:p>
        </p:txBody>
      </p:sp>
      <p:sp>
        <p:nvSpPr>
          <p:cNvPr id="9" name="Text 7"/>
          <p:cNvSpPr/>
          <p:nvPr/>
        </p:nvSpPr>
        <p:spPr>
          <a:xfrm>
            <a:off x="7132320" y="2276856"/>
            <a:ext cx="3657600" cy="274320"/>
          </a:xfrm>
          <a:prstGeom prst="rect">
            <a:avLst/>
          </a:prstGeom>
          <a:noFill/>
          <a:ln/>
        </p:spPr>
        <p:txBody>
          <a:bodyPr wrap="square" rtlCol="0" anchor="ctr"/>
          <a:lstStyle/>
          <a:p>
            <a:pPr marL="0" indent="0">
              <a:buNone/>
            </a:pPr>
            <a:r>
              <a:rPr lang="en-US" sz="1650" dirty="0">
                <a:solidFill>
                  <a:srgbClr val="22312B"/>
                </a:solidFill>
              </a:rPr>
              <a:t>2. Research, existing solutions and market gap</a:t>
            </a:r>
            <a:endParaRPr lang="en-US" sz="1650" dirty="0"/>
          </a:p>
        </p:txBody>
      </p:sp>
      <p:sp>
        <p:nvSpPr>
          <p:cNvPr id="10" name="Shape 8"/>
          <p:cNvSpPr/>
          <p:nvPr/>
        </p:nvSpPr>
        <p:spPr>
          <a:xfrm>
            <a:off x="6720840" y="2916936"/>
            <a:ext cx="256032" cy="256032"/>
          </a:xfrm>
          <a:prstGeom prst="ellipse">
            <a:avLst/>
          </a:prstGeom>
          <a:solidFill>
            <a:srgbClr val="27AE60"/>
          </a:solidFill>
          <a:ln w="12700">
            <a:solidFill>
              <a:srgbClr val="27AE60"/>
            </a:solidFill>
            <a:prstDash val="solid"/>
          </a:ln>
        </p:spPr>
        <p:txBody>
          <a:bodyPr/>
          <a:lstStyle/>
          <a:p>
            <a:endParaRPr lang="en-GB"/>
          </a:p>
        </p:txBody>
      </p:sp>
      <p:sp>
        <p:nvSpPr>
          <p:cNvPr id="11" name="Text 9"/>
          <p:cNvSpPr/>
          <p:nvPr/>
        </p:nvSpPr>
        <p:spPr>
          <a:xfrm>
            <a:off x="7132320" y="2889504"/>
            <a:ext cx="3657600" cy="274320"/>
          </a:xfrm>
          <a:prstGeom prst="rect">
            <a:avLst/>
          </a:prstGeom>
          <a:noFill/>
          <a:ln/>
        </p:spPr>
        <p:txBody>
          <a:bodyPr wrap="square" rtlCol="0" anchor="ctr"/>
          <a:lstStyle/>
          <a:p>
            <a:pPr marL="0" indent="0">
              <a:buNone/>
            </a:pPr>
            <a:r>
              <a:rPr lang="en-US" sz="1650" dirty="0">
                <a:solidFill>
                  <a:srgbClr val="22312B"/>
                </a:solidFill>
              </a:rPr>
              <a:t>3. Core features and intelligent decision logic</a:t>
            </a:r>
            <a:endParaRPr lang="en-US" sz="1650" dirty="0"/>
          </a:p>
        </p:txBody>
      </p:sp>
      <p:sp>
        <p:nvSpPr>
          <p:cNvPr id="12" name="Shape 10"/>
          <p:cNvSpPr/>
          <p:nvPr/>
        </p:nvSpPr>
        <p:spPr>
          <a:xfrm>
            <a:off x="6720840" y="3529584"/>
            <a:ext cx="256032" cy="256032"/>
          </a:xfrm>
          <a:prstGeom prst="ellipse">
            <a:avLst/>
          </a:prstGeom>
          <a:solidFill>
            <a:srgbClr val="27AE60"/>
          </a:solidFill>
          <a:ln w="12700">
            <a:solidFill>
              <a:srgbClr val="27AE60"/>
            </a:solidFill>
            <a:prstDash val="solid"/>
          </a:ln>
        </p:spPr>
        <p:txBody>
          <a:bodyPr/>
          <a:lstStyle/>
          <a:p>
            <a:endParaRPr lang="en-GB"/>
          </a:p>
        </p:txBody>
      </p:sp>
      <p:sp>
        <p:nvSpPr>
          <p:cNvPr id="13" name="Text 11"/>
          <p:cNvSpPr/>
          <p:nvPr/>
        </p:nvSpPr>
        <p:spPr>
          <a:xfrm>
            <a:off x="7132320" y="3502152"/>
            <a:ext cx="3657600" cy="274320"/>
          </a:xfrm>
          <a:prstGeom prst="rect">
            <a:avLst/>
          </a:prstGeom>
          <a:noFill/>
          <a:ln/>
        </p:spPr>
        <p:txBody>
          <a:bodyPr wrap="square" rtlCol="0" anchor="ctr"/>
          <a:lstStyle/>
          <a:p>
            <a:pPr marL="0" indent="0">
              <a:buNone/>
            </a:pPr>
            <a:r>
              <a:rPr lang="en-US" sz="1650" dirty="0">
                <a:solidFill>
                  <a:srgbClr val="22312B"/>
                </a:solidFill>
              </a:rPr>
              <a:t>4. Architecture, process design and user interface</a:t>
            </a:r>
            <a:endParaRPr lang="en-US" sz="1650" dirty="0"/>
          </a:p>
        </p:txBody>
      </p:sp>
      <p:sp>
        <p:nvSpPr>
          <p:cNvPr id="14" name="Shape 12"/>
          <p:cNvSpPr/>
          <p:nvPr/>
        </p:nvSpPr>
        <p:spPr>
          <a:xfrm>
            <a:off x="6720840" y="4142232"/>
            <a:ext cx="256032" cy="256032"/>
          </a:xfrm>
          <a:prstGeom prst="ellipse">
            <a:avLst/>
          </a:prstGeom>
          <a:solidFill>
            <a:srgbClr val="27AE60"/>
          </a:solidFill>
          <a:ln w="12700">
            <a:solidFill>
              <a:srgbClr val="27AE60"/>
            </a:solidFill>
            <a:prstDash val="solid"/>
          </a:ln>
        </p:spPr>
        <p:txBody>
          <a:bodyPr/>
          <a:lstStyle/>
          <a:p>
            <a:endParaRPr lang="en-GB"/>
          </a:p>
        </p:txBody>
      </p:sp>
      <p:sp>
        <p:nvSpPr>
          <p:cNvPr id="15" name="Text 13"/>
          <p:cNvSpPr/>
          <p:nvPr/>
        </p:nvSpPr>
        <p:spPr>
          <a:xfrm>
            <a:off x="7132320" y="4114800"/>
            <a:ext cx="3657600" cy="274320"/>
          </a:xfrm>
          <a:prstGeom prst="rect">
            <a:avLst/>
          </a:prstGeom>
          <a:noFill/>
          <a:ln/>
        </p:spPr>
        <p:txBody>
          <a:bodyPr wrap="square" rtlCol="0" anchor="ctr"/>
          <a:lstStyle/>
          <a:p>
            <a:pPr marL="0" indent="0">
              <a:buNone/>
            </a:pPr>
            <a:r>
              <a:rPr lang="en-US" sz="1650" dirty="0">
                <a:solidFill>
                  <a:srgbClr val="22312B"/>
                </a:solidFill>
              </a:rPr>
              <a:t>5. Team-working, scope control and timeline</a:t>
            </a:r>
            <a:endParaRPr lang="en-US" sz="1650" dirty="0"/>
          </a:p>
        </p:txBody>
      </p:sp>
      <p:sp>
        <p:nvSpPr>
          <p:cNvPr id="16" name="Shape 14"/>
          <p:cNvSpPr/>
          <p:nvPr/>
        </p:nvSpPr>
        <p:spPr>
          <a:xfrm>
            <a:off x="6720840" y="4754880"/>
            <a:ext cx="256032" cy="256032"/>
          </a:xfrm>
          <a:prstGeom prst="ellipse">
            <a:avLst/>
          </a:prstGeom>
          <a:solidFill>
            <a:srgbClr val="27AE60"/>
          </a:solidFill>
          <a:ln w="12700">
            <a:solidFill>
              <a:srgbClr val="27AE60"/>
            </a:solidFill>
            <a:prstDash val="solid"/>
          </a:ln>
        </p:spPr>
        <p:txBody>
          <a:bodyPr/>
          <a:lstStyle/>
          <a:p>
            <a:endParaRPr lang="en-GB"/>
          </a:p>
        </p:txBody>
      </p:sp>
      <p:sp>
        <p:nvSpPr>
          <p:cNvPr id="17" name="Text 15"/>
          <p:cNvSpPr/>
          <p:nvPr/>
        </p:nvSpPr>
        <p:spPr>
          <a:xfrm>
            <a:off x="7132320" y="4727448"/>
            <a:ext cx="3657600" cy="274320"/>
          </a:xfrm>
          <a:prstGeom prst="rect">
            <a:avLst/>
          </a:prstGeom>
          <a:noFill/>
          <a:ln/>
        </p:spPr>
        <p:txBody>
          <a:bodyPr wrap="square" rtlCol="0" anchor="ctr"/>
          <a:lstStyle/>
          <a:p>
            <a:pPr marL="0" indent="0">
              <a:buNone/>
            </a:pPr>
            <a:r>
              <a:rPr lang="en-US" sz="1650" dirty="0">
                <a:solidFill>
                  <a:srgbClr val="22312B"/>
                </a:solidFill>
              </a:rPr>
              <a:t>6. Evaluation, ethics, conclusion and references</a:t>
            </a:r>
            <a:endParaRPr lang="en-US" sz="1650" dirty="0"/>
          </a:p>
        </p:txBody>
      </p:sp>
      <p:sp>
        <p:nvSpPr>
          <p:cNvPr id="18" name="TextBox 17">
            <a:extLst>
              <a:ext uri="{FF2B5EF4-FFF2-40B4-BE49-F238E27FC236}">
                <a16:creationId xmlns:a16="http://schemas.microsoft.com/office/drawing/2014/main" id="{80ACA400-77CF-74F7-B8D9-66E33CAFAE56}"/>
              </a:ext>
            </a:extLst>
          </p:cNvPr>
          <p:cNvSpPr txBox="1"/>
          <p:nvPr/>
        </p:nvSpPr>
        <p:spPr>
          <a:xfrm>
            <a:off x="11155680" y="5998464"/>
            <a:ext cx="1036319" cy="830997"/>
          </a:xfrm>
          <a:prstGeom prst="rect">
            <a:avLst/>
          </a:prstGeom>
          <a:solidFill>
            <a:schemeClr val="accent6"/>
          </a:solidFill>
        </p:spPr>
        <p:txBody>
          <a:bodyPr wrap="square" rtlCol="0">
            <a:spAutoFit/>
          </a:bodyPr>
          <a:lstStyle/>
          <a:p>
            <a:r>
              <a:rPr lang="en-GB" sz="4800" dirty="0"/>
              <a:t>2</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spTree>
      <p:nvGrpSpPr>
        <p:cNvPr id="1" name=""/>
        <p:cNvGrpSpPr/>
        <p:nvPr/>
      </p:nvGrpSpPr>
      <p:grpSpPr>
        <a:xfrm>
          <a:off x="0" y="0"/>
          <a:ext cx="0" cy="0"/>
          <a:chOff x="0" y="0"/>
          <a:chExt cx="0" cy="0"/>
        </a:xfrm>
      </p:grpSpPr>
      <p:sp>
        <p:nvSpPr>
          <p:cNvPr id="2" name="Text 0"/>
          <p:cNvSpPr/>
          <p:nvPr/>
        </p:nvSpPr>
        <p:spPr>
          <a:xfrm>
            <a:off x="594360" y="502920"/>
            <a:ext cx="8046720" cy="384048"/>
          </a:xfrm>
          <a:prstGeom prst="rect">
            <a:avLst/>
          </a:prstGeom>
          <a:noFill/>
          <a:ln/>
        </p:spPr>
        <p:txBody>
          <a:bodyPr wrap="square" rtlCol="0" anchor="ctr"/>
          <a:lstStyle/>
          <a:p>
            <a:pPr marL="0" indent="0">
              <a:buNone/>
            </a:pPr>
            <a:r>
              <a:rPr lang="en-US" sz="2400" b="1" dirty="0">
                <a:solidFill>
                  <a:srgbClr val="163328"/>
                </a:solidFill>
                <a:latin typeface="Aptos Display" pitchFamily="34" charset="0"/>
                <a:ea typeface="Aptos Display" pitchFamily="34" charset="-122"/>
                <a:cs typeface="Aptos Display" pitchFamily="34" charset="-120"/>
              </a:rPr>
              <a:t>Problem statement and proposed solution</a:t>
            </a:r>
            <a:endParaRPr lang="en-US" sz="2400" dirty="0"/>
          </a:p>
        </p:txBody>
      </p:sp>
      <p:sp>
        <p:nvSpPr>
          <p:cNvPr id="3" name="Text 1"/>
          <p:cNvSpPr/>
          <p:nvPr/>
        </p:nvSpPr>
        <p:spPr>
          <a:xfrm>
            <a:off x="612648" y="896112"/>
            <a:ext cx="8686800" cy="237744"/>
          </a:xfrm>
          <a:prstGeom prst="rect">
            <a:avLst/>
          </a:prstGeom>
          <a:noFill/>
          <a:ln/>
        </p:spPr>
        <p:txBody>
          <a:bodyPr wrap="square" rtlCol="0" anchor="ctr"/>
          <a:lstStyle/>
          <a:p>
            <a:pPr marL="0" indent="0">
              <a:buNone/>
            </a:pPr>
            <a:r>
              <a:rPr lang="en-US" sz="1150" dirty="0">
                <a:solidFill>
                  <a:srgbClr val="4F5B55"/>
                </a:solidFill>
              </a:rPr>
              <a:t>Healthy eating is not only a knowledge problem; it is also a planning and routine problem.</a:t>
            </a:r>
            <a:endParaRPr lang="en-US" sz="1150" dirty="0"/>
          </a:p>
        </p:txBody>
      </p:sp>
      <p:sp>
        <p:nvSpPr>
          <p:cNvPr id="4" name="Text 2"/>
          <p:cNvSpPr/>
          <p:nvPr/>
        </p:nvSpPr>
        <p:spPr>
          <a:xfrm>
            <a:off x="731519" y="1234440"/>
            <a:ext cx="10565745" cy="5120640"/>
          </a:xfrm>
          <a:prstGeom prst="rect">
            <a:avLst/>
          </a:prstGeom>
          <a:noFill/>
          <a:ln/>
        </p:spPr>
        <p:txBody>
          <a:bodyPr wrap="square" lIns="762" tIns="762" rIns="762" bIns="762" rtlCol="0" anchor="t"/>
          <a:lstStyle/>
          <a:p>
            <a:pPr marL="203200" indent="-203200">
              <a:buSzPct val="100000"/>
              <a:buChar char="•"/>
            </a:pPr>
            <a:r>
              <a:rPr lang="en-US" sz="1640" dirty="0">
                <a:solidFill>
                  <a:srgbClr val="22312B"/>
                </a:solidFill>
              </a:rPr>
              <a:t>Maintaining a healthy lifestyle is difficult because balanced eating requires time, planning, shopping discipline and routine adherence. Users often know they should eat better, but busy schedules, irregular grocery habits and dependence on processed food make healthy choices hard to sustain [1], [2].</a:t>
            </a:r>
            <a:endParaRPr lang="en-US" sz="1640" dirty="0"/>
          </a:p>
          <a:p>
            <a:pPr marL="203200" indent="-203200">
              <a:buSzPct val="100000"/>
              <a:buChar char="•"/>
            </a:pPr>
            <a:r>
              <a:rPr lang="en-US" sz="1640" dirty="0">
                <a:solidFill>
                  <a:srgbClr val="22312B"/>
                </a:solidFill>
              </a:rPr>
              <a:t>Current daily food choices involve repeated micro-decisions about calories, meal timing, portion suitability, dietary restrictions and what ingredients are available at home. This creates decision fatigue and often pushes users toward convenience rather than nutrition quality.</a:t>
            </a:r>
            <a:endParaRPr lang="en-US" sz="1640" dirty="0"/>
          </a:p>
          <a:p>
            <a:pPr marL="203200" indent="-203200">
              <a:buSzPct val="100000"/>
              <a:buChar char="•"/>
            </a:pPr>
            <a:r>
              <a:rPr lang="en-US" sz="1640" dirty="0">
                <a:solidFill>
                  <a:srgbClr val="22312B"/>
                </a:solidFill>
              </a:rPr>
              <a:t>NutriFlow responds by shifting support earlier in the process: it collects user profile data, estimates calorie needs, generates a weekly meal plan, creates a shopping list, supports ordering, sets meal alarms and adapts future recommendations from feedback.</a:t>
            </a:r>
            <a:endParaRPr lang="en-US" sz="1640" dirty="0"/>
          </a:p>
          <a:p>
            <a:pPr marL="203200" indent="-203200">
              <a:buSzPct val="100000"/>
              <a:buChar char="•"/>
            </a:pPr>
            <a:r>
              <a:rPr lang="en-US" sz="1640" dirty="0">
                <a:solidFill>
                  <a:srgbClr val="22312B"/>
                </a:solidFill>
              </a:rPr>
              <a:t>The concept therefore positions the platform as a digital planning assistant rather than a simple tracking diary. Its value proposition is reduced effort, stronger personalisation and better practical follow-through.</a:t>
            </a:r>
            <a:endParaRPr lang="en-US" sz="1640" dirty="0"/>
          </a:p>
        </p:txBody>
      </p:sp>
      <p:sp>
        <p:nvSpPr>
          <p:cNvPr id="25" name="Slide Number Placeholder 0"/>
          <p:cNvSpPr>
            <a:spLocks noGrp="1"/>
          </p:cNvSpPr>
          <p:nvPr>
            <p:ph type="sldNum" sz="quarter" idx="4294967295"/>
          </p:nvPr>
        </p:nvSpPr>
        <p:spPr>
          <a:xfrm>
            <a:off x="11130115" y="6125497"/>
            <a:ext cx="2418737" cy="732503"/>
          </a:xfrm>
          <a:prstGeom prst="rect">
            <a:avLst/>
          </a:prstGeom>
          <a:extLst>
            <a:ext uri="{C572A759-6A51-4108-AA02-DFA0A04FC94B}">
              <ma14:wrappingTextBoxFlag xmlns:ma14="http://schemas.microsoft.com/office/mac/drawingml/2011/main" xmlns="" val="0"/>
            </a:ext>
          </a:extLst>
        </p:spPr>
        <p:txBody>
          <a:bodyPr/>
          <a:lstStyle>
            <a:lvl1pPr>
              <a:defRPr sz="1000">
                <a:solidFill>
                  <a:srgbClr val="4F5B55"/>
                </a:solidFill>
              </a:defRPr>
            </a:lvl1pPr>
          </a:lstStyle>
          <a:p>
            <a:pPr algn="l"/>
            <a:fld id="{F7021451-1387-4CA6-816F-3879F97B5CBC}" type="slidenum">
              <a:rPr lang="en-US" b="0"/>
              <a:t>3</a:t>
            </a:fld>
            <a:endParaRPr lang="en-US"/>
          </a:p>
        </p:txBody>
      </p:sp>
      <p:sp>
        <p:nvSpPr>
          <p:cNvPr id="7" name="TextBox 6">
            <a:extLst>
              <a:ext uri="{FF2B5EF4-FFF2-40B4-BE49-F238E27FC236}">
                <a16:creationId xmlns:a16="http://schemas.microsoft.com/office/drawing/2014/main" id="{D782E835-2CCE-6321-513B-A767E6C1E63C}"/>
              </a:ext>
            </a:extLst>
          </p:cNvPr>
          <p:cNvSpPr txBox="1"/>
          <p:nvPr/>
        </p:nvSpPr>
        <p:spPr>
          <a:xfrm>
            <a:off x="11130115" y="5939581"/>
            <a:ext cx="1061885" cy="830997"/>
          </a:xfrm>
          <a:prstGeom prst="rect">
            <a:avLst/>
          </a:prstGeom>
          <a:solidFill>
            <a:schemeClr val="accent6"/>
          </a:solidFill>
        </p:spPr>
        <p:txBody>
          <a:bodyPr wrap="square" rtlCol="0">
            <a:spAutoFit/>
          </a:bodyPr>
          <a:lstStyle/>
          <a:p>
            <a:r>
              <a:rPr lang="en-GB" sz="4800" dirty="0"/>
              <a:t>3</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spTree>
      <p:nvGrpSpPr>
        <p:cNvPr id="1" name=""/>
        <p:cNvGrpSpPr/>
        <p:nvPr/>
      </p:nvGrpSpPr>
      <p:grpSpPr>
        <a:xfrm>
          <a:off x="0" y="0"/>
          <a:ext cx="0" cy="0"/>
          <a:chOff x="0" y="0"/>
          <a:chExt cx="0" cy="0"/>
        </a:xfrm>
      </p:grpSpPr>
      <p:sp>
        <p:nvSpPr>
          <p:cNvPr id="2" name="Text 0"/>
          <p:cNvSpPr/>
          <p:nvPr/>
        </p:nvSpPr>
        <p:spPr>
          <a:xfrm>
            <a:off x="594360" y="502920"/>
            <a:ext cx="8046720" cy="384048"/>
          </a:xfrm>
          <a:prstGeom prst="rect">
            <a:avLst/>
          </a:prstGeom>
          <a:noFill/>
          <a:ln/>
        </p:spPr>
        <p:txBody>
          <a:bodyPr wrap="square" rtlCol="0" anchor="ctr"/>
          <a:lstStyle/>
          <a:p>
            <a:pPr marL="0" indent="0">
              <a:buNone/>
            </a:pPr>
            <a:r>
              <a:rPr lang="en-US" sz="2400" b="1" dirty="0">
                <a:solidFill>
                  <a:srgbClr val="163328"/>
                </a:solidFill>
                <a:latin typeface="Aptos Display" pitchFamily="34" charset="0"/>
                <a:ea typeface="Aptos Display" pitchFamily="34" charset="-122"/>
                <a:cs typeface="Aptos Display" pitchFamily="34" charset="-120"/>
              </a:rPr>
              <a:t>Research and gap in existing nutrition applications</a:t>
            </a:r>
            <a:endParaRPr lang="en-US" sz="2400" dirty="0"/>
          </a:p>
        </p:txBody>
      </p:sp>
      <p:sp>
        <p:nvSpPr>
          <p:cNvPr id="3" name="Text 1"/>
          <p:cNvSpPr/>
          <p:nvPr/>
        </p:nvSpPr>
        <p:spPr>
          <a:xfrm>
            <a:off x="612648" y="896112"/>
            <a:ext cx="8686800" cy="237744"/>
          </a:xfrm>
          <a:prstGeom prst="rect">
            <a:avLst/>
          </a:prstGeom>
          <a:noFill/>
          <a:ln/>
        </p:spPr>
        <p:txBody>
          <a:bodyPr wrap="square" rtlCol="0" anchor="ctr"/>
          <a:lstStyle/>
          <a:p>
            <a:pPr marL="0" indent="0">
              <a:buNone/>
            </a:pPr>
            <a:r>
              <a:rPr lang="en-US" sz="1150" dirty="0">
                <a:solidFill>
                  <a:srgbClr val="4F5B55"/>
                </a:solidFill>
              </a:rPr>
              <a:t>The literature supports mobile nutrition tools, but it also reveals a gap between tracking and proactive planning.</a:t>
            </a:r>
            <a:endParaRPr lang="en-US" sz="1150" dirty="0"/>
          </a:p>
        </p:txBody>
      </p:sp>
      <p:sp>
        <p:nvSpPr>
          <p:cNvPr id="4" name="Shape 2"/>
          <p:cNvSpPr/>
          <p:nvPr/>
        </p:nvSpPr>
        <p:spPr>
          <a:xfrm>
            <a:off x="731520" y="1417320"/>
            <a:ext cx="5394960" cy="4389120"/>
          </a:xfrm>
          <a:prstGeom prst="roundRect">
            <a:avLst/>
          </a:prstGeom>
          <a:solidFill>
            <a:srgbClr val="FFFFFF"/>
          </a:solidFill>
          <a:ln w="12700">
            <a:solidFill>
              <a:srgbClr val="BFD4C6"/>
            </a:solidFill>
            <a:prstDash val="solid"/>
          </a:ln>
        </p:spPr>
        <p:txBody>
          <a:bodyPr/>
          <a:lstStyle/>
          <a:p>
            <a:endParaRPr lang="en-GB"/>
          </a:p>
        </p:txBody>
      </p:sp>
      <p:sp>
        <p:nvSpPr>
          <p:cNvPr id="5" name="Shape 3"/>
          <p:cNvSpPr/>
          <p:nvPr/>
        </p:nvSpPr>
        <p:spPr>
          <a:xfrm>
            <a:off x="6355080" y="1417320"/>
            <a:ext cx="5074920" cy="4389120"/>
          </a:xfrm>
          <a:prstGeom prst="roundRect">
            <a:avLst/>
          </a:prstGeom>
          <a:solidFill>
            <a:srgbClr val="FFFFFF"/>
          </a:solidFill>
          <a:ln w="12700">
            <a:solidFill>
              <a:srgbClr val="BFD4C6"/>
            </a:solidFill>
            <a:prstDash val="solid"/>
          </a:ln>
        </p:spPr>
        <p:txBody>
          <a:bodyPr/>
          <a:lstStyle/>
          <a:p>
            <a:endParaRPr lang="en-GB"/>
          </a:p>
        </p:txBody>
      </p:sp>
      <p:sp>
        <p:nvSpPr>
          <p:cNvPr id="6" name="Text 4"/>
          <p:cNvSpPr/>
          <p:nvPr/>
        </p:nvSpPr>
        <p:spPr>
          <a:xfrm>
            <a:off x="960119" y="1627632"/>
            <a:ext cx="4201815" cy="274320"/>
          </a:xfrm>
          <a:prstGeom prst="rect">
            <a:avLst/>
          </a:prstGeom>
          <a:noFill/>
          <a:ln/>
        </p:spPr>
        <p:txBody>
          <a:bodyPr wrap="square" rtlCol="0" anchor="ctr"/>
          <a:lstStyle/>
          <a:p>
            <a:pPr marL="0" indent="0">
              <a:buNone/>
            </a:pPr>
            <a:r>
              <a:rPr lang="en-US" sz="1800" b="1" dirty="0">
                <a:solidFill>
                  <a:srgbClr val="1F7A4C"/>
                </a:solidFill>
              </a:rPr>
              <a:t>                  What existing apps do well</a:t>
            </a:r>
            <a:endParaRPr lang="en-US" sz="1800" dirty="0"/>
          </a:p>
        </p:txBody>
      </p:sp>
      <p:sp>
        <p:nvSpPr>
          <p:cNvPr id="7" name="Text 5"/>
          <p:cNvSpPr/>
          <p:nvPr/>
        </p:nvSpPr>
        <p:spPr>
          <a:xfrm>
            <a:off x="960120" y="1965960"/>
            <a:ext cx="4800600" cy="3429000"/>
          </a:xfrm>
          <a:prstGeom prst="rect">
            <a:avLst/>
          </a:prstGeom>
          <a:noFill/>
          <a:ln/>
        </p:spPr>
        <p:txBody>
          <a:bodyPr wrap="square" lIns="508" tIns="508" rIns="508" bIns="508" rtlCol="0" anchor="ctr"/>
          <a:lstStyle/>
          <a:p>
            <a:pPr marL="0" indent="0">
              <a:buNone/>
            </a:pPr>
            <a:r>
              <a:rPr lang="en-US" sz="1580" dirty="0">
                <a:solidFill>
                  <a:srgbClr val="26342E"/>
                </a:solidFill>
              </a:rPr>
              <a:t>Applications such as MyFitnessPal, Lifesum and Yazio are widely used for food logging, calorie monitoring and weight management. Studies cited in the report show that digital nutrition tools can support healthier behaviour and improved management of obesity or diabetes when users engage with them consistently [6]-[8]. Recent AI-assisted diet systems also suggest that users value greater personalisation and more adaptive support [6], [7].</a:t>
            </a:r>
            <a:endParaRPr lang="en-US" sz="1580" dirty="0"/>
          </a:p>
        </p:txBody>
      </p:sp>
      <p:sp>
        <p:nvSpPr>
          <p:cNvPr id="8" name="Text 6"/>
          <p:cNvSpPr/>
          <p:nvPr/>
        </p:nvSpPr>
        <p:spPr>
          <a:xfrm>
            <a:off x="6583680" y="1627632"/>
            <a:ext cx="4300630" cy="274320"/>
          </a:xfrm>
          <a:prstGeom prst="rect">
            <a:avLst/>
          </a:prstGeom>
          <a:noFill/>
          <a:ln/>
        </p:spPr>
        <p:txBody>
          <a:bodyPr wrap="square" rtlCol="0" anchor="ctr"/>
          <a:lstStyle/>
          <a:p>
            <a:pPr marL="0" indent="0">
              <a:buNone/>
            </a:pPr>
            <a:r>
              <a:rPr lang="en-US" sz="1800" b="1" dirty="0">
                <a:solidFill>
                  <a:srgbClr val="1F7A4C"/>
                </a:solidFill>
              </a:rPr>
              <a:t>                 What still remains missing</a:t>
            </a:r>
            <a:endParaRPr lang="en-US" sz="1800" dirty="0"/>
          </a:p>
        </p:txBody>
      </p:sp>
      <p:sp>
        <p:nvSpPr>
          <p:cNvPr id="9" name="Text 7"/>
          <p:cNvSpPr/>
          <p:nvPr/>
        </p:nvSpPr>
        <p:spPr>
          <a:xfrm>
            <a:off x="6583680" y="1965960"/>
            <a:ext cx="4480560" cy="3429000"/>
          </a:xfrm>
          <a:prstGeom prst="rect">
            <a:avLst/>
          </a:prstGeom>
          <a:noFill/>
          <a:ln/>
        </p:spPr>
        <p:txBody>
          <a:bodyPr wrap="square" lIns="508" tIns="508" rIns="508" bIns="508" rtlCol="0" anchor="ctr"/>
          <a:lstStyle/>
          <a:p>
            <a:pPr marL="0" indent="0">
              <a:buNone/>
            </a:pPr>
            <a:r>
              <a:rPr lang="en-US" sz="1580" dirty="0">
                <a:solidFill>
                  <a:srgbClr val="26342E"/>
                </a:solidFill>
              </a:rPr>
              <a:t>However, the dominant model still depends heavily on manual input. Most systems ask users to record what they have already eaten, interpret calories themselves and organise shopping separately. NutriFlow addresses four linked gaps: weak meal-decision automation, incomplete personalisation, poor grocery integration and limited adherence support. By combining calorie estimation, meal generation, shopping preparation and reminders in one workflow, the concept aims to move from passive monitoring to active decision support.</a:t>
            </a:r>
            <a:endParaRPr lang="en-US" sz="1580" dirty="0"/>
          </a:p>
        </p:txBody>
      </p:sp>
      <p:sp>
        <p:nvSpPr>
          <p:cNvPr id="25" name="Slide Number Placeholder 0"/>
          <p:cNvSpPr>
            <a:spLocks noGrp="1"/>
          </p:cNvSpPr>
          <p:nvPr>
            <p:ph type="sldNum" sz="quarter" idx="4294967295"/>
          </p:nvPr>
        </p:nvSpPr>
        <p:spPr>
          <a:xfrm>
            <a:off x="11238270" y="6089904"/>
            <a:ext cx="953729" cy="768096"/>
          </a:xfrm>
          <a:prstGeom prst="rect">
            <a:avLst/>
          </a:prstGeom>
          <a:solidFill>
            <a:schemeClr val="accent6"/>
          </a:solidFill>
          <a:extLst>
            <a:ext uri="{C572A759-6A51-4108-AA02-DFA0A04FC94B}">
              <ma14:wrappingTextBoxFlag xmlns:ma14="http://schemas.microsoft.com/office/mac/drawingml/2011/main" xmlns="" val="0"/>
            </a:ext>
          </a:extLst>
        </p:spPr>
        <p:txBody>
          <a:bodyPr/>
          <a:lstStyle>
            <a:lvl1pPr>
              <a:defRPr sz="1000">
                <a:solidFill>
                  <a:srgbClr val="4F5B55"/>
                </a:solidFill>
              </a:defRPr>
            </a:lvl1pPr>
          </a:lstStyle>
          <a:p>
            <a:pPr algn="l"/>
            <a:fld id="{F7021451-1387-4CA6-816F-3879F97B5CBC}" type="slidenum">
              <a:rPr lang="en-US" sz="4800" b="0"/>
              <a:t>4</a:t>
            </a:fld>
            <a:endParaRPr lang="en-US" sz="480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spTree>
      <p:nvGrpSpPr>
        <p:cNvPr id="1" name=""/>
        <p:cNvGrpSpPr/>
        <p:nvPr/>
      </p:nvGrpSpPr>
      <p:grpSpPr>
        <a:xfrm>
          <a:off x="0" y="0"/>
          <a:ext cx="0" cy="0"/>
          <a:chOff x="0" y="0"/>
          <a:chExt cx="0" cy="0"/>
        </a:xfrm>
      </p:grpSpPr>
      <p:sp>
        <p:nvSpPr>
          <p:cNvPr id="2" name="Text 0"/>
          <p:cNvSpPr/>
          <p:nvPr/>
        </p:nvSpPr>
        <p:spPr>
          <a:xfrm>
            <a:off x="594360" y="502920"/>
            <a:ext cx="8046720" cy="384048"/>
          </a:xfrm>
          <a:prstGeom prst="rect">
            <a:avLst/>
          </a:prstGeom>
          <a:noFill/>
          <a:ln/>
        </p:spPr>
        <p:txBody>
          <a:bodyPr wrap="square" rtlCol="0" anchor="ctr"/>
          <a:lstStyle/>
          <a:p>
            <a:pPr marL="0" indent="0">
              <a:buNone/>
            </a:pPr>
            <a:r>
              <a:rPr lang="en-US" sz="2400" b="1" dirty="0">
                <a:solidFill>
                  <a:srgbClr val="163328"/>
                </a:solidFill>
                <a:latin typeface="Aptos Display" pitchFamily="34" charset="0"/>
                <a:ea typeface="Aptos Display" pitchFamily="34" charset="-122"/>
                <a:cs typeface="Aptos Display" pitchFamily="34" charset="-120"/>
              </a:rPr>
              <a:t>System features and functionality</a:t>
            </a:r>
            <a:endParaRPr lang="en-US" sz="2400" dirty="0"/>
          </a:p>
        </p:txBody>
      </p:sp>
      <p:sp>
        <p:nvSpPr>
          <p:cNvPr id="3" name="Text 1"/>
          <p:cNvSpPr/>
          <p:nvPr/>
        </p:nvSpPr>
        <p:spPr>
          <a:xfrm>
            <a:off x="612648" y="896112"/>
            <a:ext cx="8686800" cy="237744"/>
          </a:xfrm>
          <a:prstGeom prst="rect">
            <a:avLst/>
          </a:prstGeom>
          <a:noFill/>
          <a:ln/>
        </p:spPr>
        <p:txBody>
          <a:bodyPr wrap="square" rtlCol="0" anchor="ctr"/>
          <a:lstStyle/>
          <a:p>
            <a:pPr marL="0" indent="0">
              <a:buNone/>
            </a:pPr>
            <a:r>
              <a:rPr lang="en-US" sz="1150" dirty="0">
                <a:solidFill>
                  <a:srgbClr val="4F5B55"/>
                </a:solidFill>
              </a:rPr>
              <a:t>NutriFlow integrates multiple user-facing functions into a single weekly planning workflow.</a:t>
            </a:r>
            <a:endParaRPr lang="en-US" sz="1150" dirty="0"/>
          </a:p>
        </p:txBody>
      </p:sp>
      <p:sp>
        <p:nvSpPr>
          <p:cNvPr id="4" name="Text 2"/>
          <p:cNvSpPr/>
          <p:nvPr/>
        </p:nvSpPr>
        <p:spPr>
          <a:xfrm>
            <a:off x="731520" y="1261872"/>
            <a:ext cx="10927080" cy="5120640"/>
          </a:xfrm>
          <a:prstGeom prst="rect">
            <a:avLst/>
          </a:prstGeom>
          <a:noFill/>
          <a:ln/>
        </p:spPr>
        <p:txBody>
          <a:bodyPr wrap="square" lIns="762" tIns="762" rIns="762" bIns="762" rtlCol="0" anchor="t"/>
          <a:lstStyle/>
          <a:p>
            <a:pPr marL="203200" indent="-203200">
              <a:buSzPct val="100000"/>
              <a:buChar char="•"/>
            </a:pPr>
            <a:r>
              <a:rPr lang="en-US" sz="1590" dirty="0">
                <a:solidFill>
                  <a:srgbClr val="22312B"/>
                </a:solidFill>
              </a:rPr>
              <a:t>User profile capture records age, height, current weight, target weight, diet type, selected health condition and preferred number of meals per day. This allows the system to distinguish between users who want three large meals and users who prefer smaller meals with snacks.</a:t>
            </a:r>
            <a:endParaRPr lang="en-US" sz="1590" dirty="0"/>
          </a:p>
          <a:p>
            <a:pPr marL="203200" indent="-203200">
              <a:buSzPct val="100000"/>
              <a:buChar char="•"/>
            </a:pPr>
            <a:r>
              <a:rPr lang="en-US" sz="1590" dirty="0">
                <a:solidFill>
                  <a:srgbClr val="22312B"/>
                </a:solidFill>
              </a:rPr>
              <a:t>Calorie logic estimates a daily target from the relationship between current weight, target weight and goal category. Maintenance, weight-loss and weight-gain profiles therefore receive different targets rather than a generic recommendation.</a:t>
            </a:r>
            <a:endParaRPr lang="en-US" sz="1590" dirty="0"/>
          </a:p>
          <a:p>
            <a:pPr marL="203200" indent="-203200">
              <a:buSzPct val="100000"/>
              <a:buChar char="•"/>
            </a:pPr>
            <a:r>
              <a:rPr lang="en-US" sz="1590" dirty="0">
                <a:solidFill>
                  <a:srgbClr val="22312B"/>
                </a:solidFill>
              </a:rPr>
              <a:t>Weekly meal generation combines diet type, health-condition rules and meal frequency. A vegetarian user with four meals per day and a carnivore user with three meals per day can therefore receive different plan structures, not just different recipes.</a:t>
            </a:r>
            <a:endParaRPr lang="en-US" sz="1590" dirty="0"/>
          </a:p>
          <a:p>
            <a:pPr marL="203200" indent="-203200">
              <a:buSzPct val="100000"/>
              <a:buChar char="•"/>
            </a:pPr>
            <a:r>
              <a:rPr lang="en-US" sz="1590" dirty="0">
                <a:solidFill>
                  <a:srgbClr val="22312B"/>
                </a:solidFill>
              </a:rPr>
              <a:t>The shopping module aggregates ingredients across the week into one grocery list and prepares them for preferred-store ordering. Meal alarms support adherence, while feedback on hunger, satisfaction or fullness enables later adjustment [5], [9], [10].</a:t>
            </a:r>
            <a:endParaRPr lang="en-US" sz="1590" dirty="0"/>
          </a:p>
        </p:txBody>
      </p:sp>
      <p:sp>
        <p:nvSpPr>
          <p:cNvPr id="25" name="Slide Number Placeholder 0"/>
          <p:cNvSpPr>
            <a:spLocks noGrp="1"/>
          </p:cNvSpPr>
          <p:nvPr>
            <p:ph type="sldNum" sz="quarter" idx="4294967295"/>
          </p:nvPr>
        </p:nvSpPr>
        <p:spPr>
          <a:xfrm>
            <a:off x="11109960" y="6105832"/>
            <a:ext cx="1082040" cy="752168"/>
          </a:xfrm>
          <a:prstGeom prst="rect">
            <a:avLst/>
          </a:prstGeom>
          <a:solidFill>
            <a:schemeClr val="accent6"/>
          </a:solidFill>
          <a:extLst>
            <a:ext uri="{C572A759-6A51-4108-AA02-DFA0A04FC94B}">
              <ma14:wrappingTextBoxFlag xmlns:ma14="http://schemas.microsoft.com/office/mac/drawingml/2011/main" xmlns="" val="0"/>
            </a:ext>
          </a:extLst>
        </p:spPr>
        <p:txBody>
          <a:bodyPr/>
          <a:lstStyle>
            <a:lvl1pPr>
              <a:defRPr sz="1000">
                <a:solidFill>
                  <a:srgbClr val="4F5B55"/>
                </a:solidFill>
              </a:defRPr>
            </a:lvl1pPr>
          </a:lstStyle>
          <a:p>
            <a:pPr algn="l"/>
            <a:fld id="{F7021451-1387-4CA6-816F-3879F97B5CBC}" type="slidenum">
              <a:rPr lang="en-US" sz="4800" b="0"/>
              <a:t>5</a:t>
            </a:fld>
            <a:endParaRPr lang="en-US" sz="480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spTree>
      <p:nvGrpSpPr>
        <p:cNvPr id="1" name=""/>
        <p:cNvGrpSpPr/>
        <p:nvPr/>
      </p:nvGrpSpPr>
      <p:grpSpPr>
        <a:xfrm>
          <a:off x="0" y="0"/>
          <a:ext cx="0" cy="0"/>
          <a:chOff x="0" y="0"/>
          <a:chExt cx="0" cy="0"/>
        </a:xfrm>
      </p:grpSpPr>
      <p:sp>
        <p:nvSpPr>
          <p:cNvPr id="2" name="Text 0"/>
          <p:cNvSpPr/>
          <p:nvPr/>
        </p:nvSpPr>
        <p:spPr>
          <a:xfrm>
            <a:off x="594360" y="502920"/>
            <a:ext cx="8046720" cy="384048"/>
          </a:xfrm>
          <a:prstGeom prst="rect">
            <a:avLst/>
          </a:prstGeom>
          <a:noFill/>
          <a:ln/>
        </p:spPr>
        <p:txBody>
          <a:bodyPr wrap="square" rtlCol="0" anchor="ctr"/>
          <a:lstStyle/>
          <a:p>
            <a:pPr marL="0" indent="0">
              <a:buNone/>
            </a:pPr>
            <a:r>
              <a:rPr lang="en-US" sz="2400" b="1" dirty="0">
                <a:solidFill>
                  <a:srgbClr val="163328"/>
                </a:solidFill>
                <a:latin typeface="Aptos Display" pitchFamily="34" charset="0"/>
                <a:ea typeface="Aptos Display" pitchFamily="34" charset="-122"/>
                <a:cs typeface="Aptos Display" pitchFamily="34" charset="-120"/>
              </a:rPr>
              <a:t>Intelligent decision-making and expert system logic</a:t>
            </a:r>
            <a:endParaRPr lang="en-US" sz="2400" dirty="0"/>
          </a:p>
        </p:txBody>
      </p:sp>
      <p:sp>
        <p:nvSpPr>
          <p:cNvPr id="3" name="Text 1"/>
          <p:cNvSpPr/>
          <p:nvPr/>
        </p:nvSpPr>
        <p:spPr>
          <a:xfrm>
            <a:off x="612648" y="896112"/>
            <a:ext cx="8686800" cy="237744"/>
          </a:xfrm>
          <a:prstGeom prst="rect">
            <a:avLst/>
          </a:prstGeom>
          <a:noFill/>
          <a:ln/>
        </p:spPr>
        <p:txBody>
          <a:bodyPr wrap="square" rtlCol="0" anchor="ctr"/>
          <a:lstStyle/>
          <a:p>
            <a:pPr marL="0" indent="0">
              <a:buNone/>
            </a:pPr>
            <a:r>
              <a:rPr lang="en-US" sz="1150" dirty="0">
                <a:solidFill>
                  <a:srgbClr val="4F5B55"/>
                </a:solidFill>
              </a:rPr>
              <a:t>The system uses rule-based inference rather than black-box machine learning.</a:t>
            </a:r>
            <a:endParaRPr lang="en-US" sz="1150" dirty="0"/>
          </a:p>
        </p:txBody>
      </p:sp>
      <p:sp>
        <p:nvSpPr>
          <p:cNvPr id="4" name="Text 2"/>
          <p:cNvSpPr/>
          <p:nvPr/>
        </p:nvSpPr>
        <p:spPr>
          <a:xfrm>
            <a:off x="777240" y="1325880"/>
            <a:ext cx="5303520" cy="2011680"/>
          </a:xfrm>
          <a:prstGeom prst="rect">
            <a:avLst/>
          </a:prstGeom>
          <a:noFill/>
          <a:ln/>
        </p:spPr>
        <p:txBody>
          <a:bodyPr wrap="square" lIns="508" tIns="508" rIns="508" bIns="508" rtlCol="0" anchor="ctr"/>
          <a:lstStyle/>
          <a:p>
            <a:pPr marL="0" indent="0">
              <a:buNone/>
            </a:pPr>
            <a:r>
              <a:rPr lang="en-US" sz="1680" dirty="0">
                <a:solidFill>
                  <a:srgbClr val="26342E"/>
                </a:solidFill>
              </a:rPr>
              <a:t>NutriFlow is described in the report as a basic AI-style decision process, but technically it is closer to a lightweight expert system. In a classical expert system, a knowledge base is combined with inference rules to reach decisions. NutriFlow follows the same pattern in simplified form: user inputs are compared against diet definitions, nutrition values, allergy constraints, health-condition rules and calorie formulas so that the meal engine selects only options that fit the profile [6]-[8].</a:t>
            </a:r>
            <a:endParaRPr lang="en-US" sz="1680" dirty="0"/>
          </a:p>
        </p:txBody>
      </p:sp>
      <p:sp>
        <p:nvSpPr>
          <p:cNvPr id="5" name="Text 3"/>
          <p:cNvSpPr/>
          <p:nvPr/>
        </p:nvSpPr>
        <p:spPr>
          <a:xfrm>
            <a:off x="777240" y="3611880"/>
            <a:ext cx="5303520" cy="1920240"/>
          </a:xfrm>
          <a:prstGeom prst="rect">
            <a:avLst/>
          </a:prstGeom>
          <a:noFill/>
          <a:ln/>
        </p:spPr>
        <p:txBody>
          <a:bodyPr wrap="square" lIns="508" tIns="508" rIns="508" bIns="508" rtlCol="0" anchor="ctr"/>
          <a:lstStyle/>
          <a:p>
            <a:pPr marL="0" indent="0">
              <a:buNone/>
            </a:pPr>
            <a:r>
              <a:rPr lang="en-US" sz="1640" dirty="0">
                <a:solidFill>
                  <a:srgbClr val="26342E"/>
                </a:solidFill>
              </a:rPr>
              <a:t>This means the platform does not randomly guess meals. It first captures inputs such as age, weight, goal, activity level, allergies, diet type and restrictions, then calculates calorie and protein targets. After that, the decision layer filters the meal database, matches suitable meals and supports controlled replacements when the user swaps or regenerates items. The result is a structured planning workflow that is explainable, auditable and easier to justify academically than an opaque recommendation model.</a:t>
            </a:r>
            <a:endParaRPr lang="en-US" sz="1640" dirty="0"/>
          </a:p>
        </p:txBody>
      </p:sp>
      <p:sp>
        <p:nvSpPr>
          <p:cNvPr id="6" name="Shape 4"/>
          <p:cNvSpPr/>
          <p:nvPr/>
        </p:nvSpPr>
        <p:spPr>
          <a:xfrm>
            <a:off x="6537960" y="1417320"/>
            <a:ext cx="4572000" cy="4480560"/>
          </a:xfrm>
          <a:prstGeom prst="roundRect">
            <a:avLst/>
          </a:prstGeom>
          <a:solidFill>
            <a:srgbClr val="FFFFFF"/>
          </a:solidFill>
          <a:ln w="12700">
            <a:solidFill>
              <a:srgbClr val="BFD4C6"/>
            </a:solidFill>
            <a:prstDash val="solid"/>
          </a:ln>
        </p:spPr>
        <p:txBody>
          <a:bodyPr/>
          <a:lstStyle/>
          <a:p>
            <a:endParaRPr lang="en-GB"/>
          </a:p>
        </p:txBody>
      </p:sp>
      <p:sp>
        <p:nvSpPr>
          <p:cNvPr id="7" name="Shape 5"/>
          <p:cNvSpPr/>
          <p:nvPr/>
        </p:nvSpPr>
        <p:spPr>
          <a:xfrm>
            <a:off x="6903720" y="1828800"/>
            <a:ext cx="3840480" cy="576072"/>
          </a:xfrm>
          <a:prstGeom prst="roundRect">
            <a:avLst/>
          </a:prstGeom>
          <a:solidFill>
            <a:srgbClr val="EAF4EE"/>
          </a:solidFill>
          <a:ln w="12700">
            <a:solidFill>
              <a:srgbClr val="9FC3AB"/>
            </a:solidFill>
            <a:prstDash val="solid"/>
          </a:ln>
        </p:spPr>
        <p:txBody>
          <a:bodyPr/>
          <a:lstStyle/>
          <a:p>
            <a:endParaRPr lang="en-GB"/>
          </a:p>
        </p:txBody>
      </p:sp>
      <p:sp>
        <p:nvSpPr>
          <p:cNvPr id="8" name="Text 6"/>
          <p:cNvSpPr/>
          <p:nvPr/>
        </p:nvSpPr>
        <p:spPr>
          <a:xfrm>
            <a:off x="7086600" y="1920240"/>
            <a:ext cx="3474720" cy="365760"/>
          </a:xfrm>
          <a:prstGeom prst="rect">
            <a:avLst/>
          </a:prstGeom>
          <a:noFill/>
          <a:ln/>
        </p:spPr>
        <p:txBody>
          <a:bodyPr wrap="square" lIns="254" tIns="254" rIns="254" bIns="254" rtlCol="0" anchor="ctr"/>
          <a:lstStyle/>
          <a:p>
            <a:pPr marL="0" indent="0" algn="ctr">
              <a:buNone/>
            </a:pPr>
            <a:r>
              <a:rPr lang="en-US" sz="1520" dirty="0">
                <a:solidFill>
                  <a:srgbClr val="21302A"/>
                </a:solidFill>
              </a:rPr>
              <a:t>Knowledge base: meals, ingredient values, diet definitions, health rules</a:t>
            </a:r>
            <a:endParaRPr lang="en-US" sz="1520" dirty="0"/>
          </a:p>
        </p:txBody>
      </p:sp>
      <p:sp>
        <p:nvSpPr>
          <p:cNvPr id="9" name="Shape 7"/>
          <p:cNvSpPr/>
          <p:nvPr/>
        </p:nvSpPr>
        <p:spPr>
          <a:xfrm>
            <a:off x="6903720" y="2697480"/>
            <a:ext cx="3840480" cy="576072"/>
          </a:xfrm>
          <a:prstGeom prst="roundRect">
            <a:avLst/>
          </a:prstGeom>
          <a:solidFill>
            <a:srgbClr val="F5FBF7"/>
          </a:solidFill>
          <a:ln w="12700">
            <a:solidFill>
              <a:srgbClr val="9FC3AB"/>
            </a:solidFill>
            <a:prstDash val="solid"/>
          </a:ln>
        </p:spPr>
        <p:txBody>
          <a:bodyPr/>
          <a:lstStyle/>
          <a:p>
            <a:endParaRPr lang="en-GB"/>
          </a:p>
        </p:txBody>
      </p:sp>
      <p:sp>
        <p:nvSpPr>
          <p:cNvPr id="10" name="Text 8"/>
          <p:cNvSpPr/>
          <p:nvPr/>
        </p:nvSpPr>
        <p:spPr>
          <a:xfrm>
            <a:off x="7086600" y="2788920"/>
            <a:ext cx="3474720" cy="365760"/>
          </a:xfrm>
          <a:prstGeom prst="rect">
            <a:avLst/>
          </a:prstGeom>
          <a:noFill/>
          <a:ln/>
        </p:spPr>
        <p:txBody>
          <a:bodyPr wrap="square" lIns="254" tIns="254" rIns="254" bIns="254" rtlCol="0" anchor="ctr"/>
          <a:lstStyle/>
          <a:p>
            <a:pPr marL="0" indent="0" algn="ctr">
              <a:buNone/>
            </a:pPr>
            <a:r>
              <a:rPr lang="en-US" sz="1520" dirty="0">
                <a:solidFill>
                  <a:srgbClr val="21302A"/>
                </a:solidFill>
              </a:rPr>
              <a:t>Inference rules: filter, calculate, match, replace, aggregate</a:t>
            </a:r>
            <a:endParaRPr lang="en-US" sz="1520" dirty="0"/>
          </a:p>
        </p:txBody>
      </p:sp>
      <p:sp>
        <p:nvSpPr>
          <p:cNvPr id="11" name="Shape 9"/>
          <p:cNvSpPr/>
          <p:nvPr/>
        </p:nvSpPr>
        <p:spPr>
          <a:xfrm>
            <a:off x="6903720" y="3566160"/>
            <a:ext cx="3840480" cy="576072"/>
          </a:xfrm>
          <a:prstGeom prst="roundRect">
            <a:avLst/>
          </a:prstGeom>
          <a:solidFill>
            <a:srgbClr val="EAF4EE"/>
          </a:solidFill>
          <a:ln w="12700">
            <a:solidFill>
              <a:srgbClr val="9FC3AB"/>
            </a:solidFill>
            <a:prstDash val="solid"/>
          </a:ln>
        </p:spPr>
        <p:txBody>
          <a:bodyPr/>
          <a:lstStyle/>
          <a:p>
            <a:endParaRPr lang="en-GB"/>
          </a:p>
        </p:txBody>
      </p:sp>
      <p:sp>
        <p:nvSpPr>
          <p:cNvPr id="12" name="Text 10"/>
          <p:cNvSpPr/>
          <p:nvPr/>
        </p:nvSpPr>
        <p:spPr>
          <a:xfrm>
            <a:off x="7086600" y="3657600"/>
            <a:ext cx="3474720" cy="365760"/>
          </a:xfrm>
          <a:prstGeom prst="rect">
            <a:avLst/>
          </a:prstGeom>
          <a:noFill/>
          <a:ln/>
        </p:spPr>
        <p:txBody>
          <a:bodyPr wrap="square" lIns="254" tIns="254" rIns="254" bIns="254" rtlCol="0" anchor="ctr"/>
          <a:lstStyle/>
          <a:p>
            <a:pPr marL="0" indent="0" algn="ctr">
              <a:buNone/>
            </a:pPr>
            <a:r>
              <a:rPr lang="en-US" sz="1520" dirty="0">
                <a:solidFill>
                  <a:srgbClr val="21302A"/>
                </a:solidFill>
              </a:rPr>
              <a:t>Interface actions: generate, swap, remove, regenerate, feedback</a:t>
            </a:r>
            <a:endParaRPr lang="en-US" sz="1520" dirty="0"/>
          </a:p>
        </p:txBody>
      </p:sp>
      <p:sp>
        <p:nvSpPr>
          <p:cNvPr id="13" name="Shape 11"/>
          <p:cNvSpPr/>
          <p:nvPr/>
        </p:nvSpPr>
        <p:spPr>
          <a:xfrm>
            <a:off x="6903720" y="4434840"/>
            <a:ext cx="3840480" cy="576072"/>
          </a:xfrm>
          <a:prstGeom prst="roundRect">
            <a:avLst/>
          </a:prstGeom>
          <a:solidFill>
            <a:srgbClr val="F5FBF7"/>
          </a:solidFill>
          <a:ln w="12700">
            <a:solidFill>
              <a:srgbClr val="9FC3AB"/>
            </a:solidFill>
            <a:prstDash val="solid"/>
          </a:ln>
        </p:spPr>
        <p:txBody>
          <a:bodyPr/>
          <a:lstStyle/>
          <a:p>
            <a:endParaRPr lang="en-GB"/>
          </a:p>
        </p:txBody>
      </p:sp>
      <p:sp>
        <p:nvSpPr>
          <p:cNvPr id="14" name="Text 12"/>
          <p:cNvSpPr/>
          <p:nvPr/>
        </p:nvSpPr>
        <p:spPr>
          <a:xfrm>
            <a:off x="7086600" y="4526280"/>
            <a:ext cx="3474720" cy="365760"/>
          </a:xfrm>
          <a:prstGeom prst="rect">
            <a:avLst/>
          </a:prstGeom>
          <a:noFill/>
          <a:ln/>
        </p:spPr>
        <p:txBody>
          <a:bodyPr wrap="square" lIns="254" tIns="254" rIns="254" bIns="254" rtlCol="0" anchor="ctr"/>
          <a:lstStyle/>
          <a:p>
            <a:pPr marL="0" indent="0" algn="ctr">
              <a:buNone/>
            </a:pPr>
            <a:r>
              <a:rPr lang="en-US" sz="1520" dirty="0">
                <a:solidFill>
                  <a:srgbClr val="21302A"/>
                </a:solidFill>
              </a:rPr>
              <a:t>Outputs: meal plan, shopping list, reminders, later plan adjustment</a:t>
            </a:r>
            <a:endParaRPr lang="en-US" sz="1520" dirty="0"/>
          </a:p>
        </p:txBody>
      </p:sp>
      <p:sp>
        <p:nvSpPr>
          <p:cNvPr id="25" name="Slide Number Placeholder 0"/>
          <p:cNvSpPr>
            <a:spLocks noGrp="1"/>
          </p:cNvSpPr>
          <p:nvPr>
            <p:ph type="sldNum" sz="quarter" idx="4294967295"/>
          </p:nvPr>
        </p:nvSpPr>
        <p:spPr>
          <a:xfrm>
            <a:off x="11109960" y="6086168"/>
            <a:ext cx="1082040" cy="771832"/>
          </a:xfrm>
          <a:prstGeom prst="rect">
            <a:avLst/>
          </a:prstGeom>
          <a:solidFill>
            <a:schemeClr val="accent6"/>
          </a:solidFill>
          <a:extLst>
            <a:ext uri="{C572A759-6A51-4108-AA02-DFA0A04FC94B}">
              <ma14:wrappingTextBoxFlag xmlns:ma14="http://schemas.microsoft.com/office/mac/drawingml/2011/main" xmlns="" val="0"/>
            </a:ext>
          </a:extLst>
        </p:spPr>
        <p:txBody>
          <a:bodyPr/>
          <a:lstStyle>
            <a:lvl1pPr>
              <a:defRPr sz="1000">
                <a:solidFill>
                  <a:srgbClr val="4F5B55"/>
                </a:solidFill>
              </a:defRPr>
            </a:lvl1pPr>
          </a:lstStyle>
          <a:p>
            <a:pPr algn="l"/>
            <a:fld id="{F7021451-1387-4CA6-816F-3879F97B5CBC}" type="slidenum">
              <a:rPr lang="en-US" sz="4800" b="0"/>
              <a:t>6</a:t>
            </a:fld>
            <a:endParaRPr lang="en-US" sz="480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spTree>
      <p:nvGrpSpPr>
        <p:cNvPr id="1" name=""/>
        <p:cNvGrpSpPr/>
        <p:nvPr/>
      </p:nvGrpSpPr>
      <p:grpSpPr>
        <a:xfrm>
          <a:off x="0" y="0"/>
          <a:ext cx="0" cy="0"/>
          <a:chOff x="0" y="0"/>
          <a:chExt cx="0" cy="0"/>
        </a:xfrm>
      </p:grpSpPr>
      <p:sp>
        <p:nvSpPr>
          <p:cNvPr id="2" name="Text 0"/>
          <p:cNvSpPr/>
          <p:nvPr/>
        </p:nvSpPr>
        <p:spPr>
          <a:xfrm>
            <a:off x="594360" y="502920"/>
            <a:ext cx="8046720" cy="384048"/>
          </a:xfrm>
          <a:prstGeom prst="rect">
            <a:avLst/>
          </a:prstGeom>
          <a:noFill/>
          <a:ln/>
        </p:spPr>
        <p:txBody>
          <a:bodyPr wrap="square" rtlCol="0" anchor="ctr"/>
          <a:lstStyle/>
          <a:p>
            <a:pPr marL="0" indent="0">
              <a:buNone/>
            </a:pPr>
            <a:r>
              <a:rPr lang="en-US" sz="2400" b="1" dirty="0">
                <a:solidFill>
                  <a:srgbClr val="163328"/>
                </a:solidFill>
                <a:latin typeface="Aptos Display" pitchFamily="34" charset="0"/>
                <a:ea typeface="Aptos Display" pitchFamily="34" charset="-122"/>
                <a:cs typeface="Aptos Display" pitchFamily="34" charset="-120"/>
              </a:rPr>
              <a:t>System architecture</a:t>
            </a:r>
            <a:endParaRPr lang="en-US" sz="2400" dirty="0"/>
          </a:p>
        </p:txBody>
      </p:sp>
      <p:sp>
        <p:nvSpPr>
          <p:cNvPr id="3" name="Text 1"/>
          <p:cNvSpPr/>
          <p:nvPr/>
        </p:nvSpPr>
        <p:spPr>
          <a:xfrm>
            <a:off x="612648" y="896112"/>
            <a:ext cx="8686800" cy="237744"/>
          </a:xfrm>
          <a:prstGeom prst="rect">
            <a:avLst/>
          </a:prstGeom>
          <a:noFill/>
          <a:ln/>
        </p:spPr>
        <p:txBody>
          <a:bodyPr wrap="square" rtlCol="0" anchor="ctr"/>
          <a:lstStyle/>
          <a:p>
            <a:pPr marL="0" indent="0">
              <a:buNone/>
            </a:pPr>
            <a:r>
              <a:rPr lang="en-US" sz="1150" dirty="0">
                <a:solidFill>
                  <a:srgbClr val="4F5B55"/>
                </a:solidFill>
              </a:rPr>
              <a:t>The proposed platform is modular so that each service can be explained, prototyped and extended independently.</a:t>
            </a:r>
            <a:endParaRPr lang="en-US" sz="1150" dirty="0"/>
          </a:p>
        </p:txBody>
      </p:sp>
      <p:sp>
        <p:nvSpPr>
          <p:cNvPr id="4" name="Text 2"/>
          <p:cNvSpPr/>
          <p:nvPr/>
        </p:nvSpPr>
        <p:spPr>
          <a:xfrm>
            <a:off x="777240" y="1325880"/>
            <a:ext cx="4800600" cy="4297680"/>
          </a:xfrm>
          <a:prstGeom prst="rect">
            <a:avLst/>
          </a:prstGeom>
          <a:noFill/>
          <a:ln/>
        </p:spPr>
        <p:txBody>
          <a:bodyPr wrap="square" lIns="508" tIns="508" rIns="508" bIns="508" rtlCol="0" anchor="ctr"/>
          <a:lstStyle/>
          <a:p>
            <a:pPr marL="0" indent="0">
              <a:buNone/>
            </a:pPr>
            <a:r>
              <a:rPr lang="en-US" sz="1630" dirty="0">
                <a:solidFill>
                  <a:srgbClr val="26342E"/>
                </a:solidFill>
              </a:rPr>
              <a:t>The architecture begins with the user-facing web interface, which sends profile and preference data to the profile module. The meal-planning engine then calculates nutrition targets and applies diet and health-condition rules using its internal database. Output is passed to three connected services: a shopping module that aggregates ingredients, a reminder scheduler that prepares meal alarms and a feedback processor that stores user responses for future adjustment. This modularity is academically important because it shows separation of concerns and makes the concept scalable for later integration with retailer APIs, secure user accounts or wearable-device data.</a:t>
            </a:r>
            <a:endParaRPr lang="en-US" sz="1630" dirty="0"/>
          </a:p>
        </p:txBody>
      </p:sp>
      <p:pic>
        <p:nvPicPr>
          <p:cNvPr id="5" name="Image 0" descr="/mnt/data/nutriflow_edit/docx_unzipped/word/media/image1.PNG"/>
          <p:cNvPicPr>
            <a:picLocks noChangeAspect="1"/>
          </p:cNvPicPr>
          <p:nvPr/>
        </p:nvPicPr>
        <p:blipFill>
          <a:blip r:embed="rId3"/>
          <a:stretch>
            <a:fillRect/>
          </a:stretch>
        </p:blipFill>
        <p:spPr>
          <a:xfrm>
            <a:off x="5897880" y="1568716"/>
            <a:ext cx="5212080" cy="3994888"/>
          </a:xfrm>
          <a:prstGeom prst="rect">
            <a:avLst/>
          </a:prstGeom>
        </p:spPr>
      </p:pic>
      <p:sp>
        <p:nvSpPr>
          <p:cNvPr id="6" name="Text 3"/>
          <p:cNvSpPr/>
          <p:nvPr/>
        </p:nvSpPr>
        <p:spPr>
          <a:xfrm>
            <a:off x="6903720" y="5559552"/>
            <a:ext cx="3017520" cy="201168"/>
          </a:xfrm>
          <a:prstGeom prst="rect">
            <a:avLst/>
          </a:prstGeom>
          <a:noFill/>
          <a:ln/>
        </p:spPr>
        <p:txBody>
          <a:bodyPr wrap="square" rtlCol="0" anchor="ctr"/>
          <a:lstStyle/>
          <a:p>
            <a:pPr marL="0" indent="0" algn="ctr">
              <a:buNone/>
            </a:pPr>
            <a:r>
              <a:rPr lang="en-US" sz="1150" i="1" dirty="0">
                <a:solidFill>
                  <a:srgbClr val="4F5B55"/>
                </a:solidFill>
              </a:rPr>
              <a:t>Figure 1. NutriFlow system architecture.</a:t>
            </a:r>
            <a:endParaRPr lang="en-US" sz="1150" dirty="0"/>
          </a:p>
        </p:txBody>
      </p:sp>
      <p:sp>
        <p:nvSpPr>
          <p:cNvPr id="25" name="Slide Number Placeholder 0"/>
          <p:cNvSpPr>
            <a:spLocks noGrp="1"/>
          </p:cNvSpPr>
          <p:nvPr>
            <p:ph type="sldNum" sz="quarter" idx="4294967295"/>
          </p:nvPr>
        </p:nvSpPr>
        <p:spPr>
          <a:xfrm>
            <a:off x="11257934" y="6145161"/>
            <a:ext cx="934065" cy="712839"/>
          </a:xfrm>
          <a:prstGeom prst="rect">
            <a:avLst/>
          </a:prstGeom>
          <a:solidFill>
            <a:schemeClr val="accent6"/>
          </a:solidFill>
          <a:extLst>
            <a:ext uri="{C572A759-6A51-4108-AA02-DFA0A04FC94B}">
              <ma14:wrappingTextBoxFlag xmlns:ma14="http://schemas.microsoft.com/office/mac/drawingml/2011/main" xmlns="" val="0"/>
            </a:ext>
          </a:extLst>
        </p:spPr>
        <p:txBody>
          <a:bodyPr/>
          <a:lstStyle>
            <a:lvl1pPr>
              <a:defRPr sz="1000">
                <a:solidFill>
                  <a:srgbClr val="4F5B55"/>
                </a:solidFill>
              </a:defRPr>
            </a:lvl1pPr>
          </a:lstStyle>
          <a:p>
            <a:pPr algn="l"/>
            <a:fld id="{F7021451-1387-4CA6-816F-3879F97B5CBC}" type="slidenum">
              <a:rPr lang="en-US" sz="4800" b="0"/>
              <a:t>7</a:t>
            </a:fld>
            <a:endParaRPr lang="en-US" sz="480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spTree>
      <p:nvGrpSpPr>
        <p:cNvPr id="1" name=""/>
        <p:cNvGrpSpPr/>
        <p:nvPr/>
      </p:nvGrpSpPr>
      <p:grpSpPr>
        <a:xfrm>
          <a:off x="0" y="0"/>
          <a:ext cx="0" cy="0"/>
          <a:chOff x="0" y="0"/>
          <a:chExt cx="0" cy="0"/>
        </a:xfrm>
      </p:grpSpPr>
      <p:sp>
        <p:nvSpPr>
          <p:cNvPr id="2" name="Text 0"/>
          <p:cNvSpPr/>
          <p:nvPr/>
        </p:nvSpPr>
        <p:spPr>
          <a:xfrm>
            <a:off x="594360" y="502920"/>
            <a:ext cx="8046720" cy="384048"/>
          </a:xfrm>
          <a:prstGeom prst="rect">
            <a:avLst/>
          </a:prstGeom>
          <a:noFill/>
          <a:ln/>
        </p:spPr>
        <p:txBody>
          <a:bodyPr wrap="square" rtlCol="0" anchor="ctr"/>
          <a:lstStyle/>
          <a:p>
            <a:pPr marL="0" indent="0">
              <a:buNone/>
            </a:pPr>
            <a:r>
              <a:rPr lang="en-US" sz="2400" b="1" dirty="0">
                <a:solidFill>
                  <a:srgbClr val="163328"/>
                </a:solidFill>
                <a:latin typeface="Aptos Display" pitchFamily="34" charset="0"/>
                <a:ea typeface="Aptos Display" pitchFamily="34" charset="-122"/>
                <a:cs typeface="Aptos Display" pitchFamily="34" charset="-120"/>
              </a:rPr>
              <a:t>Process design and feedback loop</a:t>
            </a:r>
            <a:endParaRPr lang="en-US" sz="2400" dirty="0"/>
          </a:p>
        </p:txBody>
      </p:sp>
      <p:sp>
        <p:nvSpPr>
          <p:cNvPr id="3" name="Text 1"/>
          <p:cNvSpPr/>
          <p:nvPr/>
        </p:nvSpPr>
        <p:spPr>
          <a:xfrm>
            <a:off x="612648" y="896112"/>
            <a:ext cx="8686800" cy="237744"/>
          </a:xfrm>
          <a:prstGeom prst="rect">
            <a:avLst/>
          </a:prstGeom>
          <a:noFill/>
          <a:ln/>
        </p:spPr>
        <p:txBody>
          <a:bodyPr wrap="square" rtlCol="0" anchor="ctr"/>
          <a:lstStyle/>
          <a:p>
            <a:pPr marL="0" indent="0">
              <a:buNone/>
            </a:pPr>
            <a:r>
              <a:rPr lang="en-US" sz="1150" dirty="0">
                <a:solidFill>
                  <a:srgbClr val="4F5B55"/>
                </a:solidFill>
              </a:rPr>
              <a:t>The process flow shows that NutriFlow is not a one-off planner but a cyclical support system.</a:t>
            </a:r>
            <a:endParaRPr lang="en-US" sz="1150" dirty="0"/>
          </a:p>
        </p:txBody>
      </p:sp>
      <p:pic>
        <p:nvPicPr>
          <p:cNvPr id="4" name="Image 0" descr="/mnt/data/nutriflow_edit/docx_unzipped/word/media/image2.PNG"/>
          <p:cNvPicPr>
            <a:picLocks noChangeAspect="1"/>
          </p:cNvPicPr>
          <p:nvPr/>
        </p:nvPicPr>
        <p:blipFill>
          <a:blip r:embed="rId3"/>
          <a:stretch>
            <a:fillRect/>
          </a:stretch>
        </p:blipFill>
        <p:spPr>
          <a:xfrm>
            <a:off x="1740507" y="1417320"/>
            <a:ext cx="2142546" cy="4434840"/>
          </a:xfrm>
          <a:prstGeom prst="rect">
            <a:avLst/>
          </a:prstGeom>
        </p:spPr>
      </p:pic>
      <p:sp>
        <p:nvSpPr>
          <p:cNvPr id="5" name="Text 2"/>
          <p:cNvSpPr/>
          <p:nvPr/>
        </p:nvSpPr>
        <p:spPr>
          <a:xfrm>
            <a:off x="5257800" y="1417320"/>
            <a:ext cx="5577840" cy="4389120"/>
          </a:xfrm>
          <a:prstGeom prst="rect">
            <a:avLst/>
          </a:prstGeom>
          <a:noFill/>
          <a:ln/>
        </p:spPr>
        <p:txBody>
          <a:bodyPr wrap="square" lIns="508" tIns="508" rIns="508" bIns="508" rtlCol="0" anchor="ctr"/>
          <a:lstStyle/>
          <a:p>
            <a:pPr marL="0" indent="0">
              <a:buNone/>
            </a:pPr>
            <a:r>
              <a:rPr lang="en-US" sz="1620" dirty="0">
                <a:solidFill>
                  <a:srgbClr val="26342E"/>
                </a:solidFill>
              </a:rPr>
              <a:t>The process starts with registration and profile entry, followed by diet selection, health-condition selection and preferred meal frequency. The system then calculates calorie needs, generates the weekly meal plan, schedules meal reminders and builds the shopping list. After the user follows the plan, feedback is collected on hunger, satisfaction or fullness. A decision node then checks whether the user response suggests the plan was appropriate. If the answer is no, the system adjusts targets or composition and regenerates the plan. This is important because it reframes nutrition support as an iterative behaviour process rather than a fixed recommendation produced once and never reviewed [9], [10].</a:t>
            </a:r>
            <a:endParaRPr lang="en-US" sz="1620" dirty="0"/>
          </a:p>
        </p:txBody>
      </p:sp>
      <p:sp>
        <p:nvSpPr>
          <p:cNvPr id="6" name="Text 3"/>
          <p:cNvSpPr/>
          <p:nvPr/>
        </p:nvSpPr>
        <p:spPr>
          <a:xfrm>
            <a:off x="1325880" y="5845277"/>
            <a:ext cx="2926080" cy="201168"/>
          </a:xfrm>
          <a:prstGeom prst="rect">
            <a:avLst/>
          </a:prstGeom>
          <a:noFill/>
          <a:ln/>
        </p:spPr>
        <p:txBody>
          <a:bodyPr wrap="square" rtlCol="0" anchor="ctr"/>
          <a:lstStyle/>
          <a:p>
            <a:pPr marL="0" indent="0" algn="ctr">
              <a:buNone/>
            </a:pPr>
            <a:r>
              <a:rPr lang="en-US" sz="1150" i="1" dirty="0">
                <a:solidFill>
                  <a:srgbClr val="4F5B55"/>
                </a:solidFill>
              </a:rPr>
              <a:t>Figure 2. NutriFlow process flow.</a:t>
            </a:r>
            <a:endParaRPr lang="en-US" sz="1150" dirty="0"/>
          </a:p>
        </p:txBody>
      </p:sp>
      <p:sp>
        <p:nvSpPr>
          <p:cNvPr id="25" name="Slide Number Placeholder 0"/>
          <p:cNvSpPr>
            <a:spLocks noGrp="1"/>
          </p:cNvSpPr>
          <p:nvPr>
            <p:ph type="sldNum" sz="quarter" idx="4294967295"/>
          </p:nvPr>
        </p:nvSpPr>
        <p:spPr>
          <a:xfrm>
            <a:off x="11257934" y="6174658"/>
            <a:ext cx="934065" cy="683342"/>
          </a:xfrm>
          <a:prstGeom prst="rect">
            <a:avLst/>
          </a:prstGeom>
          <a:solidFill>
            <a:schemeClr val="accent6"/>
          </a:solidFill>
          <a:extLst>
            <a:ext uri="{C572A759-6A51-4108-AA02-DFA0A04FC94B}">
              <ma14:wrappingTextBoxFlag xmlns:ma14="http://schemas.microsoft.com/office/mac/drawingml/2011/main" xmlns="" val="0"/>
            </a:ext>
          </a:extLst>
        </p:spPr>
        <p:txBody>
          <a:bodyPr/>
          <a:lstStyle>
            <a:lvl1pPr>
              <a:defRPr sz="1000">
                <a:solidFill>
                  <a:srgbClr val="4F5B55"/>
                </a:solidFill>
              </a:defRPr>
            </a:lvl1pPr>
          </a:lstStyle>
          <a:p>
            <a:pPr algn="l"/>
            <a:fld id="{F7021451-1387-4CA6-816F-3879F97B5CBC}" type="slidenum">
              <a:rPr lang="en-US" sz="4800" b="0"/>
              <a:t>8</a:t>
            </a:fld>
            <a:endParaRPr lang="en-US" sz="480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spTree>
      <p:nvGrpSpPr>
        <p:cNvPr id="1" name=""/>
        <p:cNvGrpSpPr/>
        <p:nvPr/>
      </p:nvGrpSpPr>
      <p:grpSpPr>
        <a:xfrm>
          <a:off x="0" y="0"/>
          <a:ext cx="0" cy="0"/>
          <a:chOff x="0" y="0"/>
          <a:chExt cx="0" cy="0"/>
        </a:xfrm>
      </p:grpSpPr>
      <p:sp>
        <p:nvSpPr>
          <p:cNvPr id="2" name="Text 0"/>
          <p:cNvSpPr/>
          <p:nvPr/>
        </p:nvSpPr>
        <p:spPr>
          <a:xfrm>
            <a:off x="594360" y="502920"/>
            <a:ext cx="8046720" cy="384048"/>
          </a:xfrm>
          <a:prstGeom prst="rect">
            <a:avLst/>
          </a:prstGeom>
          <a:noFill/>
          <a:ln/>
        </p:spPr>
        <p:txBody>
          <a:bodyPr wrap="square" rtlCol="0" anchor="ctr"/>
          <a:lstStyle/>
          <a:p>
            <a:pPr marL="0" indent="0">
              <a:buNone/>
            </a:pPr>
            <a:r>
              <a:rPr lang="en-US" sz="2400" b="1" dirty="0">
                <a:solidFill>
                  <a:srgbClr val="163328"/>
                </a:solidFill>
                <a:latin typeface="Aptos Display" pitchFamily="34" charset="0"/>
                <a:ea typeface="Aptos Display" pitchFamily="34" charset="-122"/>
                <a:cs typeface="Aptos Display" pitchFamily="34" charset="-120"/>
              </a:rPr>
              <a:t>User interface design direction</a:t>
            </a:r>
            <a:endParaRPr lang="en-US" sz="2400" dirty="0"/>
          </a:p>
        </p:txBody>
      </p:sp>
      <p:sp>
        <p:nvSpPr>
          <p:cNvPr id="3" name="Text 1"/>
          <p:cNvSpPr/>
          <p:nvPr/>
        </p:nvSpPr>
        <p:spPr>
          <a:xfrm>
            <a:off x="612648" y="896112"/>
            <a:ext cx="8686800" cy="237744"/>
          </a:xfrm>
          <a:prstGeom prst="rect">
            <a:avLst/>
          </a:prstGeom>
          <a:noFill/>
          <a:ln/>
        </p:spPr>
        <p:txBody>
          <a:bodyPr wrap="square" rtlCol="0" anchor="ctr"/>
          <a:lstStyle/>
          <a:p>
            <a:pPr marL="0" indent="0">
              <a:buNone/>
            </a:pPr>
            <a:r>
              <a:rPr lang="en-US" sz="1150" dirty="0">
                <a:solidFill>
                  <a:srgbClr val="4F5B55"/>
                </a:solidFill>
              </a:rPr>
              <a:t>The visual design aims to communicate health, clarity and routine support without appearing overly clinical.</a:t>
            </a:r>
            <a:endParaRPr lang="en-US" sz="1150" dirty="0"/>
          </a:p>
        </p:txBody>
      </p:sp>
      <p:sp>
        <p:nvSpPr>
          <p:cNvPr id="4" name="Text 2"/>
          <p:cNvSpPr/>
          <p:nvPr/>
        </p:nvSpPr>
        <p:spPr>
          <a:xfrm>
            <a:off x="777240" y="1325880"/>
            <a:ext cx="4023360" cy="4434840"/>
          </a:xfrm>
          <a:prstGeom prst="rect">
            <a:avLst/>
          </a:prstGeom>
          <a:noFill/>
          <a:ln/>
        </p:spPr>
        <p:txBody>
          <a:bodyPr wrap="square" lIns="508" tIns="508" rIns="508" bIns="508" rtlCol="0" anchor="ctr"/>
          <a:lstStyle/>
          <a:p>
            <a:pPr marL="0" indent="0">
              <a:buNone/>
            </a:pPr>
            <a:r>
              <a:rPr lang="en-US" sz="1640" dirty="0">
                <a:solidFill>
                  <a:srgbClr val="26342E"/>
                </a:solidFill>
              </a:rPr>
              <a:t>The moodboard uses green as the primary accent colour because it is strongly associated with freshness, wellbeing and food. White and light neutral backgrounds keep the interface readable, while rounded cards and spacious layouts make the system feel calm rather than technical. Sans-serif typography supports legibility across dashboards and forms. This design choice matters because users interact with the logic through the interface layer. A strong interface does not merely look attractive; it reduces friction when users enter profile data, read meal plans, inspect shopping lists and respond to reminders or feedback prompts [10].</a:t>
            </a:r>
            <a:endParaRPr lang="en-US" sz="1640" dirty="0"/>
          </a:p>
        </p:txBody>
      </p:sp>
      <p:pic>
        <p:nvPicPr>
          <p:cNvPr id="5" name="Image 0" descr="/mnt/data/nutriflow_edit/docx_unzipped/word/media/image3.PNG"/>
          <p:cNvPicPr>
            <a:picLocks noChangeAspect="1"/>
          </p:cNvPicPr>
          <p:nvPr/>
        </p:nvPicPr>
        <p:blipFill>
          <a:blip r:embed="rId3"/>
          <a:stretch>
            <a:fillRect/>
          </a:stretch>
        </p:blipFill>
        <p:spPr>
          <a:xfrm>
            <a:off x="5074920" y="1930211"/>
            <a:ext cx="5989320" cy="3271897"/>
          </a:xfrm>
          <a:prstGeom prst="rect">
            <a:avLst/>
          </a:prstGeom>
        </p:spPr>
      </p:pic>
      <p:sp>
        <p:nvSpPr>
          <p:cNvPr id="6" name="Text 3"/>
          <p:cNvSpPr/>
          <p:nvPr/>
        </p:nvSpPr>
        <p:spPr>
          <a:xfrm>
            <a:off x="6720840" y="5596128"/>
            <a:ext cx="2468880" cy="201168"/>
          </a:xfrm>
          <a:prstGeom prst="rect">
            <a:avLst/>
          </a:prstGeom>
          <a:noFill/>
          <a:ln/>
        </p:spPr>
        <p:txBody>
          <a:bodyPr wrap="square" rtlCol="0" anchor="ctr"/>
          <a:lstStyle/>
          <a:p>
            <a:pPr marL="0" indent="0" algn="ctr">
              <a:buNone/>
            </a:pPr>
            <a:r>
              <a:rPr lang="en-US" sz="1150" i="1" dirty="0">
                <a:solidFill>
                  <a:srgbClr val="4F5B55"/>
                </a:solidFill>
              </a:rPr>
              <a:t>Figure 3. NutriFlow moodboard.</a:t>
            </a:r>
            <a:endParaRPr lang="en-US" sz="1150" dirty="0"/>
          </a:p>
        </p:txBody>
      </p:sp>
      <p:sp>
        <p:nvSpPr>
          <p:cNvPr id="25" name="Slide Number Placeholder 0"/>
          <p:cNvSpPr>
            <a:spLocks noGrp="1"/>
          </p:cNvSpPr>
          <p:nvPr>
            <p:ph type="sldNum" sz="quarter" idx="4294967295"/>
          </p:nvPr>
        </p:nvSpPr>
        <p:spPr>
          <a:xfrm>
            <a:off x="11189110" y="6086168"/>
            <a:ext cx="1002890" cy="771832"/>
          </a:xfrm>
          <a:prstGeom prst="rect">
            <a:avLst/>
          </a:prstGeom>
          <a:solidFill>
            <a:schemeClr val="accent6"/>
          </a:solidFill>
          <a:extLst>
            <a:ext uri="{C572A759-6A51-4108-AA02-DFA0A04FC94B}">
              <ma14:wrappingTextBoxFlag xmlns:ma14="http://schemas.microsoft.com/office/mac/drawingml/2011/main" xmlns="" val="0"/>
            </a:ext>
          </a:extLst>
        </p:spPr>
        <p:txBody>
          <a:bodyPr/>
          <a:lstStyle>
            <a:lvl1pPr>
              <a:defRPr sz="1000">
                <a:solidFill>
                  <a:srgbClr val="4F5B55"/>
                </a:solidFill>
              </a:defRPr>
            </a:lvl1pPr>
          </a:lstStyle>
          <a:p>
            <a:pPr algn="l"/>
            <a:fld id="{F7021451-1387-4CA6-816F-3879F97B5CBC}" type="slidenum">
              <a:rPr lang="en-US" sz="4800" b="0"/>
              <a:t>9</a:t>
            </a:fld>
            <a:endParaRPr lang="en-US" sz="48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spTree>
      <p:nvGrpSpPr>
        <p:cNvPr id="1" name=""/>
        <p:cNvGrpSpPr/>
        <p:nvPr/>
      </p:nvGrpSpPr>
      <p:grpSpPr>
        <a:xfrm>
          <a:off x="0" y="0"/>
          <a:ext cx="0" cy="0"/>
          <a:chOff x="0" y="0"/>
          <a:chExt cx="0" cy="0"/>
        </a:xfrm>
      </p:grpSpPr>
      <p:sp>
        <p:nvSpPr>
          <p:cNvPr id="2" name="Text 0"/>
          <p:cNvSpPr/>
          <p:nvPr/>
        </p:nvSpPr>
        <p:spPr>
          <a:xfrm>
            <a:off x="594360" y="502920"/>
            <a:ext cx="8046720" cy="384048"/>
          </a:xfrm>
          <a:prstGeom prst="rect">
            <a:avLst/>
          </a:prstGeom>
          <a:noFill/>
          <a:ln/>
        </p:spPr>
        <p:txBody>
          <a:bodyPr wrap="square" rtlCol="0" anchor="ctr"/>
          <a:lstStyle/>
          <a:p>
            <a:pPr marL="0" indent="0">
              <a:buNone/>
            </a:pPr>
            <a:r>
              <a:rPr lang="en-US" sz="2400" b="1" dirty="0">
                <a:solidFill>
                  <a:srgbClr val="163328"/>
                </a:solidFill>
                <a:latin typeface="Aptos Display" pitchFamily="34" charset="0"/>
                <a:ea typeface="Aptos Display" pitchFamily="34" charset="-122"/>
                <a:cs typeface="Aptos Display" pitchFamily="34" charset="-120"/>
              </a:rPr>
              <a:t>Prototype mockups and user journey</a:t>
            </a:r>
            <a:endParaRPr lang="en-US" sz="2400" dirty="0"/>
          </a:p>
        </p:txBody>
      </p:sp>
      <p:sp>
        <p:nvSpPr>
          <p:cNvPr id="3" name="Text 1"/>
          <p:cNvSpPr/>
          <p:nvPr/>
        </p:nvSpPr>
        <p:spPr>
          <a:xfrm>
            <a:off x="612648" y="896112"/>
            <a:ext cx="8686800" cy="237744"/>
          </a:xfrm>
          <a:prstGeom prst="rect">
            <a:avLst/>
          </a:prstGeom>
          <a:noFill/>
          <a:ln/>
        </p:spPr>
        <p:txBody>
          <a:bodyPr wrap="square" rtlCol="0" anchor="ctr"/>
          <a:lstStyle/>
          <a:p>
            <a:pPr marL="0" indent="0">
              <a:buNone/>
            </a:pPr>
            <a:r>
              <a:rPr lang="en-US" sz="1150" dirty="0">
                <a:solidFill>
                  <a:srgbClr val="4F5B55"/>
                </a:solidFill>
              </a:rPr>
              <a:t>The prototype visualises how the concept translates from report logic into a usable browser-based workflow.</a:t>
            </a:r>
            <a:endParaRPr lang="en-US" sz="1150" dirty="0"/>
          </a:p>
        </p:txBody>
      </p:sp>
      <p:sp>
        <p:nvSpPr>
          <p:cNvPr id="4" name="Text 2"/>
          <p:cNvSpPr/>
          <p:nvPr/>
        </p:nvSpPr>
        <p:spPr>
          <a:xfrm>
            <a:off x="731520" y="1298448"/>
            <a:ext cx="4069080" cy="4434840"/>
          </a:xfrm>
          <a:prstGeom prst="rect">
            <a:avLst/>
          </a:prstGeom>
          <a:noFill/>
          <a:ln/>
        </p:spPr>
        <p:txBody>
          <a:bodyPr wrap="square" lIns="508" tIns="508" rIns="508" bIns="508" rtlCol="0" anchor="ctr"/>
          <a:lstStyle/>
          <a:p>
            <a:pPr marL="0" indent="0">
              <a:buNone/>
            </a:pPr>
            <a:r>
              <a:rPr lang="en-US" sz="1620" dirty="0">
                <a:solidFill>
                  <a:srgbClr val="26342E"/>
                </a:solidFill>
              </a:rPr>
              <a:t>The home page introduces the service and highlights automated meal planning, adaptive calorie adjustment and shopping-list integration. The profile page captures planning variables such as age, height, weight, diet type and health condition. The dashboard then presents the weekly meal plan with calories and macro information, while the shopping page consolidates ingredients and delivery details. Together these screens demonstrate the transition from concept to interaction design. They also support the hackathon presentation because the prototype can be run locally in a browser without dependence on external systems.</a:t>
            </a:r>
            <a:endParaRPr lang="en-US" sz="1620" dirty="0"/>
          </a:p>
        </p:txBody>
      </p:sp>
      <p:pic>
        <p:nvPicPr>
          <p:cNvPr id="5" name="Image 0" descr="/mnt/data/nutriflow_edit/docx_unzipped/word/media/image4.PNG"/>
          <p:cNvPicPr>
            <a:picLocks noChangeAspect="1"/>
          </p:cNvPicPr>
          <p:nvPr/>
        </p:nvPicPr>
        <p:blipFill>
          <a:blip r:embed="rId3"/>
          <a:stretch>
            <a:fillRect/>
          </a:stretch>
        </p:blipFill>
        <p:spPr>
          <a:xfrm>
            <a:off x="5074920" y="1553038"/>
            <a:ext cx="2926080" cy="1648804"/>
          </a:xfrm>
          <a:prstGeom prst="rect">
            <a:avLst/>
          </a:prstGeom>
        </p:spPr>
      </p:pic>
      <p:pic>
        <p:nvPicPr>
          <p:cNvPr id="6" name="Image 1" descr="/mnt/data/nutriflow_edit/docx_unzipped/word/media/image5.PNG"/>
          <p:cNvPicPr>
            <a:picLocks noChangeAspect="1"/>
          </p:cNvPicPr>
          <p:nvPr/>
        </p:nvPicPr>
        <p:blipFill>
          <a:blip r:embed="rId4"/>
          <a:stretch>
            <a:fillRect/>
          </a:stretch>
        </p:blipFill>
        <p:spPr>
          <a:xfrm>
            <a:off x="8183880" y="1551728"/>
            <a:ext cx="2926080" cy="1651425"/>
          </a:xfrm>
          <a:prstGeom prst="rect">
            <a:avLst/>
          </a:prstGeom>
        </p:spPr>
      </p:pic>
      <p:pic>
        <p:nvPicPr>
          <p:cNvPr id="7" name="Image 2" descr="/mnt/data/nutriflow_edit/docx_unzipped/word/media/image6.PNG"/>
          <p:cNvPicPr>
            <a:picLocks noChangeAspect="1"/>
          </p:cNvPicPr>
          <p:nvPr/>
        </p:nvPicPr>
        <p:blipFill>
          <a:blip r:embed="rId5"/>
          <a:stretch>
            <a:fillRect/>
          </a:stretch>
        </p:blipFill>
        <p:spPr>
          <a:xfrm>
            <a:off x="5074920" y="3757579"/>
            <a:ext cx="2926080" cy="1583122"/>
          </a:xfrm>
          <a:prstGeom prst="rect">
            <a:avLst/>
          </a:prstGeom>
        </p:spPr>
      </p:pic>
      <p:pic>
        <p:nvPicPr>
          <p:cNvPr id="8" name="Image 3" descr="/mnt/data/nutriflow_edit/docx_unzipped/word/media/image7.PNG"/>
          <p:cNvPicPr>
            <a:picLocks noChangeAspect="1"/>
          </p:cNvPicPr>
          <p:nvPr/>
        </p:nvPicPr>
        <p:blipFill>
          <a:blip r:embed="rId6"/>
          <a:stretch>
            <a:fillRect/>
          </a:stretch>
        </p:blipFill>
        <p:spPr>
          <a:xfrm>
            <a:off x="8183880" y="3752229"/>
            <a:ext cx="2926080" cy="1593821"/>
          </a:xfrm>
          <a:prstGeom prst="rect">
            <a:avLst/>
          </a:prstGeom>
        </p:spPr>
      </p:pic>
      <p:sp>
        <p:nvSpPr>
          <p:cNvPr id="9" name="Text 3"/>
          <p:cNvSpPr/>
          <p:nvPr/>
        </p:nvSpPr>
        <p:spPr>
          <a:xfrm>
            <a:off x="6053328" y="3273552"/>
            <a:ext cx="914400" cy="182880"/>
          </a:xfrm>
          <a:prstGeom prst="rect">
            <a:avLst/>
          </a:prstGeom>
          <a:noFill/>
          <a:ln/>
        </p:spPr>
        <p:txBody>
          <a:bodyPr wrap="square" rtlCol="0" anchor="ctr"/>
          <a:lstStyle/>
          <a:p>
            <a:pPr marL="0" indent="0" algn="ctr">
              <a:buNone/>
            </a:pPr>
            <a:r>
              <a:rPr lang="en-US" sz="1050" dirty="0">
                <a:solidFill>
                  <a:srgbClr val="4F5B55"/>
                </a:solidFill>
              </a:rPr>
              <a:t>Home page</a:t>
            </a:r>
            <a:endParaRPr lang="en-US" sz="1050" dirty="0"/>
          </a:p>
        </p:txBody>
      </p:sp>
      <p:sp>
        <p:nvSpPr>
          <p:cNvPr id="10" name="Text 4"/>
          <p:cNvSpPr/>
          <p:nvPr/>
        </p:nvSpPr>
        <p:spPr>
          <a:xfrm>
            <a:off x="9162288" y="3273552"/>
            <a:ext cx="914400" cy="182880"/>
          </a:xfrm>
          <a:prstGeom prst="rect">
            <a:avLst/>
          </a:prstGeom>
          <a:noFill/>
          <a:ln/>
        </p:spPr>
        <p:txBody>
          <a:bodyPr wrap="square" rtlCol="0" anchor="ctr"/>
          <a:lstStyle/>
          <a:p>
            <a:pPr marL="0" indent="0" algn="ctr">
              <a:buNone/>
            </a:pPr>
            <a:r>
              <a:rPr lang="en-US" sz="1050" dirty="0">
                <a:solidFill>
                  <a:srgbClr val="4F5B55"/>
                </a:solidFill>
              </a:rPr>
              <a:t>Profile setup</a:t>
            </a:r>
            <a:endParaRPr lang="en-US" sz="1050" dirty="0"/>
          </a:p>
        </p:txBody>
      </p:sp>
      <p:sp>
        <p:nvSpPr>
          <p:cNvPr id="11" name="Text 5"/>
          <p:cNvSpPr/>
          <p:nvPr/>
        </p:nvSpPr>
        <p:spPr>
          <a:xfrm>
            <a:off x="5623560" y="5532120"/>
            <a:ext cx="1828800" cy="182880"/>
          </a:xfrm>
          <a:prstGeom prst="rect">
            <a:avLst/>
          </a:prstGeom>
          <a:noFill/>
          <a:ln/>
        </p:spPr>
        <p:txBody>
          <a:bodyPr wrap="square" rtlCol="0" anchor="ctr"/>
          <a:lstStyle/>
          <a:p>
            <a:pPr marL="0" indent="0" algn="ctr">
              <a:buNone/>
            </a:pPr>
            <a:r>
              <a:rPr lang="en-US" sz="1050" dirty="0">
                <a:solidFill>
                  <a:srgbClr val="4F5B55"/>
                </a:solidFill>
              </a:rPr>
              <a:t>Meal plan dashboard</a:t>
            </a:r>
            <a:endParaRPr lang="en-US" sz="1050" dirty="0"/>
          </a:p>
        </p:txBody>
      </p:sp>
      <p:sp>
        <p:nvSpPr>
          <p:cNvPr id="12" name="Text 6"/>
          <p:cNvSpPr/>
          <p:nvPr/>
        </p:nvSpPr>
        <p:spPr>
          <a:xfrm>
            <a:off x="9144000" y="5532120"/>
            <a:ext cx="1005840" cy="182880"/>
          </a:xfrm>
          <a:prstGeom prst="rect">
            <a:avLst/>
          </a:prstGeom>
          <a:noFill/>
          <a:ln/>
        </p:spPr>
        <p:txBody>
          <a:bodyPr wrap="square" rtlCol="0" anchor="ctr"/>
          <a:lstStyle/>
          <a:p>
            <a:pPr marL="0" indent="0" algn="ctr">
              <a:buNone/>
            </a:pPr>
            <a:r>
              <a:rPr lang="en-US" sz="1050" dirty="0">
                <a:solidFill>
                  <a:srgbClr val="4F5B55"/>
                </a:solidFill>
              </a:rPr>
              <a:t>Shopping list</a:t>
            </a:r>
            <a:endParaRPr lang="en-US" sz="1050" dirty="0"/>
          </a:p>
        </p:txBody>
      </p:sp>
      <p:sp>
        <p:nvSpPr>
          <p:cNvPr id="25" name="Slide Number Placeholder 0"/>
          <p:cNvSpPr>
            <a:spLocks noGrp="1"/>
          </p:cNvSpPr>
          <p:nvPr>
            <p:ph type="sldNum" sz="quarter" idx="4294967295"/>
          </p:nvPr>
        </p:nvSpPr>
        <p:spPr>
          <a:xfrm>
            <a:off x="10972800" y="6144768"/>
            <a:ext cx="1219200" cy="713232"/>
          </a:xfrm>
          <a:prstGeom prst="rect">
            <a:avLst/>
          </a:prstGeom>
          <a:solidFill>
            <a:schemeClr val="accent6"/>
          </a:solidFill>
          <a:extLst>
            <a:ext uri="{C572A759-6A51-4108-AA02-DFA0A04FC94B}">
              <ma14:wrappingTextBoxFlag xmlns:ma14="http://schemas.microsoft.com/office/mac/drawingml/2011/main" xmlns="" val="0"/>
            </a:ext>
          </a:extLst>
        </p:spPr>
        <p:txBody>
          <a:bodyPr/>
          <a:lstStyle>
            <a:lvl1pPr>
              <a:defRPr sz="1000">
                <a:solidFill>
                  <a:srgbClr val="4F5B55"/>
                </a:solidFill>
              </a:defRPr>
            </a:lvl1pPr>
          </a:lstStyle>
          <a:p>
            <a:pPr algn="l"/>
            <a:fld id="{F7021451-1387-4CA6-816F-3879F97B5CBC}" type="slidenum">
              <a:rPr lang="en-US" sz="4800" b="0"/>
              <a:t>10</a:t>
            </a:fld>
            <a:endParaRPr lang="en-US" sz="48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1">
    <p:spTree>
      <p:nvGrpSpPr>
        <p:cNvPr id="1" name=""/>
        <p:cNvGrpSpPr/>
        <p:nvPr/>
      </p:nvGrpSpPr>
      <p:grpSpPr>
        <a:xfrm>
          <a:off x="0" y="0"/>
          <a:ext cx="0" cy="0"/>
          <a:chOff x="0" y="0"/>
          <a:chExt cx="0" cy="0"/>
        </a:xfrm>
      </p:grpSpPr>
      <p:sp>
        <p:nvSpPr>
          <p:cNvPr id="2" name="Text 0"/>
          <p:cNvSpPr/>
          <p:nvPr/>
        </p:nvSpPr>
        <p:spPr>
          <a:xfrm>
            <a:off x="594360" y="502920"/>
            <a:ext cx="8046720" cy="384048"/>
          </a:xfrm>
          <a:prstGeom prst="rect">
            <a:avLst/>
          </a:prstGeom>
          <a:noFill/>
          <a:ln/>
        </p:spPr>
        <p:txBody>
          <a:bodyPr wrap="square" rtlCol="0" anchor="ctr"/>
          <a:lstStyle/>
          <a:p>
            <a:pPr marL="0" indent="0">
              <a:buNone/>
            </a:pPr>
            <a:r>
              <a:rPr lang="en-US" sz="2400" b="1" dirty="0">
                <a:solidFill>
                  <a:srgbClr val="163328"/>
                </a:solidFill>
                <a:latin typeface="Aptos Display" pitchFamily="34" charset="0"/>
                <a:ea typeface="Aptos Display" pitchFamily="34" charset="-122"/>
                <a:cs typeface="Aptos Display" pitchFamily="34" charset="-120"/>
              </a:rPr>
              <a:t>Team-working, scope control and project timeline</a:t>
            </a:r>
            <a:endParaRPr lang="en-US" sz="2400" dirty="0"/>
          </a:p>
        </p:txBody>
      </p:sp>
      <p:sp>
        <p:nvSpPr>
          <p:cNvPr id="3" name="Text 1"/>
          <p:cNvSpPr/>
          <p:nvPr/>
        </p:nvSpPr>
        <p:spPr>
          <a:xfrm>
            <a:off x="612648" y="896112"/>
            <a:ext cx="8686800" cy="237744"/>
          </a:xfrm>
          <a:prstGeom prst="rect">
            <a:avLst/>
          </a:prstGeom>
          <a:noFill/>
          <a:ln/>
        </p:spPr>
        <p:txBody>
          <a:bodyPr wrap="square" rtlCol="0" anchor="ctr"/>
          <a:lstStyle/>
          <a:p>
            <a:pPr marL="0" indent="0">
              <a:buNone/>
            </a:pPr>
            <a:r>
              <a:rPr lang="en-US" sz="1150" dirty="0">
                <a:solidFill>
                  <a:srgbClr val="4F5B55"/>
                </a:solidFill>
              </a:rPr>
              <a:t>The project plan balances conceptual depth, visible output and feasibility within a hackathon context.</a:t>
            </a:r>
            <a:endParaRPr lang="en-US" sz="1150" dirty="0"/>
          </a:p>
        </p:txBody>
      </p:sp>
      <p:sp>
        <p:nvSpPr>
          <p:cNvPr id="4" name="Text 2"/>
          <p:cNvSpPr/>
          <p:nvPr/>
        </p:nvSpPr>
        <p:spPr>
          <a:xfrm>
            <a:off x="731520" y="1325880"/>
            <a:ext cx="4892040" cy="2834640"/>
          </a:xfrm>
          <a:prstGeom prst="rect">
            <a:avLst/>
          </a:prstGeom>
          <a:noFill/>
          <a:ln/>
        </p:spPr>
        <p:txBody>
          <a:bodyPr wrap="square" lIns="508" tIns="508" rIns="508" bIns="508" rtlCol="0" anchor="ctr"/>
          <a:lstStyle/>
          <a:p>
            <a:pPr marL="0" indent="0">
              <a:buNone/>
            </a:pPr>
            <a:r>
              <a:rPr lang="en-US" sz="1610" dirty="0">
                <a:solidFill>
                  <a:srgbClr val="26342E"/>
                </a:solidFill>
              </a:rPr>
              <a:t>The team organised the project across research, planning, design and prototype preparation so that technical choices stayed aligned with the presentation and report. Scope control was essential. The team prioritised profile capture, calorie estimation, diet-aware meal generation, shopping-list creation, meal alarms and feedback-driven adjustment because these features best demonstrate innovation and user value within limited time. More complex elements such as real payment handling, retailer APIs and advanced machine learning were postponed as future development items.</a:t>
            </a:r>
            <a:endParaRPr lang="en-US" sz="1610" dirty="0"/>
          </a:p>
        </p:txBody>
      </p:sp>
      <p:sp>
        <p:nvSpPr>
          <p:cNvPr id="5" name="Text 3"/>
          <p:cNvSpPr/>
          <p:nvPr/>
        </p:nvSpPr>
        <p:spPr>
          <a:xfrm>
            <a:off x="731520" y="4315967"/>
            <a:ext cx="4892040" cy="1898019"/>
          </a:xfrm>
          <a:prstGeom prst="rect">
            <a:avLst/>
          </a:prstGeom>
          <a:noFill/>
          <a:ln/>
        </p:spPr>
        <p:txBody>
          <a:bodyPr wrap="square" lIns="508" tIns="508" rIns="508" bIns="508" rtlCol="0" anchor="ctr"/>
          <a:lstStyle/>
          <a:p>
            <a:pPr marL="0" indent="0">
              <a:buNone/>
            </a:pPr>
            <a:r>
              <a:rPr lang="en-US" sz="1550" dirty="0">
                <a:solidFill>
                  <a:srgbClr val="26342E"/>
                </a:solidFill>
              </a:rPr>
              <a:t>The development phases run from requirements analysis and system design to prototype production, testing and final packaging. The Gantt chart shows the sequence from research and architecture design to interface work, prototype development, testing and report completion. </a:t>
            </a:r>
            <a:endParaRPr lang="en-US" sz="1550" dirty="0"/>
          </a:p>
        </p:txBody>
      </p:sp>
      <p:pic>
        <p:nvPicPr>
          <p:cNvPr id="6" name="Image 0" descr="/mnt/data/nutriflow_edit/docx_unzipped/word/media/image8.png"/>
          <p:cNvPicPr>
            <a:picLocks noChangeAspect="1"/>
          </p:cNvPicPr>
          <p:nvPr/>
        </p:nvPicPr>
        <p:blipFill>
          <a:blip r:embed="rId3"/>
          <a:stretch>
            <a:fillRect/>
          </a:stretch>
        </p:blipFill>
        <p:spPr>
          <a:xfrm>
            <a:off x="5989320" y="2366010"/>
            <a:ext cx="5074920" cy="2537460"/>
          </a:xfrm>
          <a:prstGeom prst="rect">
            <a:avLst/>
          </a:prstGeom>
        </p:spPr>
      </p:pic>
      <p:sp>
        <p:nvSpPr>
          <p:cNvPr id="7" name="Text 4"/>
          <p:cNvSpPr/>
          <p:nvPr/>
        </p:nvSpPr>
        <p:spPr>
          <a:xfrm>
            <a:off x="6995160" y="5596128"/>
            <a:ext cx="3200400" cy="201168"/>
          </a:xfrm>
          <a:prstGeom prst="rect">
            <a:avLst/>
          </a:prstGeom>
          <a:noFill/>
          <a:ln/>
        </p:spPr>
        <p:txBody>
          <a:bodyPr wrap="square" rtlCol="0" anchor="ctr"/>
          <a:lstStyle/>
          <a:p>
            <a:pPr marL="0" indent="0" algn="ctr">
              <a:buNone/>
            </a:pPr>
            <a:r>
              <a:rPr lang="en-US" sz="1150" i="1" dirty="0">
                <a:solidFill>
                  <a:srgbClr val="4F5B55"/>
                </a:solidFill>
              </a:rPr>
              <a:t>Figure 5. Project development timeline (Gantt chart).</a:t>
            </a:r>
            <a:endParaRPr lang="en-US" sz="1150" dirty="0"/>
          </a:p>
        </p:txBody>
      </p:sp>
      <p:sp>
        <p:nvSpPr>
          <p:cNvPr id="25" name="Slide Number Placeholder 0"/>
          <p:cNvSpPr>
            <a:spLocks noGrp="1"/>
          </p:cNvSpPr>
          <p:nvPr>
            <p:ph type="sldNum" sz="quarter" idx="4294967295"/>
          </p:nvPr>
        </p:nvSpPr>
        <p:spPr>
          <a:xfrm>
            <a:off x="10894142" y="5958348"/>
            <a:ext cx="1297858" cy="899652"/>
          </a:xfrm>
          <a:prstGeom prst="rect">
            <a:avLst/>
          </a:prstGeom>
          <a:solidFill>
            <a:schemeClr val="accent6"/>
          </a:solidFill>
          <a:extLst>
            <a:ext uri="{C572A759-6A51-4108-AA02-DFA0A04FC94B}">
              <ma14:wrappingTextBoxFlag xmlns:ma14="http://schemas.microsoft.com/office/mac/drawingml/2011/main" xmlns="" val="0"/>
            </a:ext>
          </a:extLst>
        </p:spPr>
        <p:txBody>
          <a:bodyPr/>
          <a:lstStyle>
            <a:lvl1pPr>
              <a:defRPr sz="1000">
                <a:solidFill>
                  <a:srgbClr val="4F5B55"/>
                </a:solidFill>
              </a:defRPr>
            </a:lvl1pPr>
          </a:lstStyle>
          <a:p>
            <a:pPr algn="l"/>
            <a:r>
              <a:rPr lang="en-US" sz="4800" dirty="0"/>
              <a:t>11</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2">
    <p:spTree>
      <p:nvGrpSpPr>
        <p:cNvPr id="1" name=""/>
        <p:cNvGrpSpPr/>
        <p:nvPr/>
      </p:nvGrpSpPr>
      <p:grpSpPr>
        <a:xfrm>
          <a:off x="0" y="0"/>
          <a:ext cx="0" cy="0"/>
          <a:chOff x="0" y="0"/>
          <a:chExt cx="0" cy="0"/>
        </a:xfrm>
      </p:grpSpPr>
      <p:sp>
        <p:nvSpPr>
          <p:cNvPr id="2" name="Text 0"/>
          <p:cNvSpPr/>
          <p:nvPr/>
        </p:nvSpPr>
        <p:spPr>
          <a:xfrm>
            <a:off x="594360" y="502920"/>
            <a:ext cx="8046720" cy="384048"/>
          </a:xfrm>
          <a:prstGeom prst="rect">
            <a:avLst/>
          </a:prstGeom>
          <a:noFill/>
          <a:ln/>
        </p:spPr>
        <p:txBody>
          <a:bodyPr wrap="square" rtlCol="0" anchor="ctr"/>
          <a:lstStyle/>
          <a:p>
            <a:pPr marL="0" indent="0">
              <a:buNone/>
            </a:pPr>
            <a:r>
              <a:rPr lang="en-US" sz="2400" b="1" dirty="0">
                <a:solidFill>
                  <a:srgbClr val="163328"/>
                </a:solidFill>
                <a:latin typeface="Aptos Display" pitchFamily="34" charset="0"/>
                <a:ea typeface="Aptos Display" pitchFamily="34" charset="-122"/>
                <a:cs typeface="Aptos Display" pitchFamily="34" charset="-120"/>
              </a:rPr>
              <a:t>Evaluation: benefits, feasibility and limitations</a:t>
            </a:r>
            <a:endParaRPr lang="en-US" sz="2400" dirty="0"/>
          </a:p>
        </p:txBody>
      </p:sp>
      <p:sp>
        <p:nvSpPr>
          <p:cNvPr id="3" name="Text 1"/>
          <p:cNvSpPr/>
          <p:nvPr/>
        </p:nvSpPr>
        <p:spPr>
          <a:xfrm>
            <a:off x="612648" y="896112"/>
            <a:ext cx="8686800" cy="237744"/>
          </a:xfrm>
          <a:prstGeom prst="rect">
            <a:avLst/>
          </a:prstGeom>
          <a:noFill/>
          <a:ln/>
        </p:spPr>
        <p:txBody>
          <a:bodyPr wrap="square" rtlCol="0" anchor="ctr"/>
          <a:lstStyle/>
          <a:p>
            <a:pPr marL="0" indent="0">
              <a:buNone/>
            </a:pPr>
            <a:r>
              <a:rPr lang="en-US" sz="1150" dirty="0">
                <a:solidFill>
                  <a:srgbClr val="4F5B55"/>
                </a:solidFill>
              </a:rPr>
              <a:t>Evaluation considers practical usefulness as well as design and implementation constraints.</a:t>
            </a:r>
            <a:endParaRPr lang="en-US" sz="1150" dirty="0"/>
          </a:p>
        </p:txBody>
      </p:sp>
      <p:sp>
        <p:nvSpPr>
          <p:cNvPr id="4" name="Text 2"/>
          <p:cNvSpPr/>
          <p:nvPr/>
        </p:nvSpPr>
        <p:spPr>
          <a:xfrm>
            <a:off x="777240" y="1325880"/>
            <a:ext cx="10515600" cy="4480560"/>
          </a:xfrm>
          <a:prstGeom prst="rect">
            <a:avLst/>
          </a:prstGeom>
          <a:noFill/>
          <a:ln/>
        </p:spPr>
        <p:txBody>
          <a:bodyPr wrap="square" lIns="762" tIns="762" rIns="762" bIns="762" rtlCol="0" anchor="t"/>
          <a:lstStyle/>
          <a:p>
            <a:pPr marL="203200" indent="-203200">
              <a:buSzPct val="100000"/>
              <a:buChar char="•"/>
            </a:pPr>
            <a:r>
              <a:rPr lang="en-US" sz="1630" b="1" dirty="0">
                <a:solidFill>
                  <a:srgbClr val="22312B"/>
                </a:solidFill>
              </a:rPr>
              <a:t>Benefits:</a:t>
            </a:r>
            <a:r>
              <a:rPr lang="en-US" sz="1630" dirty="0">
                <a:solidFill>
                  <a:srgbClr val="22312B"/>
                </a:solidFill>
              </a:rPr>
              <a:t> NutriFlow reduces decision fatigue by automating weekly meal planning, improves convenience through shopping-list generation and delivery preparation, and offers broader personalisation than simple calorie trackers because it combines weight goals, diet type, health condition, meal frequency and feedback.</a:t>
            </a:r>
            <a:endParaRPr lang="en-US" sz="1630" dirty="0"/>
          </a:p>
          <a:p>
            <a:pPr marL="203200" indent="-203200">
              <a:buSzPct val="100000"/>
              <a:buChar char="•"/>
            </a:pPr>
            <a:r>
              <a:rPr lang="en-US" sz="1630" b="1" dirty="0">
                <a:solidFill>
                  <a:srgbClr val="22312B"/>
                </a:solidFill>
              </a:rPr>
              <a:t>Feasibility:</a:t>
            </a:r>
            <a:r>
              <a:rPr lang="en-US" sz="1630" dirty="0">
                <a:solidFill>
                  <a:srgbClr val="22312B"/>
                </a:solidFill>
              </a:rPr>
              <a:t> the prototype is cost-feasible because the concept can be demonstrated with common front-end tools and simulated data before expensive infrastructure is required. A staged rollout with a free core planner could reduce financial risk while proving user demand.</a:t>
            </a:r>
            <a:endParaRPr lang="en-US" sz="1630" dirty="0"/>
          </a:p>
          <a:p>
            <a:pPr marL="203200" indent="-203200">
              <a:buSzPct val="100000"/>
              <a:buChar char="•"/>
            </a:pPr>
            <a:r>
              <a:rPr lang="en-US" sz="1630" b="1" dirty="0">
                <a:solidFill>
                  <a:srgbClr val="22312B"/>
                </a:solidFill>
              </a:rPr>
              <a:t>Limitations:</a:t>
            </a:r>
            <a:r>
              <a:rPr lang="en-US" sz="1630" dirty="0">
                <a:solidFill>
                  <a:srgbClr val="22312B"/>
                </a:solidFill>
              </a:rPr>
              <a:t> recommendation quality depends on accurate user input, the rule base is simplified and does not replace a clinician or dietitian, and nutritional suitability does not guarantee the user will enjoy the food. Taste preference remains a significant barrier to adherence.</a:t>
            </a:r>
            <a:endParaRPr lang="en-US" sz="1630" dirty="0"/>
          </a:p>
          <a:p>
            <a:pPr marL="203200" indent="-203200">
              <a:buSzPct val="100000"/>
              <a:buChar char="•"/>
            </a:pPr>
            <a:r>
              <a:rPr lang="en-US" sz="1630" dirty="0">
                <a:solidFill>
                  <a:srgbClr val="22312B"/>
                </a:solidFill>
              </a:rPr>
              <a:t>Overall, the concept is strongest as a decision-support tool that makes healthy eating more manageable, not as a medical diagnosis system or a fully autonomous nutrition advisor.</a:t>
            </a:r>
            <a:endParaRPr lang="en-US" sz="1630" dirty="0"/>
          </a:p>
        </p:txBody>
      </p:sp>
      <p:sp>
        <p:nvSpPr>
          <p:cNvPr id="8" name="TextBox 7">
            <a:extLst>
              <a:ext uri="{FF2B5EF4-FFF2-40B4-BE49-F238E27FC236}">
                <a16:creationId xmlns:a16="http://schemas.microsoft.com/office/drawing/2014/main" id="{A3C136DE-3A6D-DF71-788F-341DD5126DD3}"/>
              </a:ext>
            </a:extLst>
          </p:cNvPr>
          <p:cNvSpPr txBox="1"/>
          <p:nvPr/>
        </p:nvSpPr>
        <p:spPr>
          <a:xfrm>
            <a:off x="10943303" y="5998464"/>
            <a:ext cx="1248697" cy="830997"/>
          </a:xfrm>
          <a:prstGeom prst="rect">
            <a:avLst/>
          </a:prstGeom>
          <a:solidFill>
            <a:schemeClr val="accent6"/>
          </a:solidFill>
        </p:spPr>
        <p:txBody>
          <a:bodyPr wrap="square" rtlCol="0">
            <a:spAutoFit/>
          </a:bodyPr>
          <a:lstStyle/>
          <a:p>
            <a:r>
              <a:rPr lang="en-GB" sz="4800" dirty="0"/>
              <a:t>12</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13">
    <p:spTree>
      <p:nvGrpSpPr>
        <p:cNvPr id="1" name=""/>
        <p:cNvGrpSpPr/>
        <p:nvPr/>
      </p:nvGrpSpPr>
      <p:grpSpPr>
        <a:xfrm>
          <a:off x="0" y="0"/>
          <a:ext cx="0" cy="0"/>
          <a:chOff x="0" y="0"/>
          <a:chExt cx="0" cy="0"/>
        </a:xfrm>
      </p:grpSpPr>
      <p:sp>
        <p:nvSpPr>
          <p:cNvPr id="2" name="Text 0"/>
          <p:cNvSpPr/>
          <p:nvPr/>
        </p:nvSpPr>
        <p:spPr>
          <a:xfrm>
            <a:off x="594360" y="502920"/>
            <a:ext cx="8046720" cy="384048"/>
          </a:xfrm>
          <a:prstGeom prst="rect">
            <a:avLst/>
          </a:prstGeom>
          <a:noFill/>
          <a:ln/>
        </p:spPr>
        <p:txBody>
          <a:bodyPr wrap="square" rtlCol="0" anchor="ctr"/>
          <a:lstStyle/>
          <a:p>
            <a:pPr marL="0" indent="0">
              <a:buNone/>
            </a:pPr>
            <a:r>
              <a:rPr lang="en-US" sz="2400" b="1" dirty="0">
                <a:solidFill>
                  <a:srgbClr val="163328"/>
                </a:solidFill>
                <a:latin typeface="Aptos Display" pitchFamily="34" charset="0"/>
                <a:ea typeface="Aptos Display" pitchFamily="34" charset="-122"/>
                <a:cs typeface="Aptos Display" pitchFamily="34" charset="-120"/>
              </a:rPr>
              <a:t>Ethical, privacy and future-development considerations</a:t>
            </a:r>
            <a:endParaRPr lang="en-US" sz="2400" dirty="0"/>
          </a:p>
        </p:txBody>
      </p:sp>
      <p:sp>
        <p:nvSpPr>
          <p:cNvPr id="3" name="Text 1"/>
          <p:cNvSpPr/>
          <p:nvPr/>
        </p:nvSpPr>
        <p:spPr>
          <a:xfrm>
            <a:off x="612648" y="896112"/>
            <a:ext cx="8686800" cy="237744"/>
          </a:xfrm>
          <a:prstGeom prst="rect">
            <a:avLst/>
          </a:prstGeom>
          <a:noFill/>
          <a:ln/>
        </p:spPr>
        <p:txBody>
          <a:bodyPr wrap="square" rtlCol="0" anchor="ctr"/>
          <a:lstStyle/>
          <a:p>
            <a:pPr marL="0" indent="0">
              <a:buNone/>
            </a:pPr>
            <a:r>
              <a:rPr lang="en-US" sz="1150" dirty="0">
                <a:solidFill>
                  <a:srgbClr val="4F5B55"/>
                </a:solidFill>
              </a:rPr>
              <a:t>Because the platform handles diet and health-related data, governance matters as much as interface quality.</a:t>
            </a:r>
            <a:endParaRPr lang="en-US" sz="1150" dirty="0"/>
          </a:p>
        </p:txBody>
      </p:sp>
      <p:sp>
        <p:nvSpPr>
          <p:cNvPr id="4" name="Shape 2"/>
          <p:cNvSpPr/>
          <p:nvPr/>
        </p:nvSpPr>
        <p:spPr>
          <a:xfrm>
            <a:off x="777240" y="1417320"/>
            <a:ext cx="5303520" cy="4389120"/>
          </a:xfrm>
          <a:prstGeom prst="roundRect">
            <a:avLst/>
          </a:prstGeom>
          <a:solidFill>
            <a:srgbClr val="FFFFFF"/>
          </a:solidFill>
          <a:ln w="12700">
            <a:solidFill>
              <a:srgbClr val="BFD4C6"/>
            </a:solidFill>
            <a:prstDash val="solid"/>
          </a:ln>
        </p:spPr>
        <p:txBody>
          <a:bodyPr/>
          <a:lstStyle/>
          <a:p>
            <a:endParaRPr lang="en-GB"/>
          </a:p>
        </p:txBody>
      </p:sp>
      <p:sp>
        <p:nvSpPr>
          <p:cNvPr id="5" name="Shape 3"/>
          <p:cNvSpPr/>
          <p:nvPr/>
        </p:nvSpPr>
        <p:spPr>
          <a:xfrm>
            <a:off x="6355080" y="1417320"/>
            <a:ext cx="4983480" cy="4389120"/>
          </a:xfrm>
          <a:prstGeom prst="roundRect">
            <a:avLst/>
          </a:prstGeom>
          <a:solidFill>
            <a:srgbClr val="FFFFFF"/>
          </a:solidFill>
          <a:ln w="12700">
            <a:solidFill>
              <a:srgbClr val="BFD4C6"/>
            </a:solidFill>
            <a:prstDash val="solid"/>
          </a:ln>
        </p:spPr>
        <p:txBody>
          <a:bodyPr/>
          <a:lstStyle/>
          <a:p>
            <a:endParaRPr lang="en-GB"/>
          </a:p>
        </p:txBody>
      </p:sp>
      <p:sp>
        <p:nvSpPr>
          <p:cNvPr id="6" name="Text 4"/>
          <p:cNvSpPr/>
          <p:nvPr/>
        </p:nvSpPr>
        <p:spPr>
          <a:xfrm>
            <a:off x="1005839" y="1682496"/>
            <a:ext cx="4195425" cy="329184"/>
          </a:xfrm>
          <a:prstGeom prst="rect">
            <a:avLst/>
          </a:prstGeom>
          <a:noFill/>
          <a:ln/>
        </p:spPr>
        <p:txBody>
          <a:bodyPr wrap="square" rtlCol="0" anchor="ctr"/>
          <a:lstStyle/>
          <a:p>
            <a:pPr marL="0" indent="0">
              <a:buNone/>
            </a:pPr>
            <a:r>
              <a:rPr lang="en-US" sz="1800" b="1" dirty="0">
                <a:solidFill>
                  <a:srgbClr val="1F7A4C"/>
                </a:solidFill>
              </a:rPr>
              <a:t>                       Ethics and privacy</a:t>
            </a:r>
            <a:endParaRPr lang="en-US" sz="1800" dirty="0"/>
          </a:p>
        </p:txBody>
      </p:sp>
      <p:sp>
        <p:nvSpPr>
          <p:cNvPr id="7" name="Text 5"/>
          <p:cNvSpPr/>
          <p:nvPr/>
        </p:nvSpPr>
        <p:spPr>
          <a:xfrm>
            <a:off x="1005840" y="2011680"/>
            <a:ext cx="4572000" cy="3474720"/>
          </a:xfrm>
          <a:prstGeom prst="rect">
            <a:avLst/>
          </a:prstGeom>
          <a:noFill/>
          <a:ln/>
        </p:spPr>
        <p:txBody>
          <a:bodyPr wrap="square" lIns="508" tIns="508" rIns="508" bIns="508" rtlCol="0" anchor="ctr"/>
          <a:lstStyle/>
          <a:p>
            <a:pPr marL="0" indent="0">
              <a:buNone/>
            </a:pPr>
            <a:r>
              <a:rPr lang="en-US" sz="1590" dirty="0">
                <a:solidFill>
                  <a:srgbClr val="26342E"/>
                </a:solidFill>
              </a:rPr>
              <a:t>NutriFlow would process sensitive data such as body weight, diet preferences and selected health conditions. Under UK GDPR, that means the platform would require strong safeguards including secure authentication, encrypted storage, access control and clear user consent [4]. The system should be framed as planning support rather than medical advice, and users should have practical options to edit, delete and minimise stored data.</a:t>
            </a:r>
            <a:endParaRPr lang="en-US" sz="1590" dirty="0"/>
          </a:p>
        </p:txBody>
      </p:sp>
      <p:sp>
        <p:nvSpPr>
          <p:cNvPr id="8" name="Text 6"/>
          <p:cNvSpPr/>
          <p:nvPr/>
        </p:nvSpPr>
        <p:spPr>
          <a:xfrm>
            <a:off x="6583680" y="1682496"/>
            <a:ext cx="4389120" cy="441272"/>
          </a:xfrm>
          <a:prstGeom prst="rect">
            <a:avLst/>
          </a:prstGeom>
          <a:noFill/>
          <a:ln/>
        </p:spPr>
        <p:txBody>
          <a:bodyPr wrap="square" rtlCol="0" anchor="ctr"/>
          <a:lstStyle/>
          <a:p>
            <a:pPr marL="0" indent="0">
              <a:buNone/>
            </a:pPr>
            <a:r>
              <a:rPr lang="en-US" sz="1800" b="1" dirty="0">
                <a:solidFill>
                  <a:srgbClr val="1F7A4C"/>
                </a:solidFill>
              </a:rPr>
              <a:t>                     Future improvements</a:t>
            </a:r>
            <a:endParaRPr lang="en-US" sz="1800" dirty="0"/>
          </a:p>
        </p:txBody>
      </p:sp>
      <p:sp>
        <p:nvSpPr>
          <p:cNvPr id="9" name="Text 7"/>
          <p:cNvSpPr/>
          <p:nvPr/>
        </p:nvSpPr>
        <p:spPr>
          <a:xfrm>
            <a:off x="6583680" y="2011680"/>
            <a:ext cx="4389120" cy="3474720"/>
          </a:xfrm>
          <a:prstGeom prst="rect">
            <a:avLst/>
          </a:prstGeom>
          <a:noFill/>
          <a:ln/>
        </p:spPr>
        <p:txBody>
          <a:bodyPr wrap="square" lIns="508" tIns="508" rIns="508" bIns="508" rtlCol="0" anchor="ctr"/>
          <a:lstStyle/>
          <a:p>
            <a:pPr marL="0" indent="0">
              <a:buNone/>
            </a:pPr>
            <a:r>
              <a:rPr lang="en-US" sz="1590" dirty="0">
                <a:solidFill>
                  <a:srgbClr val="26342E"/>
                </a:solidFill>
              </a:rPr>
              <a:t>Future versions could integrate wearable devices, broaden recipe diversity, add allergy-specific planning and include budget-aware grocery optimisation. A more advanced production system could also compare supermarket prices, check stock availability and use learning models to refine reminders around the user's routine. These additions would move NutriFlow from a strong prototype toward a scalable commercial service while keeping the core value proposition of personalised routine support.</a:t>
            </a:r>
            <a:endParaRPr lang="en-US" sz="1590" dirty="0"/>
          </a:p>
        </p:txBody>
      </p:sp>
      <p:sp>
        <p:nvSpPr>
          <p:cNvPr id="25" name="Slide Number Placeholder 0"/>
          <p:cNvSpPr>
            <a:spLocks noGrp="1"/>
          </p:cNvSpPr>
          <p:nvPr>
            <p:ph type="sldNum" sz="quarter" idx="4294967295"/>
          </p:nvPr>
        </p:nvSpPr>
        <p:spPr>
          <a:xfrm>
            <a:off x="10756490" y="6089904"/>
            <a:ext cx="1435510" cy="768096"/>
          </a:xfrm>
          <a:prstGeom prst="rect">
            <a:avLst/>
          </a:prstGeom>
          <a:solidFill>
            <a:schemeClr val="accent6"/>
          </a:solidFill>
          <a:extLst>
            <a:ext uri="{C572A759-6A51-4108-AA02-DFA0A04FC94B}">
              <ma14:wrappingTextBoxFlag xmlns:ma14="http://schemas.microsoft.com/office/mac/drawingml/2011/main" xmlns="" val="0"/>
            </a:ext>
          </a:extLst>
        </p:spPr>
        <p:txBody>
          <a:bodyPr/>
          <a:lstStyle>
            <a:lvl1pPr>
              <a:defRPr sz="1000">
                <a:solidFill>
                  <a:srgbClr val="4F5B55"/>
                </a:solidFill>
              </a:defRPr>
            </a:lvl1pPr>
          </a:lstStyle>
          <a:p>
            <a:pPr algn="l"/>
            <a:r>
              <a:rPr lang="en-US" sz="4800" dirty="0"/>
              <a:t>13</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 14">
    <p:spTree>
      <p:nvGrpSpPr>
        <p:cNvPr id="1" name=""/>
        <p:cNvGrpSpPr/>
        <p:nvPr/>
      </p:nvGrpSpPr>
      <p:grpSpPr>
        <a:xfrm>
          <a:off x="0" y="0"/>
          <a:ext cx="0" cy="0"/>
          <a:chOff x="0" y="0"/>
          <a:chExt cx="0" cy="0"/>
        </a:xfrm>
      </p:grpSpPr>
      <p:sp>
        <p:nvSpPr>
          <p:cNvPr id="2" name="Text 0"/>
          <p:cNvSpPr/>
          <p:nvPr/>
        </p:nvSpPr>
        <p:spPr>
          <a:xfrm>
            <a:off x="594360" y="502920"/>
            <a:ext cx="8046720" cy="384048"/>
          </a:xfrm>
          <a:prstGeom prst="rect">
            <a:avLst/>
          </a:prstGeom>
          <a:noFill/>
          <a:ln/>
        </p:spPr>
        <p:txBody>
          <a:bodyPr wrap="square" rtlCol="0" anchor="ctr"/>
          <a:lstStyle/>
          <a:p>
            <a:pPr marL="0" indent="0">
              <a:buNone/>
            </a:pPr>
            <a:r>
              <a:rPr lang="en-US" sz="2400" b="1" dirty="0">
                <a:solidFill>
                  <a:srgbClr val="163328"/>
                </a:solidFill>
                <a:latin typeface="Aptos Display" pitchFamily="34" charset="0"/>
                <a:ea typeface="Aptos Display" pitchFamily="34" charset="-122"/>
                <a:cs typeface="Aptos Display" pitchFamily="34" charset="-120"/>
              </a:rPr>
              <a:t>Conclusion</a:t>
            </a:r>
            <a:endParaRPr lang="en-US" sz="2400" dirty="0"/>
          </a:p>
        </p:txBody>
      </p:sp>
      <p:sp>
        <p:nvSpPr>
          <p:cNvPr id="3" name="Text 1"/>
          <p:cNvSpPr/>
          <p:nvPr/>
        </p:nvSpPr>
        <p:spPr>
          <a:xfrm>
            <a:off x="612648" y="896112"/>
            <a:ext cx="8686800" cy="237744"/>
          </a:xfrm>
          <a:prstGeom prst="rect">
            <a:avLst/>
          </a:prstGeom>
          <a:noFill/>
          <a:ln/>
        </p:spPr>
        <p:txBody>
          <a:bodyPr wrap="square" rtlCol="0" anchor="ctr"/>
          <a:lstStyle/>
          <a:p>
            <a:pPr marL="0" indent="0">
              <a:buNone/>
            </a:pPr>
            <a:r>
              <a:rPr lang="en-US" sz="1150" dirty="0">
                <a:solidFill>
                  <a:srgbClr val="4F5B55"/>
                </a:solidFill>
              </a:rPr>
              <a:t>NutriFlow is presented as a practical, research-informed and presentation-ready digital health concept.</a:t>
            </a:r>
            <a:endParaRPr lang="en-US" sz="1150" dirty="0"/>
          </a:p>
        </p:txBody>
      </p:sp>
      <p:sp>
        <p:nvSpPr>
          <p:cNvPr id="4" name="Text 2"/>
          <p:cNvSpPr/>
          <p:nvPr/>
        </p:nvSpPr>
        <p:spPr>
          <a:xfrm>
            <a:off x="822960" y="1554480"/>
            <a:ext cx="6400800" cy="2743200"/>
          </a:xfrm>
          <a:prstGeom prst="rect">
            <a:avLst/>
          </a:prstGeom>
          <a:noFill/>
          <a:ln/>
        </p:spPr>
        <p:txBody>
          <a:bodyPr wrap="square" lIns="508" tIns="508" rIns="508" bIns="508" rtlCol="0" anchor="ctr"/>
          <a:lstStyle/>
          <a:p>
            <a:pPr marL="0" indent="0">
              <a:buNone/>
            </a:pPr>
            <a:r>
              <a:rPr lang="en-US" sz="1840" dirty="0">
                <a:solidFill>
                  <a:srgbClr val="26342E"/>
                </a:solidFill>
              </a:rPr>
              <a:t>In conclusion, NutriFlow addresses a genuine lifestyle problem by bringing automated meal planning, shopping-list generation, meal alarms, user-selected meal frequency and feedback-based adjustment into one workflow. The concept aligns well with the assignment brief because it combines research, system thinking, interface design and prototype demonstration. Its main academic strength is that it does not simply imitate an existing calorie tracker; it reframes digital nutrition support as an explainable decision-support process that helps users plan before they eat. Although the current build remains a prototype, it demonstrates how emerging digital tools can support more personalised and manageable health planning [1]-[10].</a:t>
            </a:r>
            <a:endParaRPr lang="en-US" sz="1840" dirty="0"/>
          </a:p>
        </p:txBody>
      </p:sp>
      <p:sp>
        <p:nvSpPr>
          <p:cNvPr id="5" name="Shape 3"/>
          <p:cNvSpPr/>
          <p:nvPr/>
        </p:nvSpPr>
        <p:spPr>
          <a:xfrm>
            <a:off x="7726680" y="1600200"/>
            <a:ext cx="3383280" cy="3474720"/>
          </a:xfrm>
          <a:prstGeom prst="roundRect">
            <a:avLst/>
          </a:prstGeom>
          <a:solidFill>
            <a:srgbClr val="EAF4EE"/>
          </a:solidFill>
          <a:ln w="12700">
            <a:solidFill>
              <a:srgbClr val="BFD4C6"/>
            </a:solidFill>
            <a:prstDash val="solid"/>
          </a:ln>
        </p:spPr>
        <p:txBody>
          <a:bodyPr/>
          <a:lstStyle/>
          <a:p>
            <a:endParaRPr lang="en-GB"/>
          </a:p>
        </p:txBody>
      </p:sp>
      <p:sp>
        <p:nvSpPr>
          <p:cNvPr id="6" name="Shape 4"/>
          <p:cNvSpPr/>
          <p:nvPr/>
        </p:nvSpPr>
        <p:spPr>
          <a:xfrm>
            <a:off x="8046720" y="2011680"/>
            <a:ext cx="164592" cy="164592"/>
          </a:xfrm>
          <a:prstGeom prst="ellipse">
            <a:avLst/>
          </a:prstGeom>
          <a:solidFill>
            <a:srgbClr val="1F7A4C"/>
          </a:solidFill>
          <a:ln w="12700">
            <a:solidFill>
              <a:srgbClr val="1F7A4C"/>
            </a:solidFill>
            <a:prstDash val="solid"/>
          </a:ln>
        </p:spPr>
        <p:txBody>
          <a:bodyPr/>
          <a:lstStyle/>
          <a:p>
            <a:endParaRPr lang="en-GB"/>
          </a:p>
        </p:txBody>
      </p:sp>
      <p:sp>
        <p:nvSpPr>
          <p:cNvPr id="7" name="Text 5"/>
          <p:cNvSpPr/>
          <p:nvPr/>
        </p:nvSpPr>
        <p:spPr>
          <a:xfrm>
            <a:off x="8321040" y="1975104"/>
            <a:ext cx="2468880" cy="210312"/>
          </a:xfrm>
          <a:prstGeom prst="rect">
            <a:avLst/>
          </a:prstGeom>
          <a:noFill/>
          <a:ln/>
        </p:spPr>
        <p:txBody>
          <a:bodyPr wrap="square" rtlCol="0" anchor="ctr"/>
          <a:lstStyle/>
          <a:p>
            <a:pPr marL="0" indent="0">
              <a:buNone/>
            </a:pPr>
            <a:r>
              <a:rPr lang="en-US" sz="1480" dirty="0">
                <a:solidFill>
                  <a:srgbClr val="22312B"/>
                </a:solidFill>
              </a:rPr>
              <a:t>Automates weekly meal decisions</a:t>
            </a:r>
            <a:endParaRPr lang="en-US" sz="1480" dirty="0"/>
          </a:p>
        </p:txBody>
      </p:sp>
      <p:sp>
        <p:nvSpPr>
          <p:cNvPr id="8" name="Shape 6"/>
          <p:cNvSpPr/>
          <p:nvPr/>
        </p:nvSpPr>
        <p:spPr>
          <a:xfrm>
            <a:off x="8046720" y="2542032"/>
            <a:ext cx="164592" cy="164592"/>
          </a:xfrm>
          <a:prstGeom prst="ellipse">
            <a:avLst/>
          </a:prstGeom>
          <a:solidFill>
            <a:srgbClr val="1F7A4C"/>
          </a:solidFill>
          <a:ln w="12700">
            <a:solidFill>
              <a:srgbClr val="1F7A4C"/>
            </a:solidFill>
            <a:prstDash val="solid"/>
          </a:ln>
        </p:spPr>
        <p:txBody>
          <a:bodyPr/>
          <a:lstStyle/>
          <a:p>
            <a:endParaRPr lang="en-GB"/>
          </a:p>
        </p:txBody>
      </p:sp>
      <p:sp>
        <p:nvSpPr>
          <p:cNvPr id="9" name="Text 7"/>
          <p:cNvSpPr/>
          <p:nvPr/>
        </p:nvSpPr>
        <p:spPr>
          <a:xfrm>
            <a:off x="8321040" y="2505456"/>
            <a:ext cx="2468880" cy="210312"/>
          </a:xfrm>
          <a:prstGeom prst="rect">
            <a:avLst/>
          </a:prstGeom>
          <a:noFill/>
          <a:ln/>
        </p:spPr>
        <p:txBody>
          <a:bodyPr wrap="square" rtlCol="0" anchor="ctr"/>
          <a:lstStyle/>
          <a:p>
            <a:pPr marL="0" indent="0">
              <a:buNone/>
            </a:pPr>
            <a:r>
              <a:rPr lang="en-US" sz="1480" dirty="0">
                <a:solidFill>
                  <a:srgbClr val="22312B"/>
                </a:solidFill>
              </a:rPr>
              <a:t>Integrates shopping and reminders</a:t>
            </a:r>
            <a:endParaRPr lang="en-US" sz="1480" dirty="0"/>
          </a:p>
        </p:txBody>
      </p:sp>
      <p:sp>
        <p:nvSpPr>
          <p:cNvPr id="10" name="Shape 8"/>
          <p:cNvSpPr/>
          <p:nvPr/>
        </p:nvSpPr>
        <p:spPr>
          <a:xfrm>
            <a:off x="8046720" y="3072384"/>
            <a:ext cx="164592" cy="164592"/>
          </a:xfrm>
          <a:prstGeom prst="ellipse">
            <a:avLst/>
          </a:prstGeom>
          <a:solidFill>
            <a:srgbClr val="1F7A4C"/>
          </a:solidFill>
          <a:ln w="12700">
            <a:solidFill>
              <a:srgbClr val="1F7A4C"/>
            </a:solidFill>
            <a:prstDash val="solid"/>
          </a:ln>
        </p:spPr>
        <p:txBody>
          <a:bodyPr/>
          <a:lstStyle/>
          <a:p>
            <a:endParaRPr lang="en-GB"/>
          </a:p>
        </p:txBody>
      </p:sp>
      <p:sp>
        <p:nvSpPr>
          <p:cNvPr id="11" name="Text 9"/>
          <p:cNvSpPr/>
          <p:nvPr/>
        </p:nvSpPr>
        <p:spPr>
          <a:xfrm>
            <a:off x="8321040" y="3035808"/>
            <a:ext cx="2468880" cy="210312"/>
          </a:xfrm>
          <a:prstGeom prst="rect">
            <a:avLst/>
          </a:prstGeom>
          <a:noFill/>
          <a:ln/>
        </p:spPr>
        <p:txBody>
          <a:bodyPr wrap="square" rtlCol="0" anchor="ctr"/>
          <a:lstStyle/>
          <a:p>
            <a:pPr marL="0" indent="0">
              <a:buNone/>
            </a:pPr>
            <a:r>
              <a:rPr lang="en-US" sz="1480" dirty="0">
                <a:solidFill>
                  <a:srgbClr val="22312B"/>
                </a:solidFill>
              </a:rPr>
              <a:t>Uses rule-based, explainable logic</a:t>
            </a:r>
            <a:endParaRPr lang="en-US" sz="1480" dirty="0"/>
          </a:p>
        </p:txBody>
      </p:sp>
      <p:sp>
        <p:nvSpPr>
          <p:cNvPr id="12" name="Shape 10"/>
          <p:cNvSpPr/>
          <p:nvPr/>
        </p:nvSpPr>
        <p:spPr>
          <a:xfrm>
            <a:off x="8046720" y="3602736"/>
            <a:ext cx="164592" cy="164592"/>
          </a:xfrm>
          <a:prstGeom prst="ellipse">
            <a:avLst/>
          </a:prstGeom>
          <a:solidFill>
            <a:srgbClr val="1F7A4C"/>
          </a:solidFill>
          <a:ln w="12700">
            <a:solidFill>
              <a:srgbClr val="1F7A4C"/>
            </a:solidFill>
            <a:prstDash val="solid"/>
          </a:ln>
        </p:spPr>
        <p:txBody>
          <a:bodyPr/>
          <a:lstStyle/>
          <a:p>
            <a:endParaRPr lang="en-GB"/>
          </a:p>
        </p:txBody>
      </p:sp>
      <p:sp>
        <p:nvSpPr>
          <p:cNvPr id="13" name="Text 11"/>
          <p:cNvSpPr/>
          <p:nvPr/>
        </p:nvSpPr>
        <p:spPr>
          <a:xfrm>
            <a:off x="8321040" y="3566160"/>
            <a:ext cx="2468880" cy="210312"/>
          </a:xfrm>
          <a:prstGeom prst="rect">
            <a:avLst/>
          </a:prstGeom>
          <a:noFill/>
          <a:ln/>
        </p:spPr>
        <p:txBody>
          <a:bodyPr wrap="square" rtlCol="0" anchor="ctr"/>
          <a:lstStyle/>
          <a:p>
            <a:pPr marL="0" indent="0">
              <a:buNone/>
            </a:pPr>
            <a:r>
              <a:rPr lang="en-US" sz="1480" dirty="0">
                <a:solidFill>
                  <a:srgbClr val="22312B"/>
                </a:solidFill>
              </a:rPr>
              <a:t>Supports feedback-driven adjustment</a:t>
            </a:r>
            <a:endParaRPr lang="en-US" sz="1480" dirty="0"/>
          </a:p>
        </p:txBody>
      </p:sp>
      <p:sp>
        <p:nvSpPr>
          <p:cNvPr id="14" name="Shape 12"/>
          <p:cNvSpPr/>
          <p:nvPr/>
        </p:nvSpPr>
        <p:spPr>
          <a:xfrm>
            <a:off x="8046720" y="4133088"/>
            <a:ext cx="164592" cy="164592"/>
          </a:xfrm>
          <a:prstGeom prst="ellipse">
            <a:avLst/>
          </a:prstGeom>
          <a:solidFill>
            <a:srgbClr val="1F7A4C"/>
          </a:solidFill>
          <a:ln w="12700">
            <a:solidFill>
              <a:srgbClr val="1F7A4C"/>
            </a:solidFill>
            <a:prstDash val="solid"/>
          </a:ln>
        </p:spPr>
        <p:txBody>
          <a:bodyPr/>
          <a:lstStyle/>
          <a:p>
            <a:endParaRPr lang="en-GB"/>
          </a:p>
        </p:txBody>
      </p:sp>
      <p:sp>
        <p:nvSpPr>
          <p:cNvPr id="15" name="Text 13"/>
          <p:cNvSpPr/>
          <p:nvPr/>
        </p:nvSpPr>
        <p:spPr>
          <a:xfrm>
            <a:off x="8321040" y="4096512"/>
            <a:ext cx="2468880" cy="210312"/>
          </a:xfrm>
          <a:prstGeom prst="rect">
            <a:avLst/>
          </a:prstGeom>
          <a:noFill/>
          <a:ln/>
        </p:spPr>
        <p:txBody>
          <a:bodyPr wrap="square" rtlCol="0" anchor="ctr"/>
          <a:lstStyle/>
          <a:p>
            <a:pPr marL="0" indent="0">
              <a:buNone/>
            </a:pPr>
            <a:r>
              <a:rPr lang="en-US" sz="1480" dirty="0">
                <a:solidFill>
                  <a:srgbClr val="22312B"/>
                </a:solidFill>
              </a:rPr>
              <a:t>Suitable for academic prototype demonstration</a:t>
            </a:r>
            <a:endParaRPr lang="en-US" sz="1480" dirty="0"/>
          </a:p>
        </p:txBody>
      </p:sp>
      <p:sp>
        <p:nvSpPr>
          <p:cNvPr id="25" name="Slide Number Placeholder 0"/>
          <p:cNvSpPr>
            <a:spLocks noGrp="1"/>
          </p:cNvSpPr>
          <p:nvPr>
            <p:ph type="sldNum" sz="quarter" idx="4294967295"/>
          </p:nvPr>
        </p:nvSpPr>
        <p:spPr>
          <a:xfrm>
            <a:off x="10789920" y="5928852"/>
            <a:ext cx="1402080" cy="929148"/>
          </a:xfrm>
          <a:prstGeom prst="rect">
            <a:avLst/>
          </a:prstGeom>
          <a:solidFill>
            <a:schemeClr val="accent6"/>
          </a:solidFill>
          <a:extLst>
            <a:ext uri="{C572A759-6A51-4108-AA02-DFA0A04FC94B}">
              <ma14:wrappingTextBoxFlag xmlns:ma14="http://schemas.microsoft.com/office/mac/drawingml/2011/main" xmlns="" val="0"/>
            </a:ext>
          </a:extLst>
        </p:spPr>
        <p:txBody>
          <a:bodyPr/>
          <a:lstStyle>
            <a:lvl1pPr>
              <a:defRPr sz="1000">
                <a:solidFill>
                  <a:srgbClr val="4F5B55"/>
                </a:solidFill>
              </a:defRPr>
            </a:lvl1pPr>
          </a:lstStyle>
          <a:p>
            <a:pPr algn="l"/>
            <a:r>
              <a:rPr lang="en-US" sz="4800" dirty="0">
                <a:solidFill>
                  <a:schemeClr val="tx1"/>
                </a:solidFill>
              </a:rPr>
              <a:t>14</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 15">
    <p:spTree>
      <p:nvGrpSpPr>
        <p:cNvPr id="1" name=""/>
        <p:cNvGrpSpPr/>
        <p:nvPr/>
      </p:nvGrpSpPr>
      <p:grpSpPr>
        <a:xfrm>
          <a:off x="0" y="0"/>
          <a:ext cx="0" cy="0"/>
          <a:chOff x="0" y="0"/>
          <a:chExt cx="0" cy="0"/>
        </a:xfrm>
      </p:grpSpPr>
      <p:sp>
        <p:nvSpPr>
          <p:cNvPr id="2" name="Text 0"/>
          <p:cNvSpPr/>
          <p:nvPr/>
        </p:nvSpPr>
        <p:spPr>
          <a:xfrm>
            <a:off x="594360" y="502920"/>
            <a:ext cx="8046720" cy="384048"/>
          </a:xfrm>
          <a:prstGeom prst="rect">
            <a:avLst/>
          </a:prstGeom>
          <a:noFill/>
          <a:ln/>
        </p:spPr>
        <p:txBody>
          <a:bodyPr wrap="square" rtlCol="0" anchor="ctr"/>
          <a:lstStyle/>
          <a:p>
            <a:pPr marL="0" indent="0">
              <a:buNone/>
            </a:pPr>
            <a:r>
              <a:rPr lang="en-US" sz="2400" b="1" dirty="0">
                <a:solidFill>
                  <a:srgbClr val="163328"/>
                </a:solidFill>
                <a:latin typeface="Aptos Display" pitchFamily="34" charset="0"/>
                <a:ea typeface="Aptos Display" pitchFamily="34" charset="-122"/>
                <a:cs typeface="Aptos Display" pitchFamily="34" charset="-120"/>
              </a:rPr>
              <a:t>References</a:t>
            </a:r>
            <a:endParaRPr lang="en-US" sz="2400" dirty="0"/>
          </a:p>
        </p:txBody>
      </p:sp>
      <p:sp>
        <p:nvSpPr>
          <p:cNvPr id="3" name="Text 1"/>
          <p:cNvSpPr/>
          <p:nvPr/>
        </p:nvSpPr>
        <p:spPr>
          <a:xfrm>
            <a:off x="612648" y="896112"/>
            <a:ext cx="8686800" cy="237744"/>
          </a:xfrm>
          <a:prstGeom prst="rect">
            <a:avLst/>
          </a:prstGeom>
          <a:noFill/>
          <a:ln/>
        </p:spPr>
        <p:txBody>
          <a:bodyPr wrap="square" rtlCol="0" anchor="ctr"/>
          <a:lstStyle/>
          <a:p>
            <a:pPr marL="0" indent="0">
              <a:buNone/>
            </a:pPr>
            <a:r>
              <a:rPr lang="en-US" sz="1150" dirty="0">
                <a:solidFill>
                  <a:srgbClr val="4F5B55"/>
                </a:solidFill>
              </a:rPr>
              <a:t>IEEE-style references retained from the report for consistency with the written submission.</a:t>
            </a:r>
            <a:endParaRPr lang="en-US" sz="1150" dirty="0"/>
          </a:p>
        </p:txBody>
      </p:sp>
      <p:sp>
        <p:nvSpPr>
          <p:cNvPr id="4" name="Text 2"/>
          <p:cNvSpPr/>
          <p:nvPr/>
        </p:nvSpPr>
        <p:spPr>
          <a:xfrm>
            <a:off x="731520" y="1261872"/>
            <a:ext cx="10972800" cy="5166360"/>
          </a:xfrm>
          <a:prstGeom prst="rect">
            <a:avLst/>
          </a:prstGeom>
          <a:noFill/>
          <a:ln/>
        </p:spPr>
        <p:txBody>
          <a:bodyPr wrap="square" lIns="381" tIns="381" rIns="381" bIns="381" rtlCol="0" anchor="ctr"/>
          <a:lstStyle/>
          <a:p>
            <a:pPr marL="0" indent="0">
              <a:buNone/>
            </a:pPr>
            <a:r>
              <a:rPr lang="en-US" sz="1090" dirty="0">
                <a:solidFill>
                  <a:srgbClr val="24332C"/>
                </a:solidFill>
              </a:rPr>
              <a:t>[1] World Health Organization, "Healthy diet," Jan. 26, 2026. [Online]. Available: https://www.who.int/news-room/fact-sheets/detail/healthy-diet. [Accessed: Mar. 18, 2026].</a:t>
            </a:r>
            <a:endParaRPr lang="en-US" sz="1090" dirty="0"/>
          </a:p>
          <a:p>
            <a:pPr marL="0" indent="0">
              <a:buNone/>
            </a:pPr>
            <a:r>
              <a:rPr lang="en-US" sz="1090" dirty="0">
                <a:solidFill>
                  <a:srgbClr val="24332C"/>
                </a:solidFill>
              </a:rPr>
              <a:t>[2] NHS, "The Eatwell Guide." [Online]. Available: https://www.nhs.uk/live-well/eat-well/food-guidelines-and-food-labels/the-eatwell-guide/. [Accessed: Mar. 18, 2026].</a:t>
            </a:r>
            <a:endParaRPr lang="en-US" sz="1090" dirty="0"/>
          </a:p>
          <a:p>
            <a:pPr marL="0" indent="0">
              <a:buNone/>
            </a:pPr>
            <a:r>
              <a:rPr lang="en-US" sz="1090" dirty="0">
                <a:solidFill>
                  <a:srgbClr val="24332C"/>
                </a:solidFill>
              </a:rPr>
              <a:t>[3] National Institute for Health and Care Excellence, "Overweight and obesity management (NG246)," Jan. 14, 2025. [Online]. Available: https://www.nice.org.uk/guidance/ng246. [Accessed: Mar. 18, 2026].</a:t>
            </a:r>
            <a:endParaRPr lang="en-US" sz="1090" dirty="0"/>
          </a:p>
          <a:p>
            <a:pPr marL="0" indent="0">
              <a:buNone/>
            </a:pPr>
            <a:r>
              <a:rPr lang="en-US" sz="1090" dirty="0">
                <a:solidFill>
                  <a:srgbClr val="24332C"/>
                </a:solidFill>
              </a:rPr>
              <a:t>[4] Information Commissioner's Office, "What is special category data?," Apr. 9, 2024. [Online]. Available: https://ico.org.uk/for-organisations/uk-gdpr-guidance-and-resources/lawful-basis/special-category-data/. [Accessed: Mar. 18, 2026].</a:t>
            </a:r>
            <a:endParaRPr lang="en-US" sz="1090" dirty="0"/>
          </a:p>
          <a:p>
            <a:pPr marL="0" indent="0">
              <a:buNone/>
            </a:pPr>
            <a:r>
              <a:rPr lang="en-US" sz="1090" dirty="0">
                <a:solidFill>
                  <a:srgbClr val="24332C"/>
                </a:solidFill>
              </a:rPr>
              <a:t>[5] American Diabetes Association Professional Practice Committee, "5. Facilitating Positive Health Behaviors and Well-being to Improve Health Outcomes: Standards of Care in Diabetes-2025," Diabetes Care, vol. 48, suppl. 1, 2025.</a:t>
            </a:r>
            <a:endParaRPr lang="en-US" sz="1090" dirty="0"/>
          </a:p>
          <a:p>
            <a:pPr marL="0" indent="0">
              <a:buNone/>
            </a:pPr>
            <a:r>
              <a:rPr lang="en-US" sz="1090" dirty="0">
                <a:solidFill>
                  <a:srgbClr val="24332C"/>
                </a:solidFill>
              </a:rPr>
              <a:t>[6] M. Amiri et al., "Personalized Flexible Meal Planning for Individuals With Diet-Related Health Concerns: System Design and Evaluation," JMIR Formative Research, vol. 7, 2023.</a:t>
            </a:r>
            <a:endParaRPr lang="en-US" sz="1090" dirty="0"/>
          </a:p>
          <a:p>
            <a:pPr marL="0" indent="0">
              <a:buNone/>
            </a:pPr>
            <a:r>
              <a:rPr lang="en-US" sz="1090" dirty="0">
                <a:solidFill>
                  <a:srgbClr val="24332C"/>
                </a:solidFill>
              </a:rPr>
              <a:t>[7] H. S. J. Chew et al., "Effectiveness of an Artificial Intelligence-Assisted App for Improving Eating Behaviors in Adults With Overweight and Obesity," 2024. [Online]. Available: https://pubmed.ncbi.nlm.nih.gov/.</a:t>
            </a:r>
            <a:endParaRPr lang="en-US" sz="1090" dirty="0"/>
          </a:p>
          <a:p>
            <a:pPr marL="0" indent="0">
              <a:buNone/>
            </a:pPr>
            <a:r>
              <a:rPr lang="en-US" sz="1090" dirty="0">
                <a:solidFill>
                  <a:srgbClr val="24332C"/>
                </a:solidFill>
              </a:rPr>
              <a:t>[8] Y. Wang et al., "Effectiveness of Mobile Health Interventions on Diabetes and Obesity Treatment and Management: Systematic Review of Systematic Reviews," JMIR mHealth and uHealth, vol. 8, no. 4, 2020.</a:t>
            </a:r>
            <a:endParaRPr lang="en-US" sz="1090" dirty="0"/>
          </a:p>
          <a:p>
            <a:pPr marL="0" indent="0">
              <a:buNone/>
            </a:pPr>
            <a:r>
              <a:rPr lang="en-US" sz="1090" dirty="0">
                <a:solidFill>
                  <a:srgbClr val="24332C"/>
                </a:solidFill>
              </a:rPr>
              <a:t>[9] A. Andres et al., "Frequency of Meals and/or Snacking and Energy Intake: A Systematic Review," 2024. [Online]. Available: https://pubmed.ncbi.nlm.nih.gov/39812565/. [Accessed: Mar. 18, 2026].</a:t>
            </a:r>
            <a:endParaRPr lang="en-US" sz="1090" dirty="0"/>
          </a:p>
          <a:p>
            <a:pPr marL="0" indent="0">
              <a:buNone/>
            </a:pPr>
            <a:r>
              <a:rPr lang="en-US" sz="1090" dirty="0">
                <a:solidFill>
                  <a:srgbClr val="24332C"/>
                </a:solidFill>
              </a:rPr>
              <a:t>[10] I. Maramba, A. Chatterjee, and C. Newman, "Methods of usability testing in the development of eHealth applications: A scoping review," Int. J. Med. Inform., vol. 126, pp. 95-104, 2019.</a:t>
            </a:r>
            <a:endParaRPr lang="en-US" sz="1090" dirty="0"/>
          </a:p>
        </p:txBody>
      </p:sp>
      <p:sp>
        <p:nvSpPr>
          <p:cNvPr id="25" name="Slide Number Placeholder 0"/>
          <p:cNvSpPr>
            <a:spLocks noGrp="1"/>
          </p:cNvSpPr>
          <p:nvPr>
            <p:ph type="sldNum" sz="quarter" idx="4294967295"/>
          </p:nvPr>
        </p:nvSpPr>
        <p:spPr>
          <a:xfrm>
            <a:off x="10785987" y="6007510"/>
            <a:ext cx="1406013" cy="850490"/>
          </a:xfrm>
          <a:prstGeom prst="rect">
            <a:avLst/>
          </a:prstGeom>
          <a:solidFill>
            <a:schemeClr val="accent6"/>
          </a:solidFill>
          <a:extLst>
            <a:ext uri="{C572A759-6A51-4108-AA02-DFA0A04FC94B}">
              <ma14:wrappingTextBoxFlag xmlns:ma14="http://schemas.microsoft.com/office/mac/drawingml/2011/main" xmlns="" val="0"/>
            </a:ext>
          </a:extLst>
        </p:spPr>
        <p:txBody>
          <a:bodyPr/>
          <a:lstStyle>
            <a:lvl1pPr>
              <a:defRPr sz="1000">
                <a:solidFill>
                  <a:srgbClr val="4F5B55"/>
                </a:solidFill>
              </a:defRPr>
            </a:lvl1pPr>
          </a:lstStyle>
          <a:p>
            <a:pPr algn="l"/>
            <a:r>
              <a:rPr lang="en-US" sz="4800" dirty="0"/>
              <a:t>15</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ptos Display"/>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57</TotalTime>
  <Words>3127</Words>
  <Application>Microsoft Office PowerPoint</Application>
  <PresentationFormat>Widescreen</PresentationFormat>
  <Paragraphs>141</Paragraphs>
  <Slides>15</Slides>
  <Notes>15</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15</vt:i4>
      </vt:variant>
    </vt:vector>
  </HeadingPairs>
  <TitlesOfParts>
    <vt:vector size="19" baseType="lpstr">
      <vt:lpstr>Aptos</vt:lpstr>
      <vt:lpstr>Aptos Display</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OpenAI</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NutriFlow: An Intelligent Meal-Planning Platform for Healthier Living</dc:title>
  <dc:subject>NutriFlow academic presentation</dc:subject>
  <dc:creator>OpenAI</dc:creator>
  <cp:lastModifiedBy>Uri Ivan D'Oliveira Pinto Neto (2327255)</cp:lastModifiedBy>
  <cp:revision>18</cp:revision>
  <dcterms:created xsi:type="dcterms:W3CDTF">2026-04-21T12:05:55Z</dcterms:created>
  <dcterms:modified xsi:type="dcterms:W3CDTF">2026-04-21T13:06:31Z</dcterms:modified>
</cp:coreProperties>
</file>