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56" r:id="rId2"/>
    <p:sldId id="313" r:id="rId3"/>
    <p:sldId id="314" r:id="rId4"/>
    <p:sldId id="311" r:id="rId5"/>
    <p:sldId id="312" r:id="rId6"/>
    <p:sldId id="302" r:id="rId7"/>
    <p:sldId id="297" r:id="rId8"/>
    <p:sldId id="298" r:id="rId9"/>
    <p:sldId id="333" r:id="rId10"/>
    <p:sldId id="316" r:id="rId11"/>
    <p:sldId id="299" r:id="rId12"/>
    <p:sldId id="315" r:id="rId13"/>
    <p:sldId id="300" r:id="rId14"/>
    <p:sldId id="317" r:id="rId15"/>
    <p:sldId id="318" r:id="rId16"/>
    <p:sldId id="301" r:id="rId17"/>
    <p:sldId id="319" r:id="rId18"/>
    <p:sldId id="320" r:id="rId19"/>
    <p:sldId id="321" r:id="rId20"/>
    <p:sldId id="322" r:id="rId21"/>
    <p:sldId id="323" r:id="rId22"/>
    <p:sldId id="324" r:id="rId23"/>
    <p:sldId id="325" r:id="rId24"/>
    <p:sldId id="326" r:id="rId25"/>
    <p:sldId id="327" r:id="rId26"/>
    <p:sldId id="328" r:id="rId27"/>
    <p:sldId id="329" r:id="rId28"/>
    <p:sldId id="330" r:id="rId29"/>
    <p:sldId id="331" r:id="rId30"/>
    <p:sldId id="332" r:id="rId31"/>
    <p:sldId id="334" r:id="rId32"/>
  </p:sldIdLst>
  <p:sldSz cx="9144000" cy="6858000" type="screen4x3"/>
  <p:notesSz cx="6858000" cy="9144000"/>
  <p:embeddedFontLst>
    <p:embeddedFont>
      <p:font typeface="Calibri" panose="020F0502020204030204" pitchFamily="34" charset="0"/>
      <p:regular r:id="rId33"/>
      <p:bold r:id="rId34"/>
      <p:italic r:id="rId35"/>
      <p:boldItalic r:id="rId36"/>
    </p:embeddedFont>
    <p:embeddedFont>
      <p:font typeface="Calibri Light" panose="020F0302020204030204" pitchFamily="34" charset="0"/>
      <p:regular r:id="rId37"/>
      <p:italic r:id="rId38"/>
    </p:embeddedFont>
    <p:embeddedFont>
      <p:font typeface="Cambria Math" panose="02040503050406030204" pitchFamily="18" charset="0"/>
      <p:regular r:id="rId39"/>
    </p:embeddedFont>
    <p:embeddedFont>
      <p:font typeface="Helvetica" panose="020B0604020202020204" pitchFamily="34" charset="0"/>
      <p:regular r:id="rId40"/>
      <p:bold r:id="rId41"/>
      <p:italic r:id="rId42"/>
      <p:boldItalic r:id="rId43"/>
    </p:embeddedFont>
    <p:embeddedFont>
      <p:font typeface="Times" panose="02020603050405020304" pitchFamily="18" charset="0"/>
      <p:regular r:id="rId44"/>
      <p:bold r:id="rId45"/>
      <p:italic r:id="rId46"/>
      <p:boldItalic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E72ED6-E81F-4AED-B320-D79D1E3412B1}" v="69" dt="2021-10-05T13:22:09.9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69" autoAdjust="0"/>
    <p:restoredTop sz="94660"/>
  </p:normalViewPr>
  <p:slideViewPr>
    <p:cSldViewPr snapToGrid="0">
      <p:cViewPr varScale="1">
        <p:scale>
          <a:sx n="116" d="100"/>
          <a:sy n="116" d="100"/>
        </p:scale>
        <p:origin x="66"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7.fntdata"/><Relationship Id="rId21" Type="http://schemas.openxmlformats.org/officeDocument/2006/relationships/slide" Target="slides/slide20.xml"/><Relationship Id="rId34" Type="http://schemas.openxmlformats.org/officeDocument/2006/relationships/font" Target="fonts/font2.fntdata"/><Relationship Id="rId42" Type="http://schemas.openxmlformats.org/officeDocument/2006/relationships/font" Target="fonts/font10.fntdata"/><Relationship Id="rId47" Type="http://schemas.openxmlformats.org/officeDocument/2006/relationships/font" Target="fonts/font15.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5.fntdata"/><Relationship Id="rId40" Type="http://schemas.openxmlformats.org/officeDocument/2006/relationships/font" Target="fonts/font8.fntdata"/><Relationship Id="rId45" Type="http://schemas.openxmlformats.org/officeDocument/2006/relationships/font" Target="fonts/font13.fntdata"/><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2.fntdata"/><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43" Type="http://schemas.openxmlformats.org/officeDocument/2006/relationships/font" Target="fonts/font11.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font" Target="fonts/font6.fntdata"/><Relationship Id="rId46" Type="http://schemas.openxmlformats.org/officeDocument/2006/relationships/font" Target="fonts/font14.fntdata"/><Relationship Id="rId20" Type="http://schemas.openxmlformats.org/officeDocument/2006/relationships/slide" Target="slides/slide19.xml"/><Relationship Id="rId41"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4.fntdata"/><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ed Bennasar" userId="6e689ed5-dce7-4af4-990a-db4cb5c8720e" providerId="ADAL" clId="{2EE72ED6-E81F-4AED-B320-D79D1E3412B1}"/>
    <pc:docChg chg="undo custSel addSld delSld modSld">
      <pc:chgData name="Mohameed Bennasar" userId="6e689ed5-dce7-4af4-990a-db4cb5c8720e" providerId="ADAL" clId="{2EE72ED6-E81F-4AED-B320-D79D1E3412B1}" dt="2021-10-05T13:33:03.712" v="635" actId="20577"/>
      <pc:docMkLst>
        <pc:docMk/>
      </pc:docMkLst>
      <pc:sldChg chg="modSp">
        <pc:chgData name="Mohameed Bennasar" userId="6e689ed5-dce7-4af4-990a-db4cb5c8720e" providerId="ADAL" clId="{2EE72ED6-E81F-4AED-B320-D79D1E3412B1}" dt="2021-10-05T08:01:22.322" v="8" actId="20577"/>
        <pc:sldMkLst>
          <pc:docMk/>
          <pc:sldMk cId="1808201408" sldId="256"/>
        </pc:sldMkLst>
        <pc:spChg chg="mod">
          <ac:chgData name="Mohameed Bennasar" userId="6e689ed5-dce7-4af4-990a-db4cb5c8720e" providerId="ADAL" clId="{2EE72ED6-E81F-4AED-B320-D79D1E3412B1}" dt="2021-10-05T08:01:22.322" v="8" actId="20577"/>
          <ac:spMkLst>
            <pc:docMk/>
            <pc:sldMk cId="1808201408" sldId="256"/>
            <ac:spMk id="3" creationId="{00000000-0000-0000-0000-000000000000}"/>
          </ac:spMkLst>
        </pc:spChg>
      </pc:sldChg>
      <pc:sldChg chg="addSp modSp mod">
        <pc:chgData name="Mohameed Bennasar" userId="6e689ed5-dce7-4af4-990a-db4cb5c8720e" providerId="ADAL" clId="{2EE72ED6-E81F-4AED-B320-D79D1E3412B1}" dt="2021-10-05T08:48:05.245" v="109" actId="20577"/>
        <pc:sldMkLst>
          <pc:docMk/>
          <pc:sldMk cId="1388836064" sldId="299"/>
        </pc:sldMkLst>
        <pc:spChg chg="add mod">
          <ac:chgData name="Mohameed Bennasar" userId="6e689ed5-dce7-4af4-990a-db4cb5c8720e" providerId="ADAL" clId="{2EE72ED6-E81F-4AED-B320-D79D1E3412B1}" dt="2021-10-05T08:43:02.005" v="66" actId="1076"/>
          <ac:spMkLst>
            <pc:docMk/>
            <pc:sldMk cId="1388836064" sldId="299"/>
            <ac:spMk id="7" creationId="{DA32D348-25A7-4A93-917A-39136DB7BC4B}"/>
          </ac:spMkLst>
        </pc:spChg>
        <pc:spChg chg="add mod">
          <ac:chgData name="Mohameed Bennasar" userId="6e689ed5-dce7-4af4-990a-db4cb5c8720e" providerId="ADAL" clId="{2EE72ED6-E81F-4AED-B320-D79D1E3412B1}" dt="2021-10-05T08:44:04.353" v="72" actId="20577"/>
          <ac:spMkLst>
            <pc:docMk/>
            <pc:sldMk cId="1388836064" sldId="299"/>
            <ac:spMk id="8" creationId="{A53189BB-C949-4A71-8436-EBD12BFA5302}"/>
          </ac:spMkLst>
        </pc:spChg>
        <pc:spChg chg="add mod">
          <ac:chgData name="Mohameed Bennasar" userId="6e689ed5-dce7-4af4-990a-db4cb5c8720e" providerId="ADAL" clId="{2EE72ED6-E81F-4AED-B320-D79D1E3412B1}" dt="2021-10-05T08:45:06.206" v="79" actId="20577"/>
          <ac:spMkLst>
            <pc:docMk/>
            <pc:sldMk cId="1388836064" sldId="299"/>
            <ac:spMk id="9" creationId="{13157C62-BF5E-45AC-9D59-F1810961BAA2}"/>
          </ac:spMkLst>
        </pc:spChg>
        <pc:spChg chg="add mod">
          <ac:chgData name="Mohameed Bennasar" userId="6e689ed5-dce7-4af4-990a-db4cb5c8720e" providerId="ADAL" clId="{2EE72ED6-E81F-4AED-B320-D79D1E3412B1}" dt="2021-10-05T08:47:41.067" v="104"/>
          <ac:spMkLst>
            <pc:docMk/>
            <pc:sldMk cId="1388836064" sldId="299"/>
            <ac:spMk id="10" creationId="{0EC5AEE6-F864-42FD-B434-CF809708E856}"/>
          </ac:spMkLst>
        </pc:spChg>
        <pc:spChg chg="add mod">
          <ac:chgData name="Mohameed Bennasar" userId="6e689ed5-dce7-4af4-990a-db4cb5c8720e" providerId="ADAL" clId="{2EE72ED6-E81F-4AED-B320-D79D1E3412B1}" dt="2021-10-05T08:48:05.245" v="109" actId="20577"/>
          <ac:spMkLst>
            <pc:docMk/>
            <pc:sldMk cId="1388836064" sldId="299"/>
            <ac:spMk id="11" creationId="{19558D6C-2E2F-4F8A-AF31-1448358028DA}"/>
          </ac:spMkLst>
        </pc:spChg>
      </pc:sldChg>
      <pc:sldChg chg="modSp mod">
        <pc:chgData name="Mohameed Bennasar" userId="6e689ed5-dce7-4af4-990a-db4cb5c8720e" providerId="ADAL" clId="{2EE72ED6-E81F-4AED-B320-D79D1E3412B1}" dt="2021-10-05T09:10:49.885" v="194" actId="113"/>
        <pc:sldMkLst>
          <pc:docMk/>
          <pc:sldMk cId="2327617045" sldId="300"/>
        </pc:sldMkLst>
        <pc:spChg chg="mod">
          <ac:chgData name="Mohameed Bennasar" userId="6e689ed5-dce7-4af4-990a-db4cb5c8720e" providerId="ADAL" clId="{2EE72ED6-E81F-4AED-B320-D79D1E3412B1}" dt="2021-10-05T09:10:49.885" v="194" actId="113"/>
          <ac:spMkLst>
            <pc:docMk/>
            <pc:sldMk cId="2327617045" sldId="300"/>
            <ac:spMk id="5" creationId="{66E3381F-B21D-EA40-8299-886C82FF7BEC}"/>
          </ac:spMkLst>
        </pc:spChg>
      </pc:sldChg>
      <pc:sldChg chg="del">
        <pc:chgData name="Mohameed Bennasar" userId="6e689ed5-dce7-4af4-990a-db4cb5c8720e" providerId="ADAL" clId="{2EE72ED6-E81F-4AED-B320-D79D1E3412B1}" dt="2021-10-05T08:06:04.528" v="9" actId="2696"/>
        <pc:sldMkLst>
          <pc:docMk/>
          <pc:sldMk cId="2458131923" sldId="310"/>
        </pc:sldMkLst>
      </pc:sldChg>
      <pc:sldChg chg="addSp modSp mod">
        <pc:chgData name="Mohameed Bennasar" userId="6e689ed5-dce7-4af4-990a-db4cb5c8720e" providerId="ADAL" clId="{2EE72ED6-E81F-4AED-B320-D79D1E3412B1}" dt="2021-10-05T09:06:05.431" v="193" actId="20577"/>
        <pc:sldMkLst>
          <pc:docMk/>
          <pc:sldMk cId="1571604698" sldId="315"/>
        </pc:sldMkLst>
        <pc:spChg chg="add mod">
          <ac:chgData name="Mohameed Bennasar" userId="6e689ed5-dce7-4af4-990a-db4cb5c8720e" providerId="ADAL" clId="{2EE72ED6-E81F-4AED-B320-D79D1E3412B1}" dt="2021-10-05T09:03:50.993" v="150" actId="1076"/>
          <ac:spMkLst>
            <pc:docMk/>
            <pc:sldMk cId="1571604698" sldId="315"/>
            <ac:spMk id="6" creationId="{49E5B4F8-D751-45FD-B0DB-706620E2C288}"/>
          </ac:spMkLst>
        </pc:spChg>
        <pc:spChg chg="add mod">
          <ac:chgData name="Mohameed Bennasar" userId="6e689ed5-dce7-4af4-990a-db4cb5c8720e" providerId="ADAL" clId="{2EE72ED6-E81F-4AED-B320-D79D1E3412B1}" dt="2021-10-05T09:06:05.431" v="193" actId="20577"/>
          <ac:spMkLst>
            <pc:docMk/>
            <pc:sldMk cId="1571604698" sldId="315"/>
            <ac:spMk id="7" creationId="{5CD9C2B4-7D9F-4A76-AF77-119BFB3EA826}"/>
          </ac:spMkLst>
        </pc:spChg>
      </pc:sldChg>
      <pc:sldChg chg="addSp modSp mod">
        <pc:chgData name="Mohameed Bennasar" userId="6e689ed5-dce7-4af4-990a-db4cb5c8720e" providerId="ADAL" clId="{2EE72ED6-E81F-4AED-B320-D79D1E3412B1}" dt="2021-10-05T09:36:56.677" v="264" actId="20577"/>
        <pc:sldMkLst>
          <pc:docMk/>
          <pc:sldMk cId="1017706944" sldId="322"/>
        </pc:sldMkLst>
        <pc:spChg chg="mod">
          <ac:chgData name="Mohameed Bennasar" userId="6e689ed5-dce7-4af4-990a-db4cb5c8720e" providerId="ADAL" clId="{2EE72ED6-E81F-4AED-B320-D79D1E3412B1}" dt="2021-10-05T09:34:46.063" v="209" actId="20577"/>
          <ac:spMkLst>
            <pc:docMk/>
            <pc:sldMk cId="1017706944" sldId="322"/>
            <ac:spMk id="4" creationId="{F744DBF8-7313-FF46-8F67-3B7CE73F54EF}"/>
          </ac:spMkLst>
        </pc:spChg>
        <pc:spChg chg="add mod">
          <ac:chgData name="Mohameed Bennasar" userId="6e689ed5-dce7-4af4-990a-db4cb5c8720e" providerId="ADAL" clId="{2EE72ED6-E81F-4AED-B320-D79D1E3412B1}" dt="2021-10-05T09:36:23.118" v="241" actId="1076"/>
          <ac:spMkLst>
            <pc:docMk/>
            <pc:sldMk cId="1017706944" sldId="322"/>
            <ac:spMk id="5" creationId="{31ADF3D3-EBEB-4EE6-870A-94731FE4EA4F}"/>
          </ac:spMkLst>
        </pc:spChg>
        <pc:spChg chg="add mod">
          <ac:chgData name="Mohameed Bennasar" userId="6e689ed5-dce7-4af4-990a-db4cb5c8720e" providerId="ADAL" clId="{2EE72ED6-E81F-4AED-B320-D79D1E3412B1}" dt="2021-10-05T09:36:56.677" v="264" actId="20577"/>
          <ac:spMkLst>
            <pc:docMk/>
            <pc:sldMk cId="1017706944" sldId="322"/>
            <ac:spMk id="7" creationId="{C2782728-5902-4281-B15A-4CDF442C40DA}"/>
          </ac:spMkLst>
        </pc:spChg>
      </pc:sldChg>
      <pc:sldChg chg="addSp delSp modSp new mod">
        <pc:chgData name="Mohameed Bennasar" userId="6e689ed5-dce7-4af4-990a-db4cb5c8720e" providerId="ADAL" clId="{2EE72ED6-E81F-4AED-B320-D79D1E3412B1}" dt="2021-10-05T08:30:25.081" v="64" actId="20577"/>
        <pc:sldMkLst>
          <pc:docMk/>
          <pc:sldMk cId="386471492" sldId="333"/>
        </pc:sldMkLst>
        <pc:spChg chg="del">
          <ac:chgData name="Mohameed Bennasar" userId="6e689ed5-dce7-4af4-990a-db4cb5c8720e" providerId="ADAL" clId="{2EE72ED6-E81F-4AED-B320-D79D1E3412B1}" dt="2021-10-05T08:24:44.687" v="11" actId="478"/>
          <ac:spMkLst>
            <pc:docMk/>
            <pc:sldMk cId="386471492" sldId="333"/>
            <ac:spMk id="2" creationId="{712014EB-C7F7-4F0A-AB6F-D7EC95AC7C11}"/>
          </ac:spMkLst>
        </pc:spChg>
        <pc:spChg chg="del">
          <ac:chgData name="Mohameed Bennasar" userId="6e689ed5-dce7-4af4-990a-db4cb5c8720e" providerId="ADAL" clId="{2EE72ED6-E81F-4AED-B320-D79D1E3412B1}" dt="2021-10-05T08:24:47.352" v="12" actId="478"/>
          <ac:spMkLst>
            <pc:docMk/>
            <pc:sldMk cId="386471492" sldId="333"/>
            <ac:spMk id="3" creationId="{611466D5-3B8C-49E4-B1ED-A8F479AF087C}"/>
          </ac:spMkLst>
        </pc:spChg>
        <pc:spChg chg="add mod">
          <ac:chgData name="Mohameed Bennasar" userId="6e689ed5-dce7-4af4-990a-db4cb5c8720e" providerId="ADAL" clId="{2EE72ED6-E81F-4AED-B320-D79D1E3412B1}" dt="2021-10-05T08:25:43.680" v="14" actId="1076"/>
          <ac:spMkLst>
            <pc:docMk/>
            <pc:sldMk cId="386471492" sldId="333"/>
            <ac:spMk id="5" creationId="{B445041A-1FC4-4E31-991E-9FDB68BB18DE}"/>
          </ac:spMkLst>
        </pc:spChg>
        <pc:spChg chg="add del mod">
          <ac:chgData name="Mohameed Bennasar" userId="6e689ed5-dce7-4af4-990a-db4cb5c8720e" providerId="ADAL" clId="{2EE72ED6-E81F-4AED-B320-D79D1E3412B1}" dt="2021-10-05T08:28:10.492" v="36" actId="478"/>
          <ac:spMkLst>
            <pc:docMk/>
            <pc:sldMk cId="386471492" sldId="333"/>
            <ac:spMk id="7" creationId="{C69E14E9-CBAC-4C4A-A13E-CEB747E4DBCB}"/>
          </ac:spMkLst>
        </pc:spChg>
        <pc:spChg chg="add mod">
          <ac:chgData name="Mohameed Bennasar" userId="6e689ed5-dce7-4af4-990a-db4cb5c8720e" providerId="ADAL" clId="{2EE72ED6-E81F-4AED-B320-D79D1E3412B1}" dt="2021-10-05T08:29:22.956" v="56" actId="20577"/>
          <ac:spMkLst>
            <pc:docMk/>
            <pc:sldMk cId="386471492" sldId="333"/>
            <ac:spMk id="8" creationId="{98CDFAC4-A75A-4503-9869-F87F6A193756}"/>
          </ac:spMkLst>
        </pc:spChg>
        <pc:spChg chg="add mod">
          <ac:chgData name="Mohameed Bennasar" userId="6e689ed5-dce7-4af4-990a-db4cb5c8720e" providerId="ADAL" clId="{2EE72ED6-E81F-4AED-B320-D79D1E3412B1}" dt="2021-10-05T08:30:25.081" v="64" actId="20577"/>
          <ac:spMkLst>
            <pc:docMk/>
            <pc:sldMk cId="386471492" sldId="333"/>
            <ac:spMk id="9" creationId="{53F1950A-1D1D-4E08-BBCD-DC23D250BCF4}"/>
          </ac:spMkLst>
        </pc:spChg>
      </pc:sldChg>
      <pc:sldChg chg="addSp delSp modSp new mod">
        <pc:chgData name="Mohameed Bennasar" userId="6e689ed5-dce7-4af4-990a-db4cb5c8720e" providerId="ADAL" clId="{2EE72ED6-E81F-4AED-B320-D79D1E3412B1}" dt="2021-10-05T13:33:03.712" v="635" actId="20577"/>
        <pc:sldMkLst>
          <pc:docMk/>
          <pc:sldMk cId="1343016935" sldId="334"/>
        </pc:sldMkLst>
        <pc:spChg chg="del">
          <ac:chgData name="Mohameed Bennasar" userId="6e689ed5-dce7-4af4-990a-db4cb5c8720e" providerId="ADAL" clId="{2EE72ED6-E81F-4AED-B320-D79D1E3412B1}" dt="2021-10-05T13:13:41.737" v="266" actId="478"/>
          <ac:spMkLst>
            <pc:docMk/>
            <pc:sldMk cId="1343016935" sldId="334"/>
            <ac:spMk id="2" creationId="{7D775CE0-FBC4-4F35-B7F0-70378D37A55D}"/>
          </ac:spMkLst>
        </pc:spChg>
        <pc:spChg chg="add mod">
          <ac:chgData name="Mohameed Bennasar" userId="6e689ed5-dce7-4af4-990a-db4cb5c8720e" providerId="ADAL" clId="{2EE72ED6-E81F-4AED-B320-D79D1E3412B1}" dt="2021-10-05T13:18:21.567" v="352" actId="20577"/>
          <ac:spMkLst>
            <pc:docMk/>
            <pc:sldMk cId="1343016935" sldId="334"/>
            <ac:spMk id="2" creationId="{E63D4D9C-8D85-46A2-A0B1-54845DECACF4}"/>
          </ac:spMkLst>
        </pc:spChg>
        <pc:spChg chg="del">
          <ac:chgData name="Mohameed Bennasar" userId="6e689ed5-dce7-4af4-990a-db4cb5c8720e" providerId="ADAL" clId="{2EE72ED6-E81F-4AED-B320-D79D1E3412B1}" dt="2021-10-05T13:13:44.241" v="267" actId="478"/>
          <ac:spMkLst>
            <pc:docMk/>
            <pc:sldMk cId="1343016935" sldId="334"/>
            <ac:spMk id="3" creationId="{989DB3DF-A566-4953-99EE-8AE7AF16CA15}"/>
          </ac:spMkLst>
        </pc:spChg>
        <pc:spChg chg="add mod">
          <ac:chgData name="Mohameed Bennasar" userId="6e689ed5-dce7-4af4-990a-db4cb5c8720e" providerId="ADAL" clId="{2EE72ED6-E81F-4AED-B320-D79D1E3412B1}" dt="2021-10-05T13:27:53.861" v="525" actId="20577"/>
          <ac:spMkLst>
            <pc:docMk/>
            <pc:sldMk cId="1343016935" sldId="334"/>
            <ac:spMk id="4" creationId="{5D1304C0-9F57-43D6-8B56-AE58E6B19BDF}"/>
          </ac:spMkLst>
        </pc:spChg>
        <pc:spChg chg="add mod">
          <ac:chgData name="Mohameed Bennasar" userId="6e689ed5-dce7-4af4-990a-db4cb5c8720e" providerId="ADAL" clId="{2EE72ED6-E81F-4AED-B320-D79D1E3412B1}" dt="2021-10-05T13:23:40.649" v="456" actId="20577"/>
          <ac:spMkLst>
            <pc:docMk/>
            <pc:sldMk cId="1343016935" sldId="334"/>
            <ac:spMk id="5" creationId="{E5D8ADBC-3138-40CB-BC27-625BB5FD47A4}"/>
          </ac:spMkLst>
        </pc:spChg>
        <pc:spChg chg="add mod">
          <ac:chgData name="Mohameed Bennasar" userId="6e689ed5-dce7-4af4-990a-db4cb5c8720e" providerId="ADAL" clId="{2EE72ED6-E81F-4AED-B320-D79D1E3412B1}" dt="2021-10-05T13:29:51.118" v="588" actId="20577"/>
          <ac:spMkLst>
            <pc:docMk/>
            <pc:sldMk cId="1343016935" sldId="334"/>
            <ac:spMk id="7" creationId="{00AEA703-5756-4FFB-9948-5D90BB45DE8F}"/>
          </ac:spMkLst>
        </pc:spChg>
        <pc:spChg chg="add mod">
          <ac:chgData name="Mohameed Bennasar" userId="6e689ed5-dce7-4af4-990a-db4cb5c8720e" providerId="ADAL" clId="{2EE72ED6-E81F-4AED-B320-D79D1E3412B1}" dt="2021-10-05T13:33:03.712" v="635" actId="20577"/>
          <ac:spMkLst>
            <pc:docMk/>
            <pc:sldMk cId="1343016935" sldId="334"/>
            <ac:spMk id="9" creationId="{7B87BCEC-AA94-4D0D-882D-4C74DEB353D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803326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690594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87060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05/10/2021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644041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05/10/2021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53547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05/10/2021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07557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05/10/2021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093891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344914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05/10/2021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535425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118094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94760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59424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124262"/>
            <a:ext cx="7886700" cy="5052701"/>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05/10/2021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79866076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 Id="rId5" Type="http://schemas.openxmlformats.org/officeDocument/2006/relationships/image" Target="../media/image5.tiff"/><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 Id="rId6" Type="http://schemas.openxmlformats.org/officeDocument/2006/relationships/image" Target="../media/image10.tiff"/><Relationship Id="rId5" Type="http://schemas.openxmlformats.org/officeDocument/2006/relationships/image" Target="../media/image9.tiff"/><Relationship Id="rId4" Type="http://schemas.openxmlformats.org/officeDocument/2006/relationships/image" Target="../media/image8.tiff"/></Relationships>
</file>

<file path=ppt/slides/_rels/slide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tiff"/><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6.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image" Target="../media/image16.tiff"/><Relationship Id="rId1" Type="http://schemas.openxmlformats.org/officeDocument/2006/relationships/slideLayout" Target="../slideLayouts/slideLayout2.xml"/><Relationship Id="rId5" Type="http://schemas.openxmlformats.org/officeDocument/2006/relationships/image" Target="../media/image19.tiff"/><Relationship Id="rId4" Type="http://schemas.openxmlformats.org/officeDocument/2006/relationships/image" Target="../media/image18.tiff"/></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0.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image" Target="../media/image250.png"/><Relationship Id="rId1" Type="http://schemas.openxmlformats.org/officeDocument/2006/relationships/slideLayout" Target="../slideLayouts/slideLayout2.xml"/><Relationship Id="rId4" Type="http://schemas.openxmlformats.org/officeDocument/2006/relationships/image" Target="../media/image21.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71912" y="1562669"/>
            <a:ext cx="4227085" cy="2456597"/>
          </a:xfrm>
        </p:spPr>
        <p:txBody>
          <a:bodyPr anchor="b">
            <a:normAutofit/>
          </a:bodyPr>
          <a:lstStyle/>
          <a:p>
            <a:r>
              <a:rPr lang="en-GB" sz="3800">
                <a:solidFill>
                  <a:schemeClr val="tx1">
                    <a:lumMod val="85000"/>
                    <a:lumOff val="15000"/>
                  </a:schemeClr>
                </a:solidFill>
              </a:rPr>
              <a:t>Mathematics</a:t>
            </a:r>
            <a:br>
              <a:rPr lang="en-GB" sz="3800">
                <a:solidFill>
                  <a:schemeClr val="tx1">
                    <a:lumMod val="85000"/>
                    <a:lumOff val="15000"/>
                  </a:schemeClr>
                </a:solidFill>
              </a:rPr>
            </a:br>
            <a:endParaRPr lang="en-GB" sz="3800">
              <a:solidFill>
                <a:schemeClr val="tx1">
                  <a:lumMod val="85000"/>
                  <a:lumOff val="15000"/>
                </a:schemeClr>
              </a:solidFill>
            </a:endParaRPr>
          </a:p>
        </p:txBody>
      </p:sp>
      <p:sp>
        <p:nvSpPr>
          <p:cNvPr id="3" name="Subtitle 2"/>
          <p:cNvSpPr>
            <a:spLocks noGrp="1"/>
          </p:cNvSpPr>
          <p:nvPr>
            <p:ph type="subTitle" idx="1"/>
          </p:nvPr>
        </p:nvSpPr>
        <p:spPr>
          <a:xfrm>
            <a:off x="4236981" y="4298722"/>
            <a:ext cx="3508565" cy="1148885"/>
          </a:xfrm>
        </p:spPr>
        <p:txBody>
          <a:bodyPr anchor="t">
            <a:normAutofit/>
          </a:bodyPr>
          <a:lstStyle/>
          <a:p>
            <a:r>
              <a:rPr lang="en-GB" sz="1600" dirty="0">
                <a:solidFill>
                  <a:schemeClr val="tx1">
                    <a:lumMod val="85000"/>
                    <a:lumOff val="15000"/>
                  </a:schemeClr>
                </a:solidFill>
              </a:rPr>
              <a:t>Lecture 3</a:t>
            </a:r>
          </a:p>
          <a:p>
            <a:r>
              <a:rPr lang="en-GB" sz="1600" dirty="0">
                <a:solidFill>
                  <a:schemeClr val="tx1">
                    <a:lumMod val="85000"/>
                    <a:lumOff val="15000"/>
                  </a:schemeClr>
                </a:solidFill>
              </a:rPr>
              <a:t>Equations</a:t>
            </a:r>
          </a:p>
        </p:txBody>
      </p:sp>
      <p:pic>
        <p:nvPicPr>
          <p:cNvPr id="18" name="Picture 17" descr="Complex maths formulae on a blackboard">
            <a:extLst>
              <a:ext uri="{FF2B5EF4-FFF2-40B4-BE49-F238E27FC236}">
                <a16:creationId xmlns:a16="http://schemas.microsoft.com/office/drawing/2014/main" id="{AA3E6652-FEA8-40F1-9747-AD8D18B595B1}"/>
              </a:ext>
            </a:extLst>
          </p:cNvPr>
          <p:cNvPicPr>
            <a:picLocks noChangeAspect="1"/>
          </p:cNvPicPr>
          <p:nvPr/>
        </p:nvPicPr>
        <p:blipFill rotWithShape="1">
          <a:blip r:embed="rId2"/>
          <a:srcRect l="42713" r="28789" b="-1"/>
          <a:stretch/>
        </p:blipFill>
        <p:spPr>
          <a:xfrm>
            <a:off x="-5449" y="10"/>
            <a:ext cx="2677211"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1808201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3F418-491E-554D-9F01-5BAD60808963}"/>
              </a:ext>
            </a:extLst>
          </p:cNvPr>
          <p:cNvSpPr>
            <a:spLocks noGrp="1"/>
          </p:cNvSpPr>
          <p:nvPr>
            <p:ph type="title"/>
          </p:nvPr>
        </p:nvSpPr>
        <p:spPr>
          <a:xfrm>
            <a:off x="226269" y="203878"/>
            <a:ext cx="7886700" cy="594244"/>
          </a:xfrm>
        </p:spPr>
        <p:txBody>
          <a:bodyPr>
            <a:normAutofit/>
          </a:bodyPr>
          <a:lstStyle/>
          <a:p>
            <a:r>
              <a:rPr lang="en-GB" dirty="0"/>
              <a:t>Dealing with negative numbers.</a:t>
            </a:r>
          </a:p>
        </p:txBody>
      </p:sp>
      <p:pic>
        <p:nvPicPr>
          <p:cNvPr id="4" name="Picture 3">
            <a:extLst>
              <a:ext uri="{FF2B5EF4-FFF2-40B4-BE49-F238E27FC236}">
                <a16:creationId xmlns:a16="http://schemas.microsoft.com/office/drawing/2014/main" id="{BD8C7592-2B11-BF4A-8D2C-F0B9A2049A10}"/>
              </a:ext>
            </a:extLst>
          </p:cNvPr>
          <p:cNvPicPr>
            <a:picLocks noChangeAspect="1"/>
          </p:cNvPicPr>
          <p:nvPr/>
        </p:nvPicPr>
        <p:blipFill>
          <a:blip r:embed="rId2"/>
          <a:stretch>
            <a:fillRect/>
          </a:stretch>
        </p:blipFill>
        <p:spPr>
          <a:xfrm>
            <a:off x="2577772" y="1536597"/>
            <a:ext cx="4322125" cy="1331089"/>
          </a:xfrm>
          <a:prstGeom prst="rect">
            <a:avLst/>
          </a:prstGeom>
        </p:spPr>
      </p:pic>
      <p:sp>
        <p:nvSpPr>
          <p:cNvPr id="6" name="TextBox 5">
            <a:extLst>
              <a:ext uri="{FF2B5EF4-FFF2-40B4-BE49-F238E27FC236}">
                <a16:creationId xmlns:a16="http://schemas.microsoft.com/office/drawing/2014/main" id="{157874B0-7BC4-744C-BE94-8236BCEC9ED2}"/>
              </a:ext>
            </a:extLst>
          </p:cNvPr>
          <p:cNvSpPr txBox="1"/>
          <p:nvPr/>
        </p:nvSpPr>
        <p:spPr>
          <a:xfrm>
            <a:off x="2577773" y="1167265"/>
            <a:ext cx="3540969" cy="461665"/>
          </a:xfrm>
          <a:prstGeom prst="rect">
            <a:avLst/>
          </a:prstGeom>
          <a:noFill/>
        </p:spPr>
        <p:txBody>
          <a:bodyPr wrap="none" rtlCol="0">
            <a:spAutoFit/>
          </a:bodyPr>
          <a:lstStyle/>
          <a:p>
            <a:r>
              <a:rPr lang="en-GB" sz="2400" dirty="0"/>
              <a:t>Adding a negative number </a:t>
            </a:r>
          </a:p>
        </p:txBody>
      </p:sp>
      <p:grpSp>
        <p:nvGrpSpPr>
          <p:cNvPr id="10" name="Group 9">
            <a:extLst>
              <a:ext uri="{FF2B5EF4-FFF2-40B4-BE49-F238E27FC236}">
                <a16:creationId xmlns:a16="http://schemas.microsoft.com/office/drawing/2014/main" id="{EEDA498A-5AE7-1941-9B24-4F9B1B83AB97}"/>
              </a:ext>
            </a:extLst>
          </p:cNvPr>
          <p:cNvGrpSpPr/>
          <p:nvPr/>
        </p:nvGrpSpPr>
        <p:grpSpPr>
          <a:xfrm>
            <a:off x="2577772" y="3612826"/>
            <a:ext cx="4230045" cy="2219249"/>
            <a:chOff x="2577772" y="3612826"/>
            <a:chExt cx="4230045" cy="2219249"/>
          </a:xfrm>
        </p:grpSpPr>
        <p:pic>
          <p:nvPicPr>
            <p:cNvPr id="5" name="Picture 4">
              <a:extLst>
                <a:ext uri="{FF2B5EF4-FFF2-40B4-BE49-F238E27FC236}">
                  <a16:creationId xmlns:a16="http://schemas.microsoft.com/office/drawing/2014/main" id="{4F02F21E-EF30-5D4F-8332-A7C62A8AED7A}"/>
                </a:ext>
              </a:extLst>
            </p:cNvPr>
            <p:cNvPicPr>
              <a:picLocks noChangeAspect="1"/>
            </p:cNvPicPr>
            <p:nvPr/>
          </p:nvPicPr>
          <p:blipFill>
            <a:blip r:embed="rId3"/>
            <a:stretch>
              <a:fillRect/>
            </a:stretch>
          </p:blipFill>
          <p:spPr>
            <a:xfrm>
              <a:off x="2799594" y="4056906"/>
              <a:ext cx="4008223" cy="1331089"/>
            </a:xfrm>
            <a:prstGeom prst="rect">
              <a:avLst/>
            </a:prstGeom>
          </p:spPr>
        </p:pic>
        <p:pic>
          <p:nvPicPr>
            <p:cNvPr id="7" name="Picture 6">
              <a:extLst>
                <a:ext uri="{FF2B5EF4-FFF2-40B4-BE49-F238E27FC236}">
                  <a16:creationId xmlns:a16="http://schemas.microsoft.com/office/drawing/2014/main" id="{CC33C6A1-D908-AB4E-9F93-0BE72B435F2B}"/>
                </a:ext>
              </a:extLst>
            </p:cNvPr>
            <p:cNvPicPr>
              <a:picLocks noChangeAspect="1"/>
            </p:cNvPicPr>
            <p:nvPr/>
          </p:nvPicPr>
          <p:blipFill>
            <a:blip r:embed="rId4"/>
            <a:stretch>
              <a:fillRect/>
            </a:stretch>
          </p:blipFill>
          <p:spPr>
            <a:xfrm>
              <a:off x="3699635" y="5376427"/>
              <a:ext cx="2208140" cy="455648"/>
            </a:xfrm>
            <a:prstGeom prst="rect">
              <a:avLst/>
            </a:prstGeom>
          </p:spPr>
        </p:pic>
        <p:sp>
          <p:nvSpPr>
            <p:cNvPr id="8" name="Rectangle 7">
              <a:extLst>
                <a:ext uri="{FF2B5EF4-FFF2-40B4-BE49-F238E27FC236}">
                  <a16:creationId xmlns:a16="http://schemas.microsoft.com/office/drawing/2014/main" id="{8B72F44B-69E3-6C48-8782-8A2301297C35}"/>
                </a:ext>
              </a:extLst>
            </p:cNvPr>
            <p:cNvSpPr/>
            <p:nvPr/>
          </p:nvSpPr>
          <p:spPr>
            <a:xfrm>
              <a:off x="2577772" y="3612826"/>
              <a:ext cx="4086375" cy="461665"/>
            </a:xfrm>
            <a:prstGeom prst="rect">
              <a:avLst/>
            </a:prstGeom>
          </p:spPr>
          <p:txBody>
            <a:bodyPr wrap="none">
              <a:spAutoFit/>
            </a:bodyPr>
            <a:lstStyle/>
            <a:p>
              <a:r>
                <a:rPr lang="en-GB" sz="2400" dirty="0"/>
                <a:t>Subtracting a negative number </a:t>
              </a:r>
            </a:p>
          </p:txBody>
        </p:sp>
      </p:grpSp>
      <p:pic>
        <p:nvPicPr>
          <p:cNvPr id="9" name="Picture 8">
            <a:extLst>
              <a:ext uri="{FF2B5EF4-FFF2-40B4-BE49-F238E27FC236}">
                <a16:creationId xmlns:a16="http://schemas.microsoft.com/office/drawing/2014/main" id="{F741E95C-10EB-5A4D-AD60-27A32CC947BB}"/>
              </a:ext>
            </a:extLst>
          </p:cNvPr>
          <p:cNvPicPr>
            <a:picLocks noChangeAspect="1"/>
          </p:cNvPicPr>
          <p:nvPr/>
        </p:nvPicPr>
        <p:blipFill>
          <a:blip r:embed="rId5"/>
          <a:stretch>
            <a:fillRect/>
          </a:stretch>
        </p:blipFill>
        <p:spPr>
          <a:xfrm>
            <a:off x="3478133" y="2944273"/>
            <a:ext cx="2521401" cy="461665"/>
          </a:xfrm>
          <a:prstGeom prst="rect">
            <a:avLst/>
          </a:prstGeom>
        </p:spPr>
      </p:pic>
    </p:spTree>
    <p:extLst>
      <p:ext uri="{BB962C8B-B14F-4D97-AF65-F5344CB8AC3E}">
        <p14:creationId xmlns:p14="http://schemas.microsoft.com/office/powerpoint/2010/main" val="4000478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4561279-F1F1-D345-8118-4F5D39BEA0B3}"/>
              </a:ext>
            </a:extLst>
          </p:cNvPr>
          <p:cNvSpPr/>
          <p:nvPr/>
        </p:nvSpPr>
        <p:spPr>
          <a:xfrm>
            <a:off x="225705" y="513105"/>
            <a:ext cx="6464462" cy="461665"/>
          </a:xfrm>
          <a:prstGeom prst="rect">
            <a:avLst/>
          </a:prstGeom>
        </p:spPr>
        <p:txBody>
          <a:bodyPr wrap="square">
            <a:spAutoFit/>
          </a:bodyPr>
          <a:lstStyle/>
          <a:p>
            <a:r>
              <a:rPr lang="en-GB" sz="2400" dirty="0">
                <a:latin typeface="Times" pitchFamily="2" charset="0"/>
              </a:rPr>
              <a:t>Multiplying and dividing with negative numbers</a:t>
            </a:r>
            <a:endParaRPr lang="en-GB" sz="2400" dirty="0">
              <a:effectLst/>
              <a:latin typeface="Times" pitchFamily="2" charset="0"/>
            </a:endParaRPr>
          </a:p>
        </p:txBody>
      </p:sp>
      <p:pic>
        <p:nvPicPr>
          <p:cNvPr id="8" name="Picture 7">
            <a:extLst>
              <a:ext uri="{FF2B5EF4-FFF2-40B4-BE49-F238E27FC236}">
                <a16:creationId xmlns:a16="http://schemas.microsoft.com/office/drawing/2014/main" id="{9E15FE99-4C9C-3948-B845-642DFBE6D7DE}"/>
              </a:ext>
            </a:extLst>
          </p:cNvPr>
          <p:cNvPicPr>
            <a:picLocks noChangeAspect="1"/>
          </p:cNvPicPr>
          <p:nvPr/>
        </p:nvPicPr>
        <p:blipFill>
          <a:blip r:embed="rId2"/>
          <a:stretch>
            <a:fillRect/>
          </a:stretch>
        </p:blipFill>
        <p:spPr>
          <a:xfrm>
            <a:off x="5192259" y="1261238"/>
            <a:ext cx="3181723" cy="1412514"/>
          </a:xfrm>
          <a:prstGeom prst="rect">
            <a:avLst/>
          </a:prstGeom>
        </p:spPr>
      </p:pic>
      <p:pic>
        <p:nvPicPr>
          <p:cNvPr id="9" name="Picture 8">
            <a:extLst>
              <a:ext uri="{FF2B5EF4-FFF2-40B4-BE49-F238E27FC236}">
                <a16:creationId xmlns:a16="http://schemas.microsoft.com/office/drawing/2014/main" id="{6BF1CD6B-E917-DD4D-AAA0-ABC0BE2002A5}"/>
              </a:ext>
            </a:extLst>
          </p:cNvPr>
          <p:cNvPicPr>
            <a:picLocks noChangeAspect="1"/>
          </p:cNvPicPr>
          <p:nvPr/>
        </p:nvPicPr>
        <p:blipFill>
          <a:blip r:embed="rId3"/>
          <a:stretch>
            <a:fillRect/>
          </a:stretch>
        </p:blipFill>
        <p:spPr>
          <a:xfrm>
            <a:off x="925813" y="1292988"/>
            <a:ext cx="3025930" cy="1380764"/>
          </a:xfrm>
          <a:prstGeom prst="rect">
            <a:avLst/>
          </a:prstGeom>
        </p:spPr>
      </p:pic>
      <p:pic>
        <p:nvPicPr>
          <p:cNvPr id="10" name="Picture 9">
            <a:extLst>
              <a:ext uri="{FF2B5EF4-FFF2-40B4-BE49-F238E27FC236}">
                <a16:creationId xmlns:a16="http://schemas.microsoft.com/office/drawing/2014/main" id="{5DB36780-CE30-AC43-9FF9-5CE9150E2970}"/>
              </a:ext>
            </a:extLst>
          </p:cNvPr>
          <p:cNvPicPr>
            <a:picLocks noChangeAspect="1"/>
          </p:cNvPicPr>
          <p:nvPr/>
        </p:nvPicPr>
        <p:blipFill>
          <a:blip r:embed="rId4"/>
          <a:stretch>
            <a:fillRect/>
          </a:stretch>
        </p:blipFill>
        <p:spPr>
          <a:xfrm>
            <a:off x="925813" y="2991970"/>
            <a:ext cx="2256104" cy="944864"/>
          </a:xfrm>
          <a:prstGeom prst="rect">
            <a:avLst/>
          </a:prstGeom>
        </p:spPr>
      </p:pic>
      <p:pic>
        <p:nvPicPr>
          <p:cNvPr id="11" name="Picture 10">
            <a:extLst>
              <a:ext uri="{FF2B5EF4-FFF2-40B4-BE49-F238E27FC236}">
                <a16:creationId xmlns:a16="http://schemas.microsoft.com/office/drawing/2014/main" id="{B833D820-2D9E-B74C-8651-C54D20E2D9C7}"/>
              </a:ext>
            </a:extLst>
          </p:cNvPr>
          <p:cNvPicPr>
            <a:picLocks noChangeAspect="1"/>
          </p:cNvPicPr>
          <p:nvPr/>
        </p:nvPicPr>
        <p:blipFill>
          <a:blip r:embed="rId5"/>
          <a:stretch>
            <a:fillRect/>
          </a:stretch>
        </p:blipFill>
        <p:spPr>
          <a:xfrm>
            <a:off x="5192259" y="2991970"/>
            <a:ext cx="2588106" cy="944864"/>
          </a:xfrm>
          <a:prstGeom prst="rect">
            <a:avLst/>
          </a:prstGeom>
        </p:spPr>
      </p:pic>
      <p:pic>
        <p:nvPicPr>
          <p:cNvPr id="12" name="Picture 11">
            <a:extLst>
              <a:ext uri="{FF2B5EF4-FFF2-40B4-BE49-F238E27FC236}">
                <a16:creationId xmlns:a16="http://schemas.microsoft.com/office/drawing/2014/main" id="{24DE7310-1C22-F249-93DF-1D598E980A4F}"/>
              </a:ext>
            </a:extLst>
          </p:cNvPr>
          <p:cNvPicPr>
            <a:picLocks noChangeAspect="1"/>
          </p:cNvPicPr>
          <p:nvPr/>
        </p:nvPicPr>
        <p:blipFill>
          <a:blip r:embed="rId6"/>
          <a:stretch>
            <a:fillRect/>
          </a:stretch>
        </p:blipFill>
        <p:spPr>
          <a:xfrm>
            <a:off x="3181917" y="4512156"/>
            <a:ext cx="2277642" cy="1098149"/>
          </a:xfrm>
          <a:prstGeom prst="rect">
            <a:avLst/>
          </a:prstGeom>
        </p:spPr>
      </p:pic>
    </p:spTree>
    <p:extLst>
      <p:ext uri="{BB962C8B-B14F-4D97-AF65-F5344CB8AC3E}">
        <p14:creationId xmlns:p14="http://schemas.microsoft.com/office/powerpoint/2010/main" val="2779240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CACBC9-C0A7-6B4D-B5CA-4969AB41E35F}"/>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defTabSz="914400"/>
            <a:r>
              <a:rPr lang="en-US" sz="3100" kern="1200">
                <a:solidFill>
                  <a:srgbClr val="FFFFFF"/>
                </a:solidFill>
                <a:latin typeface="+mj-lt"/>
                <a:ea typeface="+mj-ea"/>
                <a:cs typeface="+mj-cs"/>
              </a:rPr>
              <a:t>Rules of arithmetic</a:t>
            </a:r>
          </a:p>
        </p:txBody>
      </p:sp>
      <p:pic>
        <p:nvPicPr>
          <p:cNvPr id="4" name="Picture 3">
            <a:extLst>
              <a:ext uri="{FF2B5EF4-FFF2-40B4-BE49-F238E27FC236}">
                <a16:creationId xmlns:a16="http://schemas.microsoft.com/office/drawing/2014/main" id="{B0975F32-7FD2-B94D-8F70-D5E79382B491}"/>
              </a:ext>
            </a:extLst>
          </p:cNvPr>
          <p:cNvPicPr>
            <a:picLocks noChangeAspect="1"/>
          </p:cNvPicPr>
          <p:nvPr/>
        </p:nvPicPr>
        <p:blipFill>
          <a:blip r:embed="rId2"/>
          <a:stretch>
            <a:fillRect/>
          </a:stretch>
        </p:blipFill>
        <p:spPr>
          <a:xfrm>
            <a:off x="3771846" y="1714455"/>
            <a:ext cx="3408122" cy="3052878"/>
          </a:xfrm>
          <a:prstGeom prst="rect">
            <a:avLst/>
          </a:prstGeom>
        </p:spPr>
      </p:pic>
      <p:pic>
        <p:nvPicPr>
          <p:cNvPr id="8" name="Picture 7">
            <a:extLst>
              <a:ext uri="{FF2B5EF4-FFF2-40B4-BE49-F238E27FC236}">
                <a16:creationId xmlns:a16="http://schemas.microsoft.com/office/drawing/2014/main" id="{5FC48454-5FB2-B64A-AE8C-B942E63BA703}"/>
              </a:ext>
            </a:extLst>
          </p:cNvPr>
          <p:cNvPicPr>
            <a:picLocks noChangeAspect="1"/>
          </p:cNvPicPr>
          <p:nvPr/>
        </p:nvPicPr>
        <p:blipFill>
          <a:blip r:embed="rId3"/>
          <a:stretch>
            <a:fillRect/>
          </a:stretch>
        </p:blipFill>
        <p:spPr>
          <a:xfrm>
            <a:off x="967350" y="5338778"/>
            <a:ext cx="6134100" cy="1016000"/>
          </a:xfrm>
          <a:prstGeom prst="rect">
            <a:avLst/>
          </a:prstGeom>
        </p:spPr>
      </p:pic>
    </p:spTree>
    <p:extLst>
      <p:ext uri="{BB962C8B-B14F-4D97-AF65-F5344CB8AC3E}">
        <p14:creationId xmlns:p14="http://schemas.microsoft.com/office/powerpoint/2010/main" val="21174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2F7C6E-9939-4E4D-97ED-8B3D2576161A}"/>
              </a:ext>
            </a:extLst>
          </p:cNvPr>
          <p:cNvSpPr/>
          <p:nvPr/>
        </p:nvSpPr>
        <p:spPr>
          <a:xfrm>
            <a:off x="558357" y="640031"/>
            <a:ext cx="5031827" cy="523220"/>
          </a:xfrm>
          <a:prstGeom prst="rect">
            <a:avLst/>
          </a:prstGeom>
        </p:spPr>
        <p:txBody>
          <a:bodyPr wrap="none">
            <a:spAutoFit/>
          </a:bodyPr>
          <a:lstStyle/>
          <a:p>
            <a:r>
              <a:rPr lang="en-GB" sz="2800" dirty="0"/>
              <a:t>Fractions: adding and subtracting</a:t>
            </a:r>
          </a:p>
        </p:txBody>
      </p:sp>
      <p:pic>
        <p:nvPicPr>
          <p:cNvPr id="7" name="Picture 6">
            <a:extLst>
              <a:ext uri="{FF2B5EF4-FFF2-40B4-BE49-F238E27FC236}">
                <a16:creationId xmlns:a16="http://schemas.microsoft.com/office/drawing/2014/main" id="{313C8E0E-F9F3-A84A-A672-31433BEC3B59}"/>
              </a:ext>
            </a:extLst>
          </p:cNvPr>
          <p:cNvPicPr>
            <a:picLocks noChangeAspect="1"/>
          </p:cNvPicPr>
          <p:nvPr/>
        </p:nvPicPr>
        <p:blipFill>
          <a:blip r:embed="rId2"/>
          <a:stretch>
            <a:fillRect/>
          </a:stretch>
        </p:blipFill>
        <p:spPr>
          <a:xfrm>
            <a:off x="558356" y="1610167"/>
            <a:ext cx="6631245" cy="704770"/>
          </a:xfrm>
          <a:prstGeom prst="rect">
            <a:avLst/>
          </a:prstGeom>
        </p:spPr>
      </p:pic>
      <p:pic>
        <p:nvPicPr>
          <p:cNvPr id="8" name="Picture 7">
            <a:extLst>
              <a:ext uri="{FF2B5EF4-FFF2-40B4-BE49-F238E27FC236}">
                <a16:creationId xmlns:a16="http://schemas.microsoft.com/office/drawing/2014/main" id="{CF43BFAD-CA5D-2942-9DF2-42034AC9F96E}"/>
              </a:ext>
            </a:extLst>
          </p:cNvPr>
          <p:cNvPicPr>
            <a:picLocks noChangeAspect="1"/>
          </p:cNvPicPr>
          <p:nvPr/>
        </p:nvPicPr>
        <p:blipFill>
          <a:blip r:embed="rId3"/>
          <a:stretch>
            <a:fillRect/>
          </a:stretch>
        </p:blipFill>
        <p:spPr>
          <a:xfrm>
            <a:off x="454184" y="5143527"/>
            <a:ext cx="7950445" cy="819793"/>
          </a:xfrm>
          <a:prstGeom prst="rect">
            <a:avLst/>
          </a:prstGeom>
        </p:spPr>
      </p:pic>
      <p:grpSp>
        <p:nvGrpSpPr>
          <p:cNvPr id="12" name="Group 11">
            <a:extLst>
              <a:ext uri="{FF2B5EF4-FFF2-40B4-BE49-F238E27FC236}">
                <a16:creationId xmlns:a16="http://schemas.microsoft.com/office/drawing/2014/main" id="{CBA66A50-4568-064E-B562-B09F1299B3B3}"/>
              </a:ext>
            </a:extLst>
          </p:cNvPr>
          <p:cNvGrpSpPr/>
          <p:nvPr/>
        </p:nvGrpSpPr>
        <p:grpSpPr>
          <a:xfrm>
            <a:off x="119461" y="3284903"/>
            <a:ext cx="4791918" cy="1413875"/>
            <a:chOff x="119461" y="3284903"/>
            <a:chExt cx="4791918" cy="1413875"/>
          </a:xfrm>
        </p:grpSpPr>
        <p:pic>
          <p:nvPicPr>
            <p:cNvPr id="9" name="Picture 8">
              <a:extLst>
                <a:ext uri="{FF2B5EF4-FFF2-40B4-BE49-F238E27FC236}">
                  <a16:creationId xmlns:a16="http://schemas.microsoft.com/office/drawing/2014/main" id="{CCEC276D-74ED-4740-B3A9-C2E4FB03E480}"/>
                </a:ext>
              </a:extLst>
            </p:cNvPr>
            <p:cNvPicPr>
              <a:picLocks noChangeAspect="1"/>
            </p:cNvPicPr>
            <p:nvPr/>
          </p:nvPicPr>
          <p:blipFill>
            <a:blip r:embed="rId4"/>
            <a:stretch>
              <a:fillRect/>
            </a:stretch>
          </p:blipFill>
          <p:spPr>
            <a:xfrm>
              <a:off x="436880" y="3284903"/>
              <a:ext cx="4474499" cy="1413875"/>
            </a:xfrm>
            <a:prstGeom prst="rect">
              <a:avLst/>
            </a:prstGeom>
          </p:spPr>
        </p:pic>
        <p:sp>
          <p:nvSpPr>
            <p:cNvPr id="10" name="TextBox 9">
              <a:extLst>
                <a:ext uri="{FF2B5EF4-FFF2-40B4-BE49-F238E27FC236}">
                  <a16:creationId xmlns:a16="http://schemas.microsoft.com/office/drawing/2014/main" id="{E80DCA24-EA79-344C-AA11-72DDF02555C5}"/>
                </a:ext>
              </a:extLst>
            </p:cNvPr>
            <p:cNvSpPr txBox="1"/>
            <p:nvPr/>
          </p:nvSpPr>
          <p:spPr>
            <a:xfrm>
              <a:off x="119461" y="3523947"/>
              <a:ext cx="372218" cy="369332"/>
            </a:xfrm>
            <a:prstGeom prst="rect">
              <a:avLst/>
            </a:prstGeom>
            <a:noFill/>
          </p:spPr>
          <p:txBody>
            <a:bodyPr wrap="none" rtlCol="0">
              <a:spAutoFit/>
            </a:bodyPr>
            <a:lstStyle/>
            <a:p>
              <a:r>
                <a:rPr lang="en-GB" dirty="0"/>
                <a:t>2-</a:t>
              </a:r>
            </a:p>
          </p:txBody>
        </p:sp>
      </p:grpSp>
      <p:sp>
        <p:nvSpPr>
          <p:cNvPr id="11" name="TextBox 10">
            <a:extLst>
              <a:ext uri="{FF2B5EF4-FFF2-40B4-BE49-F238E27FC236}">
                <a16:creationId xmlns:a16="http://schemas.microsoft.com/office/drawing/2014/main" id="{90CA664F-5FCC-CF4C-80CB-F1A49EF175DE}"/>
              </a:ext>
            </a:extLst>
          </p:cNvPr>
          <p:cNvSpPr txBox="1"/>
          <p:nvPr/>
        </p:nvSpPr>
        <p:spPr>
          <a:xfrm>
            <a:off x="119461" y="1777886"/>
            <a:ext cx="372218"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54288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8A0D3F0-7E49-C647-84FA-0B8A84B41979}"/>
              </a:ext>
            </a:extLst>
          </p:cNvPr>
          <p:cNvSpPr>
            <a:spLocks noGrp="1"/>
          </p:cNvSpPr>
          <p:nvPr>
            <p:ph type="title"/>
          </p:nvPr>
        </p:nvSpPr>
        <p:spPr>
          <a:xfrm>
            <a:off x="628650" y="365127"/>
            <a:ext cx="7886700" cy="594244"/>
          </a:xfrm>
        </p:spPr>
        <p:txBody>
          <a:bodyPr>
            <a:normAutofit/>
          </a:bodyPr>
          <a:lstStyle/>
          <a:p>
            <a:r>
              <a:rPr lang="en-GB" dirty="0"/>
              <a:t>Solving equations by collecting terms </a:t>
            </a:r>
          </a:p>
        </p:txBody>
      </p:sp>
      <p:pic>
        <p:nvPicPr>
          <p:cNvPr id="2" name="Picture 1">
            <a:extLst>
              <a:ext uri="{FF2B5EF4-FFF2-40B4-BE49-F238E27FC236}">
                <a16:creationId xmlns:a16="http://schemas.microsoft.com/office/drawing/2014/main" id="{2075B79C-24C4-E043-96B3-5F24133D333E}"/>
              </a:ext>
            </a:extLst>
          </p:cNvPr>
          <p:cNvPicPr>
            <a:picLocks noChangeAspect="1"/>
          </p:cNvPicPr>
          <p:nvPr/>
        </p:nvPicPr>
        <p:blipFill>
          <a:blip r:embed="rId2"/>
          <a:stretch>
            <a:fillRect/>
          </a:stretch>
        </p:blipFill>
        <p:spPr>
          <a:xfrm>
            <a:off x="1229489" y="1222980"/>
            <a:ext cx="5416526" cy="481073"/>
          </a:xfrm>
          <a:prstGeom prst="rect">
            <a:avLst/>
          </a:prstGeom>
        </p:spPr>
      </p:pic>
      <p:pic>
        <p:nvPicPr>
          <p:cNvPr id="3" name="Picture 2">
            <a:extLst>
              <a:ext uri="{FF2B5EF4-FFF2-40B4-BE49-F238E27FC236}">
                <a16:creationId xmlns:a16="http://schemas.microsoft.com/office/drawing/2014/main" id="{915784F6-58C5-504D-A9D2-52160E5C9887}"/>
              </a:ext>
            </a:extLst>
          </p:cNvPr>
          <p:cNvPicPr>
            <a:picLocks noChangeAspect="1"/>
          </p:cNvPicPr>
          <p:nvPr/>
        </p:nvPicPr>
        <p:blipFill>
          <a:blip r:embed="rId3"/>
          <a:stretch>
            <a:fillRect/>
          </a:stretch>
        </p:blipFill>
        <p:spPr>
          <a:xfrm>
            <a:off x="1298704" y="2603230"/>
            <a:ext cx="5347311" cy="481073"/>
          </a:xfrm>
          <a:prstGeom prst="rect">
            <a:avLst/>
          </a:prstGeom>
        </p:spPr>
      </p:pic>
      <p:pic>
        <p:nvPicPr>
          <p:cNvPr id="6" name="Picture 5">
            <a:extLst>
              <a:ext uri="{FF2B5EF4-FFF2-40B4-BE49-F238E27FC236}">
                <a16:creationId xmlns:a16="http://schemas.microsoft.com/office/drawing/2014/main" id="{428ABCE7-CA3E-7042-9E16-D55845614240}"/>
              </a:ext>
            </a:extLst>
          </p:cNvPr>
          <p:cNvPicPr>
            <a:picLocks noChangeAspect="1"/>
          </p:cNvPicPr>
          <p:nvPr/>
        </p:nvPicPr>
        <p:blipFill>
          <a:blip r:embed="rId4"/>
          <a:stretch>
            <a:fillRect/>
          </a:stretch>
        </p:blipFill>
        <p:spPr>
          <a:xfrm>
            <a:off x="2752098" y="3721677"/>
            <a:ext cx="3055717" cy="445625"/>
          </a:xfrm>
          <a:prstGeom prst="rect">
            <a:avLst/>
          </a:prstGeom>
        </p:spPr>
      </p:pic>
      <p:pic>
        <p:nvPicPr>
          <p:cNvPr id="9" name="Picture 8">
            <a:extLst>
              <a:ext uri="{FF2B5EF4-FFF2-40B4-BE49-F238E27FC236}">
                <a16:creationId xmlns:a16="http://schemas.microsoft.com/office/drawing/2014/main" id="{C0BA8506-AD99-724C-A4F6-7DD3D96DECA7}"/>
              </a:ext>
            </a:extLst>
          </p:cNvPr>
          <p:cNvPicPr>
            <a:picLocks noChangeAspect="1"/>
          </p:cNvPicPr>
          <p:nvPr/>
        </p:nvPicPr>
        <p:blipFill>
          <a:blip r:embed="rId5"/>
          <a:stretch>
            <a:fillRect/>
          </a:stretch>
        </p:blipFill>
        <p:spPr>
          <a:xfrm>
            <a:off x="3064614" y="4962995"/>
            <a:ext cx="2430336" cy="1344049"/>
          </a:xfrm>
          <a:prstGeom prst="rect">
            <a:avLst/>
          </a:prstGeom>
        </p:spPr>
      </p:pic>
      <p:sp>
        <p:nvSpPr>
          <p:cNvPr id="10" name="Rectangle 9">
            <a:extLst>
              <a:ext uri="{FF2B5EF4-FFF2-40B4-BE49-F238E27FC236}">
                <a16:creationId xmlns:a16="http://schemas.microsoft.com/office/drawing/2014/main" id="{87F22B61-291C-E44B-978F-91E134FFC84C}"/>
              </a:ext>
            </a:extLst>
          </p:cNvPr>
          <p:cNvSpPr/>
          <p:nvPr/>
        </p:nvSpPr>
        <p:spPr>
          <a:xfrm>
            <a:off x="503474" y="1874077"/>
            <a:ext cx="8011876" cy="707886"/>
          </a:xfrm>
          <a:prstGeom prst="rect">
            <a:avLst/>
          </a:prstGeom>
        </p:spPr>
        <p:txBody>
          <a:bodyPr wrap="square">
            <a:spAutoFit/>
          </a:bodyPr>
          <a:lstStyle/>
          <a:p>
            <a:r>
              <a:rPr lang="en-GB" sz="2000" dirty="0">
                <a:latin typeface="Times" pitchFamily="2" charset="0"/>
              </a:rPr>
              <a:t>We begin by multiplying out the brackets, taking care, in particular, with any minus signs.</a:t>
            </a:r>
            <a:endParaRPr lang="en-GB" sz="2000" dirty="0">
              <a:effectLst/>
              <a:latin typeface="Times" pitchFamily="2" charset="0"/>
            </a:endParaRPr>
          </a:p>
        </p:txBody>
      </p:sp>
      <p:sp>
        <p:nvSpPr>
          <p:cNvPr id="11" name="Rectangle 10">
            <a:extLst>
              <a:ext uri="{FF2B5EF4-FFF2-40B4-BE49-F238E27FC236}">
                <a16:creationId xmlns:a16="http://schemas.microsoft.com/office/drawing/2014/main" id="{BFE9FDA5-EFDE-864B-82DC-7DAA7CC3FE4D}"/>
              </a:ext>
            </a:extLst>
          </p:cNvPr>
          <p:cNvSpPr/>
          <p:nvPr/>
        </p:nvSpPr>
        <p:spPr>
          <a:xfrm>
            <a:off x="628649" y="3131282"/>
            <a:ext cx="7716697" cy="707886"/>
          </a:xfrm>
          <a:prstGeom prst="rect">
            <a:avLst/>
          </a:prstGeom>
        </p:spPr>
        <p:txBody>
          <a:bodyPr wrap="square">
            <a:spAutoFit/>
          </a:bodyPr>
          <a:lstStyle/>
          <a:p>
            <a:r>
              <a:rPr lang="en-GB" sz="2000" dirty="0">
                <a:latin typeface="Times" pitchFamily="2" charset="0"/>
              </a:rPr>
              <a:t>Each side can be tidied up by collecting the </a:t>
            </a:r>
            <a:r>
              <a:rPr lang="en-GB" sz="2000" dirty="0">
                <a:latin typeface="Helvetica" pitchFamily="2" charset="0"/>
              </a:rPr>
              <a:t>x </a:t>
            </a:r>
            <a:r>
              <a:rPr lang="en-GB" sz="2000" dirty="0">
                <a:latin typeface="Times" pitchFamily="2" charset="0"/>
              </a:rPr>
              <a:t>terms and the numbers together.</a:t>
            </a:r>
            <a:endParaRPr lang="en-GB" sz="2000" dirty="0">
              <a:effectLst/>
              <a:latin typeface="Times" pitchFamily="2" charset="0"/>
            </a:endParaRPr>
          </a:p>
        </p:txBody>
      </p:sp>
      <p:sp>
        <p:nvSpPr>
          <p:cNvPr id="12" name="Rectangle 11">
            <a:extLst>
              <a:ext uri="{FF2B5EF4-FFF2-40B4-BE49-F238E27FC236}">
                <a16:creationId xmlns:a16="http://schemas.microsoft.com/office/drawing/2014/main" id="{9210AB9C-B292-D34E-84EA-A40966403F29}"/>
              </a:ext>
            </a:extLst>
          </p:cNvPr>
          <p:cNvSpPr/>
          <p:nvPr/>
        </p:nvSpPr>
        <p:spPr>
          <a:xfrm>
            <a:off x="614397" y="4249926"/>
            <a:ext cx="6341988" cy="400110"/>
          </a:xfrm>
          <a:prstGeom prst="rect">
            <a:avLst/>
          </a:prstGeom>
        </p:spPr>
        <p:txBody>
          <a:bodyPr wrap="square">
            <a:spAutoFit/>
          </a:bodyPr>
          <a:lstStyle/>
          <a:p>
            <a:r>
              <a:rPr lang="en-GB" sz="2000" dirty="0">
                <a:latin typeface="Times" pitchFamily="2" charset="0"/>
              </a:rPr>
              <a:t>Now take </a:t>
            </a:r>
            <a:r>
              <a:rPr lang="en-GB" sz="2000" dirty="0">
                <a:latin typeface="Helvetica" pitchFamily="2" charset="0"/>
              </a:rPr>
              <a:t>7x </a:t>
            </a:r>
            <a:r>
              <a:rPr lang="en-GB" sz="2000" dirty="0">
                <a:latin typeface="Times" pitchFamily="2" charset="0"/>
              </a:rPr>
              <a:t>from each side, and then add 30 to each side:</a:t>
            </a:r>
            <a:endParaRPr lang="en-GB" sz="2000" dirty="0">
              <a:effectLst/>
              <a:latin typeface="Times" pitchFamily="2" charset="0"/>
            </a:endParaRPr>
          </a:p>
        </p:txBody>
      </p:sp>
    </p:spTree>
    <p:extLst>
      <p:ext uri="{BB962C8B-B14F-4D97-AF65-F5344CB8AC3E}">
        <p14:creationId xmlns:p14="http://schemas.microsoft.com/office/powerpoint/2010/main" val="1793145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2DF9-CE4C-B842-8E6A-457486646870}"/>
              </a:ext>
            </a:extLst>
          </p:cNvPr>
          <p:cNvSpPr>
            <a:spLocks noGrp="1"/>
          </p:cNvSpPr>
          <p:nvPr>
            <p:ph type="title"/>
          </p:nvPr>
        </p:nvSpPr>
        <p:spPr/>
        <p:txBody>
          <a:bodyPr>
            <a:normAutofit/>
          </a:bodyPr>
          <a:lstStyle/>
          <a:p>
            <a:r>
              <a:rPr lang="en-GB" dirty="0"/>
              <a:t>Transposition of simple formulae</a:t>
            </a:r>
          </a:p>
        </p:txBody>
      </p:sp>
      <p:sp>
        <p:nvSpPr>
          <p:cNvPr id="9" name="Rectangle 8">
            <a:extLst>
              <a:ext uri="{FF2B5EF4-FFF2-40B4-BE49-F238E27FC236}">
                <a16:creationId xmlns:a16="http://schemas.microsoft.com/office/drawing/2014/main" id="{A7CDA81F-8C86-834D-9ECF-8D7612407D2D}"/>
              </a:ext>
            </a:extLst>
          </p:cNvPr>
          <p:cNvSpPr/>
          <p:nvPr/>
        </p:nvSpPr>
        <p:spPr>
          <a:xfrm>
            <a:off x="373985" y="959371"/>
            <a:ext cx="8928467" cy="2677656"/>
          </a:xfrm>
          <a:prstGeom prst="rect">
            <a:avLst/>
          </a:prstGeom>
        </p:spPr>
        <p:txBody>
          <a:bodyPr wrap="square">
            <a:spAutoFit/>
          </a:bodyPr>
          <a:lstStyle/>
          <a:p>
            <a:r>
              <a:rPr lang="en-GB" sz="2400" dirty="0"/>
              <a:t>Consider the formula v = </a:t>
            </a:r>
            <a:r>
              <a:rPr lang="en-GB" sz="2400" dirty="0" err="1"/>
              <a:t>u+at</a:t>
            </a:r>
            <a:r>
              <a:rPr lang="en-GB" sz="2400" dirty="0"/>
              <a:t>. Suppose we wish to transpose this formula to obtain one for t.</a:t>
            </a:r>
          </a:p>
          <a:p>
            <a:r>
              <a:rPr lang="en-GB" sz="2400" dirty="0"/>
              <a:t>Because we want to obtain t on its own we start by subtracting u from each side:</a:t>
            </a:r>
          </a:p>
          <a:p>
            <a:pPr algn="ctr"/>
            <a:r>
              <a:rPr lang="en-GB" sz="2400" dirty="0"/>
              <a:t>v = u + at</a:t>
            </a:r>
          </a:p>
          <a:p>
            <a:pPr algn="ctr"/>
            <a:r>
              <a:rPr lang="en-GB" sz="2400" dirty="0"/>
              <a:t>v − u = at</a:t>
            </a:r>
          </a:p>
          <a:p>
            <a:r>
              <a:rPr lang="en-GB" sz="2400" dirty="0"/>
              <a:t>We now divide everything on both sides by a.</a:t>
            </a:r>
            <a:endParaRPr lang="en-GB" sz="2400" dirty="0">
              <a:effectLst/>
            </a:endParaRP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82F79FC-9772-974E-9E87-004E8365EF87}"/>
                  </a:ext>
                </a:extLst>
              </p:cNvPr>
              <p:cNvSpPr txBox="1"/>
              <p:nvPr/>
            </p:nvSpPr>
            <p:spPr>
              <a:xfrm flipH="1">
                <a:off x="2268639" y="3837632"/>
                <a:ext cx="2050441" cy="1109471"/>
              </a:xfrm>
              <a:prstGeom prst="rect">
                <a:avLst/>
              </a:prstGeom>
              <a:noFill/>
            </p:spPr>
            <p:txBody>
              <a:bodyPr wrap="square" lIns="0" tIns="0" rIns="0" bIns="0" rtlCol="0">
                <a:spAutoFit/>
              </a:bodyPr>
              <a:lstStyle/>
              <a:p>
                <a14:m>
                  <m:oMath xmlns:m="http://schemas.openxmlformats.org/officeDocument/2006/math">
                    <m:f>
                      <m:fPr>
                        <m:ctrlPr>
                          <a:rPr lang="en-GB" i="1" smtClean="0">
                            <a:latin typeface="Cambria Math" panose="02040503050406030204" pitchFamily="18" charset="0"/>
                          </a:rPr>
                        </m:ctrlPr>
                      </m:fPr>
                      <m:num>
                        <m:r>
                          <m:rPr>
                            <m:nor/>
                          </m:rPr>
                          <a:rPr lang="en-GB" dirty="0">
                            <a:latin typeface="Helvetica" pitchFamily="2" charset="0"/>
                          </a:rPr>
                          <m:t>v</m:t>
                        </m:r>
                        <m:r>
                          <m:rPr>
                            <m:nor/>
                          </m:rPr>
                          <a:rPr lang="en-GB" dirty="0">
                            <a:latin typeface="Helvetica" pitchFamily="2" charset="0"/>
                          </a:rPr>
                          <m:t> − </m:t>
                        </m:r>
                        <m:r>
                          <m:rPr>
                            <m:nor/>
                          </m:rPr>
                          <a:rPr lang="en-GB" dirty="0">
                            <a:latin typeface="Helvetica" pitchFamily="2" charset="0"/>
                          </a:rPr>
                          <m:t>u</m:t>
                        </m:r>
                        <m:r>
                          <m:rPr>
                            <m:nor/>
                          </m:rPr>
                          <a:rPr lang="en-GB" dirty="0">
                            <a:latin typeface="Helvetica" pitchFamily="2" charset="0"/>
                          </a:rPr>
                          <m:t> </m:t>
                        </m:r>
                      </m:num>
                      <m:den>
                        <m:r>
                          <a:rPr lang="en-GB" b="0" i="1" smtClean="0">
                            <a:latin typeface="Cambria Math" panose="02040503050406030204" pitchFamily="18" charset="0"/>
                          </a:rPr>
                          <m:t>𝑎</m:t>
                        </m:r>
                      </m:den>
                    </m:f>
                    <m:r>
                      <a:rPr lang="en-GB" b="0" i="1" smtClean="0">
                        <a:latin typeface="Cambria Math" panose="02040503050406030204" pitchFamily="18" charset="0"/>
                      </a:rPr>
                      <m:t>=</m:t>
                    </m:r>
                  </m:oMath>
                </a14:m>
                <a:r>
                  <a:rPr lang="en-GB" dirty="0"/>
                  <a:t> </a:t>
                </a:r>
                <a14:m>
                  <m:oMath xmlns:m="http://schemas.openxmlformats.org/officeDocument/2006/math">
                    <m:f>
                      <m:fPr>
                        <m:ctrlPr>
                          <a:rPr lang="en-GB" i="1">
                            <a:latin typeface="Cambria Math" panose="02040503050406030204" pitchFamily="18" charset="0"/>
                          </a:rPr>
                        </m:ctrlPr>
                      </m:fPr>
                      <m:num>
                        <m:r>
                          <m:rPr>
                            <m:nor/>
                          </m:rPr>
                          <a:rPr lang="en-GB" b="0" i="0" smtClean="0">
                            <a:latin typeface="Cambria Math" panose="02040503050406030204" pitchFamily="18" charset="0"/>
                          </a:rPr>
                          <m:t>at</m:t>
                        </m:r>
                        <m:r>
                          <m:rPr>
                            <m:nor/>
                          </m:rPr>
                          <a:rPr lang="en-GB" dirty="0">
                            <a:latin typeface="Helvetica" pitchFamily="2" charset="0"/>
                          </a:rPr>
                          <m:t> </m:t>
                        </m:r>
                      </m:num>
                      <m:den>
                        <m:r>
                          <a:rPr lang="en-GB" i="1">
                            <a:latin typeface="Cambria Math" panose="02040503050406030204" pitchFamily="18" charset="0"/>
                          </a:rPr>
                          <m:t>𝑎</m:t>
                        </m:r>
                      </m:den>
                    </m:f>
                    <m:r>
                      <a:rPr lang="en-GB" b="0" i="1" smtClean="0">
                        <a:latin typeface="Cambria Math" panose="02040503050406030204" pitchFamily="18" charset="0"/>
                      </a:rPr>
                      <m:t>=</m:t>
                    </m:r>
                    <m:r>
                      <a:rPr lang="en-GB" b="0" i="1" smtClean="0">
                        <a:latin typeface="Cambria Math" panose="02040503050406030204" pitchFamily="18" charset="0"/>
                      </a:rPr>
                      <m:t>𝑡</m:t>
                    </m:r>
                  </m:oMath>
                </a14:m>
                <a:endParaRPr lang="en-GB" b="0" dirty="0"/>
              </a:p>
              <a:p>
                <a:endParaRPr lang="en-GB" b="0" dirty="0"/>
              </a:p>
              <a:p>
                <a:r>
                  <a:rPr lang="en-GB" dirty="0"/>
                  <a:t>t= </a:t>
                </a:r>
                <a14:m>
                  <m:oMath xmlns:m="http://schemas.openxmlformats.org/officeDocument/2006/math">
                    <m:f>
                      <m:fPr>
                        <m:ctrlPr>
                          <a:rPr lang="en-GB" i="1">
                            <a:latin typeface="Cambria Math" panose="02040503050406030204" pitchFamily="18" charset="0"/>
                          </a:rPr>
                        </m:ctrlPr>
                      </m:fPr>
                      <m:num>
                        <m:r>
                          <m:rPr>
                            <m:nor/>
                          </m:rPr>
                          <a:rPr lang="en-GB" dirty="0">
                            <a:latin typeface="Helvetica" pitchFamily="2" charset="0"/>
                          </a:rPr>
                          <m:t>v</m:t>
                        </m:r>
                        <m:r>
                          <m:rPr>
                            <m:nor/>
                          </m:rPr>
                          <a:rPr lang="en-GB" dirty="0">
                            <a:latin typeface="Helvetica" pitchFamily="2" charset="0"/>
                          </a:rPr>
                          <m:t> − </m:t>
                        </m:r>
                        <m:r>
                          <m:rPr>
                            <m:nor/>
                          </m:rPr>
                          <a:rPr lang="en-GB" dirty="0">
                            <a:latin typeface="Helvetica" pitchFamily="2" charset="0"/>
                          </a:rPr>
                          <m:t>u</m:t>
                        </m:r>
                        <m:r>
                          <m:rPr>
                            <m:nor/>
                          </m:rPr>
                          <a:rPr lang="en-GB" dirty="0">
                            <a:latin typeface="Helvetica" pitchFamily="2" charset="0"/>
                          </a:rPr>
                          <m:t> </m:t>
                        </m:r>
                      </m:num>
                      <m:den>
                        <m:r>
                          <a:rPr lang="en-GB" i="1">
                            <a:latin typeface="Cambria Math" panose="02040503050406030204" pitchFamily="18" charset="0"/>
                          </a:rPr>
                          <m:t>𝑎</m:t>
                        </m:r>
                      </m:den>
                    </m:f>
                  </m:oMath>
                </a14:m>
                <a:endParaRPr lang="en-GB" dirty="0"/>
              </a:p>
            </p:txBody>
          </p:sp>
        </mc:Choice>
        <mc:Fallback xmlns="">
          <p:sp>
            <p:nvSpPr>
              <p:cNvPr id="11" name="TextBox 10">
                <a:extLst>
                  <a:ext uri="{FF2B5EF4-FFF2-40B4-BE49-F238E27FC236}">
                    <a16:creationId xmlns:a16="http://schemas.microsoft.com/office/drawing/2014/main" id="{C82F79FC-9772-974E-9E87-004E8365EF87}"/>
                  </a:ext>
                </a:extLst>
              </p:cNvPr>
              <p:cNvSpPr txBox="1">
                <a:spLocks noRot="1" noChangeAspect="1" noMove="1" noResize="1" noEditPoints="1" noAdjustHandles="1" noChangeArrowheads="1" noChangeShapeType="1" noTextEdit="1"/>
              </p:cNvSpPr>
              <p:nvPr/>
            </p:nvSpPr>
            <p:spPr>
              <a:xfrm flipH="1">
                <a:off x="2268639" y="3837632"/>
                <a:ext cx="2050441" cy="1109471"/>
              </a:xfrm>
              <a:prstGeom prst="rect">
                <a:avLst/>
              </a:prstGeom>
              <a:blipFill>
                <a:blip r:embed="rId2"/>
                <a:stretch>
                  <a:fillRect l="-6748" t="-5682" b="-6818"/>
                </a:stretch>
              </a:blipFill>
            </p:spPr>
            <p:txBody>
              <a:bodyPr/>
              <a:lstStyle/>
              <a:p>
                <a:r>
                  <a:rPr lang="en-GB">
                    <a:noFill/>
                  </a:rPr>
                  <a:t> </a:t>
                </a:r>
              </a:p>
            </p:txBody>
          </p:sp>
        </mc:Fallback>
      </mc:AlternateContent>
      <p:sp>
        <p:nvSpPr>
          <p:cNvPr id="12" name="Rectangle 11">
            <a:extLst>
              <a:ext uri="{FF2B5EF4-FFF2-40B4-BE49-F238E27FC236}">
                <a16:creationId xmlns:a16="http://schemas.microsoft.com/office/drawing/2014/main" id="{56DF2FF2-A67B-7A46-889A-7FF00BACF3D4}"/>
              </a:ext>
            </a:extLst>
          </p:cNvPr>
          <p:cNvSpPr/>
          <p:nvPr/>
        </p:nvSpPr>
        <p:spPr>
          <a:xfrm>
            <a:off x="373985" y="5571243"/>
            <a:ext cx="8003894" cy="461665"/>
          </a:xfrm>
          <a:prstGeom prst="rect">
            <a:avLst/>
          </a:prstGeom>
        </p:spPr>
        <p:txBody>
          <a:bodyPr wrap="square">
            <a:spAutoFit/>
          </a:bodyPr>
          <a:lstStyle/>
          <a:p>
            <a:r>
              <a:rPr lang="en-GB" sz="2400" dirty="0"/>
              <a:t>We have transposed the formula to find an expression for t.</a:t>
            </a:r>
            <a:endParaRPr lang="en-GB" sz="2400" dirty="0">
              <a:effectLst/>
            </a:endParaRPr>
          </a:p>
        </p:txBody>
      </p:sp>
    </p:spTree>
    <p:extLst>
      <p:ext uri="{BB962C8B-B14F-4D97-AF65-F5344CB8AC3E}">
        <p14:creationId xmlns:p14="http://schemas.microsoft.com/office/powerpoint/2010/main" val="999077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5" name="Rectangle 4">
                <a:extLst>
                  <a:ext uri="{FF2B5EF4-FFF2-40B4-BE49-F238E27FC236}">
                    <a16:creationId xmlns:a16="http://schemas.microsoft.com/office/drawing/2014/main" id="{144F3F07-71AD-6948-9B16-FCFF6A7DF59A}"/>
                  </a:ext>
                </a:extLst>
              </p:cNvPr>
              <p:cNvSpPr/>
              <p:nvPr/>
            </p:nvSpPr>
            <p:spPr>
              <a:xfrm>
                <a:off x="491924" y="1223526"/>
                <a:ext cx="8160152" cy="5095819"/>
              </a:xfrm>
              <a:prstGeom prst="rect">
                <a:avLst/>
              </a:prstGeom>
            </p:spPr>
            <p:txBody>
              <a:bodyPr wrap="square">
                <a:spAutoFit/>
              </a:bodyPr>
              <a:lstStyle/>
              <a:p>
                <a:pPr>
                  <a:lnSpc>
                    <a:spcPct val="150000"/>
                  </a:lnSpc>
                </a:pPr>
                <a:r>
                  <a:rPr lang="en-GB" sz="2400" dirty="0"/>
                  <a:t>Consider the formula v</a:t>
                </a:r>
                <a:r>
                  <a:rPr lang="en-GB" sz="2400" baseline="30000" dirty="0"/>
                  <a:t>2</a:t>
                </a:r>
                <a:r>
                  <a:rPr lang="en-GB" sz="2400" dirty="0"/>
                  <a:t> = u</a:t>
                </a:r>
                <a:r>
                  <a:rPr lang="en-GB" sz="2400" baseline="30000" dirty="0"/>
                  <a:t>2</a:t>
                </a:r>
                <a:r>
                  <a:rPr lang="en-GB" sz="2400" dirty="0"/>
                  <a:t> + 2as and suppose we wish to transpose it to find u. We want to obtain u on its own and so we begin by subtracting 2as from each side.</a:t>
                </a:r>
              </a:p>
              <a:p>
                <a:pPr algn="ctr">
                  <a:lnSpc>
                    <a:spcPct val="150000"/>
                  </a:lnSpc>
                </a:pPr>
                <a:r>
                  <a:rPr lang="en-GB" sz="2400" dirty="0"/>
                  <a:t>v</a:t>
                </a:r>
                <a:r>
                  <a:rPr lang="en-GB" sz="2400" baseline="30000" dirty="0"/>
                  <a:t>2</a:t>
                </a:r>
                <a:r>
                  <a:rPr lang="en-GB" sz="2400" dirty="0"/>
                  <a:t> = u</a:t>
                </a:r>
                <a:r>
                  <a:rPr lang="en-GB" sz="2400" baseline="30000" dirty="0"/>
                  <a:t>2</a:t>
                </a:r>
                <a:r>
                  <a:rPr lang="en-GB" sz="2400" dirty="0"/>
                  <a:t> + 2as</a:t>
                </a:r>
              </a:p>
              <a:p>
                <a:pPr algn="ctr">
                  <a:lnSpc>
                    <a:spcPct val="150000"/>
                  </a:lnSpc>
                </a:pPr>
                <a:r>
                  <a:rPr lang="en-GB" sz="2400" dirty="0"/>
                  <a:t>v</a:t>
                </a:r>
                <a:r>
                  <a:rPr lang="en-GB" sz="2400" baseline="30000" dirty="0"/>
                  <a:t>2</a:t>
                </a:r>
                <a:r>
                  <a:rPr lang="en-GB" sz="2400" dirty="0"/>
                  <a:t>− 2as = u</a:t>
                </a:r>
                <a:r>
                  <a:rPr lang="en-GB" sz="2400" baseline="30000" dirty="0"/>
                  <a:t>2</a:t>
                </a:r>
              </a:p>
              <a:p>
                <a:pPr>
                  <a:lnSpc>
                    <a:spcPct val="150000"/>
                  </a:lnSpc>
                </a:pPr>
                <a:r>
                  <a:rPr lang="en-GB" sz="2400" dirty="0"/>
                  <a:t>Finally, taking the square root of both sides:</a:t>
                </a:r>
              </a:p>
              <a:p>
                <a:pPr algn="ctr">
                  <a:lnSpc>
                    <a:spcPct val="150000"/>
                  </a:lnSpc>
                </a:pPr>
                <a:r>
                  <a:rPr lang="en-GB" sz="2400" dirty="0"/>
                  <a:t>u=</a:t>
                </a:r>
                <a14:m>
                  <m:oMath xmlns:m="http://schemas.openxmlformats.org/officeDocument/2006/math">
                    <m:rad>
                      <m:radPr>
                        <m:degHide m:val="on"/>
                        <m:ctrlPr>
                          <a:rPr lang="en-GB" sz="2400" i="1" smtClean="0">
                            <a:latin typeface="Cambria Math" panose="02040503050406030204" pitchFamily="18" charset="0"/>
                          </a:rPr>
                        </m:ctrlPr>
                      </m:radPr>
                      <m:deg/>
                      <m:e>
                        <m:r>
                          <m:rPr>
                            <m:nor/>
                          </m:rPr>
                          <a:rPr lang="en-GB" sz="2400" dirty="0"/>
                          <m:t>v</m:t>
                        </m:r>
                        <m:r>
                          <m:rPr>
                            <m:nor/>
                          </m:rPr>
                          <a:rPr lang="en-GB" sz="2400" baseline="30000" dirty="0"/>
                          <m:t>2</m:t>
                        </m:r>
                        <m:r>
                          <m:rPr>
                            <m:nor/>
                          </m:rPr>
                          <a:rPr lang="en-GB" sz="2400" dirty="0"/>
                          <m:t>− 2</m:t>
                        </m:r>
                        <m:r>
                          <m:rPr>
                            <m:nor/>
                          </m:rPr>
                          <a:rPr lang="en-GB" sz="2400" dirty="0"/>
                          <m:t>as</m:t>
                        </m:r>
                      </m:e>
                    </m:rad>
                  </m:oMath>
                </a14:m>
                <a:endParaRPr lang="en-GB" sz="2400" dirty="0"/>
              </a:p>
              <a:p>
                <a:pPr>
                  <a:lnSpc>
                    <a:spcPct val="150000"/>
                  </a:lnSpc>
                </a:pPr>
                <a:r>
                  <a:rPr lang="en-GB" sz="2400" dirty="0"/>
                  <a:t>Notice we need to take the square root of the whole term (</a:t>
                </a:r>
                <a14:m>
                  <m:oMath xmlns:m="http://schemas.openxmlformats.org/officeDocument/2006/math">
                    <m:rad>
                      <m:radPr>
                        <m:degHide m:val="on"/>
                        <m:ctrlPr>
                          <a:rPr lang="en-GB" sz="2400" i="1">
                            <a:latin typeface="Cambria Math" panose="02040503050406030204" pitchFamily="18" charset="0"/>
                          </a:rPr>
                        </m:ctrlPr>
                      </m:radPr>
                      <m:deg/>
                      <m:e>
                        <m:r>
                          <m:rPr>
                            <m:nor/>
                          </m:rPr>
                          <a:rPr lang="en-GB" sz="2400" dirty="0"/>
                          <m:t>v</m:t>
                        </m:r>
                        <m:r>
                          <m:rPr>
                            <m:nor/>
                          </m:rPr>
                          <a:rPr lang="en-GB" sz="2400" baseline="30000" dirty="0"/>
                          <m:t>2</m:t>
                        </m:r>
                        <m:r>
                          <m:rPr>
                            <m:nor/>
                          </m:rPr>
                          <a:rPr lang="en-GB" sz="2400" dirty="0"/>
                          <m:t>− 2</m:t>
                        </m:r>
                        <m:r>
                          <m:rPr>
                            <m:nor/>
                          </m:rPr>
                          <a:rPr lang="en-GB" sz="2400" dirty="0"/>
                          <m:t>as</m:t>
                        </m:r>
                      </m:e>
                    </m:rad>
                  </m:oMath>
                </a14:m>
                <a:r>
                  <a:rPr lang="en-GB" sz="2400" dirty="0"/>
                  <a:t>) in order to find u.</a:t>
                </a:r>
                <a:endParaRPr lang="en-GB" sz="2400" dirty="0">
                  <a:effectLst/>
                </a:endParaRPr>
              </a:p>
            </p:txBody>
          </p:sp>
        </mc:Choice>
        <mc:Fallback xmlns="">
          <p:sp>
            <p:nvSpPr>
              <p:cNvPr id="5" name="Rectangle 4">
                <a:extLst>
                  <a:ext uri="{FF2B5EF4-FFF2-40B4-BE49-F238E27FC236}">
                    <a16:creationId xmlns:a16="http://schemas.microsoft.com/office/drawing/2014/main" id="{144F3F07-71AD-6948-9B16-FCFF6A7DF59A}"/>
                  </a:ext>
                </a:extLst>
              </p:cNvPr>
              <p:cNvSpPr>
                <a:spLocks noRot="1" noChangeAspect="1" noMove="1" noResize="1" noEditPoints="1" noAdjustHandles="1" noChangeArrowheads="1" noChangeShapeType="1" noTextEdit="1"/>
              </p:cNvSpPr>
              <p:nvPr/>
            </p:nvSpPr>
            <p:spPr>
              <a:xfrm>
                <a:off x="491924" y="1223526"/>
                <a:ext cx="8160152" cy="5095819"/>
              </a:xfrm>
              <a:prstGeom prst="rect">
                <a:avLst/>
              </a:prstGeom>
              <a:blipFill>
                <a:blip r:embed="rId2"/>
                <a:stretch>
                  <a:fillRect l="-1087" r="-1087" b="-1741"/>
                </a:stretch>
              </a:blipFill>
            </p:spPr>
            <p:txBody>
              <a:bodyPr/>
              <a:lstStyle/>
              <a:p>
                <a:r>
                  <a:rPr lang="en-GB">
                    <a:noFill/>
                  </a:rPr>
                  <a:t> </a:t>
                </a:r>
              </a:p>
            </p:txBody>
          </p:sp>
        </mc:Fallback>
      </mc:AlternateContent>
      <p:sp>
        <p:nvSpPr>
          <p:cNvPr id="6" name="Rectangle 5">
            <a:extLst>
              <a:ext uri="{FF2B5EF4-FFF2-40B4-BE49-F238E27FC236}">
                <a16:creationId xmlns:a16="http://schemas.microsoft.com/office/drawing/2014/main" id="{23E63BB7-4723-2043-9AE3-1ECF69D48811}"/>
              </a:ext>
            </a:extLst>
          </p:cNvPr>
          <p:cNvSpPr/>
          <p:nvPr/>
        </p:nvSpPr>
        <p:spPr>
          <a:xfrm>
            <a:off x="491924" y="593732"/>
            <a:ext cx="1883849" cy="523220"/>
          </a:xfrm>
          <a:prstGeom prst="rect">
            <a:avLst/>
          </a:prstGeom>
        </p:spPr>
        <p:txBody>
          <a:bodyPr wrap="none">
            <a:spAutoFit/>
          </a:bodyPr>
          <a:lstStyle/>
          <a:p>
            <a:r>
              <a:rPr lang="en-GB" sz="2800" dirty="0">
                <a:latin typeface="Helvetica" pitchFamily="2" charset="0"/>
              </a:rPr>
              <a:t>Example 1</a:t>
            </a:r>
            <a:endParaRPr lang="en-GB" sz="2800" dirty="0">
              <a:effectLst/>
              <a:latin typeface="Helvetica" pitchFamily="2" charset="0"/>
            </a:endParaRPr>
          </a:p>
        </p:txBody>
      </p:sp>
    </p:spTree>
    <p:extLst>
      <p:ext uri="{BB962C8B-B14F-4D97-AF65-F5344CB8AC3E}">
        <p14:creationId xmlns:p14="http://schemas.microsoft.com/office/powerpoint/2010/main" val="4281954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45041A-1FC4-4E31-991E-9FDB68BB18DE}"/>
              </a:ext>
            </a:extLst>
          </p:cNvPr>
          <p:cNvSpPr txBox="1"/>
          <p:nvPr/>
        </p:nvSpPr>
        <p:spPr>
          <a:xfrm>
            <a:off x="453154" y="546424"/>
            <a:ext cx="4572000" cy="464871"/>
          </a:xfrm>
          <a:prstGeom prst="rect">
            <a:avLst/>
          </a:prstGeom>
          <a:noFill/>
        </p:spPr>
        <p:txBody>
          <a:bodyPr wrap="square">
            <a:spAutoFit/>
          </a:bodyPr>
          <a:lstStyle/>
          <a:p>
            <a:pPr algn="ctr">
              <a:lnSpc>
                <a:spcPct val="150000"/>
              </a:lnSpc>
            </a:pPr>
            <a:r>
              <a:rPr lang="en-GB" sz="1800" dirty="0"/>
              <a:t>v</a:t>
            </a:r>
            <a:r>
              <a:rPr lang="en-GB" sz="1800" baseline="30000" dirty="0"/>
              <a:t>2</a:t>
            </a:r>
            <a:r>
              <a:rPr lang="en-GB" sz="1800" dirty="0"/>
              <a:t>− 2as = u</a:t>
            </a:r>
            <a:r>
              <a:rPr lang="en-GB" sz="1800" baseline="30000" dirty="0"/>
              <a:t>2</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8CDFAC4-A75A-4503-9869-F87F6A193756}"/>
                  </a:ext>
                </a:extLst>
              </p:cNvPr>
              <p:cNvSpPr txBox="1"/>
              <p:nvPr/>
            </p:nvSpPr>
            <p:spPr>
              <a:xfrm>
                <a:off x="4114800" y="2971800"/>
                <a:ext cx="933717" cy="287323"/>
              </a:xfrm>
              <a:prstGeom prst="rect">
                <a:avLst/>
              </a:prstGeom>
              <a:noFill/>
            </p:spPr>
            <p:txBody>
              <a:bodyPr wrap="none" lIns="0" tIns="0" rIns="0" bIns="0" rtlCol="0">
                <a:spAutoFit/>
              </a:bodyPr>
              <a:lstStyle/>
              <a:p>
                <a14:m>
                  <m:oMath xmlns:m="http://schemas.openxmlformats.org/officeDocument/2006/math">
                    <m:sSup>
                      <m:sSupPr>
                        <m:ctrlPr>
                          <a:rPr lang="en-GB" i="1" smtClean="0">
                            <a:latin typeface="Cambria Math" panose="02040503050406030204" pitchFamily="18" charset="0"/>
                          </a:rPr>
                        </m:ctrlPr>
                      </m:sSupPr>
                      <m:e>
                        <m:sSup>
                          <m:sSupPr>
                            <m:ctrlPr>
                              <a:rPr lang="en-GB" i="1">
                                <a:latin typeface="Cambria Math" panose="02040503050406030204" pitchFamily="18" charset="0"/>
                              </a:rPr>
                            </m:ctrlPr>
                          </m:sSupPr>
                          <m:e>
                            <m:r>
                              <a:rPr lang="en-GB" i="1">
                                <a:latin typeface="Cambria Math" panose="02040503050406030204" pitchFamily="18" charset="0"/>
                              </a:rPr>
                              <m:t>(</m:t>
                            </m:r>
                            <m:r>
                              <a:rPr lang="en-GB" i="1">
                                <a:latin typeface="Cambria Math" panose="02040503050406030204" pitchFamily="18" charset="0"/>
                              </a:rPr>
                              <m:t>𝑢</m:t>
                            </m:r>
                          </m:e>
                          <m:sup>
                            <m:r>
                              <a:rPr lang="en-GB" i="1">
                                <a:latin typeface="Cambria Math" panose="02040503050406030204" pitchFamily="18" charset="0"/>
                              </a:rPr>
                              <m:t>2</m:t>
                            </m:r>
                          </m:sup>
                        </m:sSup>
                        <m:r>
                          <m:rPr>
                            <m:nor/>
                          </m:rPr>
                          <a:rPr lang="en-GB" dirty="0"/>
                          <m:t>)</m:t>
                        </m:r>
                      </m:e>
                      <m:sup>
                        <m:r>
                          <a:rPr lang="en-GB" b="0" i="1" smtClean="0">
                            <a:latin typeface="Cambria Math" panose="02040503050406030204" pitchFamily="18" charset="0"/>
                          </a:rPr>
                          <m:t>1/2</m:t>
                        </m:r>
                      </m:sup>
                    </m:sSup>
                  </m:oMath>
                </a14:m>
                <a:r>
                  <a:rPr lang="en-GB" dirty="0"/>
                  <a:t>=u</a:t>
                </a:r>
              </a:p>
            </p:txBody>
          </p:sp>
        </mc:Choice>
        <mc:Fallback xmlns="">
          <p:sp>
            <p:nvSpPr>
              <p:cNvPr id="8" name="TextBox 7">
                <a:extLst>
                  <a:ext uri="{FF2B5EF4-FFF2-40B4-BE49-F238E27FC236}">
                    <a16:creationId xmlns:a16="http://schemas.microsoft.com/office/drawing/2014/main" id="{98CDFAC4-A75A-4503-9869-F87F6A193756}"/>
                  </a:ext>
                </a:extLst>
              </p:cNvPr>
              <p:cNvSpPr txBox="1">
                <a:spLocks noRot="1" noChangeAspect="1" noMove="1" noResize="1" noEditPoints="1" noAdjustHandles="1" noChangeArrowheads="1" noChangeShapeType="1" noTextEdit="1"/>
              </p:cNvSpPr>
              <p:nvPr/>
            </p:nvSpPr>
            <p:spPr>
              <a:xfrm>
                <a:off x="4114800" y="2971800"/>
                <a:ext cx="933717" cy="287323"/>
              </a:xfrm>
              <a:prstGeom prst="rect">
                <a:avLst/>
              </a:prstGeom>
              <a:blipFill>
                <a:blip r:embed="rId2"/>
                <a:stretch>
                  <a:fillRect l="-11765" t="-23404" r="-14379" b="-4893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53F1950A-1D1D-4E08-BBCD-DC23D250BCF4}"/>
                  </a:ext>
                </a:extLst>
              </p:cNvPr>
              <p:cNvSpPr txBox="1"/>
              <p:nvPr/>
            </p:nvSpPr>
            <p:spPr>
              <a:xfrm>
                <a:off x="2168665" y="4023764"/>
                <a:ext cx="762325" cy="30861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ad>
                        <m:radPr>
                          <m:degHide m:val="on"/>
                          <m:ctrlPr>
                            <a:rPr lang="en-GB" i="1" smtClean="0">
                              <a:latin typeface="Cambria Math" panose="02040503050406030204" pitchFamily="18" charset="0"/>
                            </a:rPr>
                          </m:ctrlPr>
                        </m:radPr>
                        <m:deg/>
                        <m:e>
                          <m:r>
                            <a:rPr lang="en-GB" b="0" i="1" smtClean="0">
                              <a:latin typeface="Cambria Math" panose="02040503050406030204" pitchFamily="18" charset="0"/>
                            </a:rPr>
                            <m:t>4</m:t>
                          </m:r>
                        </m:e>
                      </m:rad>
                      <m:r>
                        <a:rPr lang="en-GB" b="0" i="1" smtClean="0">
                          <a:latin typeface="Cambria Math" panose="02040503050406030204" pitchFamily="18" charset="0"/>
                        </a:rPr>
                        <m:t>=2</m:t>
                      </m:r>
                    </m:oMath>
                  </m:oMathPara>
                </a14:m>
                <a:endParaRPr lang="en-GB" dirty="0"/>
              </a:p>
            </p:txBody>
          </p:sp>
        </mc:Choice>
        <mc:Fallback xmlns="">
          <p:sp>
            <p:nvSpPr>
              <p:cNvPr id="9" name="TextBox 8">
                <a:extLst>
                  <a:ext uri="{FF2B5EF4-FFF2-40B4-BE49-F238E27FC236}">
                    <a16:creationId xmlns:a16="http://schemas.microsoft.com/office/drawing/2014/main" id="{53F1950A-1D1D-4E08-BBCD-DC23D250BCF4}"/>
                  </a:ext>
                </a:extLst>
              </p:cNvPr>
              <p:cNvSpPr txBox="1">
                <a:spLocks noRot="1" noChangeAspect="1" noMove="1" noResize="1" noEditPoints="1" noAdjustHandles="1" noChangeArrowheads="1" noChangeShapeType="1" noTextEdit="1"/>
              </p:cNvSpPr>
              <p:nvPr/>
            </p:nvSpPr>
            <p:spPr>
              <a:xfrm>
                <a:off x="2168665" y="4023764"/>
                <a:ext cx="762325" cy="308611"/>
              </a:xfrm>
              <a:prstGeom prst="rect">
                <a:avLst/>
              </a:prstGeom>
              <a:blipFill>
                <a:blip r:embed="rId3"/>
                <a:stretch>
                  <a:fillRect r="-6400" b="-7843"/>
                </a:stretch>
              </a:blipFill>
            </p:spPr>
            <p:txBody>
              <a:bodyPr/>
              <a:lstStyle/>
              <a:p>
                <a:r>
                  <a:rPr lang="en-GB">
                    <a:noFill/>
                  </a:rPr>
                  <a:t> </a:t>
                </a:r>
              </a:p>
            </p:txBody>
          </p:sp>
        </mc:Fallback>
      </mc:AlternateContent>
    </p:spTree>
    <p:extLst>
      <p:ext uri="{BB962C8B-B14F-4D97-AF65-F5344CB8AC3E}">
        <p14:creationId xmlns:p14="http://schemas.microsoft.com/office/powerpoint/2010/main" val="38647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7B8B37-1F3D-384D-ACA9-58E6E73CD1DA}"/>
              </a:ext>
            </a:extLst>
          </p:cNvPr>
          <p:cNvSpPr>
            <a:spLocks noGrp="1"/>
          </p:cNvSpPr>
          <p:nvPr>
            <p:ph type="title"/>
          </p:nvPr>
        </p:nvSpPr>
        <p:spPr>
          <a:xfrm>
            <a:off x="628650" y="283926"/>
            <a:ext cx="1883849" cy="482248"/>
          </a:xfrm>
          <a:prstGeom prst="rect">
            <a:avLst/>
          </a:prstGeom>
        </p:spPr>
        <p:txBody>
          <a:bodyPr wrap="none">
            <a:spAutoFit/>
          </a:bodyPr>
          <a:lstStyle/>
          <a:p>
            <a:r>
              <a:rPr lang="en-GB" sz="2800" dirty="0">
                <a:latin typeface="Helvetica" pitchFamily="2" charset="0"/>
              </a:rPr>
              <a:t>Example 2</a:t>
            </a:r>
            <a:endParaRPr lang="en-GB" sz="2800" dirty="0">
              <a:effectLst/>
              <a:latin typeface="Helvetica" pitchFamily="2" charset="0"/>
            </a:endParaRPr>
          </a:p>
        </p:txBody>
      </p:sp>
      <mc:AlternateContent xmlns:mc="http://schemas.openxmlformats.org/markup-compatibility/2006" xmlns:a14="http://schemas.microsoft.com/office/drawing/2010/main">
        <mc:Choice Requires="a14">
          <p:sp>
            <p:nvSpPr>
              <p:cNvPr id="5" name="Rectangle 4">
                <a:extLst>
                  <a:ext uri="{FF2B5EF4-FFF2-40B4-BE49-F238E27FC236}">
                    <a16:creationId xmlns:a16="http://schemas.microsoft.com/office/drawing/2014/main" id="{223B9823-62F3-DE40-946D-5112CEB9A62F}"/>
                  </a:ext>
                </a:extLst>
              </p:cNvPr>
              <p:cNvSpPr/>
              <p:nvPr/>
            </p:nvSpPr>
            <p:spPr>
              <a:xfrm>
                <a:off x="628650" y="766174"/>
                <a:ext cx="8050193" cy="6236707"/>
              </a:xfrm>
              <a:prstGeom prst="rect">
                <a:avLst/>
              </a:prstGeom>
            </p:spPr>
            <p:txBody>
              <a:bodyPr wrap="square">
                <a:spAutoFit/>
              </a:bodyPr>
              <a:lstStyle/>
              <a:p>
                <a:r>
                  <a:rPr lang="en-GB" sz="2400" dirty="0"/>
                  <a:t>Suppose we wish to rearrange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𝑦</m:t>
                        </m:r>
                      </m:num>
                      <m:den>
                        <m:r>
                          <a:rPr lang="en-GB" sz="2400" b="0" i="1" smtClean="0">
                            <a:latin typeface="Cambria Math" panose="02040503050406030204" pitchFamily="18" charset="0"/>
                          </a:rPr>
                          <m:t>𝑦</m:t>
                        </m:r>
                        <m:r>
                          <a:rPr lang="en-GB" sz="2400" b="0" i="1" smtClean="0">
                            <a:latin typeface="Cambria Math" panose="02040503050406030204" pitchFamily="18" charset="0"/>
                          </a:rPr>
                          <m:t>+</m:t>
                        </m:r>
                        <m:r>
                          <a:rPr lang="en-GB" sz="2400" b="0" i="1" smtClean="0">
                            <a:latin typeface="Cambria Math" panose="02040503050406030204" pitchFamily="18" charset="0"/>
                          </a:rPr>
                          <m:t>𝑥</m:t>
                        </m:r>
                      </m:den>
                    </m:f>
                    <m:r>
                      <a:rPr lang="en-GB" sz="2400" b="0" i="1" smtClean="0">
                        <a:latin typeface="Cambria Math" panose="02040503050406030204" pitchFamily="18" charset="0"/>
                      </a:rPr>
                      <m:t>+5=</m:t>
                    </m:r>
                    <m:r>
                      <a:rPr lang="en-GB" sz="2400" b="0" i="1" smtClean="0">
                        <a:latin typeface="Cambria Math" panose="02040503050406030204" pitchFamily="18" charset="0"/>
                      </a:rPr>
                      <m:t>𝑥</m:t>
                    </m:r>
                  </m:oMath>
                </a14:m>
                <a:r>
                  <a:rPr lang="en-GB" sz="2400" dirty="0"/>
                  <a:t> to find an expression for y.</a:t>
                </a:r>
              </a:p>
              <a:p>
                <a:r>
                  <a:rPr lang="en-GB" sz="2400" dirty="0">
                    <a:latin typeface="Times" pitchFamily="2" charset="0"/>
                  </a:rPr>
                  <a:t>We begin by multiplying </a:t>
                </a:r>
                <a:r>
                  <a:rPr lang="en-GB" sz="2400" dirty="0">
                    <a:latin typeface="Helvetica" pitchFamily="2" charset="0"/>
                  </a:rPr>
                  <a:t>every term </a:t>
                </a:r>
                <a:r>
                  <a:rPr lang="en-GB" sz="2400" dirty="0">
                    <a:latin typeface="Times" pitchFamily="2" charset="0"/>
                  </a:rPr>
                  <a:t>on both sides by </a:t>
                </a:r>
                <a:r>
                  <a:rPr lang="en-GB" sz="2400" dirty="0">
                    <a:latin typeface="Helvetica" pitchFamily="2" charset="0"/>
                  </a:rPr>
                  <a:t>(y + x) </a:t>
                </a:r>
                <a:r>
                  <a:rPr lang="en-GB" sz="2400" dirty="0">
                    <a:latin typeface="Times" pitchFamily="2" charset="0"/>
                  </a:rPr>
                  <a:t>in order to remove the fractions:</a:t>
                </a:r>
              </a:p>
              <a:p>
                <a:pPr algn="ctr"/>
                <a:r>
                  <a:rPr lang="en-GB" sz="2000" dirty="0">
                    <a:latin typeface="Helvetica" pitchFamily="2" charset="0"/>
                  </a:rPr>
                  <a:t>y + 5(y + x) = x(y + x)</a:t>
                </a:r>
              </a:p>
              <a:p>
                <a:r>
                  <a:rPr lang="en-GB" sz="2400" dirty="0">
                    <a:latin typeface="Times" pitchFamily="2" charset="0"/>
                  </a:rPr>
                  <a:t>Next we multiply out the brackets:</a:t>
                </a:r>
              </a:p>
              <a:p>
                <a:pPr algn="ctr"/>
                <a:r>
                  <a:rPr lang="en-GB" sz="2000" dirty="0">
                    <a:latin typeface="Helvetica" pitchFamily="2" charset="0"/>
                  </a:rPr>
                  <a:t>y + 5y + 5x = </a:t>
                </a:r>
                <a:r>
                  <a:rPr lang="en-GB" sz="2000" dirty="0" err="1">
                    <a:latin typeface="Helvetica" pitchFamily="2" charset="0"/>
                  </a:rPr>
                  <a:t>xy</a:t>
                </a:r>
                <a:r>
                  <a:rPr lang="en-GB" sz="2000" dirty="0">
                    <a:latin typeface="Helvetica" pitchFamily="2" charset="0"/>
                  </a:rPr>
                  <a:t> + x</a:t>
                </a:r>
                <a:r>
                  <a:rPr lang="en-GB" sz="2000" baseline="30000" dirty="0">
                    <a:latin typeface="Helvetica" pitchFamily="2" charset="0"/>
                  </a:rPr>
                  <a:t>2</a:t>
                </a:r>
              </a:p>
              <a:p>
                <a:r>
                  <a:rPr lang="en-GB" sz="2400" dirty="0">
                    <a:latin typeface="Times" pitchFamily="2" charset="0"/>
                  </a:rPr>
                  <a:t>We try to get all the terms involving </a:t>
                </a:r>
                <a:r>
                  <a:rPr lang="en-GB" sz="2400" dirty="0">
                    <a:latin typeface="Helvetica" pitchFamily="2" charset="0"/>
                  </a:rPr>
                  <a:t>y </a:t>
                </a:r>
                <a:r>
                  <a:rPr lang="en-GB" sz="2400" dirty="0">
                    <a:latin typeface="Times" pitchFamily="2" charset="0"/>
                  </a:rPr>
                  <a:t>onto the left-hand side. Subtracting </a:t>
                </a:r>
                <a:r>
                  <a:rPr lang="en-GB" sz="2400" dirty="0" err="1">
                    <a:latin typeface="Helvetica" pitchFamily="2" charset="0"/>
                  </a:rPr>
                  <a:t>xy</a:t>
                </a:r>
                <a:r>
                  <a:rPr lang="en-GB" sz="2400" dirty="0">
                    <a:latin typeface="Helvetica" pitchFamily="2" charset="0"/>
                  </a:rPr>
                  <a:t> </a:t>
                </a:r>
                <a:r>
                  <a:rPr lang="en-GB" sz="2400" dirty="0">
                    <a:latin typeface="Times" pitchFamily="2" charset="0"/>
                  </a:rPr>
                  <a:t>from both sides:</a:t>
                </a:r>
              </a:p>
              <a:p>
                <a:pPr algn="ctr"/>
                <a:r>
                  <a:rPr lang="en-GB" sz="2000" dirty="0">
                    <a:latin typeface="Helvetica" pitchFamily="2" charset="0"/>
                  </a:rPr>
                  <a:t>6y − </a:t>
                </a:r>
                <a:r>
                  <a:rPr lang="en-GB" sz="2000" dirty="0" err="1">
                    <a:latin typeface="Helvetica" pitchFamily="2" charset="0"/>
                  </a:rPr>
                  <a:t>xy</a:t>
                </a:r>
                <a:r>
                  <a:rPr lang="en-GB" sz="2000" dirty="0">
                    <a:latin typeface="Helvetica" pitchFamily="2" charset="0"/>
                  </a:rPr>
                  <a:t> + 5x = x</a:t>
                </a:r>
                <a:r>
                  <a:rPr lang="en-GB" sz="2000" baseline="30000" dirty="0">
                    <a:latin typeface="Helvetica" pitchFamily="2" charset="0"/>
                  </a:rPr>
                  <a:t>2</a:t>
                </a:r>
              </a:p>
              <a:p>
                <a:r>
                  <a:rPr lang="en-GB" sz="2400" dirty="0">
                    <a:latin typeface="Times" pitchFamily="2" charset="0"/>
                  </a:rPr>
                  <a:t>Subtracting </a:t>
                </a:r>
                <a:r>
                  <a:rPr lang="en-GB" sz="2400" dirty="0">
                    <a:latin typeface="Helvetica" pitchFamily="2" charset="0"/>
                  </a:rPr>
                  <a:t>5x </a:t>
                </a:r>
                <a:r>
                  <a:rPr lang="en-GB" sz="2400" dirty="0">
                    <a:latin typeface="Times" pitchFamily="2" charset="0"/>
                  </a:rPr>
                  <a:t>from both sides, and taking out the common factor </a:t>
                </a:r>
                <a:r>
                  <a:rPr lang="en-GB" sz="2400" dirty="0">
                    <a:latin typeface="Helvetica" pitchFamily="2" charset="0"/>
                  </a:rPr>
                  <a:t>y </a:t>
                </a:r>
                <a:r>
                  <a:rPr lang="en-GB" sz="2400" dirty="0">
                    <a:latin typeface="Times" pitchFamily="2" charset="0"/>
                  </a:rPr>
                  <a:t>we have</a:t>
                </a:r>
              </a:p>
              <a:p>
                <a:pPr algn="ctr"/>
                <a:r>
                  <a:rPr lang="en-GB" sz="2400" dirty="0">
                    <a:latin typeface="Helvetica" pitchFamily="2" charset="0"/>
                  </a:rPr>
                  <a:t>y(6 − x) = x</a:t>
                </a:r>
                <a:r>
                  <a:rPr lang="en-GB" sz="2400" baseline="30000" dirty="0">
                    <a:latin typeface="Helvetica" pitchFamily="2" charset="0"/>
                  </a:rPr>
                  <a:t>2</a:t>
                </a:r>
                <a:r>
                  <a:rPr lang="en-GB" sz="2400" dirty="0">
                    <a:latin typeface="Helvetica" pitchFamily="2" charset="0"/>
                  </a:rPr>
                  <a:t>− 5x</a:t>
                </a:r>
              </a:p>
              <a:p>
                <a:r>
                  <a:rPr lang="en-GB" sz="2400" dirty="0">
                    <a:latin typeface="Times" pitchFamily="2" charset="0"/>
                  </a:rPr>
                  <a:t>Finally, dividing both sides by </a:t>
                </a:r>
                <a:r>
                  <a:rPr lang="en-GB" sz="2400" dirty="0">
                    <a:latin typeface="Helvetica" pitchFamily="2" charset="0"/>
                  </a:rPr>
                  <a:t>6 − x </a:t>
                </a:r>
                <a:r>
                  <a:rPr lang="en-GB" sz="2400" dirty="0">
                    <a:latin typeface="Times" pitchFamily="2" charset="0"/>
                  </a:rPr>
                  <a:t>we obtain</a:t>
                </a:r>
              </a:p>
              <a:p>
                <a:pPr algn="ctr"/>
                <a:r>
                  <a:rPr lang="en-GB" sz="2400" dirty="0"/>
                  <a:t>Y=</a:t>
                </a:r>
                <a14:m>
                  <m:oMath xmlns:m="http://schemas.openxmlformats.org/officeDocument/2006/math">
                    <m:f>
                      <m:fPr>
                        <m:ctrlPr>
                          <a:rPr lang="en-GB" sz="2400" i="1">
                            <a:latin typeface="Cambria Math" panose="02040503050406030204" pitchFamily="18" charset="0"/>
                          </a:rPr>
                        </m:ctrlPr>
                      </m:fPr>
                      <m:num>
                        <m:sSup>
                          <m:sSupPr>
                            <m:ctrlPr>
                              <a:rPr lang="en-GB" sz="2400" i="1">
                                <a:latin typeface="Cambria Math" panose="02040503050406030204" pitchFamily="18" charset="0"/>
                              </a:rPr>
                            </m:ctrlPr>
                          </m:sSupPr>
                          <m:e>
                            <m:r>
                              <a:rPr lang="en-GB" sz="2400" i="1">
                                <a:latin typeface="Cambria Math" panose="02040503050406030204" pitchFamily="18" charset="0"/>
                              </a:rPr>
                              <m:t>𝑥</m:t>
                            </m:r>
                          </m:e>
                          <m:sup>
                            <m:r>
                              <a:rPr lang="en-GB" sz="2400" i="1">
                                <a:latin typeface="Cambria Math" panose="02040503050406030204" pitchFamily="18" charset="0"/>
                              </a:rPr>
                              <m:t>2</m:t>
                            </m:r>
                          </m:sup>
                        </m:sSup>
                        <m:r>
                          <a:rPr lang="en-GB" sz="2400" i="1">
                            <a:latin typeface="Cambria Math" panose="02040503050406030204" pitchFamily="18" charset="0"/>
                          </a:rPr>
                          <m:t>−5</m:t>
                        </m:r>
                        <m:r>
                          <a:rPr lang="en-GB" sz="2400" i="1">
                            <a:latin typeface="Cambria Math" panose="02040503050406030204" pitchFamily="18" charset="0"/>
                          </a:rPr>
                          <m:t>𝑥</m:t>
                        </m:r>
                      </m:num>
                      <m:den>
                        <m:r>
                          <a:rPr lang="en-GB" sz="2400" i="1">
                            <a:latin typeface="Cambria Math" panose="02040503050406030204" pitchFamily="18" charset="0"/>
                          </a:rPr>
                          <m:t>(6−</m:t>
                        </m:r>
                        <m:r>
                          <a:rPr lang="en-GB" sz="2400" i="1">
                            <a:latin typeface="Cambria Math" panose="02040503050406030204" pitchFamily="18" charset="0"/>
                          </a:rPr>
                          <m:t>𝑥</m:t>
                        </m:r>
                        <m:r>
                          <a:rPr lang="en-GB" sz="2400" i="1">
                            <a:latin typeface="Cambria Math" panose="02040503050406030204" pitchFamily="18" charset="0"/>
                          </a:rPr>
                          <m:t>)</m:t>
                        </m:r>
                      </m:den>
                    </m:f>
                  </m:oMath>
                </a14:m>
                <a:endParaRPr lang="en-GB" sz="2400" dirty="0"/>
              </a:p>
              <a:p>
                <a:endParaRPr lang="en-GB" sz="2400" dirty="0">
                  <a:effectLst/>
                </a:endParaRPr>
              </a:p>
            </p:txBody>
          </p:sp>
        </mc:Choice>
        <mc:Fallback xmlns="">
          <p:sp>
            <p:nvSpPr>
              <p:cNvPr id="5" name="Rectangle 4">
                <a:extLst>
                  <a:ext uri="{FF2B5EF4-FFF2-40B4-BE49-F238E27FC236}">
                    <a16:creationId xmlns:a16="http://schemas.microsoft.com/office/drawing/2014/main" id="{223B9823-62F3-DE40-946D-5112CEB9A62F}"/>
                  </a:ext>
                </a:extLst>
              </p:cNvPr>
              <p:cNvSpPr>
                <a:spLocks noRot="1" noChangeAspect="1" noMove="1" noResize="1" noEditPoints="1" noAdjustHandles="1" noChangeArrowheads="1" noChangeShapeType="1" noTextEdit="1"/>
              </p:cNvSpPr>
              <p:nvPr/>
            </p:nvSpPr>
            <p:spPr>
              <a:xfrm>
                <a:off x="628650" y="766174"/>
                <a:ext cx="8050193" cy="6236707"/>
              </a:xfrm>
              <a:prstGeom prst="rect">
                <a:avLst/>
              </a:prstGeom>
              <a:blipFill>
                <a:blip r:embed="rId2"/>
                <a:stretch>
                  <a:fillRect l="-1260"/>
                </a:stretch>
              </a:blipFill>
            </p:spPr>
            <p:txBody>
              <a:bodyPr/>
              <a:lstStyle/>
              <a:p>
                <a:r>
                  <a:rPr lang="en-GB">
                    <a:noFill/>
                  </a:rPr>
                  <a:t> </a:t>
                </a:r>
              </a:p>
            </p:txBody>
          </p:sp>
        </mc:Fallback>
      </mc:AlternateContent>
    </p:spTree>
    <p:extLst>
      <p:ext uri="{BB962C8B-B14F-4D97-AF65-F5344CB8AC3E}">
        <p14:creationId xmlns:p14="http://schemas.microsoft.com/office/powerpoint/2010/main" val="785356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D2EFED9-BDCB-0647-AEBB-AA95CA17EE80}"/>
                  </a:ext>
                </a:extLst>
              </p:cNvPr>
              <p:cNvSpPr txBox="1"/>
              <p:nvPr/>
            </p:nvSpPr>
            <p:spPr>
              <a:xfrm>
                <a:off x="289367" y="858886"/>
                <a:ext cx="7986531" cy="1362745"/>
              </a:xfrm>
              <a:prstGeom prst="rect">
                <a:avLst/>
              </a:prstGeom>
              <a:noFill/>
            </p:spPr>
            <p:txBody>
              <a:bodyPr wrap="square" rtlCol="0">
                <a:spAutoFit/>
              </a:bodyPr>
              <a:lstStyle/>
              <a:p>
                <a:r>
                  <a:rPr lang="en-GB" sz="2400" dirty="0"/>
                  <a:t>Consider the formula </a:t>
                </a:r>
                <a14:m>
                  <m:oMath xmlns:m="http://schemas.openxmlformats.org/officeDocument/2006/math">
                    <m:r>
                      <a:rPr lang="en-GB" sz="2400" b="0" i="1" smtClean="0">
                        <a:latin typeface="Cambria Math" panose="02040503050406030204" pitchFamily="18" charset="0"/>
                      </a:rPr>
                      <m:t>𝑠</m:t>
                    </m:r>
                    <m:r>
                      <a:rPr lang="en-GB" sz="2400" b="0" i="1" smtClean="0">
                        <a:latin typeface="Cambria Math" panose="02040503050406030204" pitchFamily="18" charset="0"/>
                      </a:rPr>
                      <m:t>=</m:t>
                    </m:r>
                    <m:r>
                      <a:rPr lang="en-GB" sz="2400" b="0" i="1" smtClean="0">
                        <a:latin typeface="Cambria Math" panose="02040503050406030204" pitchFamily="18" charset="0"/>
                      </a:rPr>
                      <m:t>𝑢𝑡</m:t>
                    </m:r>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1</m:t>
                        </m:r>
                      </m:num>
                      <m:den>
                        <m:r>
                          <a:rPr lang="en-GB" sz="2400" b="0" i="1" smtClean="0">
                            <a:latin typeface="Cambria Math" panose="02040503050406030204" pitchFamily="18" charset="0"/>
                          </a:rPr>
                          <m:t>2</m:t>
                        </m:r>
                      </m:den>
                    </m:f>
                    <m:r>
                      <a:rPr lang="en-GB" sz="2400" b="0" i="1" smtClean="0">
                        <a:latin typeface="Cambria Math" panose="02040503050406030204" pitchFamily="18" charset="0"/>
                      </a:rPr>
                      <m:t>𝑎</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𝑡</m:t>
                        </m:r>
                      </m:e>
                      <m:sup>
                        <m:r>
                          <a:rPr lang="en-GB" sz="2400" b="0" i="1" smtClean="0">
                            <a:latin typeface="Cambria Math" panose="02040503050406030204" pitchFamily="18" charset="0"/>
                          </a:rPr>
                          <m:t>2</m:t>
                        </m:r>
                      </m:sup>
                    </m:sSup>
                    <m:r>
                      <a:rPr lang="en-GB" sz="2400" b="0" i="0" smtClean="0">
                        <a:latin typeface="Cambria Math" panose="02040503050406030204" pitchFamily="18" charset="0"/>
                      </a:rPr>
                      <m:t>.</m:t>
                    </m:r>
                  </m:oMath>
                </a14:m>
                <a:r>
                  <a:rPr lang="en-GB" sz="2400" dirty="0"/>
                  <a:t> Suppose we want to transpose it to find a.</a:t>
                </a:r>
              </a:p>
              <a:p>
                <a:endParaRPr lang="en-GB" sz="2400" dirty="0"/>
              </a:p>
            </p:txBody>
          </p:sp>
        </mc:Choice>
        <mc:Fallback xmlns="">
          <p:sp>
            <p:nvSpPr>
              <p:cNvPr id="5" name="TextBox 4">
                <a:extLst>
                  <a:ext uri="{FF2B5EF4-FFF2-40B4-BE49-F238E27FC236}">
                    <a16:creationId xmlns:a16="http://schemas.microsoft.com/office/drawing/2014/main" id="{DD2EFED9-BDCB-0647-AEBB-AA95CA17EE80}"/>
                  </a:ext>
                </a:extLst>
              </p:cNvPr>
              <p:cNvSpPr txBox="1">
                <a:spLocks noRot="1" noChangeAspect="1" noMove="1" noResize="1" noEditPoints="1" noAdjustHandles="1" noChangeArrowheads="1" noChangeShapeType="1" noTextEdit="1"/>
              </p:cNvSpPr>
              <p:nvPr/>
            </p:nvSpPr>
            <p:spPr>
              <a:xfrm>
                <a:off x="289367" y="858886"/>
                <a:ext cx="7986531" cy="1362745"/>
              </a:xfrm>
              <a:prstGeom prst="rect">
                <a:avLst/>
              </a:prstGeom>
              <a:blipFill>
                <a:blip r:embed="rId2"/>
                <a:stretch>
                  <a:fillRect l="-1111"/>
                </a:stretch>
              </a:blipFill>
            </p:spPr>
            <p:txBody>
              <a:bodyPr/>
              <a:lstStyle/>
              <a:p>
                <a:r>
                  <a:rPr lang="en-GB">
                    <a:noFill/>
                  </a:rPr>
                  <a:t> </a:t>
                </a:r>
              </a:p>
            </p:txBody>
          </p:sp>
        </mc:Fallback>
      </mc:AlternateContent>
      <p:sp>
        <p:nvSpPr>
          <p:cNvPr id="6" name="TextBox 5">
            <a:extLst>
              <a:ext uri="{FF2B5EF4-FFF2-40B4-BE49-F238E27FC236}">
                <a16:creationId xmlns:a16="http://schemas.microsoft.com/office/drawing/2014/main" id="{978F6D46-CB97-694D-91C9-02B65CCDB326}"/>
              </a:ext>
            </a:extLst>
          </p:cNvPr>
          <p:cNvSpPr txBox="1"/>
          <p:nvPr/>
        </p:nvSpPr>
        <p:spPr>
          <a:xfrm>
            <a:off x="289367" y="335666"/>
            <a:ext cx="1620636" cy="523220"/>
          </a:xfrm>
          <a:prstGeom prst="rect">
            <a:avLst/>
          </a:prstGeom>
          <a:noFill/>
        </p:spPr>
        <p:txBody>
          <a:bodyPr wrap="none" rtlCol="0">
            <a:spAutoFit/>
          </a:bodyPr>
          <a:lstStyle/>
          <a:p>
            <a:r>
              <a:rPr lang="en-GB" sz="2800" dirty="0"/>
              <a:t>Exercise 1</a:t>
            </a: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DA32D348-25A7-4A93-917A-39136DB7BC4B}"/>
                  </a:ext>
                </a:extLst>
              </p:cNvPr>
              <p:cNvSpPr txBox="1"/>
              <p:nvPr/>
            </p:nvSpPr>
            <p:spPr>
              <a:xfrm>
                <a:off x="732329" y="2031107"/>
                <a:ext cx="4572000" cy="61093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1800" b="0" i="1" smtClean="0">
                          <a:latin typeface="Cambria Math" panose="02040503050406030204" pitchFamily="18" charset="0"/>
                        </a:rPr>
                        <m:t>𝑠</m:t>
                      </m:r>
                      <m:r>
                        <a:rPr lang="en-GB" sz="1800" b="0" i="1" smtClean="0">
                          <a:latin typeface="Cambria Math" panose="02040503050406030204" pitchFamily="18" charset="0"/>
                        </a:rPr>
                        <m:t>=</m:t>
                      </m:r>
                      <m:r>
                        <a:rPr lang="en-GB" sz="1800" b="0" i="1" smtClean="0">
                          <a:latin typeface="Cambria Math" panose="02040503050406030204" pitchFamily="18" charset="0"/>
                        </a:rPr>
                        <m:t>𝑢𝑡</m:t>
                      </m:r>
                      <m:r>
                        <a:rPr lang="en-GB" sz="1800" b="0" i="1" smtClean="0">
                          <a:latin typeface="Cambria Math" panose="02040503050406030204" pitchFamily="18" charset="0"/>
                        </a:rPr>
                        <m:t>+</m:t>
                      </m:r>
                      <m:f>
                        <m:fPr>
                          <m:ctrlPr>
                            <a:rPr lang="en-GB" sz="1800" b="0" i="1" smtClean="0">
                              <a:latin typeface="Cambria Math" panose="02040503050406030204" pitchFamily="18" charset="0"/>
                            </a:rPr>
                          </m:ctrlPr>
                        </m:fPr>
                        <m:num>
                          <m:r>
                            <a:rPr lang="en-GB" sz="1800" b="0" i="1" smtClean="0">
                              <a:latin typeface="Cambria Math" panose="02040503050406030204" pitchFamily="18" charset="0"/>
                            </a:rPr>
                            <m:t>1</m:t>
                          </m:r>
                        </m:num>
                        <m:den>
                          <m:r>
                            <a:rPr lang="en-GB" sz="1800" b="0" i="1" smtClean="0">
                              <a:latin typeface="Cambria Math" panose="02040503050406030204" pitchFamily="18" charset="0"/>
                            </a:rPr>
                            <m:t>2</m:t>
                          </m:r>
                        </m:den>
                      </m:f>
                      <m:r>
                        <a:rPr lang="en-GB" sz="1800" b="0" i="1" smtClean="0">
                          <a:latin typeface="Cambria Math" panose="02040503050406030204" pitchFamily="18" charset="0"/>
                        </a:rPr>
                        <m:t>𝑎</m:t>
                      </m:r>
                      <m:sSup>
                        <m:sSupPr>
                          <m:ctrlPr>
                            <a:rPr lang="en-GB" sz="1800" b="0" i="1" smtClean="0">
                              <a:latin typeface="Cambria Math" panose="02040503050406030204" pitchFamily="18" charset="0"/>
                            </a:rPr>
                          </m:ctrlPr>
                        </m:sSupPr>
                        <m:e>
                          <m:r>
                            <a:rPr lang="en-GB" sz="1800" b="0" i="1" smtClean="0">
                              <a:latin typeface="Cambria Math" panose="02040503050406030204" pitchFamily="18" charset="0"/>
                            </a:rPr>
                            <m:t>𝑡</m:t>
                          </m:r>
                        </m:e>
                        <m:sup>
                          <m:r>
                            <a:rPr lang="en-GB" sz="1800" b="0" i="1" smtClean="0">
                              <a:latin typeface="Cambria Math" panose="02040503050406030204" pitchFamily="18" charset="0"/>
                            </a:rPr>
                            <m:t>2</m:t>
                          </m:r>
                        </m:sup>
                      </m:sSup>
                    </m:oMath>
                  </m:oMathPara>
                </a14:m>
                <a:endParaRPr lang="en-GB" dirty="0"/>
              </a:p>
            </p:txBody>
          </p:sp>
        </mc:Choice>
        <mc:Fallback xmlns="">
          <p:sp>
            <p:nvSpPr>
              <p:cNvPr id="7" name="TextBox 6">
                <a:extLst>
                  <a:ext uri="{FF2B5EF4-FFF2-40B4-BE49-F238E27FC236}">
                    <a16:creationId xmlns:a16="http://schemas.microsoft.com/office/drawing/2014/main" id="{DA32D348-25A7-4A93-917A-39136DB7BC4B}"/>
                  </a:ext>
                </a:extLst>
              </p:cNvPr>
              <p:cNvSpPr txBox="1">
                <a:spLocks noRot="1" noChangeAspect="1" noMove="1" noResize="1" noEditPoints="1" noAdjustHandles="1" noChangeArrowheads="1" noChangeShapeType="1" noTextEdit="1"/>
              </p:cNvSpPr>
              <p:nvPr/>
            </p:nvSpPr>
            <p:spPr>
              <a:xfrm>
                <a:off x="732329" y="2031107"/>
                <a:ext cx="4572000" cy="610936"/>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A53189BB-C949-4A71-8436-EBD12BFA5302}"/>
                  </a:ext>
                </a:extLst>
              </p:cNvPr>
              <p:cNvSpPr txBox="1"/>
              <p:nvPr/>
            </p:nvSpPr>
            <p:spPr>
              <a:xfrm>
                <a:off x="732329" y="2782916"/>
                <a:ext cx="4572000" cy="61093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1800" b="0" i="1" smtClean="0">
                          <a:latin typeface="Cambria Math" panose="02040503050406030204" pitchFamily="18" charset="0"/>
                        </a:rPr>
                        <m:t>𝑠</m:t>
                      </m:r>
                      <m:r>
                        <a:rPr lang="en-GB" sz="1800" b="0" i="1" smtClean="0">
                          <a:latin typeface="Cambria Math" panose="02040503050406030204" pitchFamily="18" charset="0"/>
                        </a:rPr>
                        <m:t>−</m:t>
                      </m:r>
                      <m:r>
                        <a:rPr lang="en-GB" i="1">
                          <a:latin typeface="Cambria Math" panose="02040503050406030204" pitchFamily="18" charset="0"/>
                        </a:rPr>
                        <m:t>𝑢𝑡</m:t>
                      </m:r>
                      <m:r>
                        <a:rPr lang="en-GB" sz="1800" b="0" i="1" smtClean="0">
                          <a:latin typeface="Cambria Math" panose="02040503050406030204" pitchFamily="18" charset="0"/>
                        </a:rPr>
                        <m:t>=</m:t>
                      </m:r>
                      <m:f>
                        <m:fPr>
                          <m:ctrlPr>
                            <a:rPr lang="en-GB" sz="1800" b="0" i="1" smtClean="0">
                              <a:latin typeface="Cambria Math" panose="02040503050406030204" pitchFamily="18" charset="0"/>
                            </a:rPr>
                          </m:ctrlPr>
                        </m:fPr>
                        <m:num>
                          <m:r>
                            <a:rPr lang="en-GB" sz="1800" b="0" i="1" smtClean="0">
                              <a:latin typeface="Cambria Math" panose="02040503050406030204" pitchFamily="18" charset="0"/>
                            </a:rPr>
                            <m:t>1</m:t>
                          </m:r>
                        </m:num>
                        <m:den>
                          <m:r>
                            <a:rPr lang="en-GB" sz="1800" b="0" i="1" smtClean="0">
                              <a:latin typeface="Cambria Math" panose="02040503050406030204" pitchFamily="18" charset="0"/>
                            </a:rPr>
                            <m:t>2</m:t>
                          </m:r>
                        </m:den>
                      </m:f>
                      <m:r>
                        <a:rPr lang="en-GB" sz="1800" b="0" i="1" smtClean="0">
                          <a:latin typeface="Cambria Math" panose="02040503050406030204" pitchFamily="18" charset="0"/>
                        </a:rPr>
                        <m:t>𝑎</m:t>
                      </m:r>
                      <m:sSup>
                        <m:sSupPr>
                          <m:ctrlPr>
                            <a:rPr lang="en-GB" sz="1800" b="0" i="1" smtClean="0">
                              <a:latin typeface="Cambria Math" panose="02040503050406030204" pitchFamily="18" charset="0"/>
                            </a:rPr>
                          </m:ctrlPr>
                        </m:sSupPr>
                        <m:e>
                          <m:r>
                            <a:rPr lang="en-GB" sz="1800" b="0" i="1" smtClean="0">
                              <a:latin typeface="Cambria Math" panose="02040503050406030204" pitchFamily="18" charset="0"/>
                            </a:rPr>
                            <m:t>𝑡</m:t>
                          </m:r>
                        </m:e>
                        <m:sup>
                          <m:r>
                            <a:rPr lang="en-GB" sz="1800" b="0" i="1" smtClean="0">
                              <a:latin typeface="Cambria Math" panose="02040503050406030204" pitchFamily="18" charset="0"/>
                            </a:rPr>
                            <m:t>2</m:t>
                          </m:r>
                        </m:sup>
                      </m:sSup>
                    </m:oMath>
                  </m:oMathPara>
                </a14:m>
                <a:endParaRPr lang="en-GB" dirty="0"/>
              </a:p>
            </p:txBody>
          </p:sp>
        </mc:Choice>
        <mc:Fallback xmlns="">
          <p:sp>
            <p:nvSpPr>
              <p:cNvPr id="8" name="TextBox 7">
                <a:extLst>
                  <a:ext uri="{FF2B5EF4-FFF2-40B4-BE49-F238E27FC236}">
                    <a16:creationId xmlns:a16="http://schemas.microsoft.com/office/drawing/2014/main" id="{A53189BB-C949-4A71-8436-EBD12BFA5302}"/>
                  </a:ext>
                </a:extLst>
              </p:cNvPr>
              <p:cNvSpPr txBox="1">
                <a:spLocks noRot="1" noChangeAspect="1" noMove="1" noResize="1" noEditPoints="1" noAdjustHandles="1" noChangeArrowheads="1" noChangeShapeType="1" noTextEdit="1"/>
              </p:cNvSpPr>
              <p:nvPr/>
            </p:nvSpPr>
            <p:spPr>
              <a:xfrm>
                <a:off x="732329" y="2782916"/>
                <a:ext cx="4572000" cy="610936"/>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13157C62-BF5E-45AC-9D59-F1810961BAA2}"/>
                  </a:ext>
                </a:extLst>
              </p:cNvPr>
              <p:cNvSpPr txBox="1"/>
              <p:nvPr/>
            </p:nvSpPr>
            <p:spPr>
              <a:xfrm>
                <a:off x="633876" y="3605022"/>
                <a:ext cx="4572000" cy="483466"/>
              </a:xfrm>
              <a:prstGeom prst="rect">
                <a:avLst/>
              </a:prstGeom>
              <a:noFill/>
            </p:spPr>
            <p:txBody>
              <a:bodyPr wrap="square">
                <a:spAutoFit/>
              </a:bodyPr>
              <a:lstStyle/>
              <a:p>
                <a:r>
                  <a:rPr lang="en-GB" sz="1800" b="0" dirty="0"/>
                  <a:t>2</a:t>
                </a:r>
                <a14:m>
                  <m:oMath xmlns:m="http://schemas.openxmlformats.org/officeDocument/2006/math">
                    <m:r>
                      <a:rPr lang="en-GB" sz="1800" b="0" i="1" smtClean="0">
                        <a:latin typeface="Cambria Math" panose="02040503050406030204" pitchFamily="18" charset="0"/>
                      </a:rPr>
                      <m:t>(</m:t>
                    </m:r>
                    <m:r>
                      <a:rPr lang="en-GB" sz="1800" b="0" i="1" smtClean="0">
                        <a:latin typeface="Cambria Math" panose="02040503050406030204" pitchFamily="18" charset="0"/>
                      </a:rPr>
                      <m:t>𝑠</m:t>
                    </m:r>
                    <m:r>
                      <a:rPr lang="en-GB" sz="1800" b="0" i="1" smtClean="0">
                        <a:latin typeface="Cambria Math" panose="02040503050406030204" pitchFamily="18" charset="0"/>
                      </a:rPr>
                      <m:t>−</m:t>
                    </m:r>
                    <m:r>
                      <a:rPr lang="en-GB" i="1">
                        <a:latin typeface="Cambria Math" panose="02040503050406030204" pitchFamily="18" charset="0"/>
                      </a:rPr>
                      <m:t>𝑢𝑡</m:t>
                    </m:r>
                    <m:r>
                      <a:rPr lang="en-GB" b="0" i="1" smtClean="0">
                        <a:latin typeface="Cambria Math" panose="02040503050406030204" pitchFamily="18" charset="0"/>
                      </a:rPr>
                      <m:t>)</m:t>
                    </m:r>
                    <m:r>
                      <a:rPr lang="en-GB" sz="1800" b="0" i="1" smtClean="0">
                        <a:latin typeface="Cambria Math" panose="02040503050406030204" pitchFamily="18" charset="0"/>
                      </a:rPr>
                      <m:t>=</m:t>
                    </m:r>
                    <m:f>
                      <m:fPr>
                        <m:ctrlPr>
                          <a:rPr lang="en-GB" sz="1800" b="0" i="1" smtClean="0">
                            <a:latin typeface="Cambria Math" panose="02040503050406030204" pitchFamily="18" charset="0"/>
                          </a:rPr>
                        </m:ctrlPr>
                      </m:fPr>
                      <m:num>
                        <m:r>
                          <a:rPr lang="en-GB" sz="1800" b="0" i="1" smtClean="0">
                            <a:latin typeface="Cambria Math" panose="02040503050406030204" pitchFamily="18" charset="0"/>
                          </a:rPr>
                          <m:t>1</m:t>
                        </m:r>
                      </m:num>
                      <m:den>
                        <m:r>
                          <a:rPr lang="en-GB" sz="1800" b="0" i="1" smtClean="0">
                            <a:latin typeface="Cambria Math" panose="02040503050406030204" pitchFamily="18" charset="0"/>
                          </a:rPr>
                          <m:t>2</m:t>
                        </m:r>
                      </m:den>
                    </m:f>
                    <m:r>
                      <a:rPr lang="en-GB" sz="1800" b="0" i="1" smtClean="0">
                        <a:latin typeface="Cambria Math" panose="02040503050406030204" pitchFamily="18" charset="0"/>
                      </a:rPr>
                      <m:t>𝑎</m:t>
                    </m:r>
                    <m:sSup>
                      <m:sSupPr>
                        <m:ctrlPr>
                          <a:rPr lang="en-GB" sz="1800" b="0" i="1" smtClean="0">
                            <a:latin typeface="Cambria Math" panose="02040503050406030204" pitchFamily="18" charset="0"/>
                          </a:rPr>
                        </m:ctrlPr>
                      </m:sSupPr>
                      <m:e>
                        <m:r>
                          <a:rPr lang="en-GB" sz="1800" b="0" i="1" smtClean="0">
                            <a:latin typeface="Cambria Math" panose="02040503050406030204" pitchFamily="18" charset="0"/>
                          </a:rPr>
                          <m:t>𝑡</m:t>
                        </m:r>
                      </m:e>
                      <m:sup>
                        <m:r>
                          <a:rPr lang="en-GB" sz="1800" b="0" i="1" smtClean="0">
                            <a:latin typeface="Cambria Math" panose="02040503050406030204" pitchFamily="18" charset="0"/>
                          </a:rPr>
                          <m:t>2</m:t>
                        </m:r>
                      </m:sup>
                    </m:sSup>
                  </m:oMath>
                </a14:m>
                <a:r>
                  <a:rPr lang="en-GB" dirty="0"/>
                  <a:t>x2</a:t>
                </a:r>
              </a:p>
            </p:txBody>
          </p:sp>
        </mc:Choice>
        <mc:Fallback xmlns="">
          <p:sp>
            <p:nvSpPr>
              <p:cNvPr id="9" name="TextBox 8">
                <a:extLst>
                  <a:ext uri="{FF2B5EF4-FFF2-40B4-BE49-F238E27FC236}">
                    <a16:creationId xmlns:a16="http://schemas.microsoft.com/office/drawing/2014/main" id="{13157C62-BF5E-45AC-9D59-F1810961BAA2}"/>
                  </a:ext>
                </a:extLst>
              </p:cNvPr>
              <p:cNvSpPr txBox="1">
                <a:spLocks noRot="1" noChangeAspect="1" noMove="1" noResize="1" noEditPoints="1" noAdjustHandles="1" noChangeArrowheads="1" noChangeShapeType="1" noTextEdit="1"/>
              </p:cNvSpPr>
              <p:nvPr/>
            </p:nvSpPr>
            <p:spPr>
              <a:xfrm>
                <a:off x="633876" y="3605022"/>
                <a:ext cx="4572000" cy="483466"/>
              </a:xfrm>
              <a:prstGeom prst="rect">
                <a:avLst/>
              </a:prstGeom>
              <a:blipFill>
                <a:blip r:embed="rId5"/>
                <a:stretch>
                  <a:fillRect l="-1200" b="-75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0EC5AEE6-F864-42FD-B434-CF809708E856}"/>
                  </a:ext>
                </a:extLst>
              </p:cNvPr>
              <p:cNvSpPr txBox="1"/>
              <p:nvPr/>
            </p:nvSpPr>
            <p:spPr>
              <a:xfrm>
                <a:off x="-152400" y="4259197"/>
                <a:ext cx="4572000" cy="64812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GB" sz="1800" b="0" i="1" smtClean="0">
                              <a:latin typeface="Cambria Math" panose="02040503050406030204" pitchFamily="18" charset="0"/>
                            </a:rPr>
                          </m:ctrlPr>
                        </m:fPr>
                        <m:num>
                          <m:r>
                            <m:rPr>
                              <m:nor/>
                            </m:rPr>
                            <a:rPr lang="en-GB" dirty="0"/>
                            <m:t>2</m:t>
                          </m:r>
                          <m:r>
                            <a:rPr lang="en-GB" i="1">
                              <a:latin typeface="Cambria Math" panose="02040503050406030204" pitchFamily="18" charset="0"/>
                            </a:rPr>
                            <m:t>𝑠</m:t>
                          </m:r>
                          <m:r>
                            <a:rPr lang="en-GB" i="1">
                              <a:latin typeface="Cambria Math" panose="02040503050406030204" pitchFamily="18" charset="0"/>
                            </a:rPr>
                            <m:t>−2</m:t>
                          </m:r>
                          <m:r>
                            <a:rPr lang="en-GB" i="1">
                              <a:latin typeface="Cambria Math" panose="02040503050406030204" pitchFamily="18" charset="0"/>
                            </a:rPr>
                            <m:t>𝑢𝑡</m:t>
                          </m:r>
                        </m:num>
                        <m:den>
                          <m:sSup>
                            <m:sSupPr>
                              <m:ctrlPr>
                                <a:rPr lang="en-GB" i="1">
                                  <a:latin typeface="Cambria Math" panose="02040503050406030204" pitchFamily="18" charset="0"/>
                                </a:rPr>
                              </m:ctrlPr>
                            </m:sSupPr>
                            <m:e>
                              <m:r>
                                <a:rPr lang="en-GB" i="1">
                                  <a:latin typeface="Cambria Math" panose="02040503050406030204" pitchFamily="18" charset="0"/>
                                </a:rPr>
                                <m:t>𝑡</m:t>
                              </m:r>
                            </m:e>
                            <m:sup>
                              <m:r>
                                <a:rPr lang="en-GB" i="1">
                                  <a:latin typeface="Cambria Math" panose="02040503050406030204" pitchFamily="18" charset="0"/>
                                </a:rPr>
                                <m:t>2</m:t>
                              </m:r>
                            </m:sup>
                          </m:sSup>
                        </m:den>
                      </m:f>
                      <m:r>
                        <a:rPr lang="en-GB" sz="1800" b="0" i="1" smtClean="0">
                          <a:latin typeface="Cambria Math" panose="02040503050406030204" pitchFamily="18" charset="0"/>
                        </a:rPr>
                        <m:t>=</m:t>
                      </m:r>
                      <m:f>
                        <m:fPr>
                          <m:ctrlPr>
                            <a:rPr lang="en-GB" sz="1800" b="0" i="1" smtClean="0">
                              <a:latin typeface="Cambria Math" panose="02040503050406030204" pitchFamily="18" charset="0"/>
                            </a:rPr>
                          </m:ctrlPr>
                        </m:fPr>
                        <m:num>
                          <m:r>
                            <a:rPr lang="en-GB" i="1">
                              <a:latin typeface="Cambria Math" panose="02040503050406030204" pitchFamily="18" charset="0"/>
                            </a:rPr>
                            <m:t>𝑎</m:t>
                          </m:r>
                          <m:sSup>
                            <m:sSupPr>
                              <m:ctrlPr>
                                <a:rPr lang="en-GB" i="1">
                                  <a:latin typeface="Cambria Math" panose="02040503050406030204" pitchFamily="18" charset="0"/>
                                </a:rPr>
                              </m:ctrlPr>
                            </m:sSupPr>
                            <m:e>
                              <m:r>
                                <a:rPr lang="en-GB" i="1">
                                  <a:latin typeface="Cambria Math" panose="02040503050406030204" pitchFamily="18" charset="0"/>
                                </a:rPr>
                                <m:t>𝑡</m:t>
                              </m:r>
                            </m:e>
                            <m:sup>
                              <m:r>
                                <a:rPr lang="en-GB" i="1">
                                  <a:latin typeface="Cambria Math" panose="02040503050406030204" pitchFamily="18" charset="0"/>
                                </a:rPr>
                                <m:t>2</m:t>
                              </m:r>
                            </m:sup>
                          </m:sSup>
                        </m:num>
                        <m:den>
                          <m:sSup>
                            <m:sSupPr>
                              <m:ctrlPr>
                                <a:rPr lang="en-GB" i="1">
                                  <a:latin typeface="Cambria Math" panose="02040503050406030204" pitchFamily="18" charset="0"/>
                                </a:rPr>
                              </m:ctrlPr>
                            </m:sSupPr>
                            <m:e>
                              <m:r>
                                <a:rPr lang="en-GB" i="1">
                                  <a:latin typeface="Cambria Math" panose="02040503050406030204" pitchFamily="18" charset="0"/>
                                </a:rPr>
                                <m:t>𝑡</m:t>
                              </m:r>
                            </m:e>
                            <m:sup>
                              <m:r>
                                <a:rPr lang="en-GB" i="1">
                                  <a:latin typeface="Cambria Math" panose="02040503050406030204" pitchFamily="18" charset="0"/>
                                </a:rPr>
                                <m:t>2</m:t>
                              </m:r>
                            </m:sup>
                          </m:sSup>
                        </m:den>
                      </m:f>
                    </m:oMath>
                  </m:oMathPara>
                </a14:m>
                <a:endParaRPr lang="en-GB" dirty="0"/>
              </a:p>
            </p:txBody>
          </p:sp>
        </mc:Choice>
        <mc:Fallback xmlns="">
          <p:sp>
            <p:nvSpPr>
              <p:cNvPr id="10" name="TextBox 9">
                <a:extLst>
                  <a:ext uri="{FF2B5EF4-FFF2-40B4-BE49-F238E27FC236}">
                    <a16:creationId xmlns:a16="http://schemas.microsoft.com/office/drawing/2014/main" id="{0EC5AEE6-F864-42FD-B434-CF809708E856}"/>
                  </a:ext>
                </a:extLst>
              </p:cNvPr>
              <p:cNvSpPr txBox="1">
                <a:spLocks noRot="1" noChangeAspect="1" noMove="1" noResize="1" noEditPoints="1" noAdjustHandles="1" noChangeArrowheads="1" noChangeShapeType="1" noTextEdit="1"/>
              </p:cNvSpPr>
              <p:nvPr/>
            </p:nvSpPr>
            <p:spPr>
              <a:xfrm>
                <a:off x="-152400" y="4259197"/>
                <a:ext cx="4572000" cy="648126"/>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9558D6C-2E2F-4F8A-AF31-1448358028DA}"/>
                  </a:ext>
                </a:extLst>
              </p:cNvPr>
              <p:cNvSpPr txBox="1"/>
              <p:nvPr/>
            </p:nvSpPr>
            <p:spPr>
              <a:xfrm>
                <a:off x="-182070" y="5208663"/>
                <a:ext cx="4572000" cy="6127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GB" sz="1800" b="0" i="1" smtClean="0">
                              <a:latin typeface="Cambria Math" panose="02040503050406030204" pitchFamily="18" charset="0"/>
                            </a:rPr>
                          </m:ctrlPr>
                        </m:fPr>
                        <m:num>
                          <m:r>
                            <m:rPr>
                              <m:nor/>
                            </m:rPr>
                            <a:rPr lang="en-GB" dirty="0"/>
                            <m:t>2</m:t>
                          </m:r>
                          <m:r>
                            <a:rPr lang="en-GB" i="1">
                              <a:latin typeface="Cambria Math" panose="02040503050406030204" pitchFamily="18" charset="0"/>
                            </a:rPr>
                            <m:t>𝑠</m:t>
                          </m:r>
                          <m:r>
                            <a:rPr lang="en-GB" i="1">
                              <a:latin typeface="Cambria Math" panose="02040503050406030204" pitchFamily="18" charset="0"/>
                            </a:rPr>
                            <m:t>−2</m:t>
                          </m:r>
                          <m:r>
                            <a:rPr lang="en-GB" i="1">
                              <a:latin typeface="Cambria Math" panose="02040503050406030204" pitchFamily="18" charset="0"/>
                            </a:rPr>
                            <m:t>𝑢𝑡</m:t>
                          </m:r>
                        </m:num>
                        <m:den>
                          <m:sSup>
                            <m:sSupPr>
                              <m:ctrlPr>
                                <a:rPr lang="en-GB" i="1">
                                  <a:latin typeface="Cambria Math" panose="02040503050406030204" pitchFamily="18" charset="0"/>
                                </a:rPr>
                              </m:ctrlPr>
                            </m:sSupPr>
                            <m:e>
                              <m:r>
                                <a:rPr lang="en-GB" i="1">
                                  <a:latin typeface="Cambria Math" panose="02040503050406030204" pitchFamily="18" charset="0"/>
                                </a:rPr>
                                <m:t>𝑡</m:t>
                              </m:r>
                            </m:e>
                            <m:sup>
                              <m:r>
                                <a:rPr lang="en-GB" i="1">
                                  <a:latin typeface="Cambria Math" panose="02040503050406030204" pitchFamily="18" charset="0"/>
                                </a:rPr>
                                <m:t>2</m:t>
                              </m:r>
                            </m:sup>
                          </m:sSup>
                        </m:den>
                      </m:f>
                      <m:r>
                        <a:rPr lang="en-GB" sz="1800" b="0" i="1" smtClean="0">
                          <a:latin typeface="Cambria Math" panose="02040503050406030204" pitchFamily="18" charset="0"/>
                        </a:rPr>
                        <m:t>=</m:t>
                      </m:r>
                      <m:r>
                        <a:rPr lang="en-GB" i="1">
                          <a:latin typeface="Cambria Math" panose="02040503050406030204" pitchFamily="18" charset="0"/>
                        </a:rPr>
                        <m:t>𝑎</m:t>
                      </m:r>
                    </m:oMath>
                  </m:oMathPara>
                </a14:m>
                <a:endParaRPr lang="en-GB" dirty="0"/>
              </a:p>
            </p:txBody>
          </p:sp>
        </mc:Choice>
        <mc:Fallback xmlns="">
          <p:sp>
            <p:nvSpPr>
              <p:cNvPr id="11" name="TextBox 10">
                <a:extLst>
                  <a:ext uri="{FF2B5EF4-FFF2-40B4-BE49-F238E27FC236}">
                    <a16:creationId xmlns:a16="http://schemas.microsoft.com/office/drawing/2014/main" id="{19558D6C-2E2F-4F8A-AF31-1448358028DA}"/>
                  </a:ext>
                </a:extLst>
              </p:cNvPr>
              <p:cNvSpPr txBox="1">
                <a:spLocks noRot="1" noChangeAspect="1" noMove="1" noResize="1" noEditPoints="1" noAdjustHandles="1" noChangeArrowheads="1" noChangeShapeType="1" noTextEdit="1"/>
              </p:cNvSpPr>
              <p:nvPr/>
            </p:nvSpPr>
            <p:spPr>
              <a:xfrm>
                <a:off x="-182070" y="5208663"/>
                <a:ext cx="4572000" cy="612732"/>
              </a:xfrm>
              <a:prstGeom prst="rect">
                <a:avLst/>
              </a:prstGeom>
              <a:blipFill>
                <a:blip r:embed="rId7"/>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388836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C565C4-7E5E-184D-9928-86099CDFCC59}"/>
              </a:ext>
            </a:extLst>
          </p:cNvPr>
          <p:cNvSpPr/>
          <p:nvPr/>
        </p:nvSpPr>
        <p:spPr>
          <a:xfrm>
            <a:off x="389560" y="1253885"/>
            <a:ext cx="8364880" cy="461665"/>
          </a:xfrm>
          <a:prstGeom prst="rect">
            <a:avLst/>
          </a:prstGeom>
        </p:spPr>
        <p:txBody>
          <a:bodyPr wrap="square">
            <a:spAutoFit/>
          </a:bodyPr>
          <a:lstStyle/>
          <a:p>
            <a:r>
              <a:rPr lang="en-GB" sz="2400" dirty="0">
                <a:latin typeface="Times" pitchFamily="2" charset="0"/>
              </a:rPr>
              <a:t>Suppose we wish to rearrange </a:t>
            </a:r>
            <a:r>
              <a:rPr lang="en-GB" sz="2400" dirty="0">
                <a:latin typeface="Helvetica" pitchFamily="2" charset="0"/>
              </a:rPr>
              <a:t>x(2y + 1) = y + 1 </a:t>
            </a:r>
            <a:r>
              <a:rPr lang="en-GB" sz="2400" dirty="0">
                <a:latin typeface="Times" pitchFamily="2" charset="0"/>
              </a:rPr>
              <a:t>in order to find </a:t>
            </a:r>
            <a:r>
              <a:rPr lang="en-GB" sz="2400" dirty="0">
                <a:latin typeface="Helvetica" pitchFamily="2" charset="0"/>
              </a:rPr>
              <a:t>y</a:t>
            </a:r>
            <a:r>
              <a:rPr lang="en-GB" sz="2400" dirty="0">
                <a:latin typeface="Times" pitchFamily="2" charset="0"/>
              </a:rPr>
              <a:t>.</a:t>
            </a:r>
            <a:endParaRPr lang="en-GB" sz="2400" dirty="0">
              <a:effectLst/>
              <a:latin typeface="Times" pitchFamily="2" charset="0"/>
            </a:endParaRPr>
          </a:p>
        </p:txBody>
      </p:sp>
      <p:sp>
        <p:nvSpPr>
          <p:cNvPr id="5" name="Title 4">
            <a:extLst>
              <a:ext uri="{FF2B5EF4-FFF2-40B4-BE49-F238E27FC236}">
                <a16:creationId xmlns:a16="http://schemas.microsoft.com/office/drawing/2014/main" id="{C570D35A-F265-F744-B5AD-6017588B044C}"/>
              </a:ext>
            </a:extLst>
          </p:cNvPr>
          <p:cNvSpPr txBox="1">
            <a:spLocks noGrp="1"/>
          </p:cNvSpPr>
          <p:nvPr>
            <p:ph type="title"/>
          </p:nvPr>
        </p:nvSpPr>
        <p:spPr>
          <a:xfrm>
            <a:off x="389560" y="365127"/>
            <a:ext cx="7886700" cy="594244"/>
          </a:xfrm>
          <a:prstGeom prst="rect">
            <a:avLst/>
          </a:prstGeom>
          <a:noFill/>
        </p:spPr>
        <p:txBody>
          <a:bodyPr wrap="none" rtlCol="0">
            <a:spAutoFit/>
          </a:bodyPr>
          <a:lstStyle/>
          <a:p>
            <a:r>
              <a:rPr lang="en-GB" sz="2800" dirty="0"/>
              <a:t>Exercise 1</a:t>
            </a:r>
          </a:p>
        </p:txBody>
      </p:sp>
      <p:sp>
        <p:nvSpPr>
          <p:cNvPr id="6" name="TextBox 5">
            <a:extLst>
              <a:ext uri="{FF2B5EF4-FFF2-40B4-BE49-F238E27FC236}">
                <a16:creationId xmlns:a16="http://schemas.microsoft.com/office/drawing/2014/main" id="{49E5B4F8-D751-45FD-B0DB-706620E2C288}"/>
              </a:ext>
            </a:extLst>
          </p:cNvPr>
          <p:cNvSpPr txBox="1"/>
          <p:nvPr/>
        </p:nvSpPr>
        <p:spPr>
          <a:xfrm>
            <a:off x="3342011" y="1951672"/>
            <a:ext cx="4572000" cy="1477328"/>
          </a:xfrm>
          <a:prstGeom prst="rect">
            <a:avLst/>
          </a:prstGeom>
          <a:noFill/>
        </p:spPr>
        <p:txBody>
          <a:bodyPr wrap="square">
            <a:spAutoFit/>
          </a:bodyPr>
          <a:lstStyle/>
          <a:p>
            <a:r>
              <a:rPr lang="en-GB" sz="1800" dirty="0">
                <a:latin typeface="Helvetica" pitchFamily="2" charset="0"/>
              </a:rPr>
              <a:t>2xy + x = y + 1</a:t>
            </a:r>
          </a:p>
          <a:p>
            <a:r>
              <a:rPr lang="en-GB" sz="1800" dirty="0">
                <a:latin typeface="Helvetica" pitchFamily="2" charset="0"/>
              </a:rPr>
              <a:t>2xy -y= 1-x</a:t>
            </a:r>
          </a:p>
          <a:p>
            <a:r>
              <a:rPr lang="en-GB" sz="1800" dirty="0">
                <a:latin typeface="Helvetica" pitchFamily="2" charset="0"/>
              </a:rPr>
              <a:t>y(2x -1)= 1-x</a:t>
            </a:r>
          </a:p>
          <a:p>
            <a:r>
              <a:rPr lang="en-GB" sz="1800" dirty="0">
                <a:latin typeface="Helvetica" pitchFamily="2" charset="0"/>
              </a:rPr>
              <a:t>y= (1-x)/ (2x -1)</a:t>
            </a:r>
          </a:p>
          <a:p>
            <a:endParaRPr lang="en-GB" dirty="0"/>
          </a:p>
        </p:txBody>
      </p:sp>
      <p:sp>
        <p:nvSpPr>
          <p:cNvPr id="7" name="TextBox 6">
            <a:extLst>
              <a:ext uri="{FF2B5EF4-FFF2-40B4-BE49-F238E27FC236}">
                <a16:creationId xmlns:a16="http://schemas.microsoft.com/office/drawing/2014/main" id="{5CD9C2B4-7D9F-4A76-AF77-119BFB3EA826}"/>
              </a:ext>
            </a:extLst>
          </p:cNvPr>
          <p:cNvSpPr txBox="1"/>
          <p:nvPr/>
        </p:nvSpPr>
        <p:spPr>
          <a:xfrm>
            <a:off x="2941455" y="3429000"/>
            <a:ext cx="4572000" cy="369332"/>
          </a:xfrm>
          <a:prstGeom prst="rect">
            <a:avLst/>
          </a:prstGeom>
          <a:noFill/>
        </p:spPr>
        <p:txBody>
          <a:bodyPr wrap="square">
            <a:spAutoFit/>
          </a:bodyPr>
          <a:lstStyle/>
          <a:p>
            <a:r>
              <a:rPr lang="en-GB" dirty="0" err="1"/>
              <a:t>xy+my+y</a:t>
            </a:r>
            <a:r>
              <a:rPr lang="en-GB" dirty="0"/>
              <a:t>=y(x+m+1)</a:t>
            </a:r>
          </a:p>
        </p:txBody>
      </p:sp>
    </p:spTree>
    <p:extLst>
      <p:ext uri="{BB962C8B-B14F-4D97-AF65-F5344CB8AC3E}">
        <p14:creationId xmlns:p14="http://schemas.microsoft.com/office/powerpoint/2010/main" val="1571604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E3381F-B21D-EA40-8299-886C82FF7BEC}"/>
              </a:ext>
            </a:extLst>
          </p:cNvPr>
          <p:cNvSpPr/>
          <p:nvPr/>
        </p:nvSpPr>
        <p:spPr>
          <a:xfrm>
            <a:off x="353027" y="489957"/>
            <a:ext cx="5191246" cy="461665"/>
          </a:xfrm>
          <a:prstGeom prst="rect">
            <a:avLst/>
          </a:prstGeom>
        </p:spPr>
        <p:txBody>
          <a:bodyPr wrap="square">
            <a:spAutoFit/>
          </a:bodyPr>
          <a:lstStyle/>
          <a:p>
            <a:r>
              <a:rPr lang="en-GB" sz="2400" b="1" dirty="0">
                <a:latin typeface="Times" pitchFamily="2" charset="0"/>
              </a:rPr>
              <a:t>Simultaneous linear equations</a:t>
            </a:r>
            <a:endParaRPr lang="en-GB" sz="2400" b="1" dirty="0">
              <a:effectLst/>
              <a:latin typeface="Times" pitchFamily="2" charset="0"/>
            </a:endParaRPr>
          </a:p>
        </p:txBody>
      </p:sp>
      <p:sp>
        <p:nvSpPr>
          <p:cNvPr id="6" name="Rectangle 5">
            <a:extLst>
              <a:ext uri="{FF2B5EF4-FFF2-40B4-BE49-F238E27FC236}">
                <a16:creationId xmlns:a16="http://schemas.microsoft.com/office/drawing/2014/main" id="{B4BC4120-59EC-D947-98E0-936A89F9FC39}"/>
              </a:ext>
            </a:extLst>
          </p:cNvPr>
          <p:cNvSpPr/>
          <p:nvPr/>
        </p:nvSpPr>
        <p:spPr>
          <a:xfrm>
            <a:off x="353027" y="1139328"/>
            <a:ext cx="8709950" cy="830997"/>
          </a:xfrm>
          <a:prstGeom prst="rect">
            <a:avLst/>
          </a:prstGeom>
        </p:spPr>
        <p:txBody>
          <a:bodyPr wrap="square">
            <a:spAutoFit/>
          </a:bodyPr>
          <a:lstStyle/>
          <a:p>
            <a:r>
              <a:rPr lang="en-GB" sz="2400" dirty="0">
                <a:latin typeface="Times" pitchFamily="2" charset="0"/>
              </a:rPr>
              <a:t>Solving a pair of simultaneous equations is equivalent to finding the location of the point of intersection of two straight lines.</a:t>
            </a:r>
            <a:endParaRPr lang="en-GB" sz="2400" dirty="0">
              <a:effectLst/>
              <a:latin typeface="Times" pitchFamily="2" charset="0"/>
            </a:endParaRPr>
          </a:p>
        </p:txBody>
      </p:sp>
      <p:sp>
        <p:nvSpPr>
          <p:cNvPr id="7" name="Rectangle 6">
            <a:extLst>
              <a:ext uri="{FF2B5EF4-FFF2-40B4-BE49-F238E27FC236}">
                <a16:creationId xmlns:a16="http://schemas.microsoft.com/office/drawing/2014/main" id="{EC609344-95CA-164D-8EB8-5C0C81D5109B}"/>
              </a:ext>
            </a:extLst>
          </p:cNvPr>
          <p:cNvSpPr/>
          <p:nvPr/>
        </p:nvSpPr>
        <p:spPr>
          <a:xfrm>
            <a:off x="3510238" y="2364658"/>
            <a:ext cx="1534394" cy="461665"/>
          </a:xfrm>
          <a:prstGeom prst="rect">
            <a:avLst/>
          </a:prstGeom>
        </p:spPr>
        <p:txBody>
          <a:bodyPr wrap="none">
            <a:spAutoFit/>
          </a:bodyPr>
          <a:lstStyle/>
          <a:p>
            <a:r>
              <a:rPr lang="en-GB" sz="2400" dirty="0">
                <a:latin typeface="Helvetica" pitchFamily="2" charset="0"/>
              </a:rPr>
              <a:t>2x − y = 3</a:t>
            </a:r>
            <a:endParaRPr lang="en-GB" sz="2400" dirty="0">
              <a:effectLst/>
              <a:latin typeface="Helvetica" pitchFamily="2" charset="0"/>
            </a:endParaRPr>
          </a:p>
        </p:txBody>
      </p:sp>
      <p:sp>
        <p:nvSpPr>
          <p:cNvPr id="8" name="TextBox 7">
            <a:extLst>
              <a:ext uri="{FF2B5EF4-FFF2-40B4-BE49-F238E27FC236}">
                <a16:creationId xmlns:a16="http://schemas.microsoft.com/office/drawing/2014/main" id="{4CA4FFF8-52B7-144F-8BD8-1286A0942ED3}"/>
              </a:ext>
            </a:extLst>
          </p:cNvPr>
          <p:cNvSpPr txBox="1"/>
          <p:nvPr/>
        </p:nvSpPr>
        <p:spPr>
          <a:xfrm>
            <a:off x="256323" y="3221170"/>
            <a:ext cx="8709950" cy="1200329"/>
          </a:xfrm>
          <a:prstGeom prst="rect">
            <a:avLst/>
          </a:prstGeom>
          <a:noFill/>
        </p:spPr>
        <p:txBody>
          <a:bodyPr wrap="square" rtlCol="0">
            <a:spAutoFit/>
          </a:bodyPr>
          <a:lstStyle/>
          <a:p>
            <a:r>
              <a:rPr lang="en-GB" sz="2400" dirty="0"/>
              <a:t>This equation is called linear equation because if we draw the relation between y, and x, we will have straight line. So this is a </a:t>
            </a:r>
            <a:r>
              <a:rPr lang="en-GB" sz="2400" b="1" dirty="0"/>
              <a:t>linear equation.  </a:t>
            </a:r>
          </a:p>
        </p:txBody>
      </p:sp>
      <p:sp>
        <p:nvSpPr>
          <p:cNvPr id="9" name="Rectangle 8">
            <a:extLst>
              <a:ext uri="{FF2B5EF4-FFF2-40B4-BE49-F238E27FC236}">
                <a16:creationId xmlns:a16="http://schemas.microsoft.com/office/drawing/2014/main" id="{8968627F-73FC-F547-BC75-A9130968CF0A}"/>
              </a:ext>
            </a:extLst>
          </p:cNvPr>
          <p:cNvSpPr/>
          <p:nvPr/>
        </p:nvSpPr>
        <p:spPr>
          <a:xfrm>
            <a:off x="3718832" y="5672344"/>
            <a:ext cx="1534394" cy="461665"/>
          </a:xfrm>
          <a:prstGeom prst="rect">
            <a:avLst/>
          </a:prstGeom>
        </p:spPr>
        <p:txBody>
          <a:bodyPr wrap="none">
            <a:spAutoFit/>
          </a:bodyPr>
          <a:lstStyle/>
          <a:p>
            <a:r>
              <a:rPr lang="en-GB" sz="2400" dirty="0">
                <a:latin typeface="Helvetica" pitchFamily="2" charset="0"/>
              </a:rPr>
              <a:t>2x = 3 + y</a:t>
            </a:r>
            <a:endParaRPr lang="en-GB" sz="2400" dirty="0">
              <a:effectLst/>
              <a:latin typeface="Helvetica" pitchFamily="2" charset="0"/>
            </a:endParaRPr>
          </a:p>
        </p:txBody>
      </p:sp>
      <p:sp>
        <p:nvSpPr>
          <p:cNvPr id="10" name="TextBox 9">
            <a:extLst>
              <a:ext uri="{FF2B5EF4-FFF2-40B4-BE49-F238E27FC236}">
                <a16:creationId xmlns:a16="http://schemas.microsoft.com/office/drawing/2014/main" id="{AC3A0DB5-A4EF-F84E-8256-BE61A5DB4776}"/>
              </a:ext>
            </a:extLst>
          </p:cNvPr>
          <p:cNvSpPr txBox="1"/>
          <p:nvPr/>
        </p:nvSpPr>
        <p:spPr>
          <a:xfrm>
            <a:off x="353027" y="4726539"/>
            <a:ext cx="8613246" cy="1569660"/>
          </a:xfrm>
          <a:prstGeom prst="rect">
            <a:avLst/>
          </a:prstGeom>
          <a:noFill/>
        </p:spPr>
        <p:txBody>
          <a:bodyPr wrap="square" rtlCol="0">
            <a:spAutoFit/>
          </a:bodyPr>
          <a:lstStyle/>
          <a:p>
            <a:r>
              <a:rPr lang="en-GB" sz="2400" dirty="0"/>
              <a:t>Let us rearrange the equation to only one variable on each side. We can add y to each side so that we get y on the right side and x on the left side</a:t>
            </a:r>
          </a:p>
          <a:p>
            <a:r>
              <a:rPr lang="en-GB" sz="2400" dirty="0"/>
              <a:t>  </a:t>
            </a:r>
          </a:p>
        </p:txBody>
      </p:sp>
    </p:spTree>
    <p:extLst>
      <p:ext uri="{BB962C8B-B14F-4D97-AF65-F5344CB8AC3E}">
        <p14:creationId xmlns:p14="http://schemas.microsoft.com/office/powerpoint/2010/main" val="2327617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F0F020-F1A9-0441-A989-1EDEEF70C493}"/>
              </a:ext>
            </a:extLst>
          </p:cNvPr>
          <p:cNvSpPr/>
          <p:nvPr/>
        </p:nvSpPr>
        <p:spPr>
          <a:xfrm>
            <a:off x="308733" y="681037"/>
            <a:ext cx="4882234" cy="461665"/>
          </a:xfrm>
          <a:prstGeom prst="rect">
            <a:avLst/>
          </a:prstGeom>
        </p:spPr>
        <p:txBody>
          <a:bodyPr wrap="none">
            <a:spAutoFit/>
          </a:bodyPr>
          <a:lstStyle/>
          <a:p>
            <a:r>
              <a:rPr lang="en-GB" sz="2400" dirty="0">
                <a:latin typeface="Times" pitchFamily="2" charset="0"/>
              </a:rPr>
              <a:t>Now let’s take 3 away from each side.</a:t>
            </a:r>
            <a:endParaRPr lang="en-GB" sz="2400" dirty="0">
              <a:effectLst/>
              <a:latin typeface="Times" pitchFamily="2" charset="0"/>
            </a:endParaRPr>
          </a:p>
        </p:txBody>
      </p:sp>
      <p:sp>
        <p:nvSpPr>
          <p:cNvPr id="5" name="Rectangle 4">
            <a:extLst>
              <a:ext uri="{FF2B5EF4-FFF2-40B4-BE49-F238E27FC236}">
                <a16:creationId xmlns:a16="http://schemas.microsoft.com/office/drawing/2014/main" id="{56280DF7-2D63-D845-870F-1031EA0BF42B}"/>
              </a:ext>
            </a:extLst>
          </p:cNvPr>
          <p:cNvSpPr/>
          <p:nvPr/>
        </p:nvSpPr>
        <p:spPr>
          <a:xfrm>
            <a:off x="3374236" y="1369235"/>
            <a:ext cx="1534394" cy="830997"/>
          </a:xfrm>
          <a:prstGeom prst="rect">
            <a:avLst/>
          </a:prstGeom>
        </p:spPr>
        <p:txBody>
          <a:bodyPr wrap="none">
            <a:spAutoFit/>
          </a:bodyPr>
          <a:lstStyle/>
          <a:p>
            <a:r>
              <a:rPr lang="en-GB" sz="2400" dirty="0">
                <a:latin typeface="Helvetica" pitchFamily="2" charset="0"/>
              </a:rPr>
              <a:t>2x − 3 = y</a:t>
            </a:r>
          </a:p>
          <a:p>
            <a:r>
              <a:rPr lang="en-GB" sz="2400" dirty="0">
                <a:latin typeface="Helvetica" pitchFamily="2" charset="0"/>
              </a:rPr>
              <a:t>Y=2x − 3</a:t>
            </a:r>
          </a:p>
        </p:txBody>
      </p:sp>
      <p:graphicFrame>
        <p:nvGraphicFramePr>
          <p:cNvPr id="6" name="Table 6">
            <a:extLst>
              <a:ext uri="{FF2B5EF4-FFF2-40B4-BE49-F238E27FC236}">
                <a16:creationId xmlns:a16="http://schemas.microsoft.com/office/drawing/2014/main" id="{B726F238-FE4A-B84B-A837-B6A1F727194A}"/>
              </a:ext>
            </a:extLst>
          </p:cNvPr>
          <p:cNvGraphicFramePr>
            <a:graphicFrameLocks noGrp="1"/>
          </p:cNvGraphicFramePr>
          <p:nvPr>
            <p:extLst>
              <p:ext uri="{D42A27DB-BD31-4B8C-83A1-F6EECF244321}">
                <p14:modId xmlns:p14="http://schemas.microsoft.com/office/powerpoint/2010/main" val="1515198134"/>
              </p:ext>
            </p:extLst>
          </p:nvPr>
        </p:nvGraphicFramePr>
        <p:xfrm>
          <a:off x="5031129" y="2674423"/>
          <a:ext cx="3483428" cy="914400"/>
        </p:xfrm>
        <a:graphic>
          <a:graphicData uri="http://schemas.openxmlformats.org/drawingml/2006/table">
            <a:tbl>
              <a:tblPr firstRow="1" bandRow="1">
                <a:tableStyleId>{5940675A-B579-460E-94D1-54222C63F5DA}</a:tableStyleId>
              </a:tblPr>
              <a:tblGrid>
                <a:gridCol w="870857">
                  <a:extLst>
                    <a:ext uri="{9D8B030D-6E8A-4147-A177-3AD203B41FA5}">
                      <a16:colId xmlns:a16="http://schemas.microsoft.com/office/drawing/2014/main" val="3071940685"/>
                    </a:ext>
                  </a:extLst>
                </a:gridCol>
                <a:gridCol w="870857">
                  <a:extLst>
                    <a:ext uri="{9D8B030D-6E8A-4147-A177-3AD203B41FA5}">
                      <a16:colId xmlns:a16="http://schemas.microsoft.com/office/drawing/2014/main" val="1001064322"/>
                    </a:ext>
                  </a:extLst>
                </a:gridCol>
                <a:gridCol w="870857">
                  <a:extLst>
                    <a:ext uri="{9D8B030D-6E8A-4147-A177-3AD203B41FA5}">
                      <a16:colId xmlns:a16="http://schemas.microsoft.com/office/drawing/2014/main" val="3369441373"/>
                    </a:ext>
                  </a:extLst>
                </a:gridCol>
                <a:gridCol w="870857">
                  <a:extLst>
                    <a:ext uri="{9D8B030D-6E8A-4147-A177-3AD203B41FA5}">
                      <a16:colId xmlns:a16="http://schemas.microsoft.com/office/drawing/2014/main" val="2276119286"/>
                    </a:ext>
                  </a:extLst>
                </a:gridCol>
              </a:tblGrid>
              <a:tr h="370840">
                <a:tc>
                  <a:txBody>
                    <a:bodyPr/>
                    <a:lstStyle/>
                    <a:p>
                      <a:r>
                        <a:rPr lang="en-GB" sz="2400" dirty="0"/>
                        <a:t>X=</a:t>
                      </a:r>
                    </a:p>
                  </a:txBody>
                  <a:tcPr/>
                </a:tc>
                <a:tc>
                  <a:txBody>
                    <a:bodyPr/>
                    <a:lstStyle/>
                    <a:p>
                      <a:r>
                        <a:rPr lang="en-GB" sz="2400" dirty="0"/>
                        <a:t>0</a:t>
                      </a:r>
                    </a:p>
                  </a:txBody>
                  <a:tcPr/>
                </a:tc>
                <a:tc>
                  <a:txBody>
                    <a:bodyPr/>
                    <a:lstStyle/>
                    <a:p>
                      <a:r>
                        <a:rPr lang="en-GB" sz="2400" dirty="0"/>
                        <a:t>1</a:t>
                      </a:r>
                    </a:p>
                  </a:txBody>
                  <a:tcPr/>
                </a:tc>
                <a:tc>
                  <a:txBody>
                    <a:bodyPr/>
                    <a:lstStyle/>
                    <a:p>
                      <a:r>
                        <a:rPr lang="en-GB" sz="2400" dirty="0"/>
                        <a:t>2</a:t>
                      </a:r>
                    </a:p>
                  </a:txBody>
                  <a:tcPr/>
                </a:tc>
                <a:extLst>
                  <a:ext uri="{0D108BD9-81ED-4DB2-BD59-A6C34878D82A}">
                    <a16:rowId xmlns:a16="http://schemas.microsoft.com/office/drawing/2014/main" val="42950821"/>
                  </a:ext>
                </a:extLst>
              </a:tr>
              <a:tr h="370840">
                <a:tc>
                  <a:txBody>
                    <a:bodyPr/>
                    <a:lstStyle/>
                    <a:p>
                      <a:r>
                        <a:rPr lang="en-GB" sz="2400" dirty="0"/>
                        <a:t>Y=</a:t>
                      </a:r>
                    </a:p>
                  </a:txBody>
                  <a:tcPr/>
                </a:tc>
                <a:tc>
                  <a:txBody>
                    <a:bodyPr/>
                    <a:lstStyle/>
                    <a:p>
                      <a:r>
                        <a:rPr lang="en-GB" sz="2400" dirty="0"/>
                        <a:t>-3</a:t>
                      </a:r>
                    </a:p>
                  </a:txBody>
                  <a:tcPr/>
                </a:tc>
                <a:tc>
                  <a:txBody>
                    <a:bodyPr/>
                    <a:lstStyle/>
                    <a:p>
                      <a:r>
                        <a:rPr lang="en-GB" sz="2400" dirty="0"/>
                        <a:t>-1</a:t>
                      </a:r>
                    </a:p>
                  </a:txBody>
                  <a:tcPr/>
                </a:tc>
                <a:tc>
                  <a:txBody>
                    <a:bodyPr/>
                    <a:lstStyle/>
                    <a:p>
                      <a:r>
                        <a:rPr lang="en-GB" sz="2400" dirty="0"/>
                        <a:t>1</a:t>
                      </a:r>
                    </a:p>
                  </a:txBody>
                  <a:tcPr/>
                </a:tc>
                <a:extLst>
                  <a:ext uri="{0D108BD9-81ED-4DB2-BD59-A6C34878D82A}">
                    <a16:rowId xmlns:a16="http://schemas.microsoft.com/office/drawing/2014/main" val="3671610222"/>
                  </a:ext>
                </a:extLst>
              </a:tr>
            </a:tbl>
          </a:graphicData>
        </a:graphic>
      </p:graphicFrame>
      <p:pic>
        <p:nvPicPr>
          <p:cNvPr id="7" name="Picture 6">
            <a:extLst>
              <a:ext uri="{FF2B5EF4-FFF2-40B4-BE49-F238E27FC236}">
                <a16:creationId xmlns:a16="http://schemas.microsoft.com/office/drawing/2014/main" id="{16E06ECB-83B0-0B4C-BDEC-610C817DCCE6}"/>
              </a:ext>
            </a:extLst>
          </p:cNvPr>
          <p:cNvPicPr>
            <a:picLocks noChangeAspect="1"/>
          </p:cNvPicPr>
          <p:nvPr/>
        </p:nvPicPr>
        <p:blipFill>
          <a:blip r:embed="rId2"/>
          <a:stretch>
            <a:fillRect/>
          </a:stretch>
        </p:blipFill>
        <p:spPr>
          <a:xfrm>
            <a:off x="748656" y="2665874"/>
            <a:ext cx="4159973" cy="4038514"/>
          </a:xfrm>
          <a:prstGeom prst="rect">
            <a:avLst/>
          </a:prstGeom>
        </p:spPr>
      </p:pic>
    </p:spTree>
    <p:extLst>
      <p:ext uri="{BB962C8B-B14F-4D97-AF65-F5344CB8AC3E}">
        <p14:creationId xmlns:p14="http://schemas.microsoft.com/office/powerpoint/2010/main" val="578344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731BD8-0476-2941-BD53-37231681A95C}"/>
              </a:ext>
            </a:extLst>
          </p:cNvPr>
          <p:cNvSpPr/>
          <p:nvPr/>
        </p:nvSpPr>
        <p:spPr>
          <a:xfrm>
            <a:off x="272005" y="698301"/>
            <a:ext cx="8756248" cy="830997"/>
          </a:xfrm>
          <a:prstGeom prst="rect">
            <a:avLst/>
          </a:prstGeom>
        </p:spPr>
        <p:txBody>
          <a:bodyPr wrap="square">
            <a:spAutoFit/>
          </a:bodyPr>
          <a:lstStyle/>
          <a:p>
            <a:r>
              <a:rPr lang="en-GB" sz="2400" dirty="0"/>
              <a:t>Suppose we take a second linear equation 3x + 2y = 8, and we want to plot its graph on the same previous figure.</a:t>
            </a:r>
            <a:endParaRPr lang="en-GB" sz="2400" dirty="0">
              <a:effectLst/>
            </a:endParaRPr>
          </a:p>
        </p:txBody>
      </p:sp>
      <mc:AlternateContent xmlns:mc="http://schemas.openxmlformats.org/markup-compatibility/2006" xmlns:a14="http://schemas.microsoft.com/office/drawing/2010/main">
        <mc:Choice Requires="a14">
          <p:sp>
            <p:nvSpPr>
              <p:cNvPr id="7" name="Rectangle 6">
                <a:extLst>
                  <a:ext uri="{FF2B5EF4-FFF2-40B4-BE49-F238E27FC236}">
                    <a16:creationId xmlns:a16="http://schemas.microsoft.com/office/drawing/2014/main" id="{E2C2CD84-E7BC-3B43-BF54-D2FC310C4941}"/>
                  </a:ext>
                </a:extLst>
              </p:cNvPr>
              <p:cNvSpPr/>
              <p:nvPr/>
            </p:nvSpPr>
            <p:spPr>
              <a:xfrm>
                <a:off x="3599169" y="2075291"/>
                <a:ext cx="1447832" cy="993413"/>
              </a:xfrm>
              <a:prstGeom prst="rect">
                <a:avLst/>
              </a:prstGeom>
            </p:spPr>
            <p:txBody>
              <a:bodyPr wrap="none">
                <a:spAutoFit/>
              </a:bodyPr>
              <a:lstStyle/>
              <a:p>
                <a:r>
                  <a:rPr lang="en-GB" sz="2400" dirty="0"/>
                  <a:t>2y = 8- 3x </a:t>
                </a:r>
              </a:p>
              <a:p>
                <a:r>
                  <a:rPr lang="en-GB" sz="2400" dirty="0"/>
                  <a:t>y = 4-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3</m:t>
                        </m:r>
                      </m:num>
                      <m:den>
                        <m:r>
                          <a:rPr lang="en-GB" sz="2400" b="0" i="1" smtClean="0">
                            <a:latin typeface="Cambria Math" panose="02040503050406030204" pitchFamily="18" charset="0"/>
                          </a:rPr>
                          <m:t>2</m:t>
                        </m:r>
                      </m:den>
                    </m:f>
                  </m:oMath>
                </a14:m>
                <a:r>
                  <a:rPr lang="en-GB" sz="2400" dirty="0"/>
                  <a:t>x </a:t>
                </a:r>
              </a:p>
            </p:txBody>
          </p:sp>
        </mc:Choice>
        <mc:Fallback xmlns="">
          <p:sp>
            <p:nvSpPr>
              <p:cNvPr id="7" name="Rectangle 6">
                <a:extLst>
                  <a:ext uri="{FF2B5EF4-FFF2-40B4-BE49-F238E27FC236}">
                    <a16:creationId xmlns:a16="http://schemas.microsoft.com/office/drawing/2014/main" id="{E2C2CD84-E7BC-3B43-BF54-D2FC310C4941}"/>
                  </a:ext>
                </a:extLst>
              </p:cNvPr>
              <p:cNvSpPr>
                <a:spLocks noRot="1" noChangeAspect="1" noMove="1" noResize="1" noEditPoints="1" noAdjustHandles="1" noChangeArrowheads="1" noChangeShapeType="1" noTextEdit="1"/>
              </p:cNvSpPr>
              <p:nvPr/>
            </p:nvSpPr>
            <p:spPr>
              <a:xfrm>
                <a:off x="3599169" y="2075291"/>
                <a:ext cx="1447832" cy="993413"/>
              </a:xfrm>
              <a:prstGeom prst="rect">
                <a:avLst/>
              </a:prstGeom>
              <a:blipFill>
                <a:blip r:embed="rId2"/>
                <a:stretch>
                  <a:fillRect l="-6087" t="-5063" r="-5217" b="-506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8" name="Table 6">
                <a:extLst>
                  <a:ext uri="{FF2B5EF4-FFF2-40B4-BE49-F238E27FC236}">
                    <a16:creationId xmlns:a16="http://schemas.microsoft.com/office/drawing/2014/main" id="{88F8BED5-B523-1A46-BA0E-593B5F4B3071}"/>
                  </a:ext>
                </a:extLst>
              </p:cNvPr>
              <p:cNvGraphicFramePr>
                <a:graphicFrameLocks noGrp="1"/>
              </p:cNvGraphicFramePr>
              <p:nvPr>
                <p:extLst>
                  <p:ext uri="{D42A27DB-BD31-4B8C-83A1-F6EECF244321}">
                    <p14:modId xmlns:p14="http://schemas.microsoft.com/office/powerpoint/2010/main" val="3906713159"/>
                  </p:ext>
                </p:extLst>
              </p:nvPr>
            </p:nvGraphicFramePr>
            <p:xfrm>
              <a:off x="4799636" y="3332097"/>
              <a:ext cx="2612571" cy="1235774"/>
            </p:xfrm>
            <a:graphic>
              <a:graphicData uri="http://schemas.openxmlformats.org/drawingml/2006/table">
                <a:tbl>
                  <a:tblPr firstRow="1" bandRow="1">
                    <a:tableStyleId>{5940675A-B579-460E-94D1-54222C63F5DA}</a:tableStyleId>
                  </a:tblPr>
                  <a:tblGrid>
                    <a:gridCol w="870857">
                      <a:extLst>
                        <a:ext uri="{9D8B030D-6E8A-4147-A177-3AD203B41FA5}">
                          <a16:colId xmlns:a16="http://schemas.microsoft.com/office/drawing/2014/main" val="3071940685"/>
                        </a:ext>
                      </a:extLst>
                    </a:gridCol>
                    <a:gridCol w="870857">
                      <a:extLst>
                        <a:ext uri="{9D8B030D-6E8A-4147-A177-3AD203B41FA5}">
                          <a16:colId xmlns:a16="http://schemas.microsoft.com/office/drawing/2014/main" val="1001064322"/>
                        </a:ext>
                      </a:extLst>
                    </a:gridCol>
                    <a:gridCol w="870857">
                      <a:extLst>
                        <a:ext uri="{9D8B030D-6E8A-4147-A177-3AD203B41FA5}">
                          <a16:colId xmlns:a16="http://schemas.microsoft.com/office/drawing/2014/main" val="3369441373"/>
                        </a:ext>
                      </a:extLst>
                    </a:gridCol>
                  </a:tblGrid>
                  <a:tr h="370840">
                    <a:tc>
                      <a:txBody>
                        <a:bodyPr/>
                        <a:lstStyle/>
                        <a:p>
                          <a:r>
                            <a:rPr lang="en-GB" sz="2400" dirty="0"/>
                            <a:t>X=</a:t>
                          </a:r>
                        </a:p>
                      </a:txBody>
                      <a:tcPr/>
                    </a:tc>
                    <a:tc>
                      <a:txBody>
                        <a:bodyPr/>
                        <a:lstStyle/>
                        <a:p>
                          <a:r>
                            <a:rPr lang="en-GB" sz="2400" dirty="0"/>
                            <a:t>0</a:t>
                          </a:r>
                        </a:p>
                      </a:txBody>
                      <a:tcPr/>
                    </a:tc>
                    <a:tc>
                      <a:txBody>
                        <a:bodyPr/>
                        <a:lstStyle/>
                        <a:p>
                          <a:pPr/>
                          <a14:m>
                            <m:oMathPara xmlns:m="http://schemas.openxmlformats.org/officeDocument/2006/math">
                              <m:oMathParaPr>
                                <m:jc m:val="centerGroup"/>
                              </m:oMathParaPr>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8</m:t>
                                    </m:r>
                                  </m:num>
                                  <m:den>
                                    <m:r>
                                      <a:rPr lang="en-GB" sz="2400" b="0" i="1" smtClean="0">
                                        <a:latin typeface="Cambria Math" panose="02040503050406030204" pitchFamily="18" charset="0"/>
                                      </a:rPr>
                                      <m:t>3</m:t>
                                    </m:r>
                                  </m:den>
                                </m:f>
                              </m:oMath>
                            </m:oMathPara>
                          </a14:m>
                          <a:endParaRPr lang="en-GB" sz="2400" dirty="0"/>
                        </a:p>
                      </a:txBody>
                      <a:tcPr/>
                    </a:tc>
                    <a:extLst>
                      <a:ext uri="{0D108BD9-81ED-4DB2-BD59-A6C34878D82A}">
                        <a16:rowId xmlns:a16="http://schemas.microsoft.com/office/drawing/2014/main" val="42950821"/>
                      </a:ext>
                    </a:extLst>
                  </a:tr>
                  <a:tr h="370840">
                    <a:tc>
                      <a:txBody>
                        <a:bodyPr/>
                        <a:lstStyle/>
                        <a:p>
                          <a:r>
                            <a:rPr lang="en-GB" sz="2400" dirty="0"/>
                            <a:t>Y=</a:t>
                          </a:r>
                        </a:p>
                      </a:txBody>
                      <a:tcPr/>
                    </a:tc>
                    <a:tc>
                      <a:txBody>
                        <a:bodyPr/>
                        <a:lstStyle/>
                        <a:p>
                          <a:r>
                            <a:rPr lang="en-GB" sz="2400" dirty="0"/>
                            <a:t>4</a:t>
                          </a:r>
                        </a:p>
                      </a:txBody>
                      <a:tcPr/>
                    </a:tc>
                    <a:tc>
                      <a:txBody>
                        <a:bodyPr/>
                        <a:lstStyle/>
                        <a:p>
                          <a:r>
                            <a:rPr lang="en-GB" sz="2400" dirty="0"/>
                            <a:t>0</a:t>
                          </a:r>
                        </a:p>
                      </a:txBody>
                      <a:tcPr/>
                    </a:tc>
                    <a:extLst>
                      <a:ext uri="{0D108BD9-81ED-4DB2-BD59-A6C34878D82A}">
                        <a16:rowId xmlns:a16="http://schemas.microsoft.com/office/drawing/2014/main" val="3671610222"/>
                      </a:ext>
                    </a:extLst>
                  </a:tr>
                </a:tbl>
              </a:graphicData>
            </a:graphic>
          </p:graphicFrame>
        </mc:Choice>
        <mc:Fallback xmlns="">
          <p:graphicFrame>
            <p:nvGraphicFramePr>
              <p:cNvPr id="8" name="Table 6">
                <a:extLst>
                  <a:ext uri="{FF2B5EF4-FFF2-40B4-BE49-F238E27FC236}">
                    <a16:creationId xmlns:a16="http://schemas.microsoft.com/office/drawing/2014/main" id="{88F8BED5-B523-1A46-BA0E-593B5F4B3071}"/>
                  </a:ext>
                </a:extLst>
              </p:cNvPr>
              <p:cNvGraphicFramePr>
                <a:graphicFrameLocks noGrp="1"/>
              </p:cNvGraphicFramePr>
              <p:nvPr>
                <p:extLst>
                  <p:ext uri="{D42A27DB-BD31-4B8C-83A1-F6EECF244321}">
                    <p14:modId xmlns:p14="http://schemas.microsoft.com/office/powerpoint/2010/main" val="3906713159"/>
                  </p:ext>
                </p:extLst>
              </p:nvPr>
            </p:nvGraphicFramePr>
            <p:xfrm>
              <a:off x="4799636" y="3332097"/>
              <a:ext cx="2612571" cy="1235774"/>
            </p:xfrm>
            <a:graphic>
              <a:graphicData uri="http://schemas.openxmlformats.org/drawingml/2006/table">
                <a:tbl>
                  <a:tblPr firstRow="1" bandRow="1">
                    <a:tableStyleId>{5940675A-B579-460E-94D1-54222C63F5DA}</a:tableStyleId>
                  </a:tblPr>
                  <a:tblGrid>
                    <a:gridCol w="870857">
                      <a:extLst>
                        <a:ext uri="{9D8B030D-6E8A-4147-A177-3AD203B41FA5}">
                          <a16:colId xmlns:a16="http://schemas.microsoft.com/office/drawing/2014/main" val="3071940685"/>
                        </a:ext>
                      </a:extLst>
                    </a:gridCol>
                    <a:gridCol w="870857">
                      <a:extLst>
                        <a:ext uri="{9D8B030D-6E8A-4147-A177-3AD203B41FA5}">
                          <a16:colId xmlns:a16="http://schemas.microsoft.com/office/drawing/2014/main" val="1001064322"/>
                        </a:ext>
                      </a:extLst>
                    </a:gridCol>
                    <a:gridCol w="870857">
                      <a:extLst>
                        <a:ext uri="{9D8B030D-6E8A-4147-A177-3AD203B41FA5}">
                          <a16:colId xmlns:a16="http://schemas.microsoft.com/office/drawing/2014/main" val="3369441373"/>
                        </a:ext>
                      </a:extLst>
                    </a:gridCol>
                  </a:tblGrid>
                  <a:tr h="778574">
                    <a:tc>
                      <a:txBody>
                        <a:bodyPr/>
                        <a:lstStyle/>
                        <a:p>
                          <a:r>
                            <a:rPr lang="en-GB" sz="2400" dirty="0"/>
                            <a:t>X=</a:t>
                          </a:r>
                        </a:p>
                      </a:txBody>
                      <a:tcPr/>
                    </a:tc>
                    <a:tc>
                      <a:txBody>
                        <a:bodyPr/>
                        <a:lstStyle/>
                        <a:p>
                          <a:r>
                            <a:rPr lang="en-GB" sz="2400" dirty="0"/>
                            <a:t>0</a:t>
                          </a:r>
                        </a:p>
                      </a:txBody>
                      <a:tcPr/>
                    </a:tc>
                    <a:tc>
                      <a:txBody>
                        <a:bodyPr/>
                        <a:lstStyle/>
                        <a:p>
                          <a:endParaRPr lang="en-US"/>
                        </a:p>
                      </a:txBody>
                      <a:tcPr>
                        <a:blipFill>
                          <a:blip r:embed="rId3"/>
                          <a:stretch>
                            <a:fillRect l="-200000" t="-6452" r="-1449" b="-75806"/>
                          </a:stretch>
                        </a:blipFill>
                      </a:tcPr>
                    </a:tc>
                    <a:extLst>
                      <a:ext uri="{0D108BD9-81ED-4DB2-BD59-A6C34878D82A}">
                        <a16:rowId xmlns:a16="http://schemas.microsoft.com/office/drawing/2014/main" val="42950821"/>
                      </a:ext>
                    </a:extLst>
                  </a:tr>
                  <a:tr h="457200">
                    <a:tc>
                      <a:txBody>
                        <a:bodyPr/>
                        <a:lstStyle/>
                        <a:p>
                          <a:r>
                            <a:rPr lang="en-GB" sz="2400" dirty="0"/>
                            <a:t>Y=</a:t>
                          </a:r>
                        </a:p>
                      </a:txBody>
                      <a:tcPr/>
                    </a:tc>
                    <a:tc>
                      <a:txBody>
                        <a:bodyPr/>
                        <a:lstStyle/>
                        <a:p>
                          <a:r>
                            <a:rPr lang="en-GB" sz="2400" dirty="0"/>
                            <a:t>4</a:t>
                          </a:r>
                        </a:p>
                      </a:txBody>
                      <a:tcPr/>
                    </a:tc>
                    <a:tc>
                      <a:txBody>
                        <a:bodyPr/>
                        <a:lstStyle/>
                        <a:p>
                          <a:r>
                            <a:rPr lang="en-GB" sz="2400" dirty="0"/>
                            <a:t>0</a:t>
                          </a:r>
                        </a:p>
                      </a:txBody>
                      <a:tcPr/>
                    </a:tc>
                    <a:extLst>
                      <a:ext uri="{0D108BD9-81ED-4DB2-BD59-A6C34878D82A}">
                        <a16:rowId xmlns:a16="http://schemas.microsoft.com/office/drawing/2014/main" val="3671610222"/>
                      </a:ext>
                    </a:extLst>
                  </a:tr>
                </a:tbl>
              </a:graphicData>
            </a:graphic>
          </p:graphicFrame>
        </mc:Fallback>
      </mc:AlternateContent>
      <p:pic>
        <p:nvPicPr>
          <p:cNvPr id="9" name="Picture 8">
            <a:extLst>
              <a:ext uri="{FF2B5EF4-FFF2-40B4-BE49-F238E27FC236}">
                <a16:creationId xmlns:a16="http://schemas.microsoft.com/office/drawing/2014/main" id="{E060D147-5EA8-3E48-86CC-855E09DFF9D3}"/>
              </a:ext>
            </a:extLst>
          </p:cNvPr>
          <p:cNvPicPr>
            <a:picLocks noChangeAspect="1"/>
          </p:cNvPicPr>
          <p:nvPr/>
        </p:nvPicPr>
        <p:blipFill>
          <a:blip r:embed="rId4"/>
          <a:stretch>
            <a:fillRect/>
          </a:stretch>
        </p:blipFill>
        <p:spPr>
          <a:xfrm>
            <a:off x="636688" y="2883865"/>
            <a:ext cx="3263900" cy="3683000"/>
          </a:xfrm>
          <a:prstGeom prst="rect">
            <a:avLst/>
          </a:prstGeom>
        </p:spPr>
      </p:pic>
    </p:spTree>
    <p:extLst>
      <p:ext uri="{BB962C8B-B14F-4D97-AF65-F5344CB8AC3E}">
        <p14:creationId xmlns:p14="http://schemas.microsoft.com/office/powerpoint/2010/main" val="1026857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C0541-1D5F-F24E-8902-30175E8B2CCE}"/>
              </a:ext>
            </a:extLst>
          </p:cNvPr>
          <p:cNvSpPr>
            <a:spLocks noGrp="1"/>
          </p:cNvSpPr>
          <p:nvPr>
            <p:ph type="title"/>
          </p:nvPr>
        </p:nvSpPr>
        <p:spPr>
          <a:xfrm>
            <a:off x="628650" y="365127"/>
            <a:ext cx="8237558" cy="594244"/>
          </a:xfrm>
        </p:spPr>
        <p:txBody>
          <a:bodyPr>
            <a:normAutofit/>
          </a:bodyPr>
          <a:lstStyle/>
          <a:p>
            <a:r>
              <a:rPr lang="en-GB" dirty="0"/>
              <a:t>Solving simultaneous equations</a:t>
            </a:r>
          </a:p>
        </p:txBody>
      </p:sp>
      <p:sp>
        <p:nvSpPr>
          <p:cNvPr id="7" name="Rectangle 6">
            <a:extLst>
              <a:ext uri="{FF2B5EF4-FFF2-40B4-BE49-F238E27FC236}">
                <a16:creationId xmlns:a16="http://schemas.microsoft.com/office/drawing/2014/main" id="{49F74F06-DC17-634A-A7BA-5C5DAE03B858}"/>
              </a:ext>
            </a:extLst>
          </p:cNvPr>
          <p:cNvSpPr/>
          <p:nvPr/>
        </p:nvSpPr>
        <p:spPr>
          <a:xfrm>
            <a:off x="628649" y="1230736"/>
            <a:ext cx="3943351" cy="461665"/>
          </a:xfrm>
          <a:prstGeom prst="rect">
            <a:avLst/>
          </a:prstGeom>
        </p:spPr>
        <p:txBody>
          <a:bodyPr wrap="square">
            <a:spAutoFit/>
          </a:bodyPr>
          <a:lstStyle/>
          <a:p>
            <a:pPr marL="342900" indent="-342900">
              <a:buFont typeface="Arial" panose="020B0604020202020204" pitchFamily="34" charset="0"/>
              <a:buChar char="•"/>
            </a:pPr>
            <a:r>
              <a:rPr lang="en-GB" sz="2400" dirty="0">
                <a:latin typeface="Times" pitchFamily="2" charset="0"/>
              </a:rPr>
              <a:t> M</a:t>
            </a:r>
            <a:r>
              <a:rPr lang="en-GB" sz="2400" dirty="0"/>
              <a:t>ethod  of </a:t>
            </a:r>
            <a:r>
              <a:rPr lang="en-GB" sz="2400" dirty="0">
                <a:latin typeface="Times" pitchFamily="2" charset="0"/>
              </a:rPr>
              <a:t>substitution</a:t>
            </a:r>
            <a:endParaRPr lang="en-GB" sz="2400" dirty="0">
              <a:effectLst/>
              <a:latin typeface="Times" pitchFamily="2" charset="0"/>
            </a:endParaRPr>
          </a:p>
        </p:txBody>
      </p:sp>
      <p:sp>
        <p:nvSpPr>
          <p:cNvPr id="8" name="Rectangle 7">
            <a:extLst>
              <a:ext uri="{FF2B5EF4-FFF2-40B4-BE49-F238E27FC236}">
                <a16:creationId xmlns:a16="http://schemas.microsoft.com/office/drawing/2014/main" id="{097171EB-1B1B-C343-A3A0-0927FD8635E7}"/>
              </a:ext>
            </a:extLst>
          </p:cNvPr>
          <p:cNvSpPr/>
          <p:nvPr/>
        </p:nvSpPr>
        <p:spPr>
          <a:xfrm>
            <a:off x="628649" y="1779100"/>
            <a:ext cx="3288080" cy="369332"/>
          </a:xfrm>
          <a:prstGeom prst="rect">
            <a:avLst/>
          </a:prstGeom>
        </p:spPr>
        <p:txBody>
          <a:bodyPr wrap="none">
            <a:spAutoFit/>
          </a:bodyPr>
          <a:lstStyle/>
          <a:p>
            <a:r>
              <a:rPr lang="en-GB" dirty="0">
                <a:latin typeface="Times" pitchFamily="2" charset="0"/>
              </a:rPr>
              <a:t>Let us return to the two equations</a:t>
            </a:r>
            <a:endParaRPr lang="en-GB" dirty="0">
              <a:effectLst/>
              <a:latin typeface="Times" pitchFamily="2" charset="0"/>
            </a:endParaRPr>
          </a:p>
        </p:txBody>
      </p:sp>
      <p:sp>
        <p:nvSpPr>
          <p:cNvPr id="9" name="Rectangle 8">
            <a:extLst>
              <a:ext uri="{FF2B5EF4-FFF2-40B4-BE49-F238E27FC236}">
                <a16:creationId xmlns:a16="http://schemas.microsoft.com/office/drawing/2014/main" id="{9F5E4E37-05BF-BF49-9442-2877751E3AD0}"/>
              </a:ext>
            </a:extLst>
          </p:cNvPr>
          <p:cNvSpPr/>
          <p:nvPr/>
        </p:nvSpPr>
        <p:spPr>
          <a:xfrm>
            <a:off x="2135529" y="2341906"/>
            <a:ext cx="4572000" cy="830997"/>
          </a:xfrm>
          <a:prstGeom prst="rect">
            <a:avLst/>
          </a:prstGeom>
        </p:spPr>
        <p:txBody>
          <a:bodyPr>
            <a:spAutoFit/>
          </a:bodyPr>
          <a:lstStyle/>
          <a:p>
            <a:r>
              <a:rPr lang="en-GB" sz="2400" dirty="0"/>
              <a:t>2x − y = 3                                   (1)</a:t>
            </a:r>
          </a:p>
          <a:p>
            <a:r>
              <a:rPr lang="en-GB" sz="2400" dirty="0"/>
              <a:t>3x + 2y = 8                                 (2)</a:t>
            </a:r>
            <a:endParaRPr lang="en-GB" sz="2400" dirty="0">
              <a:effectLst/>
            </a:endParaRPr>
          </a:p>
        </p:txBody>
      </p:sp>
      <p:sp>
        <p:nvSpPr>
          <p:cNvPr id="11" name="TextBox 10">
            <a:extLst>
              <a:ext uri="{FF2B5EF4-FFF2-40B4-BE49-F238E27FC236}">
                <a16:creationId xmlns:a16="http://schemas.microsoft.com/office/drawing/2014/main" id="{0A9E52DA-D7D2-C749-AC8D-81A53950F2B0}"/>
              </a:ext>
            </a:extLst>
          </p:cNvPr>
          <p:cNvSpPr txBox="1"/>
          <p:nvPr/>
        </p:nvSpPr>
        <p:spPr>
          <a:xfrm>
            <a:off x="308137" y="3454265"/>
            <a:ext cx="8118232" cy="830997"/>
          </a:xfrm>
          <a:prstGeom prst="rect">
            <a:avLst/>
          </a:prstGeom>
          <a:noFill/>
        </p:spPr>
        <p:txBody>
          <a:bodyPr wrap="square" rtlCol="0">
            <a:spAutoFit/>
          </a:bodyPr>
          <a:lstStyle/>
          <a:p>
            <a:r>
              <a:rPr lang="en-GB" sz="2400" dirty="0"/>
              <a:t>We have rearranged equation (1) previously.</a:t>
            </a:r>
          </a:p>
          <a:p>
            <a:pPr algn="ctr"/>
            <a:r>
              <a:rPr lang="en-GB" sz="2400" dirty="0"/>
              <a:t> </a:t>
            </a:r>
            <a:r>
              <a:rPr lang="en-GB" sz="2400" dirty="0">
                <a:latin typeface="Helvetica" pitchFamily="2" charset="0"/>
              </a:rPr>
              <a:t>y=2x − 3.      (3)</a:t>
            </a:r>
            <a:r>
              <a:rPr lang="en-GB" sz="2400" dirty="0"/>
              <a:t> </a:t>
            </a:r>
          </a:p>
        </p:txBody>
      </p:sp>
      <p:sp>
        <p:nvSpPr>
          <p:cNvPr id="13" name="Rectangle 12">
            <a:extLst>
              <a:ext uri="{FF2B5EF4-FFF2-40B4-BE49-F238E27FC236}">
                <a16:creationId xmlns:a16="http://schemas.microsoft.com/office/drawing/2014/main" id="{6C6B6565-C5C0-C44E-8040-4B0D5BF3423A}"/>
              </a:ext>
            </a:extLst>
          </p:cNvPr>
          <p:cNvSpPr/>
          <p:nvPr/>
        </p:nvSpPr>
        <p:spPr>
          <a:xfrm>
            <a:off x="308136" y="4335791"/>
            <a:ext cx="8118233" cy="461665"/>
          </a:xfrm>
          <a:prstGeom prst="rect">
            <a:avLst/>
          </a:prstGeom>
        </p:spPr>
        <p:txBody>
          <a:bodyPr wrap="square">
            <a:spAutoFit/>
          </a:bodyPr>
          <a:lstStyle/>
          <a:p>
            <a:r>
              <a:rPr lang="en-GB" sz="2400" dirty="0"/>
              <a:t>Now we can substitute this expression for y  into Equation (2).</a:t>
            </a:r>
            <a:endParaRPr lang="en-GB" sz="2400" dirty="0">
              <a:effectLst/>
            </a:endParaRPr>
          </a:p>
        </p:txBody>
      </p:sp>
      <p:sp>
        <p:nvSpPr>
          <p:cNvPr id="14" name="Rectangle 13">
            <a:extLst>
              <a:ext uri="{FF2B5EF4-FFF2-40B4-BE49-F238E27FC236}">
                <a16:creationId xmlns:a16="http://schemas.microsoft.com/office/drawing/2014/main" id="{F5785D23-F5C3-ED47-A2E7-FB0F6A60819B}"/>
              </a:ext>
            </a:extLst>
          </p:cNvPr>
          <p:cNvSpPr/>
          <p:nvPr/>
        </p:nvSpPr>
        <p:spPr>
          <a:xfrm>
            <a:off x="1630729" y="4870958"/>
            <a:ext cx="4572000" cy="1938992"/>
          </a:xfrm>
          <a:prstGeom prst="rect">
            <a:avLst/>
          </a:prstGeom>
        </p:spPr>
        <p:txBody>
          <a:bodyPr>
            <a:spAutoFit/>
          </a:bodyPr>
          <a:lstStyle/>
          <a:p>
            <a:pPr algn="ctr"/>
            <a:r>
              <a:rPr lang="en-GB" sz="2400" dirty="0"/>
              <a:t>3x + 2(2x − 3) = 8</a:t>
            </a:r>
          </a:p>
          <a:p>
            <a:pPr algn="ctr"/>
            <a:r>
              <a:rPr lang="en-GB" sz="2400" dirty="0"/>
              <a:t>3x + 4x − 6 = 8</a:t>
            </a:r>
          </a:p>
          <a:p>
            <a:pPr algn="ctr"/>
            <a:r>
              <a:rPr lang="en-GB" sz="2400" dirty="0"/>
              <a:t>7x − 6 = 8</a:t>
            </a:r>
          </a:p>
          <a:p>
            <a:pPr algn="ctr"/>
            <a:r>
              <a:rPr lang="en-GB" sz="2400" dirty="0"/>
              <a:t>7x = 14</a:t>
            </a:r>
          </a:p>
          <a:p>
            <a:pPr algn="ctr"/>
            <a:r>
              <a:rPr lang="en-GB" sz="2400" dirty="0"/>
              <a:t>x = 2</a:t>
            </a:r>
            <a:endParaRPr lang="en-GB" sz="2400" dirty="0">
              <a:effectLst/>
            </a:endParaRPr>
          </a:p>
        </p:txBody>
      </p:sp>
    </p:spTree>
    <p:extLst>
      <p:ext uri="{BB962C8B-B14F-4D97-AF65-F5344CB8AC3E}">
        <p14:creationId xmlns:p14="http://schemas.microsoft.com/office/powerpoint/2010/main" val="12785938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FA5511-57B4-B74B-B254-81FFD1C4B678}"/>
              </a:ext>
            </a:extLst>
          </p:cNvPr>
          <p:cNvSpPr txBox="1"/>
          <p:nvPr/>
        </p:nvSpPr>
        <p:spPr>
          <a:xfrm>
            <a:off x="428263" y="671331"/>
            <a:ext cx="5596981" cy="461665"/>
          </a:xfrm>
          <a:prstGeom prst="rect">
            <a:avLst/>
          </a:prstGeom>
          <a:noFill/>
        </p:spPr>
        <p:txBody>
          <a:bodyPr wrap="none" rtlCol="0">
            <a:spAutoFit/>
          </a:bodyPr>
          <a:lstStyle/>
          <a:p>
            <a:r>
              <a:rPr lang="en-GB" sz="2400" dirty="0"/>
              <a:t>By substitute the value of x in equation (3)  </a:t>
            </a:r>
          </a:p>
        </p:txBody>
      </p:sp>
      <p:sp>
        <p:nvSpPr>
          <p:cNvPr id="5" name="Rectangle 4">
            <a:extLst>
              <a:ext uri="{FF2B5EF4-FFF2-40B4-BE49-F238E27FC236}">
                <a16:creationId xmlns:a16="http://schemas.microsoft.com/office/drawing/2014/main" id="{6107CF2D-1C82-194D-9B4A-314D8B52029C}"/>
              </a:ext>
            </a:extLst>
          </p:cNvPr>
          <p:cNvSpPr/>
          <p:nvPr/>
        </p:nvSpPr>
        <p:spPr>
          <a:xfrm>
            <a:off x="567160" y="1392385"/>
            <a:ext cx="7442522" cy="830997"/>
          </a:xfrm>
          <a:prstGeom prst="rect">
            <a:avLst/>
          </a:prstGeom>
        </p:spPr>
        <p:txBody>
          <a:bodyPr wrap="square">
            <a:spAutoFit/>
          </a:bodyPr>
          <a:lstStyle/>
          <a:p>
            <a:r>
              <a:rPr lang="en-GB" sz="2400" dirty="0"/>
              <a:t>y = 2 x 2 − 3 = 1. So x = 2, y = 1 is the solution to the pair of</a:t>
            </a:r>
          </a:p>
          <a:p>
            <a:r>
              <a:rPr lang="en-GB" sz="2400" dirty="0"/>
              <a:t>simultaneous equations.</a:t>
            </a:r>
            <a:endParaRPr lang="en-GB" sz="2400" dirty="0">
              <a:effectLst/>
            </a:endParaRPr>
          </a:p>
        </p:txBody>
      </p:sp>
    </p:spTree>
    <p:extLst>
      <p:ext uri="{BB962C8B-B14F-4D97-AF65-F5344CB8AC3E}">
        <p14:creationId xmlns:p14="http://schemas.microsoft.com/office/powerpoint/2010/main" val="1750925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0F0E8-C555-804C-8A83-9EC257F5D0A0}"/>
              </a:ext>
            </a:extLst>
          </p:cNvPr>
          <p:cNvSpPr>
            <a:spLocks noGrp="1"/>
          </p:cNvSpPr>
          <p:nvPr>
            <p:ph type="title"/>
          </p:nvPr>
        </p:nvSpPr>
        <p:spPr/>
        <p:txBody>
          <a:bodyPr>
            <a:normAutofit/>
          </a:bodyPr>
          <a:lstStyle/>
          <a:p>
            <a:r>
              <a:rPr lang="en-GB" dirty="0"/>
              <a:t>Example 2</a:t>
            </a:r>
          </a:p>
        </p:txBody>
      </p:sp>
      <p:sp>
        <p:nvSpPr>
          <p:cNvPr id="4" name="Rectangle 3">
            <a:extLst>
              <a:ext uri="{FF2B5EF4-FFF2-40B4-BE49-F238E27FC236}">
                <a16:creationId xmlns:a16="http://schemas.microsoft.com/office/drawing/2014/main" id="{E5A15A3A-F7D8-044D-9E97-652B6A1C3C1B}"/>
              </a:ext>
            </a:extLst>
          </p:cNvPr>
          <p:cNvSpPr/>
          <p:nvPr/>
        </p:nvSpPr>
        <p:spPr>
          <a:xfrm>
            <a:off x="628650" y="1114990"/>
            <a:ext cx="6047771" cy="830997"/>
          </a:xfrm>
          <a:prstGeom prst="rect">
            <a:avLst/>
          </a:prstGeom>
        </p:spPr>
        <p:txBody>
          <a:bodyPr wrap="square">
            <a:spAutoFit/>
          </a:bodyPr>
          <a:lstStyle/>
          <a:p>
            <a:r>
              <a:rPr lang="en-GB" sz="2400" dirty="0">
                <a:latin typeface="Helvetica" pitchFamily="2" charset="0"/>
              </a:rPr>
              <a:t>7x + 2y = 47                                     </a:t>
            </a:r>
            <a:r>
              <a:rPr lang="en-GB" sz="2400" dirty="0">
                <a:latin typeface="Times" pitchFamily="2" charset="0"/>
              </a:rPr>
              <a:t>(1)</a:t>
            </a:r>
            <a:endParaRPr lang="en-GB" sz="2400" dirty="0">
              <a:latin typeface="Helvetica" pitchFamily="2" charset="0"/>
            </a:endParaRPr>
          </a:p>
          <a:p>
            <a:r>
              <a:rPr lang="en-GB" sz="2400" dirty="0">
                <a:latin typeface="Helvetica" pitchFamily="2" charset="0"/>
              </a:rPr>
              <a:t>5x − 4y = 1                                       </a:t>
            </a:r>
            <a:r>
              <a:rPr lang="en-GB" sz="2400" dirty="0">
                <a:latin typeface="Times" pitchFamily="2" charset="0"/>
              </a:rPr>
              <a:t>(2)</a:t>
            </a:r>
            <a:endParaRPr lang="en-GB" sz="2400" dirty="0">
              <a:effectLst/>
              <a:latin typeface="Helvetica" pitchFamily="2" charset="0"/>
            </a:endParaRPr>
          </a:p>
        </p:txBody>
      </p:sp>
      <p:sp>
        <p:nvSpPr>
          <p:cNvPr id="6" name="TextBox 5">
            <a:extLst>
              <a:ext uri="{FF2B5EF4-FFF2-40B4-BE49-F238E27FC236}">
                <a16:creationId xmlns:a16="http://schemas.microsoft.com/office/drawing/2014/main" id="{5DA3A215-11B7-6C4C-AB4E-07A671CB5614}"/>
              </a:ext>
            </a:extLst>
          </p:cNvPr>
          <p:cNvSpPr txBox="1"/>
          <p:nvPr/>
        </p:nvSpPr>
        <p:spPr>
          <a:xfrm>
            <a:off x="439839" y="2101606"/>
            <a:ext cx="7384648" cy="830997"/>
          </a:xfrm>
          <a:prstGeom prst="rect">
            <a:avLst/>
          </a:prstGeom>
          <a:noFill/>
        </p:spPr>
        <p:txBody>
          <a:bodyPr wrap="square" rtlCol="0">
            <a:spAutoFit/>
          </a:bodyPr>
          <a:lstStyle/>
          <a:p>
            <a:r>
              <a:rPr lang="en-GB" sz="2400" b="1" dirty="0"/>
              <a:t>Step 1:</a:t>
            </a:r>
            <a:r>
              <a:rPr lang="en-GB" sz="2400" dirty="0"/>
              <a:t> chose one of the equations to rearrange it to obtain an expression for y or x up to you</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DA8D6644-9B38-E84C-B131-45385431F168}"/>
                  </a:ext>
                </a:extLst>
              </p:cNvPr>
              <p:cNvSpPr txBox="1"/>
              <p:nvPr/>
            </p:nvSpPr>
            <p:spPr>
              <a:xfrm>
                <a:off x="1716617" y="2932603"/>
                <a:ext cx="4140749" cy="1591269"/>
              </a:xfrm>
              <a:prstGeom prst="rect">
                <a:avLst/>
              </a:prstGeom>
              <a:noFill/>
            </p:spPr>
            <p:txBody>
              <a:bodyPr wrap="none" rtlCol="0">
                <a:spAutoFit/>
              </a:bodyPr>
              <a:lstStyle/>
              <a:p>
                <a:r>
                  <a:rPr lang="en-GB" sz="2400" dirty="0"/>
                  <a:t>7x + 2y = 47</a:t>
                </a:r>
              </a:p>
              <a:p>
                <a:pPr>
                  <a:lnSpc>
                    <a:spcPct val="150000"/>
                  </a:lnSpc>
                </a:pPr>
                <a:r>
                  <a:rPr lang="en-GB" sz="2400" dirty="0"/>
                  <a:t>2y=47-7x</a:t>
                </a:r>
              </a:p>
              <a:p>
                <a:pPr algn="ctr"/>
                <a14:m>
                  <m:oMath xmlns:m="http://schemas.openxmlformats.org/officeDocument/2006/math">
                    <m:r>
                      <a:rPr lang="en-GB" sz="2400" b="0" i="1" smtClean="0">
                        <a:latin typeface="Cambria Math" panose="02040503050406030204" pitchFamily="18" charset="0"/>
                      </a:rPr>
                      <m:t>𝑦</m:t>
                    </m:r>
                    <m:r>
                      <a:rPr lang="en-GB" sz="2400" b="0" i="1" smtClean="0">
                        <a:latin typeface="Cambria Math" panose="02040503050406030204" pitchFamily="18" charset="0"/>
                      </a:rPr>
                      <m:t>=</m:t>
                    </m:r>
                    <m:f>
                      <m:fPr>
                        <m:ctrlPr>
                          <a:rPr lang="en-GB" sz="2400" i="1" smtClean="0">
                            <a:latin typeface="Cambria Math" panose="02040503050406030204" pitchFamily="18" charset="0"/>
                          </a:rPr>
                        </m:ctrlPr>
                      </m:fPr>
                      <m:num>
                        <m:r>
                          <m:rPr>
                            <m:nor/>
                          </m:rPr>
                          <a:rPr lang="en-GB" sz="2400" dirty="0"/>
                          <m:t>47−7</m:t>
                        </m:r>
                        <m:r>
                          <m:rPr>
                            <m:nor/>
                          </m:rPr>
                          <a:rPr lang="en-GB" sz="2400" dirty="0"/>
                          <m:t>x</m:t>
                        </m:r>
                      </m:num>
                      <m:den>
                        <m:r>
                          <a:rPr lang="en-GB" sz="2400" b="0" i="1" smtClean="0">
                            <a:latin typeface="Cambria Math" panose="02040503050406030204" pitchFamily="18" charset="0"/>
                          </a:rPr>
                          <m:t>2</m:t>
                        </m:r>
                      </m:den>
                    </m:f>
                  </m:oMath>
                </a14:m>
                <a:r>
                  <a:rPr lang="en-GB" sz="2400" dirty="0"/>
                  <a:t>                                  (3)</a:t>
                </a:r>
              </a:p>
            </p:txBody>
          </p:sp>
        </mc:Choice>
        <mc:Fallback xmlns="">
          <p:sp>
            <p:nvSpPr>
              <p:cNvPr id="8" name="TextBox 7">
                <a:extLst>
                  <a:ext uri="{FF2B5EF4-FFF2-40B4-BE49-F238E27FC236}">
                    <a16:creationId xmlns:a16="http://schemas.microsoft.com/office/drawing/2014/main" id="{DA8D6644-9B38-E84C-B131-45385431F168}"/>
                  </a:ext>
                </a:extLst>
              </p:cNvPr>
              <p:cNvSpPr txBox="1">
                <a:spLocks noRot="1" noChangeAspect="1" noMove="1" noResize="1" noEditPoints="1" noAdjustHandles="1" noChangeArrowheads="1" noChangeShapeType="1" noTextEdit="1"/>
              </p:cNvSpPr>
              <p:nvPr/>
            </p:nvSpPr>
            <p:spPr>
              <a:xfrm>
                <a:off x="1716617" y="2932603"/>
                <a:ext cx="4140749" cy="1591269"/>
              </a:xfrm>
              <a:prstGeom prst="rect">
                <a:avLst/>
              </a:prstGeom>
              <a:blipFill>
                <a:blip r:embed="rId2"/>
                <a:stretch>
                  <a:fillRect l="-2446" t="-2362" r="-1835" b="-3150"/>
                </a:stretch>
              </a:blipFill>
            </p:spPr>
            <p:txBody>
              <a:bodyPr/>
              <a:lstStyle/>
              <a:p>
                <a:r>
                  <a:rPr lang="en-GB">
                    <a:noFill/>
                  </a:rPr>
                  <a:t> </a:t>
                </a:r>
              </a:p>
            </p:txBody>
          </p:sp>
        </mc:Fallback>
      </mc:AlternateContent>
      <p:sp>
        <p:nvSpPr>
          <p:cNvPr id="9" name="Rectangle 8">
            <a:extLst>
              <a:ext uri="{FF2B5EF4-FFF2-40B4-BE49-F238E27FC236}">
                <a16:creationId xmlns:a16="http://schemas.microsoft.com/office/drawing/2014/main" id="{7F6862A0-ABB1-A641-BAB7-E9E2262E620D}"/>
              </a:ext>
            </a:extLst>
          </p:cNvPr>
          <p:cNvSpPr/>
          <p:nvPr/>
        </p:nvSpPr>
        <p:spPr>
          <a:xfrm>
            <a:off x="439839" y="4513636"/>
            <a:ext cx="7118429" cy="461665"/>
          </a:xfrm>
          <a:prstGeom prst="rect">
            <a:avLst/>
          </a:prstGeom>
        </p:spPr>
        <p:txBody>
          <a:bodyPr wrap="square">
            <a:spAutoFit/>
          </a:bodyPr>
          <a:lstStyle/>
          <a:p>
            <a:r>
              <a:rPr lang="en-GB" sz="2400" b="1" dirty="0">
                <a:latin typeface="Times" pitchFamily="2" charset="0"/>
              </a:rPr>
              <a:t>Step 2</a:t>
            </a:r>
            <a:r>
              <a:rPr lang="en-GB" sz="2400" dirty="0">
                <a:latin typeface="Times" pitchFamily="2" charset="0"/>
              </a:rPr>
              <a:t>: Substitute the expression for </a:t>
            </a:r>
            <a:r>
              <a:rPr lang="en-GB" sz="2400" dirty="0">
                <a:latin typeface="Helvetica" pitchFamily="2" charset="0"/>
              </a:rPr>
              <a:t>y </a:t>
            </a:r>
            <a:r>
              <a:rPr lang="en-GB" sz="2400" dirty="0">
                <a:latin typeface="Times" pitchFamily="2" charset="0"/>
              </a:rPr>
              <a:t>in Equation (2).</a:t>
            </a:r>
            <a:endParaRPr lang="en-GB" sz="2400" dirty="0">
              <a:effectLst/>
              <a:latin typeface="Times" pitchFamily="2" charset="0"/>
            </a:endParaRPr>
          </a:p>
        </p:txBody>
      </p:sp>
      <mc:AlternateContent xmlns:mc="http://schemas.openxmlformats.org/markup-compatibility/2006" xmlns:a14="http://schemas.microsoft.com/office/drawing/2010/main">
        <mc:Choice Requires="a14">
          <p:sp>
            <p:nvSpPr>
              <p:cNvPr id="10" name="Rectangle 9">
                <a:extLst>
                  <a:ext uri="{FF2B5EF4-FFF2-40B4-BE49-F238E27FC236}">
                    <a16:creationId xmlns:a16="http://schemas.microsoft.com/office/drawing/2014/main" id="{FF5B25F3-8CBB-0C44-A139-727CE5EE77A5}"/>
                  </a:ext>
                </a:extLst>
              </p:cNvPr>
              <p:cNvSpPr/>
              <p:nvPr/>
            </p:nvSpPr>
            <p:spPr>
              <a:xfrm>
                <a:off x="1716617" y="4855042"/>
                <a:ext cx="2577949" cy="1775935"/>
              </a:xfrm>
              <a:prstGeom prst="rect">
                <a:avLst/>
              </a:prstGeom>
            </p:spPr>
            <p:txBody>
              <a:bodyPr wrap="none">
                <a:spAutoFit/>
              </a:bodyPr>
              <a:lstStyle/>
              <a:p>
                <a:r>
                  <a:rPr lang="en-GB" sz="2400" dirty="0">
                    <a:latin typeface="Helvetica" pitchFamily="2" charset="0"/>
                  </a:rPr>
                  <a:t>5x − 4(</a:t>
                </a:r>
                <a14:m>
                  <m:oMath xmlns:m="http://schemas.openxmlformats.org/officeDocument/2006/math">
                    <m:f>
                      <m:fPr>
                        <m:ctrlPr>
                          <a:rPr lang="en-GB" sz="2400" i="1">
                            <a:latin typeface="Cambria Math" panose="02040503050406030204" pitchFamily="18" charset="0"/>
                          </a:rPr>
                        </m:ctrlPr>
                      </m:fPr>
                      <m:num>
                        <m:r>
                          <m:rPr>
                            <m:nor/>
                          </m:rPr>
                          <a:rPr lang="en-GB" sz="2400" dirty="0"/>
                          <m:t>47−7</m:t>
                        </m:r>
                        <m:r>
                          <m:rPr>
                            <m:nor/>
                          </m:rPr>
                          <a:rPr lang="en-GB" sz="2400" dirty="0"/>
                          <m:t>x</m:t>
                        </m:r>
                      </m:num>
                      <m:den>
                        <m:r>
                          <a:rPr lang="en-GB" sz="2400" i="1">
                            <a:latin typeface="Cambria Math" panose="02040503050406030204" pitchFamily="18" charset="0"/>
                          </a:rPr>
                          <m:t>2</m:t>
                        </m:r>
                      </m:den>
                    </m:f>
                    <m:r>
                      <a:rPr lang="en-GB" sz="2400" i="1">
                        <a:latin typeface="Cambria Math" panose="02040503050406030204" pitchFamily="18" charset="0"/>
                      </a:rPr>
                      <m:t> </m:t>
                    </m:r>
                  </m:oMath>
                </a14:m>
                <a:r>
                  <a:rPr lang="en-GB" sz="2400" dirty="0">
                    <a:latin typeface="Helvetica" pitchFamily="2" charset="0"/>
                  </a:rPr>
                  <a:t>) = 1</a:t>
                </a:r>
              </a:p>
              <a:p>
                <a:r>
                  <a:rPr lang="en-GB" sz="2400" dirty="0">
                    <a:latin typeface="Helvetica" pitchFamily="2" charset="0"/>
                  </a:rPr>
                  <a:t>5x-94+14x=1</a:t>
                </a:r>
              </a:p>
              <a:p>
                <a:r>
                  <a:rPr lang="en-GB" sz="2400" dirty="0">
                    <a:latin typeface="Helvetica" pitchFamily="2" charset="0"/>
                  </a:rPr>
                  <a:t>19x=95</a:t>
                </a:r>
              </a:p>
              <a:p>
                <a:r>
                  <a:rPr lang="en-GB" sz="2400" dirty="0">
                    <a:latin typeface="Helvetica" pitchFamily="2" charset="0"/>
                  </a:rPr>
                  <a:t>x=5 </a:t>
                </a:r>
                <a:endParaRPr lang="en-GB" sz="2400" dirty="0"/>
              </a:p>
            </p:txBody>
          </p:sp>
        </mc:Choice>
        <mc:Fallback xmlns="">
          <p:sp>
            <p:nvSpPr>
              <p:cNvPr id="10" name="Rectangle 9">
                <a:extLst>
                  <a:ext uri="{FF2B5EF4-FFF2-40B4-BE49-F238E27FC236}">
                    <a16:creationId xmlns:a16="http://schemas.microsoft.com/office/drawing/2014/main" id="{FF5B25F3-8CBB-0C44-A139-727CE5EE77A5}"/>
                  </a:ext>
                </a:extLst>
              </p:cNvPr>
              <p:cNvSpPr>
                <a:spLocks noRot="1" noChangeAspect="1" noMove="1" noResize="1" noEditPoints="1" noAdjustHandles="1" noChangeArrowheads="1" noChangeShapeType="1" noTextEdit="1"/>
              </p:cNvSpPr>
              <p:nvPr/>
            </p:nvSpPr>
            <p:spPr>
              <a:xfrm>
                <a:off x="1716617" y="4855042"/>
                <a:ext cx="2577949" cy="1775935"/>
              </a:xfrm>
              <a:prstGeom prst="rect">
                <a:avLst/>
              </a:prstGeom>
              <a:blipFill>
                <a:blip r:embed="rId3"/>
                <a:stretch>
                  <a:fillRect l="-3941" r="-2956" b="-7092"/>
                </a:stretch>
              </a:blipFill>
            </p:spPr>
            <p:txBody>
              <a:bodyPr/>
              <a:lstStyle/>
              <a:p>
                <a:r>
                  <a:rPr lang="en-GB">
                    <a:noFill/>
                  </a:rPr>
                  <a:t> </a:t>
                </a:r>
              </a:p>
            </p:txBody>
          </p:sp>
        </mc:Fallback>
      </mc:AlternateContent>
    </p:spTree>
    <p:extLst>
      <p:ext uri="{BB962C8B-B14F-4D97-AF65-F5344CB8AC3E}">
        <p14:creationId xmlns:p14="http://schemas.microsoft.com/office/powerpoint/2010/main" val="3848608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10D492-F028-F348-90E0-EF18B36B9050}"/>
              </a:ext>
            </a:extLst>
          </p:cNvPr>
          <p:cNvSpPr/>
          <p:nvPr/>
        </p:nvSpPr>
        <p:spPr>
          <a:xfrm>
            <a:off x="758141" y="490353"/>
            <a:ext cx="8270111" cy="830997"/>
          </a:xfrm>
          <a:prstGeom prst="rect">
            <a:avLst/>
          </a:prstGeom>
        </p:spPr>
        <p:txBody>
          <a:bodyPr wrap="square">
            <a:spAutoFit/>
          </a:bodyPr>
          <a:lstStyle/>
          <a:p>
            <a:r>
              <a:rPr lang="en-GB" sz="2400" b="1" dirty="0">
                <a:latin typeface="Times" pitchFamily="2" charset="0"/>
              </a:rPr>
              <a:t>Step 3</a:t>
            </a:r>
            <a:r>
              <a:rPr lang="en-GB" sz="2400" dirty="0">
                <a:latin typeface="Times" pitchFamily="2" charset="0"/>
              </a:rPr>
              <a:t>: Substitute  the value of x  back into the equation Rearranged equation (3).</a:t>
            </a:r>
            <a:endParaRPr lang="en-GB" sz="2400" dirty="0">
              <a:effectLst/>
              <a:latin typeface="Times" pitchFamily="2" charset="0"/>
            </a:endParaRPr>
          </a:p>
        </p:txBody>
      </p:sp>
      <mc:AlternateContent xmlns:mc="http://schemas.openxmlformats.org/markup-compatibility/2006" xmlns:a14="http://schemas.microsoft.com/office/drawing/2010/main">
        <mc:Choice Requires="a14">
          <p:sp>
            <p:nvSpPr>
              <p:cNvPr id="5" name="Rectangle 4">
                <a:extLst>
                  <a:ext uri="{FF2B5EF4-FFF2-40B4-BE49-F238E27FC236}">
                    <a16:creationId xmlns:a16="http://schemas.microsoft.com/office/drawing/2014/main" id="{BA72FE34-89D5-6A4D-8D64-B4F3865C85F4}"/>
                  </a:ext>
                </a:extLst>
              </p:cNvPr>
              <p:cNvSpPr/>
              <p:nvPr/>
            </p:nvSpPr>
            <p:spPr>
              <a:xfrm>
                <a:off x="2991996" y="1419228"/>
                <a:ext cx="2976392" cy="667940"/>
              </a:xfrm>
              <a:prstGeom prst="rect">
                <a:avLst/>
              </a:prstGeom>
            </p:spPr>
            <p:txBody>
              <a:bodyPr wrap="none">
                <a:spAutoFit/>
              </a:bodyPr>
              <a:lstStyle/>
              <a:p>
                <a14:m>
                  <m:oMath xmlns:m="http://schemas.openxmlformats.org/officeDocument/2006/math">
                    <m:r>
                      <a:rPr lang="en-GB" sz="2400" i="1" smtClean="0">
                        <a:latin typeface="Cambria Math" panose="02040503050406030204" pitchFamily="18" charset="0"/>
                      </a:rPr>
                      <m:t>𝑦</m:t>
                    </m:r>
                    <m:r>
                      <a:rPr lang="en-GB" sz="2400" i="1" smtClean="0">
                        <a:latin typeface="Cambria Math" panose="02040503050406030204" pitchFamily="18" charset="0"/>
                      </a:rPr>
                      <m:t>=</m:t>
                    </m:r>
                    <m:f>
                      <m:fPr>
                        <m:ctrlPr>
                          <a:rPr lang="en-GB" sz="2400" i="1">
                            <a:latin typeface="Cambria Math" panose="02040503050406030204" pitchFamily="18" charset="0"/>
                          </a:rPr>
                        </m:ctrlPr>
                      </m:fPr>
                      <m:num>
                        <m:r>
                          <m:rPr>
                            <m:nor/>
                          </m:rPr>
                          <a:rPr lang="en-GB" sz="2400" dirty="0"/>
                          <m:t>47−7</m:t>
                        </m:r>
                        <m:r>
                          <m:rPr>
                            <m:nor/>
                          </m:rPr>
                          <a:rPr lang="en-GB" sz="2400" dirty="0"/>
                          <m:t>x</m:t>
                        </m:r>
                      </m:num>
                      <m:den>
                        <m:r>
                          <a:rPr lang="en-GB" sz="2400" i="1">
                            <a:latin typeface="Cambria Math" panose="02040503050406030204" pitchFamily="18" charset="0"/>
                          </a:rPr>
                          <m:t>2</m:t>
                        </m:r>
                      </m:den>
                    </m:f>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47−35</m:t>
                        </m:r>
                      </m:num>
                      <m:den>
                        <m:r>
                          <a:rPr lang="en-GB" sz="2400" b="0" i="1" smtClean="0">
                            <a:latin typeface="Cambria Math" panose="02040503050406030204" pitchFamily="18" charset="0"/>
                          </a:rPr>
                          <m:t>2</m:t>
                        </m:r>
                      </m:den>
                    </m:f>
                  </m:oMath>
                </a14:m>
                <a:r>
                  <a:rPr lang="en-GB" sz="2400" dirty="0"/>
                  <a:t>=6 </a:t>
                </a:r>
              </a:p>
            </p:txBody>
          </p:sp>
        </mc:Choice>
        <mc:Fallback xmlns="">
          <p:sp>
            <p:nvSpPr>
              <p:cNvPr id="5" name="Rectangle 4">
                <a:extLst>
                  <a:ext uri="{FF2B5EF4-FFF2-40B4-BE49-F238E27FC236}">
                    <a16:creationId xmlns:a16="http://schemas.microsoft.com/office/drawing/2014/main" id="{BA72FE34-89D5-6A4D-8D64-B4F3865C85F4}"/>
                  </a:ext>
                </a:extLst>
              </p:cNvPr>
              <p:cNvSpPr>
                <a:spLocks noRot="1" noChangeAspect="1" noMove="1" noResize="1" noEditPoints="1" noAdjustHandles="1" noChangeArrowheads="1" noChangeShapeType="1" noTextEdit="1"/>
              </p:cNvSpPr>
              <p:nvPr/>
            </p:nvSpPr>
            <p:spPr>
              <a:xfrm>
                <a:off x="2991996" y="1419228"/>
                <a:ext cx="2976392" cy="667940"/>
              </a:xfrm>
              <a:prstGeom prst="rect">
                <a:avLst/>
              </a:prstGeom>
              <a:blipFill>
                <a:blip r:embed="rId2"/>
                <a:stretch>
                  <a:fillRect l="-426" r="-2553" b="-7407"/>
                </a:stretch>
              </a:blipFill>
            </p:spPr>
            <p:txBody>
              <a:bodyPr/>
              <a:lstStyle/>
              <a:p>
                <a:r>
                  <a:rPr lang="en-GB">
                    <a:noFill/>
                  </a:rPr>
                  <a:t> </a:t>
                </a:r>
              </a:p>
            </p:txBody>
          </p:sp>
        </mc:Fallback>
      </mc:AlternateContent>
      <p:sp>
        <p:nvSpPr>
          <p:cNvPr id="6" name="TextBox 5">
            <a:extLst>
              <a:ext uri="{FF2B5EF4-FFF2-40B4-BE49-F238E27FC236}">
                <a16:creationId xmlns:a16="http://schemas.microsoft.com/office/drawing/2014/main" id="{A847AD39-D3C2-2D42-926C-9B024EAD340F}"/>
              </a:ext>
            </a:extLst>
          </p:cNvPr>
          <p:cNvSpPr txBox="1"/>
          <p:nvPr/>
        </p:nvSpPr>
        <p:spPr>
          <a:xfrm>
            <a:off x="1053296" y="2465408"/>
            <a:ext cx="6462667" cy="461665"/>
          </a:xfrm>
          <a:prstGeom prst="rect">
            <a:avLst/>
          </a:prstGeom>
          <a:noFill/>
        </p:spPr>
        <p:txBody>
          <a:bodyPr wrap="none" rtlCol="0">
            <a:spAutoFit/>
          </a:bodyPr>
          <a:lstStyle/>
          <a:p>
            <a:r>
              <a:rPr lang="en-GB" sz="2400" dirty="0"/>
              <a:t>The solution of these two equation is x=5, and y=6</a:t>
            </a:r>
          </a:p>
        </p:txBody>
      </p:sp>
      <p:sp>
        <p:nvSpPr>
          <p:cNvPr id="7" name="TextBox 6">
            <a:extLst>
              <a:ext uri="{FF2B5EF4-FFF2-40B4-BE49-F238E27FC236}">
                <a16:creationId xmlns:a16="http://schemas.microsoft.com/office/drawing/2014/main" id="{6DF7957D-DBEC-E044-A872-7852A354DEFA}"/>
              </a:ext>
            </a:extLst>
          </p:cNvPr>
          <p:cNvSpPr txBox="1"/>
          <p:nvPr/>
        </p:nvSpPr>
        <p:spPr>
          <a:xfrm>
            <a:off x="741569" y="3305313"/>
            <a:ext cx="7477246" cy="830997"/>
          </a:xfrm>
          <a:prstGeom prst="rect">
            <a:avLst/>
          </a:prstGeom>
          <a:noFill/>
        </p:spPr>
        <p:txBody>
          <a:bodyPr wrap="square" rtlCol="0">
            <a:spAutoFit/>
          </a:bodyPr>
          <a:lstStyle/>
          <a:p>
            <a:r>
              <a:rPr lang="en-GB" sz="2400" b="1" dirty="0"/>
              <a:t>Step4</a:t>
            </a:r>
            <a:r>
              <a:rPr lang="en-GB" sz="2400" dirty="0"/>
              <a:t>: We can check our solution by substituting the values of x, and y into both equations.</a:t>
            </a:r>
          </a:p>
        </p:txBody>
      </p:sp>
      <p:sp>
        <p:nvSpPr>
          <p:cNvPr id="8" name="Rectangle 7">
            <a:extLst>
              <a:ext uri="{FF2B5EF4-FFF2-40B4-BE49-F238E27FC236}">
                <a16:creationId xmlns:a16="http://schemas.microsoft.com/office/drawing/2014/main" id="{4AE4F11E-F29E-8A43-852D-B5DEC2F101F7}"/>
              </a:ext>
            </a:extLst>
          </p:cNvPr>
          <p:cNvSpPr/>
          <p:nvPr/>
        </p:nvSpPr>
        <p:spPr>
          <a:xfrm>
            <a:off x="2194192" y="4191384"/>
            <a:ext cx="4572000" cy="2308324"/>
          </a:xfrm>
          <a:prstGeom prst="rect">
            <a:avLst/>
          </a:prstGeom>
        </p:spPr>
        <p:txBody>
          <a:bodyPr>
            <a:spAutoFit/>
          </a:bodyPr>
          <a:lstStyle/>
          <a:p>
            <a:r>
              <a:rPr lang="en-GB" sz="2400" dirty="0">
                <a:latin typeface="Helvetica" pitchFamily="2" charset="0"/>
              </a:rPr>
              <a:t>7(5) + 2(6)= 47     </a:t>
            </a:r>
          </a:p>
          <a:p>
            <a:r>
              <a:rPr lang="en-GB" sz="2400" dirty="0">
                <a:latin typeface="Helvetica" pitchFamily="2" charset="0"/>
              </a:rPr>
              <a:t>35+12=47  </a:t>
            </a:r>
          </a:p>
          <a:p>
            <a:r>
              <a:rPr lang="en-GB" sz="2400" dirty="0">
                <a:latin typeface="Helvetica" pitchFamily="2" charset="0"/>
              </a:rPr>
              <a:t>                              </a:t>
            </a:r>
          </a:p>
          <a:p>
            <a:r>
              <a:rPr lang="en-GB" sz="2400" dirty="0">
                <a:latin typeface="Helvetica" pitchFamily="2" charset="0"/>
              </a:rPr>
              <a:t>5x − 4y = 1 </a:t>
            </a:r>
          </a:p>
          <a:p>
            <a:r>
              <a:rPr lang="en-GB" sz="2400" dirty="0">
                <a:latin typeface="Helvetica" pitchFamily="2" charset="0"/>
              </a:rPr>
              <a:t>5(5)-4(6)=1</a:t>
            </a:r>
          </a:p>
          <a:p>
            <a:r>
              <a:rPr lang="en-GB" sz="2400" dirty="0">
                <a:latin typeface="Helvetica" pitchFamily="2" charset="0"/>
              </a:rPr>
              <a:t>25-24=1</a:t>
            </a:r>
            <a:endParaRPr lang="en-GB" sz="2400" dirty="0"/>
          </a:p>
        </p:txBody>
      </p:sp>
    </p:spTree>
    <p:extLst>
      <p:ext uri="{BB962C8B-B14F-4D97-AF65-F5344CB8AC3E}">
        <p14:creationId xmlns:p14="http://schemas.microsoft.com/office/powerpoint/2010/main" val="2020759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2F6C-1535-B048-9E82-F8531E05F754}"/>
              </a:ext>
            </a:extLst>
          </p:cNvPr>
          <p:cNvSpPr>
            <a:spLocks noGrp="1"/>
          </p:cNvSpPr>
          <p:nvPr>
            <p:ph type="title"/>
          </p:nvPr>
        </p:nvSpPr>
        <p:spPr/>
        <p:txBody>
          <a:bodyPr>
            <a:normAutofit/>
          </a:bodyPr>
          <a:lstStyle/>
          <a:p>
            <a:r>
              <a:rPr lang="en-GB" dirty="0"/>
              <a:t>Exercise</a:t>
            </a:r>
          </a:p>
        </p:txBody>
      </p:sp>
      <p:sp>
        <p:nvSpPr>
          <p:cNvPr id="4" name="Rectangle 3">
            <a:extLst>
              <a:ext uri="{FF2B5EF4-FFF2-40B4-BE49-F238E27FC236}">
                <a16:creationId xmlns:a16="http://schemas.microsoft.com/office/drawing/2014/main" id="{F744DBF8-7313-FF46-8F67-3B7CE73F54EF}"/>
              </a:ext>
            </a:extLst>
          </p:cNvPr>
          <p:cNvSpPr/>
          <p:nvPr/>
        </p:nvSpPr>
        <p:spPr>
          <a:xfrm>
            <a:off x="873888" y="1161288"/>
            <a:ext cx="4572000" cy="830997"/>
          </a:xfrm>
          <a:prstGeom prst="rect">
            <a:avLst/>
          </a:prstGeom>
        </p:spPr>
        <p:txBody>
          <a:bodyPr>
            <a:spAutoFit/>
          </a:bodyPr>
          <a:lstStyle/>
          <a:p>
            <a:r>
              <a:rPr lang="en-GB" sz="2400" dirty="0">
                <a:latin typeface="Helvetica" pitchFamily="2" charset="0"/>
              </a:rPr>
              <a:t>y = 2x + 3    (1)</a:t>
            </a:r>
          </a:p>
          <a:p>
            <a:r>
              <a:rPr lang="en-GB" sz="2400" dirty="0">
                <a:latin typeface="Helvetica" pitchFamily="2" charset="0"/>
              </a:rPr>
              <a:t>y = 5x − 3     (2)</a:t>
            </a:r>
            <a:endParaRPr lang="en-GB" sz="2400" dirty="0">
              <a:effectLst/>
              <a:latin typeface="Helvetica" pitchFamily="2" charset="0"/>
            </a:endParaRPr>
          </a:p>
        </p:txBody>
      </p:sp>
      <p:sp>
        <p:nvSpPr>
          <p:cNvPr id="5" name="TextBox 4">
            <a:extLst>
              <a:ext uri="{FF2B5EF4-FFF2-40B4-BE49-F238E27FC236}">
                <a16:creationId xmlns:a16="http://schemas.microsoft.com/office/drawing/2014/main" id="{31ADF3D3-EBEB-4EE6-870A-94731FE4EA4F}"/>
              </a:ext>
            </a:extLst>
          </p:cNvPr>
          <p:cNvSpPr txBox="1"/>
          <p:nvPr/>
        </p:nvSpPr>
        <p:spPr>
          <a:xfrm>
            <a:off x="3791119" y="2211420"/>
            <a:ext cx="4572000" cy="1200329"/>
          </a:xfrm>
          <a:prstGeom prst="rect">
            <a:avLst/>
          </a:prstGeom>
          <a:noFill/>
        </p:spPr>
        <p:txBody>
          <a:bodyPr wrap="square">
            <a:spAutoFit/>
          </a:bodyPr>
          <a:lstStyle/>
          <a:p>
            <a:r>
              <a:rPr lang="en-GB" sz="1800" dirty="0">
                <a:latin typeface="Helvetica" pitchFamily="2" charset="0"/>
              </a:rPr>
              <a:t>2x+3 = 5x − 3</a:t>
            </a:r>
          </a:p>
          <a:p>
            <a:r>
              <a:rPr lang="en-GB" dirty="0">
                <a:latin typeface="Helvetica" pitchFamily="2" charset="0"/>
              </a:rPr>
              <a:t>5x-2x=3+3</a:t>
            </a:r>
          </a:p>
          <a:p>
            <a:r>
              <a:rPr lang="en-GB" dirty="0">
                <a:latin typeface="Helvetica" pitchFamily="2" charset="0"/>
              </a:rPr>
              <a:t>3x=6</a:t>
            </a:r>
          </a:p>
          <a:p>
            <a:r>
              <a:rPr lang="en-GB" dirty="0">
                <a:latin typeface="Helvetica" pitchFamily="2" charset="0"/>
              </a:rPr>
              <a:t>X=2</a:t>
            </a:r>
            <a:endParaRPr lang="en-GB" dirty="0"/>
          </a:p>
        </p:txBody>
      </p:sp>
      <p:sp>
        <p:nvSpPr>
          <p:cNvPr id="7" name="TextBox 6">
            <a:extLst>
              <a:ext uri="{FF2B5EF4-FFF2-40B4-BE49-F238E27FC236}">
                <a16:creationId xmlns:a16="http://schemas.microsoft.com/office/drawing/2014/main" id="{C2782728-5902-4281-B15A-4CDF442C40DA}"/>
              </a:ext>
            </a:extLst>
          </p:cNvPr>
          <p:cNvSpPr txBox="1"/>
          <p:nvPr/>
        </p:nvSpPr>
        <p:spPr>
          <a:xfrm>
            <a:off x="3847763" y="3539693"/>
            <a:ext cx="4572000" cy="923330"/>
          </a:xfrm>
          <a:prstGeom prst="rect">
            <a:avLst/>
          </a:prstGeom>
          <a:noFill/>
        </p:spPr>
        <p:txBody>
          <a:bodyPr wrap="square">
            <a:spAutoFit/>
          </a:bodyPr>
          <a:lstStyle/>
          <a:p>
            <a:r>
              <a:rPr lang="en-GB" sz="1800" dirty="0">
                <a:latin typeface="Helvetica" pitchFamily="2" charset="0"/>
              </a:rPr>
              <a:t>y = 2x + 3</a:t>
            </a:r>
          </a:p>
          <a:p>
            <a:r>
              <a:rPr lang="en-GB" dirty="0">
                <a:latin typeface="Helvetica" pitchFamily="2" charset="0"/>
              </a:rPr>
              <a:t>Y=2(2)+3=7</a:t>
            </a:r>
            <a:r>
              <a:rPr lang="en-GB" sz="1800" dirty="0">
                <a:latin typeface="Helvetica" pitchFamily="2" charset="0"/>
              </a:rPr>
              <a:t> </a:t>
            </a:r>
          </a:p>
          <a:p>
            <a:r>
              <a:rPr lang="en-GB" dirty="0">
                <a:latin typeface="Helvetica" pitchFamily="2" charset="0"/>
              </a:rPr>
              <a:t>X=2, y=7</a:t>
            </a:r>
            <a:endParaRPr lang="en-GB" dirty="0"/>
          </a:p>
        </p:txBody>
      </p:sp>
    </p:spTree>
    <p:extLst>
      <p:ext uri="{BB962C8B-B14F-4D97-AF65-F5344CB8AC3E}">
        <p14:creationId xmlns:p14="http://schemas.microsoft.com/office/powerpoint/2010/main" val="1017706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88D40-F3AC-094F-A32A-A2C6332F5508}"/>
              </a:ext>
            </a:extLst>
          </p:cNvPr>
          <p:cNvSpPr>
            <a:spLocks noGrp="1"/>
          </p:cNvSpPr>
          <p:nvPr>
            <p:ph type="title"/>
          </p:nvPr>
        </p:nvSpPr>
        <p:spPr>
          <a:xfrm>
            <a:off x="964315" y="712367"/>
            <a:ext cx="3979099" cy="594244"/>
          </a:xfrm>
        </p:spPr>
        <p:txBody>
          <a:bodyPr>
            <a:noAutofit/>
          </a:bodyPr>
          <a:lstStyle/>
          <a:p>
            <a:pPr marL="457200" indent="-457200">
              <a:buFont typeface="Arial" panose="020B0604020202020204" pitchFamily="34" charset="0"/>
              <a:buChar char="•"/>
            </a:pPr>
            <a:r>
              <a:rPr lang="en-GB" sz="2800" b="1" dirty="0"/>
              <a:t>Method of elimination</a:t>
            </a:r>
          </a:p>
        </p:txBody>
      </p:sp>
      <p:sp>
        <p:nvSpPr>
          <p:cNvPr id="5" name="Rectangle 4">
            <a:extLst>
              <a:ext uri="{FF2B5EF4-FFF2-40B4-BE49-F238E27FC236}">
                <a16:creationId xmlns:a16="http://schemas.microsoft.com/office/drawing/2014/main" id="{69B90870-32DA-534E-B5B8-E54D82740347}"/>
              </a:ext>
            </a:extLst>
          </p:cNvPr>
          <p:cNvSpPr/>
          <p:nvPr/>
        </p:nvSpPr>
        <p:spPr>
          <a:xfrm>
            <a:off x="2158678" y="1439081"/>
            <a:ext cx="4572000" cy="830997"/>
          </a:xfrm>
          <a:prstGeom prst="rect">
            <a:avLst/>
          </a:prstGeom>
        </p:spPr>
        <p:txBody>
          <a:bodyPr>
            <a:spAutoFit/>
          </a:bodyPr>
          <a:lstStyle/>
          <a:p>
            <a:r>
              <a:rPr lang="en-GB" sz="2400" dirty="0"/>
              <a:t>2x − y = 3                                   (1)</a:t>
            </a:r>
          </a:p>
          <a:p>
            <a:r>
              <a:rPr lang="en-GB" sz="2400" dirty="0"/>
              <a:t>3x + 2y = 8                                 (2)</a:t>
            </a:r>
            <a:endParaRPr lang="en-GB" sz="2400" dirty="0">
              <a:effectLst/>
            </a:endParaRPr>
          </a:p>
        </p:txBody>
      </p:sp>
      <p:sp>
        <p:nvSpPr>
          <p:cNvPr id="6" name="Rectangle 5">
            <a:extLst>
              <a:ext uri="{FF2B5EF4-FFF2-40B4-BE49-F238E27FC236}">
                <a16:creationId xmlns:a16="http://schemas.microsoft.com/office/drawing/2014/main" id="{48B2AAC1-E10F-0241-BD34-D1558458FF44}"/>
              </a:ext>
            </a:extLst>
          </p:cNvPr>
          <p:cNvSpPr/>
          <p:nvPr/>
        </p:nvSpPr>
        <p:spPr>
          <a:xfrm>
            <a:off x="509050" y="2526704"/>
            <a:ext cx="5486951" cy="461665"/>
          </a:xfrm>
          <a:prstGeom prst="rect">
            <a:avLst/>
          </a:prstGeom>
        </p:spPr>
        <p:txBody>
          <a:bodyPr wrap="none">
            <a:spAutoFit/>
          </a:bodyPr>
          <a:lstStyle/>
          <a:p>
            <a:r>
              <a:rPr lang="en-GB" sz="2400" dirty="0">
                <a:latin typeface="Times" pitchFamily="2" charset="0"/>
              </a:rPr>
              <a:t>We are going to multiply Equation (1) by 2</a:t>
            </a:r>
            <a:endParaRPr lang="en-GB" sz="2400" dirty="0">
              <a:effectLst/>
              <a:latin typeface="Times" pitchFamily="2" charset="0"/>
            </a:endParaRPr>
          </a:p>
        </p:txBody>
      </p:sp>
      <p:sp>
        <p:nvSpPr>
          <p:cNvPr id="7" name="Rectangle 6">
            <a:extLst>
              <a:ext uri="{FF2B5EF4-FFF2-40B4-BE49-F238E27FC236}">
                <a16:creationId xmlns:a16="http://schemas.microsoft.com/office/drawing/2014/main" id="{D4002579-28E0-2243-9576-D092AC4E573C}"/>
              </a:ext>
            </a:extLst>
          </p:cNvPr>
          <p:cNvSpPr/>
          <p:nvPr/>
        </p:nvSpPr>
        <p:spPr>
          <a:xfrm>
            <a:off x="2158678" y="3059668"/>
            <a:ext cx="4261103" cy="461665"/>
          </a:xfrm>
          <a:prstGeom prst="rect">
            <a:avLst/>
          </a:prstGeom>
        </p:spPr>
        <p:txBody>
          <a:bodyPr wrap="none">
            <a:spAutoFit/>
          </a:bodyPr>
          <a:lstStyle/>
          <a:p>
            <a:r>
              <a:rPr lang="en-GB" sz="2400" dirty="0"/>
              <a:t>4x − 2y = 6                                   (3)</a:t>
            </a:r>
          </a:p>
        </p:txBody>
      </p:sp>
      <p:sp>
        <p:nvSpPr>
          <p:cNvPr id="8" name="Rectangle 7">
            <a:extLst>
              <a:ext uri="{FF2B5EF4-FFF2-40B4-BE49-F238E27FC236}">
                <a16:creationId xmlns:a16="http://schemas.microsoft.com/office/drawing/2014/main" id="{0516DE71-5A27-5248-851A-FE7D25F88C3C}"/>
              </a:ext>
            </a:extLst>
          </p:cNvPr>
          <p:cNvSpPr/>
          <p:nvPr/>
        </p:nvSpPr>
        <p:spPr>
          <a:xfrm>
            <a:off x="482157" y="3685626"/>
            <a:ext cx="8245153" cy="830997"/>
          </a:xfrm>
          <a:prstGeom prst="rect">
            <a:avLst/>
          </a:prstGeom>
        </p:spPr>
        <p:txBody>
          <a:bodyPr wrap="square">
            <a:spAutoFit/>
          </a:bodyPr>
          <a:lstStyle/>
          <a:p>
            <a:r>
              <a:rPr lang="en-GB" sz="2400" dirty="0">
                <a:latin typeface="Times" pitchFamily="2" charset="0"/>
              </a:rPr>
              <a:t>we now add Equation (2) and Equation (3) we will find that the terms involving </a:t>
            </a:r>
            <a:r>
              <a:rPr lang="en-GB" sz="2400" dirty="0">
                <a:latin typeface="Helvetica" pitchFamily="2" charset="0"/>
              </a:rPr>
              <a:t>y </a:t>
            </a:r>
            <a:r>
              <a:rPr lang="en-GB" sz="2400" dirty="0">
                <a:latin typeface="Times" pitchFamily="2" charset="0"/>
              </a:rPr>
              <a:t>are eliminated. </a:t>
            </a:r>
            <a:endParaRPr lang="en-GB" sz="2400" dirty="0">
              <a:effectLst/>
              <a:latin typeface="Times" pitchFamily="2" charset="0"/>
            </a:endParaRPr>
          </a:p>
        </p:txBody>
      </p:sp>
      <p:sp>
        <p:nvSpPr>
          <p:cNvPr id="9" name="Rectangle 8">
            <a:extLst>
              <a:ext uri="{FF2B5EF4-FFF2-40B4-BE49-F238E27FC236}">
                <a16:creationId xmlns:a16="http://schemas.microsoft.com/office/drawing/2014/main" id="{76E8222A-2285-A143-9B7A-7ADE3F17BFD5}"/>
              </a:ext>
            </a:extLst>
          </p:cNvPr>
          <p:cNvSpPr/>
          <p:nvPr/>
        </p:nvSpPr>
        <p:spPr>
          <a:xfrm>
            <a:off x="3213454" y="4588583"/>
            <a:ext cx="1972015" cy="1569660"/>
          </a:xfrm>
          <a:prstGeom prst="rect">
            <a:avLst/>
          </a:prstGeom>
        </p:spPr>
        <p:txBody>
          <a:bodyPr wrap="none">
            <a:spAutoFit/>
          </a:bodyPr>
          <a:lstStyle/>
          <a:p>
            <a:r>
              <a:rPr lang="en-GB" sz="2400" dirty="0"/>
              <a:t>+  3x + 2y = 8</a:t>
            </a:r>
          </a:p>
          <a:p>
            <a:r>
              <a:rPr lang="en-GB" sz="2400" dirty="0"/>
              <a:t>     4x − 2y = 6</a:t>
            </a:r>
          </a:p>
          <a:p>
            <a:r>
              <a:rPr lang="en-GB" sz="2400" dirty="0"/>
              <a:t>     7x          =14</a:t>
            </a:r>
          </a:p>
          <a:p>
            <a:pPr algn="ctr"/>
            <a:r>
              <a:rPr lang="en-GB" sz="2400" dirty="0"/>
              <a:t>     x=2</a:t>
            </a:r>
          </a:p>
        </p:txBody>
      </p:sp>
    </p:spTree>
    <p:extLst>
      <p:ext uri="{BB962C8B-B14F-4D97-AF65-F5344CB8AC3E}">
        <p14:creationId xmlns:p14="http://schemas.microsoft.com/office/powerpoint/2010/main" val="2983851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36C982-F52C-ED48-9125-34FD8A2B4535}"/>
              </a:ext>
            </a:extLst>
          </p:cNvPr>
          <p:cNvSpPr/>
          <p:nvPr/>
        </p:nvSpPr>
        <p:spPr>
          <a:xfrm>
            <a:off x="410901" y="594129"/>
            <a:ext cx="7899722" cy="461665"/>
          </a:xfrm>
          <a:prstGeom prst="rect">
            <a:avLst/>
          </a:prstGeom>
        </p:spPr>
        <p:txBody>
          <a:bodyPr wrap="square">
            <a:spAutoFit/>
          </a:bodyPr>
          <a:lstStyle/>
          <a:p>
            <a:r>
              <a:rPr lang="en-GB" sz="2400" dirty="0">
                <a:latin typeface="Times" pitchFamily="2" charset="0"/>
              </a:rPr>
              <a:t>We have a value for </a:t>
            </a:r>
            <a:r>
              <a:rPr lang="en-GB" sz="2400" dirty="0">
                <a:latin typeface="Helvetica" pitchFamily="2" charset="0"/>
              </a:rPr>
              <a:t>x, </a:t>
            </a:r>
            <a:r>
              <a:rPr lang="en-GB" sz="2400" dirty="0">
                <a:latin typeface="Times" pitchFamily="2" charset="0"/>
              </a:rPr>
              <a:t>we can substitute this into Equation (2)</a:t>
            </a:r>
            <a:endParaRPr lang="en-GB" sz="2400" dirty="0">
              <a:effectLst/>
              <a:latin typeface="Times" pitchFamily="2" charset="0"/>
            </a:endParaRPr>
          </a:p>
        </p:txBody>
      </p:sp>
      <p:sp>
        <p:nvSpPr>
          <p:cNvPr id="5" name="Rectangle 4">
            <a:extLst>
              <a:ext uri="{FF2B5EF4-FFF2-40B4-BE49-F238E27FC236}">
                <a16:creationId xmlns:a16="http://schemas.microsoft.com/office/drawing/2014/main" id="{630D03F5-FE8E-B848-8535-55F31302B868}"/>
              </a:ext>
            </a:extLst>
          </p:cNvPr>
          <p:cNvSpPr/>
          <p:nvPr/>
        </p:nvSpPr>
        <p:spPr>
          <a:xfrm>
            <a:off x="3337367" y="1357661"/>
            <a:ext cx="1715534" cy="1200329"/>
          </a:xfrm>
          <a:prstGeom prst="rect">
            <a:avLst/>
          </a:prstGeom>
        </p:spPr>
        <p:txBody>
          <a:bodyPr wrap="none">
            <a:spAutoFit/>
          </a:bodyPr>
          <a:lstStyle/>
          <a:p>
            <a:pPr algn="ctr"/>
            <a:r>
              <a:rPr lang="en-GB" sz="2400" dirty="0"/>
              <a:t>3(2) + 2y = 8</a:t>
            </a:r>
          </a:p>
          <a:p>
            <a:pPr algn="ctr"/>
            <a:r>
              <a:rPr lang="en-GB" sz="2400" dirty="0"/>
              <a:t>2y=8-6=2</a:t>
            </a:r>
          </a:p>
          <a:p>
            <a:pPr algn="ctr"/>
            <a:r>
              <a:rPr lang="en-GB" sz="2400" dirty="0"/>
              <a:t>Y=1 </a:t>
            </a:r>
          </a:p>
        </p:txBody>
      </p:sp>
    </p:spTree>
    <p:extLst>
      <p:ext uri="{BB962C8B-B14F-4D97-AF65-F5344CB8AC3E}">
        <p14:creationId xmlns:p14="http://schemas.microsoft.com/office/powerpoint/2010/main" val="27472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397B72-8B25-CB47-9C3B-4DFF024F3F7F}"/>
              </a:ext>
            </a:extLst>
          </p:cNvPr>
          <p:cNvSpPr/>
          <p:nvPr/>
        </p:nvSpPr>
        <p:spPr>
          <a:xfrm>
            <a:off x="549796" y="525077"/>
            <a:ext cx="6094071" cy="1938992"/>
          </a:xfrm>
          <a:prstGeom prst="rect">
            <a:avLst/>
          </a:prstGeom>
        </p:spPr>
        <p:txBody>
          <a:bodyPr wrap="square">
            <a:spAutoFit/>
          </a:bodyPr>
          <a:lstStyle/>
          <a:p>
            <a:r>
              <a:rPr lang="en-GB" sz="2400" dirty="0">
                <a:latin typeface="Times" pitchFamily="2" charset="0"/>
              </a:rPr>
              <a:t>Example 2:</a:t>
            </a:r>
          </a:p>
          <a:p>
            <a:endParaRPr lang="en-GB" sz="2400" dirty="0">
              <a:latin typeface="Times" pitchFamily="2" charset="0"/>
            </a:endParaRPr>
          </a:p>
          <a:p>
            <a:r>
              <a:rPr lang="en-GB" sz="2400" dirty="0">
                <a:latin typeface="Times" pitchFamily="2" charset="0"/>
              </a:rPr>
              <a:t>Solve the simultaneous equations</a:t>
            </a:r>
          </a:p>
          <a:p>
            <a:r>
              <a:rPr lang="en-GB" sz="2400" dirty="0">
                <a:latin typeface="Helvetica" pitchFamily="2" charset="0"/>
              </a:rPr>
              <a:t>3x + 7y = 27                                 </a:t>
            </a:r>
            <a:r>
              <a:rPr lang="en-GB" sz="2400" dirty="0">
                <a:latin typeface="Times" pitchFamily="2" charset="0"/>
              </a:rPr>
              <a:t>(1)</a:t>
            </a:r>
            <a:endParaRPr lang="en-GB" sz="2400" dirty="0">
              <a:latin typeface="Helvetica" pitchFamily="2" charset="0"/>
            </a:endParaRPr>
          </a:p>
          <a:p>
            <a:r>
              <a:rPr lang="en-GB" sz="2400" dirty="0">
                <a:latin typeface="Helvetica" pitchFamily="2" charset="0"/>
              </a:rPr>
              <a:t>5x + 2y = 16                                 </a:t>
            </a:r>
            <a:r>
              <a:rPr lang="en-GB" sz="2400" dirty="0">
                <a:latin typeface="Times" pitchFamily="2" charset="0"/>
              </a:rPr>
              <a:t>(2)</a:t>
            </a:r>
            <a:endParaRPr lang="en-GB" sz="2400" dirty="0">
              <a:effectLst/>
              <a:latin typeface="Helvetica" pitchFamily="2" charset="0"/>
            </a:endParaRPr>
          </a:p>
        </p:txBody>
      </p:sp>
      <p:sp>
        <p:nvSpPr>
          <p:cNvPr id="5" name="Rectangle 4">
            <a:extLst>
              <a:ext uri="{FF2B5EF4-FFF2-40B4-BE49-F238E27FC236}">
                <a16:creationId xmlns:a16="http://schemas.microsoft.com/office/drawing/2014/main" id="{DF8B17A8-78EA-0E4C-85E6-657C513FD3EF}"/>
              </a:ext>
            </a:extLst>
          </p:cNvPr>
          <p:cNvSpPr/>
          <p:nvPr/>
        </p:nvSpPr>
        <p:spPr>
          <a:xfrm>
            <a:off x="549796" y="2722945"/>
            <a:ext cx="8270112" cy="830997"/>
          </a:xfrm>
          <a:prstGeom prst="rect">
            <a:avLst/>
          </a:prstGeom>
        </p:spPr>
        <p:txBody>
          <a:bodyPr wrap="square">
            <a:spAutoFit/>
          </a:bodyPr>
          <a:lstStyle/>
          <a:p>
            <a:r>
              <a:rPr lang="en-GB" sz="2400" dirty="0">
                <a:latin typeface="Times" pitchFamily="2" charset="0"/>
              </a:rPr>
              <a:t>Equation (1) by 5 and Equation (2) by 3 because this will make the coefficients of </a:t>
            </a:r>
            <a:r>
              <a:rPr lang="en-GB" sz="2400" dirty="0">
                <a:latin typeface="Helvetica" pitchFamily="2" charset="0"/>
              </a:rPr>
              <a:t>x </a:t>
            </a:r>
            <a:r>
              <a:rPr lang="en-GB" sz="2400" dirty="0">
                <a:latin typeface="Times" pitchFamily="2" charset="0"/>
              </a:rPr>
              <a:t>in both equations the same.</a:t>
            </a:r>
            <a:endParaRPr lang="en-GB" sz="2400" dirty="0">
              <a:effectLst/>
              <a:latin typeface="Times" pitchFamily="2" charset="0"/>
            </a:endParaRPr>
          </a:p>
        </p:txBody>
      </p:sp>
      <p:sp>
        <p:nvSpPr>
          <p:cNvPr id="6" name="Rectangle 5">
            <a:extLst>
              <a:ext uri="{FF2B5EF4-FFF2-40B4-BE49-F238E27FC236}">
                <a16:creationId xmlns:a16="http://schemas.microsoft.com/office/drawing/2014/main" id="{ECF5D590-2F13-B741-8893-C4075C9F901F}"/>
              </a:ext>
            </a:extLst>
          </p:cNvPr>
          <p:cNvSpPr/>
          <p:nvPr/>
        </p:nvSpPr>
        <p:spPr>
          <a:xfrm>
            <a:off x="549796" y="3812818"/>
            <a:ext cx="5781556" cy="830997"/>
          </a:xfrm>
          <a:prstGeom prst="rect">
            <a:avLst/>
          </a:prstGeom>
        </p:spPr>
        <p:txBody>
          <a:bodyPr wrap="square">
            <a:spAutoFit/>
          </a:bodyPr>
          <a:lstStyle/>
          <a:p>
            <a:r>
              <a:rPr lang="en-GB" sz="2400" dirty="0">
                <a:latin typeface="Helvetica" pitchFamily="2" charset="0"/>
              </a:rPr>
              <a:t>15x + 35y = 135                            </a:t>
            </a:r>
            <a:r>
              <a:rPr lang="en-GB" sz="2400" dirty="0">
                <a:latin typeface="Times" pitchFamily="2" charset="0"/>
              </a:rPr>
              <a:t>(3)</a:t>
            </a:r>
            <a:endParaRPr lang="en-GB" sz="2400" dirty="0">
              <a:latin typeface="Helvetica" pitchFamily="2" charset="0"/>
            </a:endParaRPr>
          </a:p>
          <a:p>
            <a:r>
              <a:rPr lang="en-GB" sz="2400" dirty="0">
                <a:latin typeface="Helvetica" pitchFamily="2" charset="0"/>
              </a:rPr>
              <a:t>15x + 6y = 48                                 </a:t>
            </a:r>
            <a:r>
              <a:rPr lang="en-GB" sz="2400" dirty="0">
                <a:latin typeface="Times" pitchFamily="2" charset="0"/>
              </a:rPr>
              <a:t>(4)</a:t>
            </a:r>
            <a:endParaRPr lang="en-GB" sz="2400" dirty="0">
              <a:effectLst/>
              <a:latin typeface="Helvetica" pitchFamily="2" charset="0"/>
            </a:endParaRPr>
          </a:p>
        </p:txBody>
      </p:sp>
      <p:sp>
        <p:nvSpPr>
          <p:cNvPr id="7" name="Rectangle 6">
            <a:extLst>
              <a:ext uri="{FF2B5EF4-FFF2-40B4-BE49-F238E27FC236}">
                <a16:creationId xmlns:a16="http://schemas.microsoft.com/office/drawing/2014/main" id="{BFF93F5E-5B37-0847-8618-AA0ABAD130C8}"/>
              </a:ext>
            </a:extLst>
          </p:cNvPr>
          <p:cNvSpPr/>
          <p:nvPr/>
        </p:nvSpPr>
        <p:spPr>
          <a:xfrm>
            <a:off x="549796" y="4671858"/>
            <a:ext cx="5128327" cy="461665"/>
          </a:xfrm>
          <a:prstGeom prst="rect">
            <a:avLst/>
          </a:prstGeom>
        </p:spPr>
        <p:txBody>
          <a:bodyPr wrap="none">
            <a:spAutoFit/>
          </a:bodyPr>
          <a:lstStyle/>
          <a:p>
            <a:r>
              <a:rPr lang="en-GB" sz="2400" dirty="0">
                <a:latin typeface="Times" pitchFamily="2" charset="0"/>
              </a:rPr>
              <a:t>Subtract Equation (4) from Equation (3)</a:t>
            </a:r>
            <a:endParaRPr lang="en-GB" sz="2400" dirty="0">
              <a:effectLst/>
              <a:latin typeface="Times" pitchFamily="2" charset="0"/>
            </a:endParaRPr>
          </a:p>
        </p:txBody>
      </p:sp>
    </p:spTree>
    <p:extLst>
      <p:ext uri="{BB962C8B-B14F-4D97-AF65-F5344CB8AC3E}">
        <p14:creationId xmlns:p14="http://schemas.microsoft.com/office/powerpoint/2010/main" val="1081053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B7611C-582D-9A41-86A9-77E74316FD19}"/>
              </a:ext>
            </a:extLst>
          </p:cNvPr>
          <p:cNvSpPr/>
          <p:nvPr/>
        </p:nvSpPr>
        <p:spPr>
          <a:xfrm>
            <a:off x="931762" y="502325"/>
            <a:ext cx="4572000" cy="1569660"/>
          </a:xfrm>
          <a:prstGeom prst="rect">
            <a:avLst/>
          </a:prstGeom>
        </p:spPr>
        <p:txBody>
          <a:bodyPr>
            <a:spAutoFit/>
          </a:bodyPr>
          <a:lstStyle/>
          <a:p>
            <a:r>
              <a:rPr lang="en-GB" sz="2400" dirty="0">
                <a:latin typeface="Helvetica" pitchFamily="2" charset="0"/>
              </a:rPr>
              <a:t>−   15x + 35y </a:t>
            </a:r>
            <a:r>
              <a:rPr lang="en-GB" sz="2400" dirty="0">
                <a:latin typeface="Times" pitchFamily="2" charset="0"/>
              </a:rPr>
              <a:t>= 135</a:t>
            </a:r>
            <a:endParaRPr lang="en-GB" sz="2400" dirty="0">
              <a:latin typeface="Helvetica" pitchFamily="2" charset="0"/>
            </a:endParaRPr>
          </a:p>
          <a:p>
            <a:r>
              <a:rPr lang="en-GB" sz="2400" dirty="0">
                <a:latin typeface="Helvetica" pitchFamily="2" charset="0"/>
              </a:rPr>
              <a:t>     15x + 6y   </a:t>
            </a:r>
            <a:r>
              <a:rPr lang="en-GB" sz="2400" dirty="0">
                <a:latin typeface="Times" pitchFamily="2" charset="0"/>
              </a:rPr>
              <a:t>= </a:t>
            </a:r>
            <a:r>
              <a:rPr lang="en-GB" sz="2400" dirty="0">
                <a:latin typeface="Helvetica" pitchFamily="2" charset="0"/>
              </a:rPr>
              <a:t>48</a:t>
            </a:r>
          </a:p>
          <a:p>
            <a:r>
              <a:rPr lang="en-GB" sz="2400" dirty="0">
                <a:latin typeface="Helvetica" pitchFamily="2" charset="0"/>
              </a:rPr>
              <a:t>              29y   </a:t>
            </a:r>
            <a:r>
              <a:rPr lang="en-GB" sz="2400" dirty="0">
                <a:latin typeface="Times" pitchFamily="2" charset="0"/>
              </a:rPr>
              <a:t>= 87</a:t>
            </a:r>
          </a:p>
          <a:p>
            <a:r>
              <a:rPr lang="en-GB" sz="2400" dirty="0">
                <a:latin typeface="Times" pitchFamily="2" charset="0"/>
              </a:rPr>
              <a:t>                        y=3</a:t>
            </a:r>
            <a:endParaRPr lang="en-GB" sz="2400" dirty="0">
              <a:effectLst/>
              <a:latin typeface="Helvetica" pitchFamily="2" charset="0"/>
            </a:endParaRPr>
          </a:p>
        </p:txBody>
      </p:sp>
      <p:sp>
        <p:nvSpPr>
          <p:cNvPr id="6" name="Rectangle 5">
            <a:extLst>
              <a:ext uri="{FF2B5EF4-FFF2-40B4-BE49-F238E27FC236}">
                <a16:creationId xmlns:a16="http://schemas.microsoft.com/office/drawing/2014/main" id="{9C311FFE-56BC-B04F-8538-0214B93988BF}"/>
              </a:ext>
            </a:extLst>
          </p:cNvPr>
          <p:cNvSpPr/>
          <p:nvPr/>
        </p:nvSpPr>
        <p:spPr>
          <a:xfrm>
            <a:off x="525212" y="2295210"/>
            <a:ext cx="4653390" cy="461665"/>
          </a:xfrm>
          <a:prstGeom prst="rect">
            <a:avLst/>
          </a:prstGeom>
        </p:spPr>
        <p:txBody>
          <a:bodyPr wrap="none">
            <a:spAutoFit/>
          </a:bodyPr>
          <a:lstStyle/>
          <a:p>
            <a:r>
              <a:rPr lang="en-GB" sz="2400" dirty="0"/>
              <a:t>Substitute this result in Equation (1)</a:t>
            </a:r>
            <a:endParaRPr lang="en-GB" sz="2400" dirty="0">
              <a:effectLst/>
            </a:endParaRPr>
          </a:p>
        </p:txBody>
      </p:sp>
      <p:sp>
        <p:nvSpPr>
          <p:cNvPr id="7" name="Rectangle 6">
            <a:extLst>
              <a:ext uri="{FF2B5EF4-FFF2-40B4-BE49-F238E27FC236}">
                <a16:creationId xmlns:a16="http://schemas.microsoft.com/office/drawing/2014/main" id="{C50F2C10-9621-1D44-8FF8-AB6FE9FC97F0}"/>
              </a:ext>
            </a:extLst>
          </p:cNvPr>
          <p:cNvSpPr/>
          <p:nvPr/>
        </p:nvSpPr>
        <p:spPr>
          <a:xfrm>
            <a:off x="1707265" y="2756875"/>
            <a:ext cx="4572000" cy="1569660"/>
          </a:xfrm>
          <a:prstGeom prst="rect">
            <a:avLst/>
          </a:prstGeom>
        </p:spPr>
        <p:txBody>
          <a:bodyPr>
            <a:spAutoFit/>
          </a:bodyPr>
          <a:lstStyle/>
          <a:p>
            <a:r>
              <a:rPr lang="en-GB" sz="2400" dirty="0">
                <a:latin typeface="Helvetica" pitchFamily="2" charset="0"/>
              </a:rPr>
              <a:t>3x + 7y = 27</a:t>
            </a:r>
          </a:p>
          <a:p>
            <a:r>
              <a:rPr lang="en-GB" sz="2400" dirty="0">
                <a:latin typeface="Helvetica" pitchFamily="2" charset="0"/>
              </a:rPr>
              <a:t>3x + 21 = 27</a:t>
            </a:r>
          </a:p>
          <a:p>
            <a:r>
              <a:rPr lang="en-GB" sz="2400" dirty="0">
                <a:latin typeface="Helvetica" pitchFamily="2" charset="0"/>
              </a:rPr>
              <a:t>         3x = 6</a:t>
            </a:r>
          </a:p>
          <a:p>
            <a:r>
              <a:rPr lang="en-GB" sz="2400" dirty="0">
                <a:latin typeface="Helvetica" pitchFamily="2" charset="0"/>
              </a:rPr>
              <a:t>           x = 2</a:t>
            </a:r>
            <a:endParaRPr lang="en-GB" sz="2400" dirty="0">
              <a:effectLst/>
              <a:latin typeface="Helvetica" pitchFamily="2" charset="0"/>
            </a:endParaRPr>
          </a:p>
        </p:txBody>
      </p:sp>
    </p:spTree>
    <p:extLst>
      <p:ext uri="{BB962C8B-B14F-4D97-AF65-F5344CB8AC3E}">
        <p14:creationId xmlns:p14="http://schemas.microsoft.com/office/powerpoint/2010/main" val="3414918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F5C8-0694-6841-9C96-A0F82D226B0D}"/>
              </a:ext>
            </a:extLst>
          </p:cNvPr>
          <p:cNvSpPr>
            <a:spLocks noGrp="1"/>
          </p:cNvSpPr>
          <p:nvPr>
            <p:ph type="title"/>
          </p:nvPr>
        </p:nvSpPr>
        <p:spPr/>
        <p:txBody>
          <a:bodyPr>
            <a:normAutofit/>
          </a:bodyPr>
          <a:lstStyle/>
          <a:p>
            <a:r>
              <a:rPr lang="en-GB" sz="2800" b="1" dirty="0"/>
              <a:t>Linear Equations in Three Variables </a:t>
            </a:r>
            <a:endParaRPr lang="en-GB" sz="2800" dirty="0"/>
          </a:p>
        </p:txBody>
      </p:sp>
      <p:sp>
        <p:nvSpPr>
          <p:cNvPr id="6" name="TextBox 5">
            <a:extLst>
              <a:ext uri="{FF2B5EF4-FFF2-40B4-BE49-F238E27FC236}">
                <a16:creationId xmlns:a16="http://schemas.microsoft.com/office/drawing/2014/main" id="{2EA8C89F-D4BB-3945-9BAA-A57E04E8067E}"/>
              </a:ext>
            </a:extLst>
          </p:cNvPr>
          <p:cNvSpPr txBox="1"/>
          <p:nvPr/>
        </p:nvSpPr>
        <p:spPr>
          <a:xfrm>
            <a:off x="370389" y="1091950"/>
            <a:ext cx="8426369" cy="830997"/>
          </a:xfrm>
          <a:prstGeom prst="rect">
            <a:avLst/>
          </a:prstGeom>
          <a:noFill/>
        </p:spPr>
        <p:txBody>
          <a:bodyPr wrap="square" rtlCol="0">
            <a:spAutoFit/>
          </a:bodyPr>
          <a:lstStyle/>
          <a:p>
            <a:r>
              <a:rPr lang="en-GB" sz="2400" dirty="0"/>
              <a:t>The solution to systems of equations to this point involved two-dimensional intersections of at least two lines. </a:t>
            </a:r>
          </a:p>
        </p:txBody>
      </p:sp>
      <p:sp>
        <p:nvSpPr>
          <p:cNvPr id="7" name="Rectangle 6">
            <a:extLst>
              <a:ext uri="{FF2B5EF4-FFF2-40B4-BE49-F238E27FC236}">
                <a16:creationId xmlns:a16="http://schemas.microsoft.com/office/drawing/2014/main" id="{908EDD2C-1F84-0449-9C28-B1685B729C22}"/>
              </a:ext>
            </a:extLst>
          </p:cNvPr>
          <p:cNvSpPr/>
          <p:nvPr/>
        </p:nvSpPr>
        <p:spPr>
          <a:xfrm>
            <a:off x="370389" y="2523112"/>
            <a:ext cx="8530543" cy="1569660"/>
          </a:xfrm>
          <a:prstGeom prst="rect">
            <a:avLst/>
          </a:prstGeom>
        </p:spPr>
        <p:txBody>
          <a:bodyPr wrap="square">
            <a:spAutoFit/>
          </a:bodyPr>
          <a:lstStyle/>
          <a:p>
            <a:r>
              <a:rPr lang="en-GB" sz="2400" dirty="0"/>
              <a:t>In systems of three linear equations in three variables. The solution to the system is a point that lies on all three of those Planes. If there is only one point that lies on all three planes, then solution is unique.  </a:t>
            </a:r>
          </a:p>
        </p:txBody>
      </p:sp>
      <p:pic>
        <p:nvPicPr>
          <p:cNvPr id="9" name="Picture 8">
            <a:extLst>
              <a:ext uri="{FF2B5EF4-FFF2-40B4-BE49-F238E27FC236}">
                <a16:creationId xmlns:a16="http://schemas.microsoft.com/office/drawing/2014/main" id="{9C1340C1-1C05-DC46-BAAE-3E1FA9CC5D8B}"/>
              </a:ext>
            </a:extLst>
          </p:cNvPr>
          <p:cNvPicPr>
            <a:picLocks noChangeAspect="1"/>
          </p:cNvPicPr>
          <p:nvPr/>
        </p:nvPicPr>
        <p:blipFill>
          <a:blip r:embed="rId2"/>
          <a:stretch>
            <a:fillRect/>
          </a:stretch>
        </p:blipFill>
        <p:spPr>
          <a:xfrm>
            <a:off x="2440006" y="3902900"/>
            <a:ext cx="3196865" cy="2589973"/>
          </a:xfrm>
          <a:prstGeom prst="rect">
            <a:avLst/>
          </a:prstGeom>
        </p:spPr>
      </p:pic>
    </p:spTree>
    <p:extLst>
      <p:ext uri="{BB962C8B-B14F-4D97-AF65-F5344CB8AC3E}">
        <p14:creationId xmlns:p14="http://schemas.microsoft.com/office/powerpoint/2010/main" val="2183120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A8EF4E-BEA0-9C48-9213-D4B42C098755}"/>
              </a:ext>
            </a:extLst>
          </p:cNvPr>
          <p:cNvSpPr>
            <a:spLocks noGrp="1"/>
          </p:cNvSpPr>
          <p:nvPr>
            <p:ph idx="1"/>
          </p:nvPr>
        </p:nvSpPr>
        <p:spPr>
          <a:xfrm>
            <a:off x="628650" y="2905704"/>
            <a:ext cx="7886700" cy="925516"/>
          </a:xfrm>
        </p:spPr>
        <p:txBody>
          <a:bodyPr>
            <a:noAutofit/>
          </a:bodyPr>
          <a:lstStyle/>
          <a:p>
            <a:pPr>
              <a:lnSpc>
                <a:spcPct val="100000"/>
              </a:lnSpc>
            </a:pPr>
            <a:r>
              <a:rPr lang="en-GB" sz="2400" b="1" dirty="0"/>
              <a:t>Step 1: </a:t>
            </a:r>
            <a:r>
              <a:rPr lang="en-GB" sz="2400" dirty="0"/>
              <a:t>Pick two of the equations in your system and use elimination to get rid of one of the variables.</a:t>
            </a:r>
            <a:br>
              <a:rPr lang="en-GB" sz="2400" dirty="0"/>
            </a:br>
            <a:endParaRPr lang="en-GB" sz="2400" dirty="0"/>
          </a:p>
        </p:txBody>
      </p:sp>
      <p:sp>
        <p:nvSpPr>
          <p:cNvPr id="4" name="TextBox 3">
            <a:extLst>
              <a:ext uri="{FF2B5EF4-FFF2-40B4-BE49-F238E27FC236}">
                <a16:creationId xmlns:a16="http://schemas.microsoft.com/office/drawing/2014/main" id="{1F21CCF5-CE06-534A-9B85-BA42CE1CC84C}"/>
              </a:ext>
            </a:extLst>
          </p:cNvPr>
          <p:cNvSpPr txBox="1"/>
          <p:nvPr/>
        </p:nvSpPr>
        <p:spPr>
          <a:xfrm>
            <a:off x="628650" y="462987"/>
            <a:ext cx="3098541" cy="584775"/>
          </a:xfrm>
          <a:prstGeom prst="rect">
            <a:avLst/>
          </a:prstGeom>
          <a:noFill/>
        </p:spPr>
        <p:txBody>
          <a:bodyPr wrap="none" rtlCol="0">
            <a:spAutoFit/>
          </a:bodyPr>
          <a:lstStyle/>
          <a:p>
            <a:r>
              <a:rPr lang="en-GB" sz="3200" b="1" dirty="0"/>
              <a:t>Steps for Solving </a:t>
            </a:r>
            <a:endParaRPr lang="en-GB" sz="3200" dirty="0"/>
          </a:p>
        </p:txBody>
      </p:sp>
      <p:sp>
        <p:nvSpPr>
          <p:cNvPr id="5" name="Rectangle 4">
            <a:extLst>
              <a:ext uri="{FF2B5EF4-FFF2-40B4-BE49-F238E27FC236}">
                <a16:creationId xmlns:a16="http://schemas.microsoft.com/office/drawing/2014/main" id="{FD3EB2D6-6CE9-0544-8220-F56CA2AA9540}"/>
              </a:ext>
            </a:extLst>
          </p:cNvPr>
          <p:cNvSpPr/>
          <p:nvPr/>
        </p:nvSpPr>
        <p:spPr>
          <a:xfrm>
            <a:off x="628650" y="1191903"/>
            <a:ext cx="4572000" cy="1569660"/>
          </a:xfrm>
          <a:prstGeom prst="rect">
            <a:avLst/>
          </a:prstGeom>
        </p:spPr>
        <p:txBody>
          <a:bodyPr>
            <a:spAutoFit/>
          </a:bodyPr>
          <a:lstStyle/>
          <a:p>
            <a:r>
              <a:rPr lang="en-GB" sz="2400" dirty="0">
                <a:latin typeface="Times" pitchFamily="2" charset="0"/>
              </a:rPr>
              <a:t>Let’s look at the following system: </a:t>
            </a:r>
            <a:endParaRPr lang="en-GB" sz="2400" dirty="0"/>
          </a:p>
          <a:p>
            <a:r>
              <a:rPr lang="en-GB" sz="2400" dirty="0">
                <a:latin typeface="Times" pitchFamily="2" charset="0"/>
              </a:rPr>
              <a:t>x +2y– z = 4                 (1)</a:t>
            </a:r>
          </a:p>
          <a:p>
            <a:r>
              <a:rPr lang="en-GB" sz="2400" dirty="0">
                <a:latin typeface="Times" pitchFamily="2" charset="0"/>
              </a:rPr>
              <a:t>3x– y+ z=5                   (2)</a:t>
            </a:r>
          </a:p>
          <a:p>
            <a:r>
              <a:rPr lang="en-GB" sz="2400" dirty="0">
                <a:latin typeface="Times" pitchFamily="2" charset="0"/>
              </a:rPr>
              <a:t>2x+3y+2z = 7               (</a:t>
            </a:r>
            <a:r>
              <a:rPr lang="en-GB" sz="2400">
                <a:latin typeface="Times" pitchFamily="2" charset="0"/>
              </a:rPr>
              <a:t>3)x+2*</a:t>
            </a:r>
            <a:endParaRPr lang="en-GB" sz="2400" dirty="0"/>
          </a:p>
        </p:txBody>
      </p:sp>
      <p:sp>
        <p:nvSpPr>
          <p:cNvPr id="6" name="Rectangle 5">
            <a:extLst>
              <a:ext uri="{FF2B5EF4-FFF2-40B4-BE49-F238E27FC236}">
                <a16:creationId xmlns:a16="http://schemas.microsoft.com/office/drawing/2014/main" id="{51E832B7-0870-2240-8B18-C1FF482DFB8E}"/>
              </a:ext>
            </a:extLst>
          </p:cNvPr>
          <p:cNvSpPr/>
          <p:nvPr/>
        </p:nvSpPr>
        <p:spPr>
          <a:xfrm>
            <a:off x="628650" y="3975361"/>
            <a:ext cx="7456267" cy="830997"/>
          </a:xfrm>
          <a:prstGeom prst="rect">
            <a:avLst/>
          </a:prstGeom>
        </p:spPr>
        <p:txBody>
          <a:bodyPr wrap="square">
            <a:spAutoFit/>
          </a:bodyPr>
          <a:lstStyle/>
          <a:p>
            <a:r>
              <a:rPr lang="en-GB" sz="2400" dirty="0">
                <a:latin typeface="Times" pitchFamily="2" charset="0"/>
              </a:rPr>
              <a:t>Eliminate z from equations 1 and 2, we just need to add the equations together </a:t>
            </a:r>
            <a:endParaRPr lang="en-GB" sz="2400" dirty="0"/>
          </a:p>
        </p:txBody>
      </p:sp>
      <p:sp>
        <p:nvSpPr>
          <p:cNvPr id="7" name="Rectangle 6">
            <a:extLst>
              <a:ext uri="{FF2B5EF4-FFF2-40B4-BE49-F238E27FC236}">
                <a16:creationId xmlns:a16="http://schemas.microsoft.com/office/drawing/2014/main" id="{6876DC47-49AE-5F41-9D32-75D05D0BFB35}"/>
              </a:ext>
            </a:extLst>
          </p:cNvPr>
          <p:cNvSpPr/>
          <p:nvPr/>
        </p:nvSpPr>
        <p:spPr>
          <a:xfrm>
            <a:off x="763929" y="4950499"/>
            <a:ext cx="4600937" cy="1569660"/>
          </a:xfrm>
          <a:prstGeom prst="rect">
            <a:avLst/>
          </a:prstGeom>
        </p:spPr>
        <p:txBody>
          <a:bodyPr wrap="square">
            <a:spAutoFit/>
          </a:bodyPr>
          <a:lstStyle/>
          <a:p>
            <a:pPr algn="ctr"/>
            <a:r>
              <a:rPr lang="en-GB" sz="2400" dirty="0">
                <a:latin typeface="Times" pitchFamily="2" charset="0"/>
              </a:rPr>
              <a:t>x +2y– z = 4 </a:t>
            </a:r>
            <a:r>
              <a:rPr lang="en-GB" sz="2400" b="1" dirty="0">
                <a:latin typeface="Times" pitchFamily="2" charset="0"/>
              </a:rPr>
              <a:t>       (1)</a:t>
            </a:r>
          </a:p>
          <a:p>
            <a:pPr algn="ctr"/>
            <a:r>
              <a:rPr lang="en-GB" sz="2400" dirty="0">
                <a:latin typeface="Times" pitchFamily="2" charset="0"/>
              </a:rPr>
              <a:t>3x – y+ z = 5       (2)</a:t>
            </a:r>
            <a:endParaRPr lang="en-GB" sz="2400" dirty="0"/>
          </a:p>
          <a:p>
            <a:pPr algn="ctr"/>
            <a:r>
              <a:rPr lang="en-GB" sz="2400" dirty="0">
                <a:latin typeface="Times" pitchFamily="2" charset="0"/>
              </a:rPr>
              <a:t>4x+y =9                (4)</a:t>
            </a:r>
            <a:br>
              <a:rPr lang="en-GB" sz="2400" b="1" dirty="0">
                <a:latin typeface="Times" pitchFamily="2" charset="0"/>
              </a:rPr>
            </a:br>
            <a:endParaRPr lang="en-GB" sz="2400" dirty="0"/>
          </a:p>
        </p:txBody>
      </p:sp>
    </p:spTree>
    <p:extLst>
      <p:ext uri="{BB962C8B-B14F-4D97-AF65-F5344CB8AC3E}">
        <p14:creationId xmlns:p14="http://schemas.microsoft.com/office/powerpoint/2010/main" val="42189786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B1EE685-6159-B244-842A-37CEDEE4E77D}"/>
              </a:ext>
            </a:extLst>
          </p:cNvPr>
          <p:cNvSpPr/>
          <p:nvPr/>
        </p:nvSpPr>
        <p:spPr>
          <a:xfrm>
            <a:off x="283579" y="666354"/>
            <a:ext cx="8443732" cy="4524315"/>
          </a:xfrm>
          <a:prstGeom prst="rect">
            <a:avLst/>
          </a:prstGeom>
        </p:spPr>
        <p:txBody>
          <a:bodyPr wrap="square">
            <a:spAutoFit/>
          </a:bodyPr>
          <a:lstStyle/>
          <a:p>
            <a:pPr>
              <a:lnSpc>
                <a:spcPct val="100000"/>
              </a:lnSpc>
            </a:pPr>
            <a:r>
              <a:rPr lang="en-GB" sz="2400" b="1" dirty="0"/>
              <a:t>Step 2: </a:t>
            </a:r>
            <a:r>
              <a:rPr lang="en-GB" sz="2400" dirty="0"/>
              <a:t>Pick a different two equations and eliminate the same variable.</a:t>
            </a:r>
          </a:p>
          <a:p>
            <a:pPr>
              <a:lnSpc>
                <a:spcPct val="100000"/>
              </a:lnSpc>
            </a:pPr>
            <a:endParaRPr lang="en-GB" sz="2400" dirty="0"/>
          </a:p>
          <a:p>
            <a:r>
              <a:rPr lang="en-GB" sz="2400" dirty="0"/>
              <a:t>Let us pick two equations, either 1 and 3 or 2 and 3, and eliminate the same variable. Let us multiply equation 1 by 2 and add it to equation 3. </a:t>
            </a:r>
          </a:p>
          <a:p>
            <a:pPr>
              <a:lnSpc>
                <a:spcPct val="100000"/>
              </a:lnSpc>
            </a:pPr>
            <a:endParaRPr lang="en-GB" dirty="0"/>
          </a:p>
          <a:p>
            <a:r>
              <a:rPr lang="en-GB" sz="2400" dirty="0"/>
              <a:t>2x+4y–2z=8           (1)</a:t>
            </a:r>
            <a:r>
              <a:rPr lang="en-GB" sz="2400" b="1" dirty="0"/>
              <a:t> </a:t>
            </a:r>
          </a:p>
          <a:p>
            <a:r>
              <a:rPr lang="en-GB" sz="2400" dirty="0"/>
              <a:t>2x + 3y + 2z = 7     (3)</a:t>
            </a:r>
          </a:p>
          <a:p>
            <a:r>
              <a:rPr lang="en-GB" sz="2400" dirty="0"/>
              <a:t>4x+7y =15 </a:t>
            </a:r>
            <a:r>
              <a:rPr lang="en-GB" sz="2400" b="1" dirty="0"/>
              <a:t>             (</a:t>
            </a:r>
            <a:r>
              <a:rPr lang="en-GB" sz="2400" dirty="0"/>
              <a:t>5)</a:t>
            </a:r>
          </a:p>
          <a:p>
            <a:pPr>
              <a:lnSpc>
                <a:spcPct val="100000"/>
              </a:lnSpc>
            </a:pPr>
            <a:endParaRPr lang="en-GB" dirty="0"/>
          </a:p>
          <a:p>
            <a:pPr>
              <a:lnSpc>
                <a:spcPct val="100000"/>
              </a:lnSpc>
            </a:pPr>
            <a:br>
              <a:rPr lang="en-GB" dirty="0"/>
            </a:br>
            <a:endParaRPr lang="en-GB" dirty="0"/>
          </a:p>
        </p:txBody>
      </p:sp>
    </p:spTree>
    <p:extLst>
      <p:ext uri="{BB962C8B-B14F-4D97-AF65-F5344CB8AC3E}">
        <p14:creationId xmlns:p14="http://schemas.microsoft.com/office/powerpoint/2010/main" val="429493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AD9595-F774-A143-AAC5-0718A741915D}"/>
              </a:ext>
            </a:extLst>
          </p:cNvPr>
          <p:cNvSpPr/>
          <p:nvPr/>
        </p:nvSpPr>
        <p:spPr>
          <a:xfrm>
            <a:off x="480349" y="1729489"/>
            <a:ext cx="8316408" cy="707886"/>
          </a:xfrm>
          <a:prstGeom prst="rect">
            <a:avLst/>
          </a:prstGeom>
        </p:spPr>
        <p:txBody>
          <a:bodyPr wrap="square">
            <a:spAutoFit/>
          </a:bodyPr>
          <a:lstStyle/>
          <a:p>
            <a:r>
              <a:rPr lang="en-GB" sz="2000" dirty="0">
                <a:latin typeface="Times" pitchFamily="2" charset="0"/>
              </a:rPr>
              <a:t>we have a system of two equations 4, and 5 in two variables. It easy to solve now:  we add 4 and 5</a:t>
            </a:r>
            <a:endParaRPr lang="en-GB" sz="2000" dirty="0"/>
          </a:p>
        </p:txBody>
      </p:sp>
      <p:sp>
        <p:nvSpPr>
          <p:cNvPr id="5" name="Rectangle 4">
            <a:extLst>
              <a:ext uri="{FF2B5EF4-FFF2-40B4-BE49-F238E27FC236}">
                <a16:creationId xmlns:a16="http://schemas.microsoft.com/office/drawing/2014/main" id="{1A26469B-312B-104F-880D-24FDA1E50AC4}"/>
              </a:ext>
            </a:extLst>
          </p:cNvPr>
          <p:cNvSpPr/>
          <p:nvPr/>
        </p:nvSpPr>
        <p:spPr>
          <a:xfrm>
            <a:off x="480349" y="445642"/>
            <a:ext cx="8443730" cy="1200329"/>
          </a:xfrm>
          <a:prstGeom prst="rect">
            <a:avLst/>
          </a:prstGeom>
        </p:spPr>
        <p:txBody>
          <a:bodyPr wrap="square">
            <a:spAutoFit/>
          </a:bodyPr>
          <a:lstStyle/>
          <a:p>
            <a:pPr>
              <a:lnSpc>
                <a:spcPct val="100000"/>
              </a:lnSpc>
            </a:pPr>
            <a:r>
              <a:rPr lang="en-GB" sz="2400" b="1" dirty="0"/>
              <a:t>Step 3: </a:t>
            </a:r>
            <a:r>
              <a:rPr lang="en-GB" sz="2400" dirty="0"/>
              <a:t>The results from steps one and two will each be an equation in two variables. Use either the elimination or substitution method to solve for both variables. </a:t>
            </a:r>
          </a:p>
        </p:txBody>
      </p:sp>
      <p:sp>
        <p:nvSpPr>
          <p:cNvPr id="7" name="Rectangle 6">
            <a:extLst>
              <a:ext uri="{FF2B5EF4-FFF2-40B4-BE49-F238E27FC236}">
                <a16:creationId xmlns:a16="http://schemas.microsoft.com/office/drawing/2014/main" id="{676BEE2F-3632-E44A-B809-737AA015E0CB}"/>
              </a:ext>
            </a:extLst>
          </p:cNvPr>
          <p:cNvSpPr/>
          <p:nvPr/>
        </p:nvSpPr>
        <p:spPr>
          <a:xfrm>
            <a:off x="2286000" y="2667253"/>
            <a:ext cx="4572000" cy="1323439"/>
          </a:xfrm>
          <a:prstGeom prst="rect">
            <a:avLst/>
          </a:prstGeom>
        </p:spPr>
        <p:txBody>
          <a:bodyPr>
            <a:spAutoFit/>
          </a:bodyPr>
          <a:lstStyle/>
          <a:p>
            <a:r>
              <a:rPr lang="en-GB" sz="2000" dirty="0">
                <a:latin typeface="Times" pitchFamily="2" charset="0"/>
              </a:rPr>
              <a:t>-4x– y  =-9              (4)</a:t>
            </a:r>
          </a:p>
          <a:p>
            <a:r>
              <a:rPr lang="en-GB" sz="2000" dirty="0">
                <a:latin typeface="Times" pitchFamily="2" charset="0"/>
              </a:rPr>
              <a:t>4x +7y = 15            (5)</a:t>
            </a:r>
            <a:endParaRPr lang="en-GB" sz="2000" dirty="0"/>
          </a:p>
          <a:p>
            <a:r>
              <a:rPr lang="en-GB" sz="2000" dirty="0">
                <a:latin typeface="Times" pitchFamily="2" charset="0"/>
              </a:rPr>
              <a:t>         6y = 6 </a:t>
            </a:r>
          </a:p>
          <a:p>
            <a:r>
              <a:rPr lang="en-GB" sz="2000" dirty="0">
                <a:latin typeface="Times" pitchFamily="2" charset="0"/>
              </a:rPr>
              <a:t>             y=1 </a:t>
            </a:r>
            <a:endParaRPr lang="en-GB" sz="2000" dirty="0"/>
          </a:p>
        </p:txBody>
      </p:sp>
      <p:sp>
        <p:nvSpPr>
          <p:cNvPr id="8" name="Rectangle 7">
            <a:extLst>
              <a:ext uri="{FF2B5EF4-FFF2-40B4-BE49-F238E27FC236}">
                <a16:creationId xmlns:a16="http://schemas.microsoft.com/office/drawing/2014/main" id="{EA482997-B48A-6D43-93BC-5EA5D0FFAEAC}"/>
              </a:ext>
            </a:extLst>
          </p:cNvPr>
          <p:cNvSpPr/>
          <p:nvPr/>
        </p:nvSpPr>
        <p:spPr>
          <a:xfrm>
            <a:off x="353027" y="4020516"/>
            <a:ext cx="8061768" cy="400110"/>
          </a:xfrm>
          <a:prstGeom prst="rect">
            <a:avLst/>
          </a:prstGeom>
        </p:spPr>
        <p:txBody>
          <a:bodyPr wrap="square">
            <a:spAutoFit/>
          </a:bodyPr>
          <a:lstStyle/>
          <a:p>
            <a:r>
              <a:rPr lang="en-GB" sz="2000" dirty="0">
                <a:latin typeface="Times" pitchFamily="2" charset="0"/>
              </a:rPr>
              <a:t>We can substitute the value of y back into either equation 4 or 5 </a:t>
            </a:r>
            <a:endParaRPr lang="en-GB" sz="2000" dirty="0"/>
          </a:p>
        </p:txBody>
      </p:sp>
      <p:sp>
        <p:nvSpPr>
          <p:cNvPr id="11" name="TextBox 10">
            <a:extLst>
              <a:ext uri="{FF2B5EF4-FFF2-40B4-BE49-F238E27FC236}">
                <a16:creationId xmlns:a16="http://schemas.microsoft.com/office/drawing/2014/main" id="{1FA56FC0-8D59-4B44-9154-6C24B77FAA4A}"/>
              </a:ext>
            </a:extLst>
          </p:cNvPr>
          <p:cNvSpPr txBox="1"/>
          <p:nvPr/>
        </p:nvSpPr>
        <p:spPr>
          <a:xfrm>
            <a:off x="2870521" y="4526439"/>
            <a:ext cx="1701479" cy="1323439"/>
          </a:xfrm>
          <a:prstGeom prst="rect">
            <a:avLst/>
          </a:prstGeom>
          <a:noFill/>
        </p:spPr>
        <p:txBody>
          <a:bodyPr wrap="square" rtlCol="0">
            <a:spAutoFit/>
          </a:bodyPr>
          <a:lstStyle/>
          <a:p>
            <a:r>
              <a:rPr lang="en-GB" sz="2000" dirty="0"/>
              <a:t>4x+y=9 </a:t>
            </a:r>
          </a:p>
          <a:p>
            <a:r>
              <a:rPr lang="en-GB" sz="2000" dirty="0"/>
              <a:t>4x+1= 9 </a:t>
            </a:r>
          </a:p>
          <a:p>
            <a:r>
              <a:rPr lang="en-GB" sz="2000" dirty="0"/>
              <a:t>4x =8 </a:t>
            </a:r>
          </a:p>
          <a:p>
            <a:r>
              <a:rPr lang="en-GB" sz="2000" dirty="0"/>
              <a:t>x=2</a:t>
            </a:r>
          </a:p>
        </p:txBody>
      </p:sp>
    </p:spTree>
    <p:extLst>
      <p:ext uri="{BB962C8B-B14F-4D97-AF65-F5344CB8AC3E}">
        <p14:creationId xmlns:p14="http://schemas.microsoft.com/office/powerpoint/2010/main" val="26605279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66A0B2F-54DF-5E47-9462-EC5DA04AB959}"/>
              </a:ext>
            </a:extLst>
          </p:cNvPr>
          <p:cNvSpPr/>
          <p:nvPr/>
        </p:nvSpPr>
        <p:spPr>
          <a:xfrm>
            <a:off x="413795" y="398284"/>
            <a:ext cx="8316409" cy="830997"/>
          </a:xfrm>
          <a:prstGeom prst="rect">
            <a:avLst/>
          </a:prstGeom>
        </p:spPr>
        <p:txBody>
          <a:bodyPr wrap="square">
            <a:spAutoFit/>
          </a:bodyPr>
          <a:lstStyle/>
          <a:p>
            <a:pPr>
              <a:lnSpc>
                <a:spcPct val="100000"/>
              </a:lnSpc>
            </a:pPr>
            <a:r>
              <a:rPr lang="en-GB" sz="2400" b="1" dirty="0"/>
              <a:t>Step 4: </a:t>
            </a:r>
            <a:r>
              <a:rPr lang="en-GB" sz="2400" dirty="0"/>
              <a:t>Substitute the values found in step 3 into any one of the original three equations to find the value of the third variable. </a:t>
            </a:r>
          </a:p>
        </p:txBody>
      </p:sp>
      <p:sp>
        <p:nvSpPr>
          <p:cNvPr id="5" name="TextBox 4">
            <a:extLst>
              <a:ext uri="{FF2B5EF4-FFF2-40B4-BE49-F238E27FC236}">
                <a16:creationId xmlns:a16="http://schemas.microsoft.com/office/drawing/2014/main" id="{AEB44587-9F6D-C548-9C98-87FCC1675D58}"/>
              </a:ext>
            </a:extLst>
          </p:cNvPr>
          <p:cNvSpPr txBox="1"/>
          <p:nvPr/>
        </p:nvSpPr>
        <p:spPr>
          <a:xfrm>
            <a:off x="3135034" y="3429000"/>
            <a:ext cx="3079689" cy="1938992"/>
          </a:xfrm>
          <a:prstGeom prst="rect">
            <a:avLst/>
          </a:prstGeom>
          <a:noFill/>
        </p:spPr>
        <p:txBody>
          <a:bodyPr wrap="none" rtlCol="0">
            <a:spAutoFit/>
          </a:bodyPr>
          <a:lstStyle/>
          <a:p>
            <a:r>
              <a:rPr lang="en-GB" sz="2400" dirty="0"/>
              <a:t>3x– y+ z.  =5               (2)</a:t>
            </a:r>
          </a:p>
          <a:p>
            <a:r>
              <a:rPr lang="en-GB" sz="2400" dirty="0"/>
              <a:t>3(2)–(1)+z=5 </a:t>
            </a:r>
          </a:p>
          <a:p>
            <a:r>
              <a:rPr lang="en-GB" sz="2400" dirty="0"/>
              <a:t>         6–1+z=5 </a:t>
            </a:r>
          </a:p>
          <a:p>
            <a:r>
              <a:rPr lang="en-GB" sz="2400" dirty="0"/>
              <a:t>            5 +z=5 </a:t>
            </a:r>
          </a:p>
          <a:p>
            <a:r>
              <a:rPr lang="en-GB" sz="2400" dirty="0"/>
              <a:t>                  z=0 </a:t>
            </a:r>
          </a:p>
        </p:txBody>
      </p:sp>
      <p:sp>
        <p:nvSpPr>
          <p:cNvPr id="7" name="Rectangle 6">
            <a:extLst>
              <a:ext uri="{FF2B5EF4-FFF2-40B4-BE49-F238E27FC236}">
                <a16:creationId xmlns:a16="http://schemas.microsoft.com/office/drawing/2014/main" id="{09E029AF-A8CC-7C42-A5BC-821AA647B17F}"/>
              </a:ext>
            </a:extLst>
          </p:cNvPr>
          <p:cNvSpPr/>
          <p:nvPr/>
        </p:nvSpPr>
        <p:spPr>
          <a:xfrm>
            <a:off x="572947" y="1952581"/>
            <a:ext cx="8061768" cy="1015663"/>
          </a:xfrm>
          <a:prstGeom prst="rect">
            <a:avLst/>
          </a:prstGeom>
        </p:spPr>
        <p:txBody>
          <a:bodyPr wrap="square">
            <a:spAutoFit/>
          </a:bodyPr>
          <a:lstStyle/>
          <a:p>
            <a:r>
              <a:rPr lang="en-GB" sz="2000" dirty="0">
                <a:latin typeface="Times" pitchFamily="2" charset="0"/>
              </a:rPr>
              <a:t>Once we have solved for two of the variables x, and y, we can substitute those values back into any one of the original three equations to solve for the variable z. </a:t>
            </a:r>
            <a:endParaRPr lang="en-GB" sz="2000" dirty="0"/>
          </a:p>
        </p:txBody>
      </p:sp>
      <p:sp>
        <p:nvSpPr>
          <p:cNvPr id="8" name="TextBox 7">
            <a:extLst>
              <a:ext uri="{FF2B5EF4-FFF2-40B4-BE49-F238E27FC236}">
                <a16:creationId xmlns:a16="http://schemas.microsoft.com/office/drawing/2014/main" id="{CE177992-2342-6E45-82A8-A44F25852417}"/>
              </a:ext>
            </a:extLst>
          </p:cNvPr>
          <p:cNvSpPr txBox="1"/>
          <p:nvPr/>
        </p:nvSpPr>
        <p:spPr>
          <a:xfrm>
            <a:off x="437097" y="5600677"/>
            <a:ext cx="8475562" cy="830997"/>
          </a:xfrm>
          <a:prstGeom prst="rect">
            <a:avLst/>
          </a:prstGeom>
          <a:noFill/>
        </p:spPr>
        <p:txBody>
          <a:bodyPr wrap="square" rtlCol="0">
            <a:spAutoFit/>
          </a:bodyPr>
          <a:lstStyle/>
          <a:p>
            <a:r>
              <a:rPr lang="en-GB" sz="2400" dirty="0"/>
              <a:t>The solution is (</a:t>
            </a:r>
            <a:r>
              <a:rPr lang="en-GB" sz="2400" dirty="0" err="1"/>
              <a:t>x,y,z</a:t>
            </a:r>
            <a:r>
              <a:rPr lang="en-GB" sz="2400" dirty="0"/>
              <a:t>)= (2,1,0), which is the point that lies on all three Planes described by equations 1,2, and</a:t>
            </a:r>
          </a:p>
        </p:txBody>
      </p:sp>
    </p:spTree>
    <p:extLst>
      <p:ext uri="{BB962C8B-B14F-4D97-AF65-F5344CB8AC3E}">
        <p14:creationId xmlns:p14="http://schemas.microsoft.com/office/powerpoint/2010/main" val="981816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D5095A-8583-EE44-B565-E511B9ED0D8C}"/>
              </a:ext>
            </a:extLst>
          </p:cNvPr>
          <p:cNvPicPr>
            <a:picLocks noChangeAspect="1"/>
          </p:cNvPicPr>
          <p:nvPr/>
        </p:nvPicPr>
        <p:blipFill>
          <a:blip r:embed="rId2"/>
          <a:stretch>
            <a:fillRect/>
          </a:stretch>
        </p:blipFill>
        <p:spPr>
          <a:xfrm>
            <a:off x="1958533" y="1473786"/>
            <a:ext cx="4558014" cy="3910428"/>
          </a:xfrm>
          <a:prstGeom prst="rect">
            <a:avLst/>
          </a:prstGeom>
        </p:spPr>
      </p:pic>
      <p:sp>
        <p:nvSpPr>
          <p:cNvPr id="5" name="Rectangle 4">
            <a:extLst>
              <a:ext uri="{FF2B5EF4-FFF2-40B4-BE49-F238E27FC236}">
                <a16:creationId xmlns:a16="http://schemas.microsoft.com/office/drawing/2014/main" id="{708367DD-7DBF-9244-84FA-F44B66AD3171}"/>
              </a:ext>
            </a:extLst>
          </p:cNvPr>
          <p:cNvSpPr/>
          <p:nvPr/>
        </p:nvSpPr>
        <p:spPr>
          <a:xfrm>
            <a:off x="521767" y="648551"/>
            <a:ext cx="3179075" cy="461665"/>
          </a:xfrm>
          <a:prstGeom prst="rect">
            <a:avLst/>
          </a:prstGeom>
        </p:spPr>
        <p:txBody>
          <a:bodyPr wrap="none">
            <a:spAutoFit/>
          </a:bodyPr>
          <a:lstStyle/>
          <a:p>
            <a:r>
              <a:rPr lang="en-GB" sz="2400" dirty="0">
                <a:latin typeface="Helvetica" pitchFamily="2" charset="0"/>
              </a:rPr>
              <a:t>Geometry of solutions</a:t>
            </a:r>
            <a:endParaRPr lang="en-GB" sz="2400" dirty="0">
              <a:effectLst/>
              <a:latin typeface="Helvetica" pitchFamily="2" charset="0"/>
            </a:endParaRPr>
          </a:p>
        </p:txBody>
      </p:sp>
    </p:spTree>
    <p:extLst>
      <p:ext uri="{BB962C8B-B14F-4D97-AF65-F5344CB8AC3E}">
        <p14:creationId xmlns:p14="http://schemas.microsoft.com/office/powerpoint/2010/main" val="3027913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3D4D9C-8D85-46A2-A0B1-54845DECACF4}"/>
              </a:ext>
            </a:extLst>
          </p:cNvPr>
          <p:cNvSpPr txBox="1"/>
          <p:nvPr/>
        </p:nvSpPr>
        <p:spPr>
          <a:xfrm>
            <a:off x="2120113" y="829434"/>
            <a:ext cx="1991251" cy="1477328"/>
          </a:xfrm>
          <a:prstGeom prst="rect">
            <a:avLst/>
          </a:prstGeom>
          <a:noFill/>
        </p:spPr>
        <p:txBody>
          <a:bodyPr wrap="none" rtlCol="0">
            <a:spAutoFit/>
          </a:bodyPr>
          <a:lstStyle/>
          <a:p>
            <a:r>
              <a:rPr lang="en-GB" dirty="0"/>
              <a:t>4x+8y+z=2         (1)</a:t>
            </a:r>
          </a:p>
          <a:p>
            <a:r>
              <a:rPr lang="en-GB" dirty="0"/>
              <a:t>X+7y-3z=-14       (2)</a:t>
            </a:r>
          </a:p>
          <a:p>
            <a:r>
              <a:rPr lang="en-GB" dirty="0"/>
              <a:t>2x-3y-2z=3          (3)</a:t>
            </a:r>
          </a:p>
          <a:p>
            <a:endParaRPr lang="en-GB" dirty="0"/>
          </a:p>
          <a:p>
            <a:endParaRPr lang="en-GB" dirty="0"/>
          </a:p>
        </p:txBody>
      </p:sp>
      <p:sp>
        <p:nvSpPr>
          <p:cNvPr id="4" name="TextBox 3">
            <a:extLst>
              <a:ext uri="{FF2B5EF4-FFF2-40B4-BE49-F238E27FC236}">
                <a16:creationId xmlns:a16="http://schemas.microsoft.com/office/drawing/2014/main" id="{5D1304C0-9F57-43D6-8B56-AE58E6B19BDF}"/>
              </a:ext>
            </a:extLst>
          </p:cNvPr>
          <p:cNvSpPr txBox="1"/>
          <p:nvPr/>
        </p:nvSpPr>
        <p:spPr>
          <a:xfrm>
            <a:off x="2023009" y="2074101"/>
            <a:ext cx="4572000" cy="1200329"/>
          </a:xfrm>
          <a:prstGeom prst="rect">
            <a:avLst/>
          </a:prstGeom>
          <a:noFill/>
        </p:spPr>
        <p:txBody>
          <a:bodyPr wrap="square">
            <a:spAutoFit/>
          </a:bodyPr>
          <a:lstStyle/>
          <a:p>
            <a:r>
              <a:rPr lang="en-GB" dirty="0"/>
              <a:t>3X </a:t>
            </a:r>
            <a:r>
              <a:rPr lang="en-GB" dirty="0" err="1"/>
              <a:t>eq</a:t>
            </a:r>
            <a:r>
              <a:rPr lang="en-GB" dirty="0"/>
              <a:t> (1)</a:t>
            </a:r>
          </a:p>
          <a:p>
            <a:r>
              <a:rPr lang="en-GB" dirty="0"/>
              <a:t>12x+24y+3z=6         (1)</a:t>
            </a:r>
          </a:p>
          <a:p>
            <a:r>
              <a:rPr lang="en-GB" dirty="0"/>
              <a:t>X+7y-3z=-14       (2)</a:t>
            </a:r>
          </a:p>
          <a:p>
            <a:r>
              <a:rPr lang="en-GB" dirty="0"/>
              <a:t>13x+31y=-8              (4)</a:t>
            </a:r>
          </a:p>
        </p:txBody>
      </p:sp>
      <p:sp>
        <p:nvSpPr>
          <p:cNvPr id="5" name="TextBox 4">
            <a:extLst>
              <a:ext uri="{FF2B5EF4-FFF2-40B4-BE49-F238E27FC236}">
                <a16:creationId xmlns:a16="http://schemas.microsoft.com/office/drawing/2014/main" id="{E5D8ADBC-3138-40CB-BC27-625BB5FD47A4}"/>
              </a:ext>
            </a:extLst>
          </p:cNvPr>
          <p:cNvSpPr txBox="1"/>
          <p:nvPr/>
        </p:nvSpPr>
        <p:spPr>
          <a:xfrm>
            <a:off x="2277908" y="3698060"/>
            <a:ext cx="2395207" cy="1200329"/>
          </a:xfrm>
          <a:prstGeom prst="rect">
            <a:avLst/>
          </a:prstGeom>
          <a:noFill/>
        </p:spPr>
        <p:txBody>
          <a:bodyPr wrap="none" rtlCol="0">
            <a:spAutoFit/>
          </a:bodyPr>
          <a:lstStyle/>
          <a:p>
            <a:r>
              <a:rPr lang="en-GB" dirty="0"/>
              <a:t>2 X (4x+8y+z=2)         (1)</a:t>
            </a:r>
          </a:p>
          <a:p>
            <a:r>
              <a:rPr lang="en-GB" dirty="0"/>
              <a:t>8x+16y+2z=4 </a:t>
            </a:r>
          </a:p>
          <a:p>
            <a:r>
              <a:rPr lang="en-GB" dirty="0"/>
              <a:t>2x-3y-2z=3          (3)</a:t>
            </a:r>
          </a:p>
          <a:p>
            <a:r>
              <a:rPr lang="en-GB" dirty="0"/>
              <a:t>10x+13y=7          (5)</a:t>
            </a:r>
          </a:p>
        </p:txBody>
      </p:sp>
      <p:sp>
        <p:nvSpPr>
          <p:cNvPr id="7" name="TextBox 6">
            <a:extLst>
              <a:ext uri="{FF2B5EF4-FFF2-40B4-BE49-F238E27FC236}">
                <a16:creationId xmlns:a16="http://schemas.microsoft.com/office/drawing/2014/main" id="{00AEA703-5756-4FFB-9948-5D90BB45DE8F}"/>
              </a:ext>
            </a:extLst>
          </p:cNvPr>
          <p:cNvSpPr txBox="1"/>
          <p:nvPr/>
        </p:nvSpPr>
        <p:spPr>
          <a:xfrm>
            <a:off x="5381168" y="4381264"/>
            <a:ext cx="4572000" cy="2308324"/>
          </a:xfrm>
          <a:prstGeom prst="rect">
            <a:avLst/>
          </a:prstGeom>
          <a:noFill/>
        </p:spPr>
        <p:txBody>
          <a:bodyPr wrap="square">
            <a:spAutoFit/>
          </a:bodyPr>
          <a:lstStyle/>
          <a:p>
            <a:r>
              <a:rPr lang="en-GB" dirty="0"/>
              <a:t>13x+31y=-8</a:t>
            </a:r>
          </a:p>
          <a:p>
            <a:r>
              <a:rPr lang="en-GB" dirty="0"/>
              <a:t>10x+13y=7</a:t>
            </a:r>
          </a:p>
          <a:p>
            <a:endParaRPr lang="en-GB" dirty="0"/>
          </a:p>
          <a:p>
            <a:endParaRPr lang="en-GB" dirty="0"/>
          </a:p>
          <a:p>
            <a:r>
              <a:rPr lang="en-GB" dirty="0"/>
              <a:t>130x+310y=-80</a:t>
            </a:r>
          </a:p>
          <a:p>
            <a:r>
              <a:rPr lang="en-GB" dirty="0"/>
              <a:t>130x+169y=91</a:t>
            </a:r>
          </a:p>
          <a:p>
            <a:r>
              <a:rPr lang="en-GB" dirty="0"/>
              <a:t>141y=-171</a:t>
            </a:r>
          </a:p>
          <a:p>
            <a:r>
              <a:rPr lang="en-GB" dirty="0"/>
              <a:t>Y=-171/141</a:t>
            </a:r>
          </a:p>
        </p:txBody>
      </p:sp>
      <p:sp>
        <p:nvSpPr>
          <p:cNvPr id="9" name="TextBox 8">
            <a:extLst>
              <a:ext uri="{FF2B5EF4-FFF2-40B4-BE49-F238E27FC236}">
                <a16:creationId xmlns:a16="http://schemas.microsoft.com/office/drawing/2014/main" id="{7B87BCEC-AA94-4D0D-882D-4C74DEB353D4}"/>
              </a:ext>
            </a:extLst>
          </p:cNvPr>
          <p:cNvSpPr txBox="1"/>
          <p:nvPr/>
        </p:nvSpPr>
        <p:spPr>
          <a:xfrm>
            <a:off x="1709351" y="5089609"/>
            <a:ext cx="4975654" cy="1200329"/>
          </a:xfrm>
          <a:prstGeom prst="rect">
            <a:avLst/>
          </a:prstGeom>
          <a:noFill/>
        </p:spPr>
        <p:txBody>
          <a:bodyPr wrap="square">
            <a:spAutoFit/>
          </a:bodyPr>
          <a:lstStyle/>
          <a:p>
            <a:r>
              <a:rPr lang="en-GB" dirty="0"/>
              <a:t>10x+13y=7</a:t>
            </a:r>
          </a:p>
          <a:p>
            <a:r>
              <a:rPr lang="en-GB" dirty="0"/>
              <a:t>10x+13(171/141)=7  </a:t>
            </a:r>
          </a:p>
          <a:p>
            <a:r>
              <a:rPr lang="en-GB" dirty="0"/>
              <a:t>10x=7-15.7</a:t>
            </a:r>
          </a:p>
          <a:p>
            <a:r>
              <a:rPr lang="en-GB"/>
              <a:t>X=7.3/10        </a:t>
            </a:r>
            <a:r>
              <a:rPr lang="en-GB" dirty="0"/>
              <a:t>(5)</a:t>
            </a:r>
          </a:p>
        </p:txBody>
      </p:sp>
    </p:spTree>
    <p:extLst>
      <p:ext uri="{BB962C8B-B14F-4D97-AF65-F5344CB8AC3E}">
        <p14:creationId xmlns:p14="http://schemas.microsoft.com/office/powerpoint/2010/main" val="1343016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14039</TotalTime>
  <Words>1906</Words>
  <Application>Microsoft Office PowerPoint</Application>
  <PresentationFormat>On-screen Show (4:3)</PresentationFormat>
  <Paragraphs>233</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Calibri Light</vt:lpstr>
      <vt:lpstr>Helvetica</vt:lpstr>
      <vt:lpstr>Arial</vt:lpstr>
      <vt:lpstr>Times</vt:lpstr>
      <vt:lpstr>Calibri</vt:lpstr>
      <vt:lpstr>Cambria Math</vt:lpstr>
      <vt:lpstr>Office Theme</vt:lpstr>
      <vt:lpstr>Mathematics </vt:lpstr>
      <vt:lpstr>Dealing with negative numbers.</vt:lpstr>
      <vt:lpstr>PowerPoint Presentation</vt:lpstr>
      <vt:lpstr>Rules of arithmetic</vt:lpstr>
      <vt:lpstr>PowerPoint Presentation</vt:lpstr>
      <vt:lpstr>Solving equations by collecting terms </vt:lpstr>
      <vt:lpstr>Transposition of simple formulae</vt:lpstr>
      <vt:lpstr>PowerPoint Presentation</vt:lpstr>
      <vt:lpstr>PowerPoint Presentation</vt:lpstr>
      <vt:lpstr>Example 2</vt:lpstr>
      <vt:lpstr>PowerPoint Presentation</vt:lpstr>
      <vt:lpstr>Exercise 1</vt:lpstr>
      <vt:lpstr>PowerPoint Presentation</vt:lpstr>
      <vt:lpstr>PowerPoint Presentation</vt:lpstr>
      <vt:lpstr>PowerPoint Presentation</vt:lpstr>
      <vt:lpstr>Solving simultaneous equations</vt:lpstr>
      <vt:lpstr>PowerPoint Presentation</vt:lpstr>
      <vt:lpstr>Example 2</vt:lpstr>
      <vt:lpstr>PowerPoint Presentation</vt:lpstr>
      <vt:lpstr>Exercise</vt:lpstr>
      <vt:lpstr>Method of elimination</vt:lpstr>
      <vt:lpstr>PowerPoint Presentation</vt:lpstr>
      <vt:lpstr>PowerPoint Presentation</vt:lpstr>
      <vt:lpstr>PowerPoint Presentation</vt:lpstr>
      <vt:lpstr>Linear Equations in Three Variables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Mohameed Bennasar</cp:lastModifiedBy>
  <cp:revision>102</cp:revision>
  <dcterms:created xsi:type="dcterms:W3CDTF">2017-06-08T10:43:23Z</dcterms:created>
  <dcterms:modified xsi:type="dcterms:W3CDTF">2021-10-05T13:33:10Z</dcterms:modified>
</cp:coreProperties>
</file>