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56" r:id="rId5"/>
    <p:sldId id="445" r:id="rId6"/>
    <p:sldId id="422" r:id="rId7"/>
    <p:sldId id="447" r:id="rId8"/>
    <p:sldId id="448" r:id="rId9"/>
    <p:sldId id="449" r:id="rId10"/>
    <p:sldId id="450" r:id="rId11"/>
    <p:sldId id="456" r:id="rId12"/>
    <p:sldId id="455" r:id="rId13"/>
    <p:sldId id="451" r:id="rId14"/>
    <p:sldId id="452" r:id="rId15"/>
    <p:sldId id="454" r:id="rId16"/>
    <p:sldId id="457" r:id="rId17"/>
    <p:sldId id="471" r:id="rId18"/>
    <p:sldId id="466" r:id="rId19"/>
    <p:sldId id="459" r:id="rId20"/>
    <p:sldId id="460" r:id="rId21"/>
    <p:sldId id="461" r:id="rId22"/>
    <p:sldId id="462" r:id="rId23"/>
    <p:sldId id="470" r:id="rId24"/>
    <p:sldId id="469" r:id="rId25"/>
    <p:sldId id="275" r:id="rId26"/>
    <p:sldId id="464" r:id="rId27"/>
    <p:sldId id="465" r:id="rId28"/>
    <p:sldId id="467" r:id="rId29"/>
    <p:sldId id="468" r:id="rId30"/>
    <p:sldId id="472" r:id="rId31"/>
    <p:sldId id="463" r:id="rId32"/>
    <p:sldId id="473"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838" autoAdjust="0"/>
  </p:normalViewPr>
  <p:slideViewPr>
    <p:cSldViewPr>
      <p:cViewPr varScale="1">
        <p:scale>
          <a:sx n="63" d="100"/>
          <a:sy n="63" d="100"/>
        </p:scale>
        <p:origin x="1578"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7134E9-B5F1-4A6F-BA6C-D4BE852FFF88}"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F7FE3A3A-FAF8-4026-8606-920BCD408AA1}">
      <dgm:prSet phldrT="[Text]"/>
      <dgm:spPr/>
      <dgm:t>
        <a:bodyPr/>
        <a:lstStyle/>
        <a:p>
          <a:r>
            <a:rPr lang="en-US" dirty="0"/>
            <a:t>Values</a:t>
          </a:r>
        </a:p>
      </dgm:t>
    </dgm:pt>
    <dgm:pt modelId="{7494290E-62A8-4796-BE0A-EC5F8CBAECD4}" type="parTrans" cxnId="{67551A46-09D1-4CEB-AEDB-C9F86C6D27D3}">
      <dgm:prSet/>
      <dgm:spPr/>
      <dgm:t>
        <a:bodyPr/>
        <a:lstStyle/>
        <a:p>
          <a:endParaRPr lang="en-US"/>
        </a:p>
      </dgm:t>
    </dgm:pt>
    <dgm:pt modelId="{0570D848-292E-4729-B2D6-268339D74CBE}" type="sibTrans" cxnId="{67551A46-09D1-4CEB-AEDB-C9F86C6D27D3}">
      <dgm:prSet/>
      <dgm:spPr/>
      <dgm:t>
        <a:bodyPr/>
        <a:lstStyle/>
        <a:p>
          <a:endParaRPr lang="en-US"/>
        </a:p>
      </dgm:t>
    </dgm:pt>
    <dgm:pt modelId="{E3916D0F-81BE-4DD3-9114-B525D6CCFD7D}">
      <dgm:prSet phldrT="[Text]"/>
      <dgm:spPr/>
      <dgm:t>
        <a:bodyPr/>
        <a:lstStyle/>
        <a:p>
          <a:r>
            <a:rPr lang="en-US" dirty="0"/>
            <a:t>Family</a:t>
          </a:r>
        </a:p>
      </dgm:t>
    </dgm:pt>
    <dgm:pt modelId="{A6DAFA51-FF06-4025-90A5-22CDACF17F29}" type="parTrans" cxnId="{065165CB-1252-4908-A8F3-73D81AF9C94C}">
      <dgm:prSet/>
      <dgm:spPr/>
      <dgm:t>
        <a:bodyPr/>
        <a:lstStyle/>
        <a:p>
          <a:endParaRPr lang="en-US"/>
        </a:p>
      </dgm:t>
    </dgm:pt>
    <dgm:pt modelId="{C97C28AF-D66A-4C49-8CCB-75F0954EE1F4}" type="sibTrans" cxnId="{065165CB-1252-4908-A8F3-73D81AF9C94C}">
      <dgm:prSet/>
      <dgm:spPr/>
      <dgm:t>
        <a:bodyPr/>
        <a:lstStyle/>
        <a:p>
          <a:endParaRPr lang="en-US"/>
        </a:p>
      </dgm:t>
    </dgm:pt>
    <dgm:pt modelId="{501F5BA1-36F4-4F87-AD40-002C0D5A6B35}">
      <dgm:prSet phldrT="[Text]"/>
      <dgm:spPr/>
      <dgm:t>
        <a:bodyPr/>
        <a:lstStyle/>
        <a:p>
          <a:r>
            <a:rPr lang="en-US" dirty="0"/>
            <a:t>Social Influences (Peers)</a:t>
          </a:r>
        </a:p>
      </dgm:t>
    </dgm:pt>
    <dgm:pt modelId="{83AA5745-3F5D-4607-82F5-8305C815FC4D}" type="parTrans" cxnId="{FB54811C-47B7-4E8B-A79A-51073FD00B64}">
      <dgm:prSet/>
      <dgm:spPr/>
      <dgm:t>
        <a:bodyPr/>
        <a:lstStyle/>
        <a:p>
          <a:endParaRPr lang="en-US"/>
        </a:p>
      </dgm:t>
    </dgm:pt>
    <dgm:pt modelId="{7F7C210B-580F-4D67-A28D-79162A8AC623}" type="sibTrans" cxnId="{FB54811C-47B7-4E8B-A79A-51073FD00B64}">
      <dgm:prSet/>
      <dgm:spPr/>
      <dgm:t>
        <a:bodyPr/>
        <a:lstStyle/>
        <a:p>
          <a:endParaRPr lang="en-US"/>
        </a:p>
      </dgm:t>
    </dgm:pt>
    <dgm:pt modelId="{13CB17A0-BAA0-42DC-963C-F07A4D40B129}">
      <dgm:prSet phldrT="[Text]"/>
      <dgm:spPr/>
      <dgm:t>
        <a:bodyPr/>
        <a:lstStyle/>
        <a:p>
          <a:r>
            <a:rPr lang="en-US" dirty="0"/>
            <a:t>Significant life / Historical events</a:t>
          </a:r>
        </a:p>
      </dgm:t>
    </dgm:pt>
    <dgm:pt modelId="{8417EB65-849F-4A39-A228-D6A4F745D705}" type="parTrans" cxnId="{F3B22DE8-2C9E-4D42-B7DB-6B7775DF78B0}">
      <dgm:prSet/>
      <dgm:spPr/>
      <dgm:t>
        <a:bodyPr/>
        <a:lstStyle/>
        <a:p>
          <a:endParaRPr lang="en-US"/>
        </a:p>
      </dgm:t>
    </dgm:pt>
    <dgm:pt modelId="{0CB9F772-1926-4BC5-8D53-1136A0D570AF}" type="sibTrans" cxnId="{F3B22DE8-2C9E-4D42-B7DB-6B7775DF78B0}">
      <dgm:prSet/>
      <dgm:spPr/>
      <dgm:t>
        <a:bodyPr/>
        <a:lstStyle/>
        <a:p>
          <a:endParaRPr lang="en-US"/>
        </a:p>
      </dgm:t>
    </dgm:pt>
    <dgm:pt modelId="{6EC9E1B1-5026-4C43-9E83-3AD581BFBCDD}">
      <dgm:prSet phldrT="[Text]"/>
      <dgm:spPr/>
      <dgm:t>
        <a:bodyPr/>
        <a:lstStyle/>
        <a:p>
          <a:r>
            <a:rPr lang="en-US" dirty="0"/>
            <a:t>The Workplace</a:t>
          </a:r>
        </a:p>
      </dgm:t>
    </dgm:pt>
    <dgm:pt modelId="{89D16EEE-3B59-422D-AD59-8E6C8338FB61}" type="parTrans" cxnId="{51D11B9D-649E-4E20-835C-5117704EABD6}">
      <dgm:prSet/>
      <dgm:spPr/>
      <dgm:t>
        <a:bodyPr/>
        <a:lstStyle/>
        <a:p>
          <a:endParaRPr lang="en-US"/>
        </a:p>
      </dgm:t>
    </dgm:pt>
    <dgm:pt modelId="{A8D7001F-B1D2-4EC7-91FB-C810CB1A9FAE}" type="sibTrans" cxnId="{51D11B9D-649E-4E20-835C-5117704EABD6}">
      <dgm:prSet/>
      <dgm:spPr/>
      <dgm:t>
        <a:bodyPr/>
        <a:lstStyle/>
        <a:p>
          <a:endParaRPr lang="en-US"/>
        </a:p>
      </dgm:t>
    </dgm:pt>
    <dgm:pt modelId="{F5B82630-4858-42DA-A690-03964ABB0C6F}">
      <dgm:prSet phldrT="[Text]"/>
      <dgm:spPr/>
      <dgm:t>
        <a:bodyPr/>
        <a:lstStyle/>
        <a:p>
          <a:r>
            <a:rPr lang="en-US" dirty="0"/>
            <a:t>Culture</a:t>
          </a:r>
        </a:p>
      </dgm:t>
    </dgm:pt>
    <dgm:pt modelId="{6766D3BD-4598-4E54-AD4C-D8D784B02E97}" type="parTrans" cxnId="{FC60ED2D-10D6-4B8D-9A60-CDE18FEF11FC}">
      <dgm:prSet/>
      <dgm:spPr/>
      <dgm:t>
        <a:bodyPr/>
        <a:lstStyle/>
        <a:p>
          <a:endParaRPr lang="en-US"/>
        </a:p>
      </dgm:t>
    </dgm:pt>
    <dgm:pt modelId="{0282FB50-8B52-4F38-9A6F-3F18F6098B82}" type="sibTrans" cxnId="{FC60ED2D-10D6-4B8D-9A60-CDE18FEF11FC}">
      <dgm:prSet/>
      <dgm:spPr/>
      <dgm:t>
        <a:bodyPr/>
        <a:lstStyle/>
        <a:p>
          <a:endParaRPr lang="en-US"/>
        </a:p>
      </dgm:t>
    </dgm:pt>
    <dgm:pt modelId="{68F340DC-51A6-4384-8330-24EEF864B0B5}">
      <dgm:prSet phldrT="[Text]"/>
      <dgm:spPr/>
      <dgm:t>
        <a:bodyPr/>
        <a:lstStyle/>
        <a:p>
          <a:r>
            <a:rPr lang="en-US" dirty="0"/>
            <a:t>Religion</a:t>
          </a:r>
        </a:p>
      </dgm:t>
    </dgm:pt>
    <dgm:pt modelId="{FC1D924F-9C9B-4A6D-9F27-7C718B23B572}" type="parTrans" cxnId="{1B9397B4-64B8-41ED-A930-AA5BDD0BCC8C}">
      <dgm:prSet/>
      <dgm:spPr/>
      <dgm:t>
        <a:bodyPr/>
        <a:lstStyle/>
        <a:p>
          <a:endParaRPr lang="en-US"/>
        </a:p>
      </dgm:t>
    </dgm:pt>
    <dgm:pt modelId="{E4082A98-3ED6-4498-893F-386BE7217787}" type="sibTrans" cxnId="{1B9397B4-64B8-41ED-A930-AA5BDD0BCC8C}">
      <dgm:prSet/>
      <dgm:spPr/>
      <dgm:t>
        <a:bodyPr/>
        <a:lstStyle/>
        <a:p>
          <a:endParaRPr lang="en-US"/>
        </a:p>
      </dgm:t>
    </dgm:pt>
    <dgm:pt modelId="{5B257D1C-91DC-4274-B789-D52902B7B57C}" type="pres">
      <dgm:prSet presAssocID="{527134E9-B5F1-4A6F-BA6C-D4BE852FFF88}" presName="Name0" presStyleCnt="0">
        <dgm:presLayoutVars>
          <dgm:chMax val="1"/>
          <dgm:chPref val="1"/>
          <dgm:dir/>
          <dgm:animOne val="branch"/>
          <dgm:animLvl val="lvl"/>
        </dgm:presLayoutVars>
      </dgm:prSet>
      <dgm:spPr/>
    </dgm:pt>
    <dgm:pt modelId="{4E46AD14-BA99-47D4-B623-89AEE2C6D970}" type="pres">
      <dgm:prSet presAssocID="{F7FE3A3A-FAF8-4026-8606-920BCD408AA1}" presName="Parent" presStyleLbl="node0" presStyleIdx="0" presStyleCnt="1">
        <dgm:presLayoutVars>
          <dgm:chMax val="6"/>
          <dgm:chPref val="6"/>
        </dgm:presLayoutVars>
      </dgm:prSet>
      <dgm:spPr/>
    </dgm:pt>
    <dgm:pt modelId="{E3ACB434-2191-430F-8C78-DEB8B0ADC406}" type="pres">
      <dgm:prSet presAssocID="{E3916D0F-81BE-4DD3-9114-B525D6CCFD7D}" presName="Accent1" presStyleCnt="0"/>
      <dgm:spPr/>
    </dgm:pt>
    <dgm:pt modelId="{61E8970D-7A8A-47FA-A89D-4852AF1F958D}" type="pres">
      <dgm:prSet presAssocID="{E3916D0F-81BE-4DD3-9114-B525D6CCFD7D}" presName="Accent" presStyleLbl="bgShp" presStyleIdx="0" presStyleCnt="6"/>
      <dgm:spPr/>
    </dgm:pt>
    <dgm:pt modelId="{810D34AE-917D-4E35-9F39-562402F50920}" type="pres">
      <dgm:prSet presAssocID="{E3916D0F-81BE-4DD3-9114-B525D6CCFD7D}" presName="Child1" presStyleLbl="node1" presStyleIdx="0" presStyleCnt="6">
        <dgm:presLayoutVars>
          <dgm:chMax val="0"/>
          <dgm:chPref val="0"/>
          <dgm:bulletEnabled val="1"/>
        </dgm:presLayoutVars>
      </dgm:prSet>
      <dgm:spPr/>
    </dgm:pt>
    <dgm:pt modelId="{37C3DC7D-1949-40AD-9DF9-2BFE71BA7827}" type="pres">
      <dgm:prSet presAssocID="{501F5BA1-36F4-4F87-AD40-002C0D5A6B35}" presName="Accent2" presStyleCnt="0"/>
      <dgm:spPr/>
    </dgm:pt>
    <dgm:pt modelId="{A5D32ABC-5271-4718-B224-592F1CAC4572}" type="pres">
      <dgm:prSet presAssocID="{501F5BA1-36F4-4F87-AD40-002C0D5A6B35}" presName="Accent" presStyleLbl="bgShp" presStyleIdx="1" presStyleCnt="6"/>
      <dgm:spPr/>
    </dgm:pt>
    <dgm:pt modelId="{F62596A6-BD98-4300-923B-E8AD0AEFEF09}" type="pres">
      <dgm:prSet presAssocID="{501F5BA1-36F4-4F87-AD40-002C0D5A6B35}" presName="Child2" presStyleLbl="node1" presStyleIdx="1" presStyleCnt="6">
        <dgm:presLayoutVars>
          <dgm:chMax val="0"/>
          <dgm:chPref val="0"/>
          <dgm:bulletEnabled val="1"/>
        </dgm:presLayoutVars>
      </dgm:prSet>
      <dgm:spPr/>
    </dgm:pt>
    <dgm:pt modelId="{ACA1E0AA-E8CF-4C68-9127-018FA0ACDAE3}" type="pres">
      <dgm:prSet presAssocID="{13CB17A0-BAA0-42DC-963C-F07A4D40B129}" presName="Accent3" presStyleCnt="0"/>
      <dgm:spPr/>
    </dgm:pt>
    <dgm:pt modelId="{AF6C57ED-3679-4B33-82F4-B67F6082D5D9}" type="pres">
      <dgm:prSet presAssocID="{13CB17A0-BAA0-42DC-963C-F07A4D40B129}" presName="Accent" presStyleLbl="bgShp" presStyleIdx="2" presStyleCnt="6"/>
      <dgm:spPr/>
    </dgm:pt>
    <dgm:pt modelId="{D9EDF162-6BDD-4563-87A6-9C3603F68B9A}" type="pres">
      <dgm:prSet presAssocID="{13CB17A0-BAA0-42DC-963C-F07A4D40B129}" presName="Child3" presStyleLbl="node1" presStyleIdx="2" presStyleCnt="6">
        <dgm:presLayoutVars>
          <dgm:chMax val="0"/>
          <dgm:chPref val="0"/>
          <dgm:bulletEnabled val="1"/>
        </dgm:presLayoutVars>
      </dgm:prSet>
      <dgm:spPr/>
    </dgm:pt>
    <dgm:pt modelId="{974C2C48-9B0D-426F-8A09-31668479E2D0}" type="pres">
      <dgm:prSet presAssocID="{6EC9E1B1-5026-4C43-9E83-3AD581BFBCDD}" presName="Accent4" presStyleCnt="0"/>
      <dgm:spPr/>
    </dgm:pt>
    <dgm:pt modelId="{5650A0C7-0638-4940-9ADA-6F6DF13A3A48}" type="pres">
      <dgm:prSet presAssocID="{6EC9E1B1-5026-4C43-9E83-3AD581BFBCDD}" presName="Accent" presStyleLbl="bgShp" presStyleIdx="3" presStyleCnt="6"/>
      <dgm:spPr/>
    </dgm:pt>
    <dgm:pt modelId="{A71C3EF4-16E9-4E80-9278-8E50C00C99DB}" type="pres">
      <dgm:prSet presAssocID="{6EC9E1B1-5026-4C43-9E83-3AD581BFBCDD}" presName="Child4" presStyleLbl="node1" presStyleIdx="3" presStyleCnt="6">
        <dgm:presLayoutVars>
          <dgm:chMax val="0"/>
          <dgm:chPref val="0"/>
          <dgm:bulletEnabled val="1"/>
        </dgm:presLayoutVars>
      </dgm:prSet>
      <dgm:spPr/>
    </dgm:pt>
    <dgm:pt modelId="{B940C7B1-D02F-40F9-9E1A-5AFEF67B7551}" type="pres">
      <dgm:prSet presAssocID="{F5B82630-4858-42DA-A690-03964ABB0C6F}" presName="Accent5" presStyleCnt="0"/>
      <dgm:spPr/>
    </dgm:pt>
    <dgm:pt modelId="{A7892F00-D6D0-4444-AA63-8BB7CCA2C8B7}" type="pres">
      <dgm:prSet presAssocID="{F5B82630-4858-42DA-A690-03964ABB0C6F}" presName="Accent" presStyleLbl="bgShp" presStyleIdx="4" presStyleCnt="6"/>
      <dgm:spPr/>
    </dgm:pt>
    <dgm:pt modelId="{C24C0EDE-4A01-4355-8CF2-5D1CDDCAC3D1}" type="pres">
      <dgm:prSet presAssocID="{F5B82630-4858-42DA-A690-03964ABB0C6F}" presName="Child5" presStyleLbl="node1" presStyleIdx="4" presStyleCnt="6">
        <dgm:presLayoutVars>
          <dgm:chMax val="0"/>
          <dgm:chPref val="0"/>
          <dgm:bulletEnabled val="1"/>
        </dgm:presLayoutVars>
      </dgm:prSet>
      <dgm:spPr/>
    </dgm:pt>
    <dgm:pt modelId="{FBC93436-6AF0-4F29-9A9C-F465E20F0F89}" type="pres">
      <dgm:prSet presAssocID="{68F340DC-51A6-4384-8330-24EEF864B0B5}" presName="Accent6" presStyleCnt="0"/>
      <dgm:spPr/>
    </dgm:pt>
    <dgm:pt modelId="{9375A608-BE1A-4BBF-A0C1-2AE4CBC6F8A6}" type="pres">
      <dgm:prSet presAssocID="{68F340DC-51A6-4384-8330-24EEF864B0B5}" presName="Accent" presStyleLbl="bgShp" presStyleIdx="5" presStyleCnt="6"/>
      <dgm:spPr/>
    </dgm:pt>
    <dgm:pt modelId="{992D4D4D-DE86-4CAF-9E32-A291C4ACE232}" type="pres">
      <dgm:prSet presAssocID="{68F340DC-51A6-4384-8330-24EEF864B0B5}" presName="Child6" presStyleLbl="node1" presStyleIdx="5" presStyleCnt="6">
        <dgm:presLayoutVars>
          <dgm:chMax val="0"/>
          <dgm:chPref val="0"/>
          <dgm:bulletEnabled val="1"/>
        </dgm:presLayoutVars>
      </dgm:prSet>
      <dgm:spPr/>
    </dgm:pt>
  </dgm:ptLst>
  <dgm:cxnLst>
    <dgm:cxn modelId="{B24BFB0B-3132-403E-9CE4-BE407FFF16FC}" type="presOf" srcId="{F7FE3A3A-FAF8-4026-8606-920BCD408AA1}" destId="{4E46AD14-BA99-47D4-B623-89AEE2C6D970}" srcOrd="0" destOrd="0" presId="urn:microsoft.com/office/officeart/2011/layout/HexagonRadial"/>
    <dgm:cxn modelId="{FB54811C-47B7-4E8B-A79A-51073FD00B64}" srcId="{F7FE3A3A-FAF8-4026-8606-920BCD408AA1}" destId="{501F5BA1-36F4-4F87-AD40-002C0D5A6B35}" srcOrd="1" destOrd="0" parTransId="{83AA5745-3F5D-4607-82F5-8305C815FC4D}" sibTransId="{7F7C210B-580F-4D67-A28D-79162A8AC623}"/>
    <dgm:cxn modelId="{FC60ED2D-10D6-4B8D-9A60-CDE18FEF11FC}" srcId="{F7FE3A3A-FAF8-4026-8606-920BCD408AA1}" destId="{F5B82630-4858-42DA-A690-03964ABB0C6F}" srcOrd="4" destOrd="0" parTransId="{6766D3BD-4598-4E54-AD4C-D8D784B02E97}" sibTransId="{0282FB50-8B52-4F38-9A6F-3F18F6098B82}"/>
    <dgm:cxn modelId="{CDB88037-FEE4-4953-93A8-D19A9DD5A247}" type="presOf" srcId="{68F340DC-51A6-4384-8330-24EEF864B0B5}" destId="{992D4D4D-DE86-4CAF-9E32-A291C4ACE232}" srcOrd="0" destOrd="0" presId="urn:microsoft.com/office/officeart/2011/layout/HexagonRadial"/>
    <dgm:cxn modelId="{67551A46-09D1-4CEB-AEDB-C9F86C6D27D3}" srcId="{527134E9-B5F1-4A6F-BA6C-D4BE852FFF88}" destId="{F7FE3A3A-FAF8-4026-8606-920BCD408AA1}" srcOrd="0" destOrd="0" parTransId="{7494290E-62A8-4796-BE0A-EC5F8CBAECD4}" sibTransId="{0570D848-292E-4729-B2D6-268339D74CBE}"/>
    <dgm:cxn modelId="{F8ED7850-214F-4819-8C03-318C5C603134}" type="presOf" srcId="{501F5BA1-36F4-4F87-AD40-002C0D5A6B35}" destId="{F62596A6-BD98-4300-923B-E8AD0AEFEF09}" srcOrd="0" destOrd="0" presId="urn:microsoft.com/office/officeart/2011/layout/HexagonRadial"/>
    <dgm:cxn modelId="{4844FD79-58FA-4342-853F-9C133D403B14}" type="presOf" srcId="{6EC9E1B1-5026-4C43-9E83-3AD581BFBCDD}" destId="{A71C3EF4-16E9-4E80-9278-8E50C00C99DB}" srcOrd="0" destOrd="0" presId="urn:microsoft.com/office/officeart/2011/layout/HexagonRadial"/>
    <dgm:cxn modelId="{349C5E98-EAFF-4255-8FBD-EB84EB8AB1DE}" type="presOf" srcId="{F5B82630-4858-42DA-A690-03964ABB0C6F}" destId="{C24C0EDE-4A01-4355-8CF2-5D1CDDCAC3D1}" srcOrd="0" destOrd="0" presId="urn:microsoft.com/office/officeart/2011/layout/HexagonRadial"/>
    <dgm:cxn modelId="{51D11B9D-649E-4E20-835C-5117704EABD6}" srcId="{F7FE3A3A-FAF8-4026-8606-920BCD408AA1}" destId="{6EC9E1B1-5026-4C43-9E83-3AD581BFBCDD}" srcOrd="3" destOrd="0" parTransId="{89D16EEE-3B59-422D-AD59-8E6C8338FB61}" sibTransId="{A8D7001F-B1D2-4EC7-91FB-C810CB1A9FAE}"/>
    <dgm:cxn modelId="{88CE23AA-1184-4A7E-96EF-5CAB8D9761A7}" type="presOf" srcId="{527134E9-B5F1-4A6F-BA6C-D4BE852FFF88}" destId="{5B257D1C-91DC-4274-B789-D52902B7B57C}" srcOrd="0" destOrd="0" presId="urn:microsoft.com/office/officeart/2011/layout/HexagonRadial"/>
    <dgm:cxn modelId="{1B9397B4-64B8-41ED-A930-AA5BDD0BCC8C}" srcId="{F7FE3A3A-FAF8-4026-8606-920BCD408AA1}" destId="{68F340DC-51A6-4384-8330-24EEF864B0B5}" srcOrd="5" destOrd="0" parTransId="{FC1D924F-9C9B-4A6D-9F27-7C718B23B572}" sibTransId="{E4082A98-3ED6-4498-893F-386BE7217787}"/>
    <dgm:cxn modelId="{710F47C0-EA02-4BCB-AF51-2AE2062A0DAE}" type="presOf" srcId="{E3916D0F-81BE-4DD3-9114-B525D6CCFD7D}" destId="{810D34AE-917D-4E35-9F39-562402F50920}" srcOrd="0" destOrd="0" presId="urn:microsoft.com/office/officeart/2011/layout/HexagonRadial"/>
    <dgm:cxn modelId="{065165CB-1252-4908-A8F3-73D81AF9C94C}" srcId="{F7FE3A3A-FAF8-4026-8606-920BCD408AA1}" destId="{E3916D0F-81BE-4DD3-9114-B525D6CCFD7D}" srcOrd="0" destOrd="0" parTransId="{A6DAFA51-FF06-4025-90A5-22CDACF17F29}" sibTransId="{C97C28AF-D66A-4C49-8CCB-75F0954EE1F4}"/>
    <dgm:cxn modelId="{F3B22DE8-2C9E-4D42-B7DB-6B7775DF78B0}" srcId="{F7FE3A3A-FAF8-4026-8606-920BCD408AA1}" destId="{13CB17A0-BAA0-42DC-963C-F07A4D40B129}" srcOrd="2" destOrd="0" parTransId="{8417EB65-849F-4A39-A228-D6A4F745D705}" sibTransId="{0CB9F772-1926-4BC5-8D53-1136A0D570AF}"/>
    <dgm:cxn modelId="{8FA46DEC-F181-49F9-B988-D2F7ED47BF51}" type="presOf" srcId="{13CB17A0-BAA0-42DC-963C-F07A4D40B129}" destId="{D9EDF162-6BDD-4563-87A6-9C3603F68B9A}" srcOrd="0" destOrd="0" presId="urn:microsoft.com/office/officeart/2011/layout/HexagonRadial"/>
    <dgm:cxn modelId="{FC7B3F2D-AC91-4E2D-B225-DBC4DD5901D7}" type="presParOf" srcId="{5B257D1C-91DC-4274-B789-D52902B7B57C}" destId="{4E46AD14-BA99-47D4-B623-89AEE2C6D970}" srcOrd="0" destOrd="0" presId="urn:microsoft.com/office/officeart/2011/layout/HexagonRadial"/>
    <dgm:cxn modelId="{1BC5D6B0-797E-4057-9385-F22E7578592A}" type="presParOf" srcId="{5B257D1C-91DC-4274-B789-D52902B7B57C}" destId="{E3ACB434-2191-430F-8C78-DEB8B0ADC406}" srcOrd="1" destOrd="0" presId="urn:microsoft.com/office/officeart/2011/layout/HexagonRadial"/>
    <dgm:cxn modelId="{DC256625-D347-4AAA-A557-AFC801E045DC}" type="presParOf" srcId="{E3ACB434-2191-430F-8C78-DEB8B0ADC406}" destId="{61E8970D-7A8A-47FA-A89D-4852AF1F958D}" srcOrd="0" destOrd="0" presId="urn:microsoft.com/office/officeart/2011/layout/HexagonRadial"/>
    <dgm:cxn modelId="{8E44C96C-3E74-45CD-A19F-7A2F886FA535}" type="presParOf" srcId="{5B257D1C-91DC-4274-B789-D52902B7B57C}" destId="{810D34AE-917D-4E35-9F39-562402F50920}" srcOrd="2" destOrd="0" presId="urn:microsoft.com/office/officeart/2011/layout/HexagonRadial"/>
    <dgm:cxn modelId="{F12D5C19-B172-4BE0-9F93-D8F2F9393CBE}" type="presParOf" srcId="{5B257D1C-91DC-4274-B789-D52902B7B57C}" destId="{37C3DC7D-1949-40AD-9DF9-2BFE71BA7827}" srcOrd="3" destOrd="0" presId="urn:microsoft.com/office/officeart/2011/layout/HexagonRadial"/>
    <dgm:cxn modelId="{0A755679-B7E8-4A01-9480-88849F851C0E}" type="presParOf" srcId="{37C3DC7D-1949-40AD-9DF9-2BFE71BA7827}" destId="{A5D32ABC-5271-4718-B224-592F1CAC4572}" srcOrd="0" destOrd="0" presId="urn:microsoft.com/office/officeart/2011/layout/HexagonRadial"/>
    <dgm:cxn modelId="{657772D0-0293-4EF9-89A3-F384BCB45EF1}" type="presParOf" srcId="{5B257D1C-91DC-4274-B789-D52902B7B57C}" destId="{F62596A6-BD98-4300-923B-E8AD0AEFEF09}" srcOrd="4" destOrd="0" presId="urn:microsoft.com/office/officeart/2011/layout/HexagonRadial"/>
    <dgm:cxn modelId="{02F343CC-9B32-48BA-A124-07C69B77312D}" type="presParOf" srcId="{5B257D1C-91DC-4274-B789-D52902B7B57C}" destId="{ACA1E0AA-E8CF-4C68-9127-018FA0ACDAE3}" srcOrd="5" destOrd="0" presId="urn:microsoft.com/office/officeart/2011/layout/HexagonRadial"/>
    <dgm:cxn modelId="{33F078C8-BCB9-474B-9F74-7D91E3C5D014}" type="presParOf" srcId="{ACA1E0AA-E8CF-4C68-9127-018FA0ACDAE3}" destId="{AF6C57ED-3679-4B33-82F4-B67F6082D5D9}" srcOrd="0" destOrd="0" presId="urn:microsoft.com/office/officeart/2011/layout/HexagonRadial"/>
    <dgm:cxn modelId="{398AA05B-B427-4DD5-A296-015F04FDA3A0}" type="presParOf" srcId="{5B257D1C-91DC-4274-B789-D52902B7B57C}" destId="{D9EDF162-6BDD-4563-87A6-9C3603F68B9A}" srcOrd="6" destOrd="0" presId="urn:microsoft.com/office/officeart/2011/layout/HexagonRadial"/>
    <dgm:cxn modelId="{31CB37C2-D344-411B-BF53-E58141975405}" type="presParOf" srcId="{5B257D1C-91DC-4274-B789-D52902B7B57C}" destId="{974C2C48-9B0D-426F-8A09-31668479E2D0}" srcOrd="7" destOrd="0" presId="urn:microsoft.com/office/officeart/2011/layout/HexagonRadial"/>
    <dgm:cxn modelId="{05DC7BDF-9838-4188-BE8C-3868F5A749C7}" type="presParOf" srcId="{974C2C48-9B0D-426F-8A09-31668479E2D0}" destId="{5650A0C7-0638-4940-9ADA-6F6DF13A3A48}" srcOrd="0" destOrd="0" presId="urn:microsoft.com/office/officeart/2011/layout/HexagonRadial"/>
    <dgm:cxn modelId="{E728201B-26BE-4F0A-9CF0-F85B86CC0700}" type="presParOf" srcId="{5B257D1C-91DC-4274-B789-D52902B7B57C}" destId="{A71C3EF4-16E9-4E80-9278-8E50C00C99DB}" srcOrd="8" destOrd="0" presId="urn:microsoft.com/office/officeart/2011/layout/HexagonRadial"/>
    <dgm:cxn modelId="{D56E591C-E1EF-476B-9012-0FCE0167F908}" type="presParOf" srcId="{5B257D1C-91DC-4274-B789-D52902B7B57C}" destId="{B940C7B1-D02F-40F9-9E1A-5AFEF67B7551}" srcOrd="9" destOrd="0" presId="urn:microsoft.com/office/officeart/2011/layout/HexagonRadial"/>
    <dgm:cxn modelId="{4B492992-18AB-44EE-B312-E999CDAE2239}" type="presParOf" srcId="{B940C7B1-D02F-40F9-9E1A-5AFEF67B7551}" destId="{A7892F00-D6D0-4444-AA63-8BB7CCA2C8B7}" srcOrd="0" destOrd="0" presId="urn:microsoft.com/office/officeart/2011/layout/HexagonRadial"/>
    <dgm:cxn modelId="{1E5C1FBB-14CB-43E7-A5ED-05AE24B8920A}" type="presParOf" srcId="{5B257D1C-91DC-4274-B789-D52902B7B57C}" destId="{C24C0EDE-4A01-4355-8CF2-5D1CDDCAC3D1}" srcOrd="10" destOrd="0" presId="urn:microsoft.com/office/officeart/2011/layout/HexagonRadial"/>
    <dgm:cxn modelId="{E9166924-4509-43F3-8E85-ECA71B561815}" type="presParOf" srcId="{5B257D1C-91DC-4274-B789-D52902B7B57C}" destId="{FBC93436-6AF0-4F29-9A9C-F465E20F0F89}" srcOrd="11" destOrd="0" presId="urn:microsoft.com/office/officeart/2011/layout/HexagonRadial"/>
    <dgm:cxn modelId="{C2B3B2F5-368B-4D16-8FF4-92C3FAA8D6F8}" type="presParOf" srcId="{FBC93436-6AF0-4F29-9A9C-F465E20F0F89}" destId="{9375A608-BE1A-4BBF-A0C1-2AE4CBC6F8A6}" srcOrd="0" destOrd="0" presId="urn:microsoft.com/office/officeart/2011/layout/HexagonRadial"/>
    <dgm:cxn modelId="{E5570344-19A7-4293-9741-2A3B08B69C69}" type="presParOf" srcId="{5B257D1C-91DC-4274-B789-D52902B7B57C}" destId="{992D4D4D-DE86-4CAF-9E32-A291C4ACE232}"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E242E-437D-4EFF-9FCD-FFB85571BF7B}" type="doc">
      <dgm:prSet loTypeId="urn:microsoft.com/office/officeart/2005/8/layout/process1" loCatId="process" qsTypeId="urn:microsoft.com/office/officeart/2005/8/quickstyle/simple1" qsCatId="simple" csTypeId="urn:microsoft.com/office/officeart/2005/8/colors/accent1_2" csCatId="accent1" phldr="1"/>
      <dgm:spPr/>
    </dgm:pt>
    <dgm:pt modelId="{4083CD2B-9678-4DAC-9D65-4AA68DF91707}">
      <dgm:prSet phldrT="[Text]"/>
      <dgm:spPr/>
      <dgm:t>
        <a:bodyPr/>
        <a:lstStyle/>
        <a:p>
          <a:r>
            <a:rPr lang="en-GB" dirty="0"/>
            <a:t>Support the organisation</a:t>
          </a:r>
          <a:endParaRPr lang="en-US" dirty="0"/>
        </a:p>
      </dgm:t>
    </dgm:pt>
    <dgm:pt modelId="{6B236575-B89A-4D34-B864-929126EADE6A}" type="parTrans" cxnId="{3812F07D-6716-412B-8EEF-3C71677FB02A}">
      <dgm:prSet/>
      <dgm:spPr/>
      <dgm:t>
        <a:bodyPr/>
        <a:lstStyle/>
        <a:p>
          <a:endParaRPr lang="en-US"/>
        </a:p>
      </dgm:t>
    </dgm:pt>
    <dgm:pt modelId="{52A31C69-46A9-4887-9945-27B6251EFD0E}" type="sibTrans" cxnId="{3812F07D-6716-412B-8EEF-3C71677FB02A}">
      <dgm:prSet/>
      <dgm:spPr/>
      <dgm:t>
        <a:bodyPr/>
        <a:lstStyle/>
        <a:p>
          <a:endParaRPr lang="en-US"/>
        </a:p>
      </dgm:t>
    </dgm:pt>
    <dgm:pt modelId="{ABD78CFB-7EAF-49EA-8479-AA9D52A19BDB}">
      <dgm:prSet phldrT="[Text]">
        <dgm:style>
          <a:lnRef idx="0">
            <a:schemeClr val="accent4"/>
          </a:lnRef>
          <a:fillRef idx="3">
            <a:schemeClr val="accent4"/>
          </a:fillRef>
          <a:effectRef idx="3">
            <a:schemeClr val="accent4"/>
          </a:effectRef>
          <a:fontRef idx="minor">
            <a:schemeClr val="lt1"/>
          </a:fontRef>
        </dgm:style>
      </dgm:prSet>
      <dgm:spPr/>
      <dgm:t>
        <a:bodyPr/>
        <a:lstStyle/>
        <a:p>
          <a:r>
            <a:rPr lang="en-GB" dirty="0"/>
            <a:t>Values that are being lived already within the organisation</a:t>
          </a:r>
          <a:endParaRPr lang="en-US" dirty="0"/>
        </a:p>
      </dgm:t>
    </dgm:pt>
    <dgm:pt modelId="{714770C7-9AC3-4F1C-BE91-F2A9FD1B4C3B}" type="parTrans" cxnId="{94DEB817-3C6E-43CF-9B8A-E343C68A9C8D}">
      <dgm:prSet/>
      <dgm:spPr/>
      <dgm:t>
        <a:bodyPr/>
        <a:lstStyle/>
        <a:p>
          <a:endParaRPr lang="en-US"/>
        </a:p>
      </dgm:t>
    </dgm:pt>
    <dgm:pt modelId="{8F29D227-113D-4EAC-A8B1-EE9924388F92}" type="sibTrans" cxnId="{94DEB817-3C6E-43CF-9B8A-E343C68A9C8D}">
      <dgm:prSet/>
      <dgm:spPr/>
      <dgm:t>
        <a:bodyPr/>
        <a:lstStyle/>
        <a:p>
          <a:endParaRPr lang="en-US"/>
        </a:p>
      </dgm:t>
    </dgm:pt>
    <dgm:pt modelId="{C9148912-ADD1-40EC-A233-A99350FEF383}">
      <dgm:prSet phldrT="[Text]">
        <dgm:style>
          <a:lnRef idx="1">
            <a:schemeClr val="accent5"/>
          </a:lnRef>
          <a:fillRef idx="3">
            <a:schemeClr val="accent5"/>
          </a:fillRef>
          <a:effectRef idx="2">
            <a:schemeClr val="accent5"/>
          </a:effectRef>
          <a:fontRef idx="minor">
            <a:schemeClr val="lt1"/>
          </a:fontRef>
        </dgm:style>
      </dgm:prSet>
      <dgm:spPr/>
      <dgm:t>
        <a:bodyPr/>
        <a:lstStyle/>
        <a:p>
          <a:r>
            <a:rPr lang="en-GB" dirty="0"/>
            <a:t>Tested and tried to build ownership / relationship</a:t>
          </a:r>
          <a:endParaRPr lang="en-US" dirty="0"/>
        </a:p>
      </dgm:t>
    </dgm:pt>
    <dgm:pt modelId="{84464018-F9A9-419C-BD92-025B3E11D190}" type="parTrans" cxnId="{A9BE070D-1B71-48D2-87A4-06FF7DA84BB9}">
      <dgm:prSet/>
      <dgm:spPr/>
      <dgm:t>
        <a:bodyPr/>
        <a:lstStyle/>
        <a:p>
          <a:endParaRPr lang="en-US"/>
        </a:p>
      </dgm:t>
    </dgm:pt>
    <dgm:pt modelId="{56393201-2057-4AFA-B494-20389B0821DA}" type="sibTrans" cxnId="{A9BE070D-1B71-48D2-87A4-06FF7DA84BB9}">
      <dgm:prSet/>
      <dgm:spPr/>
      <dgm:t>
        <a:bodyPr/>
        <a:lstStyle/>
        <a:p>
          <a:endParaRPr lang="en-US"/>
        </a:p>
      </dgm:t>
    </dgm:pt>
    <dgm:pt modelId="{D51581FF-C604-4CDB-92DB-32D416202B60}">
      <dgm:prSet phldrT="[Text]">
        <dgm:style>
          <a:lnRef idx="0">
            <a:schemeClr val="accent2"/>
          </a:lnRef>
          <a:fillRef idx="3">
            <a:schemeClr val="accent2"/>
          </a:fillRef>
          <a:effectRef idx="3">
            <a:schemeClr val="accent2"/>
          </a:effectRef>
          <a:fontRef idx="minor">
            <a:schemeClr val="lt1"/>
          </a:fontRef>
        </dgm:style>
      </dgm:prSet>
      <dgm:spPr/>
      <dgm:t>
        <a:bodyPr/>
        <a:lstStyle/>
        <a:p>
          <a:r>
            <a:rPr lang="en-GB" dirty="0">
              <a:solidFill>
                <a:schemeClr val="tx1"/>
              </a:solidFill>
            </a:rPr>
            <a:t>Staff engage with the organisations values (by discussing, challenging, influencing, fleshing it out)</a:t>
          </a:r>
          <a:endParaRPr lang="en-US" dirty="0">
            <a:solidFill>
              <a:schemeClr val="tx1"/>
            </a:solidFill>
          </a:endParaRPr>
        </a:p>
      </dgm:t>
    </dgm:pt>
    <dgm:pt modelId="{7CADD92A-9882-4DD6-8581-4F881A96DED7}" type="parTrans" cxnId="{B3B3888B-0BF1-43F2-A0D5-7077FB327CB2}">
      <dgm:prSet/>
      <dgm:spPr/>
      <dgm:t>
        <a:bodyPr/>
        <a:lstStyle/>
        <a:p>
          <a:endParaRPr lang="en-US"/>
        </a:p>
      </dgm:t>
    </dgm:pt>
    <dgm:pt modelId="{E16F8449-1AA9-4ABF-89C3-CD565C62494F}" type="sibTrans" cxnId="{B3B3888B-0BF1-43F2-A0D5-7077FB327CB2}">
      <dgm:prSet/>
      <dgm:spPr/>
      <dgm:t>
        <a:bodyPr/>
        <a:lstStyle/>
        <a:p>
          <a:endParaRPr lang="en-US"/>
        </a:p>
      </dgm:t>
    </dgm:pt>
    <dgm:pt modelId="{CF064144-78E3-4618-9D37-E6645726477B}" type="pres">
      <dgm:prSet presAssocID="{D19E242E-437D-4EFF-9FCD-FFB85571BF7B}" presName="Name0" presStyleCnt="0">
        <dgm:presLayoutVars>
          <dgm:dir/>
          <dgm:resizeHandles val="exact"/>
        </dgm:presLayoutVars>
      </dgm:prSet>
      <dgm:spPr/>
    </dgm:pt>
    <dgm:pt modelId="{8E071179-2B5C-45CD-91B2-2A3660C9F8BC}" type="pres">
      <dgm:prSet presAssocID="{4083CD2B-9678-4DAC-9D65-4AA68DF91707}" presName="node" presStyleLbl="node1" presStyleIdx="0" presStyleCnt="4">
        <dgm:presLayoutVars>
          <dgm:bulletEnabled val="1"/>
        </dgm:presLayoutVars>
      </dgm:prSet>
      <dgm:spPr/>
    </dgm:pt>
    <dgm:pt modelId="{EE17AA14-5E21-4919-97E9-FDC9D1AC58BA}" type="pres">
      <dgm:prSet presAssocID="{52A31C69-46A9-4887-9945-27B6251EFD0E}" presName="sibTrans" presStyleLbl="sibTrans2D1" presStyleIdx="0" presStyleCnt="3"/>
      <dgm:spPr/>
    </dgm:pt>
    <dgm:pt modelId="{004B9634-C8C2-4007-88C5-A7B5176DEEEC}" type="pres">
      <dgm:prSet presAssocID="{52A31C69-46A9-4887-9945-27B6251EFD0E}" presName="connectorText" presStyleLbl="sibTrans2D1" presStyleIdx="0" presStyleCnt="3"/>
      <dgm:spPr/>
    </dgm:pt>
    <dgm:pt modelId="{DF2640E3-C874-431E-8540-EF76543036CF}" type="pres">
      <dgm:prSet presAssocID="{ABD78CFB-7EAF-49EA-8479-AA9D52A19BDB}" presName="node" presStyleLbl="node1" presStyleIdx="1" presStyleCnt="4">
        <dgm:presLayoutVars>
          <dgm:bulletEnabled val="1"/>
        </dgm:presLayoutVars>
      </dgm:prSet>
      <dgm:spPr/>
    </dgm:pt>
    <dgm:pt modelId="{1F92E800-A4CF-44B8-AD67-77D7B4AE9B50}" type="pres">
      <dgm:prSet presAssocID="{8F29D227-113D-4EAC-A8B1-EE9924388F92}" presName="sibTrans" presStyleLbl="sibTrans2D1" presStyleIdx="1" presStyleCnt="3"/>
      <dgm:spPr/>
    </dgm:pt>
    <dgm:pt modelId="{77A97117-C036-4BFE-BFBC-77FE6FED6B01}" type="pres">
      <dgm:prSet presAssocID="{8F29D227-113D-4EAC-A8B1-EE9924388F92}" presName="connectorText" presStyleLbl="sibTrans2D1" presStyleIdx="1" presStyleCnt="3"/>
      <dgm:spPr/>
    </dgm:pt>
    <dgm:pt modelId="{FB4F108B-FF5E-4EF5-8149-A622899FA9BC}" type="pres">
      <dgm:prSet presAssocID="{C9148912-ADD1-40EC-A233-A99350FEF383}" presName="node" presStyleLbl="node1" presStyleIdx="2" presStyleCnt="4">
        <dgm:presLayoutVars>
          <dgm:bulletEnabled val="1"/>
        </dgm:presLayoutVars>
      </dgm:prSet>
      <dgm:spPr/>
    </dgm:pt>
    <dgm:pt modelId="{9DCB639D-2030-476E-A805-0ABD1C75BBF2}" type="pres">
      <dgm:prSet presAssocID="{56393201-2057-4AFA-B494-20389B0821DA}" presName="sibTrans" presStyleLbl="sibTrans2D1" presStyleIdx="2" presStyleCnt="3"/>
      <dgm:spPr/>
    </dgm:pt>
    <dgm:pt modelId="{A072717E-1FD7-4435-88EC-264F80DAB86C}" type="pres">
      <dgm:prSet presAssocID="{56393201-2057-4AFA-B494-20389B0821DA}" presName="connectorText" presStyleLbl="sibTrans2D1" presStyleIdx="2" presStyleCnt="3"/>
      <dgm:spPr/>
    </dgm:pt>
    <dgm:pt modelId="{AF68716C-BEED-4354-B342-24996FBD3A9B}" type="pres">
      <dgm:prSet presAssocID="{D51581FF-C604-4CDB-92DB-32D416202B60}" presName="node" presStyleLbl="node1" presStyleIdx="3" presStyleCnt="4">
        <dgm:presLayoutVars>
          <dgm:bulletEnabled val="1"/>
        </dgm:presLayoutVars>
      </dgm:prSet>
      <dgm:spPr/>
    </dgm:pt>
  </dgm:ptLst>
  <dgm:cxnLst>
    <dgm:cxn modelId="{54DE2D09-DF88-4693-934A-3D2E621FDA8B}" type="presOf" srcId="{C9148912-ADD1-40EC-A233-A99350FEF383}" destId="{FB4F108B-FF5E-4EF5-8149-A622899FA9BC}" srcOrd="0" destOrd="0" presId="urn:microsoft.com/office/officeart/2005/8/layout/process1"/>
    <dgm:cxn modelId="{489AF80C-21C1-493F-B9D3-D8DFA31323A2}" type="presOf" srcId="{D51581FF-C604-4CDB-92DB-32D416202B60}" destId="{AF68716C-BEED-4354-B342-24996FBD3A9B}" srcOrd="0" destOrd="0" presId="urn:microsoft.com/office/officeart/2005/8/layout/process1"/>
    <dgm:cxn modelId="{A9BE070D-1B71-48D2-87A4-06FF7DA84BB9}" srcId="{D19E242E-437D-4EFF-9FCD-FFB85571BF7B}" destId="{C9148912-ADD1-40EC-A233-A99350FEF383}" srcOrd="2" destOrd="0" parTransId="{84464018-F9A9-419C-BD92-025B3E11D190}" sibTransId="{56393201-2057-4AFA-B494-20389B0821DA}"/>
    <dgm:cxn modelId="{94DEB817-3C6E-43CF-9B8A-E343C68A9C8D}" srcId="{D19E242E-437D-4EFF-9FCD-FFB85571BF7B}" destId="{ABD78CFB-7EAF-49EA-8479-AA9D52A19BDB}" srcOrd="1" destOrd="0" parTransId="{714770C7-9AC3-4F1C-BE91-F2A9FD1B4C3B}" sibTransId="{8F29D227-113D-4EAC-A8B1-EE9924388F92}"/>
    <dgm:cxn modelId="{0488243A-ED01-47FC-99EC-164ED3B1D53C}" type="presOf" srcId="{ABD78CFB-7EAF-49EA-8479-AA9D52A19BDB}" destId="{DF2640E3-C874-431E-8540-EF76543036CF}" srcOrd="0" destOrd="0" presId="urn:microsoft.com/office/officeart/2005/8/layout/process1"/>
    <dgm:cxn modelId="{15B25242-AEA9-4778-80A2-A7CB04C278C6}" type="presOf" srcId="{8F29D227-113D-4EAC-A8B1-EE9924388F92}" destId="{77A97117-C036-4BFE-BFBC-77FE6FED6B01}" srcOrd="1" destOrd="0" presId="urn:microsoft.com/office/officeart/2005/8/layout/process1"/>
    <dgm:cxn modelId="{AA5CB444-BFFF-4F7C-9E11-FC641947B47F}" type="presOf" srcId="{52A31C69-46A9-4887-9945-27B6251EFD0E}" destId="{004B9634-C8C2-4007-88C5-A7B5176DEEEC}" srcOrd="1" destOrd="0" presId="urn:microsoft.com/office/officeart/2005/8/layout/process1"/>
    <dgm:cxn modelId="{D11A8A4A-6C2D-4A80-8846-F14CFDD4C2F9}" type="presOf" srcId="{56393201-2057-4AFA-B494-20389B0821DA}" destId="{9DCB639D-2030-476E-A805-0ABD1C75BBF2}" srcOrd="0" destOrd="0" presId="urn:microsoft.com/office/officeart/2005/8/layout/process1"/>
    <dgm:cxn modelId="{217C0C4B-C64A-4106-9FB8-6202AB9B8DC9}" type="presOf" srcId="{52A31C69-46A9-4887-9945-27B6251EFD0E}" destId="{EE17AA14-5E21-4919-97E9-FDC9D1AC58BA}" srcOrd="0" destOrd="0" presId="urn:microsoft.com/office/officeart/2005/8/layout/process1"/>
    <dgm:cxn modelId="{2447C974-5316-46F5-B3E6-98C5A5569AD9}" type="presOf" srcId="{8F29D227-113D-4EAC-A8B1-EE9924388F92}" destId="{1F92E800-A4CF-44B8-AD67-77D7B4AE9B50}" srcOrd="0" destOrd="0" presId="urn:microsoft.com/office/officeart/2005/8/layout/process1"/>
    <dgm:cxn modelId="{3812F07D-6716-412B-8EEF-3C71677FB02A}" srcId="{D19E242E-437D-4EFF-9FCD-FFB85571BF7B}" destId="{4083CD2B-9678-4DAC-9D65-4AA68DF91707}" srcOrd="0" destOrd="0" parTransId="{6B236575-B89A-4D34-B864-929126EADE6A}" sibTransId="{52A31C69-46A9-4887-9945-27B6251EFD0E}"/>
    <dgm:cxn modelId="{B3B3888B-0BF1-43F2-A0D5-7077FB327CB2}" srcId="{D19E242E-437D-4EFF-9FCD-FFB85571BF7B}" destId="{D51581FF-C604-4CDB-92DB-32D416202B60}" srcOrd="3" destOrd="0" parTransId="{7CADD92A-9882-4DD6-8581-4F881A96DED7}" sibTransId="{E16F8449-1AA9-4ABF-89C3-CD565C62494F}"/>
    <dgm:cxn modelId="{4ABD8BDA-9276-4530-B193-C257264E3555}" type="presOf" srcId="{D19E242E-437D-4EFF-9FCD-FFB85571BF7B}" destId="{CF064144-78E3-4618-9D37-E6645726477B}" srcOrd="0" destOrd="0" presId="urn:microsoft.com/office/officeart/2005/8/layout/process1"/>
    <dgm:cxn modelId="{BEE862FA-BD58-47A8-88CB-09BDE4310495}" type="presOf" srcId="{4083CD2B-9678-4DAC-9D65-4AA68DF91707}" destId="{8E071179-2B5C-45CD-91B2-2A3660C9F8BC}" srcOrd="0" destOrd="0" presId="urn:microsoft.com/office/officeart/2005/8/layout/process1"/>
    <dgm:cxn modelId="{43AB2EFE-EE34-4AD2-A0EA-47BCAE52FA62}" type="presOf" srcId="{56393201-2057-4AFA-B494-20389B0821DA}" destId="{A072717E-1FD7-4435-88EC-264F80DAB86C}" srcOrd="1" destOrd="0" presId="urn:microsoft.com/office/officeart/2005/8/layout/process1"/>
    <dgm:cxn modelId="{02CDD9F1-EC7B-40C8-9032-907D169ED2E6}" type="presParOf" srcId="{CF064144-78E3-4618-9D37-E6645726477B}" destId="{8E071179-2B5C-45CD-91B2-2A3660C9F8BC}" srcOrd="0" destOrd="0" presId="urn:microsoft.com/office/officeart/2005/8/layout/process1"/>
    <dgm:cxn modelId="{4AF6B9A5-CEFE-4E3B-9B99-77781F3C8FC8}" type="presParOf" srcId="{CF064144-78E3-4618-9D37-E6645726477B}" destId="{EE17AA14-5E21-4919-97E9-FDC9D1AC58BA}" srcOrd="1" destOrd="0" presId="urn:microsoft.com/office/officeart/2005/8/layout/process1"/>
    <dgm:cxn modelId="{F7DB7EAA-AE0F-4318-A557-A0D3A319995E}" type="presParOf" srcId="{EE17AA14-5E21-4919-97E9-FDC9D1AC58BA}" destId="{004B9634-C8C2-4007-88C5-A7B5176DEEEC}" srcOrd="0" destOrd="0" presId="urn:microsoft.com/office/officeart/2005/8/layout/process1"/>
    <dgm:cxn modelId="{5CC7C064-2C5B-47F5-BC98-7FBC132C6709}" type="presParOf" srcId="{CF064144-78E3-4618-9D37-E6645726477B}" destId="{DF2640E3-C874-431E-8540-EF76543036CF}" srcOrd="2" destOrd="0" presId="urn:microsoft.com/office/officeart/2005/8/layout/process1"/>
    <dgm:cxn modelId="{B2595C1C-BE58-4512-AAE8-883F9DE32C1B}" type="presParOf" srcId="{CF064144-78E3-4618-9D37-E6645726477B}" destId="{1F92E800-A4CF-44B8-AD67-77D7B4AE9B50}" srcOrd="3" destOrd="0" presId="urn:microsoft.com/office/officeart/2005/8/layout/process1"/>
    <dgm:cxn modelId="{3556F11D-E395-4B84-B4DC-CFDD3ED6B9BD}" type="presParOf" srcId="{1F92E800-A4CF-44B8-AD67-77D7B4AE9B50}" destId="{77A97117-C036-4BFE-BFBC-77FE6FED6B01}" srcOrd="0" destOrd="0" presId="urn:microsoft.com/office/officeart/2005/8/layout/process1"/>
    <dgm:cxn modelId="{81F2CE4E-B1B7-4B59-A447-669B756262A3}" type="presParOf" srcId="{CF064144-78E3-4618-9D37-E6645726477B}" destId="{FB4F108B-FF5E-4EF5-8149-A622899FA9BC}" srcOrd="4" destOrd="0" presId="urn:microsoft.com/office/officeart/2005/8/layout/process1"/>
    <dgm:cxn modelId="{9B513139-03A7-46C0-BF34-5822EE7784C5}" type="presParOf" srcId="{CF064144-78E3-4618-9D37-E6645726477B}" destId="{9DCB639D-2030-476E-A805-0ABD1C75BBF2}" srcOrd="5" destOrd="0" presId="urn:microsoft.com/office/officeart/2005/8/layout/process1"/>
    <dgm:cxn modelId="{587B9D46-F2DC-455E-A679-622080DC349B}" type="presParOf" srcId="{9DCB639D-2030-476E-A805-0ABD1C75BBF2}" destId="{A072717E-1FD7-4435-88EC-264F80DAB86C}" srcOrd="0" destOrd="0" presId="urn:microsoft.com/office/officeart/2005/8/layout/process1"/>
    <dgm:cxn modelId="{13968989-A7DE-46C1-B675-5B804D8FB905}" type="presParOf" srcId="{CF064144-78E3-4618-9D37-E6645726477B}" destId="{AF68716C-BEED-4354-B342-24996FBD3A9B}"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6AD14-BA99-47D4-B623-89AEE2C6D970}">
      <dsp:nvSpPr>
        <dsp:cNvPr id="0" name=""/>
        <dsp:cNvSpPr/>
      </dsp:nvSpPr>
      <dsp:spPr>
        <a:xfrm>
          <a:off x="3476391" y="1441152"/>
          <a:ext cx="1831767" cy="1584552"/>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Values</a:t>
          </a:r>
        </a:p>
      </dsp:txBody>
      <dsp:txXfrm>
        <a:off x="3779940" y="1703734"/>
        <a:ext cx="1224669" cy="1059388"/>
      </dsp:txXfrm>
    </dsp:sp>
    <dsp:sp modelId="{A5D32ABC-5271-4718-B224-592F1CAC4572}">
      <dsp:nvSpPr>
        <dsp:cNvPr id="0" name=""/>
        <dsp:cNvSpPr/>
      </dsp:nvSpPr>
      <dsp:spPr>
        <a:xfrm>
          <a:off x="4623429" y="683050"/>
          <a:ext cx="691120" cy="5954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0D34AE-917D-4E35-9F39-562402F50920}">
      <dsp:nvSpPr>
        <dsp:cNvPr id="0" name=""/>
        <dsp:cNvSpPr/>
      </dsp:nvSpPr>
      <dsp:spPr>
        <a:xfrm>
          <a:off x="3645123" y="0"/>
          <a:ext cx="1501120" cy="1298645"/>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Family</a:t>
          </a:r>
        </a:p>
      </dsp:txBody>
      <dsp:txXfrm>
        <a:off x="3893891" y="215213"/>
        <a:ext cx="1003584" cy="868219"/>
      </dsp:txXfrm>
    </dsp:sp>
    <dsp:sp modelId="{AF6C57ED-3679-4B33-82F4-B67F6082D5D9}">
      <dsp:nvSpPr>
        <dsp:cNvPr id="0" name=""/>
        <dsp:cNvSpPr/>
      </dsp:nvSpPr>
      <dsp:spPr>
        <a:xfrm>
          <a:off x="5430020" y="1796302"/>
          <a:ext cx="691120" cy="5954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2596A6-BD98-4300-923B-E8AD0AEFEF09}">
      <dsp:nvSpPr>
        <dsp:cNvPr id="0" name=""/>
        <dsp:cNvSpPr/>
      </dsp:nvSpPr>
      <dsp:spPr>
        <a:xfrm>
          <a:off x="5021825" y="798753"/>
          <a:ext cx="1501120" cy="1298645"/>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Social Influences (Peers)</a:t>
          </a:r>
        </a:p>
      </dsp:txBody>
      <dsp:txXfrm>
        <a:off x="5270593" y="1013966"/>
        <a:ext cx="1003584" cy="868219"/>
      </dsp:txXfrm>
    </dsp:sp>
    <dsp:sp modelId="{5650A0C7-0638-4940-9ADA-6F6DF13A3A48}">
      <dsp:nvSpPr>
        <dsp:cNvPr id="0" name=""/>
        <dsp:cNvSpPr/>
      </dsp:nvSpPr>
      <dsp:spPr>
        <a:xfrm>
          <a:off x="4869710" y="3052955"/>
          <a:ext cx="691120" cy="5954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EDF162-6BDD-4563-87A6-9C3603F68B9A}">
      <dsp:nvSpPr>
        <dsp:cNvPr id="0" name=""/>
        <dsp:cNvSpPr/>
      </dsp:nvSpPr>
      <dsp:spPr>
        <a:xfrm>
          <a:off x="5021825" y="2369011"/>
          <a:ext cx="1501120" cy="1298645"/>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Significant life / Historical events</a:t>
          </a:r>
        </a:p>
      </dsp:txBody>
      <dsp:txXfrm>
        <a:off x="5270593" y="2584224"/>
        <a:ext cx="1003584" cy="868219"/>
      </dsp:txXfrm>
    </dsp:sp>
    <dsp:sp modelId="{A7892F00-D6D0-4444-AA63-8BB7CCA2C8B7}">
      <dsp:nvSpPr>
        <dsp:cNvPr id="0" name=""/>
        <dsp:cNvSpPr/>
      </dsp:nvSpPr>
      <dsp:spPr>
        <a:xfrm>
          <a:off x="3479800" y="3183400"/>
          <a:ext cx="691120" cy="5954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1C3EF4-16E9-4E80-9278-8E50C00C99DB}">
      <dsp:nvSpPr>
        <dsp:cNvPr id="0" name=""/>
        <dsp:cNvSpPr/>
      </dsp:nvSpPr>
      <dsp:spPr>
        <a:xfrm>
          <a:off x="3645123" y="3168658"/>
          <a:ext cx="1501120" cy="1298645"/>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The Workplace</a:t>
          </a:r>
        </a:p>
      </dsp:txBody>
      <dsp:txXfrm>
        <a:off x="3893891" y="3383871"/>
        <a:ext cx="1003584" cy="868219"/>
      </dsp:txXfrm>
    </dsp:sp>
    <dsp:sp modelId="{9375A608-BE1A-4BBF-A0C1-2AE4CBC6F8A6}">
      <dsp:nvSpPr>
        <dsp:cNvPr id="0" name=""/>
        <dsp:cNvSpPr/>
      </dsp:nvSpPr>
      <dsp:spPr>
        <a:xfrm>
          <a:off x="2660000" y="2070595"/>
          <a:ext cx="691120" cy="5954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4C0EDE-4A01-4355-8CF2-5D1CDDCAC3D1}">
      <dsp:nvSpPr>
        <dsp:cNvPr id="0" name=""/>
        <dsp:cNvSpPr/>
      </dsp:nvSpPr>
      <dsp:spPr>
        <a:xfrm>
          <a:off x="2262030" y="2369904"/>
          <a:ext cx="1501120" cy="1298645"/>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Culture</a:t>
          </a:r>
        </a:p>
      </dsp:txBody>
      <dsp:txXfrm>
        <a:off x="2510798" y="2585117"/>
        <a:ext cx="1003584" cy="868219"/>
      </dsp:txXfrm>
    </dsp:sp>
    <dsp:sp modelId="{992D4D4D-DE86-4CAF-9E32-A291C4ACE232}">
      <dsp:nvSpPr>
        <dsp:cNvPr id="0" name=""/>
        <dsp:cNvSpPr/>
      </dsp:nvSpPr>
      <dsp:spPr>
        <a:xfrm>
          <a:off x="2262030" y="796967"/>
          <a:ext cx="1501120" cy="1298645"/>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Religion</a:t>
          </a:r>
        </a:p>
      </dsp:txBody>
      <dsp:txXfrm>
        <a:off x="2510798" y="1012180"/>
        <a:ext cx="1003584" cy="8682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071179-2B5C-45CD-91B2-2A3660C9F8BC}">
      <dsp:nvSpPr>
        <dsp:cNvPr id="0" name=""/>
        <dsp:cNvSpPr/>
      </dsp:nvSpPr>
      <dsp:spPr>
        <a:xfrm>
          <a:off x="3516" y="1323614"/>
          <a:ext cx="1537312" cy="21708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Support the organisation</a:t>
          </a:r>
          <a:endParaRPr lang="en-US" sz="1600" kern="1200" dirty="0"/>
        </a:p>
      </dsp:txBody>
      <dsp:txXfrm>
        <a:off x="48542" y="1368640"/>
        <a:ext cx="1447260" cy="2080801"/>
      </dsp:txXfrm>
    </dsp:sp>
    <dsp:sp modelId="{EE17AA14-5E21-4919-97E9-FDC9D1AC58BA}">
      <dsp:nvSpPr>
        <dsp:cNvPr id="0" name=""/>
        <dsp:cNvSpPr/>
      </dsp:nvSpPr>
      <dsp:spPr>
        <a:xfrm>
          <a:off x="1694559" y="2218414"/>
          <a:ext cx="325910" cy="3812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1694559" y="2294665"/>
        <a:ext cx="228137" cy="228751"/>
      </dsp:txXfrm>
    </dsp:sp>
    <dsp:sp modelId="{DF2640E3-C874-431E-8540-EF76543036CF}">
      <dsp:nvSpPr>
        <dsp:cNvPr id="0" name=""/>
        <dsp:cNvSpPr/>
      </dsp:nvSpPr>
      <dsp:spPr>
        <a:xfrm>
          <a:off x="2155753" y="1323614"/>
          <a:ext cx="1537312" cy="2170853"/>
        </a:xfrm>
        <a:prstGeom prst="roundRect">
          <a:avLst>
            <a:gd name="adj" fmla="val 10000"/>
          </a:avLst>
        </a:prstGeom>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4"/>
        </a:lnRef>
        <a:fillRef idx="3">
          <a:schemeClr val="accent4"/>
        </a:fillRef>
        <a:effectRef idx="3">
          <a:schemeClr val="accent4"/>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Values that are being lived already within the organisation</a:t>
          </a:r>
          <a:endParaRPr lang="en-US" sz="1600" kern="1200" dirty="0"/>
        </a:p>
      </dsp:txBody>
      <dsp:txXfrm>
        <a:off x="2200779" y="1368640"/>
        <a:ext cx="1447260" cy="2080801"/>
      </dsp:txXfrm>
    </dsp:sp>
    <dsp:sp modelId="{1F92E800-A4CF-44B8-AD67-77D7B4AE9B50}">
      <dsp:nvSpPr>
        <dsp:cNvPr id="0" name=""/>
        <dsp:cNvSpPr/>
      </dsp:nvSpPr>
      <dsp:spPr>
        <a:xfrm>
          <a:off x="3846796" y="2218414"/>
          <a:ext cx="325910" cy="3812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846796" y="2294665"/>
        <a:ext cx="228137" cy="228751"/>
      </dsp:txXfrm>
    </dsp:sp>
    <dsp:sp modelId="{FB4F108B-FF5E-4EF5-8149-A622899FA9BC}">
      <dsp:nvSpPr>
        <dsp:cNvPr id="0" name=""/>
        <dsp:cNvSpPr/>
      </dsp:nvSpPr>
      <dsp:spPr>
        <a:xfrm>
          <a:off x="4307990" y="1323614"/>
          <a:ext cx="1537312" cy="2170853"/>
        </a:xfrm>
        <a:prstGeom prst="roundRect">
          <a:avLst>
            <a:gd name="adj" fmla="val 10000"/>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Tested and tried to build ownership / relationship</a:t>
          </a:r>
          <a:endParaRPr lang="en-US" sz="1600" kern="1200" dirty="0"/>
        </a:p>
      </dsp:txBody>
      <dsp:txXfrm>
        <a:off x="4353016" y="1368640"/>
        <a:ext cx="1447260" cy="2080801"/>
      </dsp:txXfrm>
    </dsp:sp>
    <dsp:sp modelId="{9DCB639D-2030-476E-A805-0ABD1C75BBF2}">
      <dsp:nvSpPr>
        <dsp:cNvPr id="0" name=""/>
        <dsp:cNvSpPr/>
      </dsp:nvSpPr>
      <dsp:spPr>
        <a:xfrm>
          <a:off x="5999033" y="2218414"/>
          <a:ext cx="325910" cy="3812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5999033" y="2294665"/>
        <a:ext cx="228137" cy="228751"/>
      </dsp:txXfrm>
    </dsp:sp>
    <dsp:sp modelId="{AF68716C-BEED-4354-B342-24996FBD3A9B}">
      <dsp:nvSpPr>
        <dsp:cNvPr id="0" name=""/>
        <dsp:cNvSpPr/>
      </dsp:nvSpPr>
      <dsp:spPr>
        <a:xfrm>
          <a:off x="6460227" y="1323614"/>
          <a:ext cx="1537312" cy="2170853"/>
        </a:xfrm>
        <a:prstGeom prst="roundRect">
          <a:avLst>
            <a:gd name="adj" fmla="val 10000"/>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Staff engage with the organisations values (by discussing, challenging, influencing, fleshing it out)</a:t>
          </a:r>
          <a:endParaRPr lang="en-US" sz="1600" kern="1200" dirty="0">
            <a:solidFill>
              <a:schemeClr val="tx1"/>
            </a:solidFill>
          </a:endParaRPr>
        </a:p>
      </dsp:txBody>
      <dsp:txXfrm>
        <a:off x="6505253" y="1368640"/>
        <a:ext cx="1447260" cy="2080801"/>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30/09/2020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271C06-530D-469F-A1BA-41779AB85BD4}" type="datetimeFigureOut">
              <a:rPr lang="en-GB" smtClean="0"/>
              <a:t>30/09/2020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A431A8-FCA0-4CBE-ABAB-A78DBAEF8320}" type="slidenum">
              <a:rPr lang="en-GB" smtClean="0"/>
              <a:t>‹#›</a:t>
            </a:fld>
            <a:endParaRPr lang="en-GB"/>
          </a:p>
        </p:txBody>
      </p:sp>
    </p:spTree>
    <p:extLst>
      <p:ext uri="{BB962C8B-B14F-4D97-AF65-F5344CB8AC3E}">
        <p14:creationId xmlns:p14="http://schemas.microsoft.com/office/powerpoint/2010/main" val="255964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73DFFF06-48EA-497C-A795-AD7FEB2CBB1E}" type="slidenum">
              <a:rPr lang="en-GB" altLang="en-US" smtClean="0"/>
              <a:pPr>
                <a:spcBef>
                  <a:spcPct val="0"/>
                </a:spcBef>
              </a:pPr>
              <a:t>2</a:t>
            </a:fld>
            <a:endParaRPr lang="en-GB" altLang="en-US"/>
          </a:p>
        </p:txBody>
      </p:sp>
    </p:spTree>
    <p:extLst>
      <p:ext uri="{BB962C8B-B14F-4D97-AF65-F5344CB8AC3E}">
        <p14:creationId xmlns:p14="http://schemas.microsoft.com/office/powerpoint/2010/main" val="1515883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3835946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Family—caring for each other, family comes first</a:t>
            </a:r>
          </a:p>
          <a:p>
            <a:endParaRPr lang="en-GB" dirty="0"/>
          </a:p>
          <a:p>
            <a:r>
              <a:rPr lang="en-GB" dirty="0"/>
              <a:t>Social</a:t>
            </a:r>
            <a:r>
              <a:rPr lang="en-GB" baseline="0" dirty="0"/>
              <a:t> influences (p</a:t>
            </a:r>
            <a:r>
              <a:rPr lang="en-GB" dirty="0"/>
              <a:t>eers)—importance of friendship, importance of doing things that peers approve of</a:t>
            </a:r>
          </a:p>
          <a:p>
            <a:endParaRPr lang="en-GB" dirty="0"/>
          </a:p>
          <a:p>
            <a:r>
              <a:rPr lang="en-GB" dirty="0"/>
              <a:t>Th</a:t>
            </a:r>
            <a:r>
              <a:rPr lang="en-GB" baseline="0" dirty="0"/>
              <a:t>e w</a:t>
            </a:r>
            <a:r>
              <a:rPr lang="en-GB" dirty="0"/>
              <a:t>orkplace—doing your job properly; approving/disapproving of ‘foreign orders’ (doing home-related activities in work time or using work resources for home related activities)</a:t>
            </a:r>
          </a:p>
          <a:p>
            <a:endParaRPr lang="en-GB" dirty="0"/>
          </a:p>
          <a:p>
            <a:r>
              <a:rPr lang="en-GB" dirty="0"/>
              <a:t>Significant / Historical</a:t>
            </a:r>
            <a:r>
              <a:rPr lang="en-GB" baseline="0" dirty="0"/>
              <a:t> </a:t>
            </a:r>
            <a:r>
              <a:rPr lang="en-GB" dirty="0"/>
              <a:t>life events—death of loved ones and the impact on what we value as being important; marriage and the importance and role of marriage and children; separation and divorce and the value change that may be associated with this (valuing of self or otherwise).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Major historical events—not wasting anything, saving for times of draught, valuing human life, patriotic values.</a:t>
            </a:r>
          </a:p>
          <a:p>
            <a:endParaRPr lang="en-GB" dirty="0"/>
          </a:p>
          <a:p>
            <a:endParaRPr lang="en-GB" dirty="0"/>
          </a:p>
          <a:p>
            <a:r>
              <a:rPr lang="en-GB" dirty="0"/>
              <a:t>Religion—beliefs about ‘right and wrong’ and beliefs in gods</a:t>
            </a:r>
          </a:p>
          <a:p>
            <a:endParaRPr lang="en-GB" dirty="0"/>
          </a:p>
          <a:p>
            <a:r>
              <a:rPr lang="en-GB" dirty="0"/>
              <a:t>Culture—a cultural value such as the importance of individuality as opposed to conforming to groups</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t>8</a:t>
            </a:fld>
            <a:endParaRPr lang="en-GB"/>
          </a:p>
        </p:txBody>
      </p:sp>
    </p:spTree>
    <p:extLst>
      <p:ext uri="{BB962C8B-B14F-4D97-AF65-F5344CB8AC3E}">
        <p14:creationId xmlns:p14="http://schemas.microsoft.com/office/powerpoint/2010/main" val="412059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buClrTx/>
              <a:buSzTx/>
              <a:buFontTx/>
              <a:buNone/>
            </a:pPr>
            <a:r>
              <a:rPr lang="en-US" altLang="en-US" sz="1200" dirty="0"/>
              <a:t>Attitude describes what we think is the ‘</a:t>
            </a:r>
            <a:r>
              <a:rPr lang="en-US" altLang="en-US" sz="1200" dirty="0">
                <a:solidFill>
                  <a:srgbClr val="7030A0"/>
                </a:solidFill>
              </a:rPr>
              <a:t>proper</a:t>
            </a:r>
            <a:r>
              <a:rPr lang="en-US" altLang="en-US" sz="1200" dirty="0"/>
              <a:t>’ way of doing something. Are derived from our values and beliefs.</a:t>
            </a:r>
            <a:r>
              <a:rPr lang="en-US" altLang="en-US" sz="1200" baseline="0" dirty="0"/>
              <a:t> </a:t>
            </a:r>
            <a:r>
              <a:rPr lang="en-US" altLang="en-US" sz="1200" dirty="0"/>
              <a:t>Sometimes our own attitudes can make us blind to other people’s values, opinions and needs.</a:t>
            </a:r>
            <a:r>
              <a:rPr lang="en-US" altLang="en-US" sz="1200" baseline="0" dirty="0"/>
              <a:t> </a:t>
            </a:r>
            <a:r>
              <a:rPr lang="en-US" altLang="en-US" sz="1200" dirty="0"/>
              <a:t>Attitudes will always have a positive and negative element and when we hold an attitude we will have a tendency to behave in a certain way toward people or objects.</a:t>
            </a:r>
            <a:r>
              <a:rPr lang="en-US" altLang="en-US" sz="1200" baseline="0" dirty="0"/>
              <a:t> </a:t>
            </a:r>
            <a:r>
              <a:rPr lang="en-US" altLang="en-US" sz="1200" dirty="0"/>
              <a:t>We will need to be aware of our own personal values, beliefs and attitudes and how they might impact on our work.</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t>11</a:t>
            </a:fld>
            <a:endParaRPr lang="en-GB"/>
          </a:p>
        </p:txBody>
      </p:sp>
    </p:spTree>
    <p:extLst>
      <p:ext uri="{BB962C8B-B14F-4D97-AF65-F5344CB8AC3E}">
        <p14:creationId xmlns:p14="http://schemas.microsoft.com/office/powerpoint/2010/main" val="4082929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important that you develop an awareness of what you value, as these values will be important in informing your relationships with clients, co–workers and employers.</a:t>
            </a:r>
          </a:p>
          <a:p>
            <a:endParaRPr lang="en-GB" dirty="0"/>
          </a:p>
          <a:p>
            <a:r>
              <a:rPr lang="en-GB" dirty="0"/>
              <a:t>You</a:t>
            </a:r>
            <a:r>
              <a:rPr lang="en-GB" baseline="0" dirty="0"/>
              <a:t> will be provided a list of dominant values for this activity to help you identify some of your values </a:t>
            </a:r>
            <a:r>
              <a:rPr lang="en-GB" dirty="0"/>
              <a:t>. Tick the values that apply to you and then select the ten most important values you ticked and rank them.</a:t>
            </a:r>
          </a:p>
          <a:p>
            <a:endParaRPr lang="en-GB" dirty="0"/>
          </a:p>
          <a:p>
            <a:r>
              <a:rPr lang="en-GB" dirty="0"/>
              <a:t>(1 = most important, 10 = least important).</a:t>
            </a:r>
          </a:p>
        </p:txBody>
      </p:sp>
      <p:sp>
        <p:nvSpPr>
          <p:cNvPr id="4" name="Slide Number Placeholder 3"/>
          <p:cNvSpPr>
            <a:spLocks noGrp="1"/>
          </p:cNvSpPr>
          <p:nvPr>
            <p:ph type="sldNum" sz="quarter" idx="10"/>
          </p:nvPr>
        </p:nvSpPr>
        <p:spPr/>
        <p:txBody>
          <a:bodyPr/>
          <a:lstStyle/>
          <a:p>
            <a:fld id="{83A431A8-FCA0-4CBE-ABAB-A78DBAEF8320}" type="slidenum">
              <a:rPr lang="en-GB" smtClean="0"/>
              <a:t>14</a:t>
            </a:fld>
            <a:endParaRPr lang="en-GB"/>
          </a:p>
        </p:txBody>
      </p:sp>
    </p:spTree>
    <p:extLst>
      <p:ext uri="{BB962C8B-B14F-4D97-AF65-F5344CB8AC3E}">
        <p14:creationId xmlns:p14="http://schemas.microsoft.com/office/powerpoint/2010/main" val="4073070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877613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not always easy to avoid communicating your beliefs and values to clients, but it is something you need to be very aware of. It can be very easy to influence clients in subtle ways. Simple things like body language, gestures, the way you say something, or even actions, can give a client the impression you agree or disagree with their values or beliefs.</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t>17</a:t>
            </a:fld>
            <a:endParaRPr lang="en-GB"/>
          </a:p>
        </p:txBody>
      </p:sp>
    </p:spTree>
    <p:extLst>
      <p:ext uri="{BB962C8B-B14F-4D97-AF65-F5344CB8AC3E}">
        <p14:creationId xmlns:p14="http://schemas.microsoft.com/office/powerpoint/2010/main" val="2960968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shared</a:t>
            </a:r>
            <a:r>
              <a:rPr lang="en-GB" baseline="0" dirty="0"/>
              <a:t> values are of the bases of relationships, what happens when values are not shared?</a:t>
            </a:r>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t>18</a:t>
            </a:fld>
            <a:endParaRPr lang="en-GB"/>
          </a:p>
        </p:txBody>
      </p:sp>
    </p:spTree>
    <p:extLst>
      <p:ext uri="{BB962C8B-B14F-4D97-AF65-F5344CB8AC3E}">
        <p14:creationId xmlns:p14="http://schemas.microsoft.com/office/powerpoint/2010/main" val="499714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Conflict may arise, however, if an employee realizes that her co-workers do not share her values. For example, an employee who values hard work may resent co-workers who are lazy or unproductive without being reprimanded. Even so, additional conflicts can result if the employee attempts to force her own values on her co-workers.</a:t>
            </a:r>
          </a:p>
        </p:txBody>
      </p:sp>
      <p:sp>
        <p:nvSpPr>
          <p:cNvPr id="4" name="Slide Number Placeholder 3"/>
          <p:cNvSpPr>
            <a:spLocks noGrp="1"/>
          </p:cNvSpPr>
          <p:nvPr>
            <p:ph type="sldNum" sz="quarter" idx="10"/>
          </p:nvPr>
        </p:nvSpPr>
        <p:spPr/>
        <p:txBody>
          <a:bodyPr/>
          <a:lstStyle/>
          <a:p>
            <a:fld id="{83A431A8-FCA0-4CBE-ABAB-A78DBAEF8320}" type="slidenum">
              <a:rPr lang="en-GB" smtClean="0"/>
              <a:t>20</a:t>
            </a:fld>
            <a:endParaRPr lang="en-GB"/>
          </a:p>
        </p:txBody>
      </p:sp>
    </p:spTree>
    <p:extLst>
      <p:ext uri="{BB962C8B-B14F-4D97-AF65-F5344CB8AC3E}">
        <p14:creationId xmlns:p14="http://schemas.microsoft.com/office/powerpoint/2010/main" val="33775618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2442028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An organizational value is “any concept or idea that is held in high esteem by the members of an organization and that shapes the organization’s philosophy, processes and goals.” The values held by the members of an organization determine the organizational culture, which according to Simmerly (1987) is the most powerful internal force affecting any organization.</a:t>
            </a:r>
          </a:p>
        </p:txBody>
      </p:sp>
      <p:sp>
        <p:nvSpPr>
          <p:cNvPr id="4" name="Slide Number Placeholder 3"/>
          <p:cNvSpPr>
            <a:spLocks noGrp="1"/>
          </p:cNvSpPr>
          <p:nvPr>
            <p:ph type="sldNum" sz="quarter" idx="10"/>
          </p:nvPr>
        </p:nvSpPr>
        <p:spPr/>
        <p:txBody>
          <a:bodyPr/>
          <a:lstStyle/>
          <a:p>
            <a:fld id="{83A431A8-FCA0-4CBE-ABAB-A78DBAEF8320}" type="slidenum">
              <a:rPr lang="en-GB" smtClean="0"/>
              <a:t>23</a:t>
            </a:fld>
            <a:endParaRPr lang="en-GB"/>
          </a:p>
        </p:txBody>
      </p:sp>
    </p:spTree>
    <p:extLst>
      <p:ext uri="{BB962C8B-B14F-4D97-AF65-F5344CB8AC3E}">
        <p14:creationId xmlns:p14="http://schemas.microsoft.com/office/powerpoint/2010/main" val="538215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During the</a:t>
            </a:r>
            <a:r>
              <a:rPr lang="en-GB" baseline="0" dirty="0">
                <a:effectLst/>
              </a:rPr>
              <a:t> </a:t>
            </a:r>
            <a:r>
              <a:rPr lang="en-GB" dirty="0">
                <a:effectLst/>
              </a:rPr>
              <a:t> hiring process, values-based interview questions will help you understand:</a:t>
            </a:r>
          </a:p>
          <a:p>
            <a:endParaRPr lang="en-GB" dirty="0">
              <a:effectLst/>
            </a:endParaRPr>
          </a:p>
          <a:p>
            <a:r>
              <a:rPr lang="en-GB" dirty="0">
                <a:effectLst/>
              </a:rPr>
              <a:t>Whether candidates’ priorities align with your goals</a:t>
            </a:r>
          </a:p>
          <a:p>
            <a:r>
              <a:rPr lang="en-GB" dirty="0">
                <a:effectLst/>
              </a:rPr>
              <a:t>What candidates prioritize in the workplace</a:t>
            </a:r>
          </a:p>
          <a:p>
            <a:r>
              <a:rPr lang="en-GB" dirty="0">
                <a:effectLst/>
              </a:rPr>
              <a:t>What drives their behaviours at work</a:t>
            </a:r>
          </a:p>
          <a:p>
            <a:r>
              <a:rPr lang="en-GB" dirty="0">
                <a:effectLst/>
              </a:rPr>
              <a:t>Here are some examples of common corporate values at work:</a:t>
            </a:r>
          </a:p>
          <a:p>
            <a:endParaRPr lang="en-GB" b="1" dirty="0">
              <a:effectLst/>
            </a:endParaRPr>
          </a:p>
          <a:p>
            <a:r>
              <a:rPr lang="en-GB" b="1" dirty="0">
                <a:effectLst/>
              </a:rPr>
              <a:t>Integrity:</a:t>
            </a:r>
            <a:r>
              <a:rPr lang="en-GB" dirty="0">
                <a:effectLst/>
              </a:rPr>
              <a:t> Acting with honesty and professionalism, and respecting company policies.</a:t>
            </a:r>
          </a:p>
          <a:p>
            <a:endParaRPr lang="en-GB" b="1" dirty="0">
              <a:effectLst/>
            </a:endParaRPr>
          </a:p>
          <a:p>
            <a:r>
              <a:rPr lang="en-GB" b="1" dirty="0">
                <a:effectLst/>
              </a:rPr>
              <a:t>Collaboration:</a:t>
            </a:r>
            <a:r>
              <a:rPr lang="en-GB" dirty="0">
                <a:effectLst/>
              </a:rPr>
              <a:t> Working with colleagues and teams to meet joint goals.</a:t>
            </a:r>
          </a:p>
          <a:p>
            <a:endParaRPr lang="en-GB" b="1" dirty="0">
              <a:effectLst/>
            </a:endParaRPr>
          </a:p>
          <a:p>
            <a:r>
              <a:rPr lang="en-GB" b="1" dirty="0">
                <a:effectLst/>
              </a:rPr>
              <a:t>Accountability:</a:t>
            </a:r>
            <a:r>
              <a:rPr lang="en-GB" dirty="0">
                <a:effectLst/>
              </a:rPr>
              <a:t> Taking responsibility for actions and decisions both in team and individual projects.</a:t>
            </a:r>
          </a:p>
          <a:p>
            <a:endParaRPr lang="en-GB" b="1" dirty="0">
              <a:effectLst/>
            </a:endParaRPr>
          </a:p>
          <a:p>
            <a:r>
              <a:rPr lang="en-GB" b="1" dirty="0">
                <a:effectLst/>
              </a:rPr>
              <a:t>Social responsibility:</a:t>
            </a:r>
            <a:r>
              <a:rPr lang="en-GB" dirty="0">
                <a:effectLst/>
              </a:rPr>
              <a:t> Integrating social and environmental solutions to business operations.</a:t>
            </a:r>
          </a:p>
          <a:p>
            <a:endParaRPr lang="en-GB" b="1" dirty="0">
              <a:effectLst/>
            </a:endParaRPr>
          </a:p>
          <a:p>
            <a:r>
              <a:rPr lang="en-GB" b="1" dirty="0">
                <a:effectLst/>
              </a:rPr>
              <a:t>Innovation:</a:t>
            </a:r>
            <a:r>
              <a:rPr lang="en-GB" dirty="0">
                <a:effectLst/>
              </a:rPr>
              <a:t> Implementing new ideas to improve the business.</a:t>
            </a:r>
          </a:p>
          <a:p>
            <a:endParaRPr lang="en-GB" b="1" dirty="0">
              <a:effectLst/>
            </a:endParaRPr>
          </a:p>
          <a:p>
            <a:r>
              <a:rPr lang="en-GB" b="1" dirty="0">
                <a:effectLst/>
              </a:rPr>
              <a:t>Customer orientation:</a:t>
            </a:r>
            <a:r>
              <a:rPr lang="en-GB" dirty="0">
                <a:effectLst/>
              </a:rPr>
              <a:t> Maximizing and maintaining customer satisfaction.</a:t>
            </a:r>
          </a:p>
          <a:p>
            <a:endParaRPr lang="en-GB" b="1" dirty="0">
              <a:effectLst/>
            </a:endParaRPr>
          </a:p>
          <a:p>
            <a:r>
              <a:rPr lang="en-GB" b="1" dirty="0">
                <a:effectLst/>
              </a:rPr>
              <a:t>Examples of value-based interview questions</a:t>
            </a:r>
          </a:p>
          <a:p>
            <a:r>
              <a:rPr lang="en-GB" b="1" dirty="0">
                <a:effectLst/>
              </a:rPr>
              <a:t>Integrity</a:t>
            </a:r>
          </a:p>
          <a:p>
            <a:r>
              <a:rPr lang="en-GB" dirty="0">
                <a:effectLst/>
              </a:rPr>
              <a:t>Have you ever faced an ethical dilemma at work? If so, what was the issue and what did you do?</a:t>
            </a:r>
          </a:p>
          <a:p>
            <a:r>
              <a:rPr lang="en-GB" dirty="0">
                <a:effectLst/>
              </a:rPr>
              <a:t>What would you do if you saw a colleague stealing stationary from the company’s stock?</a:t>
            </a:r>
          </a:p>
          <a:p>
            <a:endParaRPr lang="en-GB" b="1" dirty="0">
              <a:effectLst/>
            </a:endParaRPr>
          </a:p>
          <a:p>
            <a:r>
              <a:rPr lang="en-GB" b="1" dirty="0">
                <a:effectLst/>
              </a:rPr>
              <a:t>Collaboration</a:t>
            </a:r>
          </a:p>
          <a:p>
            <a:r>
              <a:rPr lang="en-GB" dirty="0">
                <a:effectLst/>
              </a:rPr>
              <a:t>Describe a time your team failed to complete a project on time. What would you do differently, if you had the chance?</a:t>
            </a:r>
          </a:p>
          <a:p>
            <a:r>
              <a:rPr lang="en-GB" dirty="0">
                <a:effectLst/>
              </a:rPr>
              <a:t>What would you do if you had to work with a person you didn’t get along with?</a:t>
            </a:r>
          </a:p>
          <a:p>
            <a:endParaRPr lang="en-GB" b="1" dirty="0">
              <a:effectLst/>
            </a:endParaRPr>
          </a:p>
          <a:p>
            <a:r>
              <a:rPr lang="en-GB" b="1" dirty="0">
                <a:effectLst/>
              </a:rPr>
              <a:t>Accountability</a:t>
            </a:r>
          </a:p>
          <a:p>
            <a:r>
              <a:rPr lang="en-GB" dirty="0">
                <a:effectLst/>
              </a:rPr>
              <a:t>Describe a successful team project you worked on so far. What was your contribution?</a:t>
            </a:r>
          </a:p>
          <a:p>
            <a:r>
              <a:rPr lang="en-GB" dirty="0">
                <a:effectLst/>
              </a:rPr>
              <a:t>How would you react if your team received negative feedback about a part of the project that was entirely assigned to you?</a:t>
            </a:r>
          </a:p>
          <a:p>
            <a:endParaRPr lang="en-GB" b="1" dirty="0">
              <a:effectLst/>
            </a:endParaRPr>
          </a:p>
          <a:p>
            <a:r>
              <a:rPr lang="en-GB" b="1" dirty="0">
                <a:effectLst/>
              </a:rPr>
              <a:t>Social responsibility</a:t>
            </a:r>
          </a:p>
          <a:p>
            <a:r>
              <a:rPr lang="en-GB" dirty="0">
                <a:effectLst/>
              </a:rPr>
              <a:t>How do you keep a balance between performing thorough quality controls on products while keeping costs low?</a:t>
            </a:r>
          </a:p>
          <a:p>
            <a:r>
              <a:rPr lang="en-GB" dirty="0">
                <a:effectLst/>
              </a:rPr>
              <a:t>What company policies would you suggest creating to make our operations more environmentally-friendly? How would you ensure employees understand and apply these guidelines?</a:t>
            </a:r>
          </a:p>
          <a:p>
            <a:endParaRPr lang="en-GB" b="1" dirty="0">
              <a:effectLst/>
            </a:endParaRPr>
          </a:p>
          <a:p>
            <a:r>
              <a:rPr lang="en-GB" b="1" dirty="0">
                <a:effectLst/>
              </a:rPr>
              <a:t>Innovation</a:t>
            </a:r>
          </a:p>
          <a:p>
            <a:r>
              <a:rPr lang="en-GB" dirty="0">
                <a:effectLst/>
              </a:rPr>
              <a:t>Describe a situation where you were facing a technical issue and your normal troubleshooting method wasn’t working. What did you do?</a:t>
            </a:r>
          </a:p>
          <a:p>
            <a:r>
              <a:rPr lang="en-GB" dirty="0">
                <a:effectLst/>
              </a:rPr>
              <a:t>Can you give me an example of a well-designed product? What features make this product unique?</a:t>
            </a:r>
          </a:p>
          <a:p>
            <a:endParaRPr lang="en-GB" b="1" dirty="0">
              <a:effectLst/>
            </a:endParaRPr>
          </a:p>
          <a:p>
            <a:r>
              <a:rPr lang="en-GB" b="1" dirty="0">
                <a:effectLst/>
              </a:rPr>
              <a:t>Customer orientation</a:t>
            </a:r>
          </a:p>
          <a:p>
            <a:r>
              <a:rPr lang="en-GB" dirty="0">
                <a:effectLst/>
              </a:rPr>
              <a:t>Describe a time you managed to calm an irate customer. How did you manage to maintain your professionalism and address their complaint?</a:t>
            </a:r>
          </a:p>
          <a:p>
            <a:r>
              <a:rPr lang="en-GB" dirty="0">
                <a:effectLst/>
              </a:rPr>
              <a:t>How would you reply to a customer who enters the store or calls just as your shift ends?</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t>24</a:t>
            </a:fld>
            <a:endParaRPr lang="en-GB"/>
          </a:p>
        </p:txBody>
      </p:sp>
    </p:spTree>
    <p:extLst>
      <p:ext uri="{BB962C8B-B14F-4D97-AF65-F5344CB8AC3E}">
        <p14:creationId xmlns:p14="http://schemas.microsoft.com/office/powerpoint/2010/main" val="2587538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t>25</a:t>
            </a:fld>
            <a:endParaRPr lang="en-GB"/>
          </a:p>
        </p:txBody>
      </p:sp>
    </p:spTree>
    <p:extLst>
      <p:ext uri="{BB962C8B-B14F-4D97-AF65-F5344CB8AC3E}">
        <p14:creationId xmlns:p14="http://schemas.microsoft.com/office/powerpoint/2010/main" val="2153127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p>
        </p:txBody>
      </p:sp>
      <p:sp>
        <p:nvSpPr>
          <p:cNvPr id="4" name="Slide Number Placeholder 3"/>
          <p:cNvSpPr>
            <a:spLocks noGrp="1"/>
          </p:cNvSpPr>
          <p:nvPr>
            <p:ph type="sldNum" sz="quarter" idx="10"/>
          </p:nvPr>
        </p:nvSpPr>
        <p:spPr/>
        <p:txBody>
          <a:bodyPr/>
          <a:lstStyle/>
          <a:p>
            <a:fld id="{83A431A8-FCA0-4CBE-ABAB-A78DBAEF8320}" type="slidenum">
              <a:rPr lang="en-GB" smtClean="0"/>
              <a:t>27</a:t>
            </a:fld>
            <a:endParaRPr lang="en-GB"/>
          </a:p>
        </p:txBody>
      </p:sp>
    </p:spTree>
    <p:extLst>
      <p:ext uri="{BB962C8B-B14F-4D97-AF65-F5344CB8AC3E}">
        <p14:creationId xmlns:p14="http://schemas.microsoft.com/office/powerpoint/2010/main" val="14537388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5276760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30/09/2020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30/09/2020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30/09/2020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30/09/2020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30/09/2020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30/09/2020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30/09/2020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30/09/2020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30/09/2020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30/09/2020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30/09/2020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30/09/2020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i_i7y03L7eAhVPzRoKHRqCDg4QjRx6BAgBEAU&amp;url=https://www.lynda.com/Business-Skills-tutorials/Business-Ethics/379032-2.html&amp;psig=AOvVaw3FBfgwm3OTCJxr_pwR3nZ4&amp;ust=1541557359370499"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8D6DDD63-B6D0-4E63-BD49-651DBEFD364C}"/>
              </a:ext>
            </a:extLst>
          </p:cNvPr>
          <p:cNvSpPr>
            <a:spLocks noGrp="1"/>
          </p:cNvSpPr>
          <p:nvPr>
            <p:ph type="subTitle" idx="1"/>
          </p:nvPr>
        </p:nvSpPr>
        <p:spPr>
          <a:xfrm>
            <a:off x="1403648" y="2996952"/>
            <a:ext cx="6768752" cy="2160240"/>
          </a:xfrm>
        </p:spPr>
        <p:txBody>
          <a:bodyPr>
            <a:normAutofit/>
          </a:bodyPr>
          <a:lstStyle/>
          <a:p>
            <a:r>
              <a:rPr lang="en-GB" sz="3600" b="1">
                <a:solidFill>
                  <a:srgbClr val="FFFF00"/>
                </a:solidFill>
              </a:rPr>
              <a:t>Week 3</a:t>
            </a:r>
            <a:endParaRPr lang="en-GB" sz="3600" b="1" dirty="0">
              <a:solidFill>
                <a:srgbClr val="FFFF00"/>
              </a:solidFill>
            </a:endParaRPr>
          </a:p>
          <a:p>
            <a:r>
              <a:rPr lang="en-GB" sz="3600" b="1" dirty="0">
                <a:solidFill>
                  <a:srgbClr val="FFFF00"/>
                </a:solidFill>
              </a:rPr>
              <a:t>Beliefs, Values and Attitudes</a:t>
            </a:r>
          </a:p>
          <a:p>
            <a:endParaRPr lang="en-GB" sz="3600" b="1" dirty="0">
              <a:solidFill>
                <a:srgbClr val="FFFF00"/>
              </a:solidFill>
            </a:endParaRPr>
          </a:p>
          <a:p>
            <a:endParaRPr lang="en-GB" sz="3600" b="1" dirty="0">
              <a:solidFill>
                <a:srgbClr val="FFFF00"/>
              </a:solidFill>
            </a:endParaRPr>
          </a:p>
        </p:txBody>
      </p:sp>
      <p:sp>
        <p:nvSpPr>
          <p:cNvPr id="7" name="Title 6">
            <a:extLst>
              <a:ext uri="{FF2B5EF4-FFF2-40B4-BE49-F238E27FC236}">
                <a16:creationId xmlns:a16="http://schemas.microsoft.com/office/drawing/2014/main" id="{911A42AD-C9CB-4369-868A-52319A77498B}"/>
              </a:ext>
            </a:extLst>
          </p:cNvPr>
          <p:cNvSpPr>
            <a:spLocks noGrp="1"/>
          </p:cNvSpPr>
          <p:nvPr>
            <p:ph type="ctrTitle"/>
          </p:nvPr>
        </p:nvSpPr>
        <p:spPr>
          <a:xfrm>
            <a:off x="683568" y="1268760"/>
            <a:ext cx="7772400" cy="1470025"/>
          </a:xfrm>
        </p:spPr>
        <p:txBody>
          <a:bodyPr>
            <a:normAutofit/>
          </a:bodyPr>
          <a:lstStyle/>
          <a:p>
            <a:r>
              <a:rPr lang="en-GB" sz="3600" b="1" dirty="0"/>
              <a:t>BMSW5101 Developing workplace critical thinking</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11082B75-8189-41A0-90BC-DC5DA1ACD6E4}"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7171"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B3AD9C35-74A2-43D0-B3ED-6DD03DB163AA}" type="slidenum">
              <a:rPr lang="en-GB" altLang="en-US" sz="1200" smtClean="0">
                <a:solidFill>
                  <a:srgbClr val="898989"/>
                </a:solidFill>
              </a:rPr>
              <a:pPr>
                <a:spcBef>
                  <a:spcPct val="0"/>
                </a:spcBef>
                <a:buFontTx/>
                <a:buNone/>
              </a:pPr>
              <a:t>2</a:t>
            </a:fld>
            <a:endParaRPr lang="en-GB" altLang="en-US" sz="1200">
              <a:solidFill>
                <a:srgbClr val="898989"/>
              </a:solidFill>
            </a:endParaRPr>
          </a:p>
        </p:txBody>
      </p:sp>
      <p:sp>
        <p:nvSpPr>
          <p:cNvPr id="7172" name="Date Placeholder 3"/>
          <p:cNvSpPr txBox="1">
            <a:spLocks noGrp="1" noChangeArrowheads="1"/>
          </p:cNvSpPr>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eaLnBrk="1" hangingPunct="1">
              <a:spcBef>
                <a:spcPct val="0"/>
              </a:spcBef>
              <a:buFont typeface="Arial" panose="020B0604020202020204" pitchFamily="34" charset="0"/>
              <a:buNone/>
            </a:pPr>
            <a:fld id="{C01B9F6A-422D-43FB-B479-E4905DF816B9}" type="datetime1">
              <a:rPr lang="en-GB" altLang="en-US" sz="1800"/>
              <a:pPr eaLnBrk="1" hangingPunct="1">
                <a:spcBef>
                  <a:spcPct val="0"/>
                </a:spcBef>
                <a:buFont typeface="Arial" panose="020B0604020202020204" pitchFamily="34" charset="0"/>
                <a:buNone/>
              </a:pPr>
              <a:t>30/09/2020</a:t>
            </a:fld>
            <a:endParaRPr lang="en-US" altLang="en-US" sz="1800"/>
          </a:p>
        </p:txBody>
      </p:sp>
      <p:sp>
        <p:nvSpPr>
          <p:cNvPr id="7173" name="Title 1"/>
          <p:cNvSpPr>
            <a:spLocks noGrp="1"/>
          </p:cNvSpPr>
          <p:nvPr>
            <p:ph type="title" idx="4294967295"/>
          </p:nvPr>
        </p:nvSpPr>
        <p:spPr>
          <a:xfrm>
            <a:off x="457200" y="274638"/>
            <a:ext cx="8229600" cy="922114"/>
          </a:xfrm>
        </p:spPr>
        <p:txBody>
          <a:bodyPr/>
          <a:lstStyle/>
          <a:p>
            <a:r>
              <a:rPr lang="en-GB" altLang="en-US" dirty="0">
                <a:solidFill>
                  <a:srgbClr val="FF0000"/>
                </a:solidFill>
              </a:rPr>
              <a:t>Today we would look at </a:t>
            </a:r>
          </a:p>
        </p:txBody>
      </p:sp>
      <p:sp>
        <p:nvSpPr>
          <p:cNvPr id="7174" name="Content Placeholder 2"/>
          <p:cNvSpPr>
            <a:spLocks noGrp="1"/>
          </p:cNvSpPr>
          <p:nvPr>
            <p:ph idx="4294967295"/>
          </p:nvPr>
        </p:nvSpPr>
        <p:spPr>
          <a:xfrm>
            <a:off x="611188" y="1340768"/>
            <a:ext cx="8229600" cy="4129757"/>
          </a:xfrm>
        </p:spPr>
        <p:txBody>
          <a:bodyPr/>
          <a:lstStyle/>
          <a:p>
            <a:r>
              <a:rPr lang="en-GB" altLang="en-US" sz="3800" dirty="0"/>
              <a:t>Reading list</a:t>
            </a:r>
          </a:p>
          <a:p>
            <a:r>
              <a:rPr lang="en-GB" altLang="en-US" sz="3800" dirty="0"/>
              <a:t>Recap of part A assessment</a:t>
            </a:r>
          </a:p>
          <a:p>
            <a:r>
              <a:rPr lang="en-GB" altLang="en-US" sz="3800" dirty="0"/>
              <a:t>The relationship between beliefs, values and attitudes</a:t>
            </a:r>
          </a:p>
        </p:txBody>
      </p:sp>
      <p:sp>
        <p:nvSpPr>
          <p:cNvPr id="7175"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3D7574CF-D928-4E56-B9E7-62D14327C69C}" type="slidenum">
              <a:rPr lang="en-US" altLang="en-US" sz="1400">
                <a:latin typeface="Arial" panose="020B0604020202020204" pitchFamily="34" charset="0"/>
              </a:rPr>
              <a:pPr algn="r" eaLnBrk="1" hangingPunct="1">
                <a:spcBef>
                  <a:spcPct val="0"/>
                </a:spcBef>
                <a:buFontTx/>
                <a:buNone/>
              </a:pPr>
              <a:t>2</a:t>
            </a:fld>
            <a:endParaRPr lang="en-US" altLang="en-US" sz="1400">
              <a:latin typeface="Arial" panose="020B0604020202020204" pitchFamily="34" charset="0"/>
            </a:endParaRPr>
          </a:p>
        </p:txBody>
      </p:sp>
    </p:spTree>
    <p:extLst>
      <p:ext uri="{BB962C8B-B14F-4D97-AF65-F5344CB8AC3E}">
        <p14:creationId xmlns:p14="http://schemas.microsoft.com/office/powerpoint/2010/main" val="1865907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2060848"/>
            <a:ext cx="7416825" cy="2123658"/>
          </a:xfrm>
          <a:prstGeom prst="rect">
            <a:avLst/>
          </a:prstGeom>
          <a:noFill/>
        </p:spPr>
        <p:txBody>
          <a:bodyPr wrap="square" lIns="91440" tIns="45720" rIns="91440" bIns="45720">
            <a:spAutoFit/>
          </a:bodyPr>
          <a:lstStyle/>
          <a:p>
            <a:pPr algn="ctr"/>
            <a:r>
              <a:rPr lang="en-US" sz="6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Beliefs, Values and attitudes</a:t>
            </a:r>
            <a:endPar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492034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A8052BA5-448C-4E59-90EF-8AAB85F2A2D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9219"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AAC39C7-B879-484A-904A-AA7024D475A3}" type="slidenum">
              <a:rPr lang="en-GB" altLang="en-US" sz="1200" smtClean="0">
                <a:solidFill>
                  <a:srgbClr val="898989"/>
                </a:solidFill>
              </a:rPr>
              <a:pPr>
                <a:spcBef>
                  <a:spcPct val="0"/>
                </a:spcBef>
                <a:buFontTx/>
                <a:buNone/>
              </a:pPr>
              <a:t>4</a:t>
            </a:fld>
            <a:endParaRPr lang="en-GB" altLang="en-US" sz="1200">
              <a:solidFill>
                <a:srgbClr val="898989"/>
              </a:solidFill>
            </a:endParaRPr>
          </a:p>
        </p:txBody>
      </p:sp>
      <p:sp>
        <p:nvSpPr>
          <p:cNvPr id="9220" name="Title 1"/>
          <p:cNvSpPr>
            <a:spLocks noGrp="1"/>
          </p:cNvSpPr>
          <p:nvPr>
            <p:ph type="title" idx="4294967295"/>
          </p:nvPr>
        </p:nvSpPr>
        <p:spPr>
          <a:xfrm>
            <a:off x="457200" y="274638"/>
            <a:ext cx="8229600" cy="1138237"/>
          </a:xfrm>
        </p:spPr>
        <p:txBody>
          <a:bodyPr/>
          <a:lstStyle/>
          <a:p>
            <a:r>
              <a:rPr lang="en-GB" altLang="en-US"/>
              <a:t>Take a minute and think</a:t>
            </a:r>
          </a:p>
        </p:txBody>
      </p:sp>
      <p:sp>
        <p:nvSpPr>
          <p:cNvPr id="9221" name="Content Placeholder 2"/>
          <p:cNvSpPr>
            <a:spLocks noGrp="1"/>
          </p:cNvSpPr>
          <p:nvPr>
            <p:ph idx="4294967295"/>
          </p:nvPr>
        </p:nvSpPr>
        <p:spPr>
          <a:xfrm>
            <a:off x="457200" y="1268413"/>
            <a:ext cx="8229600" cy="4248150"/>
          </a:xfrm>
        </p:spPr>
        <p:txBody>
          <a:bodyPr/>
          <a:lstStyle/>
          <a:p>
            <a:pPr>
              <a:buFont typeface="Arial" panose="020B0604020202020204" pitchFamily="34" charset="0"/>
              <a:buNone/>
            </a:pPr>
            <a:endParaRPr lang="en-GB" altLang="en-US" sz="3500" dirty="0"/>
          </a:p>
          <a:p>
            <a:r>
              <a:rPr lang="en-GB" altLang="en-US" sz="3500" dirty="0"/>
              <a:t>What are beliefs?</a:t>
            </a:r>
          </a:p>
          <a:p>
            <a:endParaRPr lang="en-GB" altLang="en-US" sz="3500" dirty="0"/>
          </a:p>
        </p:txBody>
      </p:sp>
      <p:sp>
        <p:nvSpPr>
          <p:cNvPr id="9222"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AD003455-F59C-4EBD-89A8-87823C47DD9D}" type="slidenum">
              <a:rPr lang="en-US" altLang="en-US" sz="1400">
                <a:latin typeface="Arial" panose="020B0604020202020204" pitchFamily="34" charset="0"/>
              </a:rPr>
              <a:pPr algn="r" eaLnBrk="1" hangingPunct="1">
                <a:spcBef>
                  <a:spcPct val="0"/>
                </a:spcBef>
                <a:buFontTx/>
                <a:buNone/>
              </a:pPr>
              <a:t>4</a:t>
            </a:fld>
            <a:endParaRPr lang="en-US" altLang="en-US" sz="1400">
              <a:latin typeface="Arial" panose="020B0604020202020204" pitchFamily="34" charset="0"/>
            </a:endParaRPr>
          </a:p>
        </p:txBody>
      </p:sp>
    </p:spTree>
    <p:extLst>
      <p:ext uri="{BB962C8B-B14F-4D97-AF65-F5344CB8AC3E}">
        <p14:creationId xmlns:p14="http://schemas.microsoft.com/office/powerpoint/2010/main" val="3351451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D3F33278-C277-47E8-A071-1CB705F40B0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0243"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6218D45A-FF1B-4662-8014-5F2335D44383}" type="slidenum">
              <a:rPr lang="en-GB" altLang="en-US" sz="1200" smtClean="0">
                <a:solidFill>
                  <a:srgbClr val="898989"/>
                </a:solidFill>
              </a:rPr>
              <a:pPr>
                <a:spcBef>
                  <a:spcPct val="0"/>
                </a:spcBef>
                <a:buFontTx/>
                <a:buNone/>
              </a:pPr>
              <a:t>5</a:t>
            </a:fld>
            <a:endParaRPr lang="en-GB" altLang="en-US" sz="1200">
              <a:solidFill>
                <a:srgbClr val="898989"/>
              </a:solidFill>
            </a:endParaRPr>
          </a:p>
        </p:txBody>
      </p:sp>
      <p:sp>
        <p:nvSpPr>
          <p:cNvPr id="10244" name="Rectangle 2"/>
          <p:cNvSpPr>
            <a:spLocks noGrp="1"/>
          </p:cNvSpPr>
          <p:nvPr>
            <p:ph type="title"/>
          </p:nvPr>
        </p:nvSpPr>
        <p:spPr>
          <a:xfrm>
            <a:off x="457200" y="274638"/>
            <a:ext cx="8229600" cy="561975"/>
          </a:xfrm>
        </p:spPr>
        <p:txBody>
          <a:bodyPr>
            <a:normAutofit fontScale="90000"/>
          </a:bodyPr>
          <a:lstStyle/>
          <a:p>
            <a:r>
              <a:rPr lang="en-GB" altLang="en-US" sz="4000"/>
              <a:t>Beliefs</a:t>
            </a:r>
          </a:p>
        </p:txBody>
      </p:sp>
      <p:sp>
        <p:nvSpPr>
          <p:cNvPr id="10245" name="Rectangle 3"/>
          <p:cNvSpPr>
            <a:spLocks noGrp="1"/>
          </p:cNvSpPr>
          <p:nvPr>
            <p:ph type="body" idx="1"/>
          </p:nvPr>
        </p:nvSpPr>
        <p:spPr>
          <a:xfrm>
            <a:off x="395536" y="908720"/>
            <a:ext cx="8229600" cy="4608513"/>
          </a:xfrm>
        </p:spPr>
        <p:txBody>
          <a:bodyPr/>
          <a:lstStyle/>
          <a:p>
            <a:pPr algn="just">
              <a:lnSpc>
                <a:spcPct val="80000"/>
              </a:lnSpc>
              <a:buFont typeface="Arial" panose="020B0604020202020204" pitchFamily="34" charset="0"/>
              <a:buNone/>
            </a:pPr>
            <a:br>
              <a:rPr lang="en-GB" altLang="en-US" sz="3000" dirty="0"/>
            </a:br>
            <a:r>
              <a:rPr lang="en-GB" altLang="en-US" sz="3000" dirty="0"/>
              <a:t>A belief is an internal feeling that something is true, even though that belief may be unproven or irrational. e.g. I believe that walking under a ladder brings bad luck, or I believe that there is life after death </a:t>
            </a:r>
          </a:p>
          <a:p>
            <a:pPr algn="just">
              <a:lnSpc>
                <a:spcPct val="80000"/>
              </a:lnSpc>
              <a:buFont typeface="Arial" panose="020B0604020202020204" pitchFamily="34" charset="0"/>
              <a:buNone/>
            </a:pPr>
            <a:r>
              <a:rPr lang="en-GB" altLang="en-US" sz="3000" dirty="0"/>
              <a:t>	(Anderson &amp; De Silva, 2009).</a:t>
            </a:r>
          </a:p>
          <a:p>
            <a:pPr>
              <a:lnSpc>
                <a:spcPct val="80000"/>
              </a:lnSpc>
              <a:buFont typeface="Arial" panose="020B0604020202020204" pitchFamily="34" charset="0"/>
              <a:buNone/>
            </a:pPr>
            <a:endParaRPr lang="en-GB" altLang="en-US" sz="3000" dirty="0"/>
          </a:p>
          <a:p>
            <a:pPr>
              <a:lnSpc>
                <a:spcPct val="80000"/>
              </a:lnSpc>
            </a:pPr>
            <a:r>
              <a:rPr lang="en-GB" altLang="en-US" i="1" dirty="0"/>
              <a:t>Why do you (dis) agree with this definition</a:t>
            </a:r>
            <a:r>
              <a:rPr lang="en-GB" altLang="en-US" dirty="0"/>
              <a:t>?</a:t>
            </a:r>
          </a:p>
          <a:p>
            <a:pPr>
              <a:lnSpc>
                <a:spcPct val="80000"/>
              </a:lnSpc>
              <a:buFont typeface="Arial" panose="020B0604020202020204" pitchFamily="34" charset="0"/>
              <a:buNone/>
            </a:pPr>
            <a:endParaRPr lang="en-GB" altLang="en-US" sz="3000" dirty="0"/>
          </a:p>
        </p:txBody>
      </p:sp>
    </p:spTree>
    <p:extLst>
      <p:ext uri="{BB962C8B-B14F-4D97-AF65-F5344CB8AC3E}">
        <p14:creationId xmlns:p14="http://schemas.microsoft.com/office/powerpoint/2010/main" val="3205079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2082BEA-2805-4466-8514-B44A05194627}"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1267"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6A3CC8E2-57EE-4661-8345-F71D7A35C0A0}" type="slidenum">
              <a:rPr lang="en-GB" altLang="en-US" sz="1200" smtClean="0">
                <a:solidFill>
                  <a:srgbClr val="898989"/>
                </a:solidFill>
              </a:rPr>
              <a:pPr>
                <a:spcBef>
                  <a:spcPct val="0"/>
                </a:spcBef>
                <a:buFontTx/>
                <a:buNone/>
              </a:pPr>
              <a:t>6</a:t>
            </a:fld>
            <a:endParaRPr lang="en-GB" altLang="en-US" sz="1200">
              <a:solidFill>
                <a:srgbClr val="898989"/>
              </a:solidFill>
            </a:endParaRPr>
          </a:p>
        </p:txBody>
      </p:sp>
      <p:sp>
        <p:nvSpPr>
          <p:cNvPr id="11268" name="Title 1"/>
          <p:cNvSpPr>
            <a:spLocks noGrp="1"/>
          </p:cNvSpPr>
          <p:nvPr>
            <p:ph type="title" idx="4294967295"/>
          </p:nvPr>
        </p:nvSpPr>
        <p:spPr>
          <a:xfrm>
            <a:off x="457200" y="274638"/>
            <a:ext cx="8229600" cy="1138237"/>
          </a:xfrm>
        </p:spPr>
        <p:txBody>
          <a:bodyPr/>
          <a:lstStyle/>
          <a:p>
            <a:r>
              <a:rPr lang="en-GB" altLang="en-US"/>
              <a:t>Take a minute and think</a:t>
            </a:r>
          </a:p>
        </p:txBody>
      </p:sp>
      <p:sp>
        <p:nvSpPr>
          <p:cNvPr id="11269" name="Content Placeholder 2"/>
          <p:cNvSpPr>
            <a:spLocks noGrp="1"/>
          </p:cNvSpPr>
          <p:nvPr>
            <p:ph idx="4294967295"/>
          </p:nvPr>
        </p:nvSpPr>
        <p:spPr>
          <a:xfrm>
            <a:off x="457200" y="1268413"/>
            <a:ext cx="8229600" cy="4248150"/>
          </a:xfrm>
        </p:spPr>
        <p:txBody>
          <a:bodyPr/>
          <a:lstStyle/>
          <a:p>
            <a:pPr>
              <a:buFont typeface="Arial" panose="020B0604020202020204" pitchFamily="34" charset="0"/>
              <a:buNone/>
            </a:pPr>
            <a:endParaRPr lang="en-GB" altLang="en-US" sz="3500" dirty="0"/>
          </a:p>
          <a:p>
            <a:pPr>
              <a:buFont typeface="Arial" panose="020B0604020202020204" pitchFamily="34" charset="0"/>
              <a:buNone/>
            </a:pPr>
            <a:endParaRPr lang="en-GB" altLang="en-US" sz="3500" dirty="0"/>
          </a:p>
          <a:p>
            <a:r>
              <a:rPr lang="en-GB" altLang="en-US" sz="3500" dirty="0"/>
              <a:t>What are values?</a:t>
            </a:r>
          </a:p>
          <a:p>
            <a:endParaRPr lang="en-GB" altLang="en-US" sz="3500" dirty="0"/>
          </a:p>
        </p:txBody>
      </p:sp>
      <p:sp>
        <p:nvSpPr>
          <p:cNvPr id="11270"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E1C4513F-5F13-47DD-9065-6BB2F6CBC002}" type="slidenum">
              <a:rPr lang="en-US" altLang="en-US" sz="1400">
                <a:latin typeface="Arial" panose="020B0604020202020204" pitchFamily="34" charset="0"/>
              </a:rPr>
              <a:pPr algn="r" eaLnBrk="1" hangingPunct="1">
                <a:spcBef>
                  <a:spcPct val="0"/>
                </a:spcBef>
                <a:buFontTx/>
                <a:buNone/>
              </a:pPr>
              <a:t>6</a:t>
            </a:fld>
            <a:endParaRPr lang="en-US" altLang="en-US" sz="1400">
              <a:latin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2459" y="2382106"/>
            <a:ext cx="3283570" cy="2989188"/>
          </a:xfrm>
          <a:prstGeom prst="rect">
            <a:avLst/>
          </a:prstGeom>
        </p:spPr>
      </p:pic>
    </p:spTree>
    <p:extLst>
      <p:ext uri="{BB962C8B-B14F-4D97-AF65-F5344CB8AC3E}">
        <p14:creationId xmlns:p14="http://schemas.microsoft.com/office/powerpoint/2010/main" val="1537739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C01DE1C4-D193-4CDA-B268-636061316E7E}"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2291"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30F8A0D3-920C-47E0-BA17-3386CEE8A847}" type="slidenum">
              <a:rPr lang="en-GB" altLang="en-US" sz="1200" smtClean="0">
                <a:solidFill>
                  <a:srgbClr val="898989"/>
                </a:solidFill>
              </a:rPr>
              <a:pPr>
                <a:spcBef>
                  <a:spcPct val="0"/>
                </a:spcBef>
                <a:buFontTx/>
                <a:buNone/>
              </a:pPr>
              <a:t>7</a:t>
            </a:fld>
            <a:endParaRPr lang="en-GB" altLang="en-US" sz="1200">
              <a:solidFill>
                <a:srgbClr val="898989"/>
              </a:solidFill>
            </a:endParaRPr>
          </a:p>
        </p:txBody>
      </p:sp>
      <p:sp>
        <p:nvSpPr>
          <p:cNvPr id="12292" name="Rectangle 2"/>
          <p:cNvSpPr>
            <a:spLocks noGrp="1"/>
          </p:cNvSpPr>
          <p:nvPr>
            <p:ph type="title"/>
          </p:nvPr>
        </p:nvSpPr>
        <p:spPr>
          <a:xfrm>
            <a:off x="457200" y="274638"/>
            <a:ext cx="8229600" cy="706437"/>
          </a:xfrm>
        </p:spPr>
        <p:txBody>
          <a:bodyPr>
            <a:normAutofit fontScale="90000"/>
          </a:bodyPr>
          <a:lstStyle/>
          <a:p>
            <a:r>
              <a:rPr lang="en-GB" altLang="en-US" dirty="0"/>
              <a:t>Values</a:t>
            </a:r>
          </a:p>
        </p:txBody>
      </p:sp>
      <p:sp>
        <p:nvSpPr>
          <p:cNvPr id="22533" name="Rectangle 3">
            <a:extLst>
              <a:ext uri="{FF2B5EF4-FFF2-40B4-BE49-F238E27FC236}">
                <a16:creationId xmlns:a16="http://schemas.microsoft.com/office/drawing/2014/main" id="{5DB3FCA6-94AF-41BD-826D-E8DEBFD68408}"/>
              </a:ext>
            </a:extLst>
          </p:cNvPr>
          <p:cNvSpPr>
            <a:spLocks noGrp="1"/>
          </p:cNvSpPr>
          <p:nvPr>
            <p:ph type="body" idx="1"/>
          </p:nvPr>
        </p:nvSpPr>
        <p:spPr>
          <a:xfrm>
            <a:off x="457200" y="981075"/>
            <a:ext cx="8229600" cy="4535488"/>
          </a:xfrm>
        </p:spPr>
        <p:txBody>
          <a:bodyPr/>
          <a:lstStyle/>
          <a:p>
            <a:pPr marL="0" indent="0">
              <a:buFont typeface="Arial" panose="020B0604020202020204" pitchFamily="34" charset="0"/>
              <a:buNone/>
              <a:defRPr/>
            </a:pPr>
            <a:r>
              <a:rPr lang="en-GB" dirty="0"/>
              <a:t>A value is a measure of the worth or importance a person attaches to something; our values are often reflected in the way we live our lives e.g. I value freedom of speech, or I value my family, morals (Anderson &amp; De Silva, 2009).</a:t>
            </a:r>
          </a:p>
          <a:p>
            <a:pPr>
              <a:defRPr/>
            </a:pPr>
            <a:endParaRPr lang="en-GB" altLang="en-US" sz="2800" i="1" dirty="0"/>
          </a:p>
          <a:p>
            <a:pPr>
              <a:defRPr/>
            </a:pPr>
            <a:r>
              <a:rPr lang="en-GB" altLang="en-US" sz="2800" i="1" dirty="0"/>
              <a:t> Why do you (dis) agree with this definition</a:t>
            </a:r>
            <a:r>
              <a:rPr lang="en-GB" altLang="en-US" sz="2800" dirty="0"/>
              <a:t>?</a:t>
            </a:r>
          </a:p>
          <a:p>
            <a:pPr>
              <a:defRPr/>
            </a:pPr>
            <a:endParaRPr lang="en-GB" altLang="en-US" sz="2800" i="1" dirty="0"/>
          </a:p>
        </p:txBody>
      </p:sp>
    </p:spTree>
    <p:extLst>
      <p:ext uri="{BB962C8B-B14F-4D97-AF65-F5344CB8AC3E}">
        <p14:creationId xmlns:p14="http://schemas.microsoft.com/office/powerpoint/2010/main" val="2990228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C01DE1C4-D193-4CDA-B268-636061316E7E}"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2291"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30F8A0D3-920C-47E0-BA17-3386CEE8A847}" type="slidenum">
              <a:rPr lang="en-GB" altLang="en-US" sz="1200" smtClean="0">
                <a:solidFill>
                  <a:srgbClr val="898989"/>
                </a:solidFill>
              </a:rPr>
              <a:pPr>
                <a:spcBef>
                  <a:spcPct val="0"/>
                </a:spcBef>
                <a:buFontTx/>
                <a:buNone/>
              </a:pPr>
              <a:t>8</a:t>
            </a:fld>
            <a:endParaRPr lang="en-GB" altLang="en-US" sz="1200">
              <a:solidFill>
                <a:srgbClr val="898989"/>
              </a:solidFill>
            </a:endParaRPr>
          </a:p>
        </p:txBody>
      </p:sp>
      <p:sp>
        <p:nvSpPr>
          <p:cNvPr id="12292" name="Rectangle 2"/>
          <p:cNvSpPr>
            <a:spLocks noGrp="1"/>
          </p:cNvSpPr>
          <p:nvPr>
            <p:ph type="title"/>
          </p:nvPr>
        </p:nvSpPr>
        <p:spPr>
          <a:xfrm>
            <a:off x="464840" y="127467"/>
            <a:ext cx="8229600" cy="493221"/>
          </a:xfrm>
        </p:spPr>
        <p:txBody>
          <a:bodyPr>
            <a:normAutofit fontScale="90000"/>
          </a:bodyPr>
          <a:lstStyle/>
          <a:p>
            <a:r>
              <a:rPr lang="en-GB" altLang="en-US" dirty="0"/>
              <a:t>Sources of values</a:t>
            </a:r>
          </a:p>
        </p:txBody>
      </p:sp>
      <p:graphicFrame>
        <p:nvGraphicFramePr>
          <p:cNvPr id="2" name="Diagram 1"/>
          <p:cNvGraphicFramePr/>
          <p:nvPr>
            <p:extLst>
              <p:ext uri="{D42A27DB-BD31-4B8C-83A1-F6EECF244321}">
                <p14:modId xmlns:p14="http://schemas.microsoft.com/office/powerpoint/2010/main" val="3350346894"/>
              </p:ext>
            </p:extLst>
          </p:nvPr>
        </p:nvGraphicFramePr>
        <p:xfrm>
          <a:off x="251520" y="833904"/>
          <a:ext cx="8784976" cy="44673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2919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C01DE1C4-D193-4CDA-B268-636061316E7E}"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2291"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30F8A0D3-920C-47E0-BA17-3386CEE8A847}" type="slidenum">
              <a:rPr lang="en-GB" altLang="en-US" sz="1200" smtClean="0">
                <a:solidFill>
                  <a:srgbClr val="898989"/>
                </a:solidFill>
              </a:rPr>
              <a:pPr>
                <a:spcBef>
                  <a:spcPct val="0"/>
                </a:spcBef>
                <a:buFontTx/>
                <a:buNone/>
              </a:pPr>
              <a:t>9</a:t>
            </a:fld>
            <a:endParaRPr lang="en-GB" altLang="en-US" sz="1200">
              <a:solidFill>
                <a:srgbClr val="898989"/>
              </a:solidFill>
            </a:endParaRPr>
          </a:p>
        </p:txBody>
      </p:sp>
      <p:sp>
        <p:nvSpPr>
          <p:cNvPr id="12292" name="Rectangle 2"/>
          <p:cNvSpPr>
            <a:spLocks noGrp="1"/>
          </p:cNvSpPr>
          <p:nvPr>
            <p:ph type="title"/>
          </p:nvPr>
        </p:nvSpPr>
        <p:spPr>
          <a:xfrm>
            <a:off x="464840" y="8069"/>
            <a:ext cx="8229600" cy="706437"/>
          </a:xfrm>
        </p:spPr>
        <p:txBody>
          <a:bodyPr>
            <a:normAutofit fontScale="90000"/>
          </a:bodyPr>
          <a:lstStyle/>
          <a:p>
            <a:r>
              <a:rPr lang="en-GB" altLang="en-US" dirty="0">
                <a:solidFill>
                  <a:srgbClr val="C00000"/>
                </a:solidFill>
              </a:rPr>
              <a:t>Discussion</a:t>
            </a:r>
          </a:p>
        </p:txBody>
      </p:sp>
      <p:sp>
        <p:nvSpPr>
          <p:cNvPr id="22533" name="Rectangle 3">
            <a:extLst>
              <a:ext uri="{FF2B5EF4-FFF2-40B4-BE49-F238E27FC236}">
                <a16:creationId xmlns:a16="http://schemas.microsoft.com/office/drawing/2014/main" id="{5DB3FCA6-94AF-41BD-826D-E8DEBFD68408}"/>
              </a:ext>
            </a:extLst>
          </p:cNvPr>
          <p:cNvSpPr>
            <a:spLocks noGrp="1"/>
          </p:cNvSpPr>
          <p:nvPr>
            <p:ph type="body" idx="1"/>
          </p:nvPr>
        </p:nvSpPr>
        <p:spPr>
          <a:xfrm>
            <a:off x="251520" y="764704"/>
            <a:ext cx="8507288" cy="4392488"/>
          </a:xfrm>
        </p:spPr>
        <p:txBody>
          <a:bodyPr>
            <a:normAutofit fontScale="92500"/>
          </a:bodyPr>
          <a:lstStyle/>
          <a:p>
            <a:pPr marL="0" indent="0">
              <a:buNone/>
              <a:defRPr/>
            </a:pPr>
            <a:r>
              <a:rPr lang="en-GB" dirty="0"/>
              <a:t>Do you agree or disagree with these statements?</a:t>
            </a:r>
          </a:p>
          <a:p>
            <a:pPr marL="0" indent="0">
              <a:buNone/>
              <a:defRPr/>
            </a:pPr>
            <a:endParaRPr lang="en-GB" dirty="0"/>
          </a:p>
          <a:p>
            <a:pPr>
              <a:defRPr/>
            </a:pPr>
            <a:r>
              <a:rPr lang="en-GB" dirty="0"/>
              <a:t>Shared Values are the basis of relationship</a:t>
            </a:r>
          </a:p>
          <a:p>
            <a:pPr>
              <a:defRPr/>
            </a:pPr>
            <a:r>
              <a:rPr lang="en-GB" dirty="0"/>
              <a:t>Values can motivate us –if we value something we will go after it.</a:t>
            </a:r>
          </a:p>
          <a:p>
            <a:pPr>
              <a:defRPr/>
            </a:pPr>
            <a:r>
              <a:rPr lang="en-GB" dirty="0"/>
              <a:t>Knowing our own values makes us more tolerant of others</a:t>
            </a:r>
          </a:p>
          <a:p>
            <a:pPr>
              <a:defRPr/>
            </a:pPr>
            <a:r>
              <a:rPr lang="en-GB" dirty="0"/>
              <a:t>They help to give lives meaningful significance</a:t>
            </a:r>
          </a:p>
        </p:txBody>
      </p:sp>
    </p:spTree>
    <p:extLst>
      <p:ext uri="{BB962C8B-B14F-4D97-AF65-F5344CB8AC3E}">
        <p14:creationId xmlns:p14="http://schemas.microsoft.com/office/powerpoint/2010/main" val="3116091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10</a:t>
            </a:fld>
            <a:endParaRPr lang="en-GB" altLang="en-US" sz="1200">
              <a:solidFill>
                <a:srgbClr val="898989"/>
              </a:solidFill>
            </a:endParaRPr>
          </a:p>
        </p:txBody>
      </p:sp>
      <p:sp>
        <p:nvSpPr>
          <p:cNvPr id="13316" name="Title 1"/>
          <p:cNvSpPr>
            <a:spLocks noGrp="1"/>
          </p:cNvSpPr>
          <p:nvPr>
            <p:ph type="title" idx="4294967295"/>
          </p:nvPr>
        </p:nvSpPr>
        <p:spPr>
          <a:xfrm>
            <a:off x="457200" y="274638"/>
            <a:ext cx="8229600" cy="1138237"/>
          </a:xfrm>
        </p:spPr>
        <p:txBody>
          <a:bodyPr/>
          <a:lstStyle/>
          <a:p>
            <a:r>
              <a:rPr lang="en-GB" altLang="en-US"/>
              <a:t>Take a minute and think</a:t>
            </a:r>
          </a:p>
        </p:txBody>
      </p:sp>
      <p:sp>
        <p:nvSpPr>
          <p:cNvPr id="13317" name="Content Placeholder 2"/>
          <p:cNvSpPr>
            <a:spLocks noGrp="1"/>
          </p:cNvSpPr>
          <p:nvPr>
            <p:ph idx="4294967295"/>
          </p:nvPr>
        </p:nvSpPr>
        <p:spPr>
          <a:xfrm>
            <a:off x="457200" y="1268413"/>
            <a:ext cx="8229600" cy="4248150"/>
          </a:xfrm>
        </p:spPr>
        <p:txBody>
          <a:bodyPr/>
          <a:lstStyle/>
          <a:p>
            <a:endParaRPr lang="en-GB" altLang="en-US" sz="3500" dirty="0"/>
          </a:p>
          <a:p>
            <a:pPr>
              <a:buFont typeface="Arial" panose="020B0604020202020204" pitchFamily="34" charset="0"/>
              <a:buNone/>
            </a:pPr>
            <a:endParaRPr lang="en-GB" altLang="en-US" sz="3500" dirty="0"/>
          </a:p>
          <a:p>
            <a:r>
              <a:rPr lang="en-GB" altLang="en-US" sz="3500" dirty="0"/>
              <a:t>What do you consider to be attitudes?</a:t>
            </a:r>
          </a:p>
          <a:p>
            <a:endParaRPr lang="en-GB" altLang="en-US" sz="3500" dirty="0"/>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10</a:t>
            </a:fld>
            <a:endParaRPr lang="en-US" altLang="en-US" sz="1400">
              <a:latin typeface="Arial" panose="020B0604020202020204" pitchFamily="34" charset="0"/>
            </a:endParaRPr>
          </a:p>
        </p:txBody>
      </p:sp>
    </p:spTree>
    <p:extLst>
      <p:ext uri="{BB962C8B-B14F-4D97-AF65-F5344CB8AC3E}">
        <p14:creationId xmlns:p14="http://schemas.microsoft.com/office/powerpoint/2010/main" val="22721904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11</a:t>
            </a:fld>
            <a:endParaRPr lang="en-GB" altLang="en-US" sz="1200">
              <a:solidFill>
                <a:srgbClr val="898989"/>
              </a:solidFill>
            </a:endParaRPr>
          </a:p>
        </p:txBody>
      </p:sp>
      <p:sp>
        <p:nvSpPr>
          <p:cNvPr id="14340" name="Rectangle 2"/>
          <p:cNvSpPr>
            <a:spLocks noGrp="1"/>
          </p:cNvSpPr>
          <p:nvPr>
            <p:ph type="title"/>
          </p:nvPr>
        </p:nvSpPr>
        <p:spPr>
          <a:xfrm>
            <a:off x="457200" y="0"/>
            <a:ext cx="8229600" cy="735013"/>
          </a:xfrm>
        </p:spPr>
        <p:txBody>
          <a:bodyPr>
            <a:normAutofit fontScale="90000"/>
          </a:bodyPr>
          <a:lstStyle/>
          <a:p>
            <a:r>
              <a:rPr lang="en-GB" altLang="en-US" dirty="0"/>
              <a:t>Attitudes</a:t>
            </a:r>
          </a:p>
        </p:txBody>
      </p:sp>
      <p:sp>
        <p:nvSpPr>
          <p:cNvPr id="23557" name="Rectangle 3">
            <a:extLst>
              <a:ext uri="{FF2B5EF4-FFF2-40B4-BE49-F238E27FC236}">
                <a16:creationId xmlns:a16="http://schemas.microsoft.com/office/drawing/2014/main" id="{A34B379D-F312-47BC-B649-FA7452224CC4}"/>
              </a:ext>
            </a:extLst>
          </p:cNvPr>
          <p:cNvSpPr>
            <a:spLocks noGrp="1"/>
          </p:cNvSpPr>
          <p:nvPr>
            <p:ph type="body" idx="1"/>
          </p:nvPr>
        </p:nvSpPr>
        <p:spPr>
          <a:xfrm>
            <a:off x="457200" y="981075"/>
            <a:ext cx="8229600" cy="4751388"/>
          </a:xfrm>
        </p:spPr>
        <p:txBody>
          <a:bodyPr/>
          <a:lstStyle/>
          <a:p>
            <a:pPr marL="0" indent="0">
              <a:buFont typeface="Arial" panose="020B0604020202020204" pitchFamily="34" charset="0"/>
              <a:buNone/>
              <a:defRPr/>
            </a:pPr>
            <a:r>
              <a:rPr lang="en-GB" dirty="0"/>
              <a:t>An attitude is the way a person expresses or applies their beliefs and values, and is expressed through words and behaviour. </a:t>
            </a:r>
            <a:r>
              <a:rPr lang="en-GB" dirty="0" err="1"/>
              <a:t>eg</a:t>
            </a:r>
            <a:r>
              <a:rPr lang="en-GB" dirty="0"/>
              <a:t> I get really upset when I hear about cruelty to children and animals, or I hate school (Anderson &amp; De Silva, 2009)</a:t>
            </a:r>
          </a:p>
          <a:p>
            <a:pPr marL="0" indent="0">
              <a:buFont typeface="Arial" panose="020B0604020202020204" pitchFamily="34" charset="0"/>
              <a:buNone/>
              <a:defRPr/>
            </a:pPr>
            <a:endParaRPr lang="en-GB" dirty="0"/>
          </a:p>
          <a:p>
            <a:pPr>
              <a:defRPr/>
            </a:pPr>
            <a:r>
              <a:rPr lang="en-GB" altLang="en-US" i="1" dirty="0"/>
              <a:t> Why do you (dis) agree with this definition</a:t>
            </a:r>
            <a:r>
              <a:rPr lang="en-GB" altLang="en-US" dirty="0"/>
              <a:t>?</a:t>
            </a:r>
          </a:p>
          <a:p>
            <a:pPr marL="0" indent="0">
              <a:buFont typeface="Arial" panose="020B0604020202020204" pitchFamily="34" charset="0"/>
              <a:buNone/>
              <a:defRPr/>
            </a:pPr>
            <a:endParaRPr lang="en-GB" dirty="0"/>
          </a:p>
        </p:txBody>
      </p:sp>
    </p:spTree>
    <p:extLst>
      <p:ext uri="{BB962C8B-B14F-4D97-AF65-F5344CB8AC3E}">
        <p14:creationId xmlns:p14="http://schemas.microsoft.com/office/powerpoint/2010/main" val="1239858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12</a:t>
            </a:fld>
            <a:endParaRPr lang="en-GB" altLang="en-US" sz="1200">
              <a:solidFill>
                <a:srgbClr val="898989"/>
              </a:solidFill>
            </a:endParaRPr>
          </a:p>
        </p:txBody>
      </p:sp>
      <p:sp>
        <p:nvSpPr>
          <p:cNvPr id="14340" name="Rectangle 2"/>
          <p:cNvSpPr>
            <a:spLocks noGrp="1"/>
          </p:cNvSpPr>
          <p:nvPr>
            <p:ph type="title"/>
          </p:nvPr>
        </p:nvSpPr>
        <p:spPr>
          <a:xfrm>
            <a:off x="457200" y="332656"/>
            <a:ext cx="8229600" cy="402357"/>
          </a:xfrm>
        </p:spPr>
        <p:txBody>
          <a:bodyPr>
            <a:noAutofit/>
          </a:bodyPr>
          <a:lstStyle/>
          <a:p>
            <a:r>
              <a:rPr lang="en-GB" altLang="en-US" sz="2400" dirty="0"/>
              <a:t>The relationship between beliefs, values and attitudes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735013"/>
            <a:ext cx="5976664" cy="4926235"/>
          </a:xfrm>
          <a:prstGeom prst="rect">
            <a:avLst/>
          </a:prstGeom>
        </p:spPr>
      </p:pic>
    </p:spTree>
    <p:extLst>
      <p:ext uri="{BB962C8B-B14F-4D97-AF65-F5344CB8AC3E}">
        <p14:creationId xmlns:p14="http://schemas.microsoft.com/office/powerpoint/2010/main" val="1865831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13</a:t>
            </a:fld>
            <a:endParaRPr lang="en-GB" altLang="en-US" sz="1200">
              <a:solidFill>
                <a:srgbClr val="898989"/>
              </a:solidFill>
            </a:endParaRPr>
          </a:p>
        </p:txBody>
      </p:sp>
      <p:sp>
        <p:nvSpPr>
          <p:cNvPr id="13316" name="Title 1"/>
          <p:cNvSpPr>
            <a:spLocks noGrp="1"/>
          </p:cNvSpPr>
          <p:nvPr>
            <p:ph type="title" idx="4294967295"/>
          </p:nvPr>
        </p:nvSpPr>
        <p:spPr>
          <a:xfrm>
            <a:off x="445232" y="107493"/>
            <a:ext cx="8229600" cy="873235"/>
          </a:xfrm>
        </p:spPr>
        <p:txBody>
          <a:bodyPr/>
          <a:lstStyle/>
          <a:p>
            <a:r>
              <a:rPr lang="en-GB" altLang="en-US" dirty="0">
                <a:solidFill>
                  <a:srgbClr val="C00000"/>
                </a:solidFill>
              </a:rPr>
              <a:t>Group activity</a:t>
            </a:r>
          </a:p>
        </p:txBody>
      </p:sp>
      <p:sp>
        <p:nvSpPr>
          <p:cNvPr id="13317" name="Content Placeholder 2"/>
          <p:cNvSpPr>
            <a:spLocks noGrp="1"/>
          </p:cNvSpPr>
          <p:nvPr>
            <p:ph idx="4294967295"/>
          </p:nvPr>
        </p:nvSpPr>
        <p:spPr>
          <a:xfrm>
            <a:off x="250100" y="980728"/>
            <a:ext cx="8568952" cy="4271501"/>
          </a:xfrm>
        </p:spPr>
        <p:txBody>
          <a:bodyPr/>
          <a:lstStyle/>
          <a:p>
            <a:pPr marL="0" indent="0" algn="just">
              <a:buNone/>
            </a:pPr>
            <a:r>
              <a:rPr lang="en-GB" altLang="en-US" sz="3500" dirty="0"/>
              <a:t>In your table group, identify two values, their sources and how these values can affect the behaviours of the individuals that hold them.</a:t>
            </a:r>
          </a:p>
          <a:p>
            <a:pPr algn="just"/>
            <a:endParaRPr lang="en-GB" altLang="en-US" sz="3500" dirty="0"/>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13</a:t>
            </a:fld>
            <a:endParaRPr lang="en-US" altLang="en-US" sz="1400">
              <a:latin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2924944"/>
            <a:ext cx="4248472" cy="2728034"/>
          </a:xfrm>
          <a:prstGeom prst="rect">
            <a:avLst/>
          </a:prstGeom>
        </p:spPr>
      </p:pic>
    </p:spTree>
    <p:extLst>
      <p:ext uri="{BB962C8B-B14F-4D97-AF65-F5344CB8AC3E}">
        <p14:creationId xmlns:p14="http://schemas.microsoft.com/office/powerpoint/2010/main" val="4068406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14</a:t>
            </a:fld>
            <a:endParaRPr lang="en-GB" altLang="en-US" sz="1200">
              <a:solidFill>
                <a:srgbClr val="898989"/>
              </a:solidFill>
            </a:endParaRPr>
          </a:p>
        </p:txBody>
      </p:sp>
      <p:sp>
        <p:nvSpPr>
          <p:cNvPr id="13316" name="Title 1"/>
          <p:cNvSpPr>
            <a:spLocks noGrp="1"/>
          </p:cNvSpPr>
          <p:nvPr>
            <p:ph type="title" idx="4294967295"/>
          </p:nvPr>
        </p:nvSpPr>
        <p:spPr>
          <a:xfrm>
            <a:off x="445232" y="107493"/>
            <a:ext cx="8229600" cy="873235"/>
          </a:xfrm>
        </p:spPr>
        <p:txBody>
          <a:bodyPr>
            <a:normAutofit/>
          </a:bodyPr>
          <a:lstStyle/>
          <a:p>
            <a:r>
              <a:rPr lang="en-GB" altLang="en-US" sz="3600" dirty="0">
                <a:solidFill>
                  <a:srgbClr val="C00000"/>
                </a:solidFill>
              </a:rPr>
              <a:t>Individual activity (rank your values)</a:t>
            </a:r>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14</a:t>
            </a:fld>
            <a:endParaRPr lang="en-US" altLang="en-US" sz="1400">
              <a:latin typeface="Arial" panose="020B0604020202020204" pitchFamily="34" charset="0"/>
            </a:endParaRPr>
          </a:p>
        </p:txBody>
      </p:sp>
      <p:pic>
        <p:nvPicPr>
          <p:cNvPr id="8" name="Picture 2" descr="Image result for ethics">
            <a:hlinkClick r:id="rId3"/>
          </p:cNvPr>
          <p:cNvPicPr>
            <a:picLocks noGrp="1" noChangeAspect="1" noChangeArrowheads="1"/>
          </p:cNvPicPr>
          <p:nvPr>
            <p:ph idx="4294967295"/>
          </p:nvPr>
        </p:nvPicPr>
        <p:blipFill>
          <a:blip r:embed="rId4" cstate="print">
            <a:duotone>
              <a:prstClr val="black"/>
              <a:schemeClr val="accent1">
                <a:tint val="45000"/>
                <a:satMod val="400000"/>
              </a:schemeClr>
            </a:duotone>
          </a:blip>
          <a:srcRect/>
          <a:stretch>
            <a:fillRect/>
          </a:stretch>
        </p:blipFill>
        <p:spPr bwMode="auto">
          <a:xfrm>
            <a:off x="611560" y="1040159"/>
            <a:ext cx="8063272" cy="4405065"/>
          </a:xfrm>
          <a:prstGeom prst="rect">
            <a:avLst/>
          </a:prstGeom>
          <a:noFill/>
        </p:spPr>
      </p:pic>
    </p:spTree>
    <p:extLst>
      <p:ext uri="{BB962C8B-B14F-4D97-AF65-F5344CB8AC3E}">
        <p14:creationId xmlns:p14="http://schemas.microsoft.com/office/powerpoint/2010/main" val="1938362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2276872"/>
            <a:ext cx="8712968" cy="1107996"/>
          </a:xfrm>
          <a:prstGeom prst="rect">
            <a:avLst/>
          </a:prstGeom>
          <a:noFill/>
        </p:spPr>
        <p:txBody>
          <a:bodyPr wrap="square" lIns="91440" tIns="45720" rIns="91440" bIns="45720">
            <a:spAutoFit/>
          </a:bodyPr>
          <a:lstStyle/>
          <a:p>
            <a:pPr algn="ctr"/>
            <a:r>
              <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The workplace context</a:t>
            </a:r>
          </a:p>
        </p:txBody>
      </p:sp>
    </p:spTree>
    <p:extLst>
      <p:ext uri="{BB962C8B-B14F-4D97-AF65-F5344CB8AC3E}">
        <p14:creationId xmlns:p14="http://schemas.microsoft.com/office/powerpoint/2010/main" val="3471598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16</a:t>
            </a:fld>
            <a:endParaRPr lang="en-GB" altLang="en-US" sz="1200">
              <a:solidFill>
                <a:srgbClr val="898989"/>
              </a:solidFill>
            </a:endParaRPr>
          </a:p>
        </p:txBody>
      </p:sp>
      <p:sp>
        <p:nvSpPr>
          <p:cNvPr id="13316" name="Title 1"/>
          <p:cNvSpPr>
            <a:spLocks noGrp="1"/>
          </p:cNvSpPr>
          <p:nvPr>
            <p:ph type="title" idx="4294967295"/>
          </p:nvPr>
        </p:nvSpPr>
        <p:spPr>
          <a:xfrm>
            <a:off x="457808" y="195637"/>
            <a:ext cx="8229600" cy="562074"/>
          </a:xfrm>
        </p:spPr>
        <p:txBody>
          <a:bodyPr>
            <a:normAutofit fontScale="90000"/>
          </a:bodyPr>
          <a:lstStyle/>
          <a:p>
            <a:r>
              <a:rPr lang="en-GB" altLang="en-US" dirty="0"/>
              <a:t>The workplace Dilemma</a:t>
            </a:r>
          </a:p>
        </p:txBody>
      </p:sp>
      <p:sp>
        <p:nvSpPr>
          <p:cNvPr id="13317" name="Content Placeholder 2"/>
          <p:cNvSpPr>
            <a:spLocks noGrp="1"/>
          </p:cNvSpPr>
          <p:nvPr>
            <p:ph idx="4294967295"/>
          </p:nvPr>
        </p:nvSpPr>
        <p:spPr>
          <a:xfrm>
            <a:off x="107504" y="836714"/>
            <a:ext cx="8928992" cy="4824534"/>
          </a:xfrm>
        </p:spPr>
        <p:txBody>
          <a:bodyPr>
            <a:noAutofit/>
          </a:bodyPr>
          <a:lstStyle/>
          <a:p>
            <a:r>
              <a:rPr lang="en-GB" altLang="en-US" sz="2000" dirty="0"/>
              <a:t>To work effectively it is critical to understand your own values and beliefs.</a:t>
            </a:r>
          </a:p>
          <a:p>
            <a:pPr marL="0" indent="0">
              <a:buNone/>
            </a:pPr>
            <a:endParaRPr lang="en-GB" altLang="en-US" sz="2000" dirty="0"/>
          </a:p>
          <a:p>
            <a:r>
              <a:rPr lang="en-GB" altLang="en-US" sz="2000" dirty="0"/>
              <a:t>In order to remain professional it is necessary to leave our personal values out of professional relationships.</a:t>
            </a:r>
          </a:p>
          <a:p>
            <a:pPr marL="0" indent="0">
              <a:buNone/>
            </a:pPr>
            <a:endParaRPr lang="en-GB" altLang="en-US" sz="2000" dirty="0"/>
          </a:p>
          <a:p>
            <a:r>
              <a:rPr lang="en-GB" altLang="en-US" sz="2000" dirty="0"/>
              <a:t>One of the problems with our attitudes is we often ignore any information which is not consistent with them — we become selective in the way we perceive and respond to events and issues— and lose our ‘objectivity’.</a:t>
            </a:r>
          </a:p>
          <a:p>
            <a:pPr marL="0" indent="0">
              <a:buNone/>
            </a:pPr>
            <a:endParaRPr lang="en-GB" altLang="en-US" sz="2000" dirty="0"/>
          </a:p>
          <a:p>
            <a:r>
              <a:rPr lang="en-GB" altLang="en-US" sz="2000" dirty="0"/>
              <a:t>We need to develop an insight about our attitudes in order to reduce the risk of making decisions at work based on our unconscious, pre-existing perceptions, allowing us work more professionally.</a:t>
            </a:r>
          </a:p>
          <a:p>
            <a:endParaRPr lang="en-GB" altLang="en-US" sz="2000" dirty="0"/>
          </a:p>
          <a:p>
            <a:pPr marL="0" indent="0">
              <a:buNone/>
            </a:pPr>
            <a:endParaRPr lang="en-GB" altLang="en-US" sz="2000" dirty="0"/>
          </a:p>
          <a:p>
            <a:pPr marL="0" indent="0">
              <a:buNone/>
            </a:pPr>
            <a:endParaRPr lang="en-GB" altLang="en-US" sz="2000" dirty="0"/>
          </a:p>
          <a:p>
            <a:pPr marL="0" indent="0">
              <a:buNone/>
            </a:pPr>
            <a:endParaRPr lang="en-GB" altLang="en-US" sz="2000" dirty="0"/>
          </a:p>
          <a:p>
            <a:endParaRPr lang="en-GB" altLang="en-US" sz="2000" dirty="0"/>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16</a:t>
            </a:fld>
            <a:endParaRPr lang="en-US" altLang="en-US" sz="1400">
              <a:latin typeface="Arial" panose="020B0604020202020204" pitchFamily="34" charset="0"/>
            </a:endParaRPr>
          </a:p>
        </p:txBody>
      </p:sp>
    </p:spTree>
    <p:extLst>
      <p:ext uri="{BB962C8B-B14F-4D97-AF65-F5344CB8AC3E}">
        <p14:creationId xmlns:p14="http://schemas.microsoft.com/office/powerpoint/2010/main" val="3830980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17</a:t>
            </a:fld>
            <a:endParaRPr lang="en-GB" altLang="en-US" sz="1200">
              <a:solidFill>
                <a:srgbClr val="898989"/>
              </a:solidFill>
            </a:endParaRPr>
          </a:p>
        </p:txBody>
      </p:sp>
      <p:sp>
        <p:nvSpPr>
          <p:cNvPr id="23557" name="Rectangle 3">
            <a:extLst>
              <a:ext uri="{FF2B5EF4-FFF2-40B4-BE49-F238E27FC236}">
                <a16:creationId xmlns:a16="http://schemas.microsoft.com/office/drawing/2014/main" id="{A34B379D-F312-47BC-B649-FA7452224CC4}"/>
              </a:ext>
            </a:extLst>
          </p:cNvPr>
          <p:cNvSpPr>
            <a:spLocks noGrp="1"/>
          </p:cNvSpPr>
          <p:nvPr>
            <p:ph type="body" idx="1"/>
          </p:nvPr>
        </p:nvSpPr>
        <p:spPr>
          <a:xfrm>
            <a:off x="179512" y="1052736"/>
            <a:ext cx="8856984" cy="4608513"/>
          </a:xfrm>
        </p:spPr>
        <p:txBody>
          <a:bodyPr>
            <a:normAutofit fontScale="85000" lnSpcReduction="20000"/>
          </a:bodyPr>
          <a:lstStyle/>
          <a:p>
            <a:pPr algn="just"/>
            <a:r>
              <a:rPr lang="en-GB" dirty="0"/>
              <a:t>Everyone is entitled to their own values, attitudes and beliefs. It is important to accept and respect that other people may well have different attitudes, values and beliefs than you. </a:t>
            </a:r>
          </a:p>
          <a:p>
            <a:pPr algn="just"/>
            <a:endParaRPr lang="en-GB" dirty="0"/>
          </a:p>
          <a:p>
            <a:pPr algn="just"/>
            <a:r>
              <a:rPr lang="en-GB" dirty="0"/>
              <a:t>We do not have the right to expect that others change their values, attitudes and beliefs just because they are different to ours.</a:t>
            </a:r>
          </a:p>
          <a:p>
            <a:pPr algn="just"/>
            <a:endParaRPr lang="en-GB" dirty="0"/>
          </a:p>
          <a:p>
            <a:pPr algn="just"/>
            <a:r>
              <a:rPr lang="en-GB" dirty="0"/>
              <a:t>It is quite possible that you may face situations at work that either challenge or compromise your own values, attitudes or beliefs when working.</a:t>
            </a:r>
          </a:p>
          <a:p>
            <a:pPr marL="0" indent="0" algn="just">
              <a:buNone/>
            </a:pPr>
            <a:endParaRPr lang="en-GB" dirty="0"/>
          </a:p>
        </p:txBody>
      </p:sp>
      <p:sp>
        <p:nvSpPr>
          <p:cNvPr id="2" name="Title 1"/>
          <p:cNvSpPr>
            <a:spLocks noGrp="1"/>
          </p:cNvSpPr>
          <p:nvPr>
            <p:ph type="title"/>
          </p:nvPr>
        </p:nvSpPr>
        <p:spPr>
          <a:xfrm>
            <a:off x="179512" y="274638"/>
            <a:ext cx="8208912" cy="490066"/>
          </a:xfrm>
        </p:spPr>
        <p:txBody>
          <a:bodyPr>
            <a:noAutofit/>
          </a:bodyPr>
          <a:lstStyle/>
          <a:p>
            <a:r>
              <a:rPr lang="en-GB" sz="3200" dirty="0">
                <a:solidFill>
                  <a:schemeClr val="tx2"/>
                </a:solidFill>
              </a:rPr>
              <a:t>Respecting the beliefs, attitudes and values of others</a:t>
            </a:r>
          </a:p>
        </p:txBody>
      </p:sp>
    </p:spTree>
    <p:extLst>
      <p:ext uri="{BB962C8B-B14F-4D97-AF65-F5344CB8AC3E}">
        <p14:creationId xmlns:p14="http://schemas.microsoft.com/office/powerpoint/2010/main" val="3419214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18</a:t>
            </a:fld>
            <a:endParaRPr lang="en-GB" altLang="en-US" sz="1200">
              <a:solidFill>
                <a:srgbClr val="898989"/>
              </a:solidFill>
            </a:endParaRPr>
          </a:p>
        </p:txBody>
      </p:sp>
      <p:sp>
        <p:nvSpPr>
          <p:cNvPr id="13316" name="Title 1"/>
          <p:cNvSpPr>
            <a:spLocks noGrp="1"/>
          </p:cNvSpPr>
          <p:nvPr>
            <p:ph type="title" idx="4294967295"/>
          </p:nvPr>
        </p:nvSpPr>
        <p:spPr>
          <a:xfrm>
            <a:off x="457403" y="123629"/>
            <a:ext cx="8229600" cy="490065"/>
          </a:xfrm>
        </p:spPr>
        <p:txBody>
          <a:bodyPr>
            <a:normAutofit fontScale="90000"/>
          </a:bodyPr>
          <a:lstStyle/>
          <a:p>
            <a:r>
              <a:rPr lang="en-GB" altLang="en-US" dirty="0"/>
              <a:t>Shared values in the workplace</a:t>
            </a:r>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18</a:t>
            </a:fld>
            <a:endParaRPr lang="en-US" altLang="en-US" sz="1400">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749441"/>
            <a:ext cx="8712968" cy="4839799"/>
          </a:xfrm>
          <a:prstGeom prst="rect">
            <a:avLst/>
          </a:prstGeom>
        </p:spPr>
      </p:pic>
    </p:spTree>
    <p:extLst>
      <p:ext uri="{BB962C8B-B14F-4D97-AF65-F5344CB8AC3E}">
        <p14:creationId xmlns:p14="http://schemas.microsoft.com/office/powerpoint/2010/main" val="3531386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19</a:t>
            </a:fld>
            <a:endParaRPr lang="en-GB" altLang="en-US" sz="1200">
              <a:solidFill>
                <a:srgbClr val="898989"/>
              </a:solidFill>
            </a:endParaRPr>
          </a:p>
        </p:txBody>
      </p:sp>
      <p:sp>
        <p:nvSpPr>
          <p:cNvPr id="14340" name="Rectangle 2"/>
          <p:cNvSpPr>
            <a:spLocks noGrp="1"/>
          </p:cNvSpPr>
          <p:nvPr>
            <p:ph type="title"/>
          </p:nvPr>
        </p:nvSpPr>
        <p:spPr>
          <a:xfrm>
            <a:off x="457200" y="0"/>
            <a:ext cx="8229600" cy="735013"/>
          </a:xfrm>
        </p:spPr>
        <p:txBody>
          <a:bodyPr>
            <a:normAutofit fontScale="90000"/>
          </a:bodyPr>
          <a:lstStyle/>
          <a:p>
            <a:r>
              <a:rPr lang="en-GB" altLang="en-US" dirty="0">
                <a:solidFill>
                  <a:schemeClr val="tx2"/>
                </a:solidFill>
              </a:rPr>
              <a:t>Scenario </a:t>
            </a:r>
          </a:p>
        </p:txBody>
      </p:sp>
      <p:sp>
        <p:nvSpPr>
          <p:cNvPr id="23557" name="Rectangle 3">
            <a:extLst>
              <a:ext uri="{FF2B5EF4-FFF2-40B4-BE49-F238E27FC236}">
                <a16:creationId xmlns:a16="http://schemas.microsoft.com/office/drawing/2014/main" id="{A34B379D-F312-47BC-B649-FA7452224CC4}"/>
              </a:ext>
            </a:extLst>
          </p:cNvPr>
          <p:cNvSpPr>
            <a:spLocks noGrp="1"/>
          </p:cNvSpPr>
          <p:nvPr>
            <p:ph type="body" idx="1"/>
          </p:nvPr>
        </p:nvSpPr>
        <p:spPr>
          <a:xfrm>
            <a:off x="251520" y="981075"/>
            <a:ext cx="8640960" cy="4464149"/>
          </a:xfrm>
        </p:spPr>
        <p:txBody>
          <a:bodyPr>
            <a:normAutofit fontScale="92500" lnSpcReduction="10000"/>
          </a:bodyPr>
          <a:lstStyle/>
          <a:p>
            <a:pPr marL="0" indent="0" algn="just">
              <a:buFont typeface="Arial" panose="020B0604020202020204" pitchFamily="34" charset="0"/>
              <a:buNone/>
              <a:defRPr/>
            </a:pPr>
            <a:r>
              <a:rPr lang="en-GB" dirty="0"/>
              <a:t>Jane has been appointed as team lead in her workplace. Team bonding is one of her values which has made her successful as a team leader in the past. Jane has now proposed team bonding sessions in her new team but Barry would rather spend time alone reading a magazine during these sessions. Jane is very upset with Barry’s attitude.</a:t>
            </a:r>
          </a:p>
          <a:p>
            <a:pPr marL="0" indent="0">
              <a:buFont typeface="Arial" panose="020B0604020202020204" pitchFamily="34" charset="0"/>
              <a:buNone/>
              <a:defRPr/>
            </a:pPr>
            <a:endParaRPr lang="en-GB" dirty="0"/>
          </a:p>
          <a:p>
            <a:pPr marL="0" indent="0">
              <a:buFont typeface="Arial" panose="020B0604020202020204" pitchFamily="34" charset="0"/>
              <a:buNone/>
              <a:defRPr/>
            </a:pPr>
            <a:r>
              <a:rPr lang="en-GB" altLang="en-US" dirty="0"/>
              <a:t>What would you advise her to do?</a:t>
            </a:r>
          </a:p>
          <a:p>
            <a:pPr marL="0" indent="0">
              <a:buFont typeface="Arial" panose="020B0604020202020204" pitchFamily="34" charset="0"/>
              <a:buNone/>
              <a:defRPr/>
            </a:pPr>
            <a:endParaRPr lang="en-GB" dirty="0"/>
          </a:p>
        </p:txBody>
      </p:sp>
    </p:spTree>
    <p:extLst>
      <p:ext uri="{BB962C8B-B14F-4D97-AF65-F5344CB8AC3E}">
        <p14:creationId xmlns:p14="http://schemas.microsoft.com/office/powerpoint/2010/main" val="1208722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20</a:t>
            </a:fld>
            <a:endParaRPr lang="en-GB" altLang="en-US" sz="1200">
              <a:solidFill>
                <a:srgbClr val="898989"/>
              </a:solidFill>
            </a:endParaRPr>
          </a:p>
        </p:txBody>
      </p:sp>
      <p:sp>
        <p:nvSpPr>
          <p:cNvPr id="23557" name="Rectangle 3">
            <a:extLst>
              <a:ext uri="{FF2B5EF4-FFF2-40B4-BE49-F238E27FC236}">
                <a16:creationId xmlns:a16="http://schemas.microsoft.com/office/drawing/2014/main" id="{A34B379D-F312-47BC-B649-FA7452224CC4}"/>
              </a:ext>
            </a:extLst>
          </p:cNvPr>
          <p:cNvSpPr>
            <a:spLocks noGrp="1"/>
          </p:cNvSpPr>
          <p:nvPr>
            <p:ph type="body" idx="1"/>
          </p:nvPr>
        </p:nvSpPr>
        <p:spPr>
          <a:xfrm>
            <a:off x="107504" y="981075"/>
            <a:ext cx="8784976" cy="4680173"/>
          </a:xfrm>
        </p:spPr>
        <p:txBody>
          <a:bodyPr>
            <a:noAutofit/>
          </a:bodyPr>
          <a:lstStyle/>
          <a:p>
            <a:pPr marL="0" indent="0" algn="just">
              <a:buNone/>
              <a:defRPr/>
            </a:pPr>
            <a:r>
              <a:rPr lang="en-GB" sz="2400" dirty="0"/>
              <a:t>Values can strongly influence employee conduct in the workplace. </a:t>
            </a:r>
          </a:p>
          <a:p>
            <a:pPr marL="0" indent="0" algn="just">
              <a:buNone/>
              <a:defRPr/>
            </a:pPr>
            <a:endParaRPr lang="en-GB" sz="2400" dirty="0"/>
          </a:p>
          <a:p>
            <a:pPr lvl="1" algn="just">
              <a:defRPr/>
            </a:pPr>
            <a:r>
              <a:rPr lang="en-GB" sz="2400" dirty="0"/>
              <a:t>For example, If an employee values honesty, hard work, and discipline, for example, he will likely make an effort to exhibit those traits in the workplace. This person may therefore be a more efficient employee and a more positive role model to others than an employee with opposite values.</a:t>
            </a:r>
          </a:p>
          <a:p>
            <a:pPr marL="457200" lvl="1" indent="0" algn="just">
              <a:buNone/>
              <a:defRPr/>
            </a:pPr>
            <a:endParaRPr lang="en-GB" altLang="en-US" sz="2400" dirty="0"/>
          </a:p>
          <a:p>
            <a:pPr marL="0" indent="0" algn="just">
              <a:buNone/>
              <a:defRPr/>
            </a:pPr>
            <a:r>
              <a:rPr lang="en-GB" sz="2400" dirty="0"/>
              <a:t>Shared values are often the bases of workplace relationships, so when values are not shared conflict may arise.</a:t>
            </a:r>
          </a:p>
          <a:p>
            <a:pPr marL="0" indent="0" algn="just">
              <a:buNone/>
              <a:defRPr/>
            </a:pPr>
            <a:endParaRPr lang="en-GB" sz="2400" dirty="0"/>
          </a:p>
          <a:p>
            <a:pPr marL="0" indent="0">
              <a:buFont typeface="Arial" panose="020B0604020202020204" pitchFamily="34" charset="0"/>
              <a:buNone/>
              <a:defRPr/>
            </a:pPr>
            <a:endParaRPr lang="en-GB" sz="2400" dirty="0"/>
          </a:p>
        </p:txBody>
      </p:sp>
      <p:sp>
        <p:nvSpPr>
          <p:cNvPr id="2" name="Title 1"/>
          <p:cNvSpPr>
            <a:spLocks noGrp="1"/>
          </p:cNvSpPr>
          <p:nvPr>
            <p:ph type="title"/>
          </p:nvPr>
        </p:nvSpPr>
        <p:spPr>
          <a:xfrm>
            <a:off x="464840" y="180543"/>
            <a:ext cx="8229600" cy="706437"/>
          </a:xfrm>
        </p:spPr>
        <p:txBody>
          <a:bodyPr>
            <a:normAutofit fontScale="90000"/>
          </a:bodyPr>
          <a:lstStyle/>
          <a:p>
            <a:r>
              <a:rPr lang="en-GB" dirty="0">
                <a:solidFill>
                  <a:schemeClr val="tx2"/>
                </a:solidFill>
              </a:rPr>
              <a:t>Shared values in the workplace</a:t>
            </a:r>
          </a:p>
        </p:txBody>
      </p:sp>
    </p:spTree>
    <p:extLst>
      <p:ext uri="{BB962C8B-B14F-4D97-AF65-F5344CB8AC3E}">
        <p14:creationId xmlns:p14="http://schemas.microsoft.com/office/powerpoint/2010/main" val="3481203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21</a:t>
            </a:fld>
            <a:endParaRPr lang="en-GB" altLang="en-US" sz="1200">
              <a:solidFill>
                <a:srgbClr val="898989"/>
              </a:solidFill>
            </a:endParaRPr>
          </a:p>
        </p:txBody>
      </p:sp>
      <p:sp>
        <p:nvSpPr>
          <p:cNvPr id="14340" name="Rectangle 2"/>
          <p:cNvSpPr>
            <a:spLocks noGrp="1"/>
          </p:cNvSpPr>
          <p:nvPr>
            <p:ph type="title"/>
          </p:nvPr>
        </p:nvSpPr>
        <p:spPr>
          <a:xfrm>
            <a:off x="457200" y="0"/>
            <a:ext cx="8229600" cy="735013"/>
          </a:xfrm>
        </p:spPr>
        <p:txBody>
          <a:bodyPr>
            <a:normAutofit fontScale="90000"/>
          </a:bodyPr>
          <a:lstStyle/>
          <a:p>
            <a:r>
              <a:rPr lang="en-GB" altLang="en-US" dirty="0">
                <a:solidFill>
                  <a:srgbClr val="C00000"/>
                </a:solidFill>
              </a:rPr>
              <a:t>Your turn to be a manager</a:t>
            </a:r>
          </a:p>
        </p:txBody>
      </p:sp>
      <p:sp>
        <p:nvSpPr>
          <p:cNvPr id="23557" name="Rectangle 3">
            <a:extLst>
              <a:ext uri="{FF2B5EF4-FFF2-40B4-BE49-F238E27FC236}">
                <a16:creationId xmlns:a16="http://schemas.microsoft.com/office/drawing/2014/main" id="{A34B379D-F312-47BC-B649-FA7452224CC4}"/>
              </a:ext>
            </a:extLst>
          </p:cNvPr>
          <p:cNvSpPr>
            <a:spLocks noGrp="1"/>
          </p:cNvSpPr>
          <p:nvPr>
            <p:ph type="body" idx="1"/>
          </p:nvPr>
        </p:nvSpPr>
        <p:spPr>
          <a:xfrm>
            <a:off x="107504" y="908720"/>
            <a:ext cx="8928992" cy="4628142"/>
          </a:xfrm>
        </p:spPr>
        <p:txBody>
          <a:bodyPr>
            <a:normAutofit/>
          </a:bodyPr>
          <a:lstStyle/>
          <a:p>
            <a:pPr marL="0" indent="0" algn="just">
              <a:buFont typeface="Arial" panose="020B0604020202020204" pitchFamily="34" charset="0"/>
              <a:buNone/>
              <a:defRPr/>
            </a:pPr>
            <a:r>
              <a:rPr lang="en-GB" dirty="0"/>
              <a:t>As a manager you understand the relationship between beliefs, values and attitudes. You are also aware of the impact of diverse attitudes on productivity and working relationships. </a:t>
            </a:r>
          </a:p>
          <a:p>
            <a:pPr marL="0" indent="0" algn="just">
              <a:buFont typeface="Arial" panose="020B0604020202020204" pitchFamily="34" charset="0"/>
              <a:buNone/>
              <a:defRPr/>
            </a:pPr>
            <a:endParaRPr lang="en-GB" altLang="en-US" dirty="0"/>
          </a:p>
          <a:p>
            <a:pPr marL="0" indent="0" algn="just">
              <a:buFont typeface="Arial" panose="020B0604020202020204" pitchFamily="34" charset="0"/>
              <a:buNone/>
              <a:defRPr/>
            </a:pPr>
            <a:r>
              <a:rPr lang="en-GB" altLang="en-US" dirty="0"/>
              <a:t>In what ways can you ensure that attitudes within the workplace are professional?</a:t>
            </a:r>
          </a:p>
          <a:p>
            <a:pPr marL="0" indent="0">
              <a:buFont typeface="Arial" panose="020B0604020202020204" pitchFamily="34" charset="0"/>
              <a:buNone/>
              <a:defRPr/>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4368" y="82069"/>
            <a:ext cx="902208" cy="926592"/>
          </a:xfrm>
          <a:prstGeom prst="rect">
            <a:avLst/>
          </a:prstGeom>
        </p:spPr>
      </p:pic>
    </p:spTree>
    <p:extLst>
      <p:ext uri="{BB962C8B-B14F-4D97-AF65-F5344CB8AC3E}">
        <p14:creationId xmlns:p14="http://schemas.microsoft.com/office/powerpoint/2010/main" val="32661738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628800"/>
            <a:ext cx="8496944" cy="2123658"/>
          </a:xfrm>
          <a:prstGeom prst="rect">
            <a:avLst/>
          </a:prstGeom>
          <a:noFill/>
        </p:spPr>
        <p:txBody>
          <a:bodyPr wrap="square" lIns="91440" tIns="45720" rIns="91440" bIns="45720">
            <a:spAutoFit/>
          </a:bodyPr>
          <a:lstStyle/>
          <a:p>
            <a:pPr algn="ctr"/>
            <a:r>
              <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Organizational values and change</a:t>
            </a:r>
          </a:p>
        </p:txBody>
      </p:sp>
    </p:spTree>
    <p:extLst>
      <p:ext uri="{BB962C8B-B14F-4D97-AF65-F5344CB8AC3E}">
        <p14:creationId xmlns:p14="http://schemas.microsoft.com/office/powerpoint/2010/main" val="2399049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23</a:t>
            </a:fld>
            <a:endParaRPr lang="en-GB" altLang="en-US" sz="1200">
              <a:solidFill>
                <a:srgbClr val="898989"/>
              </a:solidFill>
            </a:endParaRPr>
          </a:p>
        </p:txBody>
      </p:sp>
      <p:sp>
        <p:nvSpPr>
          <p:cNvPr id="13317" name="Content Placeholder 2"/>
          <p:cNvSpPr>
            <a:spLocks noGrp="1"/>
          </p:cNvSpPr>
          <p:nvPr>
            <p:ph idx="4294967295"/>
          </p:nvPr>
        </p:nvSpPr>
        <p:spPr>
          <a:xfrm>
            <a:off x="292696" y="900451"/>
            <a:ext cx="8435280" cy="4617737"/>
          </a:xfrm>
        </p:spPr>
        <p:txBody>
          <a:bodyPr>
            <a:normAutofit/>
          </a:bodyPr>
          <a:lstStyle/>
          <a:p>
            <a:pPr algn="just"/>
            <a:r>
              <a:rPr lang="en-GB" altLang="en-US" sz="2800" dirty="0"/>
              <a:t>To bring about a change in an organisation - aligning the values of individuals within it along with the values of the organisation will bring about the most positive and successful change </a:t>
            </a:r>
          </a:p>
          <a:p>
            <a:pPr marL="0" indent="0" algn="just">
              <a:buNone/>
            </a:pPr>
            <a:endParaRPr lang="en-GB" altLang="en-US" sz="2800" dirty="0"/>
          </a:p>
          <a:p>
            <a:pPr algn="just"/>
            <a:r>
              <a:rPr lang="en-GB" altLang="en-US" sz="2800" dirty="0"/>
              <a:t>If values are clear and widely accepted, employees know what they’re supposed to do and what’s expected of them, so they can act quickly to take care of problems.</a:t>
            </a:r>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23</a:t>
            </a:fld>
            <a:endParaRPr lang="en-US" altLang="en-US" sz="1400">
              <a:latin typeface="Arial" panose="020B0604020202020204" pitchFamily="34" charset="0"/>
            </a:endParaRPr>
          </a:p>
        </p:txBody>
      </p:sp>
      <p:sp>
        <p:nvSpPr>
          <p:cNvPr id="7" name="Title 1"/>
          <p:cNvSpPr txBox="1">
            <a:spLocks/>
          </p:cNvSpPr>
          <p:nvPr/>
        </p:nvSpPr>
        <p:spPr>
          <a:xfrm>
            <a:off x="395536" y="83601"/>
            <a:ext cx="8229600" cy="681103"/>
          </a:xfrm>
          <a:prstGeom prst="rect">
            <a:avLst/>
          </a:prstGeom>
        </p:spPr>
        <p:txBody>
          <a:bodyPr vert="horz" anchor="ctr">
            <a:normAutofit fontScale="77500" lnSpcReduction="20000"/>
            <a:scene3d>
              <a:camera prst="orthographicFront"/>
              <a:lightRig rig="soft" dir="t">
                <a:rot lat="0" lon="0" rev="16800000"/>
              </a:lightRig>
            </a:scene3d>
            <a:sp3d prstMaterial="softEdge">
              <a:bevelT w="38100" h="38100"/>
            </a:sp3d>
          </a:bodyPr>
          <a:lst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Verdana" pitchFamily="34" charset="0"/>
              </a:defRPr>
            </a:lvl2pPr>
            <a:lvl3pPr algn="ctr" rtl="0" eaLnBrk="0" fontAlgn="base" hangingPunct="0">
              <a:spcBef>
                <a:spcPct val="0"/>
              </a:spcBef>
              <a:spcAft>
                <a:spcPct val="0"/>
              </a:spcAft>
              <a:defRPr sz="4100" b="1">
                <a:solidFill>
                  <a:schemeClr val="tx1"/>
                </a:solidFill>
                <a:latin typeface="Verdana" pitchFamily="34" charset="0"/>
              </a:defRPr>
            </a:lvl3pPr>
            <a:lvl4pPr algn="ctr" rtl="0" eaLnBrk="0" fontAlgn="base" hangingPunct="0">
              <a:spcBef>
                <a:spcPct val="0"/>
              </a:spcBef>
              <a:spcAft>
                <a:spcPct val="0"/>
              </a:spcAft>
              <a:defRPr sz="4100" b="1">
                <a:solidFill>
                  <a:schemeClr val="tx1"/>
                </a:solidFill>
                <a:latin typeface="Verdana" pitchFamily="34" charset="0"/>
              </a:defRPr>
            </a:lvl4pPr>
            <a:lvl5pPr algn="ctr" rtl="0" eaLnBrk="0" fontAlgn="base" hangingPunct="0">
              <a:spcBef>
                <a:spcPct val="0"/>
              </a:spcBef>
              <a:spcAft>
                <a:spcPct val="0"/>
              </a:spcAft>
              <a:defRPr sz="4100" b="1">
                <a:solidFill>
                  <a:schemeClr val="tx1"/>
                </a:solidFill>
                <a:latin typeface="Verdana" pitchFamily="34" charset="0"/>
              </a:defRPr>
            </a:lvl5pPr>
            <a:lvl6pPr marL="457200" algn="ctr" rtl="0" fontAlgn="base">
              <a:spcBef>
                <a:spcPct val="0"/>
              </a:spcBef>
              <a:spcAft>
                <a:spcPct val="0"/>
              </a:spcAft>
              <a:defRPr sz="4100" b="1">
                <a:solidFill>
                  <a:schemeClr val="tx1"/>
                </a:solidFill>
                <a:latin typeface="Verdana" pitchFamily="34" charset="0"/>
              </a:defRPr>
            </a:lvl6pPr>
            <a:lvl7pPr marL="914400" algn="ctr" rtl="0" fontAlgn="base">
              <a:spcBef>
                <a:spcPct val="0"/>
              </a:spcBef>
              <a:spcAft>
                <a:spcPct val="0"/>
              </a:spcAft>
              <a:defRPr sz="4100" b="1">
                <a:solidFill>
                  <a:schemeClr val="tx1"/>
                </a:solidFill>
                <a:latin typeface="Verdana" pitchFamily="34" charset="0"/>
              </a:defRPr>
            </a:lvl7pPr>
            <a:lvl8pPr marL="1371600" algn="ctr" rtl="0" fontAlgn="base">
              <a:spcBef>
                <a:spcPct val="0"/>
              </a:spcBef>
              <a:spcAft>
                <a:spcPct val="0"/>
              </a:spcAft>
              <a:defRPr sz="4100" b="1">
                <a:solidFill>
                  <a:schemeClr val="tx1"/>
                </a:solidFill>
                <a:latin typeface="Verdana" pitchFamily="34" charset="0"/>
              </a:defRPr>
            </a:lvl8pPr>
            <a:lvl9pPr marL="1828800" algn="ctr" rtl="0" fontAlgn="base">
              <a:spcBef>
                <a:spcPct val="0"/>
              </a:spcBef>
              <a:spcAft>
                <a:spcPct val="0"/>
              </a:spcAft>
              <a:defRPr sz="4100" b="1">
                <a:solidFill>
                  <a:schemeClr val="tx1"/>
                </a:solidFill>
                <a:latin typeface="Verdan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100" b="1" i="0" u="none" strike="noStrike" kern="1200" cap="none" spc="0" normalizeH="0" baseline="0" noProof="0" dirty="0">
                <a:ln w="6350">
                  <a:noFill/>
                </a:ln>
                <a:solidFill>
                  <a:schemeClr val="tx2"/>
                </a:solidFill>
                <a:effectLst>
                  <a:outerShdw blurRad="114300" dist="101600" dir="2700000" algn="tl" rotWithShape="0">
                    <a:srgbClr val="000000">
                      <a:alpha val="40000"/>
                    </a:srgbClr>
                  </a:outerShdw>
                </a:effectLst>
                <a:uLnTx/>
                <a:uFillTx/>
                <a:latin typeface="Verdana"/>
                <a:ea typeface="+mj-ea"/>
                <a:cs typeface="+mj-cs"/>
              </a:rPr>
              <a:t>Developing organisational values</a:t>
            </a:r>
            <a:endParaRPr kumimoji="0" lang="en-US" sz="4100" b="1" i="0" u="none" strike="noStrike" kern="1200" cap="none" spc="0" normalizeH="0" baseline="0" noProof="0" dirty="0">
              <a:ln w="6350">
                <a:noFill/>
              </a:ln>
              <a:solidFill>
                <a:schemeClr val="tx2"/>
              </a:solidFill>
              <a:effectLst>
                <a:outerShdw blurRad="114300" dist="101600" dir="2700000" algn="tl" rotWithShape="0">
                  <a:srgbClr val="000000">
                    <a:alpha val="40000"/>
                  </a:srgbClr>
                </a:outerShdw>
              </a:effectLst>
              <a:uLnTx/>
              <a:uFillTx/>
              <a:latin typeface="Verdana"/>
              <a:ea typeface="+mj-ea"/>
              <a:cs typeface="+mj-cs"/>
            </a:endParaRPr>
          </a:p>
        </p:txBody>
      </p:sp>
    </p:spTree>
    <p:extLst>
      <p:ext uri="{BB962C8B-B14F-4D97-AF65-F5344CB8AC3E}">
        <p14:creationId xmlns:p14="http://schemas.microsoft.com/office/powerpoint/2010/main" val="4240072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2D8147EB-8377-4B3A-B9C1-9DB7871924EA}"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433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0C4D106C-FC65-4AF7-BD6F-10EFC5E20F21}" type="slidenum">
              <a:rPr lang="en-GB" altLang="en-US" sz="1200" smtClean="0">
                <a:solidFill>
                  <a:srgbClr val="898989"/>
                </a:solidFill>
              </a:rPr>
              <a:pPr>
                <a:spcBef>
                  <a:spcPct val="0"/>
                </a:spcBef>
                <a:buFontTx/>
                <a:buNone/>
              </a:pPr>
              <a:t>24</a:t>
            </a:fld>
            <a:endParaRPr lang="en-GB" altLang="en-US" sz="1200">
              <a:solidFill>
                <a:srgbClr val="898989"/>
              </a:solidFill>
            </a:endParaRPr>
          </a:p>
        </p:txBody>
      </p:sp>
      <p:sp>
        <p:nvSpPr>
          <p:cNvPr id="33" name="Title 1"/>
          <p:cNvSpPr txBox="1">
            <a:spLocks/>
          </p:cNvSpPr>
          <p:nvPr/>
        </p:nvSpPr>
        <p:spPr>
          <a:xfrm>
            <a:off x="395536" y="83601"/>
            <a:ext cx="8229600" cy="681103"/>
          </a:xfrm>
          <a:prstGeom prst="rect">
            <a:avLst/>
          </a:prstGeom>
        </p:spPr>
        <p:txBody>
          <a:bodyPr vert="horz" anchor="ctr">
            <a:normAutofit lnSpcReduction="10000"/>
            <a:scene3d>
              <a:camera prst="orthographicFront"/>
              <a:lightRig rig="soft" dir="t">
                <a:rot lat="0" lon="0" rev="16800000"/>
              </a:lightRig>
            </a:scene3d>
            <a:sp3d prstMaterial="softEdge">
              <a:bevelT w="38100" h="38100"/>
            </a:sp3d>
          </a:bodyPr>
          <a:lst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Verdana" pitchFamily="34" charset="0"/>
              </a:defRPr>
            </a:lvl2pPr>
            <a:lvl3pPr algn="ctr" rtl="0" eaLnBrk="0" fontAlgn="base" hangingPunct="0">
              <a:spcBef>
                <a:spcPct val="0"/>
              </a:spcBef>
              <a:spcAft>
                <a:spcPct val="0"/>
              </a:spcAft>
              <a:defRPr sz="4100" b="1">
                <a:solidFill>
                  <a:schemeClr val="tx1"/>
                </a:solidFill>
                <a:latin typeface="Verdana" pitchFamily="34" charset="0"/>
              </a:defRPr>
            </a:lvl3pPr>
            <a:lvl4pPr algn="ctr" rtl="0" eaLnBrk="0" fontAlgn="base" hangingPunct="0">
              <a:spcBef>
                <a:spcPct val="0"/>
              </a:spcBef>
              <a:spcAft>
                <a:spcPct val="0"/>
              </a:spcAft>
              <a:defRPr sz="4100" b="1">
                <a:solidFill>
                  <a:schemeClr val="tx1"/>
                </a:solidFill>
                <a:latin typeface="Verdana" pitchFamily="34" charset="0"/>
              </a:defRPr>
            </a:lvl4pPr>
            <a:lvl5pPr algn="ctr" rtl="0" eaLnBrk="0" fontAlgn="base" hangingPunct="0">
              <a:spcBef>
                <a:spcPct val="0"/>
              </a:spcBef>
              <a:spcAft>
                <a:spcPct val="0"/>
              </a:spcAft>
              <a:defRPr sz="4100" b="1">
                <a:solidFill>
                  <a:schemeClr val="tx1"/>
                </a:solidFill>
                <a:latin typeface="Verdana" pitchFamily="34" charset="0"/>
              </a:defRPr>
            </a:lvl5pPr>
            <a:lvl6pPr marL="457200" algn="ctr" rtl="0" fontAlgn="base">
              <a:spcBef>
                <a:spcPct val="0"/>
              </a:spcBef>
              <a:spcAft>
                <a:spcPct val="0"/>
              </a:spcAft>
              <a:defRPr sz="4100" b="1">
                <a:solidFill>
                  <a:schemeClr val="tx1"/>
                </a:solidFill>
                <a:latin typeface="Verdana" pitchFamily="34" charset="0"/>
              </a:defRPr>
            </a:lvl6pPr>
            <a:lvl7pPr marL="914400" algn="ctr" rtl="0" fontAlgn="base">
              <a:spcBef>
                <a:spcPct val="0"/>
              </a:spcBef>
              <a:spcAft>
                <a:spcPct val="0"/>
              </a:spcAft>
              <a:defRPr sz="4100" b="1">
                <a:solidFill>
                  <a:schemeClr val="tx1"/>
                </a:solidFill>
                <a:latin typeface="Verdana" pitchFamily="34" charset="0"/>
              </a:defRPr>
            </a:lvl7pPr>
            <a:lvl8pPr marL="1371600" algn="ctr" rtl="0" fontAlgn="base">
              <a:spcBef>
                <a:spcPct val="0"/>
              </a:spcBef>
              <a:spcAft>
                <a:spcPct val="0"/>
              </a:spcAft>
              <a:defRPr sz="4100" b="1">
                <a:solidFill>
                  <a:schemeClr val="tx1"/>
                </a:solidFill>
                <a:latin typeface="Verdana" pitchFamily="34" charset="0"/>
              </a:defRPr>
            </a:lvl8pPr>
            <a:lvl9pPr marL="1828800" algn="ctr" rtl="0" fontAlgn="base">
              <a:spcBef>
                <a:spcPct val="0"/>
              </a:spcBef>
              <a:spcAft>
                <a:spcPct val="0"/>
              </a:spcAft>
              <a:defRPr sz="4100" b="1">
                <a:solidFill>
                  <a:schemeClr val="tx1"/>
                </a:solidFill>
                <a:latin typeface="Verdan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100" b="1" i="0" u="none" strike="noStrike" kern="1200" cap="none" spc="0" normalizeH="0" baseline="0" noProof="0" dirty="0">
                <a:ln w="6350">
                  <a:noFill/>
                </a:ln>
                <a:solidFill>
                  <a:schemeClr val="tx2"/>
                </a:solidFill>
                <a:effectLst>
                  <a:outerShdw blurRad="114300" dist="101600" dir="2700000" algn="tl" rotWithShape="0">
                    <a:srgbClr val="000000">
                      <a:alpha val="40000"/>
                    </a:srgbClr>
                  </a:outerShdw>
                </a:effectLst>
                <a:uLnTx/>
                <a:uFillTx/>
                <a:latin typeface="Verdana"/>
                <a:ea typeface="+mj-ea"/>
                <a:cs typeface="+mj-cs"/>
              </a:rPr>
              <a:t>Organisational values</a:t>
            </a:r>
            <a:endParaRPr kumimoji="0" lang="en-US" sz="4100" b="1" i="0" u="none" strike="noStrike" kern="1200" cap="none" spc="0" normalizeH="0" baseline="0" noProof="0" dirty="0">
              <a:ln w="6350">
                <a:noFill/>
              </a:ln>
              <a:solidFill>
                <a:schemeClr val="tx2"/>
              </a:solidFill>
              <a:effectLst>
                <a:outerShdw blurRad="114300" dist="101600" dir="2700000" algn="tl" rotWithShape="0">
                  <a:srgbClr val="000000">
                    <a:alpha val="40000"/>
                  </a:srgbClr>
                </a:outerShdw>
              </a:effectLst>
              <a:uLnTx/>
              <a:uFillTx/>
              <a:latin typeface="Verdana"/>
              <a:ea typeface="+mj-ea"/>
              <a:cs typeface="+mj-cs"/>
            </a:endParaRPr>
          </a:p>
        </p:txBody>
      </p:sp>
      <p:sp>
        <p:nvSpPr>
          <p:cNvPr id="34" name="TextBox 33"/>
          <p:cNvSpPr txBox="1"/>
          <p:nvPr/>
        </p:nvSpPr>
        <p:spPr>
          <a:xfrm>
            <a:off x="251520" y="891554"/>
            <a:ext cx="8784976" cy="1015663"/>
          </a:xfrm>
          <a:prstGeom prst="rect">
            <a:avLst/>
          </a:prstGeom>
          <a:noFill/>
        </p:spPr>
        <p:txBody>
          <a:bodyPr wrap="square">
            <a:spAutoFit/>
          </a:bodyPr>
          <a:lstStyle/>
          <a:p>
            <a:pPr algn="just" fontAlgn="base">
              <a:spcBef>
                <a:spcPct val="0"/>
              </a:spcBef>
              <a:spcAft>
                <a:spcPct val="0"/>
              </a:spcAft>
              <a:defRPr/>
            </a:pPr>
            <a:r>
              <a:rPr lang="en-GB" sz="2000" dirty="0"/>
              <a:t>Identifying individuals and companies values can help to create “win – win” outcome as individuals find meaning to their work and organisations get a committed work force that functions well.</a:t>
            </a:r>
            <a:endParaRPr lang="en-US" sz="2000" dirty="0"/>
          </a:p>
        </p:txBody>
      </p:sp>
      <p:sp>
        <p:nvSpPr>
          <p:cNvPr id="35" name="TextBox 34"/>
          <p:cNvSpPr txBox="1"/>
          <p:nvPr/>
        </p:nvSpPr>
        <p:spPr>
          <a:xfrm>
            <a:off x="251520" y="3305883"/>
            <a:ext cx="4143375" cy="2308225"/>
          </a:xfrm>
          <a:prstGeom prst="rect">
            <a:avLst/>
          </a:prstGeom>
          <a:gradFill rotWithShape="1">
            <a:gsLst>
              <a:gs pos="0">
                <a:srgbClr val="4F81BD">
                  <a:shade val="60000"/>
                </a:srgbClr>
              </a:gs>
              <a:gs pos="33000">
                <a:srgbClr val="4F81BD">
                  <a:tint val="86500"/>
                </a:srgbClr>
              </a:gs>
              <a:gs pos="46750">
                <a:srgbClr val="4F81BD">
                  <a:tint val="71000"/>
                  <a:satMod val="112000"/>
                </a:srgbClr>
              </a:gs>
              <a:gs pos="53000">
                <a:srgbClr val="4F81BD">
                  <a:tint val="71000"/>
                  <a:satMod val="112000"/>
                </a:srgbClr>
              </a:gs>
              <a:gs pos="68000">
                <a:srgbClr val="4F81BD">
                  <a:tint val="86000"/>
                </a:srgbClr>
              </a:gs>
              <a:gs pos="100000">
                <a:srgbClr val="4F81BD">
                  <a:shade val="60000"/>
                </a:srgbClr>
              </a:gs>
            </a:gsLst>
            <a:lin ang="8350000" scaled="1"/>
          </a:gradFill>
          <a:ln w="9525" cap="flat" cmpd="sng" algn="ctr">
            <a:solidFill>
              <a:srgbClr val="4F81BD">
                <a:shade val="48000"/>
                <a:satMod val="110000"/>
              </a:srgbClr>
            </a:solidFill>
            <a:prstDash val="solid"/>
          </a:ln>
          <a:effectLst>
            <a:outerShdw blurRad="190500" dist="228600" dir="2700000" sy="90000" rotWithShape="0">
              <a:srgbClr val="000000">
                <a:alpha val="25500"/>
              </a:srgbClr>
            </a:outerShdw>
          </a:effectLst>
        </p:spPr>
        <p:txBody>
          <a:bodyPr>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Verdana"/>
                <a:ea typeface="+mn-ea"/>
                <a:cs typeface="+mn-cs"/>
              </a:rPr>
              <a:t>Value led organisations outperform others; growth in revenue, rate of job creation is higher, growth in stocks is higher, profit performance is higher and turn over is lower</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0" i="0" u="none" strike="noStrike" kern="0" cap="none" spc="0" normalizeH="0" baseline="0" noProof="0" dirty="0" err="1">
                <a:ln>
                  <a:noFill/>
                </a:ln>
                <a:solidFill>
                  <a:prstClr val="white"/>
                </a:solidFill>
                <a:effectLst/>
                <a:uLnTx/>
                <a:uFillTx/>
                <a:latin typeface="Verdana"/>
                <a:ea typeface="+mn-ea"/>
                <a:cs typeface="+mn-cs"/>
              </a:rPr>
              <a:t>Kotter</a:t>
            </a:r>
            <a:r>
              <a:rPr kumimoji="0" lang="en-GB" sz="1800" b="0" i="0" u="none" strike="noStrike" kern="0" cap="none" spc="0" normalizeH="0" baseline="0" noProof="0" dirty="0">
                <a:ln>
                  <a:noFill/>
                </a:ln>
                <a:solidFill>
                  <a:prstClr val="white"/>
                </a:solidFill>
                <a:effectLst/>
                <a:uLnTx/>
                <a:uFillTx/>
                <a:latin typeface="Verdana"/>
                <a:ea typeface="+mn-ea"/>
                <a:cs typeface="+mn-cs"/>
              </a:rPr>
              <a:t> and </a:t>
            </a:r>
            <a:r>
              <a:rPr kumimoji="0" lang="en-GB" sz="1800" b="0" i="0" u="none" strike="noStrike" kern="0" cap="none" spc="0" normalizeH="0" baseline="0" noProof="0" dirty="0" err="1">
                <a:ln>
                  <a:noFill/>
                </a:ln>
                <a:solidFill>
                  <a:prstClr val="white"/>
                </a:solidFill>
                <a:effectLst/>
                <a:uLnTx/>
                <a:uFillTx/>
                <a:latin typeface="Verdana"/>
                <a:ea typeface="+mn-ea"/>
                <a:cs typeface="+mn-cs"/>
              </a:rPr>
              <a:t>Heskett</a:t>
            </a:r>
            <a:r>
              <a:rPr kumimoji="0" lang="en-GB" sz="1800" b="0" i="0" u="none" strike="noStrike" kern="0" cap="none" spc="0" normalizeH="0" baseline="0" noProof="0" dirty="0">
                <a:ln>
                  <a:noFill/>
                </a:ln>
                <a:solidFill>
                  <a:prstClr val="white"/>
                </a:solidFill>
                <a:effectLst/>
                <a:uLnTx/>
                <a:uFillTx/>
                <a:latin typeface="Verdana"/>
                <a:ea typeface="+mn-ea"/>
                <a:cs typeface="+mn-cs"/>
              </a:rPr>
              <a:t> ( reported in </a:t>
            </a:r>
            <a:r>
              <a:rPr kumimoji="0" lang="en-GB" sz="1800" b="0" i="0" u="none" strike="noStrike" kern="0" cap="none" spc="0" normalizeH="0" baseline="0" noProof="0" dirty="0" err="1">
                <a:ln>
                  <a:noFill/>
                </a:ln>
                <a:solidFill>
                  <a:prstClr val="white"/>
                </a:solidFill>
                <a:effectLst/>
                <a:uLnTx/>
                <a:uFillTx/>
                <a:latin typeface="Verdana"/>
                <a:ea typeface="+mn-ea"/>
                <a:cs typeface="+mn-cs"/>
              </a:rPr>
              <a:t>Dearlove</a:t>
            </a:r>
            <a:r>
              <a:rPr kumimoji="0" lang="en-GB" sz="1800" b="0" i="0" u="none" strike="noStrike" kern="0" cap="none" spc="0" normalizeH="0" baseline="0" noProof="0" dirty="0">
                <a:ln>
                  <a:noFill/>
                </a:ln>
                <a:solidFill>
                  <a:prstClr val="white"/>
                </a:solidFill>
                <a:effectLst/>
                <a:uLnTx/>
                <a:uFillTx/>
                <a:latin typeface="Verdana"/>
                <a:ea typeface="+mn-ea"/>
                <a:cs typeface="+mn-cs"/>
              </a:rPr>
              <a:t> and Coomber,1999)  </a:t>
            </a:r>
            <a:endParaRPr kumimoji="0" lang="en-US" sz="1800" b="0" i="0" u="none" strike="noStrike" kern="0" cap="none" spc="0" normalizeH="0" baseline="0" noProof="0" dirty="0">
              <a:ln>
                <a:noFill/>
              </a:ln>
              <a:solidFill>
                <a:prstClr val="white"/>
              </a:solidFill>
              <a:effectLst/>
              <a:uLnTx/>
              <a:uFillTx/>
              <a:latin typeface="Verdana"/>
              <a:ea typeface="+mn-ea"/>
              <a:cs typeface="+mn-cs"/>
            </a:endParaRPr>
          </a:p>
        </p:txBody>
      </p:sp>
      <p:sp>
        <p:nvSpPr>
          <p:cNvPr id="36" name="TextBox 35"/>
          <p:cNvSpPr txBox="1"/>
          <p:nvPr/>
        </p:nvSpPr>
        <p:spPr>
          <a:xfrm>
            <a:off x="5685022" y="3551912"/>
            <a:ext cx="2928958" cy="2031325"/>
          </a:xfrm>
          <a:prstGeom prst="rect">
            <a:avLst/>
          </a:prstGeom>
          <a:gradFill rotWithShape="1">
            <a:gsLst>
              <a:gs pos="0">
                <a:srgbClr val="4BACC6">
                  <a:shade val="60000"/>
                </a:srgbClr>
              </a:gs>
              <a:gs pos="33000">
                <a:srgbClr val="4BACC6">
                  <a:tint val="86500"/>
                </a:srgbClr>
              </a:gs>
              <a:gs pos="46750">
                <a:srgbClr val="4BACC6">
                  <a:tint val="71000"/>
                  <a:satMod val="112000"/>
                </a:srgbClr>
              </a:gs>
              <a:gs pos="53000">
                <a:srgbClr val="4BACC6">
                  <a:tint val="71000"/>
                  <a:satMod val="112000"/>
                </a:srgbClr>
              </a:gs>
              <a:gs pos="68000">
                <a:srgbClr val="4BACC6">
                  <a:tint val="86000"/>
                </a:srgbClr>
              </a:gs>
              <a:gs pos="100000">
                <a:srgbClr val="4BACC6">
                  <a:shade val="60000"/>
                </a:srgb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p:spPr>
        <p:txBody>
          <a:bodyPr>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Verdana"/>
                <a:ea typeface="+mn-ea"/>
                <a:cs typeface="+mn-cs"/>
              </a:rPr>
              <a:t>Being a value led organisation also leads to attracting people who have the same values and keep people who feel fully committed</a:t>
            </a:r>
            <a:endParaRPr kumimoji="0" lang="en-US" sz="1800" b="0" i="0" u="none" strike="noStrike" kern="0" cap="none" spc="0" normalizeH="0" baseline="0" noProof="0" dirty="0">
              <a:ln>
                <a:noFill/>
              </a:ln>
              <a:solidFill>
                <a:prstClr val="white"/>
              </a:solidFill>
              <a:effectLst/>
              <a:uLnTx/>
              <a:uFillTx/>
              <a:latin typeface="Verdana"/>
              <a:ea typeface="+mn-ea"/>
              <a:cs typeface="+mn-cs"/>
            </a:endParaRPr>
          </a:p>
        </p:txBody>
      </p:sp>
      <p:cxnSp>
        <p:nvCxnSpPr>
          <p:cNvPr id="37" name="Straight Arrow Connector 36"/>
          <p:cNvCxnSpPr/>
          <p:nvPr/>
        </p:nvCxnSpPr>
        <p:spPr>
          <a:xfrm flipH="1">
            <a:off x="2323207" y="1907217"/>
            <a:ext cx="1672729" cy="1377767"/>
          </a:xfrm>
          <a:prstGeom prst="straightConnector1">
            <a:avLst/>
          </a:prstGeom>
          <a:noFill/>
          <a:ln w="38100" cap="flat" cmpd="sng" algn="ctr">
            <a:solidFill>
              <a:srgbClr val="4F81BD"/>
            </a:solidFill>
            <a:prstDash val="solid"/>
            <a:tailEnd type="arrow"/>
          </a:ln>
          <a:effectLst>
            <a:outerShdw blurRad="190500" dist="228600" dir="2700000" sy="90000" rotWithShape="0">
              <a:srgbClr val="000000">
                <a:alpha val="25500"/>
              </a:srgbClr>
            </a:outerShdw>
          </a:effectLst>
        </p:spPr>
      </p:cxnSp>
      <p:cxnSp>
        <p:nvCxnSpPr>
          <p:cNvPr id="38" name="Straight Arrow Connector 37"/>
          <p:cNvCxnSpPr/>
          <p:nvPr/>
        </p:nvCxnSpPr>
        <p:spPr>
          <a:xfrm>
            <a:off x="4788024" y="1844824"/>
            <a:ext cx="2016224" cy="1656184"/>
          </a:xfrm>
          <a:prstGeom prst="straightConnector1">
            <a:avLst/>
          </a:prstGeom>
          <a:noFill/>
          <a:ln w="38100" cap="flat" cmpd="sng" algn="ctr">
            <a:solidFill>
              <a:srgbClr val="4BACC6"/>
            </a:solidFill>
            <a:prstDash val="solid"/>
            <a:tailEnd type="arrow"/>
          </a:ln>
          <a:effectLst>
            <a:outerShdw blurRad="190500" dist="228600" dir="2700000" sy="90000" rotWithShape="0">
              <a:srgbClr val="000000">
                <a:alpha val="25500"/>
              </a:srgbClr>
            </a:outerShdw>
          </a:effectLst>
        </p:spPr>
      </p:cxnSp>
    </p:spTree>
    <p:extLst>
      <p:ext uri="{BB962C8B-B14F-4D97-AF65-F5344CB8AC3E}">
        <p14:creationId xmlns:p14="http://schemas.microsoft.com/office/powerpoint/2010/main" val="26964684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25</a:t>
            </a:fld>
            <a:endParaRPr lang="en-GB" altLang="en-US" sz="1200">
              <a:solidFill>
                <a:srgbClr val="898989"/>
              </a:solidFill>
            </a:endParaRPr>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25</a:t>
            </a:fld>
            <a:endParaRPr lang="en-US" altLang="en-US" sz="1400">
              <a:latin typeface="Arial" panose="020B0604020202020204" pitchFamily="34" charset="0"/>
            </a:endParaRPr>
          </a:p>
        </p:txBody>
      </p:sp>
      <p:sp>
        <p:nvSpPr>
          <p:cNvPr id="6" name="Title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dirty="0"/>
              <a:t>Organisation's values</a:t>
            </a:r>
            <a:endParaRPr lang="en-US" dirty="0"/>
          </a:p>
        </p:txBody>
      </p:sp>
      <p:graphicFrame>
        <p:nvGraphicFramePr>
          <p:cNvPr id="7" name="Diagram 6"/>
          <p:cNvGraphicFramePr/>
          <p:nvPr>
            <p:extLst>
              <p:ext uri="{D42A27DB-BD31-4B8C-83A1-F6EECF244321}">
                <p14:modId xmlns:p14="http://schemas.microsoft.com/office/powerpoint/2010/main" val="2018227863"/>
              </p:ext>
            </p:extLst>
          </p:nvPr>
        </p:nvGraphicFramePr>
        <p:xfrm>
          <a:off x="571472" y="980728"/>
          <a:ext cx="8001056" cy="4818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4560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26</a:t>
            </a:fld>
            <a:endParaRPr lang="en-GB" altLang="en-US" sz="1200">
              <a:solidFill>
                <a:srgbClr val="898989"/>
              </a:solidFill>
            </a:endParaRPr>
          </a:p>
        </p:txBody>
      </p:sp>
      <p:sp>
        <p:nvSpPr>
          <p:cNvPr id="13317" name="Content Placeholder 2"/>
          <p:cNvSpPr>
            <a:spLocks noGrp="1"/>
          </p:cNvSpPr>
          <p:nvPr>
            <p:ph idx="4294967295"/>
          </p:nvPr>
        </p:nvSpPr>
        <p:spPr>
          <a:xfrm>
            <a:off x="457200" y="404664"/>
            <a:ext cx="8435280" cy="5256584"/>
          </a:xfrm>
        </p:spPr>
        <p:txBody>
          <a:bodyPr>
            <a:normAutofit fontScale="62500" lnSpcReduction="20000"/>
          </a:bodyPr>
          <a:lstStyle/>
          <a:p>
            <a:pPr marL="0" indent="0" algn="just">
              <a:buNone/>
            </a:pPr>
            <a:r>
              <a:rPr lang="en-GB" altLang="en-US" sz="3800" dirty="0"/>
              <a:t>While most organisations would explicitly state their core values, some values may not be written down. </a:t>
            </a:r>
            <a:r>
              <a:rPr lang="en-GB" altLang="en-US" sz="3800" dirty="0">
                <a:solidFill>
                  <a:srgbClr val="FF0000"/>
                </a:solidFill>
              </a:rPr>
              <a:t>For instance, you won’t find the following values written down, but each comes from a real organization.</a:t>
            </a:r>
          </a:p>
          <a:p>
            <a:pPr marL="0" indent="0">
              <a:buNone/>
            </a:pPr>
            <a:endParaRPr lang="en-GB" altLang="en-US" sz="3500" dirty="0"/>
          </a:p>
          <a:p>
            <a:pPr>
              <a:buFont typeface="Wingdings" panose="05000000000000000000" pitchFamily="2" charset="2"/>
              <a:buChar char="ü"/>
            </a:pPr>
            <a:r>
              <a:rPr lang="en-GB" altLang="en-US" sz="3500" dirty="0"/>
              <a:t>Look busy even if you’re not. </a:t>
            </a:r>
          </a:p>
          <a:p>
            <a:pPr>
              <a:buFont typeface="Wingdings" panose="05000000000000000000" pitchFamily="2" charset="2"/>
              <a:buChar char="ü"/>
            </a:pPr>
            <a:r>
              <a:rPr lang="en-GB" altLang="en-US" sz="3500" dirty="0"/>
              <a:t>If you take risks and fail around here, you’ll pay dearly for it. </a:t>
            </a:r>
          </a:p>
          <a:p>
            <a:pPr>
              <a:buFont typeface="Wingdings" panose="05000000000000000000" pitchFamily="2" charset="2"/>
              <a:buChar char="ü"/>
            </a:pPr>
            <a:r>
              <a:rPr lang="en-GB" altLang="en-US" sz="3500" dirty="0"/>
              <a:t>Before you make a decision, run it by your boss so that he or she is never surprised. </a:t>
            </a:r>
          </a:p>
          <a:p>
            <a:pPr>
              <a:buFont typeface="Wingdings" panose="05000000000000000000" pitchFamily="2" charset="2"/>
              <a:buChar char="ü"/>
            </a:pPr>
            <a:r>
              <a:rPr lang="en-GB" altLang="en-US" sz="3500" dirty="0"/>
              <a:t>We make our product only as good as the competition forces us to. </a:t>
            </a:r>
          </a:p>
          <a:p>
            <a:pPr>
              <a:buFont typeface="Wingdings" panose="05000000000000000000" pitchFamily="2" charset="2"/>
              <a:buChar char="ü"/>
            </a:pPr>
            <a:r>
              <a:rPr lang="en-GB" altLang="en-US" sz="3500" dirty="0"/>
              <a:t>What made us successful in the past will make us successful in the future. </a:t>
            </a:r>
          </a:p>
          <a:p>
            <a:pPr>
              <a:buFont typeface="Wingdings" panose="05000000000000000000" pitchFamily="2" charset="2"/>
              <a:buChar char="ü"/>
            </a:pPr>
            <a:r>
              <a:rPr lang="en-GB" altLang="en-US" sz="3500" dirty="0"/>
              <a:t>If you want to get to the top here, you have to be a team player.</a:t>
            </a:r>
          </a:p>
          <a:p>
            <a:pPr>
              <a:buFont typeface="Wingdings" panose="05000000000000000000" pitchFamily="2" charset="2"/>
              <a:buChar char="ü"/>
            </a:pPr>
            <a:endParaRPr lang="en-GB" altLang="en-US" sz="3500" dirty="0"/>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26</a:t>
            </a:fld>
            <a:endParaRPr lang="en-US" altLang="en-US" sz="1400">
              <a:latin typeface="Arial" panose="020B0604020202020204" pitchFamily="34" charset="0"/>
            </a:endParaRPr>
          </a:p>
        </p:txBody>
      </p:sp>
    </p:spTree>
    <p:extLst>
      <p:ext uri="{BB962C8B-B14F-4D97-AF65-F5344CB8AC3E}">
        <p14:creationId xmlns:p14="http://schemas.microsoft.com/office/powerpoint/2010/main" val="2607397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1"/>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F926EE05-93CE-4715-B16B-2628325273A9}" type="datetime1">
              <a:rPr lang="en-GB" altLang="en-US" sz="1000" smtClean="0">
                <a:solidFill>
                  <a:srgbClr val="898989"/>
                </a:solidFill>
              </a:rPr>
              <a:pPr>
                <a:spcBef>
                  <a:spcPct val="0"/>
                </a:spcBef>
                <a:buFontTx/>
                <a:buNone/>
              </a:pPr>
              <a:t>30/09/2020</a:t>
            </a:fld>
            <a:endParaRPr lang="en-GB" altLang="en-US" sz="1000">
              <a:solidFill>
                <a:srgbClr val="898989"/>
              </a:solidFill>
            </a:endParaRPr>
          </a:p>
        </p:txBody>
      </p:sp>
      <p:sp>
        <p:nvSpPr>
          <p:cNvPr id="13315" name="Slide Number Placeholder 2"/>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spcBef>
                <a:spcPct val="0"/>
              </a:spcBef>
              <a:buFontTx/>
              <a:buNone/>
            </a:pPr>
            <a:fld id="{49437C41-E408-456F-A720-BBC486FAB1D6}" type="slidenum">
              <a:rPr lang="en-GB" altLang="en-US" sz="1200" smtClean="0">
                <a:solidFill>
                  <a:srgbClr val="898989"/>
                </a:solidFill>
              </a:rPr>
              <a:pPr>
                <a:spcBef>
                  <a:spcPct val="0"/>
                </a:spcBef>
                <a:buFontTx/>
                <a:buNone/>
              </a:pPr>
              <a:t>27</a:t>
            </a:fld>
            <a:endParaRPr lang="en-GB" altLang="en-US" sz="1200">
              <a:solidFill>
                <a:srgbClr val="898989"/>
              </a:solidFill>
            </a:endParaRPr>
          </a:p>
        </p:txBody>
      </p:sp>
      <p:sp>
        <p:nvSpPr>
          <p:cNvPr id="13317" name="Content Placeholder 2"/>
          <p:cNvSpPr>
            <a:spLocks noGrp="1"/>
          </p:cNvSpPr>
          <p:nvPr>
            <p:ph idx="4294967295"/>
          </p:nvPr>
        </p:nvSpPr>
        <p:spPr>
          <a:xfrm>
            <a:off x="292696" y="900451"/>
            <a:ext cx="8435280" cy="4617737"/>
          </a:xfrm>
        </p:spPr>
        <p:txBody>
          <a:bodyPr>
            <a:normAutofit lnSpcReduction="10000"/>
          </a:bodyPr>
          <a:lstStyle/>
          <a:p>
            <a:pPr algn="just"/>
            <a:r>
              <a:rPr lang="en-GB" altLang="en-US" sz="2800" dirty="0"/>
              <a:t>With diversity comes multiple personal values and attitudes that may bring unique challenges to an organisation.</a:t>
            </a:r>
          </a:p>
          <a:p>
            <a:pPr algn="just"/>
            <a:endParaRPr lang="en-GB" altLang="en-US" sz="2800" dirty="0"/>
          </a:p>
          <a:p>
            <a:pPr algn="just"/>
            <a:r>
              <a:rPr lang="en-GB" altLang="en-US" sz="2800" dirty="0"/>
              <a:t>It is important to separate our personal beliefs and attitudes from our professional lives.</a:t>
            </a:r>
          </a:p>
          <a:p>
            <a:pPr algn="just"/>
            <a:endParaRPr lang="en-GB" altLang="en-US" sz="2800" dirty="0"/>
          </a:p>
          <a:p>
            <a:pPr algn="just"/>
            <a:r>
              <a:rPr lang="en-GB" altLang="en-US" sz="2800" dirty="0"/>
              <a:t>Organisations can build values based on personal attitudes that have been tested to build relationships between employees..</a:t>
            </a:r>
          </a:p>
        </p:txBody>
      </p:sp>
      <p:sp>
        <p:nvSpPr>
          <p:cNvPr id="1331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ea typeface="MS PGothic" panose="020B0600070205080204" pitchFamily="34" charset="-128"/>
              </a:defRPr>
            </a:lvl9pPr>
          </a:lstStyle>
          <a:p>
            <a:pPr algn="r" eaLnBrk="1" hangingPunct="1">
              <a:spcBef>
                <a:spcPct val="0"/>
              </a:spcBef>
              <a:buFontTx/>
              <a:buNone/>
            </a:pPr>
            <a:fld id="{94C610F3-ABC9-4000-8C3D-B6F7E6338925}" type="slidenum">
              <a:rPr lang="en-US" altLang="en-US" sz="1400">
                <a:latin typeface="Arial" panose="020B0604020202020204" pitchFamily="34" charset="0"/>
              </a:rPr>
              <a:pPr algn="r" eaLnBrk="1" hangingPunct="1">
                <a:spcBef>
                  <a:spcPct val="0"/>
                </a:spcBef>
                <a:buFontTx/>
                <a:buNone/>
              </a:pPr>
              <a:t>27</a:t>
            </a:fld>
            <a:endParaRPr lang="en-US" altLang="en-US" sz="1400">
              <a:latin typeface="Arial" panose="020B0604020202020204" pitchFamily="34" charset="0"/>
            </a:endParaRPr>
          </a:p>
        </p:txBody>
      </p:sp>
      <p:sp>
        <p:nvSpPr>
          <p:cNvPr id="7" name="Title 1"/>
          <p:cNvSpPr txBox="1">
            <a:spLocks/>
          </p:cNvSpPr>
          <p:nvPr/>
        </p:nvSpPr>
        <p:spPr>
          <a:xfrm>
            <a:off x="395536" y="83601"/>
            <a:ext cx="8229600" cy="681103"/>
          </a:xfrm>
          <a:prstGeom prst="rect">
            <a:avLst/>
          </a:prstGeom>
        </p:spPr>
        <p:txBody>
          <a:bodyPr vert="horz" anchor="ctr">
            <a:normAutofit lnSpcReduction="10000"/>
            <a:scene3d>
              <a:camera prst="orthographicFront"/>
              <a:lightRig rig="soft" dir="t">
                <a:rot lat="0" lon="0" rev="16800000"/>
              </a:lightRig>
            </a:scene3d>
            <a:sp3d prstMaterial="softEdge">
              <a:bevelT w="38100" h="38100"/>
            </a:sp3d>
          </a:bodyPr>
          <a:lst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Verdana" pitchFamily="34" charset="0"/>
              </a:defRPr>
            </a:lvl2pPr>
            <a:lvl3pPr algn="ctr" rtl="0" eaLnBrk="0" fontAlgn="base" hangingPunct="0">
              <a:spcBef>
                <a:spcPct val="0"/>
              </a:spcBef>
              <a:spcAft>
                <a:spcPct val="0"/>
              </a:spcAft>
              <a:defRPr sz="4100" b="1">
                <a:solidFill>
                  <a:schemeClr val="tx1"/>
                </a:solidFill>
                <a:latin typeface="Verdana" pitchFamily="34" charset="0"/>
              </a:defRPr>
            </a:lvl3pPr>
            <a:lvl4pPr algn="ctr" rtl="0" eaLnBrk="0" fontAlgn="base" hangingPunct="0">
              <a:spcBef>
                <a:spcPct val="0"/>
              </a:spcBef>
              <a:spcAft>
                <a:spcPct val="0"/>
              </a:spcAft>
              <a:defRPr sz="4100" b="1">
                <a:solidFill>
                  <a:schemeClr val="tx1"/>
                </a:solidFill>
                <a:latin typeface="Verdana" pitchFamily="34" charset="0"/>
              </a:defRPr>
            </a:lvl4pPr>
            <a:lvl5pPr algn="ctr" rtl="0" eaLnBrk="0" fontAlgn="base" hangingPunct="0">
              <a:spcBef>
                <a:spcPct val="0"/>
              </a:spcBef>
              <a:spcAft>
                <a:spcPct val="0"/>
              </a:spcAft>
              <a:defRPr sz="4100" b="1">
                <a:solidFill>
                  <a:schemeClr val="tx1"/>
                </a:solidFill>
                <a:latin typeface="Verdana" pitchFamily="34" charset="0"/>
              </a:defRPr>
            </a:lvl5pPr>
            <a:lvl6pPr marL="457200" algn="ctr" rtl="0" fontAlgn="base">
              <a:spcBef>
                <a:spcPct val="0"/>
              </a:spcBef>
              <a:spcAft>
                <a:spcPct val="0"/>
              </a:spcAft>
              <a:defRPr sz="4100" b="1">
                <a:solidFill>
                  <a:schemeClr val="tx1"/>
                </a:solidFill>
                <a:latin typeface="Verdana" pitchFamily="34" charset="0"/>
              </a:defRPr>
            </a:lvl6pPr>
            <a:lvl7pPr marL="914400" algn="ctr" rtl="0" fontAlgn="base">
              <a:spcBef>
                <a:spcPct val="0"/>
              </a:spcBef>
              <a:spcAft>
                <a:spcPct val="0"/>
              </a:spcAft>
              <a:defRPr sz="4100" b="1">
                <a:solidFill>
                  <a:schemeClr val="tx1"/>
                </a:solidFill>
                <a:latin typeface="Verdana" pitchFamily="34" charset="0"/>
              </a:defRPr>
            </a:lvl7pPr>
            <a:lvl8pPr marL="1371600" algn="ctr" rtl="0" fontAlgn="base">
              <a:spcBef>
                <a:spcPct val="0"/>
              </a:spcBef>
              <a:spcAft>
                <a:spcPct val="0"/>
              </a:spcAft>
              <a:defRPr sz="4100" b="1">
                <a:solidFill>
                  <a:schemeClr val="tx1"/>
                </a:solidFill>
                <a:latin typeface="Verdana" pitchFamily="34" charset="0"/>
              </a:defRPr>
            </a:lvl8pPr>
            <a:lvl9pPr marL="1828800" algn="ctr" rtl="0" fontAlgn="base">
              <a:spcBef>
                <a:spcPct val="0"/>
              </a:spcBef>
              <a:spcAft>
                <a:spcPct val="0"/>
              </a:spcAft>
              <a:defRPr sz="4100" b="1">
                <a:solidFill>
                  <a:schemeClr val="tx1"/>
                </a:solidFill>
                <a:latin typeface="Verdan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100" b="1" i="0" u="none" strike="noStrike" kern="1200" cap="none" spc="0" normalizeH="0" baseline="0" noProof="0" dirty="0">
                <a:ln w="6350">
                  <a:noFill/>
                </a:ln>
                <a:solidFill>
                  <a:schemeClr val="tx2"/>
                </a:solidFill>
                <a:effectLst>
                  <a:outerShdw blurRad="114300" dist="101600" dir="2700000" algn="tl" rotWithShape="0">
                    <a:srgbClr val="000000">
                      <a:alpha val="40000"/>
                    </a:srgbClr>
                  </a:outerShdw>
                </a:effectLst>
                <a:uLnTx/>
                <a:uFillTx/>
                <a:latin typeface="Verdana"/>
                <a:ea typeface="+mj-ea"/>
                <a:cs typeface="+mj-cs"/>
              </a:rPr>
              <a:t>Conclusion</a:t>
            </a:r>
            <a:endParaRPr kumimoji="0" lang="en-US" sz="4100" b="1" i="0" u="none" strike="noStrike" kern="1200" cap="none" spc="0" normalizeH="0" baseline="0" noProof="0" dirty="0">
              <a:ln w="6350">
                <a:noFill/>
              </a:ln>
              <a:solidFill>
                <a:schemeClr val="tx2"/>
              </a:solidFill>
              <a:effectLst>
                <a:outerShdw blurRad="114300" dist="101600" dir="2700000" algn="tl" rotWithShape="0">
                  <a:srgbClr val="000000">
                    <a:alpha val="40000"/>
                  </a:srgbClr>
                </a:outerShdw>
              </a:effectLst>
              <a:uLnTx/>
              <a:uFillTx/>
              <a:latin typeface="Verdana"/>
              <a:ea typeface="+mj-ea"/>
              <a:cs typeface="+mj-cs"/>
            </a:endParaRPr>
          </a:p>
        </p:txBody>
      </p:sp>
    </p:spTree>
    <p:extLst>
      <p:ext uri="{BB962C8B-B14F-4D97-AF65-F5344CB8AC3E}">
        <p14:creationId xmlns:p14="http://schemas.microsoft.com/office/powerpoint/2010/main" val="3159731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36" y="2420888"/>
            <a:ext cx="7600927" cy="1107996"/>
          </a:xfrm>
          <a:prstGeom prst="rect">
            <a:avLst/>
          </a:prstGeom>
          <a:noFill/>
        </p:spPr>
        <p:txBody>
          <a:bodyPr wrap="none" lIns="91440" tIns="45720" rIns="91440" bIns="45720">
            <a:spAutoFit/>
          </a:bodyPr>
          <a:lstStyle/>
          <a:p>
            <a:pPr algn="ctr"/>
            <a:r>
              <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ANY QUESTIONS?</a:t>
            </a:r>
          </a:p>
        </p:txBody>
      </p:sp>
    </p:spTree>
    <p:extLst>
      <p:ext uri="{BB962C8B-B14F-4D97-AF65-F5344CB8AC3E}">
        <p14:creationId xmlns:p14="http://schemas.microsoft.com/office/powerpoint/2010/main" val="2231673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4886B-DB7F-471B-B25B-0022900C5E75}"/>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82E26903-104E-43ED-8035-3B2BF10DDB2B}"/>
              </a:ext>
            </a:extLst>
          </p:cNvPr>
          <p:cNvSpPr>
            <a:spLocks noGrp="1"/>
          </p:cNvSpPr>
          <p:nvPr>
            <p:ph idx="1"/>
          </p:nvPr>
        </p:nvSpPr>
        <p:spPr/>
        <p:txBody>
          <a:bodyPr/>
          <a:lstStyle/>
          <a:p>
            <a:r>
              <a:rPr lang="en-GB" b="0" i="0" dirty="0">
                <a:solidFill>
                  <a:srgbClr val="222222"/>
                </a:solidFill>
                <a:effectLst/>
                <a:latin typeface="Arial" panose="020B0604020202020204" pitchFamily="34" charset="0"/>
              </a:rPr>
              <a:t>Anderson, M. and De Silva, S., 2009. </a:t>
            </a:r>
            <a:r>
              <a:rPr lang="en-GB" b="0" i="1" dirty="0">
                <a:solidFill>
                  <a:srgbClr val="222222"/>
                </a:solidFill>
                <a:effectLst/>
                <a:latin typeface="Arial" panose="020B0604020202020204" pitchFamily="34" charset="0"/>
              </a:rPr>
              <a:t>Beliefs, values and attitudes</a:t>
            </a:r>
            <a:r>
              <a:rPr lang="en-GB" b="0" i="0" dirty="0">
                <a:solidFill>
                  <a:srgbClr val="222222"/>
                </a:solidFill>
                <a:effectLst/>
                <a:latin typeface="Arial" panose="020B0604020202020204" pitchFamily="34" charset="0"/>
              </a:rPr>
              <a:t>. Me-and-Us.</a:t>
            </a:r>
            <a:endParaRPr lang="en-GB" dirty="0"/>
          </a:p>
        </p:txBody>
      </p:sp>
    </p:spTree>
    <p:extLst>
      <p:ext uri="{BB962C8B-B14F-4D97-AF65-F5344CB8AC3E}">
        <p14:creationId xmlns:p14="http://schemas.microsoft.com/office/powerpoint/2010/main" val="38901394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303dbf9b-b85b-46a0-94f1-894078c07ecd"/>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4459</TotalTime>
  <Words>2217</Words>
  <Application>Microsoft Office PowerPoint</Application>
  <PresentationFormat>On-screen Show (4:3)</PresentationFormat>
  <Paragraphs>252</Paragraphs>
  <Slides>29</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Myriad Pro</vt:lpstr>
      <vt:lpstr>Verdana</vt:lpstr>
      <vt:lpstr>Wingdings</vt:lpstr>
      <vt:lpstr>20140311PresentationUWTSDTemplate</vt:lpstr>
      <vt:lpstr>BMSW5101 Developing workplace critical thinking</vt:lpstr>
      <vt:lpstr>Today we would look at </vt:lpstr>
      <vt:lpstr>PowerPoint Presentation</vt:lpstr>
      <vt:lpstr>Take a minute and think</vt:lpstr>
      <vt:lpstr>Beliefs</vt:lpstr>
      <vt:lpstr>Take a minute and think</vt:lpstr>
      <vt:lpstr>Values</vt:lpstr>
      <vt:lpstr>Sources of values</vt:lpstr>
      <vt:lpstr>Discussion</vt:lpstr>
      <vt:lpstr>Take a minute and think</vt:lpstr>
      <vt:lpstr>Attitudes</vt:lpstr>
      <vt:lpstr>The relationship between beliefs, values and attitudes</vt:lpstr>
      <vt:lpstr>Group activity</vt:lpstr>
      <vt:lpstr>Individual activity (rank your values)</vt:lpstr>
      <vt:lpstr>PowerPoint Presentation</vt:lpstr>
      <vt:lpstr>The workplace Dilemma</vt:lpstr>
      <vt:lpstr>Respecting the beliefs, attitudes and values of others</vt:lpstr>
      <vt:lpstr>Shared values in the workplace</vt:lpstr>
      <vt:lpstr>Scenario </vt:lpstr>
      <vt:lpstr>Shared values in the workplace</vt:lpstr>
      <vt:lpstr>Your turn to be a manager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Nkwocha, Obinna</cp:lastModifiedBy>
  <cp:revision>234</cp:revision>
  <dcterms:created xsi:type="dcterms:W3CDTF">2015-04-14T15:21:28Z</dcterms:created>
  <dcterms:modified xsi:type="dcterms:W3CDTF">2020-10-01T07:22:54Z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