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70" r:id="rId5"/>
    <p:sldId id="269" r:id="rId6"/>
    <p:sldId id="264" r:id="rId7"/>
    <p:sldId id="277" r:id="rId8"/>
    <p:sldId id="266" r:id="rId9"/>
    <p:sldId id="271" r:id="rId10"/>
    <p:sldId id="272" r:id="rId11"/>
    <p:sldId id="273" r:id="rId12"/>
    <p:sldId id="274" r:id="rId13"/>
    <p:sldId id="263" r:id="rId14"/>
    <p:sldId id="259" r:id="rId15"/>
    <p:sldId id="261" r:id="rId16"/>
    <p:sldId id="262" r:id="rId17"/>
    <p:sldId id="276" r:id="rId18"/>
    <p:sldId id="257" r:id="rId19"/>
    <p:sldId id="265"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61" d="100"/>
          <a:sy n="61" d="100"/>
        </p:scale>
        <p:origin x="96"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156040-AF98-4F2C-9909-9F2439F6F588}" type="doc">
      <dgm:prSet loTypeId="urn:microsoft.com/office/officeart/2009/3/layout/IncreasingArrowsProcess" loCatId="process" qsTypeId="urn:microsoft.com/office/officeart/2005/8/quickstyle/simple2" qsCatId="simple" csTypeId="urn:microsoft.com/office/officeart/2005/8/colors/colorful2" csCatId="colorful" phldr="1"/>
      <dgm:spPr/>
    </dgm:pt>
    <dgm:pt modelId="{5B4D5B6A-31DC-4830-8FE8-C0B0CF723F4B}">
      <dgm:prSet custT="1"/>
      <dgm:spPr>
        <a:xfrm>
          <a:off x="751740" y="44573"/>
          <a:ext cx="8097718" cy="1177635"/>
        </a:xfrm>
        <a:prstGeom prst="rightArrow">
          <a:avLst>
            <a:gd name="adj1" fmla="val 50000"/>
            <a:gd name="adj2" fmla="val 50000"/>
          </a:avLst>
        </a:prstGeom>
        <a:solidFill>
          <a:srgbClr val="FF0000"/>
        </a:solidFill>
      </dgm:spPr>
      <dgm:t>
        <a:bodyPr/>
        <a:lstStyle/>
        <a:p>
          <a:r>
            <a:rPr lang="en-US" sz="1600" b="1" dirty="0" smtClean="0">
              <a:latin typeface="Book Antiqua"/>
              <a:ea typeface="+mn-ea"/>
              <a:cs typeface="+mn-cs"/>
            </a:rPr>
            <a:t>Planning</a:t>
          </a:r>
          <a:endParaRPr lang="en-US" sz="1600" b="1" dirty="0">
            <a:latin typeface="Book Antiqua"/>
            <a:ea typeface="+mn-ea"/>
            <a:cs typeface="+mn-cs"/>
          </a:endParaRPr>
        </a:p>
      </dgm:t>
    </dgm:pt>
    <dgm:pt modelId="{37E65CEE-9F3C-4C1F-9B89-01F3CC0B9E11}" type="parTrans" cxnId="{5F23C746-667B-4DFA-8B95-820810E6E87A}">
      <dgm:prSet/>
      <dgm:spPr/>
      <dgm:t>
        <a:bodyPr/>
        <a:lstStyle/>
        <a:p>
          <a:endParaRPr lang="en-US"/>
        </a:p>
      </dgm:t>
    </dgm:pt>
    <dgm:pt modelId="{A74B0915-5CD9-4C22-8565-613FCC97E888}" type="sibTrans" cxnId="{5F23C746-667B-4DFA-8B95-820810E6E87A}">
      <dgm:prSet/>
      <dgm:spPr/>
      <dgm:t>
        <a:bodyPr/>
        <a:lstStyle/>
        <a:p>
          <a:endParaRPr lang="en-US"/>
        </a:p>
      </dgm:t>
    </dgm:pt>
    <dgm:pt modelId="{18123510-B0B4-4A7D-8E8F-2B93745D4543}">
      <dgm:prSet custT="1"/>
      <dgm:spPr>
        <a:xfrm>
          <a:off x="2248199" y="453179"/>
          <a:ext cx="6601259" cy="1177635"/>
        </a:xfrm>
        <a:prstGeom prst="rightArrow">
          <a:avLst>
            <a:gd name="adj1" fmla="val 50000"/>
            <a:gd name="adj2" fmla="val 50000"/>
          </a:avLst>
        </a:prstGeom>
        <a:solidFill>
          <a:schemeClr val="accent2"/>
        </a:solidFill>
      </dgm:spPr>
      <dgm:t>
        <a:bodyPr/>
        <a:lstStyle/>
        <a:p>
          <a:r>
            <a:rPr lang="en-US" sz="1600" b="1" smtClean="0">
              <a:latin typeface="Calibri" panose="020F0502020204030204" pitchFamily="34" charset="0"/>
              <a:ea typeface="+mn-ea"/>
              <a:cs typeface="+mn-cs"/>
            </a:rPr>
            <a:t>Sources of recruitment</a:t>
          </a:r>
          <a:endParaRPr lang="en-US" sz="1600" b="1" dirty="0">
            <a:latin typeface="Calibri" panose="020F0502020204030204" pitchFamily="34" charset="0"/>
            <a:ea typeface="+mn-ea"/>
            <a:cs typeface="+mn-cs"/>
          </a:endParaRPr>
        </a:p>
      </dgm:t>
    </dgm:pt>
    <dgm:pt modelId="{E6DD0345-8DDE-4167-AF2A-881AFAF40A4D}" type="parTrans" cxnId="{44B3E8A6-328F-46D3-91FA-E131C0954064}">
      <dgm:prSet/>
      <dgm:spPr/>
      <dgm:t>
        <a:bodyPr/>
        <a:lstStyle/>
        <a:p>
          <a:endParaRPr lang="en-US"/>
        </a:p>
      </dgm:t>
    </dgm:pt>
    <dgm:pt modelId="{5CE411DF-9640-4332-B894-038025A07D2B}" type="sibTrans" cxnId="{44B3E8A6-328F-46D3-91FA-E131C0954064}">
      <dgm:prSet/>
      <dgm:spPr/>
      <dgm:t>
        <a:bodyPr/>
        <a:lstStyle/>
        <a:p>
          <a:endParaRPr lang="en-US"/>
        </a:p>
      </dgm:t>
    </dgm:pt>
    <dgm:pt modelId="{0C80FFF5-F8FD-4F2D-B99A-EAEB23034706}">
      <dgm:prSet custT="1"/>
      <dgm:spPr>
        <a:xfrm>
          <a:off x="3744657" y="845876"/>
          <a:ext cx="5104801" cy="1177635"/>
        </a:xfrm>
        <a:prstGeom prst="rightArrow">
          <a:avLst>
            <a:gd name="adj1" fmla="val 50000"/>
            <a:gd name="adj2" fmla="val 50000"/>
          </a:avLst>
        </a:prstGeom>
        <a:solidFill>
          <a:schemeClr val="accent4"/>
        </a:solidFill>
      </dgm:spPr>
      <dgm:t>
        <a:bodyPr/>
        <a:lstStyle/>
        <a:p>
          <a:r>
            <a:rPr lang="en-US" sz="1600" b="1" dirty="0" smtClean="0">
              <a:latin typeface="Calibri" panose="020F0502020204030204" pitchFamily="34" charset="0"/>
              <a:ea typeface="+mn-ea"/>
              <a:cs typeface="+mn-cs"/>
            </a:rPr>
            <a:t>Contacting sources</a:t>
          </a:r>
          <a:endParaRPr lang="en-US" sz="1600" b="1" dirty="0">
            <a:latin typeface="Calibri" panose="020F0502020204030204" pitchFamily="34" charset="0"/>
            <a:ea typeface="+mn-ea"/>
            <a:cs typeface="+mn-cs"/>
          </a:endParaRPr>
        </a:p>
      </dgm:t>
    </dgm:pt>
    <dgm:pt modelId="{1B368B3E-66D8-4593-8E04-70DE46BF7F51}" type="parTrans" cxnId="{8503D5D1-D5AB-485D-99B1-AB1C3E713A79}">
      <dgm:prSet/>
      <dgm:spPr/>
      <dgm:t>
        <a:bodyPr/>
        <a:lstStyle/>
        <a:p>
          <a:endParaRPr lang="en-US"/>
        </a:p>
      </dgm:t>
    </dgm:pt>
    <dgm:pt modelId="{2EC9ACEC-4217-4465-93F1-A456E1ACE20D}" type="sibTrans" cxnId="{8503D5D1-D5AB-485D-99B1-AB1C3E713A79}">
      <dgm:prSet/>
      <dgm:spPr/>
      <dgm:t>
        <a:bodyPr/>
        <a:lstStyle/>
        <a:p>
          <a:endParaRPr lang="en-US"/>
        </a:p>
      </dgm:t>
    </dgm:pt>
    <dgm:pt modelId="{2AF91420-A4DC-40A7-ABBA-69A2D888B67A}">
      <dgm:prSet custT="1"/>
      <dgm:spPr>
        <a:xfrm>
          <a:off x="5257834" y="1238572"/>
          <a:ext cx="3607533" cy="1177635"/>
        </a:xfrm>
        <a:prstGeom prst="rightArrow">
          <a:avLst>
            <a:gd name="adj1" fmla="val 50000"/>
            <a:gd name="adj2" fmla="val 50000"/>
          </a:avLst>
        </a:prstGeom>
        <a:solidFill>
          <a:srgbClr val="92D050"/>
        </a:solidFill>
      </dgm:spPr>
      <dgm:t>
        <a:bodyPr/>
        <a:lstStyle/>
        <a:p>
          <a:r>
            <a:rPr lang="en-US" sz="1600" b="1" dirty="0" smtClean="0">
              <a:latin typeface="Calibri" panose="020F0502020204030204" pitchFamily="34" charset="0"/>
              <a:ea typeface="+mn-ea"/>
              <a:cs typeface="+mn-cs"/>
            </a:rPr>
            <a:t>Application Tool</a:t>
          </a:r>
          <a:endParaRPr lang="en-US" sz="1600" b="1" dirty="0">
            <a:latin typeface="Calibri" panose="020F0502020204030204" pitchFamily="34" charset="0"/>
            <a:ea typeface="+mn-ea"/>
            <a:cs typeface="+mn-cs"/>
          </a:endParaRPr>
        </a:p>
      </dgm:t>
    </dgm:pt>
    <dgm:pt modelId="{A9D7420A-26AC-4F30-933A-3A4B51F35C57}" type="parTrans" cxnId="{D429A6D9-D416-48C2-A93D-071C181F5C22}">
      <dgm:prSet/>
      <dgm:spPr/>
      <dgm:t>
        <a:bodyPr/>
        <a:lstStyle/>
        <a:p>
          <a:endParaRPr lang="en-US"/>
        </a:p>
      </dgm:t>
    </dgm:pt>
    <dgm:pt modelId="{35C8CDD3-CDE5-4146-8370-B4CF799A8805}" type="sibTrans" cxnId="{D429A6D9-D416-48C2-A93D-071C181F5C22}">
      <dgm:prSet/>
      <dgm:spPr/>
      <dgm:t>
        <a:bodyPr/>
        <a:lstStyle/>
        <a:p>
          <a:endParaRPr lang="en-US"/>
        </a:p>
      </dgm:t>
    </dgm:pt>
    <dgm:pt modelId="{69F0DCA8-5499-4C54-887C-CA403411FD94}">
      <dgm:prSet custT="1"/>
      <dgm:spPr>
        <a:xfrm>
          <a:off x="6738383" y="1631268"/>
          <a:ext cx="2111075" cy="1177635"/>
        </a:xfrm>
        <a:prstGeom prst="rightArrow">
          <a:avLst>
            <a:gd name="adj1" fmla="val 50000"/>
            <a:gd name="adj2" fmla="val 50000"/>
          </a:avLst>
        </a:prstGeom>
        <a:solidFill>
          <a:srgbClr val="00B0F0"/>
        </a:solidFill>
        <a:ln>
          <a:solidFill>
            <a:schemeClr val="bg1"/>
          </a:solidFill>
        </a:ln>
      </dgm:spPr>
      <dgm:t>
        <a:bodyPr/>
        <a:lstStyle/>
        <a:p>
          <a:r>
            <a:rPr lang="en-US" sz="1600" b="1" dirty="0" smtClean="0">
              <a:latin typeface="Book Antiqua"/>
              <a:ea typeface="+mn-ea"/>
              <a:cs typeface="+mn-cs"/>
            </a:rPr>
            <a:t>Selection process</a:t>
          </a:r>
          <a:endParaRPr lang="en-US" sz="1600" b="1" dirty="0">
            <a:latin typeface="Book Antiqua"/>
            <a:ea typeface="+mn-ea"/>
            <a:cs typeface="+mn-cs"/>
          </a:endParaRPr>
        </a:p>
      </dgm:t>
    </dgm:pt>
    <dgm:pt modelId="{53C8A997-DB3E-4F4C-98DC-00A6BACFBC99}" type="parTrans" cxnId="{586AECEC-5087-4F3D-BBB9-C77CE8E46ECF}">
      <dgm:prSet/>
      <dgm:spPr/>
      <dgm:t>
        <a:bodyPr/>
        <a:lstStyle/>
        <a:p>
          <a:endParaRPr lang="en-US"/>
        </a:p>
      </dgm:t>
    </dgm:pt>
    <dgm:pt modelId="{489D1592-CBF7-495D-A4D0-8D3D0BDD29DD}" type="sibTrans" cxnId="{586AECEC-5087-4F3D-BBB9-C77CE8E46ECF}">
      <dgm:prSet/>
      <dgm:spPr/>
      <dgm:t>
        <a:bodyPr/>
        <a:lstStyle/>
        <a:p>
          <a:endParaRPr lang="en-US"/>
        </a:p>
      </dgm:t>
    </dgm:pt>
    <dgm:pt modelId="{D584C7D0-E234-44D9-BA47-DFC9CD8F35C3}">
      <dgm:prSet custT="1"/>
      <dgm:spPr>
        <a:xfrm>
          <a:off x="751740" y="967089"/>
          <a:ext cx="1496620" cy="2162327"/>
        </a:xfrm>
        <a:prstGeom prst="rect">
          <a:avLst/>
        </a:prstGeom>
        <a:ln>
          <a:solidFill>
            <a:srgbClr val="FF0000"/>
          </a:solidFill>
        </a:ln>
      </dgm:spPr>
      <dgm:t>
        <a:bodyPr/>
        <a:lstStyle/>
        <a:p>
          <a:r>
            <a:rPr lang="en-US" sz="1500" dirty="0" smtClean="0">
              <a:latin typeface="Book Antiqua"/>
              <a:ea typeface="+mn-ea"/>
              <a:cs typeface="+mn-cs"/>
            </a:rPr>
            <a:t>-</a:t>
          </a:r>
          <a:r>
            <a:rPr lang="en-US" sz="1800" dirty="0" smtClean="0">
              <a:latin typeface="Calibri" panose="020F0502020204030204" pitchFamily="34" charset="0"/>
              <a:ea typeface="+mn-ea"/>
              <a:cs typeface="+mn-cs"/>
            </a:rPr>
            <a:t>Assessing</a:t>
          </a:r>
        </a:p>
        <a:p>
          <a:r>
            <a:rPr lang="en-US" sz="1800" dirty="0" smtClean="0">
              <a:latin typeface="Calibri" panose="020F0502020204030204" pitchFamily="34" charset="0"/>
              <a:ea typeface="+mn-ea"/>
              <a:cs typeface="+mn-cs"/>
            </a:rPr>
            <a:t>-Job description</a:t>
          </a:r>
        </a:p>
        <a:p>
          <a:r>
            <a:rPr lang="en-US" sz="1800" dirty="0" smtClean="0">
              <a:latin typeface="Calibri" panose="020F0502020204030204" pitchFamily="34" charset="0"/>
              <a:ea typeface="+mn-ea"/>
              <a:cs typeface="+mn-cs"/>
            </a:rPr>
            <a:t>-Person Specification</a:t>
          </a:r>
        </a:p>
        <a:p>
          <a:r>
            <a:rPr lang="en-US" sz="1800" dirty="0" smtClean="0">
              <a:latin typeface="Calibri" panose="020F0502020204030204" pitchFamily="34" charset="0"/>
              <a:ea typeface="+mn-ea"/>
              <a:cs typeface="+mn-cs"/>
            </a:rPr>
            <a:t>-Skills</a:t>
          </a:r>
        </a:p>
        <a:p>
          <a:endParaRPr lang="en-US" sz="1500" dirty="0">
            <a:latin typeface="Book Antiqua"/>
            <a:ea typeface="+mn-ea"/>
            <a:cs typeface="+mn-cs"/>
          </a:endParaRPr>
        </a:p>
      </dgm:t>
    </dgm:pt>
    <dgm:pt modelId="{548819D4-423F-4AF0-ADDA-5D5FE4D38B68}" type="parTrans" cxnId="{C0293D6A-6855-43A2-A51D-6CB9F68332A9}">
      <dgm:prSet/>
      <dgm:spPr/>
      <dgm:t>
        <a:bodyPr/>
        <a:lstStyle/>
        <a:p>
          <a:endParaRPr lang="en-US"/>
        </a:p>
      </dgm:t>
    </dgm:pt>
    <dgm:pt modelId="{2951DD9F-1D6B-410D-8ACB-4718A00B6366}" type="sibTrans" cxnId="{C0293D6A-6855-43A2-A51D-6CB9F68332A9}">
      <dgm:prSet/>
      <dgm:spPr/>
      <dgm:t>
        <a:bodyPr/>
        <a:lstStyle/>
        <a:p>
          <a:endParaRPr lang="en-US"/>
        </a:p>
      </dgm:t>
    </dgm:pt>
    <dgm:pt modelId="{62D63BA8-1492-4A16-9468-8FD12BA7C0C2}">
      <dgm:prSet custT="1"/>
      <dgm:spPr>
        <a:xfrm>
          <a:off x="2248199" y="1359786"/>
          <a:ext cx="1496620" cy="2162327"/>
        </a:xfrm>
        <a:prstGeom prst="rect">
          <a:avLst/>
        </a:prstGeom>
        <a:ln>
          <a:solidFill>
            <a:schemeClr val="accent2">
              <a:lumMod val="75000"/>
            </a:schemeClr>
          </a:solidFill>
        </a:ln>
      </dgm:spPr>
      <dgm:t>
        <a:bodyPr/>
        <a:lstStyle/>
        <a:p>
          <a:r>
            <a:rPr lang="en-US" sz="2400" dirty="0" smtClean="0">
              <a:latin typeface="Book Antiqua"/>
              <a:ea typeface="+mn-ea"/>
              <a:cs typeface="+mn-cs"/>
            </a:rPr>
            <a:t>-</a:t>
          </a:r>
          <a:r>
            <a:rPr lang="en-US" sz="1800" dirty="0" smtClean="0">
              <a:latin typeface="Calibri" panose="020F0502020204030204" pitchFamily="34" charset="0"/>
              <a:ea typeface="+mn-ea"/>
              <a:cs typeface="+mn-cs"/>
            </a:rPr>
            <a:t>Internal</a:t>
          </a:r>
        </a:p>
        <a:p>
          <a:r>
            <a:rPr lang="en-US" sz="1800" dirty="0" smtClean="0">
              <a:latin typeface="Calibri" panose="020F0502020204030204" pitchFamily="34" charset="0"/>
              <a:ea typeface="+mn-ea"/>
              <a:cs typeface="+mn-cs"/>
            </a:rPr>
            <a:t>-External</a:t>
          </a:r>
          <a:endParaRPr lang="en-US" sz="1800" dirty="0">
            <a:latin typeface="Calibri" panose="020F0502020204030204" pitchFamily="34" charset="0"/>
            <a:ea typeface="+mn-ea"/>
            <a:cs typeface="+mn-cs"/>
          </a:endParaRPr>
        </a:p>
      </dgm:t>
    </dgm:pt>
    <dgm:pt modelId="{BD97F831-E541-4734-8888-33F51F0B4AF4}" type="parTrans" cxnId="{CBA776A9-BFB6-480C-BB12-6C2F0641A64A}">
      <dgm:prSet/>
      <dgm:spPr/>
      <dgm:t>
        <a:bodyPr/>
        <a:lstStyle/>
        <a:p>
          <a:endParaRPr lang="en-US"/>
        </a:p>
      </dgm:t>
    </dgm:pt>
    <dgm:pt modelId="{84EB486B-4E32-4724-9876-22F7F238C05F}" type="sibTrans" cxnId="{CBA776A9-BFB6-480C-BB12-6C2F0641A64A}">
      <dgm:prSet/>
      <dgm:spPr/>
      <dgm:t>
        <a:bodyPr/>
        <a:lstStyle/>
        <a:p>
          <a:endParaRPr lang="en-US"/>
        </a:p>
      </dgm:t>
    </dgm:pt>
    <dgm:pt modelId="{8F3123AD-5ECE-4F9C-87CF-0C175DCED7EB}">
      <dgm:prSet custT="1"/>
      <dgm:spPr>
        <a:xfrm>
          <a:off x="3744657" y="1752482"/>
          <a:ext cx="1496620" cy="2162327"/>
        </a:xfrm>
        <a:prstGeom prst="rect">
          <a:avLst/>
        </a:prstGeom>
        <a:ln>
          <a:solidFill>
            <a:schemeClr val="accent4"/>
          </a:solidFill>
        </a:ln>
      </dgm:spPr>
      <dgm:t>
        <a:bodyPr/>
        <a:lstStyle/>
        <a:p>
          <a:r>
            <a:rPr lang="en-US" sz="1800" dirty="0" smtClean="0">
              <a:latin typeface="Calibri" panose="020F0502020204030204" pitchFamily="34" charset="0"/>
              <a:ea typeface="+mn-ea"/>
              <a:cs typeface="+mn-cs"/>
            </a:rPr>
            <a:t>-Tracking Candidates</a:t>
          </a:r>
        </a:p>
        <a:p>
          <a:r>
            <a:rPr lang="en-US" sz="1800" dirty="0" smtClean="0">
              <a:latin typeface="Calibri" panose="020F0502020204030204" pitchFamily="34" charset="0"/>
              <a:ea typeface="+mn-ea"/>
              <a:cs typeface="+mn-cs"/>
            </a:rPr>
            <a:t>-Review </a:t>
          </a:r>
        </a:p>
        <a:p>
          <a:r>
            <a:rPr lang="en-US" sz="1800" dirty="0" smtClean="0">
              <a:latin typeface="Calibri" panose="020F0502020204030204" pitchFamily="34" charset="0"/>
              <a:ea typeface="+mn-ea"/>
              <a:cs typeface="+mn-cs"/>
            </a:rPr>
            <a:t> -Email</a:t>
          </a:r>
        </a:p>
        <a:p>
          <a:r>
            <a:rPr lang="en-US" sz="1800" dirty="0" smtClean="0">
              <a:latin typeface="Calibri" panose="020F0502020204030204" pitchFamily="34" charset="0"/>
              <a:ea typeface="+mn-ea"/>
              <a:cs typeface="+mn-cs"/>
            </a:rPr>
            <a:t>-Telephone</a:t>
          </a:r>
          <a:endParaRPr lang="en-US" sz="1800" dirty="0">
            <a:latin typeface="Calibri" panose="020F0502020204030204" pitchFamily="34" charset="0"/>
            <a:ea typeface="+mn-ea"/>
            <a:cs typeface="+mn-cs"/>
          </a:endParaRPr>
        </a:p>
      </dgm:t>
    </dgm:pt>
    <dgm:pt modelId="{142C6C68-58DB-4637-B370-C47C98EBE5C5}" type="parTrans" cxnId="{1F25CF5D-6926-438B-9177-572DDE519C13}">
      <dgm:prSet/>
      <dgm:spPr/>
      <dgm:t>
        <a:bodyPr/>
        <a:lstStyle/>
        <a:p>
          <a:endParaRPr lang="en-US"/>
        </a:p>
      </dgm:t>
    </dgm:pt>
    <dgm:pt modelId="{E6724484-E4D8-4622-B5DE-C96F4468C392}" type="sibTrans" cxnId="{1F25CF5D-6926-438B-9177-572DDE519C13}">
      <dgm:prSet/>
      <dgm:spPr/>
      <dgm:t>
        <a:bodyPr/>
        <a:lstStyle/>
        <a:p>
          <a:endParaRPr lang="en-US"/>
        </a:p>
      </dgm:t>
    </dgm:pt>
    <dgm:pt modelId="{7DAEA348-FFB7-4C05-B620-8978480D0893}">
      <dgm:prSet custT="1"/>
      <dgm:spPr>
        <a:xfrm>
          <a:off x="5241925" y="2145179"/>
          <a:ext cx="1496620" cy="2162327"/>
        </a:xfrm>
        <a:prstGeom prst="rect">
          <a:avLst/>
        </a:prstGeom>
        <a:ln>
          <a:solidFill>
            <a:srgbClr val="92D050"/>
          </a:solidFill>
        </a:ln>
      </dgm:spPr>
      <dgm:t>
        <a:bodyPr/>
        <a:lstStyle/>
        <a:p>
          <a:r>
            <a:rPr lang="en-US" sz="1600" dirty="0" smtClean="0">
              <a:latin typeface="Calibri" panose="020F0502020204030204" pitchFamily="34" charset="0"/>
              <a:ea typeface="+mn-ea"/>
              <a:cs typeface="+mn-cs"/>
            </a:rPr>
            <a:t>-</a:t>
          </a:r>
          <a:r>
            <a:rPr lang="en-US" sz="1800" dirty="0" smtClean="0">
              <a:latin typeface="Calibri" panose="020F0502020204030204" pitchFamily="34" charset="0"/>
              <a:ea typeface="+mn-ea"/>
              <a:cs typeface="+mn-cs"/>
            </a:rPr>
            <a:t>Short-listing</a:t>
          </a:r>
        </a:p>
        <a:p>
          <a:r>
            <a:rPr lang="en-US" sz="1800" dirty="0" smtClean="0">
              <a:latin typeface="Calibri" panose="020F0502020204030204" pitchFamily="34" charset="0"/>
              <a:ea typeface="+mn-ea"/>
              <a:cs typeface="+mn-cs"/>
            </a:rPr>
            <a:t>-Long-listing</a:t>
          </a:r>
        </a:p>
        <a:p>
          <a:r>
            <a:rPr lang="en-US" sz="1800" dirty="0" smtClean="0">
              <a:latin typeface="Calibri" panose="020F0502020204030204" pitchFamily="34" charset="0"/>
              <a:ea typeface="+mn-ea"/>
              <a:cs typeface="+mn-cs"/>
            </a:rPr>
            <a:t>-Screening</a:t>
          </a:r>
          <a:endParaRPr lang="en-US" sz="1800" dirty="0">
            <a:latin typeface="Calibri" panose="020F0502020204030204" pitchFamily="34" charset="0"/>
            <a:ea typeface="+mn-ea"/>
            <a:cs typeface="+mn-cs"/>
          </a:endParaRPr>
        </a:p>
      </dgm:t>
    </dgm:pt>
    <dgm:pt modelId="{528BCCF5-1F91-4ECB-A177-C4B6AFAB8311}" type="parTrans" cxnId="{D1AFA0FC-F49A-49B1-87B8-0BBCDD5954B0}">
      <dgm:prSet/>
      <dgm:spPr/>
      <dgm:t>
        <a:bodyPr/>
        <a:lstStyle/>
        <a:p>
          <a:endParaRPr lang="en-US"/>
        </a:p>
      </dgm:t>
    </dgm:pt>
    <dgm:pt modelId="{FE8C1604-07FE-4DC9-AD61-F15BE4F3DF8F}" type="sibTrans" cxnId="{D1AFA0FC-F49A-49B1-87B8-0BBCDD5954B0}">
      <dgm:prSet/>
      <dgm:spPr/>
      <dgm:t>
        <a:bodyPr/>
        <a:lstStyle/>
        <a:p>
          <a:endParaRPr lang="en-US"/>
        </a:p>
      </dgm:t>
    </dgm:pt>
    <dgm:pt modelId="{2E960467-8BF8-434A-AD42-7A851D3E479E}">
      <dgm:prSet custT="1"/>
      <dgm:spPr>
        <a:xfrm>
          <a:off x="6738383" y="2537875"/>
          <a:ext cx="1496620" cy="2162327"/>
        </a:xfrm>
        <a:prstGeom prst="rect">
          <a:avLst/>
        </a:prstGeom>
        <a:ln>
          <a:solidFill>
            <a:srgbClr val="00B0F0"/>
          </a:solidFill>
        </a:ln>
      </dgm:spPr>
      <dgm:t>
        <a:bodyPr/>
        <a:lstStyle/>
        <a:p>
          <a:r>
            <a:rPr lang="en-US" sz="1800" dirty="0" smtClean="0">
              <a:latin typeface="Calibri" panose="020F0502020204030204" pitchFamily="34" charset="0"/>
              <a:ea typeface="+mn-ea"/>
              <a:cs typeface="+mn-cs"/>
            </a:rPr>
            <a:t>-Identifying</a:t>
          </a:r>
        </a:p>
        <a:p>
          <a:r>
            <a:rPr lang="en-US" sz="1800" dirty="0" smtClean="0">
              <a:latin typeface="Calibri" panose="020F0502020204030204" pitchFamily="34" charset="0"/>
              <a:ea typeface="+mn-ea"/>
              <a:cs typeface="+mn-cs"/>
            </a:rPr>
            <a:t>-Person job fit</a:t>
          </a:r>
        </a:p>
        <a:p>
          <a:r>
            <a:rPr lang="en-US" sz="1800" dirty="0" smtClean="0">
              <a:latin typeface="Calibri" panose="020F0502020204030204" pitchFamily="34" charset="0"/>
              <a:ea typeface="+mn-ea"/>
              <a:cs typeface="+mn-cs"/>
            </a:rPr>
            <a:t>-Organization job fit</a:t>
          </a:r>
        </a:p>
        <a:p>
          <a:endParaRPr lang="en-US" sz="1800" dirty="0">
            <a:latin typeface="Book Antiqua"/>
            <a:ea typeface="+mn-ea"/>
            <a:cs typeface="+mn-cs"/>
          </a:endParaRPr>
        </a:p>
      </dgm:t>
    </dgm:pt>
    <dgm:pt modelId="{0D740851-DE31-4833-A5D8-DB54D1A220F1}" type="parTrans" cxnId="{C53C3C37-23C7-4851-9718-8A8D9860587D}">
      <dgm:prSet/>
      <dgm:spPr/>
      <dgm:t>
        <a:bodyPr/>
        <a:lstStyle/>
        <a:p>
          <a:endParaRPr lang="en-US"/>
        </a:p>
      </dgm:t>
    </dgm:pt>
    <dgm:pt modelId="{742BB790-1CFC-4281-AE61-B30FA25DFDC7}" type="sibTrans" cxnId="{C53C3C37-23C7-4851-9718-8A8D9860587D}">
      <dgm:prSet/>
      <dgm:spPr/>
      <dgm:t>
        <a:bodyPr/>
        <a:lstStyle/>
        <a:p>
          <a:endParaRPr lang="en-US"/>
        </a:p>
      </dgm:t>
    </dgm:pt>
    <dgm:pt modelId="{3002F895-07C1-40AB-B961-670A3CF6DADA}" type="pres">
      <dgm:prSet presAssocID="{44156040-AF98-4F2C-9909-9F2439F6F588}" presName="Name0" presStyleCnt="0">
        <dgm:presLayoutVars>
          <dgm:chMax val="5"/>
          <dgm:chPref val="5"/>
          <dgm:dir/>
          <dgm:animLvl val="lvl"/>
        </dgm:presLayoutVars>
      </dgm:prSet>
      <dgm:spPr/>
    </dgm:pt>
    <dgm:pt modelId="{6EA704E5-0019-4436-9675-3396322449E7}" type="pres">
      <dgm:prSet presAssocID="{5B4D5B6A-31DC-4830-8FE8-C0B0CF723F4B}" presName="parentText1" presStyleLbl="node1" presStyleIdx="0" presStyleCnt="5" custScaleX="112293" custLinFactNeighborX="0" custLinFactNeighborY="-1351">
        <dgm:presLayoutVars>
          <dgm:chMax/>
          <dgm:chPref val="3"/>
          <dgm:bulletEnabled val="1"/>
        </dgm:presLayoutVars>
      </dgm:prSet>
      <dgm:spPr/>
      <dgm:t>
        <a:bodyPr/>
        <a:lstStyle/>
        <a:p>
          <a:endParaRPr lang="en-US"/>
        </a:p>
      </dgm:t>
    </dgm:pt>
    <dgm:pt modelId="{CA9F4F08-32AF-43C2-BB75-4FEB21C0D1EC}" type="pres">
      <dgm:prSet presAssocID="{5B4D5B6A-31DC-4830-8FE8-C0B0CF723F4B}" presName="childText1" presStyleLbl="solidAlignAcc1" presStyleIdx="0" presStyleCnt="5">
        <dgm:presLayoutVars>
          <dgm:chMax val="0"/>
          <dgm:chPref val="0"/>
          <dgm:bulletEnabled val="1"/>
        </dgm:presLayoutVars>
      </dgm:prSet>
      <dgm:spPr/>
      <dgm:t>
        <a:bodyPr/>
        <a:lstStyle/>
        <a:p>
          <a:endParaRPr lang="en-GB"/>
        </a:p>
      </dgm:t>
    </dgm:pt>
    <dgm:pt modelId="{4ACB08DF-3AE2-4765-BA98-AC30B9B5B4A6}" type="pres">
      <dgm:prSet presAssocID="{18123510-B0B4-4A7D-8E8F-2B93745D4543}" presName="parentText2" presStyleLbl="node1" presStyleIdx="1" presStyleCnt="5" custScaleX="110463">
        <dgm:presLayoutVars>
          <dgm:chMax/>
          <dgm:chPref val="3"/>
          <dgm:bulletEnabled val="1"/>
        </dgm:presLayoutVars>
      </dgm:prSet>
      <dgm:spPr/>
      <dgm:t>
        <a:bodyPr/>
        <a:lstStyle/>
        <a:p>
          <a:endParaRPr lang="en-US"/>
        </a:p>
      </dgm:t>
    </dgm:pt>
    <dgm:pt modelId="{310D4B4A-0BF7-420F-A2B4-152A7E4B8BAC}" type="pres">
      <dgm:prSet presAssocID="{18123510-B0B4-4A7D-8E8F-2B93745D4543}" presName="childText2" presStyleLbl="solidAlignAcc1" presStyleIdx="1" presStyleCnt="5">
        <dgm:presLayoutVars>
          <dgm:chMax val="0"/>
          <dgm:chPref val="0"/>
          <dgm:bulletEnabled val="1"/>
        </dgm:presLayoutVars>
      </dgm:prSet>
      <dgm:spPr/>
      <dgm:t>
        <a:bodyPr/>
        <a:lstStyle/>
        <a:p>
          <a:endParaRPr lang="en-GB"/>
        </a:p>
      </dgm:t>
    </dgm:pt>
    <dgm:pt modelId="{4256D787-5319-444E-B8FB-AFD20562A8EE}" type="pres">
      <dgm:prSet presAssocID="{0C80FFF5-F8FD-4F2D-B99A-EAEB23034706}" presName="parentText3" presStyleLbl="node1" presStyleIdx="2" presStyleCnt="5" custScaleX="110545">
        <dgm:presLayoutVars>
          <dgm:chMax/>
          <dgm:chPref val="3"/>
          <dgm:bulletEnabled val="1"/>
        </dgm:presLayoutVars>
      </dgm:prSet>
      <dgm:spPr/>
      <dgm:t>
        <a:bodyPr/>
        <a:lstStyle/>
        <a:p>
          <a:endParaRPr lang="en-US"/>
        </a:p>
      </dgm:t>
    </dgm:pt>
    <dgm:pt modelId="{548BDA58-37F1-4459-906B-67DCCBEA715C}" type="pres">
      <dgm:prSet presAssocID="{0C80FFF5-F8FD-4F2D-B99A-EAEB23034706}" presName="childText3" presStyleLbl="solidAlignAcc1" presStyleIdx="2" presStyleCnt="5">
        <dgm:presLayoutVars>
          <dgm:chMax val="0"/>
          <dgm:chPref val="0"/>
          <dgm:bulletEnabled val="1"/>
        </dgm:presLayoutVars>
      </dgm:prSet>
      <dgm:spPr/>
      <dgm:t>
        <a:bodyPr/>
        <a:lstStyle/>
        <a:p>
          <a:endParaRPr lang="en-GB"/>
        </a:p>
      </dgm:t>
    </dgm:pt>
    <dgm:pt modelId="{1FB6CC2C-FB65-420A-A8AE-12A53E749DFB}" type="pres">
      <dgm:prSet presAssocID="{2AF91420-A4DC-40A7-ABBA-69A2D888B67A}" presName="parentText4" presStyleLbl="node1" presStyleIdx="3" presStyleCnt="5" custScaleX="109111" custLinFactNeighborX="441">
        <dgm:presLayoutVars>
          <dgm:chMax/>
          <dgm:chPref val="3"/>
          <dgm:bulletEnabled val="1"/>
        </dgm:presLayoutVars>
      </dgm:prSet>
      <dgm:spPr/>
      <dgm:t>
        <a:bodyPr/>
        <a:lstStyle/>
        <a:p>
          <a:endParaRPr lang="en-US"/>
        </a:p>
      </dgm:t>
    </dgm:pt>
    <dgm:pt modelId="{D4EE80EE-1633-4C04-BCBE-0969150A7FEB}" type="pres">
      <dgm:prSet presAssocID="{2AF91420-A4DC-40A7-ABBA-69A2D888B67A}" presName="childText4" presStyleLbl="solidAlignAcc1" presStyleIdx="3" presStyleCnt="5">
        <dgm:presLayoutVars>
          <dgm:chMax val="0"/>
          <dgm:chPref val="0"/>
          <dgm:bulletEnabled val="1"/>
        </dgm:presLayoutVars>
      </dgm:prSet>
      <dgm:spPr/>
      <dgm:t>
        <a:bodyPr/>
        <a:lstStyle/>
        <a:p>
          <a:endParaRPr lang="en-GB"/>
        </a:p>
      </dgm:t>
    </dgm:pt>
    <dgm:pt modelId="{37AB6EE9-55FA-40FD-B7FA-E2836EDCDD83}" type="pres">
      <dgm:prSet presAssocID="{69F0DCA8-5499-4C54-887C-CA403411FD94}" presName="parentText5" presStyleLbl="node1" presStyleIdx="4" presStyleCnt="5">
        <dgm:presLayoutVars>
          <dgm:chMax/>
          <dgm:chPref val="3"/>
          <dgm:bulletEnabled val="1"/>
        </dgm:presLayoutVars>
      </dgm:prSet>
      <dgm:spPr/>
      <dgm:t>
        <a:bodyPr/>
        <a:lstStyle/>
        <a:p>
          <a:endParaRPr lang="en-US"/>
        </a:p>
      </dgm:t>
    </dgm:pt>
    <dgm:pt modelId="{1B3DC9BF-2331-4AFD-92C4-B899543C5E19}" type="pres">
      <dgm:prSet presAssocID="{69F0DCA8-5499-4C54-887C-CA403411FD94}" presName="childText5" presStyleLbl="solidAlignAcc1" presStyleIdx="4" presStyleCnt="5">
        <dgm:presLayoutVars>
          <dgm:chMax val="0"/>
          <dgm:chPref val="0"/>
          <dgm:bulletEnabled val="1"/>
        </dgm:presLayoutVars>
      </dgm:prSet>
      <dgm:spPr/>
      <dgm:t>
        <a:bodyPr/>
        <a:lstStyle/>
        <a:p>
          <a:endParaRPr lang="en-GB"/>
        </a:p>
      </dgm:t>
    </dgm:pt>
  </dgm:ptLst>
  <dgm:cxnLst>
    <dgm:cxn modelId="{586AECEC-5087-4F3D-BBB9-C77CE8E46ECF}" srcId="{44156040-AF98-4F2C-9909-9F2439F6F588}" destId="{69F0DCA8-5499-4C54-887C-CA403411FD94}" srcOrd="4" destOrd="0" parTransId="{53C8A997-DB3E-4F4C-98DC-00A6BACFBC99}" sibTransId="{489D1592-CBF7-495D-A4D0-8D3D0BDD29DD}"/>
    <dgm:cxn modelId="{44B3E8A6-328F-46D3-91FA-E131C0954064}" srcId="{44156040-AF98-4F2C-9909-9F2439F6F588}" destId="{18123510-B0B4-4A7D-8E8F-2B93745D4543}" srcOrd="1" destOrd="0" parTransId="{E6DD0345-8DDE-4167-AF2A-881AFAF40A4D}" sibTransId="{5CE411DF-9640-4332-B894-038025A07D2B}"/>
    <dgm:cxn modelId="{B9E3DEA1-4A04-44EF-A6CA-C21579AE1DFB}" type="presOf" srcId="{5B4D5B6A-31DC-4830-8FE8-C0B0CF723F4B}" destId="{6EA704E5-0019-4436-9675-3396322449E7}" srcOrd="0" destOrd="0" presId="urn:microsoft.com/office/officeart/2009/3/layout/IncreasingArrowsProcess"/>
    <dgm:cxn modelId="{CBA776A9-BFB6-480C-BB12-6C2F0641A64A}" srcId="{18123510-B0B4-4A7D-8E8F-2B93745D4543}" destId="{62D63BA8-1492-4A16-9468-8FD12BA7C0C2}" srcOrd="0" destOrd="0" parTransId="{BD97F831-E541-4734-8888-33F51F0B4AF4}" sibTransId="{84EB486B-4E32-4724-9876-22F7F238C05F}"/>
    <dgm:cxn modelId="{1F25CF5D-6926-438B-9177-572DDE519C13}" srcId="{0C80FFF5-F8FD-4F2D-B99A-EAEB23034706}" destId="{8F3123AD-5ECE-4F9C-87CF-0C175DCED7EB}" srcOrd="0" destOrd="0" parTransId="{142C6C68-58DB-4637-B370-C47C98EBE5C5}" sibTransId="{E6724484-E4D8-4622-B5DE-C96F4468C392}"/>
    <dgm:cxn modelId="{06AE4363-CBE0-4963-89C1-7BB27B1451C1}" type="presOf" srcId="{7DAEA348-FFB7-4C05-B620-8978480D0893}" destId="{D4EE80EE-1633-4C04-BCBE-0969150A7FEB}" srcOrd="0" destOrd="0" presId="urn:microsoft.com/office/officeart/2009/3/layout/IncreasingArrowsProcess"/>
    <dgm:cxn modelId="{C53C3C37-23C7-4851-9718-8A8D9860587D}" srcId="{69F0DCA8-5499-4C54-887C-CA403411FD94}" destId="{2E960467-8BF8-434A-AD42-7A851D3E479E}" srcOrd="0" destOrd="0" parTransId="{0D740851-DE31-4833-A5D8-DB54D1A220F1}" sibTransId="{742BB790-1CFC-4281-AE61-B30FA25DFDC7}"/>
    <dgm:cxn modelId="{050BC617-4A57-4517-A79A-A5D0496CE6BF}" type="presOf" srcId="{2E960467-8BF8-434A-AD42-7A851D3E479E}" destId="{1B3DC9BF-2331-4AFD-92C4-B899543C5E19}" srcOrd="0" destOrd="0" presId="urn:microsoft.com/office/officeart/2009/3/layout/IncreasingArrowsProcess"/>
    <dgm:cxn modelId="{8503D5D1-D5AB-485D-99B1-AB1C3E713A79}" srcId="{44156040-AF98-4F2C-9909-9F2439F6F588}" destId="{0C80FFF5-F8FD-4F2D-B99A-EAEB23034706}" srcOrd="2" destOrd="0" parTransId="{1B368B3E-66D8-4593-8E04-70DE46BF7F51}" sibTransId="{2EC9ACEC-4217-4465-93F1-A456E1ACE20D}"/>
    <dgm:cxn modelId="{D429A6D9-D416-48C2-A93D-071C181F5C22}" srcId="{44156040-AF98-4F2C-9909-9F2439F6F588}" destId="{2AF91420-A4DC-40A7-ABBA-69A2D888B67A}" srcOrd="3" destOrd="0" parTransId="{A9D7420A-26AC-4F30-933A-3A4B51F35C57}" sibTransId="{35C8CDD3-CDE5-4146-8370-B4CF799A8805}"/>
    <dgm:cxn modelId="{F01171AD-42D0-4EB9-90C2-A07B18944729}" type="presOf" srcId="{8F3123AD-5ECE-4F9C-87CF-0C175DCED7EB}" destId="{548BDA58-37F1-4459-906B-67DCCBEA715C}" srcOrd="0" destOrd="0" presId="urn:microsoft.com/office/officeart/2009/3/layout/IncreasingArrowsProcess"/>
    <dgm:cxn modelId="{08EA1A1C-10B7-40E2-B693-818FCD7ED76E}" type="presOf" srcId="{62D63BA8-1492-4A16-9468-8FD12BA7C0C2}" destId="{310D4B4A-0BF7-420F-A2B4-152A7E4B8BAC}" srcOrd="0" destOrd="0" presId="urn:microsoft.com/office/officeart/2009/3/layout/IncreasingArrowsProcess"/>
    <dgm:cxn modelId="{C0293D6A-6855-43A2-A51D-6CB9F68332A9}" srcId="{5B4D5B6A-31DC-4830-8FE8-C0B0CF723F4B}" destId="{D584C7D0-E234-44D9-BA47-DFC9CD8F35C3}" srcOrd="0" destOrd="0" parTransId="{548819D4-423F-4AF0-ADDA-5D5FE4D38B68}" sibTransId="{2951DD9F-1D6B-410D-8ACB-4718A00B6366}"/>
    <dgm:cxn modelId="{9359AAA0-330B-42A3-857F-87EAA6AD4E9F}" type="presOf" srcId="{D584C7D0-E234-44D9-BA47-DFC9CD8F35C3}" destId="{CA9F4F08-32AF-43C2-BB75-4FEB21C0D1EC}" srcOrd="0" destOrd="0" presId="urn:microsoft.com/office/officeart/2009/3/layout/IncreasingArrowsProcess"/>
    <dgm:cxn modelId="{DB9998E5-BE35-4F31-8472-3B27AC151571}" type="presOf" srcId="{44156040-AF98-4F2C-9909-9F2439F6F588}" destId="{3002F895-07C1-40AB-B961-670A3CF6DADA}" srcOrd="0" destOrd="0" presId="urn:microsoft.com/office/officeart/2009/3/layout/IncreasingArrowsProcess"/>
    <dgm:cxn modelId="{C058F6F6-18F5-4591-BAEA-64F892482121}" type="presOf" srcId="{0C80FFF5-F8FD-4F2D-B99A-EAEB23034706}" destId="{4256D787-5319-444E-B8FB-AFD20562A8EE}" srcOrd="0" destOrd="0" presId="urn:microsoft.com/office/officeart/2009/3/layout/IncreasingArrowsProcess"/>
    <dgm:cxn modelId="{EF180B98-7479-4FB2-81BE-149EF99BFA28}" type="presOf" srcId="{69F0DCA8-5499-4C54-887C-CA403411FD94}" destId="{37AB6EE9-55FA-40FD-B7FA-E2836EDCDD83}" srcOrd="0" destOrd="0" presId="urn:microsoft.com/office/officeart/2009/3/layout/IncreasingArrowsProcess"/>
    <dgm:cxn modelId="{D1AFA0FC-F49A-49B1-87B8-0BBCDD5954B0}" srcId="{2AF91420-A4DC-40A7-ABBA-69A2D888B67A}" destId="{7DAEA348-FFB7-4C05-B620-8978480D0893}" srcOrd="0" destOrd="0" parTransId="{528BCCF5-1F91-4ECB-A177-C4B6AFAB8311}" sibTransId="{FE8C1604-07FE-4DC9-AD61-F15BE4F3DF8F}"/>
    <dgm:cxn modelId="{75C47045-93EF-428A-817B-7CB19E1267E8}" type="presOf" srcId="{2AF91420-A4DC-40A7-ABBA-69A2D888B67A}" destId="{1FB6CC2C-FB65-420A-A8AE-12A53E749DFB}" srcOrd="0" destOrd="0" presId="urn:microsoft.com/office/officeart/2009/3/layout/IncreasingArrowsProcess"/>
    <dgm:cxn modelId="{5F23C746-667B-4DFA-8B95-820810E6E87A}" srcId="{44156040-AF98-4F2C-9909-9F2439F6F588}" destId="{5B4D5B6A-31DC-4830-8FE8-C0B0CF723F4B}" srcOrd="0" destOrd="0" parTransId="{37E65CEE-9F3C-4C1F-9B89-01F3CC0B9E11}" sibTransId="{A74B0915-5CD9-4C22-8565-613FCC97E888}"/>
    <dgm:cxn modelId="{89AE306B-5512-4CAB-8CC0-92E28BD1E902}" type="presOf" srcId="{18123510-B0B4-4A7D-8E8F-2B93745D4543}" destId="{4ACB08DF-3AE2-4765-BA98-AC30B9B5B4A6}" srcOrd="0" destOrd="0" presId="urn:microsoft.com/office/officeart/2009/3/layout/IncreasingArrowsProcess"/>
    <dgm:cxn modelId="{CDB09EA0-2706-4FE7-BD9E-3E22E50E5FD2}" type="presParOf" srcId="{3002F895-07C1-40AB-B961-670A3CF6DADA}" destId="{6EA704E5-0019-4436-9675-3396322449E7}" srcOrd="0" destOrd="0" presId="urn:microsoft.com/office/officeart/2009/3/layout/IncreasingArrowsProcess"/>
    <dgm:cxn modelId="{B7AF9B2C-74BF-4930-BAAE-76BBECF5266A}" type="presParOf" srcId="{3002F895-07C1-40AB-B961-670A3CF6DADA}" destId="{CA9F4F08-32AF-43C2-BB75-4FEB21C0D1EC}" srcOrd="1" destOrd="0" presId="urn:microsoft.com/office/officeart/2009/3/layout/IncreasingArrowsProcess"/>
    <dgm:cxn modelId="{0A9FC575-D7A9-4FEC-A1A9-46D4C4B06A62}" type="presParOf" srcId="{3002F895-07C1-40AB-B961-670A3CF6DADA}" destId="{4ACB08DF-3AE2-4765-BA98-AC30B9B5B4A6}" srcOrd="2" destOrd="0" presId="urn:microsoft.com/office/officeart/2009/3/layout/IncreasingArrowsProcess"/>
    <dgm:cxn modelId="{41F38643-F1CB-4051-94CF-90ECC9E97A5E}" type="presParOf" srcId="{3002F895-07C1-40AB-B961-670A3CF6DADA}" destId="{310D4B4A-0BF7-420F-A2B4-152A7E4B8BAC}" srcOrd="3" destOrd="0" presId="urn:microsoft.com/office/officeart/2009/3/layout/IncreasingArrowsProcess"/>
    <dgm:cxn modelId="{C4A489D8-8F3C-4436-8B79-279588FDA521}" type="presParOf" srcId="{3002F895-07C1-40AB-B961-670A3CF6DADA}" destId="{4256D787-5319-444E-B8FB-AFD20562A8EE}" srcOrd="4" destOrd="0" presId="urn:microsoft.com/office/officeart/2009/3/layout/IncreasingArrowsProcess"/>
    <dgm:cxn modelId="{B5F3F2FC-134E-4960-9EA1-22C354DCE018}" type="presParOf" srcId="{3002F895-07C1-40AB-B961-670A3CF6DADA}" destId="{548BDA58-37F1-4459-906B-67DCCBEA715C}" srcOrd="5" destOrd="0" presId="urn:microsoft.com/office/officeart/2009/3/layout/IncreasingArrowsProcess"/>
    <dgm:cxn modelId="{55A901D2-D38A-47D9-B0EF-AD82FD570B51}" type="presParOf" srcId="{3002F895-07C1-40AB-B961-670A3CF6DADA}" destId="{1FB6CC2C-FB65-420A-A8AE-12A53E749DFB}" srcOrd="6" destOrd="0" presId="urn:microsoft.com/office/officeart/2009/3/layout/IncreasingArrowsProcess"/>
    <dgm:cxn modelId="{7BB7221B-DA40-40AF-A217-6B1D1A9CE698}" type="presParOf" srcId="{3002F895-07C1-40AB-B961-670A3CF6DADA}" destId="{D4EE80EE-1633-4C04-BCBE-0969150A7FEB}" srcOrd="7" destOrd="0" presId="urn:microsoft.com/office/officeart/2009/3/layout/IncreasingArrowsProcess"/>
    <dgm:cxn modelId="{079F1652-C1B1-439B-A7F9-01EF6604CC67}" type="presParOf" srcId="{3002F895-07C1-40AB-B961-670A3CF6DADA}" destId="{37AB6EE9-55FA-40FD-B7FA-E2836EDCDD83}" srcOrd="8" destOrd="0" presId="urn:microsoft.com/office/officeart/2009/3/layout/IncreasingArrowsProcess"/>
    <dgm:cxn modelId="{3045F416-189F-4054-B529-71DFB7F722F0}" type="presParOf" srcId="{3002F895-07C1-40AB-B961-670A3CF6DADA}" destId="{1B3DC9BF-2331-4AFD-92C4-B899543C5E19}" srcOrd="9"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704E5-0019-4436-9675-3396322449E7}">
      <dsp:nvSpPr>
        <dsp:cNvPr id="0" name=""/>
        <dsp:cNvSpPr/>
      </dsp:nvSpPr>
      <dsp:spPr>
        <a:xfrm>
          <a:off x="254014" y="44573"/>
          <a:ext cx="9093170" cy="1177635"/>
        </a:xfrm>
        <a:prstGeom prst="rightArrow">
          <a:avLst>
            <a:gd name="adj1" fmla="val 50000"/>
            <a:gd name="adj2" fmla="val 50000"/>
          </a:avLst>
        </a:prstGeom>
        <a:solidFill>
          <a:srgbClr val="FF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254000" bIns="186950" numCol="1" spcCol="1270" anchor="ctr" anchorCtr="0">
          <a:noAutofit/>
        </a:bodyPr>
        <a:lstStyle/>
        <a:p>
          <a:pPr lvl="0" algn="l" defTabSz="711200">
            <a:lnSpc>
              <a:spcPct val="90000"/>
            </a:lnSpc>
            <a:spcBef>
              <a:spcPct val="0"/>
            </a:spcBef>
            <a:spcAft>
              <a:spcPct val="35000"/>
            </a:spcAft>
          </a:pPr>
          <a:r>
            <a:rPr lang="en-US" sz="1600" b="1" kern="1200" dirty="0" smtClean="0">
              <a:latin typeface="Book Antiqua"/>
              <a:ea typeface="+mn-ea"/>
              <a:cs typeface="+mn-cs"/>
            </a:rPr>
            <a:t>Planning</a:t>
          </a:r>
          <a:endParaRPr lang="en-US" sz="1600" b="1" kern="1200" dirty="0">
            <a:latin typeface="Book Antiqua"/>
            <a:ea typeface="+mn-ea"/>
            <a:cs typeface="+mn-cs"/>
          </a:endParaRPr>
        </a:p>
      </dsp:txBody>
      <dsp:txXfrm>
        <a:off x="254014" y="338982"/>
        <a:ext cx="8798761" cy="588817"/>
      </dsp:txXfrm>
    </dsp:sp>
    <dsp:sp modelId="{CA9F4F08-32AF-43C2-BB75-4FEB21C0D1EC}">
      <dsp:nvSpPr>
        <dsp:cNvPr id="0" name=""/>
        <dsp:cNvSpPr/>
      </dsp:nvSpPr>
      <dsp:spPr>
        <a:xfrm>
          <a:off x="751740" y="967089"/>
          <a:ext cx="1496620" cy="2162327"/>
        </a:xfrm>
        <a:prstGeom prst="rect">
          <a:avLst/>
        </a:prstGeom>
        <a:solidFill>
          <a:schemeClr val="lt1">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smtClean="0">
              <a:latin typeface="Book Antiqua"/>
              <a:ea typeface="+mn-ea"/>
              <a:cs typeface="+mn-cs"/>
            </a:rPr>
            <a:t>-</a:t>
          </a:r>
          <a:r>
            <a:rPr lang="en-US" sz="1800" kern="1200" dirty="0" smtClean="0">
              <a:latin typeface="Calibri" panose="020F0502020204030204" pitchFamily="34" charset="0"/>
              <a:ea typeface="+mn-ea"/>
              <a:cs typeface="+mn-cs"/>
            </a:rPr>
            <a:t>Assessing</a:t>
          </a:r>
        </a:p>
        <a:p>
          <a:pPr lvl="0" algn="l" defTabSz="666750">
            <a:lnSpc>
              <a:spcPct val="90000"/>
            </a:lnSpc>
            <a:spcBef>
              <a:spcPct val="0"/>
            </a:spcBef>
            <a:spcAft>
              <a:spcPct val="35000"/>
            </a:spcAft>
          </a:pPr>
          <a:r>
            <a:rPr lang="en-US" sz="1800" kern="1200" dirty="0" smtClean="0">
              <a:latin typeface="Calibri" panose="020F0502020204030204" pitchFamily="34" charset="0"/>
              <a:ea typeface="+mn-ea"/>
              <a:cs typeface="+mn-cs"/>
            </a:rPr>
            <a:t>-Job description</a:t>
          </a:r>
        </a:p>
        <a:p>
          <a:pPr lvl="0" algn="l" defTabSz="666750">
            <a:lnSpc>
              <a:spcPct val="90000"/>
            </a:lnSpc>
            <a:spcBef>
              <a:spcPct val="0"/>
            </a:spcBef>
            <a:spcAft>
              <a:spcPct val="35000"/>
            </a:spcAft>
          </a:pPr>
          <a:r>
            <a:rPr lang="en-US" sz="1800" kern="1200" dirty="0" smtClean="0">
              <a:latin typeface="Calibri" panose="020F0502020204030204" pitchFamily="34" charset="0"/>
              <a:ea typeface="+mn-ea"/>
              <a:cs typeface="+mn-cs"/>
            </a:rPr>
            <a:t>-Person Specification</a:t>
          </a:r>
        </a:p>
        <a:p>
          <a:pPr lvl="0" algn="l" defTabSz="666750">
            <a:lnSpc>
              <a:spcPct val="90000"/>
            </a:lnSpc>
            <a:spcBef>
              <a:spcPct val="0"/>
            </a:spcBef>
            <a:spcAft>
              <a:spcPct val="35000"/>
            </a:spcAft>
          </a:pPr>
          <a:r>
            <a:rPr lang="en-US" sz="1800" kern="1200" dirty="0" smtClean="0">
              <a:latin typeface="Calibri" panose="020F0502020204030204" pitchFamily="34" charset="0"/>
              <a:ea typeface="+mn-ea"/>
              <a:cs typeface="+mn-cs"/>
            </a:rPr>
            <a:t>-Skills</a:t>
          </a:r>
        </a:p>
        <a:p>
          <a:pPr lvl="0" algn="l" defTabSz="666750">
            <a:lnSpc>
              <a:spcPct val="90000"/>
            </a:lnSpc>
            <a:spcBef>
              <a:spcPct val="0"/>
            </a:spcBef>
            <a:spcAft>
              <a:spcPct val="35000"/>
            </a:spcAft>
          </a:pPr>
          <a:endParaRPr lang="en-US" sz="1500" kern="1200" dirty="0">
            <a:latin typeface="Book Antiqua"/>
            <a:ea typeface="+mn-ea"/>
            <a:cs typeface="+mn-cs"/>
          </a:endParaRPr>
        </a:p>
      </dsp:txBody>
      <dsp:txXfrm>
        <a:off x="751740" y="967089"/>
        <a:ext cx="1496620" cy="2162327"/>
      </dsp:txXfrm>
    </dsp:sp>
    <dsp:sp modelId="{4ACB08DF-3AE2-4765-BA98-AC30B9B5B4A6}">
      <dsp:nvSpPr>
        <dsp:cNvPr id="0" name=""/>
        <dsp:cNvSpPr/>
      </dsp:nvSpPr>
      <dsp:spPr>
        <a:xfrm>
          <a:off x="1902854" y="453179"/>
          <a:ext cx="7291949" cy="1177635"/>
        </a:xfrm>
        <a:prstGeom prst="rightArrow">
          <a:avLst>
            <a:gd name="adj1" fmla="val 50000"/>
            <a:gd name="adj2" fmla="val 5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254000" bIns="186950" numCol="1" spcCol="1270" anchor="ctr" anchorCtr="0">
          <a:noAutofit/>
        </a:bodyPr>
        <a:lstStyle/>
        <a:p>
          <a:pPr lvl="0" algn="l" defTabSz="711200">
            <a:lnSpc>
              <a:spcPct val="90000"/>
            </a:lnSpc>
            <a:spcBef>
              <a:spcPct val="0"/>
            </a:spcBef>
            <a:spcAft>
              <a:spcPct val="35000"/>
            </a:spcAft>
          </a:pPr>
          <a:r>
            <a:rPr lang="en-US" sz="1600" b="1" kern="1200" smtClean="0">
              <a:latin typeface="Calibri" panose="020F0502020204030204" pitchFamily="34" charset="0"/>
              <a:ea typeface="+mn-ea"/>
              <a:cs typeface="+mn-cs"/>
            </a:rPr>
            <a:t>Sources of recruitment</a:t>
          </a:r>
          <a:endParaRPr lang="en-US" sz="1600" b="1" kern="1200" dirty="0">
            <a:latin typeface="Calibri" panose="020F0502020204030204" pitchFamily="34" charset="0"/>
            <a:ea typeface="+mn-ea"/>
            <a:cs typeface="+mn-cs"/>
          </a:endParaRPr>
        </a:p>
      </dsp:txBody>
      <dsp:txXfrm>
        <a:off x="1902854" y="747588"/>
        <a:ext cx="6997540" cy="588817"/>
      </dsp:txXfrm>
    </dsp:sp>
    <dsp:sp modelId="{310D4B4A-0BF7-420F-A2B4-152A7E4B8BAC}">
      <dsp:nvSpPr>
        <dsp:cNvPr id="0" name=""/>
        <dsp:cNvSpPr/>
      </dsp:nvSpPr>
      <dsp:spPr>
        <a:xfrm>
          <a:off x="2248199" y="1359786"/>
          <a:ext cx="1496620" cy="2162327"/>
        </a:xfrm>
        <a:prstGeom prst="rect">
          <a:avLst/>
        </a:prstGeom>
        <a:solidFill>
          <a:schemeClr val="lt1">
            <a:hueOff val="0"/>
            <a:satOff val="0"/>
            <a:lumOff val="0"/>
            <a:alphaOff val="0"/>
          </a:schemeClr>
        </a:solidFill>
        <a:ln w="12700" cap="flat" cmpd="sng" algn="ctr">
          <a:solidFill>
            <a:schemeClr val="accent2">
              <a:lumMod val="75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kern="1200" dirty="0" smtClean="0">
              <a:latin typeface="Book Antiqua"/>
              <a:ea typeface="+mn-ea"/>
              <a:cs typeface="+mn-cs"/>
            </a:rPr>
            <a:t>-</a:t>
          </a:r>
          <a:r>
            <a:rPr lang="en-US" sz="1800" kern="1200" dirty="0" smtClean="0">
              <a:latin typeface="Calibri" panose="020F0502020204030204" pitchFamily="34" charset="0"/>
              <a:ea typeface="+mn-ea"/>
              <a:cs typeface="+mn-cs"/>
            </a:rPr>
            <a:t>Internal</a:t>
          </a:r>
        </a:p>
        <a:p>
          <a:pPr lvl="0" algn="l" defTabSz="1066800">
            <a:lnSpc>
              <a:spcPct val="90000"/>
            </a:lnSpc>
            <a:spcBef>
              <a:spcPct val="0"/>
            </a:spcBef>
            <a:spcAft>
              <a:spcPct val="35000"/>
            </a:spcAft>
          </a:pPr>
          <a:r>
            <a:rPr lang="en-US" sz="1800" kern="1200" dirty="0" smtClean="0">
              <a:latin typeface="Calibri" panose="020F0502020204030204" pitchFamily="34" charset="0"/>
              <a:ea typeface="+mn-ea"/>
              <a:cs typeface="+mn-cs"/>
            </a:rPr>
            <a:t>-External</a:t>
          </a:r>
          <a:endParaRPr lang="en-US" sz="1800" kern="1200" dirty="0">
            <a:latin typeface="Calibri" panose="020F0502020204030204" pitchFamily="34" charset="0"/>
            <a:ea typeface="+mn-ea"/>
            <a:cs typeface="+mn-cs"/>
          </a:endParaRPr>
        </a:p>
      </dsp:txBody>
      <dsp:txXfrm>
        <a:off x="2248199" y="1359786"/>
        <a:ext cx="1496620" cy="2162327"/>
      </dsp:txXfrm>
    </dsp:sp>
    <dsp:sp modelId="{4256D787-5319-444E-B8FB-AFD20562A8EE}">
      <dsp:nvSpPr>
        <dsp:cNvPr id="0" name=""/>
        <dsp:cNvSpPr/>
      </dsp:nvSpPr>
      <dsp:spPr>
        <a:xfrm>
          <a:off x="3475506" y="845876"/>
          <a:ext cx="5643102" cy="1177635"/>
        </a:xfrm>
        <a:prstGeom prst="rightArrow">
          <a:avLst>
            <a:gd name="adj1" fmla="val 50000"/>
            <a:gd name="adj2" fmla="val 50000"/>
          </a:avLst>
        </a:prstGeom>
        <a:solidFill>
          <a:schemeClr val="accent4"/>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254000" bIns="186950" numCol="1" spcCol="1270" anchor="ctr" anchorCtr="0">
          <a:noAutofit/>
        </a:bodyPr>
        <a:lstStyle/>
        <a:p>
          <a:pPr lvl="0" algn="l" defTabSz="711200">
            <a:lnSpc>
              <a:spcPct val="90000"/>
            </a:lnSpc>
            <a:spcBef>
              <a:spcPct val="0"/>
            </a:spcBef>
            <a:spcAft>
              <a:spcPct val="35000"/>
            </a:spcAft>
          </a:pPr>
          <a:r>
            <a:rPr lang="en-US" sz="1600" b="1" kern="1200" dirty="0" smtClean="0">
              <a:latin typeface="Calibri" panose="020F0502020204030204" pitchFamily="34" charset="0"/>
              <a:ea typeface="+mn-ea"/>
              <a:cs typeface="+mn-cs"/>
            </a:rPr>
            <a:t>Contacting sources</a:t>
          </a:r>
          <a:endParaRPr lang="en-US" sz="1600" b="1" kern="1200" dirty="0">
            <a:latin typeface="Calibri" panose="020F0502020204030204" pitchFamily="34" charset="0"/>
            <a:ea typeface="+mn-ea"/>
            <a:cs typeface="+mn-cs"/>
          </a:endParaRPr>
        </a:p>
      </dsp:txBody>
      <dsp:txXfrm>
        <a:off x="3475506" y="1140285"/>
        <a:ext cx="5348693" cy="588817"/>
      </dsp:txXfrm>
    </dsp:sp>
    <dsp:sp modelId="{548BDA58-37F1-4459-906B-67DCCBEA715C}">
      <dsp:nvSpPr>
        <dsp:cNvPr id="0" name=""/>
        <dsp:cNvSpPr/>
      </dsp:nvSpPr>
      <dsp:spPr>
        <a:xfrm>
          <a:off x="3744657" y="1752482"/>
          <a:ext cx="1496620" cy="2162327"/>
        </a:xfrm>
        <a:prstGeom prst="rect">
          <a:avLst/>
        </a:prstGeom>
        <a:solidFill>
          <a:schemeClr val="lt1">
            <a:hueOff val="0"/>
            <a:satOff val="0"/>
            <a:lumOff val="0"/>
            <a:alphaOff val="0"/>
          </a:scheme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-Tracking Candidates</a:t>
          </a:r>
        </a:p>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-Review </a:t>
          </a:r>
        </a:p>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 -Email</a:t>
          </a:r>
        </a:p>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-Telephone</a:t>
          </a:r>
          <a:endParaRPr lang="en-US" sz="1800" kern="1200" dirty="0">
            <a:latin typeface="Calibri" panose="020F0502020204030204" pitchFamily="34" charset="0"/>
            <a:ea typeface="+mn-ea"/>
            <a:cs typeface="+mn-cs"/>
          </a:endParaRPr>
        </a:p>
      </dsp:txBody>
      <dsp:txXfrm>
        <a:off x="3744657" y="1752482"/>
        <a:ext cx="1496620" cy="2162327"/>
      </dsp:txXfrm>
    </dsp:sp>
    <dsp:sp modelId="{1FB6CC2C-FB65-420A-A8AE-12A53E749DFB}">
      <dsp:nvSpPr>
        <dsp:cNvPr id="0" name=""/>
        <dsp:cNvSpPr/>
      </dsp:nvSpPr>
      <dsp:spPr>
        <a:xfrm>
          <a:off x="5093493" y="1238572"/>
          <a:ext cx="3936215" cy="1177635"/>
        </a:xfrm>
        <a:prstGeom prst="rightArrow">
          <a:avLst>
            <a:gd name="adj1" fmla="val 50000"/>
            <a:gd name="adj2" fmla="val 50000"/>
          </a:avLst>
        </a:prstGeom>
        <a:solidFill>
          <a:srgbClr val="92D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254000" bIns="186950" numCol="1" spcCol="1270" anchor="ctr" anchorCtr="0">
          <a:noAutofit/>
        </a:bodyPr>
        <a:lstStyle/>
        <a:p>
          <a:pPr lvl="0" algn="l" defTabSz="711200">
            <a:lnSpc>
              <a:spcPct val="90000"/>
            </a:lnSpc>
            <a:spcBef>
              <a:spcPct val="0"/>
            </a:spcBef>
            <a:spcAft>
              <a:spcPct val="35000"/>
            </a:spcAft>
          </a:pPr>
          <a:r>
            <a:rPr lang="en-US" sz="1600" b="1" kern="1200" dirty="0" smtClean="0">
              <a:latin typeface="Calibri" panose="020F0502020204030204" pitchFamily="34" charset="0"/>
              <a:ea typeface="+mn-ea"/>
              <a:cs typeface="+mn-cs"/>
            </a:rPr>
            <a:t>Application Tool</a:t>
          </a:r>
          <a:endParaRPr lang="en-US" sz="1600" b="1" kern="1200" dirty="0">
            <a:latin typeface="Calibri" panose="020F0502020204030204" pitchFamily="34" charset="0"/>
            <a:ea typeface="+mn-ea"/>
            <a:cs typeface="+mn-cs"/>
          </a:endParaRPr>
        </a:p>
      </dsp:txBody>
      <dsp:txXfrm>
        <a:off x="5093493" y="1532981"/>
        <a:ext cx="3641806" cy="588817"/>
      </dsp:txXfrm>
    </dsp:sp>
    <dsp:sp modelId="{D4EE80EE-1633-4C04-BCBE-0969150A7FEB}">
      <dsp:nvSpPr>
        <dsp:cNvPr id="0" name=""/>
        <dsp:cNvSpPr/>
      </dsp:nvSpPr>
      <dsp:spPr>
        <a:xfrm>
          <a:off x="5241925" y="2145179"/>
          <a:ext cx="1496620" cy="2162327"/>
        </a:xfrm>
        <a:prstGeom prst="rect">
          <a:avLst/>
        </a:prstGeom>
        <a:solidFill>
          <a:schemeClr val="lt1">
            <a:hueOff val="0"/>
            <a:satOff val="0"/>
            <a:lumOff val="0"/>
            <a:alphaOff val="0"/>
          </a:schemeClr>
        </a:solidFill>
        <a:ln w="12700" cap="flat" cmpd="sng" algn="ctr">
          <a:solidFill>
            <a:srgbClr val="92D05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smtClean="0">
              <a:latin typeface="Calibri" panose="020F0502020204030204" pitchFamily="34" charset="0"/>
              <a:ea typeface="+mn-ea"/>
              <a:cs typeface="+mn-cs"/>
            </a:rPr>
            <a:t>-</a:t>
          </a:r>
          <a:r>
            <a:rPr lang="en-US" sz="1800" kern="1200" dirty="0" smtClean="0">
              <a:latin typeface="Calibri" panose="020F0502020204030204" pitchFamily="34" charset="0"/>
              <a:ea typeface="+mn-ea"/>
              <a:cs typeface="+mn-cs"/>
            </a:rPr>
            <a:t>Short-listing</a:t>
          </a:r>
        </a:p>
        <a:p>
          <a:pPr lvl="0" algn="l" defTabSz="711200">
            <a:lnSpc>
              <a:spcPct val="90000"/>
            </a:lnSpc>
            <a:spcBef>
              <a:spcPct val="0"/>
            </a:spcBef>
            <a:spcAft>
              <a:spcPct val="35000"/>
            </a:spcAft>
          </a:pPr>
          <a:r>
            <a:rPr lang="en-US" sz="1800" kern="1200" dirty="0" smtClean="0">
              <a:latin typeface="Calibri" panose="020F0502020204030204" pitchFamily="34" charset="0"/>
              <a:ea typeface="+mn-ea"/>
              <a:cs typeface="+mn-cs"/>
            </a:rPr>
            <a:t>-Long-listing</a:t>
          </a:r>
        </a:p>
        <a:p>
          <a:pPr lvl="0" algn="l" defTabSz="711200">
            <a:lnSpc>
              <a:spcPct val="90000"/>
            </a:lnSpc>
            <a:spcBef>
              <a:spcPct val="0"/>
            </a:spcBef>
            <a:spcAft>
              <a:spcPct val="35000"/>
            </a:spcAft>
          </a:pPr>
          <a:r>
            <a:rPr lang="en-US" sz="1800" kern="1200" dirty="0" smtClean="0">
              <a:latin typeface="Calibri" panose="020F0502020204030204" pitchFamily="34" charset="0"/>
              <a:ea typeface="+mn-ea"/>
              <a:cs typeface="+mn-cs"/>
            </a:rPr>
            <a:t>-Screening</a:t>
          </a:r>
          <a:endParaRPr lang="en-US" sz="1800" kern="1200" dirty="0">
            <a:latin typeface="Calibri" panose="020F0502020204030204" pitchFamily="34" charset="0"/>
            <a:ea typeface="+mn-ea"/>
            <a:cs typeface="+mn-cs"/>
          </a:endParaRPr>
        </a:p>
      </dsp:txBody>
      <dsp:txXfrm>
        <a:off x="5241925" y="2145179"/>
        <a:ext cx="1496620" cy="2162327"/>
      </dsp:txXfrm>
    </dsp:sp>
    <dsp:sp modelId="{37AB6EE9-55FA-40FD-B7FA-E2836EDCDD83}">
      <dsp:nvSpPr>
        <dsp:cNvPr id="0" name=""/>
        <dsp:cNvSpPr/>
      </dsp:nvSpPr>
      <dsp:spPr>
        <a:xfrm>
          <a:off x="6738383" y="1631268"/>
          <a:ext cx="2111075" cy="1177635"/>
        </a:xfrm>
        <a:prstGeom prst="rightArrow">
          <a:avLst>
            <a:gd name="adj1" fmla="val 50000"/>
            <a:gd name="adj2" fmla="val 50000"/>
          </a:avLst>
        </a:prstGeom>
        <a:solidFill>
          <a:srgbClr val="00B0F0"/>
        </a:solidFill>
        <a:ln w="19050" cap="flat" cmpd="sng" algn="ctr">
          <a:solidFill>
            <a:schemeClr val="bg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254000" bIns="186950" numCol="1" spcCol="1270" anchor="ctr" anchorCtr="0">
          <a:noAutofit/>
        </a:bodyPr>
        <a:lstStyle/>
        <a:p>
          <a:pPr lvl="0" algn="l" defTabSz="711200">
            <a:lnSpc>
              <a:spcPct val="90000"/>
            </a:lnSpc>
            <a:spcBef>
              <a:spcPct val="0"/>
            </a:spcBef>
            <a:spcAft>
              <a:spcPct val="35000"/>
            </a:spcAft>
          </a:pPr>
          <a:r>
            <a:rPr lang="en-US" sz="1600" b="1" kern="1200" dirty="0" smtClean="0">
              <a:latin typeface="Book Antiqua"/>
              <a:ea typeface="+mn-ea"/>
              <a:cs typeface="+mn-cs"/>
            </a:rPr>
            <a:t>Selection process</a:t>
          </a:r>
          <a:endParaRPr lang="en-US" sz="1600" b="1" kern="1200" dirty="0">
            <a:latin typeface="Book Antiqua"/>
            <a:ea typeface="+mn-ea"/>
            <a:cs typeface="+mn-cs"/>
          </a:endParaRPr>
        </a:p>
      </dsp:txBody>
      <dsp:txXfrm>
        <a:off x="6738383" y="1925677"/>
        <a:ext cx="1816666" cy="588817"/>
      </dsp:txXfrm>
    </dsp:sp>
    <dsp:sp modelId="{1B3DC9BF-2331-4AFD-92C4-B899543C5E19}">
      <dsp:nvSpPr>
        <dsp:cNvPr id="0" name=""/>
        <dsp:cNvSpPr/>
      </dsp:nvSpPr>
      <dsp:spPr>
        <a:xfrm>
          <a:off x="6738383" y="2537875"/>
          <a:ext cx="1496620" cy="2162327"/>
        </a:xfrm>
        <a:prstGeom prst="rect">
          <a:avLst/>
        </a:prstGeom>
        <a:solidFill>
          <a:schemeClr val="lt1">
            <a:hueOff val="0"/>
            <a:satOff val="0"/>
            <a:lumOff val="0"/>
            <a:alphaOff val="0"/>
          </a:schemeClr>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-Identifying</a:t>
          </a:r>
        </a:p>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-Person job fit</a:t>
          </a:r>
        </a:p>
        <a:p>
          <a:pPr lvl="0" algn="l" defTabSz="800100">
            <a:lnSpc>
              <a:spcPct val="90000"/>
            </a:lnSpc>
            <a:spcBef>
              <a:spcPct val="0"/>
            </a:spcBef>
            <a:spcAft>
              <a:spcPct val="35000"/>
            </a:spcAft>
          </a:pPr>
          <a:r>
            <a:rPr lang="en-US" sz="1800" kern="1200" dirty="0" smtClean="0">
              <a:latin typeface="Calibri" panose="020F0502020204030204" pitchFamily="34" charset="0"/>
              <a:ea typeface="+mn-ea"/>
              <a:cs typeface="+mn-cs"/>
            </a:rPr>
            <a:t>-Organization job fit</a:t>
          </a:r>
        </a:p>
        <a:p>
          <a:pPr lvl="0" algn="l" defTabSz="800100">
            <a:lnSpc>
              <a:spcPct val="90000"/>
            </a:lnSpc>
            <a:spcBef>
              <a:spcPct val="0"/>
            </a:spcBef>
            <a:spcAft>
              <a:spcPct val="35000"/>
            </a:spcAft>
          </a:pPr>
          <a:endParaRPr lang="en-US" sz="1800" kern="1200" dirty="0">
            <a:latin typeface="Book Antiqua"/>
            <a:ea typeface="+mn-ea"/>
            <a:cs typeface="+mn-cs"/>
          </a:endParaRPr>
        </a:p>
      </dsp:txBody>
      <dsp:txXfrm>
        <a:off x="6738383" y="2537875"/>
        <a:ext cx="1496620" cy="2162327"/>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7CB758-E446-48CC-A391-43DA09018988}"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3132920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7CB758-E446-48CC-A391-43DA09018988}"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4171552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7CB758-E446-48CC-A391-43DA09018988}"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2301752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7CB758-E446-48CC-A391-43DA09018988}"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3896330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7CB758-E446-48CC-A391-43DA09018988}"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1643103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7CB758-E446-48CC-A391-43DA09018988}"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1736076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7CB758-E446-48CC-A391-43DA09018988}"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54141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7CB758-E446-48CC-A391-43DA09018988}"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1759543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7CB758-E446-48CC-A391-43DA09018988}"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51965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7CB758-E446-48CC-A391-43DA09018988}"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2356313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7CB758-E446-48CC-A391-43DA09018988}"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1A65F-2B4D-44A1-B074-AC525D1A9CDD}" type="slidenum">
              <a:rPr lang="en-GB" smtClean="0"/>
              <a:t>‹#›</a:t>
            </a:fld>
            <a:endParaRPr lang="en-GB"/>
          </a:p>
        </p:txBody>
      </p:sp>
    </p:spTree>
    <p:extLst>
      <p:ext uri="{BB962C8B-B14F-4D97-AF65-F5344CB8AC3E}">
        <p14:creationId xmlns:p14="http://schemas.microsoft.com/office/powerpoint/2010/main" val="1035880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7CB758-E446-48CC-A391-43DA09018988}" type="datetimeFigureOut">
              <a:rPr lang="en-GB" smtClean="0"/>
              <a:t>25/03/2019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71A65F-2B4D-44A1-B074-AC525D1A9CDD}" type="slidenum">
              <a:rPr lang="en-GB" smtClean="0"/>
              <a:t>‹#›</a:t>
            </a:fld>
            <a:endParaRPr lang="en-GB"/>
          </a:p>
        </p:txBody>
      </p:sp>
    </p:spTree>
    <p:extLst>
      <p:ext uri="{BB962C8B-B14F-4D97-AF65-F5344CB8AC3E}">
        <p14:creationId xmlns:p14="http://schemas.microsoft.com/office/powerpoint/2010/main" val="13552299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buisnessjargon.com/process-of-job-Analysis.html" TargetMode="External"/><Relationship Id="rId2" Type="http://schemas.openxmlformats.org/officeDocument/2006/relationships/hyperlink" Target="https://debenams.taleo.net/careersection/exit/job-detail.ft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hrm.org/resourcesandtools/hr-topics/talent-acquisition/pages/online-job-searching-doubled.aspx" TargetMode="External"/><Relationship Id="rId7" Type="http://schemas.openxmlformats.org/officeDocument/2006/relationships/hyperlink" Target="https://www.thebalancecareers.com/negotiation-skills-list-2063760" TargetMode="External"/><Relationship Id="rId2" Type="http://schemas.openxmlformats.org/officeDocument/2006/relationships/hyperlink" Target="https://www.payscale.com/career-news/2017/04/many-jobs-found-networking" TargetMode="External"/><Relationship Id="rId1" Type="http://schemas.openxmlformats.org/officeDocument/2006/relationships/slideLayout" Target="../slideLayouts/slideLayout2.xml"/><Relationship Id="rId6" Type="http://schemas.openxmlformats.org/officeDocument/2006/relationships/hyperlink" Target="https://www.thebalancecareers.com/answer-interview-questions-about-job-expectations-2061259" TargetMode="External"/><Relationship Id="rId5" Type="http://schemas.openxmlformats.org/officeDocument/2006/relationships/hyperlink" Target="https://www.livecareer.com/career/advice/jobs/conquering-interviews-with-better-negotiating-skills" TargetMode="External"/><Relationship Id="rId4" Type="http://schemas.openxmlformats.org/officeDocument/2006/relationships/hyperlink" Target="https://www.google.com/search?safe=active&amp;ei=jICXXKyjBISY1fAPjPmIiAM&amp;q=what+negotiation+means&amp;oq=what+neg&amp;gs_l=psy-ab.1.3.0l9j0i10.2601.13277..16250...3.0..1.262.1018.8j2j1......0....1..gws-wiz.....0..0i71j0i131j0i67j0i22i30j0i22i10i30.8c5eK1s6bpI"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3761" t="40133" r="14847" b="39334"/>
          <a:stretch/>
        </p:blipFill>
        <p:spPr>
          <a:xfrm>
            <a:off x="397517" y="2609850"/>
            <a:ext cx="6045200" cy="977900"/>
          </a:xfrm>
          <a:prstGeom prst="rect">
            <a:avLst/>
          </a:prstGeom>
        </p:spPr>
      </p:pic>
      <p:sp>
        <p:nvSpPr>
          <p:cNvPr id="5" name="Rectangle 4"/>
          <p:cNvSpPr/>
          <p:nvPr/>
        </p:nvSpPr>
        <p:spPr>
          <a:xfrm>
            <a:off x="397517" y="1189335"/>
            <a:ext cx="5961376"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Group Presentation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6" name="Rectangle 5"/>
          <p:cNvSpPr/>
          <p:nvPr/>
        </p:nvSpPr>
        <p:spPr>
          <a:xfrm>
            <a:off x="397517" y="4148435"/>
            <a:ext cx="10165668"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Recruiting Sales Manager Job Role </a:t>
            </a:r>
            <a:endParaRPr lang="en-US" sz="5400" b="1" dirty="0">
              <a:ln w="9525">
                <a:solidFill>
                  <a:schemeClr val="bg1"/>
                </a:solidFill>
                <a:prstDash val="solid"/>
              </a:ln>
              <a:effectLst>
                <a:outerShdw blurRad="12700" dist="38100" dir="2700000" algn="tl" rotWithShape="0">
                  <a:schemeClr val="bg1">
                    <a:lumMod val="50000"/>
                  </a:schemeClr>
                </a:outerShdw>
              </a:effectLst>
            </a:endParaRPr>
          </a:p>
        </p:txBody>
      </p:sp>
      <p:pic>
        <p:nvPicPr>
          <p:cNvPr id="7" name="Picture 6"/>
          <p:cNvPicPr>
            <a:picLocks noChangeAspect="1"/>
          </p:cNvPicPr>
          <p:nvPr/>
        </p:nvPicPr>
        <p:blipFill>
          <a:blip r:embed="rId3"/>
          <a:stretch>
            <a:fillRect/>
          </a:stretch>
        </p:blipFill>
        <p:spPr>
          <a:xfrm>
            <a:off x="7205986" y="0"/>
            <a:ext cx="4986014" cy="3739510"/>
          </a:xfrm>
          <a:prstGeom prst="rect">
            <a:avLst/>
          </a:prstGeom>
        </p:spPr>
      </p:pic>
      <p:sp>
        <p:nvSpPr>
          <p:cNvPr id="8" name="TextBox 7"/>
          <p:cNvSpPr txBox="1"/>
          <p:nvPr/>
        </p:nvSpPr>
        <p:spPr>
          <a:xfrm>
            <a:off x="9867900" y="5071765"/>
            <a:ext cx="1892300" cy="1477328"/>
          </a:xfrm>
          <a:prstGeom prst="rect">
            <a:avLst/>
          </a:prstGeom>
          <a:noFill/>
        </p:spPr>
        <p:txBody>
          <a:bodyPr wrap="square" rtlCol="0">
            <a:spAutoFit/>
          </a:bodyPr>
          <a:lstStyle/>
          <a:p>
            <a:r>
              <a:rPr lang="en-GB" b="1" dirty="0" smtClean="0"/>
              <a:t>Presented by: </a:t>
            </a:r>
          </a:p>
          <a:p>
            <a:r>
              <a:rPr lang="en-GB" dirty="0" smtClean="0"/>
              <a:t>Parul Begum </a:t>
            </a:r>
          </a:p>
          <a:p>
            <a:r>
              <a:rPr lang="en-GB" dirty="0" smtClean="0"/>
              <a:t>Jasmine Norman </a:t>
            </a:r>
          </a:p>
          <a:p>
            <a:r>
              <a:rPr lang="en-GB" dirty="0" smtClean="0"/>
              <a:t>Shelby </a:t>
            </a:r>
            <a:r>
              <a:rPr lang="en-GB" dirty="0"/>
              <a:t>P</a:t>
            </a:r>
            <a:r>
              <a:rPr lang="en-GB" dirty="0" smtClean="0"/>
              <a:t>hillips </a:t>
            </a:r>
          </a:p>
          <a:p>
            <a:r>
              <a:rPr lang="en-GB" dirty="0" smtClean="0"/>
              <a:t>Sofaia Midtskau </a:t>
            </a:r>
            <a:endParaRPr lang="en-GB" dirty="0"/>
          </a:p>
        </p:txBody>
      </p:sp>
    </p:spTree>
    <p:extLst>
      <p:ext uri="{BB962C8B-B14F-4D97-AF65-F5344CB8AC3E}">
        <p14:creationId xmlns:p14="http://schemas.microsoft.com/office/powerpoint/2010/main" val="33823929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pic>
        <p:nvPicPr>
          <p:cNvPr id="5" name="Picture 4"/>
          <p:cNvPicPr>
            <a:picLocks noChangeAspect="1"/>
          </p:cNvPicPr>
          <p:nvPr/>
        </p:nvPicPr>
        <p:blipFill>
          <a:blip r:embed="rId3"/>
          <a:stretch>
            <a:fillRect/>
          </a:stretch>
        </p:blipFill>
        <p:spPr>
          <a:xfrm>
            <a:off x="195713" y="1210029"/>
            <a:ext cx="8222536" cy="627942"/>
          </a:xfrm>
          <a:prstGeom prst="rect">
            <a:avLst/>
          </a:prstGeom>
        </p:spPr>
      </p:pic>
      <p:pic>
        <p:nvPicPr>
          <p:cNvPr id="6" name="Picture 5"/>
          <p:cNvPicPr>
            <a:picLocks noChangeAspect="1"/>
          </p:cNvPicPr>
          <p:nvPr/>
        </p:nvPicPr>
        <p:blipFill>
          <a:blip r:embed="rId4"/>
          <a:stretch>
            <a:fillRect/>
          </a:stretch>
        </p:blipFill>
        <p:spPr>
          <a:xfrm>
            <a:off x="703713" y="2066459"/>
            <a:ext cx="7462151" cy="4310246"/>
          </a:xfrm>
          <a:prstGeom prst="rect">
            <a:avLst/>
          </a:prstGeom>
        </p:spPr>
      </p:pic>
      <p:sp>
        <p:nvSpPr>
          <p:cNvPr id="8" name="TextBox 7"/>
          <p:cNvSpPr txBox="1"/>
          <p:nvPr/>
        </p:nvSpPr>
        <p:spPr>
          <a:xfrm>
            <a:off x="8877300" y="6192039"/>
            <a:ext cx="3099373" cy="400110"/>
          </a:xfrm>
          <a:prstGeom prst="rect">
            <a:avLst/>
          </a:prstGeom>
          <a:noFill/>
        </p:spPr>
        <p:txBody>
          <a:bodyPr wrap="square" rtlCol="0">
            <a:spAutoFit/>
          </a:bodyPr>
          <a:lstStyle/>
          <a:p>
            <a:r>
              <a:rPr lang="en-GB" sz="2000" b="1" dirty="0" smtClean="0"/>
              <a:t>Presented by: Parul Begum </a:t>
            </a:r>
            <a:endParaRPr lang="en-GB" sz="2000" b="1" dirty="0"/>
          </a:p>
        </p:txBody>
      </p:sp>
    </p:spTree>
    <p:extLst>
      <p:ext uri="{BB962C8B-B14F-4D97-AF65-F5344CB8AC3E}">
        <p14:creationId xmlns:p14="http://schemas.microsoft.com/office/powerpoint/2010/main" val="31495342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044" y="1787525"/>
            <a:ext cx="10515600" cy="3076575"/>
          </a:xfrm>
        </p:spPr>
        <p:txBody>
          <a:bodyPr/>
          <a:lstStyle/>
          <a:p>
            <a:r>
              <a:rPr lang="en-GB" dirty="0"/>
              <a:t>Job description – What Debenhams look for in a sale manager job?</a:t>
            </a:r>
          </a:p>
          <a:p>
            <a:r>
              <a:rPr lang="en-GB" dirty="0" smtClean="0"/>
              <a:t>Sales </a:t>
            </a:r>
            <a:r>
              <a:rPr lang="en-GB" dirty="0"/>
              <a:t>manager (Swansea) 39 hours</a:t>
            </a:r>
          </a:p>
          <a:p>
            <a:r>
              <a:rPr lang="en-GB" dirty="0"/>
              <a:t>We are looking for a dynamic and inspirational sales manager to lead, coach and develop our sales team.  We are all about our customers and want them to have fun, confidence-boosting and sociable shopping experience with us</a:t>
            </a:r>
          </a:p>
        </p:txBody>
      </p:sp>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697697" y="437688"/>
            <a:ext cx="4761753"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Job Description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6" name="Picture 5"/>
          <p:cNvPicPr>
            <a:picLocks noChangeAspect="1"/>
          </p:cNvPicPr>
          <p:nvPr/>
        </p:nvPicPr>
        <p:blipFill>
          <a:blip r:embed="rId3"/>
          <a:stretch>
            <a:fillRect/>
          </a:stretch>
        </p:blipFill>
        <p:spPr>
          <a:xfrm>
            <a:off x="9372600" y="4038598"/>
            <a:ext cx="2819400" cy="2819402"/>
          </a:xfrm>
          <a:prstGeom prst="rect">
            <a:avLst/>
          </a:prstGeom>
        </p:spPr>
      </p:pic>
    </p:spTree>
    <p:extLst>
      <p:ext uri="{BB962C8B-B14F-4D97-AF65-F5344CB8AC3E}">
        <p14:creationId xmlns:p14="http://schemas.microsoft.com/office/powerpoint/2010/main" val="134107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00" y="1754326"/>
            <a:ext cx="10210800" cy="4351338"/>
          </a:xfrm>
        </p:spPr>
        <p:txBody>
          <a:bodyPr>
            <a:normAutofit fontScale="92500" lnSpcReduction="10000"/>
          </a:bodyPr>
          <a:lstStyle/>
          <a:p>
            <a:pPr marL="0" lvl="0" indent="0">
              <a:buNone/>
            </a:pPr>
            <a:endParaRPr lang="en-US" sz="2000" dirty="0">
              <a:solidFill>
                <a:prstClr val="black"/>
              </a:solidFill>
            </a:endParaRPr>
          </a:p>
          <a:p>
            <a:pPr marL="0" lvl="0" indent="0">
              <a:buNone/>
            </a:pPr>
            <a:r>
              <a:rPr lang="en-US" sz="2000" dirty="0">
                <a:solidFill>
                  <a:prstClr val="black"/>
                </a:solidFill>
              </a:rPr>
              <a:t>•	Proven leadership and management skills.</a:t>
            </a:r>
          </a:p>
          <a:p>
            <a:pPr marL="0" lvl="0" indent="0">
              <a:buNone/>
            </a:pPr>
            <a:r>
              <a:rPr lang="en-US" sz="2000" dirty="0">
                <a:solidFill>
                  <a:prstClr val="black"/>
                </a:solidFill>
              </a:rPr>
              <a:t>•	The ability to provide a personalized customer service.</a:t>
            </a:r>
          </a:p>
          <a:p>
            <a:pPr marL="0" lvl="0" indent="0">
              <a:buNone/>
            </a:pPr>
            <a:r>
              <a:rPr lang="en-US" sz="2000" dirty="0">
                <a:solidFill>
                  <a:prstClr val="black"/>
                </a:solidFill>
              </a:rPr>
              <a:t>•	Previous business planning experience including setting sales and customer service targets</a:t>
            </a:r>
          </a:p>
          <a:p>
            <a:pPr marL="0" lvl="0" indent="0">
              <a:buNone/>
            </a:pPr>
            <a:r>
              <a:rPr lang="en-US" sz="2000" dirty="0">
                <a:solidFill>
                  <a:prstClr val="black"/>
                </a:solidFill>
              </a:rPr>
              <a:t>•	Experience of creating and executing in-store events</a:t>
            </a:r>
          </a:p>
          <a:p>
            <a:pPr marL="0" lvl="0" indent="0">
              <a:buNone/>
            </a:pPr>
            <a:r>
              <a:rPr lang="en-US" sz="2000" dirty="0">
                <a:solidFill>
                  <a:prstClr val="black"/>
                </a:solidFill>
              </a:rPr>
              <a:t>•	Ability to work retail hours including, days, nights and weekends</a:t>
            </a:r>
          </a:p>
          <a:p>
            <a:pPr marL="0" lvl="0" indent="0">
              <a:buNone/>
            </a:pPr>
            <a:r>
              <a:rPr lang="en-US" sz="2000" dirty="0">
                <a:solidFill>
                  <a:prstClr val="black"/>
                </a:solidFill>
              </a:rPr>
              <a:t>•	Previous experience with retail point of sale software</a:t>
            </a:r>
          </a:p>
          <a:p>
            <a:pPr marL="0" lvl="0" indent="0">
              <a:buNone/>
            </a:pPr>
            <a:r>
              <a:rPr lang="en-US" sz="2000" dirty="0">
                <a:solidFill>
                  <a:prstClr val="black"/>
                </a:solidFill>
              </a:rPr>
              <a:t>•	Proficient in the use of Microsoft Office applications  </a:t>
            </a:r>
          </a:p>
          <a:p>
            <a:pPr marL="0" lvl="0" indent="0">
              <a:buNone/>
            </a:pPr>
            <a:r>
              <a:rPr lang="en-US" sz="2000" b="1" u="sng" dirty="0" smtClean="0">
                <a:solidFill>
                  <a:prstClr val="black"/>
                </a:solidFill>
              </a:rPr>
              <a:t>Debenhams working Benefits:</a:t>
            </a:r>
            <a:endParaRPr lang="en-US" sz="2000" b="1" u="sng" dirty="0">
              <a:solidFill>
                <a:prstClr val="black"/>
              </a:solidFill>
            </a:endParaRPr>
          </a:p>
          <a:p>
            <a:pPr marL="0" lvl="0" indent="0">
              <a:buNone/>
            </a:pPr>
            <a:r>
              <a:rPr lang="en-US" sz="2000" dirty="0">
                <a:solidFill>
                  <a:prstClr val="black"/>
                </a:solidFill>
              </a:rPr>
              <a:t>•	Retail discount up to 25% off.</a:t>
            </a:r>
          </a:p>
          <a:p>
            <a:pPr marL="0" lvl="0" indent="0">
              <a:buNone/>
            </a:pPr>
            <a:r>
              <a:rPr lang="en-US" sz="2000" dirty="0">
                <a:solidFill>
                  <a:prstClr val="black"/>
                </a:solidFill>
              </a:rPr>
              <a:t>•	Flexible paid holiday program</a:t>
            </a:r>
          </a:p>
          <a:p>
            <a:pPr marL="0" lvl="0" indent="0">
              <a:buNone/>
            </a:pPr>
            <a:r>
              <a:rPr lang="en-US" sz="2000" dirty="0">
                <a:solidFill>
                  <a:prstClr val="black"/>
                </a:solidFill>
              </a:rPr>
              <a:t>•	Provides childcare vouchers</a:t>
            </a:r>
            <a:r>
              <a:rPr lang="en-US" sz="2000" dirty="0" smtClean="0">
                <a:solidFill>
                  <a:prstClr val="black"/>
                </a:solidFill>
              </a:rPr>
              <a:t>. </a:t>
            </a:r>
            <a:endParaRPr lang="en-US" sz="2000" dirty="0">
              <a:solidFill>
                <a:prstClr val="black"/>
              </a:solidFill>
            </a:endParaRPr>
          </a:p>
          <a:p>
            <a:pPr marL="0" indent="0">
              <a:buNone/>
            </a:pPr>
            <a:endParaRPr lang="en-GB" dirty="0"/>
          </a:p>
        </p:txBody>
      </p:sp>
      <p:sp>
        <p:nvSpPr>
          <p:cNvPr id="6" name="Rectangle 5"/>
          <p:cNvSpPr/>
          <p:nvPr/>
        </p:nvSpPr>
        <p:spPr>
          <a:xfrm>
            <a:off x="-165099" y="0"/>
            <a:ext cx="6134099" cy="1754326"/>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smtClean="0">
                <a:ln w="13462">
                  <a:solidFill>
                    <a:prstClr val="white"/>
                  </a:solidFill>
                  <a:prstDash val="solid"/>
                </a:ln>
                <a:solidFill>
                  <a:prstClr val="black">
                    <a:lumMod val="85000"/>
                    <a:lumOff val="15000"/>
                  </a:prstClr>
                </a:solidFill>
                <a:effectLst>
                  <a:outerShdw dist="38100" dir="2700000" algn="bl" rotWithShape="0">
                    <a:srgbClr val="4472C4"/>
                  </a:outerShdw>
                </a:effectLst>
                <a:uLnTx/>
                <a:uFillTx/>
              </a:rPr>
              <a:t>Job Description &amp; Analysis </a:t>
            </a:r>
            <a:endParaRPr kumimoji="0" lang="en-US" sz="5400" b="1" i="0" u="none" strike="noStrike" kern="0" cap="none" spc="0" normalizeH="0" baseline="0" noProof="0" dirty="0">
              <a:ln w="13462">
                <a:solidFill>
                  <a:prstClr val="white"/>
                </a:solidFill>
                <a:prstDash val="solid"/>
              </a:ln>
              <a:solidFill>
                <a:prstClr val="black">
                  <a:lumMod val="85000"/>
                  <a:lumOff val="15000"/>
                </a:prstClr>
              </a:solidFill>
              <a:effectLst>
                <a:outerShdw dist="38100" dir="2700000" algn="bl" rotWithShape="0">
                  <a:srgbClr val="4472C4"/>
                </a:outerShdw>
              </a:effectLst>
              <a:uLnTx/>
              <a:uFillTx/>
            </a:endParaRPr>
          </a:p>
        </p:txBody>
      </p:sp>
      <p:pic>
        <p:nvPicPr>
          <p:cNvPr id="7" name="Picture 6"/>
          <p:cNvPicPr>
            <a:picLocks noChangeAspect="1"/>
          </p:cNvPicPr>
          <p:nvPr/>
        </p:nvPicPr>
        <p:blipFill>
          <a:blip r:embed="rId2"/>
          <a:stretch>
            <a:fillRect/>
          </a:stretch>
        </p:blipFill>
        <p:spPr>
          <a:xfrm>
            <a:off x="6144244" y="0"/>
            <a:ext cx="6047756" cy="981541"/>
          </a:xfrm>
          <a:prstGeom prst="rect">
            <a:avLst/>
          </a:prstGeom>
        </p:spPr>
      </p:pic>
      <p:pic>
        <p:nvPicPr>
          <p:cNvPr id="8" name="Picture 7"/>
          <p:cNvPicPr>
            <a:picLocks noChangeAspect="1"/>
          </p:cNvPicPr>
          <p:nvPr/>
        </p:nvPicPr>
        <p:blipFill>
          <a:blip r:embed="rId3"/>
          <a:stretch>
            <a:fillRect/>
          </a:stretch>
        </p:blipFill>
        <p:spPr>
          <a:xfrm>
            <a:off x="9042400" y="3613150"/>
            <a:ext cx="2819400" cy="2857500"/>
          </a:xfrm>
          <a:prstGeom prst="rect">
            <a:avLst/>
          </a:prstGeom>
        </p:spPr>
      </p:pic>
    </p:spTree>
    <p:extLst>
      <p:ext uri="{BB962C8B-B14F-4D97-AF65-F5344CB8AC3E}">
        <p14:creationId xmlns:p14="http://schemas.microsoft.com/office/powerpoint/2010/main" val="27074665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8592" y="1620923"/>
            <a:ext cx="4554107" cy="816935"/>
          </a:xfrm>
          <a:prstGeom prst="rect">
            <a:avLst/>
          </a:prstGeom>
        </p:spPr>
      </p:pic>
      <p:pic>
        <p:nvPicPr>
          <p:cNvPr id="5" name="Picture 4"/>
          <p:cNvPicPr>
            <a:picLocks noChangeAspect="1"/>
          </p:cNvPicPr>
          <p:nvPr/>
        </p:nvPicPr>
        <p:blipFill>
          <a:blip r:embed="rId3"/>
          <a:stretch>
            <a:fillRect/>
          </a:stretch>
        </p:blipFill>
        <p:spPr>
          <a:xfrm>
            <a:off x="2609398" y="2687451"/>
            <a:ext cx="4560203" cy="816935"/>
          </a:xfrm>
          <a:prstGeom prst="rect">
            <a:avLst/>
          </a:prstGeom>
        </p:spPr>
      </p:pic>
      <p:pic>
        <p:nvPicPr>
          <p:cNvPr id="6" name="Picture 5"/>
          <p:cNvPicPr>
            <a:picLocks noChangeAspect="1"/>
          </p:cNvPicPr>
          <p:nvPr/>
        </p:nvPicPr>
        <p:blipFill>
          <a:blip r:embed="rId4"/>
          <a:stretch>
            <a:fillRect/>
          </a:stretch>
        </p:blipFill>
        <p:spPr>
          <a:xfrm>
            <a:off x="3864142" y="3753979"/>
            <a:ext cx="4560203" cy="816935"/>
          </a:xfrm>
          <a:prstGeom prst="rect">
            <a:avLst/>
          </a:prstGeom>
        </p:spPr>
      </p:pic>
      <p:pic>
        <p:nvPicPr>
          <p:cNvPr id="7" name="Picture 6"/>
          <p:cNvPicPr>
            <a:picLocks noChangeAspect="1"/>
          </p:cNvPicPr>
          <p:nvPr/>
        </p:nvPicPr>
        <p:blipFill>
          <a:blip r:embed="rId5"/>
          <a:stretch>
            <a:fillRect/>
          </a:stretch>
        </p:blipFill>
        <p:spPr>
          <a:xfrm>
            <a:off x="6286499" y="4808314"/>
            <a:ext cx="4560203" cy="841321"/>
          </a:xfrm>
          <a:prstGeom prst="rect">
            <a:avLst/>
          </a:prstGeom>
        </p:spPr>
      </p:pic>
      <p:pic>
        <p:nvPicPr>
          <p:cNvPr id="8" name="Picture 7"/>
          <p:cNvPicPr>
            <a:picLocks noChangeAspect="1"/>
          </p:cNvPicPr>
          <p:nvPr/>
        </p:nvPicPr>
        <p:blipFill>
          <a:blip r:embed="rId6"/>
          <a:stretch>
            <a:fillRect/>
          </a:stretch>
        </p:blipFill>
        <p:spPr>
          <a:xfrm>
            <a:off x="7512500" y="5899228"/>
            <a:ext cx="4560203" cy="853514"/>
          </a:xfrm>
          <a:prstGeom prst="rect">
            <a:avLst/>
          </a:prstGeom>
        </p:spPr>
      </p:pic>
      <p:pic>
        <p:nvPicPr>
          <p:cNvPr id="10" name="Picture 9"/>
          <p:cNvPicPr>
            <a:picLocks noChangeAspect="1"/>
          </p:cNvPicPr>
          <p:nvPr/>
        </p:nvPicPr>
        <p:blipFill>
          <a:blip r:embed="rId7"/>
          <a:stretch>
            <a:fillRect/>
          </a:stretch>
        </p:blipFill>
        <p:spPr>
          <a:xfrm>
            <a:off x="182992" y="661097"/>
            <a:ext cx="5784748" cy="640135"/>
          </a:xfrm>
          <a:prstGeom prst="rect">
            <a:avLst/>
          </a:prstGeom>
        </p:spPr>
      </p:pic>
      <p:pic>
        <p:nvPicPr>
          <p:cNvPr id="11" name="Picture 10"/>
          <p:cNvPicPr>
            <a:picLocks noChangeAspect="1"/>
          </p:cNvPicPr>
          <p:nvPr/>
        </p:nvPicPr>
        <p:blipFill>
          <a:blip r:embed="rId8"/>
          <a:stretch>
            <a:fillRect/>
          </a:stretch>
        </p:blipFill>
        <p:spPr>
          <a:xfrm>
            <a:off x="6144244" y="0"/>
            <a:ext cx="6047756" cy="981541"/>
          </a:xfrm>
          <a:prstGeom prst="rect">
            <a:avLst/>
          </a:prstGeom>
        </p:spPr>
      </p:pic>
    </p:spTree>
    <p:extLst>
      <p:ext uri="{BB962C8B-B14F-4D97-AF65-F5344CB8AC3E}">
        <p14:creationId xmlns:p14="http://schemas.microsoft.com/office/powerpoint/2010/main" val="2327967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144244" y="0"/>
            <a:ext cx="6047756" cy="981541"/>
          </a:xfrm>
          <a:prstGeom prst="rect">
            <a:avLst/>
          </a:prstGeom>
        </p:spPr>
      </p:pic>
      <p:sp>
        <p:nvSpPr>
          <p:cNvPr id="9" name="Rectangle 8"/>
          <p:cNvSpPr/>
          <p:nvPr/>
        </p:nvSpPr>
        <p:spPr>
          <a:xfrm>
            <a:off x="393700" y="443365"/>
            <a:ext cx="5003800" cy="1200329"/>
          </a:xfrm>
          <a:prstGeom prst="rect">
            <a:avLst/>
          </a:prstGeom>
          <a:noFill/>
        </p:spPr>
        <p:txBody>
          <a:bodyPr wrap="square" lIns="91440" tIns="45720" rIns="91440" bIns="45720">
            <a:spAutoFit/>
          </a:bodyPr>
          <a:lstStyle/>
          <a:p>
            <a:pPr algn="ctr"/>
            <a:r>
              <a:rPr lang="en-GB" sz="7200" b="1" dirty="0" smtClean="0">
                <a:ln w="9525">
                  <a:solidFill>
                    <a:schemeClr val="bg1"/>
                  </a:solidFill>
                  <a:prstDash val="solid"/>
                </a:ln>
                <a:effectLst>
                  <a:outerShdw blurRad="12700" dist="38100" dir="2700000" algn="tl" rotWithShape="0">
                    <a:schemeClr val="bg1">
                      <a:lumMod val="50000"/>
                    </a:schemeClr>
                  </a:outerShdw>
                </a:effectLst>
              </a:rPr>
              <a:t>Recruitment</a:t>
            </a:r>
            <a:endParaRPr lang="en-GB" sz="7200" b="1" dirty="0">
              <a:ln w="9525">
                <a:solidFill>
                  <a:schemeClr val="bg1"/>
                </a:solidFill>
                <a:prstDash val="solid"/>
              </a:ln>
              <a:effectLst>
                <a:outerShdw blurRad="12700" dist="38100" dir="2700000" algn="tl" rotWithShape="0">
                  <a:schemeClr val="bg1">
                    <a:lumMod val="50000"/>
                  </a:schemeClr>
                </a:outerShdw>
              </a:effectLst>
            </a:endParaRPr>
          </a:p>
        </p:txBody>
      </p:sp>
      <p:pic>
        <p:nvPicPr>
          <p:cNvPr id="10" name="Picture 9"/>
          <p:cNvPicPr>
            <a:picLocks noChangeAspect="1"/>
          </p:cNvPicPr>
          <p:nvPr/>
        </p:nvPicPr>
        <p:blipFill>
          <a:blip r:embed="rId3"/>
          <a:stretch>
            <a:fillRect/>
          </a:stretch>
        </p:blipFill>
        <p:spPr>
          <a:xfrm>
            <a:off x="7934944" y="1894120"/>
            <a:ext cx="3738912" cy="3738912"/>
          </a:xfrm>
          <a:prstGeom prst="rect">
            <a:avLst/>
          </a:prstGeom>
        </p:spPr>
      </p:pic>
      <p:sp>
        <p:nvSpPr>
          <p:cNvPr id="11" name="TextBox 10"/>
          <p:cNvSpPr txBox="1"/>
          <p:nvPr/>
        </p:nvSpPr>
        <p:spPr>
          <a:xfrm>
            <a:off x="7899400" y="6311900"/>
            <a:ext cx="3947570" cy="400110"/>
          </a:xfrm>
          <a:prstGeom prst="rect">
            <a:avLst/>
          </a:prstGeom>
          <a:noFill/>
        </p:spPr>
        <p:txBody>
          <a:bodyPr wrap="square" rtlCol="0">
            <a:spAutoFit/>
          </a:bodyPr>
          <a:lstStyle/>
          <a:p>
            <a:r>
              <a:rPr lang="en-GB" sz="2000" b="1" dirty="0" smtClean="0"/>
              <a:t>Presented by</a:t>
            </a:r>
            <a:r>
              <a:rPr lang="en-GB" sz="2000" b="1" dirty="0"/>
              <a:t>: </a:t>
            </a:r>
            <a:r>
              <a:rPr lang="en-GB" sz="2000" b="1" dirty="0" smtClean="0"/>
              <a:t>Sofaia Midtskau </a:t>
            </a:r>
            <a:endParaRPr lang="en-GB" sz="2000" b="1" dirty="0"/>
          </a:p>
        </p:txBody>
      </p:sp>
      <p:pic>
        <p:nvPicPr>
          <p:cNvPr id="12" name="Picture 11"/>
          <p:cNvPicPr>
            <a:picLocks noChangeAspect="1"/>
          </p:cNvPicPr>
          <p:nvPr/>
        </p:nvPicPr>
        <p:blipFill>
          <a:blip r:embed="rId4"/>
          <a:stretch>
            <a:fillRect/>
          </a:stretch>
        </p:blipFill>
        <p:spPr>
          <a:xfrm>
            <a:off x="393700" y="1777264"/>
            <a:ext cx="3972624" cy="3972624"/>
          </a:xfrm>
          <a:prstGeom prst="rect">
            <a:avLst/>
          </a:prstGeom>
        </p:spPr>
      </p:pic>
      <p:pic>
        <p:nvPicPr>
          <p:cNvPr id="14" name="Picture 13"/>
          <p:cNvPicPr>
            <a:picLocks noChangeAspect="1"/>
          </p:cNvPicPr>
          <p:nvPr/>
        </p:nvPicPr>
        <p:blipFill rotWithShape="1">
          <a:blip r:embed="rId5"/>
          <a:srcRect t="15814" r="54186" b="33604"/>
          <a:stretch/>
        </p:blipFill>
        <p:spPr>
          <a:xfrm>
            <a:off x="4206503" y="1777264"/>
            <a:ext cx="3100862" cy="2282360"/>
          </a:xfrm>
          <a:prstGeom prst="rect">
            <a:avLst/>
          </a:prstGeom>
        </p:spPr>
      </p:pic>
      <p:pic>
        <p:nvPicPr>
          <p:cNvPr id="16" name="Picture 15"/>
          <p:cNvPicPr>
            <a:picLocks noChangeAspect="1"/>
          </p:cNvPicPr>
          <p:nvPr/>
        </p:nvPicPr>
        <p:blipFill rotWithShape="1">
          <a:blip r:embed="rId6"/>
          <a:srcRect l="27229" t="75741" r="51584" b="10000"/>
          <a:stretch/>
        </p:blipFill>
        <p:spPr>
          <a:xfrm>
            <a:off x="4251049" y="4193194"/>
            <a:ext cx="3171592" cy="2282360"/>
          </a:xfrm>
          <a:prstGeom prst="rect">
            <a:avLst/>
          </a:prstGeom>
        </p:spPr>
      </p:pic>
    </p:spTree>
    <p:extLst>
      <p:ext uri="{BB962C8B-B14F-4D97-AF65-F5344CB8AC3E}">
        <p14:creationId xmlns:p14="http://schemas.microsoft.com/office/powerpoint/2010/main" val="38529448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148252" y="3544036"/>
            <a:ext cx="7913294" cy="2871465"/>
          </a:xfrm>
          <a:prstGeom prst="rect">
            <a:avLst/>
          </a:prstGeom>
        </p:spPr>
      </p:pic>
      <p:sp>
        <p:nvSpPr>
          <p:cNvPr id="7" name="Rectangle 6"/>
          <p:cNvSpPr/>
          <p:nvPr/>
        </p:nvSpPr>
        <p:spPr>
          <a:xfrm>
            <a:off x="165100" y="1041504"/>
            <a:ext cx="8289646" cy="1446550"/>
          </a:xfrm>
          <a:prstGeom prst="rect">
            <a:avLst/>
          </a:prstGeom>
          <a:noFill/>
        </p:spPr>
        <p:txBody>
          <a:bodyPr wrap="square" lIns="91440" tIns="45720" rIns="91440" bIns="45720">
            <a:spAutoFit/>
          </a:bodyPr>
          <a:lstStyle/>
          <a:p>
            <a:pPr algn="ctr"/>
            <a:r>
              <a:rPr lang="en-GB" sz="4400" b="1" dirty="0">
                <a:ln w="9525">
                  <a:solidFill>
                    <a:schemeClr val="bg1"/>
                  </a:solidFill>
                  <a:prstDash val="solid"/>
                </a:ln>
                <a:effectLst>
                  <a:outerShdw blurRad="12700" dist="38100" dir="2700000" algn="tl" rotWithShape="0">
                    <a:schemeClr val="bg1">
                      <a:lumMod val="50000"/>
                    </a:schemeClr>
                  </a:outerShdw>
                </a:effectLst>
              </a:rPr>
              <a:t>Importance of Recruitment  Policy in a Organisation</a:t>
            </a:r>
          </a:p>
        </p:txBody>
      </p:sp>
      <p:pic>
        <p:nvPicPr>
          <p:cNvPr id="8" name="Picture 7"/>
          <p:cNvPicPr>
            <a:picLocks noChangeAspect="1"/>
          </p:cNvPicPr>
          <p:nvPr/>
        </p:nvPicPr>
        <p:blipFill>
          <a:blip r:embed="rId3"/>
          <a:stretch>
            <a:fillRect/>
          </a:stretch>
        </p:blipFill>
        <p:spPr>
          <a:xfrm>
            <a:off x="6144244" y="0"/>
            <a:ext cx="6047756" cy="981541"/>
          </a:xfrm>
          <a:prstGeom prst="rect">
            <a:avLst/>
          </a:prstGeom>
        </p:spPr>
      </p:pic>
    </p:spTree>
    <p:extLst>
      <p:ext uri="{BB962C8B-B14F-4D97-AF65-F5344CB8AC3E}">
        <p14:creationId xmlns:p14="http://schemas.microsoft.com/office/powerpoint/2010/main" val="34958956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595636" y="795635"/>
            <a:ext cx="6073137"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Recruitment Process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graphicFrame>
        <p:nvGraphicFramePr>
          <p:cNvPr id="8" name="Content Placeholder 5" descr="Basic Chevron Process diagram showing 4 steps arranged from left to right"/>
          <p:cNvGraphicFramePr>
            <a:graphicFrameLocks/>
          </p:cNvGraphicFramePr>
          <p:nvPr>
            <p:extLst>
              <p:ext uri="{D42A27DB-BD31-4B8C-83A1-F6EECF244321}">
                <p14:modId xmlns:p14="http://schemas.microsoft.com/office/powerpoint/2010/main" val="2132842671"/>
              </p:ext>
            </p:extLst>
          </p:nvPr>
        </p:nvGraphicFramePr>
        <p:xfrm>
          <a:off x="1295400" y="1828800"/>
          <a:ext cx="9601200" cy="4760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68065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7" name="Rectangle 6"/>
          <p:cNvSpPr/>
          <p:nvPr/>
        </p:nvSpPr>
        <p:spPr>
          <a:xfrm>
            <a:off x="0" y="997882"/>
            <a:ext cx="10602485" cy="707886"/>
          </a:xfrm>
          <a:prstGeom prst="rect">
            <a:avLst/>
          </a:prstGeom>
          <a:noFill/>
        </p:spPr>
        <p:txBody>
          <a:bodyPr wrap="square" lIns="91440" tIns="45720" rIns="91440" bIns="45720">
            <a:spAutoFit/>
          </a:bodyPr>
          <a:lstStyle/>
          <a:p>
            <a:pPr algn="ctr"/>
            <a:r>
              <a:rPr lang="en-US" sz="4000" b="1" dirty="0" smtClean="0">
                <a:ln w="9525">
                  <a:solidFill>
                    <a:schemeClr val="bg1"/>
                  </a:solidFill>
                  <a:prstDash val="solid"/>
                </a:ln>
                <a:effectLst>
                  <a:outerShdw blurRad="12700" dist="38100" dir="2700000" algn="tl" rotWithShape="0">
                    <a:schemeClr val="bg1">
                      <a:lumMod val="50000"/>
                    </a:schemeClr>
                  </a:outerShdw>
                </a:effectLst>
              </a:rPr>
              <a:t>Interviewing </a:t>
            </a:r>
            <a:r>
              <a:rPr lang="en-US" sz="4000" b="1" dirty="0">
                <a:ln w="9525">
                  <a:solidFill>
                    <a:schemeClr val="bg1"/>
                  </a:solidFill>
                  <a:prstDash val="solid"/>
                </a:ln>
                <a:effectLst>
                  <a:outerShdw blurRad="12700" dist="38100" dir="2700000" algn="tl" rotWithShape="0">
                    <a:schemeClr val="bg1">
                      <a:lumMod val="50000"/>
                    </a:schemeClr>
                  </a:outerShdw>
                </a:effectLst>
              </a:rPr>
              <a:t>for A sales manager at Debenhams </a:t>
            </a:r>
            <a:endPar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8" name="Picture 7"/>
          <p:cNvPicPr>
            <a:picLocks noChangeAspect="1"/>
          </p:cNvPicPr>
          <p:nvPr/>
        </p:nvPicPr>
        <p:blipFill>
          <a:blip r:embed="rId3"/>
          <a:stretch>
            <a:fillRect/>
          </a:stretch>
        </p:blipFill>
        <p:spPr>
          <a:xfrm>
            <a:off x="2081522" y="2166522"/>
            <a:ext cx="7086600" cy="4443888"/>
          </a:xfrm>
          <a:prstGeom prst="rect">
            <a:avLst/>
          </a:prstGeom>
        </p:spPr>
      </p:pic>
      <p:sp>
        <p:nvSpPr>
          <p:cNvPr id="9" name="TextBox 8"/>
          <p:cNvSpPr txBox="1"/>
          <p:nvPr/>
        </p:nvSpPr>
        <p:spPr>
          <a:xfrm>
            <a:off x="4761222" y="2772141"/>
            <a:ext cx="1944378" cy="461665"/>
          </a:xfrm>
          <a:prstGeom prst="rect">
            <a:avLst/>
          </a:prstGeom>
          <a:noFill/>
        </p:spPr>
        <p:txBody>
          <a:bodyPr wrap="square" rtlCol="0">
            <a:spAutoFit/>
          </a:bodyPr>
          <a:lstStyle/>
          <a:p>
            <a:r>
              <a:rPr lang="en-GB" sz="2400" b="1" dirty="0" smtClean="0"/>
              <a:t>The Interview</a:t>
            </a:r>
            <a:endParaRPr lang="en-GB" sz="2400" b="1" dirty="0"/>
          </a:p>
        </p:txBody>
      </p:sp>
      <p:sp>
        <p:nvSpPr>
          <p:cNvPr id="10" name="TextBox 9"/>
          <p:cNvSpPr txBox="1"/>
          <p:nvPr/>
        </p:nvSpPr>
        <p:spPr>
          <a:xfrm>
            <a:off x="8788400" y="6210300"/>
            <a:ext cx="3403600" cy="400110"/>
          </a:xfrm>
          <a:prstGeom prst="rect">
            <a:avLst/>
          </a:prstGeom>
          <a:noFill/>
        </p:spPr>
        <p:txBody>
          <a:bodyPr wrap="square" rtlCol="0">
            <a:spAutoFit/>
          </a:bodyPr>
          <a:lstStyle/>
          <a:p>
            <a:r>
              <a:rPr lang="en-GB" sz="2000" b="1" dirty="0" smtClean="0"/>
              <a:t>Presented by: Shelby Phillips</a:t>
            </a:r>
            <a:endParaRPr lang="en-GB" sz="2000" b="1" dirty="0"/>
          </a:p>
        </p:txBody>
      </p:sp>
    </p:spTree>
    <p:extLst>
      <p:ext uri="{BB962C8B-B14F-4D97-AF65-F5344CB8AC3E}">
        <p14:creationId xmlns:p14="http://schemas.microsoft.com/office/powerpoint/2010/main" val="30883060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100" y="1904871"/>
            <a:ext cx="10515600" cy="3289429"/>
          </a:xfrm>
        </p:spPr>
        <p:txBody>
          <a:bodyPr/>
          <a:lstStyle/>
          <a:p>
            <a:pPr marL="0" indent="0">
              <a:buNone/>
            </a:pPr>
            <a:r>
              <a:rPr lang="en-GB" sz="2400" u="sng" dirty="0" smtClean="0"/>
              <a:t>Application</a:t>
            </a:r>
            <a:r>
              <a:rPr lang="en-GB" sz="2400" dirty="0" smtClean="0"/>
              <a:t> </a:t>
            </a:r>
            <a:endParaRPr lang="en-GB" sz="2400" dirty="0"/>
          </a:p>
          <a:p>
            <a:r>
              <a:rPr lang="en-GB" sz="2400" dirty="0" smtClean="0"/>
              <a:t>I </a:t>
            </a:r>
            <a:r>
              <a:rPr lang="en-GB" sz="2400" dirty="0"/>
              <a:t>applied in-person. The process took 2 weeks. I interviewed at Debenhams (Swansea , South Wales ) in December 2009</a:t>
            </a:r>
            <a:r>
              <a:rPr lang="en-GB" sz="2400" dirty="0" smtClean="0"/>
              <a:t>.</a:t>
            </a:r>
          </a:p>
          <a:p>
            <a:pPr marL="0" indent="0">
              <a:buNone/>
            </a:pPr>
            <a:r>
              <a:rPr lang="en-GB" sz="2400" u="sng" dirty="0" smtClean="0"/>
              <a:t>Interview</a:t>
            </a:r>
            <a:r>
              <a:rPr lang="en-GB" sz="2400" dirty="0" smtClean="0"/>
              <a:t> </a:t>
            </a:r>
          </a:p>
          <a:p>
            <a:r>
              <a:rPr lang="en-GB" sz="2400" dirty="0" smtClean="0"/>
              <a:t>Interviewed </a:t>
            </a:r>
            <a:r>
              <a:rPr lang="en-GB" sz="2400" dirty="0"/>
              <a:t>by Store Manager and Deputy Manager. Very welcoming, professional and thorough. Store Manager asked questions and Deputy took notes. All the questions were relative and I didn't find them overly difficult to answer as I had appropriate experience. I only had one interview.</a:t>
            </a:r>
          </a:p>
          <a:p>
            <a:endParaRPr lang="en-GB" dirty="0"/>
          </a:p>
          <a:p>
            <a:endParaRPr lang="en-GB" dirty="0"/>
          </a:p>
        </p:txBody>
      </p:sp>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165100" y="981541"/>
            <a:ext cx="948785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Application &amp; Interview Process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6" name="Picture 5"/>
          <p:cNvPicPr>
            <a:picLocks noChangeAspect="1"/>
          </p:cNvPicPr>
          <p:nvPr/>
        </p:nvPicPr>
        <p:blipFill rotWithShape="1">
          <a:blip r:embed="rId3"/>
          <a:srcRect l="9267" t="18333" r="9989" b="28518"/>
          <a:stretch/>
        </p:blipFill>
        <p:spPr>
          <a:xfrm>
            <a:off x="8553693" y="4876800"/>
            <a:ext cx="3487810" cy="1790700"/>
          </a:xfrm>
          <a:prstGeom prst="rect">
            <a:avLst/>
          </a:prstGeom>
        </p:spPr>
      </p:pic>
    </p:spTree>
    <p:extLst>
      <p:ext uri="{BB962C8B-B14F-4D97-AF65-F5344CB8AC3E}">
        <p14:creationId xmlns:p14="http://schemas.microsoft.com/office/powerpoint/2010/main" val="22748586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4000" y="1080114"/>
            <a:ext cx="10401300" cy="1714500"/>
          </a:xfrm>
        </p:spPr>
        <p:txBody>
          <a:bodyPr>
            <a:normAutofit/>
          </a:bodyPr>
          <a:lstStyle/>
          <a:p>
            <a:pPr marL="0" indent="0">
              <a:buNone/>
            </a:pPr>
            <a:endParaRPr lang="en-GB" u="sng" dirty="0" smtClean="0"/>
          </a:p>
          <a:p>
            <a:r>
              <a:rPr lang="en-GB" sz="2400" dirty="0" smtClean="0"/>
              <a:t>I </a:t>
            </a:r>
            <a:r>
              <a:rPr lang="en-GB" sz="2400" dirty="0"/>
              <a:t>was asked how I managed a difficult situation while managing people. How did I approach it, handle it and what was the outcome. This I really had to think about. </a:t>
            </a:r>
          </a:p>
        </p:txBody>
      </p:sp>
      <p:pic>
        <p:nvPicPr>
          <p:cNvPr id="4" name="Picture 3"/>
          <p:cNvPicPr>
            <a:picLocks noChangeAspect="1"/>
          </p:cNvPicPr>
          <p:nvPr/>
        </p:nvPicPr>
        <p:blipFill>
          <a:blip r:embed="rId2"/>
          <a:stretch>
            <a:fillRect/>
          </a:stretch>
        </p:blipFill>
        <p:spPr>
          <a:xfrm>
            <a:off x="6144244" y="0"/>
            <a:ext cx="6047756" cy="981541"/>
          </a:xfrm>
          <a:prstGeom prst="rect">
            <a:avLst/>
          </a:prstGeom>
        </p:spPr>
      </p:pic>
      <p:pic>
        <p:nvPicPr>
          <p:cNvPr id="5" name="Picture 4"/>
          <p:cNvPicPr>
            <a:picLocks noChangeAspect="1"/>
          </p:cNvPicPr>
          <p:nvPr/>
        </p:nvPicPr>
        <p:blipFill rotWithShape="1">
          <a:blip r:embed="rId3"/>
          <a:srcRect b="7592"/>
          <a:stretch/>
        </p:blipFill>
        <p:spPr>
          <a:xfrm>
            <a:off x="553106" y="2893187"/>
            <a:ext cx="1981200" cy="1977238"/>
          </a:xfrm>
          <a:prstGeom prst="rect">
            <a:avLst/>
          </a:prstGeom>
        </p:spPr>
      </p:pic>
      <p:sp>
        <p:nvSpPr>
          <p:cNvPr id="6" name="Rectangle 5"/>
          <p:cNvSpPr/>
          <p:nvPr/>
        </p:nvSpPr>
        <p:spPr>
          <a:xfrm>
            <a:off x="43023" y="279261"/>
            <a:ext cx="6101221" cy="830997"/>
          </a:xfrm>
          <a:prstGeom prst="rect">
            <a:avLst/>
          </a:prstGeom>
          <a:noFill/>
        </p:spPr>
        <p:txBody>
          <a:bodyPr wrap="none" lIns="91440" tIns="45720" rIns="91440" bIns="45720">
            <a:spAutoFit/>
          </a:bodyPr>
          <a:lstStyle/>
          <a:p>
            <a:pPr algn="ctr"/>
            <a:r>
              <a:rPr lang="en-US" sz="48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Interviewing Questions</a:t>
            </a:r>
            <a:endPar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p:cNvSpPr/>
          <p:nvPr/>
        </p:nvSpPr>
        <p:spPr>
          <a:xfrm>
            <a:off x="4259538" y="2332949"/>
            <a:ext cx="3582712"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Negotiation</a:t>
            </a:r>
          </a:p>
        </p:txBody>
      </p:sp>
      <p:sp>
        <p:nvSpPr>
          <p:cNvPr id="8" name="TextBox 7"/>
          <p:cNvSpPr txBox="1"/>
          <p:nvPr/>
        </p:nvSpPr>
        <p:spPr>
          <a:xfrm>
            <a:off x="3093633" y="3256279"/>
            <a:ext cx="7117167" cy="2308324"/>
          </a:xfrm>
          <a:prstGeom prst="rect">
            <a:avLst/>
          </a:prstGeom>
          <a:noFill/>
        </p:spPr>
        <p:txBody>
          <a:bodyPr wrap="square" rtlCol="0">
            <a:spAutoFit/>
          </a:bodyPr>
          <a:lstStyle/>
          <a:p>
            <a:r>
              <a:rPr lang="en-GB" sz="2400" dirty="0"/>
              <a:t>I did negotiate a better wage than offered via telephone conversation. I didn't mind pushing for it at the time because I was in full time employment anyway. The company I was with was offering me more money to stay with them so when I revealed this I think it what helped me get the better deal off my new employer.</a:t>
            </a:r>
          </a:p>
        </p:txBody>
      </p:sp>
      <p:pic>
        <p:nvPicPr>
          <p:cNvPr id="9" name="Picture 8"/>
          <p:cNvPicPr>
            <a:picLocks noChangeAspect="1"/>
          </p:cNvPicPr>
          <p:nvPr/>
        </p:nvPicPr>
        <p:blipFill>
          <a:blip r:embed="rId4"/>
          <a:stretch>
            <a:fillRect/>
          </a:stretch>
        </p:blipFill>
        <p:spPr>
          <a:xfrm>
            <a:off x="9926637" y="4493040"/>
            <a:ext cx="2143125" cy="2143125"/>
          </a:xfrm>
          <a:prstGeom prst="rect">
            <a:avLst/>
          </a:prstGeom>
        </p:spPr>
      </p:pic>
    </p:spTree>
    <p:extLst>
      <p:ext uri="{BB962C8B-B14F-4D97-AF65-F5344CB8AC3E}">
        <p14:creationId xmlns:p14="http://schemas.microsoft.com/office/powerpoint/2010/main" val="17888339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1300" y="2790825"/>
            <a:ext cx="10515600" cy="3406775"/>
          </a:xfrm>
        </p:spPr>
        <p:txBody>
          <a:bodyPr/>
          <a:lstStyle/>
          <a:p>
            <a:r>
              <a:rPr lang="en-GB" sz="2400" dirty="0"/>
              <a:t>Identifying, recruiting and hiring talented sales reps</a:t>
            </a:r>
          </a:p>
          <a:p>
            <a:r>
              <a:rPr lang="en-GB" sz="2400" dirty="0"/>
              <a:t>Leadership</a:t>
            </a:r>
          </a:p>
          <a:p>
            <a:r>
              <a:rPr lang="en-GB" sz="2400" dirty="0"/>
              <a:t>Ability to train, coach and mentor</a:t>
            </a:r>
          </a:p>
          <a:p>
            <a:r>
              <a:rPr lang="en-GB" sz="2400" dirty="0"/>
              <a:t>Defining, implementing (and innovating) sales plans</a:t>
            </a:r>
          </a:p>
          <a:p>
            <a:r>
              <a:rPr lang="en-GB" sz="2400" dirty="0"/>
              <a:t>Interpersonal and communication skills</a:t>
            </a:r>
          </a:p>
          <a:p>
            <a:r>
              <a:rPr lang="en-GB" sz="2400" dirty="0"/>
              <a:t>Organizational skills</a:t>
            </a:r>
          </a:p>
          <a:p>
            <a:pPr marL="0" indent="0">
              <a:buNone/>
            </a:pPr>
            <a:endParaRPr lang="en-GB" dirty="0"/>
          </a:p>
        </p:txBody>
      </p:sp>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127000" y="1095518"/>
            <a:ext cx="10443015" cy="1323439"/>
          </a:xfrm>
          <a:prstGeom prst="rect">
            <a:avLst/>
          </a:prstGeom>
          <a:noFill/>
        </p:spPr>
        <p:txBody>
          <a:bodyPr wrap="square" lIns="91440" tIns="45720" rIns="91440" bIns="45720">
            <a:spAutoFit/>
          </a:bodyPr>
          <a:lstStyle/>
          <a:p>
            <a:pPr algn="ctr"/>
            <a:r>
              <a:rPr lang="en-GB" sz="4000" b="1" dirty="0">
                <a:ln w="9525">
                  <a:solidFill>
                    <a:schemeClr val="bg1"/>
                  </a:solidFill>
                  <a:prstDash val="solid"/>
                </a:ln>
                <a:effectLst>
                  <a:outerShdw blurRad="12700" dist="38100" dir="2700000" algn="tl" rotWithShape="0">
                    <a:schemeClr val="bg1">
                      <a:lumMod val="50000"/>
                    </a:schemeClr>
                  </a:outerShdw>
                </a:effectLst>
              </a:rPr>
              <a:t>Skills I needed to prove I had to show I had </a:t>
            </a:r>
            <a:r>
              <a:rPr lang="en-GB" sz="4000" b="1" dirty="0" smtClean="0">
                <a:ln w="9525">
                  <a:solidFill>
                    <a:schemeClr val="bg1"/>
                  </a:solidFill>
                  <a:prstDash val="solid"/>
                </a:ln>
                <a:effectLst>
                  <a:outerShdw blurRad="12700" dist="38100" dir="2700000" algn="tl" rotWithShape="0">
                    <a:schemeClr val="bg1">
                      <a:lumMod val="50000"/>
                    </a:schemeClr>
                  </a:outerShdw>
                </a:effectLst>
              </a:rPr>
              <a:t>the ability </a:t>
            </a:r>
            <a:r>
              <a:rPr lang="en-GB" sz="4000" b="1" dirty="0">
                <a:ln w="9525">
                  <a:solidFill>
                    <a:schemeClr val="bg1"/>
                  </a:solidFill>
                  <a:prstDash val="solid"/>
                </a:ln>
                <a:effectLst>
                  <a:outerShdw blurRad="12700" dist="38100" dir="2700000" algn="tl" rotWithShape="0">
                    <a:schemeClr val="bg1">
                      <a:lumMod val="50000"/>
                    </a:schemeClr>
                  </a:outerShdw>
                </a:effectLst>
              </a:rPr>
              <a:t>to become a strong sales manager </a:t>
            </a:r>
            <a:endPar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6" name="Picture 5"/>
          <p:cNvPicPr>
            <a:picLocks noChangeAspect="1"/>
          </p:cNvPicPr>
          <p:nvPr/>
        </p:nvPicPr>
        <p:blipFill>
          <a:blip r:embed="rId3"/>
          <a:stretch>
            <a:fillRect/>
          </a:stretch>
        </p:blipFill>
        <p:spPr>
          <a:xfrm rot="21102058">
            <a:off x="9804399" y="1884746"/>
            <a:ext cx="1905000" cy="1905000"/>
          </a:xfrm>
          <a:prstGeom prst="rect">
            <a:avLst/>
          </a:prstGeom>
        </p:spPr>
      </p:pic>
      <p:pic>
        <p:nvPicPr>
          <p:cNvPr id="7" name="Picture 6"/>
          <p:cNvPicPr>
            <a:picLocks noChangeAspect="1"/>
          </p:cNvPicPr>
          <p:nvPr/>
        </p:nvPicPr>
        <p:blipFill>
          <a:blip r:embed="rId4"/>
          <a:stretch>
            <a:fillRect/>
          </a:stretch>
        </p:blipFill>
        <p:spPr>
          <a:xfrm rot="597426">
            <a:off x="7724891" y="2556599"/>
            <a:ext cx="1743975" cy="1743975"/>
          </a:xfrm>
          <a:prstGeom prst="rect">
            <a:avLst/>
          </a:prstGeom>
        </p:spPr>
      </p:pic>
      <p:pic>
        <p:nvPicPr>
          <p:cNvPr id="9" name="Picture 8"/>
          <p:cNvPicPr>
            <a:picLocks noChangeAspect="1"/>
          </p:cNvPicPr>
          <p:nvPr/>
        </p:nvPicPr>
        <p:blipFill rotWithShape="1">
          <a:blip r:embed="rId5"/>
          <a:srcRect l="18767" t="16548" r="15802" b="19704"/>
          <a:stretch/>
        </p:blipFill>
        <p:spPr>
          <a:xfrm rot="21298383">
            <a:off x="7365213" y="4355822"/>
            <a:ext cx="1854200" cy="1924172"/>
          </a:xfrm>
          <a:prstGeom prst="rect">
            <a:avLst/>
          </a:prstGeom>
        </p:spPr>
      </p:pic>
      <p:pic>
        <p:nvPicPr>
          <p:cNvPr id="10" name="Picture 9"/>
          <p:cNvPicPr>
            <a:picLocks noChangeAspect="1"/>
          </p:cNvPicPr>
          <p:nvPr/>
        </p:nvPicPr>
        <p:blipFill>
          <a:blip r:embed="rId6"/>
          <a:stretch>
            <a:fillRect/>
          </a:stretch>
        </p:blipFill>
        <p:spPr>
          <a:xfrm>
            <a:off x="9720528" y="4278286"/>
            <a:ext cx="2143125" cy="2143125"/>
          </a:xfrm>
          <a:prstGeom prst="rect">
            <a:avLst/>
          </a:prstGeom>
        </p:spPr>
      </p:pic>
    </p:spTree>
    <p:extLst>
      <p:ext uri="{BB962C8B-B14F-4D97-AF65-F5344CB8AC3E}">
        <p14:creationId xmlns:p14="http://schemas.microsoft.com/office/powerpoint/2010/main" val="4960627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147183" y="1367134"/>
            <a:ext cx="6694488" cy="1200329"/>
          </a:xfrm>
          <a:prstGeom prst="rect">
            <a:avLst/>
          </a:prstGeom>
          <a:noFill/>
        </p:spPr>
        <p:txBody>
          <a:bodyPr wrap="square" lIns="91440" tIns="45720" rIns="91440" bIns="45720">
            <a:spAutoFit/>
          </a:bodyPr>
          <a:lstStyle/>
          <a:p>
            <a:pPr algn="ctr"/>
            <a:r>
              <a:rPr lang="en-US" sz="72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Final selection </a:t>
            </a:r>
            <a:endParaRPr lang="en-US" sz="7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6" name="Picture 5"/>
          <p:cNvPicPr>
            <a:picLocks noChangeAspect="1"/>
          </p:cNvPicPr>
          <p:nvPr/>
        </p:nvPicPr>
        <p:blipFill>
          <a:blip r:embed="rId3"/>
          <a:stretch>
            <a:fillRect/>
          </a:stretch>
        </p:blipFill>
        <p:spPr>
          <a:xfrm>
            <a:off x="6302828" y="2800889"/>
            <a:ext cx="5252521" cy="3812181"/>
          </a:xfrm>
          <a:prstGeom prst="rect">
            <a:avLst/>
          </a:prstGeom>
        </p:spPr>
      </p:pic>
      <p:pic>
        <p:nvPicPr>
          <p:cNvPr id="8" name="Picture 7"/>
          <p:cNvPicPr>
            <a:picLocks noChangeAspect="1"/>
          </p:cNvPicPr>
          <p:nvPr/>
        </p:nvPicPr>
        <p:blipFill rotWithShape="1">
          <a:blip r:embed="rId4">
            <a:biLevel thresh="25000"/>
          </a:blip>
          <a:srcRect l="16486" t="24763" r="17429" b="29523"/>
          <a:stretch/>
        </p:blipFill>
        <p:spPr>
          <a:xfrm>
            <a:off x="947056" y="2800889"/>
            <a:ext cx="4196443" cy="3135086"/>
          </a:xfrm>
          <a:prstGeom prst="rect">
            <a:avLst/>
          </a:prstGeom>
        </p:spPr>
      </p:pic>
      <p:sp>
        <p:nvSpPr>
          <p:cNvPr id="9" name="TextBox 8"/>
          <p:cNvSpPr txBox="1"/>
          <p:nvPr/>
        </p:nvSpPr>
        <p:spPr>
          <a:xfrm>
            <a:off x="8487229" y="6212960"/>
            <a:ext cx="3552371" cy="400110"/>
          </a:xfrm>
          <a:prstGeom prst="rect">
            <a:avLst/>
          </a:prstGeom>
          <a:noFill/>
        </p:spPr>
        <p:txBody>
          <a:bodyPr wrap="square" rtlCol="0">
            <a:spAutoFit/>
          </a:bodyPr>
          <a:lstStyle/>
          <a:p>
            <a:r>
              <a:rPr lang="en-GB" sz="2000" b="1" dirty="0" smtClean="0"/>
              <a:t>Presented By: Jasmine Norman</a:t>
            </a:r>
            <a:endParaRPr lang="en-GB" sz="2000" b="1" dirty="0"/>
          </a:p>
        </p:txBody>
      </p:sp>
    </p:spTree>
    <p:extLst>
      <p:ext uri="{BB962C8B-B14F-4D97-AF65-F5344CB8AC3E}">
        <p14:creationId xmlns:p14="http://schemas.microsoft.com/office/powerpoint/2010/main" val="33305164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27038"/>
            <a:ext cx="5910943" cy="621166"/>
          </a:xfrm>
        </p:spPr>
        <p:txBody>
          <a:bodyPr>
            <a:normAutofit fontScale="90000"/>
          </a:bodyPr>
          <a:lstStyle/>
          <a:p>
            <a:r>
              <a:rPr lang="en-GB" b="1" u="sng" dirty="0" smtClean="0"/>
              <a:t>Advertising the job position</a:t>
            </a:r>
            <a:endParaRPr lang="en-GB" b="1" u="sng" dirty="0"/>
          </a:p>
        </p:txBody>
      </p:sp>
      <p:sp>
        <p:nvSpPr>
          <p:cNvPr id="3" name="Content Placeholder 2"/>
          <p:cNvSpPr>
            <a:spLocks noGrp="1"/>
          </p:cNvSpPr>
          <p:nvPr>
            <p:ph idx="1"/>
          </p:nvPr>
        </p:nvSpPr>
        <p:spPr>
          <a:xfrm>
            <a:off x="168730" y="1160474"/>
            <a:ext cx="9693728" cy="5321967"/>
          </a:xfrm>
        </p:spPr>
        <p:txBody>
          <a:bodyPr>
            <a:normAutofit/>
          </a:bodyPr>
          <a:lstStyle/>
          <a:p>
            <a:r>
              <a:rPr lang="en-GB" sz="2400" u="sng" dirty="0" smtClean="0"/>
              <a:t>Social media </a:t>
            </a:r>
          </a:p>
          <a:p>
            <a:pPr>
              <a:buFontTx/>
              <a:buChar char="-"/>
            </a:pPr>
            <a:r>
              <a:rPr lang="en-GB" sz="2400" dirty="0" smtClean="0"/>
              <a:t>Job advertisement on social media is one of the most popular way to find jobs nowadays due to having a wide range of resources. It is a known fact that 50% - %58 workers have earned their job through advertisement on social media. </a:t>
            </a:r>
          </a:p>
          <a:p>
            <a:r>
              <a:rPr lang="en-GB" sz="2400" u="sng" dirty="0" smtClean="0"/>
              <a:t>Websites &amp; Apps </a:t>
            </a:r>
          </a:p>
          <a:p>
            <a:pPr>
              <a:buFontTx/>
              <a:buChar char="-"/>
            </a:pPr>
            <a:r>
              <a:rPr lang="en-GB" sz="2400" dirty="0" smtClean="0"/>
              <a:t>Job vacancies are often advertised on a company’s website or on certain apps. This benefits the company due to having 24/7 advertising.</a:t>
            </a:r>
          </a:p>
          <a:p>
            <a:r>
              <a:rPr lang="en-GB" sz="2400" u="sng" dirty="0" smtClean="0"/>
              <a:t>Personal/Professional</a:t>
            </a:r>
            <a:r>
              <a:rPr lang="en-GB" sz="2400" dirty="0" smtClean="0"/>
              <a:t> </a:t>
            </a:r>
          </a:p>
          <a:p>
            <a:pPr marL="0" indent="0">
              <a:buNone/>
            </a:pPr>
            <a:r>
              <a:rPr lang="en-GB" sz="2400" dirty="0" smtClean="0"/>
              <a:t>- 80% of jobs are through people seeking from a professional/personal and receives recommended job vacancies available. Which promotes the company.</a:t>
            </a:r>
          </a:p>
        </p:txBody>
      </p:sp>
      <p:pic>
        <p:nvPicPr>
          <p:cNvPr id="4" name="Picture 3"/>
          <p:cNvPicPr>
            <a:picLocks noChangeAspect="1"/>
          </p:cNvPicPr>
          <p:nvPr/>
        </p:nvPicPr>
        <p:blipFill>
          <a:blip r:embed="rId2"/>
          <a:stretch>
            <a:fillRect/>
          </a:stretch>
        </p:blipFill>
        <p:spPr>
          <a:xfrm>
            <a:off x="6144244" y="0"/>
            <a:ext cx="6047756" cy="981541"/>
          </a:xfrm>
          <a:prstGeom prst="rect">
            <a:avLst/>
          </a:prstGeom>
        </p:spPr>
      </p:pic>
      <p:pic>
        <p:nvPicPr>
          <p:cNvPr id="5" name="Picture 4"/>
          <p:cNvPicPr>
            <a:picLocks noChangeAspect="1"/>
          </p:cNvPicPr>
          <p:nvPr/>
        </p:nvPicPr>
        <p:blipFill rotWithShape="1">
          <a:blip r:embed="rId3"/>
          <a:srcRect t="13877" b="26123"/>
          <a:stretch/>
        </p:blipFill>
        <p:spPr>
          <a:xfrm>
            <a:off x="9168122" y="4218539"/>
            <a:ext cx="2786740" cy="1033494"/>
          </a:xfrm>
          <a:prstGeom prst="rect">
            <a:avLst/>
          </a:prstGeom>
        </p:spPr>
      </p:pic>
    </p:spTree>
    <p:extLst>
      <p:ext uri="{BB962C8B-B14F-4D97-AF65-F5344CB8AC3E}">
        <p14:creationId xmlns:p14="http://schemas.microsoft.com/office/powerpoint/2010/main" val="28936896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7" name="TextBox 6"/>
          <p:cNvSpPr txBox="1"/>
          <p:nvPr/>
        </p:nvSpPr>
        <p:spPr>
          <a:xfrm>
            <a:off x="-1" y="104378"/>
            <a:ext cx="5845630" cy="1569660"/>
          </a:xfrm>
          <a:prstGeom prst="rect">
            <a:avLst/>
          </a:prstGeom>
          <a:noFill/>
        </p:spPr>
        <p:txBody>
          <a:bodyPr wrap="square" rtlCol="0">
            <a:spAutoFit/>
          </a:bodyPr>
          <a:lstStyle/>
          <a:p>
            <a:r>
              <a:rPr lang="en-GB" sz="2400" dirty="0" smtClean="0"/>
              <a:t>When interviewing there is a procedure and specific standards that need to be met in order for the interviewee to be successful and proceed further if so. </a:t>
            </a:r>
            <a:endParaRPr lang="en-GB" sz="2400" dirty="0"/>
          </a:p>
        </p:txBody>
      </p:sp>
      <p:sp>
        <p:nvSpPr>
          <p:cNvPr id="8" name="TextBox 7"/>
          <p:cNvSpPr txBox="1"/>
          <p:nvPr/>
        </p:nvSpPr>
        <p:spPr>
          <a:xfrm>
            <a:off x="963386" y="2824842"/>
            <a:ext cx="3559628" cy="3416320"/>
          </a:xfrm>
          <a:prstGeom prst="rect">
            <a:avLst/>
          </a:prstGeom>
          <a:noFill/>
        </p:spPr>
        <p:txBody>
          <a:bodyPr wrap="square" rtlCol="0">
            <a:spAutoFit/>
          </a:bodyPr>
          <a:lstStyle/>
          <a:p>
            <a:pPr marL="285750" indent="-285750">
              <a:buFont typeface="Arial" panose="020B0604020202020204" pitchFamily="34" charset="0"/>
              <a:buChar char="•"/>
            </a:pPr>
            <a:endParaRPr lang="en-GB" sz="3600" dirty="0" smtClean="0"/>
          </a:p>
          <a:p>
            <a:pPr marL="285750" indent="-285750">
              <a:buFont typeface="Arial" panose="020B0604020202020204" pitchFamily="34" charset="0"/>
              <a:buChar char="•"/>
            </a:pPr>
            <a:r>
              <a:rPr lang="en-GB" sz="3600" dirty="0" smtClean="0"/>
              <a:t>Presentable </a:t>
            </a:r>
          </a:p>
          <a:p>
            <a:pPr marL="285750" indent="-285750">
              <a:buFont typeface="Arial" panose="020B0604020202020204" pitchFamily="34" charset="0"/>
              <a:buChar char="•"/>
            </a:pPr>
            <a:r>
              <a:rPr lang="en-GB" sz="3600" dirty="0" smtClean="0"/>
              <a:t>Punctual </a:t>
            </a:r>
          </a:p>
          <a:p>
            <a:pPr marL="285750" indent="-285750">
              <a:buFont typeface="Arial" panose="020B0604020202020204" pitchFamily="34" charset="0"/>
              <a:buChar char="•"/>
            </a:pPr>
            <a:r>
              <a:rPr lang="en-GB" sz="3600" dirty="0" smtClean="0"/>
              <a:t>Confident </a:t>
            </a:r>
          </a:p>
          <a:p>
            <a:pPr marL="285750" indent="-285750">
              <a:buFont typeface="Arial" panose="020B0604020202020204" pitchFamily="34" charset="0"/>
              <a:buChar char="•"/>
            </a:pPr>
            <a:r>
              <a:rPr lang="en-GB" sz="3600" dirty="0" smtClean="0"/>
              <a:t>Prepared </a:t>
            </a:r>
          </a:p>
          <a:p>
            <a:pPr marL="285750" indent="-285750">
              <a:buFont typeface="Arial" panose="020B0604020202020204" pitchFamily="34" charset="0"/>
              <a:buChar char="•"/>
            </a:pPr>
            <a:r>
              <a:rPr lang="en-GB" sz="3600" dirty="0" smtClean="0"/>
              <a:t>Responsive </a:t>
            </a:r>
            <a:endParaRPr lang="en-GB" sz="3600" dirty="0"/>
          </a:p>
        </p:txBody>
      </p:sp>
      <p:sp>
        <p:nvSpPr>
          <p:cNvPr id="9" name="Rectangle 8"/>
          <p:cNvSpPr/>
          <p:nvPr/>
        </p:nvSpPr>
        <p:spPr>
          <a:xfrm>
            <a:off x="548077" y="1901512"/>
            <a:ext cx="3537144" cy="923330"/>
          </a:xfrm>
          <a:prstGeom prst="rect">
            <a:avLst/>
          </a:prstGeom>
          <a:noFill/>
        </p:spPr>
        <p:txBody>
          <a:bodyPr wrap="square" lIns="91440" tIns="45720" rIns="91440" bIns="45720">
            <a:spAutoFit/>
          </a:bodyPr>
          <a:lstStyle/>
          <a:p>
            <a:pPr algn="ctr"/>
            <a:r>
              <a:rPr lang="en-US" sz="5400" b="1" u="sng" dirty="0" smtClean="0">
                <a:ln w="12700" cmpd="sng">
                  <a:solidFill>
                    <a:srgbClr val="00B050"/>
                  </a:solidFill>
                  <a:prstDash val="solid"/>
                </a:ln>
                <a:solidFill>
                  <a:srgbClr val="00B050"/>
                </a:solidFill>
              </a:rPr>
              <a:t>DO’S</a:t>
            </a:r>
            <a:endParaRPr lang="en-US" sz="5400" b="1" u="sng" dirty="0">
              <a:ln w="12700" cmpd="sng">
                <a:solidFill>
                  <a:srgbClr val="00B050"/>
                </a:solidFill>
                <a:prstDash val="solid"/>
              </a:ln>
              <a:solidFill>
                <a:srgbClr val="00B050"/>
              </a:solidFill>
            </a:endParaRPr>
          </a:p>
        </p:txBody>
      </p:sp>
      <p:sp>
        <p:nvSpPr>
          <p:cNvPr id="10" name="TextBox 9"/>
          <p:cNvSpPr txBox="1"/>
          <p:nvPr/>
        </p:nvSpPr>
        <p:spPr>
          <a:xfrm>
            <a:off x="8343901" y="3293906"/>
            <a:ext cx="3673928"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smtClean="0"/>
              <a:t>Hesitate </a:t>
            </a:r>
          </a:p>
          <a:p>
            <a:pPr marL="285750" indent="-285750">
              <a:buFont typeface="Arial" panose="020B0604020202020204" pitchFamily="34" charset="0"/>
              <a:buChar char="•"/>
            </a:pPr>
            <a:r>
              <a:rPr lang="en-GB" sz="3600" dirty="0" smtClean="0"/>
              <a:t>Distraction</a:t>
            </a:r>
          </a:p>
          <a:p>
            <a:pPr marL="285750" indent="-285750">
              <a:buFont typeface="Arial" panose="020B0604020202020204" pitchFamily="34" charset="0"/>
              <a:buChar char="•"/>
            </a:pPr>
            <a:r>
              <a:rPr lang="en-GB" sz="3600" dirty="0" smtClean="0"/>
              <a:t>Unorganised </a:t>
            </a:r>
          </a:p>
          <a:p>
            <a:pPr marL="285750" indent="-285750">
              <a:buFont typeface="Arial" panose="020B0604020202020204" pitchFamily="34" charset="0"/>
              <a:buChar char="•"/>
            </a:pPr>
            <a:r>
              <a:rPr lang="en-GB" sz="3600" dirty="0" smtClean="0"/>
              <a:t>Poor responses</a:t>
            </a:r>
          </a:p>
          <a:p>
            <a:pPr marL="285750" indent="-285750">
              <a:buFont typeface="Arial" panose="020B0604020202020204" pitchFamily="34" charset="0"/>
              <a:buChar char="•"/>
            </a:pPr>
            <a:r>
              <a:rPr lang="en-GB" sz="3600" dirty="0" smtClean="0"/>
              <a:t>Uninterested </a:t>
            </a:r>
          </a:p>
          <a:p>
            <a:r>
              <a:rPr lang="en-GB" dirty="0" smtClean="0"/>
              <a:t> </a:t>
            </a:r>
          </a:p>
          <a:p>
            <a:r>
              <a:rPr lang="en-GB" dirty="0" smtClean="0"/>
              <a:t> </a:t>
            </a:r>
            <a:endParaRPr lang="en-GB" dirty="0"/>
          </a:p>
        </p:txBody>
      </p:sp>
      <p:sp>
        <p:nvSpPr>
          <p:cNvPr id="11" name="Rectangle 10"/>
          <p:cNvSpPr/>
          <p:nvPr/>
        </p:nvSpPr>
        <p:spPr>
          <a:xfrm>
            <a:off x="8343901" y="1901512"/>
            <a:ext cx="2406108" cy="923330"/>
          </a:xfrm>
          <a:prstGeom prst="rect">
            <a:avLst/>
          </a:prstGeom>
          <a:noFill/>
        </p:spPr>
        <p:txBody>
          <a:bodyPr wrap="none" lIns="91440" tIns="45720" rIns="91440" bIns="45720">
            <a:spAutoFit/>
          </a:bodyPr>
          <a:lstStyle/>
          <a:p>
            <a:pPr algn="ctr"/>
            <a:r>
              <a:rPr lang="en-US" sz="5400" b="1" u="sng" cap="none" spc="0" dirty="0" smtClean="0">
                <a:ln w="9525">
                  <a:solidFill>
                    <a:srgbClr val="FF0000"/>
                  </a:solidFill>
                  <a:prstDash val="solid"/>
                </a:ln>
                <a:solidFill>
                  <a:srgbClr val="FF0000"/>
                </a:solidFill>
                <a:effectLst>
                  <a:outerShdw blurRad="12700" dist="38100" dir="2700000" algn="tl" rotWithShape="0">
                    <a:schemeClr val="bg1">
                      <a:lumMod val="50000"/>
                    </a:schemeClr>
                  </a:outerShdw>
                </a:effectLst>
              </a:rPr>
              <a:t>DONT’S</a:t>
            </a:r>
            <a:endParaRPr lang="en-US" sz="5400" b="1" u="sng" cap="none" spc="0" dirty="0">
              <a:ln w="9525">
                <a:solidFill>
                  <a:srgbClr val="FF0000"/>
                </a:solidFill>
                <a:prstDash val="solid"/>
              </a:ln>
              <a:solidFill>
                <a:srgbClr val="FF0000"/>
              </a:solidFill>
              <a:effectLst>
                <a:outerShdw blurRad="12700" dist="38100" dir="2700000" algn="tl" rotWithShape="0">
                  <a:schemeClr val="bg1">
                    <a:lumMod val="50000"/>
                  </a:schemeClr>
                </a:outerShdw>
              </a:effectLst>
            </a:endParaRPr>
          </a:p>
        </p:txBody>
      </p:sp>
      <p:pic>
        <p:nvPicPr>
          <p:cNvPr id="13" name="Picture 12"/>
          <p:cNvPicPr>
            <a:picLocks noChangeAspect="1"/>
          </p:cNvPicPr>
          <p:nvPr/>
        </p:nvPicPr>
        <p:blipFill rotWithShape="1">
          <a:blip r:embed="rId3"/>
          <a:srcRect l="28240" r="28422"/>
          <a:stretch/>
        </p:blipFill>
        <p:spPr>
          <a:xfrm>
            <a:off x="4085221" y="1527658"/>
            <a:ext cx="4010672" cy="5182568"/>
          </a:xfrm>
          <a:prstGeom prst="rect">
            <a:avLst/>
          </a:prstGeom>
        </p:spPr>
      </p:pic>
    </p:spTree>
    <p:extLst>
      <p:ext uri="{BB962C8B-B14F-4D97-AF65-F5344CB8AC3E}">
        <p14:creationId xmlns:p14="http://schemas.microsoft.com/office/powerpoint/2010/main" val="18564326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44244" y="0"/>
            <a:ext cx="6047756" cy="981541"/>
          </a:xfrm>
          <a:prstGeom prst="rect">
            <a:avLst/>
          </a:prstGeom>
        </p:spPr>
      </p:pic>
      <p:sp>
        <p:nvSpPr>
          <p:cNvPr id="5" name="Rectangle 4"/>
          <p:cNvSpPr/>
          <p:nvPr/>
        </p:nvSpPr>
        <p:spPr>
          <a:xfrm>
            <a:off x="601919" y="200184"/>
            <a:ext cx="3582712"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N</a:t>
            </a: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egotiation</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 name="TextBox 1"/>
          <p:cNvSpPr txBox="1"/>
          <p:nvPr/>
        </p:nvSpPr>
        <p:spPr>
          <a:xfrm>
            <a:off x="6017244" y="1495363"/>
            <a:ext cx="3530600" cy="646331"/>
          </a:xfrm>
          <a:prstGeom prst="rect">
            <a:avLst/>
          </a:prstGeom>
          <a:noFill/>
        </p:spPr>
        <p:txBody>
          <a:bodyPr wrap="square" rtlCol="0">
            <a:spAutoFit/>
          </a:bodyPr>
          <a:lstStyle/>
          <a:p>
            <a:r>
              <a:rPr lang="en-GB" dirty="0" smtClean="0"/>
              <a:t>Negotiation meaning: Discussion </a:t>
            </a:r>
            <a:r>
              <a:rPr lang="en-GB" dirty="0"/>
              <a:t>aimed at reaching an agreement.</a:t>
            </a:r>
          </a:p>
        </p:txBody>
      </p:sp>
      <p:sp>
        <p:nvSpPr>
          <p:cNvPr id="3" name="TextBox 2"/>
          <p:cNvSpPr txBox="1"/>
          <p:nvPr/>
        </p:nvSpPr>
        <p:spPr>
          <a:xfrm>
            <a:off x="199988" y="4533900"/>
            <a:ext cx="5032412" cy="1754326"/>
          </a:xfrm>
          <a:prstGeom prst="rect">
            <a:avLst/>
          </a:prstGeom>
          <a:noFill/>
        </p:spPr>
        <p:txBody>
          <a:bodyPr wrap="square" rtlCol="0">
            <a:spAutoFit/>
          </a:bodyPr>
          <a:lstStyle/>
          <a:p>
            <a:r>
              <a:rPr lang="en-GB" dirty="0" smtClean="0"/>
              <a:t>The key to strong negotiation skills is knowledge. Which also requires a various amount of research to the related subject. When interviewing or the interviewee it is important to have knowledge about the industry or company so when asked questions you can respond professionally. </a:t>
            </a:r>
          </a:p>
        </p:txBody>
      </p:sp>
      <p:sp>
        <p:nvSpPr>
          <p:cNvPr id="6" name="TextBox 5"/>
          <p:cNvSpPr txBox="1"/>
          <p:nvPr/>
        </p:nvSpPr>
        <p:spPr>
          <a:xfrm>
            <a:off x="6248400" y="2565400"/>
            <a:ext cx="4711700" cy="3416320"/>
          </a:xfrm>
          <a:prstGeom prst="rect">
            <a:avLst/>
          </a:prstGeom>
          <a:noFill/>
        </p:spPr>
        <p:txBody>
          <a:bodyPr wrap="square" rtlCol="0">
            <a:spAutoFit/>
          </a:bodyPr>
          <a:lstStyle/>
          <a:p>
            <a:r>
              <a:rPr lang="en-GB" dirty="0"/>
              <a:t>A successful negotiation requires the two parties to come together and hammer out an agreement that is acceptable to both.</a:t>
            </a:r>
          </a:p>
          <a:p>
            <a:endParaRPr lang="en-GB" dirty="0"/>
          </a:p>
          <a:p>
            <a:pPr marL="285750" indent="-285750">
              <a:buFont typeface="Arial" panose="020B0604020202020204" pitchFamily="34" charset="0"/>
              <a:buChar char="•"/>
            </a:pPr>
            <a:r>
              <a:rPr lang="en-GB" dirty="0" smtClean="0"/>
              <a:t>Problem Analysis </a:t>
            </a:r>
            <a:endParaRPr lang="en-GB" dirty="0"/>
          </a:p>
          <a:p>
            <a:pPr marL="285750" indent="-285750">
              <a:buFont typeface="Arial" panose="020B0604020202020204" pitchFamily="34" charset="0"/>
              <a:buChar char="•"/>
            </a:pPr>
            <a:r>
              <a:rPr lang="en-GB" dirty="0" smtClean="0"/>
              <a:t>Preparation</a:t>
            </a:r>
            <a:endParaRPr lang="en-GB" dirty="0"/>
          </a:p>
          <a:p>
            <a:pPr marL="285750" indent="-285750">
              <a:buFont typeface="Arial" panose="020B0604020202020204" pitchFamily="34" charset="0"/>
              <a:buChar char="•"/>
            </a:pPr>
            <a:r>
              <a:rPr lang="en-GB" dirty="0" smtClean="0"/>
              <a:t>Active Listening</a:t>
            </a:r>
            <a:endParaRPr lang="en-GB" dirty="0"/>
          </a:p>
          <a:p>
            <a:pPr marL="285750" indent="-285750">
              <a:buFont typeface="Arial" panose="020B0604020202020204" pitchFamily="34" charset="0"/>
              <a:buChar char="•"/>
            </a:pPr>
            <a:r>
              <a:rPr lang="en-GB" dirty="0" smtClean="0"/>
              <a:t>Emotional Control</a:t>
            </a:r>
            <a:endParaRPr lang="en-GB" dirty="0"/>
          </a:p>
          <a:p>
            <a:pPr marL="285750" indent="-285750">
              <a:buFont typeface="Arial" panose="020B0604020202020204" pitchFamily="34" charset="0"/>
              <a:buChar char="•"/>
            </a:pPr>
            <a:r>
              <a:rPr lang="en-GB" dirty="0" smtClean="0"/>
              <a:t>Verbal Communication</a:t>
            </a:r>
            <a:endParaRPr lang="en-GB" dirty="0"/>
          </a:p>
          <a:p>
            <a:pPr marL="285750" indent="-285750">
              <a:buFont typeface="Arial" panose="020B0604020202020204" pitchFamily="34" charset="0"/>
              <a:buChar char="•"/>
            </a:pPr>
            <a:r>
              <a:rPr lang="en-GB" dirty="0" smtClean="0"/>
              <a:t>Collaboration </a:t>
            </a:r>
            <a:r>
              <a:rPr lang="en-GB" dirty="0"/>
              <a:t>and </a:t>
            </a:r>
            <a:r>
              <a:rPr lang="en-GB" dirty="0" smtClean="0"/>
              <a:t>Teamwork</a:t>
            </a:r>
          </a:p>
          <a:p>
            <a:pPr marL="285750" indent="-285750">
              <a:buFont typeface="Arial" panose="020B0604020202020204" pitchFamily="34" charset="0"/>
              <a:buChar char="•"/>
            </a:pPr>
            <a:r>
              <a:rPr lang="en-GB" dirty="0" smtClean="0"/>
              <a:t>Problem Solving</a:t>
            </a:r>
            <a:endParaRPr lang="en-GB" dirty="0"/>
          </a:p>
          <a:p>
            <a:pPr marL="285750" indent="-285750">
              <a:buFont typeface="Arial" panose="020B0604020202020204" pitchFamily="34" charset="0"/>
              <a:buChar char="•"/>
            </a:pPr>
            <a:r>
              <a:rPr lang="en-GB" dirty="0" smtClean="0"/>
              <a:t>Decision </a:t>
            </a:r>
            <a:r>
              <a:rPr lang="en-GB" dirty="0"/>
              <a:t>Making Ability</a:t>
            </a:r>
          </a:p>
        </p:txBody>
      </p:sp>
      <p:pic>
        <p:nvPicPr>
          <p:cNvPr id="7" name="Picture 6"/>
          <p:cNvPicPr>
            <a:picLocks noChangeAspect="1"/>
          </p:cNvPicPr>
          <p:nvPr/>
        </p:nvPicPr>
        <p:blipFill>
          <a:blip r:embed="rId3"/>
          <a:stretch>
            <a:fillRect/>
          </a:stretch>
        </p:blipFill>
        <p:spPr>
          <a:xfrm>
            <a:off x="1131868" y="1244381"/>
            <a:ext cx="3168652" cy="3168652"/>
          </a:xfrm>
          <a:prstGeom prst="rect">
            <a:avLst/>
          </a:prstGeom>
        </p:spPr>
      </p:pic>
    </p:spTree>
    <p:extLst>
      <p:ext uri="{BB962C8B-B14F-4D97-AF65-F5344CB8AC3E}">
        <p14:creationId xmlns:p14="http://schemas.microsoft.com/office/powerpoint/2010/main" val="41613007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dirty="0" smtClean="0">
                <a:hlinkClick r:id="rId2"/>
              </a:rPr>
              <a:t>https://debenams.taleo.net/careersection/exit/job-detail.ftl</a:t>
            </a:r>
            <a:endParaRPr lang="en-GB" dirty="0"/>
          </a:p>
          <a:p>
            <a:r>
              <a:rPr lang="en-GB" dirty="0" smtClean="0">
                <a:hlinkClick r:id="rId3"/>
              </a:rPr>
              <a:t>https://buisnessjargon.com/process-of-job-Analysis.html</a:t>
            </a:r>
            <a:r>
              <a:rPr lang="en-GB" dirty="0" smtClean="0"/>
              <a:t> </a:t>
            </a:r>
          </a:p>
          <a:p>
            <a:pPr marL="0" indent="0">
              <a:buNone/>
            </a:pPr>
            <a:r>
              <a:rPr lang="en-GB" dirty="0" smtClean="0"/>
              <a:t>(accessed 21/3/19) Time:11.32pm </a:t>
            </a:r>
          </a:p>
          <a:p>
            <a:r>
              <a:rPr lang="en-GB" dirty="0"/>
              <a:t>h</a:t>
            </a:r>
            <a:r>
              <a:rPr lang="en-GB" dirty="0" smtClean="0"/>
              <a:t>ttsp://www.Indeed.co.uk (accessed 19/03/2019)</a:t>
            </a:r>
          </a:p>
          <a:p>
            <a:r>
              <a:rPr lang="en-GB" dirty="0"/>
              <a:t>h</a:t>
            </a:r>
            <a:r>
              <a:rPr lang="en-GB" dirty="0" smtClean="0"/>
              <a:t>ttsp://www.acas.org.uk (accessed 19/03/2019)</a:t>
            </a:r>
          </a:p>
          <a:p>
            <a:pPr marL="0" indent="0">
              <a:buNone/>
            </a:pPr>
            <a:endParaRPr lang="en-GB" dirty="0" smtClean="0"/>
          </a:p>
        </p:txBody>
      </p:sp>
    </p:spTree>
    <p:extLst>
      <p:ext uri="{BB962C8B-B14F-4D97-AF65-F5344CB8AC3E}">
        <p14:creationId xmlns:p14="http://schemas.microsoft.com/office/powerpoint/2010/main" val="6298031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901043" cy="1325563"/>
          </a:xfrm>
        </p:spPr>
        <p:txBody>
          <a:bodyPr/>
          <a:lstStyle/>
          <a:p>
            <a:r>
              <a:rPr lang="en-GB" dirty="0" smtClean="0"/>
              <a:t>References </a:t>
            </a:r>
            <a:endParaRPr lang="en-GB" dirty="0"/>
          </a:p>
        </p:txBody>
      </p:sp>
      <p:sp>
        <p:nvSpPr>
          <p:cNvPr id="3" name="Content Placeholder 2"/>
          <p:cNvSpPr>
            <a:spLocks noGrp="1"/>
          </p:cNvSpPr>
          <p:nvPr>
            <p:ph idx="1"/>
          </p:nvPr>
        </p:nvSpPr>
        <p:spPr>
          <a:xfrm>
            <a:off x="698500" y="2536824"/>
            <a:ext cx="10515600" cy="3611727"/>
          </a:xfrm>
        </p:spPr>
        <p:txBody>
          <a:bodyPr>
            <a:normAutofit/>
          </a:bodyPr>
          <a:lstStyle/>
          <a:p>
            <a:r>
              <a:rPr lang="en-GB" sz="1800" dirty="0" smtClean="0">
                <a:hlinkClick r:id="rId2"/>
              </a:rPr>
              <a:t>https</a:t>
            </a:r>
            <a:r>
              <a:rPr lang="en-GB" sz="1800" dirty="0">
                <a:hlinkClick r:id="rId2"/>
              </a:rPr>
              <a:t>://</a:t>
            </a:r>
            <a:r>
              <a:rPr lang="en-GB" sz="1800" dirty="0" smtClean="0">
                <a:hlinkClick r:id="rId2"/>
              </a:rPr>
              <a:t>www.payscale.com/career-news/2017/04/many-jobs-found-networking</a:t>
            </a:r>
            <a:r>
              <a:rPr lang="en-GB" sz="1800" dirty="0" smtClean="0"/>
              <a:t> </a:t>
            </a:r>
          </a:p>
          <a:p>
            <a:r>
              <a:rPr lang="en-GB" sz="1800" dirty="0">
                <a:hlinkClick r:id="rId3"/>
              </a:rPr>
              <a:t>https://</a:t>
            </a:r>
            <a:r>
              <a:rPr lang="en-GB" sz="1800" dirty="0" smtClean="0">
                <a:hlinkClick r:id="rId3"/>
              </a:rPr>
              <a:t>www.shrm.org/resourcesandtools/hr-topics/talent-acquisition/pages/online-job-searching-doubled.aspx</a:t>
            </a:r>
            <a:r>
              <a:rPr lang="en-GB" sz="1800" dirty="0" smtClean="0"/>
              <a:t> </a:t>
            </a:r>
          </a:p>
          <a:p>
            <a:r>
              <a:rPr lang="en-GB" sz="1800" dirty="0">
                <a:hlinkClick r:id="rId4"/>
              </a:rPr>
              <a:t>https://www.google.com/</a:t>
            </a:r>
            <a:r>
              <a:rPr lang="en-GB" sz="1800" dirty="0" err="1">
                <a:hlinkClick r:id="rId4"/>
              </a:rPr>
              <a:t>search?safe</a:t>
            </a:r>
            <a:r>
              <a:rPr lang="en-GB" sz="1800" dirty="0">
                <a:hlinkClick r:id="rId4"/>
              </a:rPr>
              <a:t>=</a:t>
            </a:r>
            <a:r>
              <a:rPr lang="en-GB" sz="1800" dirty="0" err="1">
                <a:hlinkClick r:id="rId4"/>
              </a:rPr>
              <a:t>active&amp;ei</a:t>
            </a:r>
            <a:r>
              <a:rPr lang="en-GB" sz="1800" dirty="0">
                <a:hlinkClick r:id="rId4"/>
              </a:rPr>
              <a:t>=jICXXKyjBISY1fAPjPmIiAM&amp;q=</a:t>
            </a:r>
            <a:r>
              <a:rPr lang="en-GB" sz="1800" dirty="0" err="1">
                <a:hlinkClick r:id="rId4"/>
              </a:rPr>
              <a:t>what+negotiation+means&amp;oq</a:t>
            </a:r>
            <a:r>
              <a:rPr lang="en-GB" sz="1800" dirty="0">
                <a:hlinkClick r:id="rId4"/>
              </a:rPr>
              <a:t>=</a:t>
            </a:r>
            <a:r>
              <a:rPr lang="en-GB" sz="1800" dirty="0" err="1">
                <a:hlinkClick r:id="rId4"/>
              </a:rPr>
              <a:t>what+neg&amp;gs_l</a:t>
            </a:r>
            <a:r>
              <a:rPr lang="en-GB" sz="1800" dirty="0">
                <a:hlinkClick r:id="rId4"/>
              </a:rPr>
              <a:t>=psy-ab.1.3.0l9j0i10.2601.13277..16250...3.0..1.262.1018.8j2j1......0....1..gws-wiz.....0..</a:t>
            </a:r>
            <a:r>
              <a:rPr lang="en-GB" sz="1800" dirty="0" smtClean="0">
                <a:hlinkClick r:id="rId4"/>
              </a:rPr>
              <a:t>0i71j0i131j0i67j0i22i30j0i22i10i30.8c5eK1s6bpI</a:t>
            </a:r>
            <a:r>
              <a:rPr lang="en-GB" sz="1800" dirty="0" smtClean="0"/>
              <a:t> </a:t>
            </a:r>
          </a:p>
          <a:p>
            <a:r>
              <a:rPr lang="en-GB" sz="1800" dirty="0">
                <a:hlinkClick r:id="rId5"/>
              </a:rPr>
              <a:t>https://</a:t>
            </a:r>
            <a:r>
              <a:rPr lang="en-GB" sz="1800" dirty="0" smtClean="0">
                <a:hlinkClick r:id="rId5"/>
              </a:rPr>
              <a:t>www.livecareer.com/career/advice/jobs/conquering-interviews-with-better-negotiating-skills</a:t>
            </a:r>
            <a:r>
              <a:rPr lang="en-GB" sz="1800" dirty="0"/>
              <a:t> </a:t>
            </a:r>
            <a:endParaRPr lang="en-GB" sz="1800" dirty="0" smtClean="0"/>
          </a:p>
          <a:p>
            <a:r>
              <a:rPr lang="en-GB" sz="1800" dirty="0">
                <a:hlinkClick r:id="rId6"/>
              </a:rPr>
              <a:t>https://</a:t>
            </a:r>
            <a:r>
              <a:rPr lang="en-GB" sz="1800" dirty="0" smtClean="0">
                <a:hlinkClick r:id="rId6"/>
              </a:rPr>
              <a:t>www.thebalancecareers.com/answer-interview-questions-about-job-expectations-2061259</a:t>
            </a:r>
            <a:r>
              <a:rPr lang="en-GB" sz="1800" dirty="0" smtClean="0"/>
              <a:t> </a:t>
            </a:r>
          </a:p>
          <a:p>
            <a:r>
              <a:rPr lang="en-GB" sz="1800" dirty="0">
                <a:hlinkClick r:id="rId7"/>
              </a:rPr>
              <a:t>https://</a:t>
            </a:r>
            <a:r>
              <a:rPr lang="en-GB" sz="1800" dirty="0" smtClean="0">
                <a:hlinkClick r:id="rId7"/>
              </a:rPr>
              <a:t>www.thebalancecareers.com/negotiation-skills-list-2063760</a:t>
            </a:r>
            <a:r>
              <a:rPr lang="en-GB" sz="1800" dirty="0" smtClean="0"/>
              <a:t> </a:t>
            </a:r>
            <a:endParaRPr lang="en-GB" sz="1800" dirty="0" smtClean="0"/>
          </a:p>
        </p:txBody>
      </p:sp>
    </p:spTree>
    <p:extLst>
      <p:ext uri="{BB962C8B-B14F-4D97-AF65-F5344CB8AC3E}">
        <p14:creationId xmlns:p14="http://schemas.microsoft.com/office/powerpoint/2010/main" val="383069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dirty="0"/>
              <a:t>http://www.yoh.com/blog/5-reasons-every-organization-needs-a-recruitment-and-selection-policy (access 20/03/2019</a:t>
            </a:r>
            <a:r>
              <a:rPr lang="en-GB" dirty="0" smtClean="0"/>
              <a:t>) </a:t>
            </a:r>
            <a:endParaRPr lang="en-GB" dirty="0"/>
          </a:p>
          <a:p>
            <a:r>
              <a:rPr lang="en-GB" dirty="0"/>
              <a:t>Armstrong, M. (2016). Armstrong's Handbook of Management and Leadership for HR. 4th ed. London: </a:t>
            </a:r>
            <a:r>
              <a:rPr lang="en-GB" dirty="0" err="1"/>
              <a:t>Kogan</a:t>
            </a:r>
            <a:r>
              <a:rPr lang="en-GB" dirty="0" smtClean="0"/>
              <a:t>. </a:t>
            </a:r>
            <a:endParaRPr lang="en-GB" dirty="0"/>
          </a:p>
          <a:p>
            <a:r>
              <a:rPr lang="en-GB" dirty="0"/>
              <a:t>hhttp://www.acas.org.uk (access date: 21/03/2019)</a:t>
            </a:r>
          </a:p>
          <a:p>
            <a:r>
              <a:rPr lang="en-GB" dirty="0"/>
              <a:t>Ruth Mayhew, R. (2019). Definition of the Recruitment &amp; Selection Process. [online] Smallbusiness.chron.com. Available at: https://smallbusiness.chron.com/definition-recruitment-selection-process-2526.html [Accessed 23 Mar. 2019</a:t>
            </a:r>
            <a:r>
              <a:rPr lang="en-GB" dirty="0" smtClean="0"/>
              <a:t>].</a:t>
            </a:r>
            <a:endParaRPr lang="en-GB" dirty="0"/>
          </a:p>
          <a:p>
            <a:endParaRPr lang="en-GB" dirty="0"/>
          </a:p>
        </p:txBody>
      </p:sp>
    </p:spTree>
    <p:extLst>
      <p:ext uri="{BB962C8B-B14F-4D97-AF65-F5344CB8AC3E}">
        <p14:creationId xmlns:p14="http://schemas.microsoft.com/office/powerpoint/2010/main" val="41407955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lnSpcReduction="10000"/>
          </a:bodyPr>
          <a:lstStyle/>
          <a:p>
            <a:r>
              <a:rPr lang="en-GB" dirty="0"/>
              <a:t>Glassdoor.co.uk. (2019). [online] Available at: https://www.glassdoor.co.uk/Interview/Debenhams-Debenhams-Sales-Manager-Interview-Questions-EI_IE8618.0,9_KO10,33.htm [Accessed 21 Mar. 2019</a:t>
            </a:r>
            <a:r>
              <a:rPr lang="en-GB" dirty="0" smtClean="0"/>
              <a:t>].</a:t>
            </a:r>
            <a:endParaRPr lang="en-GB" dirty="0"/>
          </a:p>
          <a:p>
            <a:endParaRPr lang="en-GB" dirty="0"/>
          </a:p>
          <a:p>
            <a:r>
              <a:rPr lang="en-GB" dirty="0"/>
              <a:t> Glassdoor.co.uk. (2019). Help Us Keep Glassdoor Safe. [online] Available at: https://www.glassdoor.co.uk/Job/redditch-sales-manager-jobs-SRCH_IL.0,8_IC3254767_KO9,22.htm?rdserp=true&amp;jl=3144842180&amp;jaguid=&amp;src=GD_JOB_AD&amp;srs=EI_JOBS&amp;s=21&amp;ao=70837 [Accessed 21 Mar. 2019].</a:t>
            </a:r>
          </a:p>
          <a:p>
            <a:endParaRPr lang="en-GB" dirty="0"/>
          </a:p>
        </p:txBody>
      </p:sp>
    </p:spTree>
    <p:extLst>
      <p:ext uri="{BB962C8B-B14F-4D97-AF65-F5344CB8AC3E}">
        <p14:creationId xmlns:p14="http://schemas.microsoft.com/office/powerpoint/2010/main" val="14941665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TotalTime>
  <Words>721</Words>
  <Application>Microsoft Office PowerPoint</Application>
  <PresentationFormat>Widescreen</PresentationFormat>
  <Paragraphs>130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Book Antiqua</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Advertising the job position</vt:lpstr>
      <vt:lpstr>PowerPoint Presentation</vt:lpstr>
      <vt:lpstr>PowerPoint Presentation</vt:lpstr>
      <vt:lpstr>References </vt:lpstr>
      <vt:lpstr>References </vt:lpstr>
      <vt:lpstr>References </vt:lpstr>
      <vt:lpstr>References </vt:lpstr>
    </vt:vector>
  </TitlesOfParts>
  <Company>City and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SW404068</dc:creator>
  <cp:lastModifiedBy>Jasmine Norman (1811329)</cp:lastModifiedBy>
  <cp:revision>27</cp:revision>
  <dcterms:created xsi:type="dcterms:W3CDTF">2019-03-22T17:55:22Z</dcterms:created>
  <dcterms:modified xsi:type="dcterms:W3CDTF">2019-03-25T11:49:23Z</dcterms:modified>
</cp:coreProperties>
</file>