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58" r:id="rId5"/>
    <p:sldId id="260" r:id="rId6"/>
    <p:sldId id="265" r:id="rId7"/>
    <p:sldId id="259" r:id="rId8"/>
    <p:sldId id="262" r:id="rId9"/>
    <p:sldId id="261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71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165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79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259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11/30/2022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30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11/30/2022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53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11/30/2022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73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211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768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409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207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302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Old wrinkled hands with some coins">
            <a:extLst>
              <a:ext uri="{FF2B5EF4-FFF2-40B4-BE49-F238E27FC236}">
                <a16:creationId xmlns:a16="http://schemas.microsoft.com/office/drawing/2014/main" id="{9EB98AA5-C5DA-7CE6-C536-423819D0C4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8D2BA-6592-DEFA-582D-D143368C0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454124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solidFill>
                  <a:srgbClr val="FFFFFF"/>
                </a:solidFill>
              </a:rPr>
              <a:t>The cost of living: The effects on the standard of living, mental health and wellbeing, and what is being done to help with these issues.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002121-9D95-FC6F-0581-531C36191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Natalie Ford</a:t>
            </a:r>
          </a:p>
          <a:p>
            <a:r>
              <a:rPr lang="en-GB" dirty="0">
                <a:solidFill>
                  <a:srgbClr val="FFFFFF"/>
                </a:solidFill>
              </a:rPr>
              <a:t>2007772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76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EAA07-1690-1EF8-DEBB-055A697DC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cost of living crisis?</a:t>
            </a:r>
          </a:p>
        </p:txBody>
      </p:sp>
      <p:pic>
        <p:nvPicPr>
          <p:cNvPr id="6" name="Content Placeholder 5" descr="A picture containing text, sky, sign, several&#10;&#10;Description automatically generated">
            <a:extLst>
              <a:ext uri="{FF2B5EF4-FFF2-40B4-BE49-F238E27FC236}">
                <a16:creationId xmlns:a16="http://schemas.microsoft.com/office/drawing/2014/main" id="{5D84E7AF-2C8A-9536-C437-679C6AECAE5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7514" y="521966"/>
            <a:ext cx="5164823" cy="3002285"/>
          </a:xfrm>
        </p:spPr>
      </p:pic>
      <p:pic>
        <p:nvPicPr>
          <p:cNvPr id="8" name="Content Placeholder 7" descr="A picture containing text, bottle, indoor&#10;&#10;Description automatically generated">
            <a:extLst>
              <a:ext uri="{FF2B5EF4-FFF2-40B4-BE49-F238E27FC236}">
                <a16:creationId xmlns:a16="http://schemas.microsoft.com/office/drawing/2014/main" id="{116AA514-EC9C-F252-32FE-BCAC01AD1C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2950" y="3753468"/>
            <a:ext cx="4417821" cy="2432639"/>
          </a:xfrm>
        </p:spPr>
      </p:pic>
    </p:spTree>
    <p:extLst>
      <p:ext uri="{BB962C8B-B14F-4D97-AF65-F5344CB8AC3E}">
        <p14:creationId xmlns:p14="http://schemas.microsoft.com/office/powerpoint/2010/main" val="2563801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62320-67D8-412E-7082-6073BF7DD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983269"/>
          </a:xfrm>
        </p:spPr>
        <p:txBody>
          <a:bodyPr>
            <a:normAutofit/>
          </a:bodyPr>
          <a:lstStyle/>
          <a:p>
            <a:r>
              <a:rPr lang="en-GB" dirty="0"/>
              <a:t>Facts and figures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06630-7C07-B510-D742-00E971CF8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2133600"/>
            <a:ext cx="8686799" cy="405526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10.1% rise in inflation-highest it has been for 40 years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(Francis-Devine et al, 2022).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in cost of food, materials, food, gas and electricity (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BBC news, 2022)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extra 8,216 individuals used food banks in Wales during 2021/2022 than in 2018/2019 (UK parliament,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Increase of children going in to care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(Health, T. L. P., 2022).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No increase in salaries (</a:t>
            </a:r>
            <a:r>
              <a:rPr lang="en-GB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Normandeau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2022).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59% increase in mental health issues reported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(money and mental health, 2022).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Homelessness- lead to mental health issues (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Crisis, 2022) (The British Association for Counselling and Psychotherapy, 2022) .</a:t>
            </a:r>
          </a:p>
        </p:txBody>
      </p:sp>
    </p:spTree>
    <p:extLst>
      <p:ext uri="{BB962C8B-B14F-4D97-AF65-F5344CB8AC3E}">
        <p14:creationId xmlns:p14="http://schemas.microsoft.com/office/powerpoint/2010/main" val="2838906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1E256-4036-EC28-ED6F-41F626F63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934172"/>
          </a:xfrm>
        </p:spPr>
        <p:txBody>
          <a:bodyPr>
            <a:normAutofit/>
          </a:bodyPr>
          <a:lstStyle/>
          <a:p>
            <a:r>
              <a:rPr lang="en-GB" dirty="0"/>
              <a:t>How has this been reported?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2E923-636A-8BCB-81B1-5A350BC4F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2776451"/>
            <a:ext cx="8686799" cy="3412413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Negative facts and figures- continuous reminder of financial difficulty.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More coverage at the start of a programme and spend longer talking about these issues, or place them on front pages of news papers </a:t>
            </a:r>
            <a:r>
              <a:rPr lang="en-GB" sz="1800" dirty="0">
                <a:latin typeface="Arial" panose="020B0604020202020204" pitchFamily="34" charset="0"/>
                <a:ea typeface="DengXian" panose="02010600030101010101" pitchFamily="2" charset="-122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McCombs, 2002) </a:t>
            </a:r>
            <a:r>
              <a:rPr lang="en-GB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DengXian" panose="02010600030101010101" pitchFamily="2" charset="-122"/>
              </a:rPr>
              <a:t>Gunther (1998) found that the way in which an issue was reported had a noticeable impact on individuals thoughts.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DengXian" panose="02010600030101010101" pitchFamily="2" charset="-122"/>
              </a:rPr>
              <a:t>Media has described the continuation of the crisis for a number of years (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institute for government, 2022).</a:t>
            </a:r>
            <a:endParaRPr lang="en-GB" sz="1800" dirty="0">
              <a:effectLst/>
              <a:ea typeface="DengXian" panose="02010600030101010101" pitchFamily="2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DengXian" panose="02010600030101010101" pitchFamily="2" charset="-122"/>
              </a:rPr>
              <a:t>In February 2022 the Guardian (2022) published an article including six graphs highlighting the enormity of the problem.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801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9EB28E-EC69-3663-7016-704062B8B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Guardian (2022) findings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9B92E6-62B1-4726-C49B-88BF75B82B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Price cap rise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FC45E3B-BF3D-2514-2084-69841EB633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Daily life increases</a:t>
            </a:r>
          </a:p>
        </p:txBody>
      </p:sp>
      <p:pic>
        <p:nvPicPr>
          <p:cNvPr id="9" name="Content Placeholder 8" descr="Chart&#10;&#10;Description automatically generated with medium confidence">
            <a:extLst>
              <a:ext uri="{FF2B5EF4-FFF2-40B4-BE49-F238E27FC236}">
                <a16:creationId xmlns:a16="http://schemas.microsoft.com/office/drawing/2014/main" id="{F3609447-12C1-3D1D-9380-93516F3C97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25" y="2898631"/>
            <a:ext cx="5019675" cy="3278475"/>
          </a:xfrm>
          <a:prstGeom prst="rect">
            <a:avLst/>
          </a:prstGeom>
        </p:spPr>
      </p:pic>
      <p:pic>
        <p:nvPicPr>
          <p:cNvPr id="10" name="Content Placeholder 9" descr="Chart, bar chart&#10;&#10;Description automatically generated">
            <a:extLst>
              <a:ext uri="{FF2B5EF4-FFF2-40B4-BE49-F238E27FC236}">
                <a16:creationId xmlns:a16="http://schemas.microsoft.com/office/drawing/2014/main" id="{C0911BA8-C25C-BE7E-C727-84746A8CB2F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772" y="2876550"/>
            <a:ext cx="4217193" cy="3322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984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E89D3-804B-A0B0-0E93-C212AA7F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Here to help...</a:t>
            </a:r>
          </a:p>
        </p:txBody>
      </p:sp>
      <p:pic>
        <p:nvPicPr>
          <p:cNvPr id="5" name="Content Placeholder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970AD9A-AEA5-F161-06A7-55615E9DE6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242" y="1959430"/>
            <a:ext cx="6454053" cy="3889436"/>
          </a:xfrm>
        </p:spPr>
      </p:pic>
    </p:spTree>
    <p:extLst>
      <p:ext uri="{BB962C8B-B14F-4D97-AF65-F5344CB8AC3E}">
        <p14:creationId xmlns:p14="http://schemas.microsoft.com/office/powerpoint/2010/main" val="3124683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98F83-77CF-D6D7-9B72-EBF8DE9FB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6160"/>
            <a:ext cx="8686800" cy="1060458"/>
          </a:xfrm>
        </p:spPr>
        <p:txBody>
          <a:bodyPr>
            <a:normAutofit/>
          </a:bodyPr>
          <a:lstStyle/>
          <a:p>
            <a:r>
              <a:rPr lang="en-GB" dirty="0"/>
              <a:t>The response so far.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78622-1CE0-9F2C-7248-5A35994CA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69" y="2177935"/>
            <a:ext cx="8686799" cy="401092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GOV.uk (2022) (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Forbes, 2022a) (Forbes, 2022b) </a:t>
            </a:r>
            <a:r>
              <a:rPr lang="en-GB" dirty="0"/>
              <a:t>assistance with energy bills for 28 million homes.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Increase in food banks.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Wales has planned a £380 million package of support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GOV.wales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, 2022).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Further support for mental health from charities, apps and websites.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mental health &amp; money advice (2021)- money issues, increase stress, increase mental health issues, turn2us, (2021) available to help access grants and financial aid.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72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20A2B-07B9-3246-B2F6-1EC7406C3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 </a:t>
            </a:r>
            <a:br>
              <a:rPr lang="en-GB" dirty="0"/>
            </a:br>
            <a:r>
              <a:rPr lang="en-GB" dirty="0"/>
              <a:t>and </a:t>
            </a:r>
            <a:br>
              <a:rPr lang="en-GB" dirty="0"/>
            </a:br>
            <a:r>
              <a:rPr lang="en-GB" dirty="0"/>
              <a:t>negatives </a:t>
            </a:r>
            <a:br>
              <a:rPr lang="en-GB" dirty="0"/>
            </a:br>
            <a:r>
              <a:rPr lang="en-GB" dirty="0"/>
              <a:t>of the response so far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CA22F-7E1E-BE58-FB85-004FEA8EC4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Increase in food banks.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Monetary aid from government.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Help with mental health issues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D8221-3A77-532F-5472-CFBD37EE2E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429000"/>
            <a:ext cx="5290751" cy="2747963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government continuously changing their mind in regard to help available.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government decreasing help.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 increase in salaries- is this possible?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Sion and </a:t>
            </a: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Ifan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(2022) stated the government decided to take away the “£20 a week” </a:t>
            </a:r>
            <a:r>
              <a:rPr lang="en-GB" sz="1800" dirty="0">
                <a:latin typeface="Arial" panose="020B0604020202020204" pitchFamily="34" charset="0"/>
                <a:ea typeface="DengXian" panose="02010600030101010101" pitchFamily="2" charset="-122"/>
              </a:rPr>
              <a:t>uplift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of “Universal Credit” that affects a fifth of households in Wales.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institute of employment rights (2022) described the government reaction to the developing crisis </a:t>
            </a:r>
            <a:r>
              <a:rPr lang="en-GB" sz="1800" dirty="0">
                <a:latin typeface="Arial" panose="020B0604020202020204" pitchFamily="34" charset="0"/>
                <a:ea typeface="DengXian" panose="02010600030101010101" pitchFamily="2" charset="-122"/>
              </a:rPr>
              <a:t>as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 “class war”.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48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85275-5B8B-63D7-9EE3-5EA6C3087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Health approach to the cost of living crisis-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9204B-BD36-001E-9278-11E05A047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More support within the work place.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More doctors/appointments available.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Schools to have designated staff members for children to talk to when struggling.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Free school meals for more families.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1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0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A8FD15-DC83-A189-54FB-E1913917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976160"/>
            <a:ext cx="6144231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Local Authority</a:t>
            </a:r>
            <a:br>
              <a:rPr lang="en-US" sz="5400"/>
            </a:br>
            <a:r>
              <a:rPr lang="en-US" sz="5400"/>
              <a:t>recommendations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A133035C-46AF-4B6B-A264-C0D48C50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8379" y="610900"/>
            <a:ext cx="393922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D0AEEA35-87E2-E02F-1695-EAD4181BDC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8" y="3156176"/>
            <a:ext cx="6144231" cy="307211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FBC6AA-BB1D-DA06-988B-D74504D13A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46477" y="976160"/>
            <a:ext cx="3927651" cy="52127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Community support-</a:t>
            </a:r>
          </a:p>
          <a:p>
            <a:r>
              <a:rPr lang="en-US" sz="2000" dirty="0"/>
              <a:t>Groups, drop off stations for unwanted possessions/food, increase volunteers.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Community support workers-</a:t>
            </a:r>
          </a:p>
          <a:p>
            <a:r>
              <a:rPr lang="en-US" sz="2000" dirty="0"/>
              <a:t>Volunteers to visit vulnerable individuals, enable care staff longer at domiciliary/palliative care visits.</a:t>
            </a:r>
          </a:p>
        </p:txBody>
      </p:sp>
    </p:spTree>
    <p:extLst>
      <p:ext uri="{BB962C8B-B14F-4D97-AF65-F5344CB8AC3E}">
        <p14:creationId xmlns:p14="http://schemas.microsoft.com/office/powerpoint/2010/main" val="1567788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24371-8499-1F01-AC60-F1779D81E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safety…what can be done?</a:t>
            </a:r>
          </a:p>
        </p:txBody>
      </p:sp>
      <p:pic>
        <p:nvPicPr>
          <p:cNvPr id="6" name="Content Placeholder 5" descr="A picture containing icon&#10;&#10;Description automatically generated">
            <a:extLst>
              <a:ext uri="{FF2B5EF4-FFF2-40B4-BE49-F238E27FC236}">
                <a16:creationId xmlns:a16="http://schemas.microsoft.com/office/drawing/2014/main" id="{AE2CF334-29C1-3A23-703B-2118B2C0F2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213" y="1827972"/>
            <a:ext cx="5021262" cy="319253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2F70F6-45B8-A2AE-8BF6-794AEDB1A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0" dirty="0"/>
              <a:t>PCSO patrols.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0" dirty="0"/>
              <a:t>Neighbourhood watch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i="0" dirty="0"/>
              <a:t>Maintain low level of crime.</a:t>
            </a:r>
          </a:p>
        </p:txBody>
      </p:sp>
    </p:spTree>
    <p:extLst>
      <p:ext uri="{BB962C8B-B14F-4D97-AF65-F5344CB8AC3E}">
        <p14:creationId xmlns:p14="http://schemas.microsoft.com/office/powerpoint/2010/main" val="3798303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E4B7F00E-74F9-A97A-C1CA-42B33AC865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03" r="-1" b="680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3D868-72DC-D230-ABB6-F984DD345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23342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>
                <a:solidFill>
                  <a:srgbClr val="FFFFFF"/>
                </a:solidFill>
              </a:rPr>
              <a:t>Importance of multi agency collaborative working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353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DE57300-C7FF-4578-99A0-42B0295B1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9522A0AC-5229-1240-3C3F-EB224BCCA9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602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C8721-643F-3987-A9EE-1AC96713D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2333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>
                <a:solidFill>
                  <a:srgbClr val="FFFFFF"/>
                </a:solidFill>
              </a:rPr>
              <a:t>Improved approaches to achieve a brighter future.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6584AF-6122-64CB-6BCA-9E1AE4E65FDC}"/>
              </a:ext>
            </a:extLst>
          </p:cNvPr>
          <p:cNvSpPr txBox="1"/>
          <p:nvPr/>
        </p:nvSpPr>
        <p:spPr>
          <a:xfrm>
            <a:off x="9172759" y="6056032"/>
            <a:ext cx="24023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Future generations (2022)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394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723B7-444E-16CF-B3D3-34C65113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63426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DE57C5-ABDC-EF15-6F07-7A07C844C2A3}"/>
              </a:ext>
            </a:extLst>
          </p:cNvPr>
          <p:cNvSpPr txBox="1"/>
          <p:nvPr/>
        </p:nvSpPr>
        <p:spPr>
          <a:xfrm>
            <a:off x="640080" y="1803862"/>
            <a:ext cx="11313622" cy="4912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BACP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Cost of living crisis: survey shows impact on mental health.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https://www.bacp.co.uk/news/news-from-bacp/2022/8-september-cost-of-living-crisis-survey-shows-impact-on-mental-health/ (Accessed on 29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BBC News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Inflation: Seven reasons the cost of living is going up around the world.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https://www.bbc.co.uk/news/business-59982702 (Accessed on: 23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Crisis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cost of living crisis: how we are supporting our members.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https://www.crisis.org.uk/get-involved/philanthropy/philanthropy-bulletins/the-cost-of-living-crisis-how-we-are-supporting-our-members/ (Accessed on 29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Forbes (2022a)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Energy update: Centrica opens rough gas storage facility to boost reserves.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https://www.forbes.com/uk/advisor/personal-finance/2022/10/28/energy-market-updates/ (Accessed on 29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Forbes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Cost of living crisis: Government pulls on energy price guarantee.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https://www.forbes.com/uk/advisor/energy/cost-of-living-crisis/ (Accessed on 29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714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902A02-0ADE-41E6-69C8-569F15D84595}"/>
              </a:ext>
            </a:extLst>
          </p:cNvPr>
          <p:cNvSpPr txBox="1"/>
          <p:nvPr/>
        </p:nvSpPr>
        <p:spPr>
          <a:xfrm>
            <a:off x="515389" y="831273"/>
            <a:ext cx="11321935" cy="6331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Francis-Devine, B., Bolton, P., Keep, M., and Harari, D. (2022) </a:t>
            </a:r>
            <a:r>
              <a:rPr lang="en-GB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 briefing. Rising cost of living in the UK.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House of commons library. Available at: https://researchbriefings.files.paliament.uk/documents/CBP-9428/CBP-9428.pdf. (Accessed on 23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rd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Future generations (2022) </a:t>
            </a:r>
            <a:r>
              <a:rPr lang="en-GB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Well-being of future generations (Wales) Act 2015.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Available at: https://www.futuregenerations.wales/about-us/future-generations-act/ (Accessed 01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st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December 2022).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GOV.uk (2022) </a:t>
            </a:r>
            <a:r>
              <a:rPr lang="en-GB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Overall government support for the cost of living: factsheet.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https://www.gov.uk/government/publications/government-support-for-the-cost-of-living-factsheet/government-suppor-for-the-cost-of-living-factsheet (Accessed on 29th October 2022).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GOV.Wales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(2022) </a:t>
            </a:r>
            <a:r>
              <a:rPr lang="en-GB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£380m to help tackle the cost-of-living crisis in Wales.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https://gov.wales/380m-help-tackle-cost-living-crisis-wales (Accessed on 30th October 2022).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Gunther, A.C., 1998. The persuasive press inference: Effects of mass media on perceived public opinion. 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Communication Research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25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(5), pp.486-504.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Health, T.L.P., 2022. The cost of living: an avoidable public health crisis. 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Lancet. Public Health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(6), p.e485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Institute for government (2022) 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Cost of living crisis. 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https://www.instituteforgovernment.org.uk/explainers/cost-living-crisis (Accessed on 27th October 2022).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Institute of employment rights (2022) </a:t>
            </a:r>
            <a:r>
              <a:rPr lang="en-GB" sz="16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governments response to the cost-of-living crisis is nothing short of class war. </a:t>
            </a:r>
            <a:r>
              <a:rPr lang="en-GB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https://www.ier.org.uk/comments/the-governments-response-to-the-cost-of-living-crisis-is-nothing-short-of-class-war/ (Accessed on 28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623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EE63F13-38F7-AAB8-F425-4BEF25F7781B}"/>
              </a:ext>
            </a:extLst>
          </p:cNvPr>
          <p:cNvSpPr txBox="1"/>
          <p:nvPr/>
        </p:nvSpPr>
        <p:spPr>
          <a:xfrm>
            <a:off x="500743" y="979714"/>
            <a:ext cx="11462657" cy="6100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Limb, M., 2022. Cancer patients’ health is at increased risk from cost of living crisis, charity warns. 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BMJ: British Medical Journal (Online)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377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p.o1103.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Marie Curie (2022) 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Response to measures set out to address rising cost of living. 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 : https://www.maricurie.org.uk/media/press-releases/response-to-measures-set-out-to-address-rising-cost-of-living/346415 (Accessed on 30th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Marmot, M., 2022. There doesn’t need to be a trade-off between sustainability and the cost-of-living crisis. </a:t>
            </a:r>
            <a:r>
              <a:rPr lang="en-GB" sz="1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379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McCombs, M., 2002, June. The agenda-setting role of the mass media in the shaping of public opinion. In 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Mass Media Economics 2002 Conference, London School of Economics: http://sticerd. </a:t>
            </a:r>
            <a:r>
              <a:rPr lang="en-GB" sz="1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lse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ac. </a:t>
            </a:r>
            <a:r>
              <a:rPr lang="en-GB" sz="1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uk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</a:t>
            </a:r>
            <a:r>
              <a:rPr lang="en-GB" sz="1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dps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/extra/McCombs. pdf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&amp; money advice (2021) 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money worries can affect your mental health.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https://www.mentalhealthandmoneyadvice.org/wal/managing-money/how-are-mental-health-and-money-worries-linked/money-worries-and-mental-health/ (Accessed on 30</a:t>
            </a:r>
            <a:r>
              <a:rPr lang="en-GB" sz="1800" baseline="30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October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Mental health &amp; money advice (2022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How to manage your mental health and money following the energy price rise.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Available at: https://www.mentalhealthandmoneyadvice.org/en/top-tips/how-to-manage-your-mental-health-and-money-following-the-energy-price-rise/ (Accessed on 30</a:t>
            </a:r>
            <a:r>
              <a:rPr lang="en-GB" sz="1800" baseline="30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643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CFA8B4-2604-8B24-4A7D-E4F68F58A20D}"/>
              </a:ext>
            </a:extLst>
          </p:cNvPr>
          <p:cNvSpPr txBox="1"/>
          <p:nvPr/>
        </p:nvSpPr>
        <p:spPr>
          <a:xfrm>
            <a:off x="465513" y="931025"/>
            <a:ext cx="11363498" cy="6125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Money and mental health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Cost of living squeeze could cause national mental health crisis- with 11M UK adults saying they feel “unable to cope” due to rising costs.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https://www.moneyandmentalhealth.org/press-release/cost-of-living-crisis/ (Accessed on 23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Ng, K.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to cope with cost-of-living crisis.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Independent. 21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October. Available at: https://www.independent.co.uk/life-style/cost -of-living-crisis-payment-help-b2207529.html. (Accessed on 21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NHS England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Cancer quality of life survey.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Available at: https://www.cancerdata.nhs.uk/cancerqol (Accessed on: 27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Normandeau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F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the cost of living increasing in the UK?.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BBN times. Available at: https://www.bbntimes.com/financial/why-is-the-cost-of-living-increasing-in-the-uk#:~:text=The%20cost%20of%20living%20has%20increased%20in%20the,not%20notice%20price%20rises%20from%20month%20to%20month. (Accessed on 23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QUIT (2017)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want to quit.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Available at: https://www.quit.org.uk/lets-quit/ (Accessed on 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November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Sion, C.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Ifan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G., 2022. When ends don't meet: a cost-of-living update.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Food Foundation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Millions of adults missing meals as cost of living crisis bites.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https://foodfoundation.org.uk/press-release/millions-of-adults-missing-meals-as-cost-of-living-bites. (Accessed on 26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750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1DE9E6-030C-BC0B-786B-2DCE184BCDAE}"/>
              </a:ext>
            </a:extLst>
          </p:cNvPr>
          <p:cNvSpPr txBox="1"/>
          <p:nvPr/>
        </p:nvSpPr>
        <p:spPr>
          <a:xfrm>
            <a:off x="482138" y="872836"/>
            <a:ext cx="11388437" cy="5327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Guardian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 numbers: What is fuelling Britain’s cost of living crisis?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https://www.theguardian.com/business/2022/feb/03/in-numbers-britains-cost-of-living-crisis (Accessed on 28th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Turn2us (2021)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Get support.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https://www.turn2us.org.uk/Get-Support (Accessed on 30th October 2022).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UK Parliament (2019)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House of commons library: Health inequalities: Income deprivation and north/south divides.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https://commonslibrary.parliament.uk/health-inequalities-income-deprivation-and-north-south-divides/ (Accessed on 27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UK Parliament (2022) 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House of common library: food banks in the UK.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https://commonslibrary.parliament.uk/research-briefings//cbp-8585/#:~:text=This%20was%20still%20an%20increase,food%20parcels%20in%20the%20UK. (Accessed on 29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October 2022).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UNICEF Office of Research (2020) </a:t>
            </a:r>
            <a:r>
              <a:rPr lang="en-GB" sz="1800" i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Worlds of influence: understanding what shapes child well-being in rich countries</a:t>
            </a:r>
            <a:r>
              <a:rPr lang="en-GB" sz="18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Available at: 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https://www.unicef-irc.org/child-well-being-report-card-16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 on 26th October 2022).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6573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8B1BF2-D9BF-9B95-7C3C-210BFDCB08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1230" y="484400"/>
            <a:ext cx="4436960" cy="60577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DCF741-D2E5-F542-6380-B07C0E6596D4}"/>
              </a:ext>
            </a:extLst>
          </p:cNvPr>
          <p:cNvSpPr txBox="1"/>
          <p:nvPr/>
        </p:nvSpPr>
        <p:spPr>
          <a:xfrm>
            <a:off x="731520" y="1188720"/>
            <a:ext cx="4488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Handout example</a:t>
            </a:r>
          </a:p>
        </p:txBody>
      </p:sp>
    </p:spTree>
    <p:extLst>
      <p:ext uri="{BB962C8B-B14F-4D97-AF65-F5344CB8AC3E}">
        <p14:creationId xmlns:p14="http://schemas.microsoft.com/office/powerpoint/2010/main" val="188845860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16797</TotalTime>
  <Words>1919</Words>
  <Application>Microsoft Office PowerPoint</Application>
  <PresentationFormat>Widescreen</PresentationFormat>
  <Paragraphs>91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Bierstadt</vt:lpstr>
      <vt:lpstr>Calibri</vt:lpstr>
      <vt:lpstr>GestaltVTI</vt:lpstr>
      <vt:lpstr>The cost of living: The effects on the standard of living, mental health and wellbeing, and what is being done to help with these issues.</vt:lpstr>
      <vt:lpstr>What is the cost of living crisis?</vt:lpstr>
      <vt:lpstr>Facts and figures</vt:lpstr>
      <vt:lpstr>How has this been reported?</vt:lpstr>
      <vt:lpstr>The Guardian (2022) findings</vt:lpstr>
      <vt:lpstr>Here to help...</vt:lpstr>
      <vt:lpstr>The response so far.</vt:lpstr>
      <vt:lpstr>Positives  and  negatives  of the response so far</vt:lpstr>
      <vt:lpstr>Health approach to the cost of living crisis- recommendations</vt:lpstr>
      <vt:lpstr>Local Authority recommendations</vt:lpstr>
      <vt:lpstr>Community safety…what can be done?</vt:lpstr>
      <vt:lpstr>Importance of multi agency collaborative working</vt:lpstr>
      <vt:lpstr>Improved approaches to achieve a brighter future.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cost of living crisis, what can we do to help?</dc:title>
  <dc:creator>Natalie Ford (2007772)</dc:creator>
  <cp:lastModifiedBy>Natalie Ford (2007772)</cp:lastModifiedBy>
  <cp:revision>53</cp:revision>
  <dcterms:created xsi:type="dcterms:W3CDTF">2022-11-21T21:04:20Z</dcterms:created>
  <dcterms:modified xsi:type="dcterms:W3CDTF">2022-12-05T23:21:43Z</dcterms:modified>
</cp:coreProperties>
</file>