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4"/>
  </p:sldMasterIdLst>
  <p:notesMasterIdLst>
    <p:notesMasterId r:id="rId19"/>
  </p:notesMasterIdLst>
  <p:sldIdLst>
    <p:sldId id="258" r:id="rId5"/>
    <p:sldId id="260" r:id="rId6"/>
    <p:sldId id="273" r:id="rId7"/>
    <p:sldId id="272" r:id="rId8"/>
    <p:sldId id="261" r:id="rId9"/>
    <p:sldId id="263" r:id="rId10"/>
    <p:sldId id="262" r:id="rId11"/>
    <p:sldId id="270" r:id="rId12"/>
    <p:sldId id="269" r:id="rId13"/>
    <p:sldId id="274" r:id="rId14"/>
    <p:sldId id="264" r:id="rId15"/>
    <p:sldId id="265" r:id="rId16"/>
    <p:sldId id="268" r:id="rId17"/>
    <p:sldId id="256"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80905" autoAdjust="0"/>
  </p:normalViewPr>
  <p:slideViewPr>
    <p:cSldViewPr snapToGrid="0">
      <p:cViewPr varScale="1">
        <p:scale>
          <a:sx n="89" d="100"/>
          <a:sy n="89" d="100"/>
        </p:scale>
        <p:origin x="1320" y="90"/>
      </p:cViewPr>
      <p:guideLst/>
    </p:cSldViewPr>
  </p:slideViewPr>
  <p:notesTextViewPr>
    <p:cViewPr>
      <p:scale>
        <a:sx n="1" d="1"/>
        <a:sy n="1" d="1"/>
      </p:scale>
      <p:origin x="0" y="0"/>
    </p:cViewPr>
  </p:notesTextViewPr>
  <p:notesViewPr>
    <p:cSldViewPr snapToGrid="0">
      <p:cViewPr varScale="1">
        <p:scale>
          <a:sx n="122" d="100"/>
          <a:sy n="122" d="100"/>
        </p:scale>
        <p:origin x="499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615351-0BDE-4DD2-B9CA-04CB8AAF7886}"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GB"/>
        </a:p>
      </dgm:t>
    </dgm:pt>
    <dgm:pt modelId="{FC956418-0D72-407F-92CF-546135F1BAE6}">
      <dgm:prSet phldrT="[Text]"/>
      <dgm:spPr/>
      <dgm:t>
        <a:bodyPr/>
        <a:lstStyle/>
        <a:p>
          <a:r>
            <a:rPr lang="en-GB" dirty="0"/>
            <a:t>Verbal</a:t>
          </a:r>
        </a:p>
      </dgm:t>
    </dgm:pt>
    <dgm:pt modelId="{9FD7F4CA-F1C6-43B0-B6A7-7D8685AD502A}" type="parTrans" cxnId="{9F61FDFC-288C-4636-B412-7D913441BDF1}">
      <dgm:prSet/>
      <dgm:spPr/>
      <dgm:t>
        <a:bodyPr/>
        <a:lstStyle/>
        <a:p>
          <a:endParaRPr lang="en-GB"/>
        </a:p>
      </dgm:t>
    </dgm:pt>
    <dgm:pt modelId="{DE40DD69-A601-451A-AA6A-0F576DBDCC90}" type="sibTrans" cxnId="{9F61FDFC-288C-4636-B412-7D913441BDF1}">
      <dgm:prSet/>
      <dgm:spPr/>
      <dgm:t>
        <a:bodyPr/>
        <a:lstStyle/>
        <a:p>
          <a:endParaRPr lang="en-GB"/>
        </a:p>
      </dgm:t>
    </dgm:pt>
    <dgm:pt modelId="{CF9C0F7B-8090-4C46-A766-B89159401C46}">
      <dgm:prSet phldrT="[Text]"/>
      <dgm:spPr/>
      <dgm:t>
        <a:bodyPr/>
        <a:lstStyle/>
        <a:p>
          <a:pPr>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Think before you speak</a:t>
          </a:r>
          <a:endParaRPr lang="en-GB" dirty="0"/>
        </a:p>
      </dgm:t>
    </dgm:pt>
    <dgm:pt modelId="{084B25C0-859B-4F51-BA68-7D5B7FB37275}" type="parTrans" cxnId="{C8D83C94-D03D-4346-A244-7F8A896E14B7}">
      <dgm:prSet/>
      <dgm:spPr/>
      <dgm:t>
        <a:bodyPr/>
        <a:lstStyle/>
        <a:p>
          <a:endParaRPr lang="en-GB"/>
        </a:p>
      </dgm:t>
    </dgm:pt>
    <dgm:pt modelId="{0D0C8BEA-1240-4B19-822B-EDD25DAD6515}" type="sibTrans" cxnId="{C8D83C94-D03D-4346-A244-7F8A896E14B7}">
      <dgm:prSet/>
      <dgm:spPr/>
      <dgm:t>
        <a:bodyPr/>
        <a:lstStyle/>
        <a:p>
          <a:endParaRPr lang="en-GB"/>
        </a:p>
      </dgm:t>
    </dgm:pt>
    <dgm:pt modelId="{D0AF93C4-10B9-4089-8D8E-3C085BE52839}">
      <dgm:prSet phldrT="[Text]"/>
      <dgm:spPr/>
      <dgm:t>
        <a:bodyPr/>
        <a:lstStyle/>
        <a:p>
          <a:r>
            <a:rPr lang="en-GB" dirty="0"/>
            <a:t>Non-Verbal</a:t>
          </a:r>
        </a:p>
      </dgm:t>
    </dgm:pt>
    <dgm:pt modelId="{EDB574D0-988F-439F-BF38-B590147F78E3}" type="parTrans" cxnId="{3BBD714A-613A-496A-B524-C9D7CFF16E06}">
      <dgm:prSet/>
      <dgm:spPr/>
      <dgm:t>
        <a:bodyPr/>
        <a:lstStyle/>
        <a:p>
          <a:endParaRPr lang="en-GB"/>
        </a:p>
      </dgm:t>
    </dgm:pt>
    <dgm:pt modelId="{8C950AAE-DE4D-4597-B363-99C2B2460773}" type="sibTrans" cxnId="{3BBD714A-613A-496A-B524-C9D7CFF16E06}">
      <dgm:prSet/>
      <dgm:spPr/>
      <dgm:t>
        <a:bodyPr/>
        <a:lstStyle/>
        <a:p>
          <a:endParaRPr lang="en-GB"/>
        </a:p>
      </dgm:t>
    </dgm:pt>
    <dgm:pt modelId="{EC1F5063-C96B-4EBF-8266-89CB75C1E030}">
      <dgm:prSet phldrT="[Text]"/>
      <dgm:spPr/>
      <dgm:t>
        <a:bodyPr/>
        <a:lstStyle/>
        <a:p>
          <a:pPr>
            <a:lnSpc>
              <a:spcPct val="200000"/>
            </a:lnSpc>
            <a:buFont typeface="Arial" panose="020B0604020202020204" pitchFamily="34" charset="0"/>
            <a:buChar char="•"/>
          </a:pPr>
          <a:r>
            <a:rPr lang="en-GB" dirty="0">
              <a:latin typeface="Arial" panose="020B0604020202020204" pitchFamily="34" charset="0"/>
              <a:cs typeface="Arial" panose="020B0604020202020204" pitchFamily="34" charset="0"/>
            </a:rPr>
            <a:t>Body Language</a:t>
          </a:r>
          <a:endParaRPr lang="en-GB" dirty="0"/>
        </a:p>
      </dgm:t>
    </dgm:pt>
    <dgm:pt modelId="{7DEEA423-2E76-41B6-AB32-55FF375A721D}" type="parTrans" cxnId="{E11CFF28-1AC9-447D-B588-5DE1A12F0AC8}">
      <dgm:prSet/>
      <dgm:spPr/>
      <dgm:t>
        <a:bodyPr/>
        <a:lstStyle/>
        <a:p>
          <a:endParaRPr lang="en-GB"/>
        </a:p>
      </dgm:t>
    </dgm:pt>
    <dgm:pt modelId="{1A8FBF60-76C5-4E2B-86A0-CA7B22B7B717}" type="sibTrans" cxnId="{E11CFF28-1AC9-447D-B588-5DE1A12F0AC8}">
      <dgm:prSet/>
      <dgm:spPr/>
      <dgm:t>
        <a:bodyPr/>
        <a:lstStyle/>
        <a:p>
          <a:endParaRPr lang="en-GB"/>
        </a:p>
      </dgm:t>
    </dgm:pt>
    <dgm:pt modelId="{0A3E72E1-DCED-4D87-B76E-8EAE7C165238}">
      <dgm:prSet phldrT="[Text]"/>
      <dgm:spPr/>
      <dgm:t>
        <a:bodyPr/>
        <a:lstStyle/>
        <a:p>
          <a:r>
            <a:rPr lang="en-GB" dirty="0"/>
            <a:t>Other form</a:t>
          </a:r>
        </a:p>
      </dgm:t>
    </dgm:pt>
    <dgm:pt modelId="{93C3EDE6-A064-4AA8-86CB-DE052C2C3303}" type="parTrans" cxnId="{328120CF-DA93-4CAD-A399-EC6542D6C309}">
      <dgm:prSet/>
      <dgm:spPr/>
      <dgm:t>
        <a:bodyPr/>
        <a:lstStyle/>
        <a:p>
          <a:endParaRPr lang="en-GB"/>
        </a:p>
      </dgm:t>
    </dgm:pt>
    <dgm:pt modelId="{DA58288D-1F83-4969-8A02-A36BA147FFB4}" type="sibTrans" cxnId="{328120CF-DA93-4CAD-A399-EC6542D6C309}">
      <dgm:prSet/>
      <dgm:spPr/>
      <dgm:t>
        <a:bodyPr/>
        <a:lstStyle/>
        <a:p>
          <a:endParaRPr lang="en-GB"/>
        </a:p>
      </dgm:t>
    </dgm:pt>
    <dgm:pt modelId="{7545377D-F3EC-4731-9F50-9CAD4EC0286F}">
      <dgm:prSet phldrT="[Text]"/>
      <dgm:spPr/>
      <dgm:t>
        <a:bodyPr/>
        <a:lstStyle/>
        <a:p>
          <a:pPr>
            <a:lnSpc>
              <a:spcPct val="200000"/>
            </a:lnSpc>
            <a:buFont typeface="Arial" panose="020B0604020202020204" pitchFamily="34" charset="0"/>
            <a:buChar char="•"/>
          </a:pPr>
          <a:r>
            <a:rPr lang="en-GB" dirty="0">
              <a:latin typeface="Arial" panose="020B0604020202020204" pitchFamily="34" charset="0"/>
              <a:cs typeface="Arial" panose="020B0604020202020204" pitchFamily="34" charset="0"/>
            </a:rPr>
            <a:t>Technical Aids</a:t>
          </a:r>
          <a:endParaRPr lang="en-GB" dirty="0"/>
        </a:p>
      </dgm:t>
    </dgm:pt>
    <dgm:pt modelId="{FA7BA732-DDF9-412F-92F5-05BBAF0F32A0}" type="parTrans" cxnId="{1E960BE8-B966-4A0D-B7A0-97AACD975C89}">
      <dgm:prSet/>
      <dgm:spPr/>
      <dgm:t>
        <a:bodyPr/>
        <a:lstStyle/>
        <a:p>
          <a:endParaRPr lang="en-GB"/>
        </a:p>
      </dgm:t>
    </dgm:pt>
    <dgm:pt modelId="{7AE3FFD1-7208-4521-99C2-3BF1C80C5F7B}" type="sibTrans" cxnId="{1E960BE8-B966-4A0D-B7A0-97AACD975C89}">
      <dgm:prSet/>
      <dgm:spPr/>
      <dgm:t>
        <a:bodyPr/>
        <a:lstStyle/>
        <a:p>
          <a:endParaRPr lang="en-GB"/>
        </a:p>
      </dgm:t>
    </dgm:pt>
    <dgm:pt modelId="{03D95CE3-9E6C-4FAC-9B75-6C05DDFB84C8}">
      <dgm:prSet/>
      <dgm:spPr/>
      <dgm:t>
        <a:bodyPr/>
        <a:lstStyle/>
        <a:p>
          <a:pPr>
            <a:lnSpc>
              <a:spcPct val="150000"/>
            </a:lnSpc>
          </a:pPr>
          <a:r>
            <a:rPr lang="en-GB" dirty="0">
              <a:latin typeface="Arial" panose="020B0604020202020204" pitchFamily="34" charset="0"/>
              <a:cs typeface="Arial" panose="020B0604020202020204" pitchFamily="34" charset="0"/>
            </a:rPr>
            <a:t>Clearly</a:t>
          </a:r>
        </a:p>
      </dgm:t>
    </dgm:pt>
    <dgm:pt modelId="{C0F54990-02D6-4B49-83F8-EFF0618F899A}" type="parTrans" cxnId="{42146D5E-A8C0-4F42-9F49-02F32ACF312A}">
      <dgm:prSet/>
      <dgm:spPr/>
      <dgm:t>
        <a:bodyPr/>
        <a:lstStyle/>
        <a:p>
          <a:endParaRPr lang="en-GB"/>
        </a:p>
      </dgm:t>
    </dgm:pt>
    <dgm:pt modelId="{537840FB-664D-419D-9DFB-6B86E8EF85EB}" type="sibTrans" cxnId="{42146D5E-A8C0-4F42-9F49-02F32ACF312A}">
      <dgm:prSet/>
      <dgm:spPr/>
      <dgm:t>
        <a:bodyPr/>
        <a:lstStyle/>
        <a:p>
          <a:endParaRPr lang="en-GB"/>
        </a:p>
      </dgm:t>
    </dgm:pt>
    <dgm:pt modelId="{5F42249D-D9C7-48E0-B4AD-E21FF682A78C}">
      <dgm:prSet/>
      <dgm:spPr/>
      <dgm:t>
        <a:bodyPr/>
        <a:lstStyle/>
        <a:p>
          <a:pPr>
            <a:lnSpc>
              <a:spcPct val="150000"/>
            </a:lnSpc>
          </a:pPr>
          <a:r>
            <a:rPr lang="en-GB" dirty="0">
              <a:latin typeface="Arial" panose="020B0604020202020204" pitchFamily="34" charset="0"/>
              <a:cs typeface="Arial" panose="020B0604020202020204" pitchFamily="34" charset="0"/>
            </a:rPr>
            <a:t>Listen</a:t>
          </a:r>
        </a:p>
      </dgm:t>
    </dgm:pt>
    <dgm:pt modelId="{3FEA237B-4B4A-45C7-A0BA-F849918BDE6F}" type="parTrans" cxnId="{03F1E1F8-D60B-43D9-84A9-D0EE9D10F76C}">
      <dgm:prSet/>
      <dgm:spPr/>
      <dgm:t>
        <a:bodyPr/>
        <a:lstStyle/>
        <a:p>
          <a:endParaRPr lang="en-GB"/>
        </a:p>
      </dgm:t>
    </dgm:pt>
    <dgm:pt modelId="{B1BA31E6-56A3-4698-87F4-A297119D4085}" type="sibTrans" cxnId="{03F1E1F8-D60B-43D9-84A9-D0EE9D10F76C}">
      <dgm:prSet/>
      <dgm:spPr/>
      <dgm:t>
        <a:bodyPr/>
        <a:lstStyle/>
        <a:p>
          <a:endParaRPr lang="en-GB"/>
        </a:p>
      </dgm:t>
    </dgm:pt>
    <dgm:pt modelId="{A0505531-A0CA-4297-8906-43B760C09677}">
      <dgm:prSet/>
      <dgm:spPr/>
      <dgm:t>
        <a:bodyPr/>
        <a:lstStyle/>
        <a:p>
          <a:pPr>
            <a:lnSpc>
              <a:spcPct val="200000"/>
            </a:lnSpc>
          </a:pPr>
          <a:r>
            <a:rPr lang="en-GB" dirty="0">
              <a:latin typeface="Arial" panose="020B0604020202020204" pitchFamily="34" charset="0"/>
              <a:cs typeface="Arial" panose="020B0604020202020204" pitchFamily="34" charset="0"/>
            </a:rPr>
            <a:t>Surroundings</a:t>
          </a:r>
        </a:p>
      </dgm:t>
    </dgm:pt>
    <dgm:pt modelId="{D663F33F-6E72-4BB2-8282-F1FA6FBAE948}" type="parTrans" cxnId="{1D66F0F1-4785-46BE-B2B4-DF0B7F6D0F48}">
      <dgm:prSet/>
      <dgm:spPr/>
      <dgm:t>
        <a:bodyPr/>
        <a:lstStyle/>
        <a:p>
          <a:endParaRPr lang="en-GB"/>
        </a:p>
      </dgm:t>
    </dgm:pt>
    <dgm:pt modelId="{80391114-6E06-4D72-8A4F-B672E9278F25}" type="sibTrans" cxnId="{1D66F0F1-4785-46BE-B2B4-DF0B7F6D0F48}">
      <dgm:prSet/>
      <dgm:spPr/>
      <dgm:t>
        <a:bodyPr/>
        <a:lstStyle/>
        <a:p>
          <a:endParaRPr lang="en-GB"/>
        </a:p>
      </dgm:t>
    </dgm:pt>
    <dgm:pt modelId="{8C95EEBC-A363-4FCE-BC1E-0B873BB8F686}">
      <dgm:prSet/>
      <dgm:spPr/>
      <dgm:t>
        <a:bodyPr/>
        <a:lstStyle/>
        <a:p>
          <a:pPr>
            <a:lnSpc>
              <a:spcPct val="200000"/>
            </a:lnSpc>
          </a:pPr>
          <a:r>
            <a:rPr lang="en-GB" dirty="0">
              <a:latin typeface="Arial" panose="020B0604020202020204" pitchFamily="34" charset="0"/>
              <a:cs typeface="Arial" panose="020B0604020202020204" pitchFamily="34" charset="0"/>
            </a:rPr>
            <a:t>Proximity</a:t>
          </a:r>
        </a:p>
      </dgm:t>
    </dgm:pt>
    <dgm:pt modelId="{D69C74E8-B65B-4182-979B-9650210A6014}" type="parTrans" cxnId="{6CF3B978-A863-4B9C-8FDF-EAF915EEC891}">
      <dgm:prSet/>
      <dgm:spPr/>
      <dgm:t>
        <a:bodyPr/>
        <a:lstStyle/>
        <a:p>
          <a:endParaRPr lang="en-GB"/>
        </a:p>
      </dgm:t>
    </dgm:pt>
    <dgm:pt modelId="{E428BBD9-B0C6-440C-BCBC-5510A1AF7659}" type="sibTrans" cxnId="{6CF3B978-A863-4B9C-8FDF-EAF915EEC891}">
      <dgm:prSet/>
      <dgm:spPr/>
      <dgm:t>
        <a:bodyPr/>
        <a:lstStyle/>
        <a:p>
          <a:endParaRPr lang="en-GB"/>
        </a:p>
      </dgm:t>
    </dgm:pt>
    <dgm:pt modelId="{7BBD5CF9-0F5B-4629-B4FF-BD288CC0477F}">
      <dgm:prSet/>
      <dgm:spPr/>
      <dgm:t>
        <a:bodyPr/>
        <a:lstStyle/>
        <a:p>
          <a:pPr>
            <a:lnSpc>
              <a:spcPct val="200000"/>
            </a:lnSpc>
          </a:pPr>
          <a:r>
            <a:rPr lang="en-GB" dirty="0">
              <a:latin typeface="Arial" panose="020B0604020202020204" pitchFamily="34" charset="0"/>
              <a:cs typeface="Arial" panose="020B0604020202020204" pitchFamily="34" charset="0"/>
            </a:rPr>
            <a:t>Language</a:t>
          </a:r>
        </a:p>
      </dgm:t>
    </dgm:pt>
    <dgm:pt modelId="{BC50687B-32F9-40BC-BA93-001129EE3A60}" type="parTrans" cxnId="{A0054BE6-9F47-4387-ACF5-3BC9FF8A9B9A}">
      <dgm:prSet/>
      <dgm:spPr/>
      <dgm:t>
        <a:bodyPr/>
        <a:lstStyle/>
        <a:p>
          <a:endParaRPr lang="en-GB"/>
        </a:p>
      </dgm:t>
    </dgm:pt>
    <dgm:pt modelId="{0E922121-62BF-4D46-BB8B-8791C9450A3C}" type="sibTrans" cxnId="{A0054BE6-9F47-4387-ACF5-3BC9FF8A9B9A}">
      <dgm:prSet/>
      <dgm:spPr/>
      <dgm:t>
        <a:bodyPr/>
        <a:lstStyle/>
        <a:p>
          <a:endParaRPr lang="en-GB"/>
        </a:p>
      </dgm:t>
    </dgm:pt>
    <dgm:pt modelId="{6BDF1EE3-CFA8-4226-9C7A-540CC67F997C}">
      <dgm:prSet/>
      <dgm:spPr/>
      <dgm:t>
        <a:bodyPr/>
        <a:lstStyle/>
        <a:p>
          <a:pPr>
            <a:lnSpc>
              <a:spcPct val="200000"/>
            </a:lnSpc>
          </a:pPr>
          <a:r>
            <a:rPr lang="en-GB" dirty="0">
              <a:latin typeface="Arial" panose="020B0604020202020204" pitchFamily="34" charset="0"/>
              <a:cs typeface="Arial" panose="020B0604020202020204" pitchFamily="34" charset="0"/>
            </a:rPr>
            <a:t>Mediums </a:t>
          </a:r>
          <a:r>
            <a:rPr lang="en-GB" dirty="0" err="1">
              <a:latin typeface="Arial" panose="020B0604020202020204" pitchFamily="34" charset="0"/>
              <a:cs typeface="Arial" panose="020B0604020202020204" pitchFamily="34" charset="0"/>
            </a:rPr>
            <a:t>e.g</a:t>
          </a:r>
          <a:r>
            <a:rPr lang="en-GB" dirty="0">
              <a:latin typeface="Arial" panose="020B0604020202020204" pitchFamily="34" charset="0"/>
              <a:cs typeface="Arial" panose="020B0604020202020204" pitchFamily="34" charset="0"/>
            </a:rPr>
            <a:t> Boards</a:t>
          </a:r>
        </a:p>
      </dgm:t>
    </dgm:pt>
    <dgm:pt modelId="{D26ECCBB-AFEA-4E8B-B340-9E4EFC9D22FD}" type="parTrans" cxnId="{C9067B31-6DAA-4936-8830-2B1D9FDAEABD}">
      <dgm:prSet/>
      <dgm:spPr/>
      <dgm:t>
        <a:bodyPr/>
        <a:lstStyle/>
        <a:p>
          <a:endParaRPr lang="en-GB"/>
        </a:p>
      </dgm:t>
    </dgm:pt>
    <dgm:pt modelId="{F428093B-B1E1-48E5-910F-8830C40CF793}" type="sibTrans" cxnId="{C9067B31-6DAA-4936-8830-2B1D9FDAEABD}">
      <dgm:prSet/>
      <dgm:spPr/>
      <dgm:t>
        <a:bodyPr/>
        <a:lstStyle/>
        <a:p>
          <a:endParaRPr lang="en-GB"/>
        </a:p>
      </dgm:t>
    </dgm:pt>
    <dgm:pt modelId="{C5CF220F-7DA1-4925-A202-7C7675BFE09C}">
      <dgm:prSet/>
      <dgm:spPr/>
      <dgm:t>
        <a:bodyPr/>
        <a:lstStyle/>
        <a:p>
          <a:pPr>
            <a:lnSpc>
              <a:spcPct val="200000"/>
            </a:lnSpc>
          </a:pPr>
          <a:r>
            <a:rPr lang="en-GB" dirty="0">
              <a:latin typeface="Arial" panose="020B0604020202020204" pitchFamily="34" charset="0"/>
              <a:cs typeface="Arial" panose="020B0604020202020204" pitchFamily="34" charset="0"/>
            </a:rPr>
            <a:t>Use of terminology</a:t>
          </a:r>
        </a:p>
      </dgm:t>
    </dgm:pt>
    <dgm:pt modelId="{9720CB9E-2011-4259-912F-5D0B8090D78A}" type="parTrans" cxnId="{26344B30-6B2D-4CA6-BEE1-FBD88E97CC42}">
      <dgm:prSet/>
      <dgm:spPr/>
      <dgm:t>
        <a:bodyPr/>
        <a:lstStyle/>
        <a:p>
          <a:endParaRPr lang="en-GB"/>
        </a:p>
      </dgm:t>
    </dgm:pt>
    <dgm:pt modelId="{F839C366-888D-4EAA-A54B-96B9718F0AFB}" type="sibTrans" cxnId="{26344B30-6B2D-4CA6-BEE1-FBD88E97CC42}">
      <dgm:prSet/>
      <dgm:spPr/>
      <dgm:t>
        <a:bodyPr/>
        <a:lstStyle/>
        <a:p>
          <a:endParaRPr lang="en-GB"/>
        </a:p>
      </dgm:t>
    </dgm:pt>
    <dgm:pt modelId="{D7F6E95C-241B-4D61-8199-7932C39E02D4}">
      <dgm:prSet/>
      <dgm:spPr/>
      <dgm:t>
        <a:bodyPr/>
        <a:lstStyle/>
        <a:p>
          <a:pPr>
            <a:lnSpc>
              <a:spcPct val="200000"/>
            </a:lnSpc>
          </a:pPr>
          <a:r>
            <a:rPr lang="en-GB" dirty="0">
              <a:latin typeface="Arial" panose="020B0604020202020204" pitchFamily="34" charset="0"/>
              <a:cs typeface="Arial" panose="020B0604020202020204" pitchFamily="34" charset="0"/>
            </a:rPr>
            <a:t>Senses &amp; Empathy</a:t>
          </a:r>
        </a:p>
      </dgm:t>
    </dgm:pt>
    <dgm:pt modelId="{A5FEB7E9-ABBD-4E03-9EED-9FACDD5618AF}" type="parTrans" cxnId="{C0006A71-30CB-4BD4-8EDC-4476CCA5E577}">
      <dgm:prSet/>
      <dgm:spPr/>
      <dgm:t>
        <a:bodyPr/>
        <a:lstStyle/>
        <a:p>
          <a:endParaRPr lang="en-GB"/>
        </a:p>
      </dgm:t>
    </dgm:pt>
    <dgm:pt modelId="{177095E1-E3B6-4AF3-9990-790A0CD4CE56}" type="sibTrans" cxnId="{C0006A71-30CB-4BD4-8EDC-4476CCA5E577}">
      <dgm:prSet/>
      <dgm:spPr/>
      <dgm:t>
        <a:bodyPr/>
        <a:lstStyle/>
        <a:p>
          <a:endParaRPr lang="en-GB"/>
        </a:p>
      </dgm:t>
    </dgm:pt>
    <dgm:pt modelId="{6A4A986E-3C41-4F22-8237-59E294583CEA}">
      <dgm:prSet/>
      <dgm:spPr/>
      <dgm:t>
        <a:bodyPr/>
        <a:lstStyle/>
        <a:p>
          <a:pPr>
            <a:lnSpc>
              <a:spcPct val="150000"/>
            </a:lnSpc>
          </a:pPr>
          <a:r>
            <a:rPr lang="en-GB" dirty="0">
              <a:latin typeface="Arial" panose="020B0604020202020204" pitchFamily="34" charset="0"/>
              <a:cs typeface="Arial" panose="020B0604020202020204" pitchFamily="34" charset="0"/>
            </a:rPr>
            <a:t>Slowly</a:t>
          </a:r>
        </a:p>
      </dgm:t>
    </dgm:pt>
    <dgm:pt modelId="{FD0BFE69-D736-4D84-8ED7-773DC0F07CDE}" type="parTrans" cxnId="{629992CD-1D73-4FBF-A20B-7D2C7034F77B}">
      <dgm:prSet/>
      <dgm:spPr/>
      <dgm:t>
        <a:bodyPr/>
        <a:lstStyle/>
        <a:p>
          <a:endParaRPr lang="en-GB"/>
        </a:p>
      </dgm:t>
    </dgm:pt>
    <dgm:pt modelId="{31E99ABB-F8CB-40CF-8041-F6ED192ACCAE}" type="sibTrans" cxnId="{629992CD-1D73-4FBF-A20B-7D2C7034F77B}">
      <dgm:prSet/>
      <dgm:spPr/>
      <dgm:t>
        <a:bodyPr/>
        <a:lstStyle/>
        <a:p>
          <a:endParaRPr lang="en-GB"/>
        </a:p>
      </dgm:t>
    </dgm:pt>
    <dgm:pt modelId="{8F0EF6D0-A3EE-4098-8593-7C64522F63EA}">
      <dgm:prSet/>
      <dgm:spPr/>
      <dgm:t>
        <a:bodyPr/>
        <a:lstStyle/>
        <a:p>
          <a:pPr>
            <a:lnSpc>
              <a:spcPct val="150000"/>
            </a:lnSpc>
          </a:pPr>
          <a:r>
            <a:rPr lang="en-GB" dirty="0">
              <a:latin typeface="Arial" panose="020B0604020202020204" pitchFamily="34" charset="0"/>
              <a:cs typeface="Arial" panose="020B0604020202020204" pitchFamily="34" charset="0"/>
            </a:rPr>
            <a:t>Softly</a:t>
          </a:r>
        </a:p>
      </dgm:t>
    </dgm:pt>
    <dgm:pt modelId="{D757A4D5-BD8D-455A-8E65-623150D93C69}" type="parTrans" cxnId="{821F8331-B216-4B42-80AF-28DCE7DF1BEE}">
      <dgm:prSet/>
      <dgm:spPr/>
      <dgm:t>
        <a:bodyPr/>
        <a:lstStyle/>
        <a:p>
          <a:endParaRPr lang="en-GB"/>
        </a:p>
      </dgm:t>
    </dgm:pt>
    <dgm:pt modelId="{1F37CBD9-83FD-4E64-A43D-855ED0753664}" type="sibTrans" cxnId="{821F8331-B216-4B42-80AF-28DCE7DF1BEE}">
      <dgm:prSet/>
      <dgm:spPr/>
      <dgm:t>
        <a:bodyPr/>
        <a:lstStyle/>
        <a:p>
          <a:endParaRPr lang="en-GB"/>
        </a:p>
      </dgm:t>
    </dgm:pt>
    <dgm:pt modelId="{1CA521BE-8496-44E7-AA98-AFB7D7EBFFDB}" type="pres">
      <dgm:prSet presAssocID="{53615351-0BDE-4DD2-B9CA-04CB8AAF7886}" presName="Name0" presStyleCnt="0">
        <dgm:presLayoutVars>
          <dgm:dir/>
          <dgm:animLvl val="lvl"/>
          <dgm:resizeHandles val="exact"/>
        </dgm:presLayoutVars>
      </dgm:prSet>
      <dgm:spPr/>
    </dgm:pt>
    <dgm:pt modelId="{E625BB67-B893-40E3-8013-E09EC37DC290}" type="pres">
      <dgm:prSet presAssocID="{FC956418-0D72-407F-92CF-546135F1BAE6}" presName="composite" presStyleCnt="0"/>
      <dgm:spPr/>
    </dgm:pt>
    <dgm:pt modelId="{54E9C7A1-C792-40C7-876A-581BF27F8D54}" type="pres">
      <dgm:prSet presAssocID="{FC956418-0D72-407F-92CF-546135F1BAE6}" presName="parTx" presStyleLbl="alignNode1" presStyleIdx="0" presStyleCnt="3" custScaleX="137951">
        <dgm:presLayoutVars>
          <dgm:chMax val="0"/>
          <dgm:chPref val="0"/>
          <dgm:bulletEnabled val="1"/>
        </dgm:presLayoutVars>
      </dgm:prSet>
      <dgm:spPr/>
    </dgm:pt>
    <dgm:pt modelId="{51BB7E87-6826-425E-A81F-D7E6E9EC8903}" type="pres">
      <dgm:prSet presAssocID="{FC956418-0D72-407F-92CF-546135F1BAE6}" presName="desTx" presStyleLbl="alignAccFollowNode1" presStyleIdx="0" presStyleCnt="3" custScaleX="137288">
        <dgm:presLayoutVars>
          <dgm:bulletEnabled val="1"/>
        </dgm:presLayoutVars>
      </dgm:prSet>
      <dgm:spPr/>
    </dgm:pt>
    <dgm:pt modelId="{40C60E56-6470-4C66-84A6-FCECB850C83D}" type="pres">
      <dgm:prSet presAssocID="{DE40DD69-A601-451A-AA6A-0F576DBDCC90}" presName="space" presStyleCnt="0"/>
      <dgm:spPr/>
    </dgm:pt>
    <dgm:pt modelId="{0FE3F902-E5BA-415F-9564-2628DB677740}" type="pres">
      <dgm:prSet presAssocID="{D0AF93C4-10B9-4089-8D8E-3C085BE52839}" presName="composite" presStyleCnt="0"/>
      <dgm:spPr/>
    </dgm:pt>
    <dgm:pt modelId="{E8E275B5-1EE0-4564-95CD-CB1B88AF58C1}" type="pres">
      <dgm:prSet presAssocID="{D0AF93C4-10B9-4089-8D8E-3C085BE52839}" presName="parTx" presStyleLbl="alignNode1" presStyleIdx="1" presStyleCnt="3" custScaleX="145204">
        <dgm:presLayoutVars>
          <dgm:chMax val="0"/>
          <dgm:chPref val="0"/>
          <dgm:bulletEnabled val="1"/>
        </dgm:presLayoutVars>
      </dgm:prSet>
      <dgm:spPr/>
    </dgm:pt>
    <dgm:pt modelId="{35E8C573-F5FA-4D99-9404-DE40457CB1CB}" type="pres">
      <dgm:prSet presAssocID="{D0AF93C4-10B9-4089-8D8E-3C085BE52839}" presName="desTx" presStyleLbl="alignAccFollowNode1" presStyleIdx="1" presStyleCnt="3" custScaleX="145310">
        <dgm:presLayoutVars>
          <dgm:bulletEnabled val="1"/>
        </dgm:presLayoutVars>
      </dgm:prSet>
      <dgm:spPr/>
    </dgm:pt>
    <dgm:pt modelId="{F9467D2C-0811-407D-8B6A-6CBF0EFE24B4}" type="pres">
      <dgm:prSet presAssocID="{8C950AAE-DE4D-4597-B363-99C2B2460773}" presName="space" presStyleCnt="0"/>
      <dgm:spPr/>
    </dgm:pt>
    <dgm:pt modelId="{624B1E7C-5881-4F21-948D-5D31A38EE9BB}" type="pres">
      <dgm:prSet presAssocID="{0A3E72E1-DCED-4D87-B76E-8EAE7C165238}" presName="composite" presStyleCnt="0"/>
      <dgm:spPr/>
    </dgm:pt>
    <dgm:pt modelId="{398448F9-118F-4CBC-BAF6-9520808F476A}" type="pres">
      <dgm:prSet presAssocID="{0A3E72E1-DCED-4D87-B76E-8EAE7C165238}" presName="parTx" presStyleLbl="alignNode1" presStyleIdx="2" presStyleCnt="3" custScaleX="153952">
        <dgm:presLayoutVars>
          <dgm:chMax val="0"/>
          <dgm:chPref val="0"/>
          <dgm:bulletEnabled val="1"/>
        </dgm:presLayoutVars>
      </dgm:prSet>
      <dgm:spPr/>
    </dgm:pt>
    <dgm:pt modelId="{CEC9BB54-3570-4826-8420-D8E00ADDB15D}" type="pres">
      <dgm:prSet presAssocID="{0A3E72E1-DCED-4D87-B76E-8EAE7C165238}" presName="desTx" presStyleLbl="alignAccFollowNode1" presStyleIdx="2" presStyleCnt="3" custScaleX="154954" custScaleY="109665">
        <dgm:presLayoutVars>
          <dgm:bulletEnabled val="1"/>
        </dgm:presLayoutVars>
      </dgm:prSet>
      <dgm:spPr/>
    </dgm:pt>
  </dgm:ptLst>
  <dgm:cxnLst>
    <dgm:cxn modelId="{044F5F01-5B1A-49C1-9995-10936D6782E3}" type="presOf" srcId="{0A3E72E1-DCED-4D87-B76E-8EAE7C165238}" destId="{398448F9-118F-4CBC-BAF6-9520808F476A}" srcOrd="0" destOrd="0" presId="urn:microsoft.com/office/officeart/2005/8/layout/hList1"/>
    <dgm:cxn modelId="{D7DAA70F-8964-4B06-8AEE-6CA0BA8A0458}" type="presOf" srcId="{03D95CE3-9E6C-4FAC-9B75-6C05DDFB84C8}" destId="{51BB7E87-6826-425E-A81F-D7E6E9EC8903}" srcOrd="0" destOrd="1" presId="urn:microsoft.com/office/officeart/2005/8/layout/hList1"/>
    <dgm:cxn modelId="{E11CFF28-1AC9-447D-B588-5DE1A12F0AC8}" srcId="{D0AF93C4-10B9-4089-8D8E-3C085BE52839}" destId="{EC1F5063-C96B-4EBF-8266-89CB75C1E030}" srcOrd="0" destOrd="0" parTransId="{7DEEA423-2E76-41B6-AB32-55FF375A721D}" sibTransId="{1A8FBF60-76C5-4E2B-86A0-CA7B22B7B717}"/>
    <dgm:cxn modelId="{26344B30-6B2D-4CA6-BEE1-FBD88E97CC42}" srcId="{0A3E72E1-DCED-4D87-B76E-8EAE7C165238}" destId="{C5CF220F-7DA1-4925-A202-7C7675BFE09C}" srcOrd="3" destOrd="0" parTransId="{9720CB9E-2011-4259-912F-5D0B8090D78A}" sibTransId="{F839C366-888D-4EAA-A54B-96B9718F0AFB}"/>
    <dgm:cxn modelId="{C9067B31-6DAA-4936-8830-2B1D9FDAEABD}" srcId="{0A3E72E1-DCED-4D87-B76E-8EAE7C165238}" destId="{6BDF1EE3-CFA8-4226-9C7A-540CC67F997C}" srcOrd="2" destOrd="0" parTransId="{D26ECCBB-AFEA-4E8B-B340-9E4EFC9D22FD}" sibTransId="{F428093B-B1E1-48E5-910F-8830C40CF793}"/>
    <dgm:cxn modelId="{821F8331-B216-4B42-80AF-28DCE7DF1BEE}" srcId="{FC956418-0D72-407F-92CF-546135F1BAE6}" destId="{8F0EF6D0-A3EE-4098-8593-7C64522F63EA}" srcOrd="3" destOrd="0" parTransId="{D757A4D5-BD8D-455A-8E65-623150D93C69}" sibTransId="{1F37CBD9-83FD-4E64-A43D-855ED0753664}"/>
    <dgm:cxn modelId="{E4251D38-68EA-438D-8AED-C27766FAC7BB}" type="presOf" srcId="{D0AF93C4-10B9-4089-8D8E-3C085BE52839}" destId="{E8E275B5-1EE0-4564-95CD-CB1B88AF58C1}" srcOrd="0" destOrd="0" presId="urn:microsoft.com/office/officeart/2005/8/layout/hList1"/>
    <dgm:cxn modelId="{42146D5E-A8C0-4F42-9F49-02F32ACF312A}" srcId="{FC956418-0D72-407F-92CF-546135F1BAE6}" destId="{03D95CE3-9E6C-4FAC-9B75-6C05DDFB84C8}" srcOrd="1" destOrd="0" parTransId="{C0F54990-02D6-4B49-83F8-EFF0618F899A}" sibTransId="{537840FB-664D-419D-9DFB-6B86E8EF85EB}"/>
    <dgm:cxn modelId="{47B26F5E-BFD7-40D0-9725-7A7367B0D301}" type="presOf" srcId="{EC1F5063-C96B-4EBF-8266-89CB75C1E030}" destId="{35E8C573-F5FA-4D99-9404-DE40457CB1CB}" srcOrd="0" destOrd="0" presId="urn:microsoft.com/office/officeart/2005/8/layout/hList1"/>
    <dgm:cxn modelId="{535E144A-2BFD-42B4-A113-1BD0C279BDD1}" type="presOf" srcId="{8F0EF6D0-A3EE-4098-8593-7C64522F63EA}" destId="{51BB7E87-6826-425E-A81F-D7E6E9EC8903}" srcOrd="0" destOrd="3" presId="urn:microsoft.com/office/officeart/2005/8/layout/hList1"/>
    <dgm:cxn modelId="{3BBD714A-613A-496A-B524-C9D7CFF16E06}" srcId="{53615351-0BDE-4DD2-B9CA-04CB8AAF7886}" destId="{D0AF93C4-10B9-4089-8D8E-3C085BE52839}" srcOrd="1" destOrd="0" parTransId="{EDB574D0-988F-439F-BF38-B590147F78E3}" sibTransId="{8C950AAE-DE4D-4597-B363-99C2B2460773}"/>
    <dgm:cxn modelId="{F32D1F70-1AC3-4817-A57D-45A40F5E0463}" type="presOf" srcId="{A0505531-A0CA-4297-8906-43B760C09677}" destId="{35E8C573-F5FA-4D99-9404-DE40457CB1CB}" srcOrd="0" destOrd="1" presId="urn:microsoft.com/office/officeart/2005/8/layout/hList1"/>
    <dgm:cxn modelId="{C0006A71-30CB-4BD4-8EDC-4476CCA5E577}" srcId="{D0AF93C4-10B9-4089-8D8E-3C085BE52839}" destId="{D7F6E95C-241B-4D61-8199-7932C39E02D4}" srcOrd="3" destOrd="0" parTransId="{A5FEB7E9-ABBD-4E03-9EED-9FACDD5618AF}" sibTransId="{177095E1-E3B6-4AF3-9990-790A0CD4CE56}"/>
    <dgm:cxn modelId="{7C6B7D76-6071-46AE-914A-38CA7779CBF6}" type="presOf" srcId="{CF9C0F7B-8090-4C46-A766-B89159401C46}" destId="{51BB7E87-6826-425E-A81F-D7E6E9EC8903}" srcOrd="0" destOrd="0" presId="urn:microsoft.com/office/officeart/2005/8/layout/hList1"/>
    <dgm:cxn modelId="{6CF3B978-A863-4B9C-8FDF-EAF915EEC891}" srcId="{D0AF93C4-10B9-4089-8D8E-3C085BE52839}" destId="{8C95EEBC-A363-4FCE-BC1E-0B873BB8F686}" srcOrd="2" destOrd="0" parTransId="{D69C74E8-B65B-4182-979B-9650210A6014}" sibTransId="{E428BBD9-B0C6-440C-BCBC-5510A1AF7659}"/>
    <dgm:cxn modelId="{A769C07E-E867-4450-9AD1-55F0659F932D}" type="presOf" srcId="{FC956418-0D72-407F-92CF-546135F1BAE6}" destId="{54E9C7A1-C792-40C7-876A-581BF27F8D54}" srcOrd="0" destOrd="0" presId="urn:microsoft.com/office/officeart/2005/8/layout/hList1"/>
    <dgm:cxn modelId="{C8D83C94-D03D-4346-A244-7F8A896E14B7}" srcId="{FC956418-0D72-407F-92CF-546135F1BAE6}" destId="{CF9C0F7B-8090-4C46-A766-B89159401C46}" srcOrd="0" destOrd="0" parTransId="{084B25C0-859B-4F51-BA68-7D5B7FB37275}" sibTransId="{0D0C8BEA-1240-4B19-822B-EDD25DAD6515}"/>
    <dgm:cxn modelId="{8D8451A0-A493-42AE-9520-6788A3EAF476}" type="presOf" srcId="{53615351-0BDE-4DD2-B9CA-04CB8AAF7886}" destId="{1CA521BE-8496-44E7-AA98-AFB7D7EBFFDB}" srcOrd="0" destOrd="0" presId="urn:microsoft.com/office/officeart/2005/8/layout/hList1"/>
    <dgm:cxn modelId="{92EDE0B2-205B-4009-9A9E-6C6363846FBB}" type="presOf" srcId="{8C95EEBC-A363-4FCE-BC1E-0B873BB8F686}" destId="{35E8C573-F5FA-4D99-9404-DE40457CB1CB}" srcOrd="0" destOrd="2" presId="urn:microsoft.com/office/officeart/2005/8/layout/hList1"/>
    <dgm:cxn modelId="{A4C5FEB3-EB64-44E9-82E7-E4189F9FC559}" type="presOf" srcId="{C5CF220F-7DA1-4925-A202-7C7675BFE09C}" destId="{CEC9BB54-3570-4826-8420-D8E00ADDB15D}" srcOrd="0" destOrd="3" presId="urn:microsoft.com/office/officeart/2005/8/layout/hList1"/>
    <dgm:cxn modelId="{FDC32DBA-500A-4B7D-BF74-62CF2DDB2517}" type="presOf" srcId="{7BBD5CF9-0F5B-4629-B4FF-BD288CC0477F}" destId="{CEC9BB54-3570-4826-8420-D8E00ADDB15D}" srcOrd="0" destOrd="1" presId="urn:microsoft.com/office/officeart/2005/8/layout/hList1"/>
    <dgm:cxn modelId="{81447FC1-595D-4FC7-9E9F-66487DBF1D93}" type="presOf" srcId="{6BDF1EE3-CFA8-4226-9C7A-540CC67F997C}" destId="{CEC9BB54-3570-4826-8420-D8E00ADDB15D}" srcOrd="0" destOrd="2" presId="urn:microsoft.com/office/officeart/2005/8/layout/hList1"/>
    <dgm:cxn modelId="{D837D9CA-44DC-485C-A180-94E55A91EF6E}" type="presOf" srcId="{6A4A986E-3C41-4F22-8237-59E294583CEA}" destId="{51BB7E87-6826-425E-A81F-D7E6E9EC8903}" srcOrd="0" destOrd="2" presId="urn:microsoft.com/office/officeart/2005/8/layout/hList1"/>
    <dgm:cxn modelId="{629992CD-1D73-4FBF-A20B-7D2C7034F77B}" srcId="{FC956418-0D72-407F-92CF-546135F1BAE6}" destId="{6A4A986E-3C41-4F22-8237-59E294583CEA}" srcOrd="2" destOrd="0" parTransId="{FD0BFE69-D736-4D84-8ED7-773DC0F07CDE}" sibTransId="{31E99ABB-F8CB-40CF-8041-F6ED192ACCAE}"/>
    <dgm:cxn modelId="{328120CF-DA93-4CAD-A399-EC6542D6C309}" srcId="{53615351-0BDE-4DD2-B9CA-04CB8AAF7886}" destId="{0A3E72E1-DCED-4D87-B76E-8EAE7C165238}" srcOrd="2" destOrd="0" parTransId="{93C3EDE6-A064-4AA8-86CB-DE052C2C3303}" sibTransId="{DA58288D-1F83-4969-8A02-A36BA147FFB4}"/>
    <dgm:cxn modelId="{5668F0E2-8C29-4566-A680-DEE45BC5D120}" type="presOf" srcId="{5F42249D-D9C7-48E0-B4AD-E21FF682A78C}" destId="{51BB7E87-6826-425E-A81F-D7E6E9EC8903}" srcOrd="0" destOrd="4" presId="urn:microsoft.com/office/officeart/2005/8/layout/hList1"/>
    <dgm:cxn modelId="{A0054BE6-9F47-4387-ACF5-3BC9FF8A9B9A}" srcId="{0A3E72E1-DCED-4D87-B76E-8EAE7C165238}" destId="{7BBD5CF9-0F5B-4629-B4FF-BD288CC0477F}" srcOrd="1" destOrd="0" parTransId="{BC50687B-32F9-40BC-BA93-001129EE3A60}" sibTransId="{0E922121-62BF-4D46-BB8B-8791C9450A3C}"/>
    <dgm:cxn modelId="{1E960BE8-B966-4A0D-B7A0-97AACD975C89}" srcId="{0A3E72E1-DCED-4D87-B76E-8EAE7C165238}" destId="{7545377D-F3EC-4731-9F50-9CAD4EC0286F}" srcOrd="0" destOrd="0" parTransId="{FA7BA732-DDF9-412F-92F5-05BBAF0F32A0}" sibTransId="{7AE3FFD1-7208-4521-99C2-3BF1C80C5F7B}"/>
    <dgm:cxn modelId="{1D66F0F1-4785-46BE-B2B4-DF0B7F6D0F48}" srcId="{D0AF93C4-10B9-4089-8D8E-3C085BE52839}" destId="{A0505531-A0CA-4297-8906-43B760C09677}" srcOrd="1" destOrd="0" parTransId="{D663F33F-6E72-4BB2-8282-F1FA6FBAE948}" sibTransId="{80391114-6E06-4D72-8A4F-B672E9278F25}"/>
    <dgm:cxn modelId="{748AE6F6-975F-4D2A-9556-33D8030513C8}" type="presOf" srcId="{D7F6E95C-241B-4D61-8199-7932C39E02D4}" destId="{35E8C573-F5FA-4D99-9404-DE40457CB1CB}" srcOrd="0" destOrd="3" presId="urn:microsoft.com/office/officeart/2005/8/layout/hList1"/>
    <dgm:cxn modelId="{03F1E1F8-D60B-43D9-84A9-D0EE9D10F76C}" srcId="{FC956418-0D72-407F-92CF-546135F1BAE6}" destId="{5F42249D-D9C7-48E0-B4AD-E21FF682A78C}" srcOrd="4" destOrd="0" parTransId="{3FEA237B-4B4A-45C7-A0BA-F849918BDE6F}" sibTransId="{B1BA31E6-56A3-4698-87F4-A297119D4085}"/>
    <dgm:cxn modelId="{37B9D8FB-471F-4581-99A8-E031841F8BDF}" type="presOf" srcId="{7545377D-F3EC-4731-9F50-9CAD4EC0286F}" destId="{CEC9BB54-3570-4826-8420-D8E00ADDB15D}" srcOrd="0" destOrd="0" presId="urn:microsoft.com/office/officeart/2005/8/layout/hList1"/>
    <dgm:cxn modelId="{9F61FDFC-288C-4636-B412-7D913441BDF1}" srcId="{53615351-0BDE-4DD2-B9CA-04CB8AAF7886}" destId="{FC956418-0D72-407F-92CF-546135F1BAE6}" srcOrd="0" destOrd="0" parTransId="{9FD7F4CA-F1C6-43B0-B6A7-7D8685AD502A}" sibTransId="{DE40DD69-A601-451A-AA6A-0F576DBDCC90}"/>
    <dgm:cxn modelId="{9D90ADE0-09DB-4208-A3C7-324820692627}" type="presParOf" srcId="{1CA521BE-8496-44E7-AA98-AFB7D7EBFFDB}" destId="{E625BB67-B893-40E3-8013-E09EC37DC290}" srcOrd="0" destOrd="0" presId="urn:microsoft.com/office/officeart/2005/8/layout/hList1"/>
    <dgm:cxn modelId="{087B0AA4-F8CE-413E-8323-13493C7EECAE}" type="presParOf" srcId="{E625BB67-B893-40E3-8013-E09EC37DC290}" destId="{54E9C7A1-C792-40C7-876A-581BF27F8D54}" srcOrd="0" destOrd="0" presId="urn:microsoft.com/office/officeart/2005/8/layout/hList1"/>
    <dgm:cxn modelId="{5CC1B25B-038C-446B-A1C7-CFD266504000}" type="presParOf" srcId="{E625BB67-B893-40E3-8013-E09EC37DC290}" destId="{51BB7E87-6826-425E-A81F-D7E6E9EC8903}" srcOrd="1" destOrd="0" presId="urn:microsoft.com/office/officeart/2005/8/layout/hList1"/>
    <dgm:cxn modelId="{0AB59293-C8B2-4242-9490-5860E454E0A1}" type="presParOf" srcId="{1CA521BE-8496-44E7-AA98-AFB7D7EBFFDB}" destId="{40C60E56-6470-4C66-84A6-FCECB850C83D}" srcOrd="1" destOrd="0" presId="urn:microsoft.com/office/officeart/2005/8/layout/hList1"/>
    <dgm:cxn modelId="{5FADED96-377D-4317-84D5-1B1FBDC2FBFE}" type="presParOf" srcId="{1CA521BE-8496-44E7-AA98-AFB7D7EBFFDB}" destId="{0FE3F902-E5BA-415F-9564-2628DB677740}" srcOrd="2" destOrd="0" presId="urn:microsoft.com/office/officeart/2005/8/layout/hList1"/>
    <dgm:cxn modelId="{FA99F7E8-1B79-4B11-ADC6-DACB5A77876F}" type="presParOf" srcId="{0FE3F902-E5BA-415F-9564-2628DB677740}" destId="{E8E275B5-1EE0-4564-95CD-CB1B88AF58C1}" srcOrd="0" destOrd="0" presId="urn:microsoft.com/office/officeart/2005/8/layout/hList1"/>
    <dgm:cxn modelId="{831DAE51-E174-4C56-B59C-B8014383087B}" type="presParOf" srcId="{0FE3F902-E5BA-415F-9564-2628DB677740}" destId="{35E8C573-F5FA-4D99-9404-DE40457CB1CB}" srcOrd="1" destOrd="0" presId="urn:microsoft.com/office/officeart/2005/8/layout/hList1"/>
    <dgm:cxn modelId="{663B543D-DF67-44CF-8EE9-17FF693F0D67}" type="presParOf" srcId="{1CA521BE-8496-44E7-AA98-AFB7D7EBFFDB}" destId="{F9467D2C-0811-407D-8B6A-6CBF0EFE24B4}" srcOrd="3" destOrd="0" presId="urn:microsoft.com/office/officeart/2005/8/layout/hList1"/>
    <dgm:cxn modelId="{89437224-9671-490A-BF76-4423FB0B3627}" type="presParOf" srcId="{1CA521BE-8496-44E7-AA98-AFB7D7EBFFDB}" destId="{624B1E7C-5881-4F21-948D-5D31A38EE9BB}" srcOrd="4" destOrd="0" presId="urn:microsoft.com/office/officeart/2005/8/layout/hList1"/>
    <dgm:cxn modelId="{ECE96C1F-2B81-46EC-A6B3-EA1BC51A7EE9}" type="presParOf" srcId="{624B1E7C-5881-4F21-948D-5D31A38EE9BB}" destId="{398448F9-118F-4CBC-BAF6-9520808F476A}" srcOrd="0" destOrd="0" presId="urn:microsoft.com/office/officeart/2005/8/layout/hList1"/>
    <dgm:cxn modelId="{405BDC51-0380-4FA0-AC23-EF8527DB9F9D}" type="presParOf" srcId="{624B1E7C-5881-4F21-948D-5D31A38EE9BB}" destId="{CEC9BB54-3570-4826-8420-D8E00ADDB15D}"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67E4064-7CA3-4F99-BF3F-A0444D029358}" type="doc">
      <dgm:prSet loTypeId="urn:microsoft.com/office/officeart/2005/8/layout/rings+Icon" loCatId="officeonline" qsTypeId="urn:microsoft.com/office/officeart/2005/8/quickstyle/simple1" qsCatId="simple" csTypeId="urn:microsoft.com/office/officeart/2005/8/colors/colorful1" csCatId="colorful" phldr="1"/>
      <dgm:spPr/>
      <dgm:t>
        <a:bodyPr/>
        <a:lstStyle/>
        <a:p>
          <a:endParaRPr lang="en-GB"/>
        </a:p>
      </dgm:t>
    </dgm:pt>
    <dgm:pt modelId="{C45158F4-2292-4FD6-8F64-49304A0C7E6A}">
      <dgm:prSet phldrT="[Text]"/>
      <dgm:spPr/>
      <dgm:t>
        <a:bodyPr/>
        <a:lstStyle/>
        <a:p>
          <a:pPr>
            <a:buFont typeface="Arial" panose="020B0604020202020204" pitchFamily="34" charset="0"/>
            <a:buChar char="•"/>
          </a:pPr>
          <a:r>
            <a:rPr lang="en-GB" dirty="0">
              <a:latin typeface="Arial" panose="020B0604020202020204" pitchFamily="34" charset="0"/>
              <a:cs typeface="Arial" panose="020B0604020202020204" pitchFamily="34" charset="0"/>
            </a:rPr>
            <a:t>Feel valued, cared for and at ease. </a:t>
          </a:r>
          <a:endParaRPr lang="en-GB" dirty="0"/>
        </a:p>
      </dgm:t>
    </dgm:pt>
    <dgm:pt modelId="{1DA549AE-E88F-4A5E-8455-DB5F227F9ED1}" type="parTrans" cxnId="{D23170DE-1936-4178-A652-5561B1D1349C}">
      <dgm:prSet/>
      <dgm:spPr/>
      <dgm:t>
        <a:bodyPr/>
        <a:lstStyle/>
        <a:p>
          <a:endParaRPr lang="en-GB"/>
        </a:p>
      </dgm:t>
    </dgm:pt>
    <dgm:pt modelId="{B7445E14-231C-43C0-B8B1-8BE6C5C98685}" type="sibTrans" cxnId="{D23170DE-1936-4178-A652-5561B1D1349C}">
      <dgm:prSet/>
      <dgm:spPr/>
      <dgm:t>
        <a:bodyPr/>
        <a:lstStyle/>
        <a:p>
          <a:endParaRPr lang="en-GB"/>
        </a:p>
      </dgm:t>
    </dgm:pt>
    <dgm:pt modelId="{D78D5AEC-FAEF-41A8-B755-8E5E57B2CD59}">
      <dgm:prSet/>
      <dgm:spPr/>
      <dgm:t>
        <a:bodyPr/>
        <a:lstStyle/>
        <a:p>
          <a:r>
            <a:rPr lang="en-GB">
              <a:latin typeface="Arial" panose="020B0604020202020204" pitchFamily="34" charset="0"/>
              <a:cs typeface="Arial" panose="020B0604020202020204" pitchFamily="34" charset="0"/>
            </a:rPr>
            <a:t>Improves care services </a:t>
          </a:r>
          <a:endParaRPr lang="en-GB" dirty="0">
            <a:latin typeface="Arial" panose="020B0604020202020204" pitchFamily="34" charset="0"/>
            <a:cs typeface="Arial" panose="020B0604020202020204" pitchFamily="34" charset="0"/>
          </a:endParaRPr>
        </a:p>
      </dgm:t>
    </dgm:pt>
    <dgm:pt modelId="{699F9073-7DC4-4773-A6DD-BE1BBB760032}" type="parTrans" cxnId="{19BD5B08-7DFF-4CB6-998C-90BF3E1C2E11}">
      <dgm:prSet/>
      <dgm:spPr/>
      <dgm:t>
        <a:bodyPr/>
        <a:lstStyle/>
        <a:p>
          <a:endParaRPr lang="en-GB"/>
        </a:p>
      </dgm:t>
    </dgm:pt>
    <dgm:pt modelId="{20FC6028-91EC-4E24-989D-FD1621B84DCB}" type="sibTrans" cxnId="{19BD5B08-7DFF-4CB6-998C-90BF3E1C2E11}">
      <dgm:prSet/>
      <dgm:spPr/>
      <dgm:t>
        <a:bodyPr/>
        <a:lstStyle/>
        <a:p>
          <a:endParaRPr lang="en-GB"/>
        </a:p>
      </dgm:t>
    </dgm:pt>
    <dgm:pt modelId="{C1FFDA72-B394-48DC-AC17-F5F15B0A0C4B}">
      <dgm:prSet/>
      <dgm:spPr/>
      <dgm:t>
        <a:bodyPr/>
        <a:lstStyle/>
        <a:p>
          <a:r>
            <a:rPr lang="en-GB" dirty="0">
              <a:latin typeface="Arial" panose="020B0604020202020204" pitchFamily="34" charset="0"/>
              <a:cs typeface="Arial" panose="020B0604020202020204" pitchFamily="34" charset="0"/>
            </a:rPr>
            <a:t>Better working environment </a:t>
          </a:r>
        </a:p>
        <a:p>
          <a:r>
            <a:rPr lang="en-GB" dirty="0">
              <a:latin typeface="Arial" panose="020B0604020202020204" pitchFamily="34" charset="0"/>
              <a:cs typeface="Arial" panose="020B0604020202020204" pitchFamily="34" charset="0"/>
            </a:rPr>
            <a:t>&amp;</a:t>
          </a:r>
        </a:p>
        <a:p>
          <a:r>
            <a:rPr lang="en-GB" dirty="0">
              <a:latin typeface="Arial" panose="020B0604020202020204" pitchFamily="34" charset="0"/>
              <a:cs typeface="Arial" panose="020B0604020202020204" pitchFamily="34" charset="0"/>
            </a:rPr>
            <a:t> increase job satisfaction</a:t>
          </a:r>
        </a:p>
      </dgm:t>
    </dgm:pt>
    <dgm:pt modelId="{D67CECEF-6DCF-479E-AA54-DD03BD8BF454}" type="parTrans" cxnId="{DCB3DF98-F32E-4E48-ADB2-CC7A8DF7C123}">
      <dgm:prSet/>
      <dgm:spPr/>
      <dgm:t>
        <a:bodyPr/>
        <a:lstStyle/>
        <a:p>
          <a:endParaRPr lang="en-GB"/>
        </a:p>
      </dgm:t>
    </dgm:pt>
    <dgm:pt modelId="{2A8E477C-CE28-4301-827F-BAB733580BE9}" type="sibTrans" cxnId="{DCB3DF98-F32E-4E48-ADB2-CC7A8DF7C123}">
      <dgm:prSet/>
      <dgm:spPr/>
      <dgm:t>
        <a:bodyPr/>
        <a:lstStyle/>
        <a:p>
          <a:endParaRPr lang="en-GB"/>
        </a:p>
      </dgm:t>
    </dgm:pt>
    <dgm:pt modelId="{B14973D5-0C78-4B8C-85D6-6DD245BC074D}">
      <dgm:prSet/>
      <dgm:spPr/>
      <dgm:t>
        <a:bodyPr/>
        <a:lstStyle/>
        <a:p>
          <a:r>
            <a:rPr lang="en-GB">
              <a:latin typeface="Arial" panose="020B0604020202020204" pitchFamily="34" charset="0"/>
              <a:cs typeface="Arial" panose="020B0604020202020204" pitchFamily="34" charset="0"/>
            </a:rPr>
            <a:t>Empowered and Motivated.</a:t>
          </a:r>
          <a:endParaRPr lang="en-GB" dirty="0">
            <a:latin typeface="Arial" panose="020B0604020202020204" pitchFamily="34" charset="0"/>
            <a:cs typeface="Arial" panose="020B0604020202020204" pitchFamily="34" charset="0"/>
          </a:endParaRPr>
        </a:p>
      </dgm:t>
    </dgm:pt>
    <dgm:pt modelId="{1B96AC63-235C-4CB7-B649-7A3B47850F8F}" type="parTrans" cxnId="{4BB7B34E-DA89-403C-98BF-18C1CC8D0CF5}">
      <dgm:prSet/>
      <dgm:spPr/>
      <dgm:t>
        <a:bodyPr/>
        <a:lstStyle/>
        <a:p>
          <a:endParaRPr lang="en-GB"/>
        </a:p>
      </dgm:t>
    </dgm:pt>
    <dgm:pt modelId="{E69D4BCB-EB42-45B9-B2EA-047726F31DA8}" type="sibTrans" cxnId="{4BB7B34E-DA89-403C-98BF-18C1CC8D0CF5}">
      <dgm:prSet/>
      <dgm:spPr/>
      <dgm:t>
        <a:bodyPr/>
        <a:lstStyle/>
        <a:p>
          <a:endParaRPr lang="en-GB"/>
        </a:p>
      </dgm:t>
    </dgm:pt>
    <dgm:pt modelId="{3A06D9FE-BCC4-47C0-B7C9-BC597F2350DF}">
      <dgm:prSet/>
      <dgm:spPr/>
      <dgm:t>
        <a:bodyPr/>
        <a:lstStyle/>
        <a:p>
          <a:r>
            <a:rPr lang="en-GB" dirty="0">
              <a:latin typeface="Arial" panose="020B0604020202020204" pitchFamily="34" charset="0"/>
              <a:cs typeface="Arial" panose="020B0604020202020204" pitchFamily="34" charset="0"/>
            </a:rPr>
            <a:t>Build trust</a:t>
          </a:r>
        </a:p>
      </dgm:t>
    </dgm:pt>
    <dgm:pt modelId="{5558DE97-9397-4CC4-897E-F217193AAA6B}" type="parTrans" cxnId="{ACD2B9DD-B89F-4801-B37D-F0967159BD95}">
      <dgm:prSet/>
      <dgm:spPr/>
      <dgm:t>
        <a:bodyPr/>
        <a:lstStyle/>
        <a:p>
          <a:endParaRPr lang="en-GB"/>
        </a:p>
      </dgm:t>
    </dgm:pt>
    <dgm:pt modelId="{541CC524-71EA-484A-8B22-4D16300F376C}" type="sibTrans" cxnId="{ACD2B9DD-B89F-4801-B37D-F0967159BD95}">
      <dgm:prSet/>
      <dgm:spPr/>
      <dgm:t>
        <a:bodyPr/>
        <a:lstStyle/>
        <a:p>
          <a:endParaRPr lang="en-GB"/>
        </a:p>
      </dgm:t>
    </dgm:pt>
    <dgm:pt modelId="{5068EFC6-0D0A-4745-8C76-AC5E163D630C}">
      <dgm:prSet/>
      <dgm:spPr/>
      <dgm:t>
        <a:bodyPr/>
        <a:lstStyle/>
        <a:p>
          <a:r>
            <a:rPr lang="en-GB" dirty="0">
              <a:latin typeface="Arial" panose="020B0604020202020204" pitchFamily="34" charset="0"/>
              <a:cs typeface="Arial" panose="020B0604020202020204" pitchFamily="34" charset="0"/>
            </a:rPr>
            <a:t>Enrich patient experience and reduces stress</a:t>
          </a:r>
        </a:p>
      </dgm:t>
    </dgm:pt>
    <dgm:pt modelId="{03002A0C-D259-407A-A596-B7A6F3A90C98}" type="parTrans" cxnId="{D23D08CE-DC7C-48D0-8B01-AAB8958ECE14}">
      <dgm:prSet/>
      <dgm:spPr/>
      <dgm:t>
        <a:bodyPr/>
        <a:lstStyle/>
        <a:p>
          <a:endParaRPr lang="en-GB"/>
        </a:p>
      </dgm:t>
    </dgm:pt>
    <dgm:pt modelId="{BE133672-550B-4933-A819-E42632F203DF}" type="sibTrans" cxnId="{D23D08CE-DC7C-48D0-8B01-AAB8958ECE14}">
      <dgm:prSet/>
      <dgm:spPr/>
      <dgm:t>
        <a:bodyPr/>
        <a:lstStyle/>
        <a:p>
          <a:endParaRPr lang="en-GB"/>
        </a:p>
      </dgm:t>
    </dgm:pt>
    <dgm:pt modelId="{05AFF519-7254-43D4-AEA3-57079D8E158A}">
      <dgm:prSet/>
      <dgm:spPr/>
      <dgm:t>
        <a:bodyPr/>
        <a:lstStyle/>
        <a:p>
          <a:r>
            <a:rPr lang="en-GB" dirty="0">
              <a:latin typeface="Arial" panose="020B0604020202020204" pitchFamily="34" charset="0"/>
              <a:cs typeface="Arial" panose="020B0604020202020204" pitchFamily="34" charset="0"/>
            </a:rPr>
            <a:t>Reduce misunderstandings &amp;</a:t>
          </a:r>
        </a:p>
        <a:p>
          <a:r>
            <a:rPr lang="en-GB" dirty="0">
              <a:latin typeface="Arial" panose="020B0604020202020204" pitchFamily="34" charset="0"/>
              <a:cs typeface="Arial" panose="020B0604020202020204" pitchFamily="34" charset="0"/>
            </a:rPr>
            <a:t> complaints.</a:t>
          </a:r>
        </a:p>
      </dgm:t>
    </dgm:pt>
    <dgm:pt modelId="{FEA8ECFF-B2D6-4781-BAD3-F0B9F1DB6B8C}" type="parTrans" cxnId="{7582E221-9EDB-423F-99D4-2194F85B9FDC}">
      <dgm:prSet/>
      <dgm:spPr/>
      <dgm:t>
        <a:bodyPr/>
        <a:lstStyle/>
        <a:p>
          <a:endParaRPr lang="en-GB"/>
        </a:p>
      </dgm:t>
    </dgm:pt>
    <dgm:pt modelId="{9AAF0348-3BAA-4497-BD4B-BE15089597B1}" type="sibTrans" cxnId="{7582E221-9EDB-423F-99D4-2194F85B9FDC}">
      <dgm:prSet/>
      <dgm:spPr/>
      <dgm:t>
        <a:bodyPr/>
        <a:lstStyle/>
        <a:p>
          <a:endParaRPr lang="en-GB"/>
        </a:p>
      </dgm:t>
    </dgm:pt>
    <dgm:pt modelId="{A3D76E3A-4E7C-4CD7-BB3B-B54C1CF1D785}" type="pres">
      <dgm:prSet presAssocID="{867E4064-7CA3-4F99-BF3F-A0444D029358}" presName="Name0" presStyleCnt="0">
        <dgm:presLayoutVars>
          <dgm:chMax val="7"/>
          <dgm:dir/>
          <dgm:resizeHandles val="exact"/>
        </dgm:presLayoutVars>
      </dgm:prSet>
      <dgm:spPr/>
    </dgm:pt>
    <dgm:pt modelId="{E15AE101-9055-4C5E-BBEA-BC352D3301F4}" type="pres">
      <dgm:prSet presAssocID="{867E4064-7CA3-4F99-BF3F-A0444D029358}" presName="ellipse1" presStyleLbl="vennNode1" presStyleIdx="0" presStyleCnt="7">
        <dgm:presLayoutVars>
          <dgm:bulletEnabled val="1"/>
        </dgm:presLayoutVars>
      </dgm:prSet>
      <dgm:spPr/>
    </dgm:pt>
    <dgm:pt modelId="{C394E386-C559-49CA-8C28-1DB70116FB89}" type="pres">
      <dgm:prSet presAssocID="{867E4064-7CA3-4F99-BF3F-A0444D029358}" presName="ellipse2" presStyleLbl="vennNode1" presStyleIdx="1" presStyleCnt="7">
        <dgm:presLayoutVars>
          <dgm:bulletEnabled val="1"/>
        </dgm:presLayoutVars>
      </dgm:prSet>
      <dgm:spPr/>
    </dgm:pt>
    <dgm:pt modelId="{8EFECC66-286A-41C2-BB76-0B04467CF18B}" type="pres">
      <dgm:prSet presAssocID="{867E4064-7CA3-4F99-BF3F-A0444D029358}" presName="ellipse3" presStyleLbl="vennNode1" presStyleIdx="2" presStyleCnt="7">
        <dgm:presLayoutVars>
          <dgm:bulletEnabled val="1"/>
        </dgm:presLayoutVars>
      </dgm:prSet>
      <dgm:spPr/>
    </dgm:pt>
    <dgm:pt modelId="{586A9D4D-ED66-49A1-8586-7BF45F584735}" type="pres">
      <dgm:prSet presAssocID="{867E4064-7CA3-4F99-BF3F-A0444D029358}" presName="ellipse4" presStyleLbl="vennNode1" presStyleIdx="3" presStyleCnt="7">
        <dgm:presLayoutVars>
          <dgm:bulletEnabled val="1"/>
        </dgm:presLayoutVars>
      </dgm:prSet>
      <dgm:spPr/>
    </dgm:pt>
    <dgm:pt modelId="{23443084-88C3-47E3-91B9-F6A896C7A04A}" type="pres">
      <dgm:prSet presAssocID="{867E4064-7CA3-4F99-BF3F-A0444D029358}" presName="ellipse5" presStyleLbl="vennNode1" presStyleIdx="4" presStyleCnt="7">
        <dgm:presLayoutVars>
          <dgm:bulletEnabled val="1"/>
        </dgm:presLayoutVars>
      </dgm:prSet>
      <dgm:spPr/>
    </dgm:pt>
    <dgm:pt modelId="{749071BA-4853-4786-98C8-EAFC7F5831A5}" type="pres">
      <dgm:prSet presAssocID="{867E4064-7CA3-4F99-BF3F-A0444D029358}" presName="ellipse6" presStyleLbl="vennNode1" presStyleIdx="5" presStyleCnt="7">
        <dgm:presLayoutVars>
          <dgm:bulletEnabled val="1"/>
        </dgm:presLayoutVars>
      </dgm:prSet>
      <dgm:spPr/>
    </dgm:pt>
    <dgm:pt modelId="{7354FB5A-FECE-443F-BD6B-5E9BD8719488}" type="pres">
      <dgm:prSet presAssocID="{867E4064-7CA3-4F99-BF3F-A0444D029358}" presName="ellipse7" presStyleLbl="vennNode1" presStyleIdx="6" presStyleCnt="7">
        <dgm:presLayoutVars>
          <dgm:bulletEnabled val="1"/>
        </dgm:presLayoutVars>
      </dgm:prSet>
      <dgm:spPr/>
    </dgm:pt>
  </dgm:ptLst>
  <dgm:cxnLst>
    <dgm:cxn modelId="{19BD5B08-7DFF-4CB6-998C-90BF3E1C2E11}" srcId="{867E4064-7CA3-4F99-BF3F-A0444D029358}" destId="{D78D5AEC-FAEF-41A8-B755-8E5E57B2CD59}" srcOrd="1" destOrd="0" parTransId="{699F9073-7DC4-4773-A6DD-BE1BBB760032}" sibTransId="{20FC6028-91EC-4E24-989D-FD1621B84DCB}"/>
    <dgm:cxn modelId="{E67F4A0A-9F6B-4B32-AEFA-651FCEEE5F87}" type="presOf" srcId="{C1FFDA72-B394-48DC-AC17-F5F15B0A0C4B}" destId="{8EFECC66-286A-41C2-BB76-0B04467CF18B}" srcOrd="0" destOrd="0" presId="urn:microsoft.com/office/officeart/2005/8/layout/rings+Icon"/>
    <dgm:cxn modelId="{89A3CF0D-AD74-41D8-933F-ACB0B999C209}" type="presOf" srcId="{5068EFC6-0D0A-4745-8C76-AC5E163D630C}" destId="{749071BA-4853-4786-98C8-EAFC7F5831A5}" srcOrd="0" destOrd="0" presId="urn:microsoft.com/office/officeart/2005/8/layout/rings+Icon"/>
    <dgm:cxn modelId="{27959D1A-B2A1-421C-95E2-213BF1EE3877}" type="presOf" srcId="{B14973D5-0C78-4B8C-85D6-6DD245BC074D}" destId="{586A9D4D-ED66-49A1-8586-7BF45F584735}" srcOrd="0" destOrd="0" presId="urn:microsoft.com/office/officeart/2005/8/layout/rings+Icon"/>
    <dgm:cxn modelId="{7582E221-9EDB-423F-99D4-2194F85B9FDC}" srcId="{867E4064-7CA3-4F99-BF3F-A0444D029358}" destId="{05AFF519-7254-43D4-AEA3-57079D8E158A}" srcOrd="6" destOrd="0" parTransId="{FEA8ECFF-B2D6-4781-BAD3-F0B9F1DB6B8C}" sibTransId="{9AAF0348-3BAA-4497-BD4B-BE15089597B1}"/>
    <dgm:cxn modelId="{4BB7B34E-DA89-403C-98BF-18C1CC8D0CF5}" srcId="{867E4064-7CA3-4F99-BF3F-A0444D029358}" destId="{B14973D5-0C78-4B8C-85D6-6DD245BC074D}" srcOrd="3" destOrd="0" parTransId="{1B96AC63-235C-4CB7-B649-7A3B47850F8F}" sibTransId="{E69D4BCB-EB42-45B9-B2EA-047726F31DA8}"/>
    <dgm:cxn modelId="{C581FF80-E05E-4BA6-A846-B760707FD2E5}" type="presOf" srcId="{3A06D9FE-BCC4-47C0-B7C9-BC597F2350DF}" destId="{23443084-88C3-47E3-91B9-F6A896C7A04A}" srcOrd="0" destOrd="0" presId="urn:microsoft.com/office/officeart/2005/8/layout/rings+Icon"/>
    <dgm:cxn modelId="{80636188-60EC-4929-BDE0-64DEC175C4EC}" type="presOf" srcId="{D78D5AEC-FAEF-41A8-B755-8E5E57B2CD59}" destId="{C394E386-C559-49CA-8C28-1DB70116FB89}" srcOrd="0" destOrd="0" presId="urn:microsoft.com/office/officeart/2005/8/layout/rings+Icon"/>
    <dgm:cxn modelId="{DCB3DF98-F32E-4E48-ADB2-CC7A8DF7C123}" srcId="{867E4064-7CA3-4F99-BF3F-A0444D029358}" destId="{C1FFDA72-B394-48DC-AC17-F5F15B0A0C4B}" srcOrd="2" destOrd="0" parTransId="{D67CECEF-6DCF-479E-AA54-DD03BD8BF454}" sibTransId="{2A8E477C-CE28-4301-827F-BAB733580BE9}"/>
    <dgm:cxn modelId="{26AB18A0-C740-4525-8333-666F0A75CF79}" type="presOf" srcId="{C45158F4-2292-4FD6-8F64-49304A0C7E6A}" destId="{E15AE101-9055-4C5E-BBEA-BC352D3301F4}" srcOrd="0" destOrd="0" presId="urn:microsoft.com/office/officeart/2005/8/layout/rings+Icon"/>
    <dgm:cxn modelId="{D23D08CE-DC7C-48D0-8B01-AAB8958ECE14}" srcId="{867E4064-7CA3-4F99-BF3F-A0444D029358}" destId="{5068EFC6-0D0A-4745-8C76-AC5E163D630C}" srcOrd="5" destOrd="0" parTransId="{03002A0C-D259-407A-A596-B7A6F3A90C98}" sibTransId="{BE133672-550B-4933-A819-E42632F203DF}"/>
    <dgm:cxn modelId="{ACD2B9DD-B89F-4801-B37D-F0967159BD95}" srcId="{867E4064-7CA3-4F99-BF3F-A0444D029358}" destId="{3A06D9FE-BCC4-47C0-B7C9-BC597F2350DF}" srcOrd="4" destOrd="0" parTransId="{5558DE97-9397-4CC4-897E-F217193AAA6B}" sibTransId="{541CC524-71EA-484A-8B22-4D16300F376C}"/>
    <dgm:cxn modelId="{D23170DE-1936-4178-A652-5561B1D1349C}" srcId="{867E4064-7CA3-4F99-BF3F-A0444D029358}" destId="{C45158F4-2292-4FD6-8F64-49304A0C7E6A}" srcOrd="0" destOrd="0" parTransId="{1DA549AE-E88F-4A5E-8455-DB5F227F9ED1}" sibTransId="{B7445E14-231C-43C0-B8B1-8BE6C5C98685}"/>
    <dgm:cxn modelId="{0305D0EF-ACA9-4B47-ACAA-1E9F24CE71EF}" type="presOf" srcId="{867E4064-7CA3-4F99-BF3F-A0444D029358}" destId="{A3D76E3A-4E7C-4CD7-BB3B-B54C1CF1D785}" srcOrd="0" destOrd="0" presId="urn:microsoft.com/office/officeart/2005/8/layout/rings+Icon"/>
    <dgm:cxn modelId="{8D47CBF7-39AA-426E-9E29-118CA949D59A}" type="presOf" srcId="{05AFF519-7254-43D4-AEA3-57079D8E158A}" destId="{7354FB5A-FECE-443F-BD6B-5E9BD8719488}" srcOrd="0" destOrd="0" presId="urn:microsoft.com/office/officeart/2005/8/layout/rings+Icon"/>
    <dgm:cxn modelId="{21163EB7-7FB5-4FF9-AA56-966A80787311}" type="presParOf" srcId="{A3D76E3A-4E7C-4CD7-BB3B-B54C1CF1D785}" destId="{E15AE101-9055-4C5E-BBEA-BC352D3301F4}" srcOrd="0" destOrd="0" presId="urn:microsoft.com/office/officeart/2005/8/layout/rings+Icon"/>
    <dgm:cxn modelId="{4A71EE1A-8B17-4D30-AA6D-EB780A794589}" type="presParOf" srcId="{A3D76E3A-4E7C-4CD7-BB3B-B54C1CF1D785}" destId="{C394E386-C559-49CA-8C28-1DB70116FB89}" srcOrd="1" destOrd="0" presId="urn:microsoft.com/office/officeart/2005/8/layout/rings+Icon"/>
    <dgm:cxn modelId="{6A529B47-3F03-4E62-9B27-789939AB45AA}" type="presParOf" srcId="{A3D76E3A-4E7C-4CD7-BB3B-B54C1CF1D785}" destId="{8EFECC66-286A-41C2-BB76-0B04467CF18B}" srcOrd="2" destOrd="0" presId="urn:microsoft.com/office/officeart/2005/8/layout/rings+Icon"/>
    <dgm:cxn modelId="{336C4BDE-2BFB-4DCF-B106-553D59A1A583}" type="presParOf" srcId="{A3D76E3A-4E7C-4CD7-BB3B-B54C1CF1D785}" destId="{586A9D4D-ED66-49A1-8586-7BF45F584735}" srcOrd="3" destOrd="0" presId="urn:microsoft.com/office/officeart/2005/8/layout/rings+Icon"/>
    <dgm:cxn modelId="{8FA1D066-FB91-4BAC-9DA1-417F1A2F7D29}" type="presParOf" srcId="{A3D76E3A-4E7C-4CD7-BB3B-B54C1CF1D785}" destId="{23443084-88C3-47E3-91B9-F6A896C7A04A}" srcOrd="4" destOrd="0" presId="urn:microsoft.com/office/officeart/2005/8/layout/rings+Icon"/>
    <dgm:cxn modelId="{A7449E8E-45C8-4201-A069-348F80DB832B}" type="presParOf" srcId="{A3D76E3A-4E7C-4CD7-BB3B-B54C1CF1D785}" destId="{749071BA-4853-4786-98C8-EAFC7F5831A5}" srcOrd="5" destOrd="0" presId="urn:microsoft.com/office/officeart/2005/8/layout/rings+Icon"/>
    <dgm:cxn modelId="{BFD99B33-A676-4043-990A-94F8BAEA2D0F}" type="presParOf" srcId="{A3D76E3A-4E7C-4CD7-BB3B-B54C1CF1D785}" destId="{7354FB5A-FECE-443F-BD6B-5E9BD8719488}" srcOrd="6" destOrd="0" presId="urn:microsoft.com/office/officeart/2005/8/layout/rings+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9EAB383-F7D0-4549-8E30-703C6827D298}" type="doc">
      <dgm:prSet loTypeId="urn:microsoft.com/office/officeart/2005/8/layout/hierarchy1" loCatId="hierarchy" qsTypeId="urn:microsoft.com/office/officeart/2005/8/quickstyle/simple2" qsCatId="simple" csTypeId="urn:microsoft.com/office/officeart/2005/8/colors/colorful1" csCatId="colorful"/>
      <dgm:spPr/>
      <dgm:t>
        <a:bodyPr/>
        <a:lstStyle/>
        <a:p>
          <a:endParaRPr lang="en-US"/>
        </a:p>
      </dgm:t>
    </dgm:pt>
    <dgm:pt modelId="{4EF7BFB1-92C2-474B-B68C-3D5F8BE14A51}">
      <dgm:prSet/>
      <dgm:spPr/>
      <dgm:t>
        <a:bodyPr/>
        <a:lstStyle/>
        <a:p>
          <a:r>
            <a:rPr lang="en-US" dirty="0"/>
            <a:t>Schramm Model Of Communication</a:t>
          </a:r>
        </a:p>
      </dgm:t>
    </dgm:pt>
    <dgm:pt modelId="{9EF63FF9-0E82-4948-8F9B-C5BBE22ECE54}" type="parTrans" cxnId="{696355E5-797D-42A4-B1B3-0F8342E9A894}">
      <dgm:prSet/>
      <dgm:spPr/>
      <dgm:t>
        <a:bodyPr/>
        <a:lstStyle/>
        <a:p>
          <a:endParaRPr lang="en-US"/>
        </a:p>
      </dgm:t>
    </dgm:pt>
    <dgm:pt modelId="{4DAE5224-9EDC-48B5-A22B-885105436156}" type="sibTrans" cxnId="{696355E5-797D-42A4-B1B3-0F8342E9A894}">
      <dgm:prSet/>
      <dgm:spPr/>
      <dgm:t>
        <a:bodyPr/>
        <a:lstStyle/>
        <a:p>
          <a:endParaRPr lang="en-US"/>
        </a:p>
      </dgm:t>
    </dgm:pt>
    <dgm:pt modelId="{A15440DC-AFAC-42D7-82FB-6AF907E66D9C}">
      <dgm:prSet/>
      <dgm:spPr/>
      <dgm:t>
        <a:bodyPr/>
        <a:lstStyle/>
        <a:p>
          <a:r>
            <a:rPr lang="en-US"/>
            <a:t>Aristotle Model Of Communication</a:t>
          </a:r>
        </a:p>
      </dgm:t>
    </dgm:pt>
    <dgm:pt modelId="{57F6B19B-9BEA-458B-B0B7-72A205C185BB}" type="parTrans" cxnId="{C4E3AC28-D34C-46F1-858E-55C7E4C36CFA}">
      <dgm:prSet/>
      <dgm:spPr/>
      <dgm:t>
        <a:bodyPr/>
        <a:lstStyle/>
        <a:p>
          <a:endParaRPr lang="en-US"/>
        </a:p>
      </dgm:t>
    </dgm:pt>
    <dgm:pt modelId="{0CBB2503-CE39-4887-9F9C-F15F10B188C0}" type="sibTrans" cxnId="{C4E3AC28-D34C-46F1-858E-55C7E4C36CFA}">
      <dgm:prSet/>
      <dgm:spPr/>
      <dgm:t>
        <a:bodyPr/>
        <a:lstStyle/>
        <a:p>
          <a:endParaRPr lang="en-US"/>
        </a:p>
      </dgm:t>
    </dgm:pt>
    <dgm:pt modelId="{C5314687-E338-4B22-8D91-FE7FFB24922E}">
      <dgm:prSet/>
      <dgm:spPr/>
      <dgm:t>
        <a:bodyPr/>
        <a:lstStyle/>
        <a:p>
          <a:r>
            <a:rPr lang="en-US"/>
            <a:t>Shannon Weaver Model Of Communication</a:t>
          </a:r>
        </a:p>
      </dgm:t>
    </dgm:pt>
    <dgm:pt modelId="{60886629-7636-4993-BB83-8B35D54E62AD}" type="parTrans" cxnId="{0531B76D-FBE7-4898-A0A8-2C7A309895D0}">
      <dgm:prSet/>
      <dgm:spPr/>
      <dgm:t>
        <a:bodyPr/>
        <a:lstStyle/>
        <a:p>
          <a:endParaRPr lang="en-US"/>
        </a:p>
      </dgm:t>
    </dgm:pt>
    <dgm:pt modelId="{D5253FC1-7E15-4092-9450-DD4A09E9420F}" type="sibTrans" cxnId="{0531B76D-FBE7-4898-A0A8-2C7A309895D0}">
      <dgm:prSet/>
      <dgm:spPr/>
      <dgm:t>
        <a:bodyPr/>
        <a:lstStyle/>
        <a:p>
          <a:endParaRPr lang="en-US"/>
        </a:p>
      </dgm:t>
    </dgm:pt>
    <dgm:pt modelId="{66D11661-3D0C-4287-A105-2EB82C2D60B0}">
      <dgm:prSet/>
      <dgm:spPr/>
      <dgm:t>
        <a:bodyPr/>
        <a:lstStyle/>
        <a:p>
          <a:r>
            <a:rPr lang="en-US"/>
            <a:t>Berlo’s SMCR Model</a:t>
          </a:r>
        </a:p>
      </dgm:t>
    </dgm:pt>
    <dgm:pt modelId="{C05E3238-DA9A-4145-9F4A-9822EC452F27}" type="parTrans" cxnId="{0702215F-F3A6-4B1D-B8C0-5EF34BBB695F}">
      <dgm:prSet/>
      <dgm:spPr/>
      <dgm:t>
        <a:bodyPr/>
        <a:lstStyle/>
        <a:p>
          <a:endParaRPr lang="en-US"/>
        </a:p>
      </dgm:t>
    </dgm:pt>
    <dgm:pt modelId="{5D71507E-B389-43FB-818D-8413C8647932}" type="sibTrans" cxnId="{0702215F-F3A6-4B1D-B8C0-5EF34BBB695F}">
      <dgm:prSet/>
      <dgm:spPr/>
      <dgm:t>
        <a:bodyPr/>
        <a:lstStyle/>
        <a:p>
          <a:endParaRPr lang="en-US"/>
        </a:p>
      </dgm:t>
    </dgm:pt>
    <dgm:pt modelId="{D512537F-378D-458D-ACAB-B2ABCA4B9AE0}" type="pres">
      <dgm:prSet presAssocID="{B9EAB383-F7D0-4549-8E30-703C6827D298}" presName="hierChild1" presStyleCnt="0">
        <dgm:presLayoutVars>
          <dgm:chPref val="1"/>
          <dgm:dir/>
          <dgm:animOne val="branch"/>
          <dgm:animLvl val="lvl"/>
          <dgm:resizeHandles/>
        </dgm:presLayoutVars>
      </dgm:prSet>
      <dgm:spPr/>
    </dgm:pt>
    <dgm:pt modelId="{95D260EF-ABD1-4173-82CD-4071654FC6AE}" type="pres">
      <dgm:prSet presAssocID="{4EF7BFB1-92C2-474B-B68C-3D5F8BE14A51}" presName="hierRoot1" presStyleCnt="0"/>
      <dgm:spPr/>
    </dgm:pt>
    <dgm:pt modelId="{103AEE1E-C93A-4AD8-8491-9AFA40A7A57F}" type="pres">
      <dgm:prSet presAssocID="{4EF7BFB1-92C2-474B-B68C-3D5F8BE14A51}" presName="composite" presStyleCnt="0"/>
      <dgm:spPr/>
    </dgm:pt>
    <dgm:pt modelId="{6E0FB696-1BBC-4401-8F32-6F4C6FEBB54D}" type="pres">
      <dgm:prSet presAssocID="{4EF7BFB1-92C2-474B-B68C-3D5F8BE14A51}" presName="background" presStyleLbl="node0" presStyleIdx="0" presStyleCnt="4"/>
      <dgm:spPr/>
    </dgm:pt>
    <dgm:pt modelId="{352C5163-CF91-46D7-845F-2324BF4659A8}" type="pres">
      <dgm:prSet presAssocID="{4EF7BFB1-92C2-474B-B68C-3D5F8BE14A51}" presName="text" presStyleLbl="fgAcc0" presStyleIdx="0" presStyleCnt="4">
        <dgm:presLayoutVars>
          <dgm:chPref val="3"/>
        </dgm:presLayoutVars>
      </dgm:prSet>
      <dgm:spPr/>
    </dgm:pt>
    <dgm:pt modelId="{53DC076D-7728-4ABD-9060-ECEC7D750982}" type="pres">
      <dgm:prSet presAssocID="{4EF7BFB1-92C2-474B-B68C-3D5F8BE14A51}" presName="hierChild2" presStyleCnt="0"/>
      <dgm:spPr/>
    </dgm:pt>
    <dgm:pt modelId="{54A0A588-DBF6-41BE-89F3-88158164241A}" type="pres">
      <dgm:prSet presAssocID="{A15440DC-AFAC-42D7-82FB-6AF907E66D9C}" presName="hierRoot1" presStyleCnt="0"/>
      <dgm:spPr/>
    </dgm:pt>
    <dgm:pt modelId="{E3F19105-9CCE-4FA0-BC3A-1AD13E1143E4}" type="pres">
      <dgm:prSet presAssocID="{A15440DC-AFAC-42D7-82FB-6AF907E66D9C}" presName="composite" presStyleCnt="0"/>
      <dgm:spPr/>
    </dgm:pt>
    <dgm:pt modelId="{FCBF8493-C6EE-4ACA-A082-C5CF3625446E}" type="pres">
      <dgm:prSet presAssocID="{A15440DC-AFAC-42D7-82FB-6AF907E66D9C}" presName="background" presStyleLbl="node0" presStyleIdx="1" presStyleCnt="4"/>
      <dgm:spPr/>
    </dgm:pt>
    <dgm:pt modelId="{9D5DDAB1-9E24-4646-8BE7-826A6DA8B714}" type="pres">
      <dgm:prSet presAssocID="{A15440DC-AFAC-42D7-82FB-6AF907E66D9C}" presName="text" presStyleLbl="fgAcc0" presStyleIdx="1" presStyleCnt="4">
        <dgm:presLayoutVars>
          <dgm:chPref val="3"/>
        </dgm:presLayoutVars>
      </dgm:prSet>
      <dgm:spPr/>
    </dgm:pt>
    <dgm:pt modelId="{911ABDC5-731E-468C-A560-64CCE8BF80EC}" type="pres">
      <dgm:prSet presAssocID="{A15440DC-AFAC-42D7-82FB-6AF907E66D9C}" presName="hierChild2" presStyleCnt="0"/>
      <dgm:spPr/>
    </dgm:pt>
    <dgm:pt modelId="{A9782B1A-4CA2-440D-8512-781590118D2C}" type="pres">
      <dgm:prSet presAssocID="{C5314687-E338-4B22-8D91-FE7FFB24922E}" presName="hierRoot1" presStyleCnt="0"/>
      <dgm:spPr/>
    </dgm:pt>
    <dgm:pt modelId="{661CDA59-676F-499A-8136-C681D9ED3063}" type="pres">
      <dgm:prSet presAssocID="{C5314687-E338-4B22-8D91-FE7FFB24922E}" presName="composite" presStyleCnt="0"/>
      <dgm:spPr/>
    </dgm:pt>
    <dgm:pt modelId="{D2A3CE10-5881-4362-AC3E-C2F601721AD5}" type="pres">
      <dgm:prSet presAssocID="{C5314687-E338-4B22-8D91-FE7FFB24922E}" presName="background" presStyleLbl="node0" presStyleIdx="2" presStyleCnt="4"/>
      <dgm:spPr/>
    </dgm:pt>
    <dgm:pt modelId="{B2C8FC31-34AC-4F00-82A0-BB33BCE0328B}" type="pres">
      <dgm:prSet presAssocID="{C5314687-E338-4B22-8D91-FE7FFB24922E}" presName="text" presStyleLbl="fgAcc0" presStyleIdx="2" presStyleCnt="4">
        <dgm:presLayoutVars>
          <dgm:chPref val="3"/>
        </dgm:presLayoutVars>
      </dgm:prSet>
      <dgm:spPr/>
    </dgm:pt>
    <dgm:pt modelId="{B31A2668-593E-4D53-89E9-7C117A72C897}" type="pres">
      <dgm:prSet presAssocID="{C5314687-E338-4B22-8D91-FE7FFB24922E}" presName="hierChild2" presStyleCnt="0"/>
      <dgm:spPr/>
    </dgm:pt>
    <dgm:pt modelId="{21E370F0-D61B-4D61-9D41-90D63C1982A3}" type="pres">
      <dgm:prSet presAssocID="{66D11661-3D0C-4287-A105-2EB82C2D60B0}" presName="hierRoot1" presStyleCnt="0"/>
      <dgm:spPr/>
    </dgm:pt>
    <dgm:pt modelId="{CA5FC908-92FC-4D81-BA56-02876990F9B1}" type="pres">
      <dgm:prSet presAssocID="{66D11661-3D0C-4287-A105-2EB82C2D60B0}" presName="composite" presStyleCnt="0"/>
      <dgm:spPr/>
    </dgm:pt>
    <dgm:pt modelId="{91FED8B9-8482-43FC-80F7-C2D500F88820}" type="pres">
      <dgm:prSet presAssocID="{66D11661-3D0C-4287-A105-2EB82C2D60B0}" presName="background" presStyleLbl="node0" presStyleIdx="3" presStyleCnt="4"/>
      <dgm:spPr/>
    </dgm:pt>
    <dgm:pt modelId="{8BF2CF5D-666B-48B1-81B2-D810840F4527}" type="pres">
      <dgm:prSet presAssocID="{66D11661-3D0C-4287-A105-2EB82C2D60B0}" presName="text" presStyleLbl="fgAcc0" presStyleIdx="3" presStyleCnt="4">
        <dgm:presLayoutVars>
          <dgm:chPref val="3"/>
        </dgm:presLayoutVars>
      </dgm:prSet>
      <dgm:spPr/>
    </dgm:pt>
    <dgm:pt modelId="{634157A7-AA8D-4948-9785-CB3FFDFB8D54}" type="pres">
      <dgm:prSet presAssocID="{66D11661-3D0C-4287-A105-2EB82C2D60B0}" presName="hierChild2" presStyleCnt="0"/>
      <dgm:spPr/>
    </dgm:pt>
  </dgm:ptLst>
  <dgm:cxnLst>
    <dgm:cxn modelId="{579E6B05-8AE0-475F-B2C6-D3EAC9012EC7}" type="presOf" srcId="{A15440DC-AFAC-42D7-82FB-6AF907E66D9C}" destId="{9D5DDAB1-9E24-4646-8BE7-826A6DA8B714}" srcOrd="0" destOrd="0" presId="urn:microsoft.com/office/officeart/2005/8/layout/hierarchy1"/>
    <dgm:cxn modelId="{C4E3AC28-D34C-46F1-858E-55C7E4C36CFA}" srcId="{B9EAB383-F7D0-4549-8E30-703C6827D298}" destId="{A15440DC-AFAC-42D7-82FB-6AF907E66D9C}" srcOrd="1" destOrd="0" parTransId="{57F6B19B-9BEA-458B-B0B7-72A205C185BB}" sibTransId="{0CBB2503-CE39-4887-9F9C-F15F10B188C0}"/>
    <dgm:cxn modelId="{0BC2EF28-68A8-4F01-AD7E-62CBAA270A4B}" type="presOf" srcId="{4EF7BFB1-92C2-474B-B68C-3D5F8BE14A51}" destId="{352C5163-CF91-46D7-845F-2324BF4659A8}" srcOrd="0" destOrd="0" presId="urn:microsoft.com/office/officeart/2005/8/layout/hierarchy1"/>
    <dgm:cxn modelId="{2AF38A5D-C80A-4CEE-9E21-2F5539A55487}" type="presOf" srcId="{B9EAB383-F7D0-4549-8E30-703C6827D298}" destId="{D512537F-378D-458D-ACAB-B2ABCA4B9AE0}" srcOrd="0" destOrd="0" presId="urn:microsoft.com/office/officeart/2005/8/layout/hierarchy1"/>
    <dgm:cxn modelId="{0702215F-F3A6-4B1D-B8C0-5EF34BBB695F}" srcId="{B9EAB383-F7D0-4549-8E30-703C6827D298}" destId="{66D11661-3D0C-4287-A105-2EB82C2D60B0}" srcOrd="3" destOrd="0" parTransId="{C05E3238-DA9A-4145-9F4A-9822EC452F27}" sibTransId="{5D71507E-B389-43FB-818D-8413C8647932}"/>
    <dgm:cxn modelId="{0531B76D-FBE7-4898-A0A8-2C7A309895D0}" srcId="{B9EAB383-F7D0-4549-8E30-703C6827D298}" destId="{C5314687-E338-4B22-8D91-FE7FFB24922E}" srcOrd="2" destOrd="0" parTransId="{60886629-7636-4993-BB83-8B35D54E62AD}" sibTransId="{D5253FC1-7E15-4092-9450-DD4A09E9420F}"/>
    <dgm:cxn modelId="{6B97DACA-A992-4F10-9650-4960B3EF9F13}" type="presOf" srcId="{66D11661-3D0C-4287-A105-2EB82C2D60B0}" destId="{8BF2CF5D-666B-48B1-81B2-D810840F4527}" srcOrd="0" destOrd="0" presId="urn:microsoft.com/office/officeart/2005/8/layout/hierarchy1"/>
    <dgm:cxn modelId="{696355E5-797D-42A4-B1B3-0F8342E9A894}" srcId="{B9EAB383-F7D0-4549-8E30-703C6827D298}" destId="{4EF7BFB1-92C2-474B-B68C-3D5F8BE14A51}" srcOrd="0" destOrd="0" parTransId="{9EF63FF9-0E82-4948-8F9B-C5BBE22ECE54}" sibTransId="{4DAE5224-9EDC-48B5-A22B-885105436156}"/>
    <dgm:cxn modelId="{2FBDF3E6-CBBF-4410-8197-50CB4174DB30}" type="presOf" srcId="{C5314687-E338-4B22-8D91-FE7FFB24922E}" destId="{B2C8FC31-34AC-4F00-82A0-BB33BCE0328B}" srcOrd="0" destOrd="0" presId="urn:microsoft.com/office/officeart/2005/8/layout/hierarchy1"/>
    <dgm:cxn modelId="{5567BA7A-4A54-488E-83E4-966008912691}" type="presParOf" srcId="{D512537F-378D-458D-ACAB-B2ABCA4B9AE0}" destId="{95D260EF-ABD1-4173-82CD-4071654FC6AE}" srcOrd="0" destOrd="0" presId="urn:microsoft.com/office/officeart/2005/8/layout/hierarchy1"/>
    <dgm:cxn modelId="{06939717-6458-42EF-A8F1-6FC400959722}" type="presParOf" srcId="{95D260EF-ABD1-4173-82CD-4071654FC6AE}" destId="{103AEE1E-C93A-4AD8-8491-9AFA40A7A57F}" srcOrd="0" destOrd="0" presId="urn:microsoft.com/office/officeart/2005/8/layout/hierarchy1"/>
    <dgm:cxn modelId="{FCCA14AE-B1BA-4498-A6E2-31175B935D20}" type="presParOf" srcId="{103AEE1E-C93A-4AD8-8491-9AFA40A7A57F}" destId="{6E0FB696-1BBC-4401-8F32-6F4C6FEBB54D}" srcOrd="0" destOrd="0" presId="urn:microsoft.com/office/officeart/2005/8/layout/hierarchy1"/>
    <dgm:cxn modelId="{C9B9AD24-3684-44E6-9724-EFD625FBC501}" type="presParOf" srcId="{103AEE1E-C93A-4AD8-8491-9AFA40A7A57F}" destId="{352C5163-CF91-46D7-845F-2324BF4659A8}" srcOrd="1" destOrd="0" presId="urn:microsoft.com/office/officeart/2005/8/layout/hierarchy1"/>
    <dgm:cxn modelId="{6556ABEB-4EF2-4BD5-B652-8F4902D7FC77}" type="presParOf" srcId="{95D260EF-ABD1-4173-82CD-4071654FC6AE}" destId="{53DC076D-7728-4ABD-9060-ECEC7D750982}" srcOrd="1" destOrd="0" presId="urn:microsoft.com/office/officeart/2005/8/layout/hierarchy1"/>
    <dgm:cxn modelId="{B063A686-7479-4B2C-8FB9-90B8114C8821}" type="presParOf" srcId="{D512537F-378D-458D-ACAB-B2ABCA4B9AE0}" destId="{54A0A588-DBF6-41BE-89F3-88158164241A}" srcOrd="1" destOrd="0" presId="urn:microsoft.com/office/officeart/2005/8/layout/hierarchy1"/>
    <dgm:cxn modelId="{E49D4555-FD57-487C-A2AB-8C1CDCE35CDE}" type="presParOf" srcId="{54A0A588-DBF6-41BE-89F3-88158164241A}" destId="{E3F19105-9CCE-4FA0-BC3A-1AD13E1143E4}" srcOrd="0" destOrd="0" presId="urn:microsoft.com/office/officeart/2005/8/layout/hierarchy1"/>
    <dgm:cxn modelId="{2C5C22A7-CD0B-4F44-B9EC-7A12BB4B0A97}" type="presParOf" srcId="{E3F19105-9CCE-4FA0-BC3A-1AD13E1143E4}" destId="{FCBF8493-C6EE-4ACA-A082-C5CF3625446E}" srcOrd="0" destOrd="0" presId="urn:microsoft.com/office/officeart/2005/8/layout/hierarchy1"/>
    <dgm:cxn modelId="{50341CA3-2172-4021-9A99-56A5983672D7}" type="presParOf" srcId="{E3F19105-9CCE-4FA0-BC3A-1AD13E1143E4}" destId="{9D5DDAB1-9E24-4646-8BE7-826A6DA8B714}" srcOrd="1" destOrd="0" presId="urn:microsoft.com/office/officeart/2005/8/layout/hierarchy1"/>
    <dgm:cxn modelId="{526F45E6-188D-4EF9-9258-F7BAE835744C}" type="presParOf" srcId="{54A0A588-DBF6-41BE-89F3-88158164241A}" destId="{911ABDC5-731E-468C-A560-64CCE8BF80EC}" srcOrd="1" destOrd="0" presId="urn:microsoft.com/office/officeart/2005/8/layout/hierarchy1"/>
    <dgm:cxn modelId="{D17A17F3-72F6-4DAD-9BE2-5741DC7FC85C}" type="presParOf" srcId="{D512537F-378D-458D-ACAB-B2ABCA4B9AE0}" destId="{A9782B1A-4CA2-440D-8512-781590118D2C}" srcOrd="2" destOrd="0" presId="urn:microsoft.com/office/officeart/2005/8/layout/hierarchy1"/>
    <dgm:cxn modelId="{BAEE4BF7-1029-4425-AD7E-CC2A9609BC63}" type="presParOf" srcId="{A9782B1A-4CA2-440D-8512-781590118D2C}" destId="{661CDA59-676F-499A-8136-C681D9ED3063}" srcOrd="0" destOrd="0" presId="urn:microsoft.com/office/officeart/2005/8/layout/hierarchy1"/>
    <dgm:cxn modelId="{5E4F15C0-4D0C-4DD8-8878-116FF51EC07B}" type="presParOf" srcId="{661CDA59-676F-499A-8136-C681D9ED3063}" destId="{D2A3CE10-5881-4362-AC3E-C2F601721AD5}" srcOrd="0" destOrd="0" presId="urn:microsoft.com/office/officeart/2005/8/layout/hierarchy1"/>
    <dgm:cxn modelId="{B45B8ACF-C249-4A45-AB56-8584969FC165}" type="presParOf" srcId="{661CDA59-676F-499A-8136-C681D9ED3063}" destId="{B2C8FC31-34AC-4F00-82A0-BB33BCE0328B}" srcOrd="1" destOrd="0" presId="urn:microsoft.com/office/officeart/2005/8/layout/hierarchy1"/>
    <dgm:cxn modelId="{8FEC2BA4-DADD-4C19-BA67-944F20736DFD}" type="presParOf" srcId="{A9782B1A-4CA2-440D-8512-781590118D2C}" destId="{B31A2668-593E-4D53-89E9-7C117A72C897}" srcOrd="1" destOrd="0" presId="urn:microsoft.com/office/officeart/2005/8/layout/hierarchy1"/>
    <dgm:cxn modelId="{DA2CAE48-43B4-483D-A21A-5AF34ED3DF28}" type="presParOf" srcId="{D512537F-378D-458D-ACAB-B2ABCA4B9AE0}" destId="{21E370F0-D61B-4D61-9D41-90D63C1982A3}" srcOrd="3" destOrd="0" presId="urn:microsoft.com/office/officeart/2005/8/layout/hierarchy1"/>
    <dgm:cxn modelId="{014E6FEF-202C-4E77-BF57-CF4DB990C6BB}" type="presParOf" srcId="{21E370F0-D61B-4D61-9D41-90D63C1982A3}" destId="{CA5FC908-92FC-4D81-BA56-02876990F9B1}" srcOrd="0" destOrd="0" presId="urn:microsoft.com/office/officeart/2005/8/layout/hierarchy1"/>
    <dgm:cxn modelId="{5417C772-3684-403E-88AD-43D313FCD977}" type="presParOf" srcId="{CA5FC908-92FC-4D81-BA56-02876990F9B1}" destId="{91FED8B9-8482-43FC-80F7-C2D500F88820}" srcOrd="0" destOrd="0" presId="urn:microsoft.com/office/officeart/2005/8/layout/hierarchy1"/>
    <dgm:cxn modelId="{69CBFCE0-F1F5-49B6-B625-EACE4608AB75}" type="presParOf" srcId="{CA5FC908-92FC-4D81-BA56-02876990F9B1}" destId="{8BF2CF5D-666B-48B1-81B2-D810840F4527}" srcOrd="1" destOrd="0" presId="urn:microsoft.com/office/officeart/2005/8/layout/hierarchy1"/>
    <dgm:cxn modelId="{5C48D02F-69DB-4B79-8813-87730802103D}" type="presParOf" srcId="{21E370F0-D61B-4D61-9D41-90D63C1982A3}" destId="{634157A7-AA8D-4948-9785-CB3FFDFB8D5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9C7A1-C792-40C7-876A-581BF27F8D54}">
      <dsp:nvSpPr>
        <dsp:cNvPr id="0" name=""/>
        <dsp:cNvSpPr/>
      </dsp:nvSpPr>
      <dsp:spPr>
        <a:xfrm>
          <a:off x="3038" y="79594"/>
          <a:ext cx="2795987" cy="460800"/>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kern="1200" dirty="0"/>
            <a:t>Verbal</a:t>
          </a:r>
        </a:p>
      </dsp:txBody>
      <dsp:txXfrm>
        <a:off x="3038" y="79594"/>
        <a:ext cx="2795987" cy="460800"/>
      </dsp:txXfrm>
    </dsp:sp>
    <dsp:sp modelId="{51BB7E87-6826-425E-A81F-D7E6E9EC8903}">
      <dsp:nvSpPr>
        <dsp:cNvPr id="0" name=""/>
        <dsp:cNvSpPr/>
      </dsp:nvSpPr>
      <dsp:spPr>
        <a:xfrm>
          <a:off x="9757" y="540394"/>
          <a:ext cx="2782549" cy="3061124"/>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150000"/>
            </a:lnSpc>
            <a:spcBef>
              <a:spcPct val="0"/>
            </a:spcBef>
            <a:spcAft>
              <a:spcPct val="15000"/>
            </a:spcAft>
            <a:buFont typeface="Arial" panose="020B0604020202020204" pitchFamily="34" charset="0"/>
            <a:buChar char="•"/>
          </a:pPr>
          <a:r>
            <a:rPr lang="en-GB" sz="1600" kern="1200" dirty="0">
              <a:latin typeface="Arial" panose="020B0604020202020204" pitchFamily="34" charset="0"/>
              <a:cs typeface="Arial" panose="020B0604020202020204" pitchFamily="34" charset="0"/>
            </a:rPr>
            <a:t>Think before you speak</a:t>
          </a:r>
          <a:endParaRPr lang="en-GB" sz="1600" kern="1200" dirty="0"/>
        </a:p>
        <a:p>
          <a:pPr marL="171450" lvl="1" indent="-171450" algn="l" defTabSz="711200">
            <a:lnSpc>
              <a:spcPct val="150000"/>
            </a:lnSpc>
            <a:spcBef>
              <a:spcPct val="0"/>
            </a:spcBef>
            <a:spcAft>
              <a:spcPct val="15000"/>
            </a:spcAft>
            <a:buChar char="•"/>
          </a:pPr>
          <a:r>
            <a:rPr lang="en-GB" sz="1600" kern="1200" dirty="0">
              <a:latin typeface="Arial" panose="020B0604020202020204" pitchFamily="34" charset="0"/>
              <a:cs typeface="Arial" panose="020B0604020202020204" pitchFamily="34" charset="0"/>
            </a:rPr>
            <a:t>Clearly</a:t>
          </a:r>
        </a:p>
        <a:p>
          <a:pPr marL="171450" lvl="1" indent="-171450" algn="l" defTabSz="711200">
            <a:lnSpc>
              <a:spcPct val="150000"/>
            </a:lnSpc>
            <a:spcBef>
              <a:spcPct val="0"/>
            </a:spcBef>
            <a:spcAft>
              <a:spcPct val="15000"/>
            </a:spcAft>
            <a:buChar char="•"/>
          </a:pPr>
          <a:r>
            <a:rPr lang="en-GB" sz="1600" kern="1200" dirty="0">
              <a:latin typeface="Arial" panose="020B0604020202020204" pitchFamily="34" charset="0"/>
              <a:cs typeface="Arial" panose="020B0604020202020204" pitchFamily="34" charset="0"/>
            </a:rPr>
            <a:t>Slowly</a:t>
          </a:r>
        </a:p>
        <a:p>
          <a:pPr marL="171450" lvl="1" indent="-171450" algn="l" defTabSz="711200">
            <a:lnSpc>
              <a:spcPct val="150000"/>
            </a:lnSpc>
            <a:spcBef>
              <a:spcPct val="0"/>
            </a:spcBef>
            <a:spcAft>
              <a:spcPct val="15000"/>
            </a:spcAft>
            <a:buChar char="•"/>
          </a:pPr>
          <a:r>
            <a:rPr lang="en-GB" sz="1600" kern="1200" dirty="0">
              <a:latin typeface="Arial" panose="020B0604020202020204" pitchFamily="34" charset="0"/>
              <a:cs typeface="Arial" panose="020B0604020202020204" pitchFamily="34" charset="0"/>
            </a:rPr>
            <a:t>Softly</a:t>
          </a:r>
        </a:p>
        <a:p>
          <a:pPr marL="171450" lvl="1" indent="-171450" algn="l" defTabSz="711200">
            <a:lnSpc>
              <a:spcPct val="150000"/>
            </a:lnSpc>
            <a:spcBef>
              <a:spcPct val="0"/>
            </a:spcBef>
            <a:spcAft>
              <a:spcPct val="15000"/>
            </a:spcAft>
            <a:buChar char="•"/>
          </a:pPr>
          <a:r>
            <a:rPr lang="en-GB" sz="1600" kern="1200" dirty="0">
              <a:latin typeface="Arial" panose="020B0604020202020204" pitchFamily="34" charset="0"/>
              <a:cs typeface="Arial" panose="020B0604020202020204" pitchFamily="34" charset="0"/>
            </a:rPr>
            <a:t>Listen</a:t>
          </a:r>
        </a:p>
      </dsp:txBody>
      <dsp:txXfrm>
        <a:off x="9757" y="540394"/>
        <a:ext cx="2782549" cy="3061124"/>
      </dsp:txXfrm>
    </dsp:sp>
    <dsp:sp modelId="{E8E275B5-1EE0-4564-95CD-CB1B88AF58C1}">
      <dsp:nvSpPr>
        <dsp:cNvPr id="0" name=""/>
        <dsp:cNvSpPr/>
      </dsp:nvSpPr>
      <dsp:spPr>
        <a:xfrm>
          <a:off x="3083851" y="79594"/>
          <a:ext cx="2942991" cy="460800"/>
        </a:xfrm>
        <a:prstGeom prst="rect">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kern="1200" dirty="0"/>
            <a:t>Non-Verbal</a:t>
          </a:r>
        </a:p>
      </dsp:txBody>
      <dsp:txXfrm>
        <a:off x="3083851" y="79594"/>
        <a:ext cx="2942991" cy="460800"/>
      </dsp:txXfrm>
    </dsp:sp>
    <dsp:sp modelId="{35E8C573-F5FA-4D99-9404-DE40457CB1CB}">
      <dsp:nvSpPr>
        <dsp:cNvPr id="0" name=""/>
        <dsp:cNvSpPr/>
      </dsp:nvSpPr>
      <dsp:spPr>
        <a:xfrm>
          <a:off x="3082777" y="540394"/>
          <a:ext cx="2945139" cy="3061124"/>
        </a:xfrm>
        <a:prstGeom prst="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200000"/>
            </a:lnSpc>
            <a:spcBef>
              <a:spcPct val="0"/>
            </a:spcBef>
            <a:spcAft>
              <a:spcPct val="15000"/>
            </a:spcAft>
            <a:buFont typeface="Arial" panose="020B0604020202020204" pitchFamily="34" charset="0"/>
            <a:buChar char="•"/>
          </a:pPr>
          <a:r>
            <a:rPr lang="en-GB" sz="1600" kern="1200" dirty="0">
              <a:latin typeface="Arial" panose="020B0604020202020204" pitchFamily="34" charset="0"/>
              <a:cs typeface="Arial" panose="020B0604020202020204" pitchFamily="34" charset="0"/>
            </a:rPr>
            <a:t>Body Language</a:t>
          </a:r>
          <a:endParaRPr lang="en-GB" sz="1600" kern="1200" dirty="0"/>
        </a:p>
        <a:p>
          <a:pPr marL="171450" lvl="1" indent="-171450" algn="l" defTabSz="711200">
            <a:lnSpc>
              <a:spcPct val="200000"/>
            </a:lnSpc>
            <a:spcBef>
              <a:spcPct val="0"/>
            </a:spcBef>
            <a:spcAft>
              <a:spcPct val="15000"/>
            </a:spcAft>
            <a:buChar char="•"/>
          </a:pPr>
          <a:r>
            <a:rPr lang="en-GB" sz="1600" kern="1200" dirty="0">
              <a:latin typeface="Arial" panose="020B0604020202020204" pitchFamily="34" charset="0"/>
              <a:cs typeface="Arial" panose="020B0604020202020204" pitchFamily="34" charset="0"/>
            </a:rPr>
            <a:t>Surroundings</a:t>
          </a:r>
        </a:p>
        <a:p>
          <a:pPr marL="171450" lvl="1" indent="-171450" algn="l" defTabSz="711200">
            <a:lnSpc>
              <a:spcPct val="200000"/>
            </a:lnSpc>
            <a:spcBef>
              <a:spcPct val="0"/>
            </a:spcBef>
            <a:spcAft>
              <a:spcPct val="15000"/>
            </a:spcAft>
            <a:buChar char="•"/>
          </a:pPr>
          <a:r>
            <a:rPr lang="en-GB" sz="1600" kern="1200" dirty="0">
              <a:latin typeface="Arial" panose="020B0604020202020204" pitchFamily="34" charset="0"/>
              <a:cs typeface="Arial" panose="020B0604020202020204" pitchFamily="34" charset="0"/>
            </a:rPr>
            <a:t>Proximity</a:t>
          </a:r>
        </a:p>
        <a:p>
          <a:pPr marL="171450" lvl="1" indent="-171450" algn="l" defTabSz="711200">
            <a:lnSpc>
              <a:spcPct val="200000"/>
            </a:lnSpc>
            <a:spcBef>
              <a:spcPct val="0"/>
            </a:spcBef>
            <a:spcAft>
              <a:spcPct val="15000"/>
            </a:spcAft>
            <a:buChar char="•"/>
          </a:pPr>
          <a:r>
            <a:rPr lang="en-GB" sz="1600" kern="1200" dirty="0">
              <a:latin typeface="Arial" panose="020B0604020202020204" pitchFamily="34" charset="0"/>
              <a:cs typeface="Arial" panose="020B0604020202020204" pitchFamily="34" charset="0"/>
            </a:rPr>
            <a:t>Senses &amp; Empathy</a:t>
          </a:r>
        </a:p>
      </dsp:txBody>
      <dsp:txXfrm>
        <a:off x="3082777" y="540394"/>
        <a:ext cx="2945139" cy="3061124"/>
      </dsp:txXfrm>
    </dsp:sp>
    <dsp:sp modelId="{398448F9-118F-4CBC-BAF6-9520808F476A}">
      <dsp:nvSpPr>
        <dsp:cNvPr id="0" name=""/>
        <dsp:cNvSpPr/>
      </dsp:nvSpPr>
      <dsp:spPr>
        <a:xfrm>
          <a:off x="6321823" y="5630"/>
          <a:ext cx="3120295" cy="460800"/>
        </a:xfrm>
        <a:prstGeom prst="rect">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kern="1200" dirty="0"/>
            <a:t>Other form</a:t>
          </a:r>
        </a:p>
      </dsp:txBody>
      <dsp:txXfrm>
        <a:off x="6321823" y="5630"/>
        <a:ext cx="3120295" cy="460800"/>
      </dsp:txXfrm>
    </dsp:sp>
    <dsp:sp modelId="{CEC9BB54-3570-4826-8420-D8E00ADDB15D}">
      <dsp:nvSpPr>
        <dsp:cNvPr id="0" name=""/>
        <dsp:cNvSpPr/>
      </dsp:nvSpPr>
      <dsp:spPr>
        <a:xfrm>
          <a:off x="6311668" y="318501"/>
          <a:ext cx="3140603" cy="3356982"/>
        </a:xfrm>
        <a:prstGeom prst="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200000"/>
            </a:lnSpc>
            <a:spcBef>
              <a:spcPct val="0"/>
            </a:spcBef>
            <a:spcAft>
              <a:spcPct val="15000"/>
            </a:spcAft>
            <a:buFont typeface="Arial" panose="020B0604020202020204" pitchFamily="34" charset="0"/>
            <a:buChar char="•"/>
          </a:pPr>
          <a:r>
            <a:rPr lang="en-GB" sz="1600" kern="1200" dirty="0">
              <a:latin typeface="Arial" panose="020B0604020202020204" pitchFamily="34" charset="0"/>
              <a:cs typeface="Arial" panose="020B0604020202020204" pitchFamily="34" charset="0"/>
            </a:rPr>
            <a:t>Technical Aids</a:t>
          </a:r>
          <a:endParaRPr lang="en-GB" sz="1600" kern="1200" dirty="0"/>
        </a:p>
        <a:p>
          <a:pPr marL="171450" lvl="1" indent="-171450" algn="l" defTabSz="711200">
            <a:lnSpc>
              <a:spcPct val="200000"/>
            </a:lnSpc>
            <a:spcBef>
              <a:spcPct val="0"/>
            </a:spcBef>
            <a:spcAft>
              <a:spcPct val="15000"/>
            </a:spcAft>
            <a:buChar char="•"/>
          </a:pPr>
          <a:r>
            <a:rPr lang="en-GB" sz="1600" kern="1200" dirty="0">
              <a:latin typeface="Arial" panose="020B0604020202020204" pitchFamily="34" charset="0"/>
              <a:cs typeface="Arial" panose="020B0604020202020204" pitchFamily="34" charset="0"/>
            </a:rPr>
            <a:t>Language</a:t>
          </a:r>
        </a:p>
        <a:p>
          <a:pPr marL="171450" lvl="1" indent="-171450" algn="l" defTabSz="711200">
            <a:lnSpc>
              <a:spcPct val="200000"/>
            </a:lnSpc>
            <a:spcBef>
              <a:spcPct val="0"/>
            </a:spcBef>
            <a:spcAft>
              <a:spcPct val="15000"/>
            </a:spcAft>
            <a:buChar char="•"/>
          </a:pPr>
          <a:r>
            <a:rPr lang="en-GB" sz="1600" kern="1200" dirty="0">
              <a:latin typeface="Arial" panose="020B0604020202020204" pitchFamily="34" charset="0"/>
              <a:cs typeface="Arial" panose="020B0604020202020204" pitchFamily="34" charset="0"/>
            </a:rPr>
            <a:t>Mediums </a:t>
          </a:r>
          <a:r>
            <a:rPr lang="en-GB" sz="1600" kern="1200" dirty="0" err="1">
              <a:latin typeface="Arial" panose="020B0604020202020204" pitchFamily="34" charset="0"/>
              <a:cs typeface="Arial" panose="020B0604020202020204" pitchFamily="34" charset="0"/>
            </a:rPr>
            <a:t>e.g</a:t>
          </a:r>
          <a:r>
            <a:rPr lang="en-GB" sz="1600" kern="1200" dirty="0">
              <a:latin typeface="Arial" panose="020B0604020202020204" pitchFamily="34" charset="0"/>
              <a:cs typeface="Arial" panose="020B0604020202020204" pitchFamily="34" charset="0"/>
            </a:rPr>
            <a:t> Boards</a:t>
          </a:r>
        </a:p>
        <a:p>
          <a:pPr marL="171450" lvl="1" indent="-171450" algn="l" defTabSz="711200">
            <a:lnSpc>
              <a:spcPct val="200000"/>
            </a:lnSpc>
            <a:spcBef>
              <a:spcPct val="0"/>
            </a:spcBef>
            <a:spcAft>
              <a:spcPct val="15000"/>
            </a:spcAft>
            <a:buChar char="•"/>
          </a:pPr>
          <a:r>
            <a:rPr lang="en-GB" sz="1600" kern="1200" dirty="0">
              <a:latin typeface="Arial" panose="020B0604020202020204" pitchFamily="34" charset="0"/>
              <a:cs typeface="Arial" panose="020B0604020202020204" pitchFamily="34" charset="0"/>
            </a:rPr>
            <a:t>Use of terminology</a:t>
          </a:r>
        </a:p>
      </dsp:txBody>
      <dsp:txXfrm>
        <a:off x="6311668" y="318501"/>
        <a:ext cx="3140603" cy="33569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AE101-9055-4C5E-BBEA-BC352D3301F4}">
      <dsp:nvSpPr>
        <dsp:cNvPr id="0" name=""/>
        <dsp:cNvSpPr/>
      </dsp:nvSpPr>
      <dsp:spPr>
        <a:xfrm>
          <a:off x="0" y="699965"/>
          <a:ext cx="2395694" cy="2395734"/>
        </a:xfrm>
        <a:prstGeom prst="ellipse">
          <a:avLst/>
        </a:prstGeom>
        <a:solidFill>
          <a:schemeClr val="accent2">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GB" sz="1400" kern="1200" dirty="0">
              <a:latin typeface="Arial" panose="020B0604020202020204" pitchFamily="34" charset="0"/>
              <a:cs typeface="Arial" panose="020B0604020202020204" pitchFamily="34" charset="0"/>
            </a:rPr>
            <a:t>Feel valued, cared for and at ease. </a:t>
          </a:r>
          <a:endParaRPr lang="en-GB" sz="1400" kern="1200" dirty="0"/>
        </a:p>
      </dsp:txBody>
      <dsp:txXfrm>
        <a:off x="350841" y="1050812"/>
        <a:ext cx="1694012" cy="1694040"/>
      </dsp:txXfrm>
    </dsp:sp>
    <dsp:sp modelId="{C394E386-C559-49CA-8C28-1DB70116FB89}">
      <dsp:nvSpPr>
        <dsp:cNvPr id="0" name=""/>
        <dsp:cNvSpPr/>
      </dsp:nvSpPr>
      <dsp:spPr>
        <a:xfrm>
          <a:off x="1226634" y="2462770"/>
          <a:ext cx="2395694" cy="2395734"/>
        </a:xfrm>
        <a:prstGeom prst="ellipse">
          <a:avLst/>
        </a:prstGeom>
        <a:solidFill>
          <a:schemeClr val="accent3">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Improves care services </a:t>
          </a:r>
          <a:endParaRPr lang="en-GB" sz="1400" kern="1200" dirty="0">
            <a:latin typeface="Arial" panose="020B0604020202020204" pitchFamily="34" charset="0"/>
            <a:cs typeface="Arial" panose="020B0604020202020204" pitchFamily="34" charset="0"/>
          </a:endParaRPr>
        </a:p>
      </dsp:txBody>
      <dsp:txXfrm>
        <a:off x="1577475" y="2813617"/>
        <a:ext cx="1694012" cy="1694040"/>
      </dsp:txXfrm>
    </dsp:sp>
    <dsp:sp modelId="{8EFECC66-286A-41C2-BB76-0B04467CF18B}">
      <dsp:nvSpPr>
        <dsp:cNvPr id="0" name=""/>
        <dsp:cNvSpPr/>
      </dsp:nvSpPr>
      <dsp:spPr>
        <a:xfrm>
          <a:off x="2454244" y="699965"/>
          <a:ext cx="2395694" cy="2395734"/>
        </a:xfrm>
        <a:prstGeom prst="ellipse">
          <a:avLst/>
        </a:prstGeom>
        <a:solidFill>
          <a:schemeClr val="accent4">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Better working environment </a:t>
          </a:r>
        </a:p>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&amp;</a:t>
          </a:r>
        </a:p>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 increase job satisfaction</a:t>
          </a:r>
        </a:p>
      </dsp:txBody>
      <dsp:txXfrm>
        <a:off x="2805085" y="1050812"/>
        <a:ext cx="1694012" cy="1694040"/>
      </dsp:txXfrm>
    </dsp:sp>
    <dsp:sp modelId="{586A9D4D-ED66-49A1-8586-7BF45F584735}">
      <dsp:nvSpPr>
        <dsp:cNvPr id="0" name=""/>
        <dsp:cNvSpPr/>
      </dsp:nvSpPr>
      <dsp:spPr>
        <a:xfrm>
          <a:off x="3680879" y="2462770"/>
          <a:ext cx="2395694" cy="2395734"/>
        </a:xfrm>
        <a:prstGeom prst="ellipse">
          <a:avLst/>
        </a:prstGeom>
        <a:solidFill>
          <a:schemeClr val="accent5">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Empowered and Motivated.</a:t>
          </a:r>
          <a:endParaRPr lang="en-GB" sz="1400" kern="1200" dirty="0">
            <a:latin typeface="Arial" panose="020B0604020202020204" pitchFamily="34" charset="0"/>
            <a:cs typeface="Arial" panose="020B0604020202020204" pitchFamily="34" charset="0"/>
          </a:endParaRPr>
        </a:p>
      </dsp:txBody>
      <dsp:txXfrm>
        <a:off x="4031720" y="2813617"/>
        <a:ext cx="1694012" cy="1694040"/>
      </dsp:txXfrm>
    </dsp:sp>
    <dsp:sp modelId="{23443084-88C3-47E3-91B9-F6A896C7A04A}">
      <dsp:nvSpPr>
        <dsp:cNvPr id="0" name=""/>
        <dsp:cNvSpPr/>
      </dsp:nvSpPr>
      <dsp:spPr>
        <a:xfrm>
          <a:off x="4908489" y="699965"/>
          <a:ext cx="2395694" cy="2395734"/>
        </a:xfrm>
        <a:prstGeom prst="ellipse">
          <a:avLst/>
        </a:prstGeom>
        <a:solidFill>
          <a:schemeClr val="accent6">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Build trust</a:t>
          </a:r>
        </a:p>
      </dsp:txBody>
      <dsp:txXfrm>
        <a:off x="5259330" y="1050812"/>
        <a:ext cx="1694012" cy="1694040"/>
      </dsp:txXfrm>
    </dsp:sp>
    <dsp:sp modelId="{749071BA-4853-4786-98C8-EAFC7F5831A5}">
      <dsp:nvSpPr>
        <dsp:cNvPr id="0" name=""/>
        <dsp:cNvSpPr/>
      </dsp:nvSpPr>
      <dsp:spPr>
        <a:xfrm>
          <a:off x="6135123" y="2462770"/>
          <a:ext cx="2395694" cy="2395734"/>
        </a:xfrm>
        <a:prstGeom prst="ellipse">
          <a:avLst/>
        </a:prstGeom>
        <a:solidFill>
          <a:schemeClr val="accent2">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Enrich patient experience and reduces stress</a:t>
          </a:r>
        </a:p>
      </dsp:txBody>
      <dsp:txXfrm>
        <a:off x="6485964" y="2813617"/>
        <a:ext cx="1694012" cy="1694040"/>
      </dsp:txXfrm>
    </dsp:sp>
    <dsp:sp modelId="{7354FB5A-FECE-443F-BD6B-5E9BD8719488}">
      <dsp:nvSpPr>
        <dsp:cNvPr id="0" name=""/>
        <dsp:cNvSpPr/>
      </dsp:nvSpPr>
      <dsp:spPr>
        <a:xfrm>
          <a:off x="7362733" y="699965"/>
          <a:ext cx="2395694" cy="2395734"/>
        </a:xfrm>
        <a:prstGeom prst="ellipse">
          <a:avLst/>
        </a:prstGeom>
        <a:solidFill>
          <a:schemeClr val="accent3">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Reduce misunderstandings &amp;</a:t>
          </a:r>
        </a:p>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 complaints.</a:t>
          </a:r>
        </a:p>
      </dsp:txBody>
      <dsp:txXfrm>
        <a:off x="7713574" y="1050812"/>
        <a:ext cx="1694012" cy="16940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0FB696-1BBC-4401-8F32-6F4C6FEBB54D}">
      <dsp:nvSpPr>
        <dsp:cNvPr id="0" name=""/>
        <dsp:cNvSpPr/>
      </dsp:nvSpPr>
      <dsp:spPr>
        <a:xfrm>
          <a:off x="2678" y="556672"/>
          <a:ext cx="1912739" cy="1214589"/>
        </a:xfrm>
        <a:prstGeom prst="roundRect">
          <a:avLst>
            <a:gd name="adj" fmla="val 1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352C5163-CF91-46D7-845F-2324BF4659A8}">
      <dsp:nvSpPr>
        <dsp:cNvPr id="0" name=""/>
        <dsp:cNvSpPr/>
      </dsp:nvSpPr>
      <dsp:spPr>
        <a:xfrm>
          <a:off x="215205" y="758572"/>
          <a:ext cx="1912739" cy="121458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Schramm Model Of Communication</a:t>
          </a:r>
        </a:p>
      </dsp:txBody>
      <dsp:txXfrm>
        <a:off x="250779" y="794146"/>
        <a:ext cx="1841591" cy="1143441"/>
      </dsp:txXfrm>
    </dsp:sp>
    <dsp:sp modelId="{FCBF8493-C6EE-4ACA-A082-C5CF3625446E}">
      <dsp:nvSpPr>
        <dsp:cNvPr id="0" name=""/>
        <dsp:cNvSpPr/>
      </dsp:nvSpPr>
      <dsp:spPr>
        <a:xfrm>
          <a:off x="2340471" y="556672"/>
          <a:ext cx="1912739" cy="1214589"/>
        </a:xfrm>
        <a:prstGeom prst="roundRect">
          <a:avLst>
            <a:gd name="adj" fmla="val 1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9D5DDAB1-9E24-4646-8BE7-826A6DA8B714}">
      <dsp:nvSpPr>
        <dsp:cNvPr id="0" name=""/>
        <dsp:cNvSpPr/>
      </dsp:nvSpPr>
      <dsp:spPr>
        <a:xfrm>
          <a:off x="2552997" y="758572"/>
          <a:ext cx="1912739" cy="121458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Aristotle Model Of Communication</a:t>
          </a:r>
        </a:p>
      </dsp:txBody>
      <dsp:txXfrm>
        <a:off x="2588571" y="794146"/>
        <a:ext cx="1841591" cy="1143441"/>
      </dsp:txXfrm>
    </dsp:sp>
    <dsp:sp modelId="{D2A3CE10-5881-4362-AC3E-C2F601721AD5}">
      <dsp:nvSpPr>
        <dsp:cNvPr id="0" name=""/>
        <dsp:cNvSpPr/>
      </dsp:nvSpPr>
      <dsp:spPr>
        <a:xfrm>
          <a:off x="4678263" y="556672"/>
          <a:ext cx="1912739" cy="1214589"/>
        </a:xfrm>
        <a:prstGeom prst="roundRect">
          <a:avLst>
            <a:gd name="adj" fmla="val 1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B2C8FC31-34AC-4F00-82A0-BB33BCE0328B}">
      <dsp:nvSpPr>
        <dsp:cNvPr id="0" name=""/>
        <dsp:cNvSpPr/>
      </dsp:nvSpPr>
      <dsp:spPr>
        <a:xfrm>
          <a:off x="4890789" y="758572"/>
          <a:ext cx="1912739" cy="121458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Shannon Weaver Model Of Communication</a:t>
          </a:r>
        </a:p>
      </dsp:txBody>
      <dsp:txXfrm>
        <a:off x="4926363" y="794146"/>
        <a:ext cx="1841591" cy="1143441"/>
      </dsp:txXfrm>
    </dsp:sp>
    <dsp:sp modelId="{91FED8B9-8482-43FC-80F7-C2D500F88820}">
      <dsp:nvSpPr>
        <dsp:cNvPr id="0" name=""/>
        <dsp:cNvSpPr/>
      </dsp:nvSpPr>
      <dsp:spPr>
        <a:xfrm>
          <a:off x="7016055" y="556672"/>
          <a:ext cx="1912739" cy="1214589"/>
        </a:xfrm>
        <a:prstGeom prst="roundRect">
          <a:avLst>
            <a:gd name="adj" fmla="val 1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8BF2CF5D-666B-48B1-81B2-D810840F4527}">
      <dsp:nvSpPr>
        <dsp:cNvPr id="0" name=""/>
        <dsp:cNvSpPr/>
      </dsp:nvSpPr>
      <dsp:spPr>
        <a:xfrm>
          <a:off x="7228582" y="758572"/>
          <a:ext cx="1912739" cy="121458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Berlo’s SMCR Model</a:t>
          </a:r>
        </a:p>
      </dsp:txBody>
      <dsp:txXfrm>
        <a:off x="7264156" y="794146"/>
        <a:ext cx="1841591" cy="1143441"/>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08C8D9-CB42-4A31-8FAC-B672FFDDEAF1}" type="datetimeFigureOut">
              <a:rPr lang="en-GB" smtClean="0"/>
              <a:t>31/07/2022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82DE9D-2B92-4069-A417-814A6D94878D}" type="slidenum">
              <a:rPr lang="en-GB" smtClean="0"/>
              <a:t>‹#›</a:t>
            </a:fld>
            <a:endParaRPr lang="en-GB"/>
          </a:p>
        </p:txBody>
      </p:sp>
    </p:spTree>
    <p:extLst>
      <p:ext uri="{BB962C8B-B14F-4D97-AF65-F5344CB8AC3E}">
        <p14:creationId xmlns:p14="http://schemas.microsoft.com/office/powerpoint/2010/main" val="2606852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82DE9D-2B92-4069-A417-814A6D94878D}" type="slidenum">
              <a:rPr lang="en-GB" smtClean="0"/>
              <a:t>2</a:t>
            </a:fld>
            <a:endParaRPr lang="en-GB"/>
          </a:p>
        </p:txBody>
      </p:sp>
    </p:spTree>
    <p:extLst>
      <p:ext uri="{BB962C8B-B14F-4D97-AF65-F5344CB8AC3E}">
        <p14:creationId xmlns:p14="http://schemas.microsoft.com/office/powerpoint/2010/main" val="39847640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dirty="0">
                <a:solidFill>
                  <a:srgbClr val="9D9D9C"/>
                </a:solidFill>
                <a:effectLst/>
                <a:latin typeface="Open Sans" panose="020B0606030504020204" pitchFamily="34" charset="0"/>
              </a:rPr>
              <a:t>There are 3 parts to effective communication, according to a report by </a:t>
            </a:r>
            <a:r>
              <a:rPr lang="en-GB" sz="1200" b="0" i="0" dirty="0" err="1">
                <a:solidFill>
                  <a:srgbClr val="9D9D9C"/>
                </a:solidFill>
                <a:effectLst/>
                <a:latin typeface="Open Sans" panose="020B0606030504020204" pitchFamily="34" charset="0"/>
              </a:rPr>
              <a:t>Skillsforce</a:t>
            </a:r>
            <a:r>
              <a:rPr lang="en-GB" sz="1200" b="0" i="0" dirty="0">
                <a:solidFill>
                  <a:srgbClr val="9D9D9C"/>
                </a:solidFill>
                <a:effectLst/>
                <a:latin typeface="Open Sans" panose="020B0606030504020204" pitchFamily="34" charset="0"/>
              </a:rPr>
              <a:t> care on developing your workforce in Care.</a:t>
            </a:r>
          </a:p>
          <a:p>
            <a:r>
              <a:rPr lang="en-GB" sz="1200" b="0" i="0" dirty="0">
                <a:solidFill>
                  <a:srgbClr val="9D9D9C"/>
                </a:solidFill>
                <a:effectLst/>
                <a:latin typeface="Open Sans" panose="020B0606030504020204" pitchFamily="34" charset="0"/>
              </a:rPr>
              <a:t>1. Verbal, 2. Non-Verbal and 3. Other forms.</a:t>
            </a:r>
            <a:endParaRPr lang="en-GB" dirty="0"/>
          </a:p>
        </p:txBody>
      </p:sp>
      <p:sp>
        <p:nvSpPr>
          <p:cNvPr id="4" name="Slide Number Placeholder 3"/>
          <p:cNvSpPr>
            <a:spLocks noGrp="1"/>
          </p:cNvSpPr>
          <p:nvPr>
            <p:ph type="sldNum" sz="quarter" idx="5"/>
          </p:nvPr>
        </p:nvSpPr>
        <p:spPr/>
        <p:txBody>
          <a:bodyPr/>
          <a:lstStyle/>
          <a:p>
            <a:fld id="{4782DE9D-2B92-4069-A417-814A6D94878D}" type="slidenum">
              <a:rPr lang="en-GB" smtClean="0"/>
              <a:t>3</a:t>
            </a:fld>
            <a:endParaRPr lang="en-GB"/>
          </a:p>
        </p:txBody>
      </p:sp>
    </p:spTree>
    <p:extLst>
      <p:ext uri="{BB962C8B-B14F-4D97-AF65-F5344CB8AC3E}">
        <p14:creationId xmlns:p14="http://schemas.microsoft.com/office/powerpoint/2010/main" val="8913633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dirty="0">
                <a:solidFill>
                  <a:srgbClr val="9D9D9C"/>
                </a:solidFill>
                <a:effectLst/>
                <a:latin typeface="Open Sans" panose="020B0606030504020204" pitchFamily="34" charset="0"/>
              </a:rPr>
              <a:t>There are 3 parts to effective communication, according to a report by </a:t>
            </a:r>
            <a:r>
              <a:rPr lang="en-GB" sz="1200" b="0" i="0" dirty="0" err="1">
                <a:solidFill>
                  <a:srgbClr val="9D9D9C"/>
                </a:solidFill>
                <a:effectLst/>
                <a:latin typeface="Open Sans" panose="020B0606030504020204" pitchFamily="34" charset="0"/>
              </a:rPr>
              <a:t>Skillsforce</a:t>
            </a:r>
            <a:r>
              <a:rPr lang="en-GB" sz="1200" b="0" i="0" dirty="0">
                <a:solidFill>
                  <a:srgbClr val="9D9D9C"/>
                </a:solidFill>
                <a:effectLst/>
                <a:latin typeface="Open Sans" panose="020B0606030504020204" pitchFamily="34" charset="0"/>
              </a:rPr>
              <a:t> care on developing your workforce in Care.</a:t>
            </a:r>
          </a:p>
          <a:p>
            <a:r>
              <a:rPr lang="en-GB" sz="1200" b="0" i="0" dirty="0">
                <a:solidFill>
                  <a:srgbClr val="9D9D9C"/>
                </a:solidFill>
                <a:effectLst/>
                <a:latin typeface="Open Sans" panose="020B0606030504020204" pitchFamily="34" charset="0"/>
              </a:rPr>
              <a:t>1. Verbal, 2. Non-Verbal and 3. Other forms.</a:t>
            </a:r>
            <a:endParaRPr lang="en-GB" dirty="0"/>
          </a:p>
        </p:txBody>
      </p:sp>
      <p:sp>
        <p:nvSpPr>
          <p:cNvPr id="4" name="Slide Number Placeholder 3"/>
          <p:cNvSpPr>
            <a:spLocks noGrp="1"/>
          </p:cNvSpPr>
          <p:nvPr>
            <p:ph type="sldNum" sz="quarter" idx="5"/>
          </p:nvPr>
        </p:nvSpPr>
        <p:spPr/>
        <p:txBody>
          <a:bodyPr/>
          <a:lstStyle/>
          <a:p>
            <a:fld id="{4782DE9D-2B92-4069-A417-814A6D94878D}" type="slidenum">
              <a:rPr lang="en-GB" smtClean="0"/>
              <a:t>4</a:t>
            </a:fld>
            <a:endParaRPr lang="en-GB"/>
          </a:p>
        </p:txBody>
      </p:sp>
    </p:spTree>
    <p:extLst>
      <p:ext uri="{BB962C8B-B14F-4D97-AF65-F5344CB8AC3E}">
        <p14:creationId xmlns:p14="http://schemas.microsoft.com/office/powerpoint/2010/main" val="3890430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Regular meetings were held with people living in the home giving people the opportunity to share their views. We saw several changes had been made following these meetings. For example, the menu had recently been changed to include specific meals. </a:t>
            </a:r>
          </a:p>
          <a:p>
            <a:pPr marL="171450" indent="-171450">
              <a:buFontTx/>
              <a:buChar char="-"/>
            </a:pPr>
            <a:r>
              <a:rPr lang="en-GB" dirty="0"/>
              <a:t>The registered manager conducted regular team meetings where the views of the staff were sought. This meant staff were able to discuss their roles and had a forum to discuss particular subjects should they so wish. </a:t>
            </a:r>
          </a:p>
          <a:p>
            <a:pPr marL="171450" indent="-171450">
              <a:buFontTx/>
              <a:buChar char="-"/>
            </a:pPr>
            <a:r>
              <a:rPr lang="en-GB" dirty="0"/>
              <a:t>People and their relatives told us they felt listened to</a:t>
            </a:r>
          </a:p>
          <a:p>
            <a:pPr marL="171450" indent="-171450">
              <a:buFontTx/>
              <a:buChar char="-"/>
            </a:pPr>
            <a:r>
              <a:rPr lang="en-GB" dirty="0"/>
              <a:t>Managers and staff being clear about their roles, and understanding quality performance, risks and regulatory requirements</a:t>
            </a:r>
          </a:p>
          <a:p>
            <a:pPr marL="171450" indent="-171450">
              <a:buFontTx/>
              <a:buChar char="-"/>
            </a:pPr>
            <a:r>
              <a:rPr lang="en-GB" dirty="0"/>
              <a:t>Staff were aware of their responsibilities to seek consent when caring for people</a:t>
            </a:r>
          </a:p>
          <a:p>
            <a:pPr marL="171450" indent="-171450">
              <a:buFontTx/>
              <a:buChar char="-"/>
            </a:pPr>
            <a:r>
              <a:rPr lang="en-GB" dirty="0"/>
              <a:t>The care home had facilitated a video call with the GP, registered manager, a person living in the home and their relative to discuss treatment options. </a:t>
            </a:r>
          </a:p>
        </p:txBody>
      </p:sp>
      <p:sp>
        <p:nvSpPr>
          <p:cNvPr id="4" name="Slide Number Placeholder 3"/>
          <p:cNvSpPr>
            <a:spLocks noGrp="1"/>
          </p:cNvSpPr>
          <p:nvPr>
            <p:ph type="sldNum" sz="quarter" idx="5"/>
          </p:nvPr>
        </p:nvSpPr>
        <p:spPr/>
        <p:txBody>
          <a:bodyPr/>
          <a:lstStyle/>
          <a:p>
            <a:fld id="{4782DE9D-2B92-4069-A417-814A6D94878D}" type="slidenum">
              <a:rPr lang="en-GB" smtClean="0"/>
              <a:t>5</a:t>
            </a:fld>
            <a:endParaRPr lang="en-GB"/>
          </a:p>
        </p:txBody>
      </p:sp>
    </p:spTree>
    <p:extLst>
      <p:ext uri="{BB962C8B-B14F-4D97-AF65-F5344CB8AC3E}">
        <p14:creationId xmlns:p14="http://schemas.microsoft.com/office/powerpoint/2010/main" val="24526431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82DE9D-2B92-4069-A417-814A6D94878D}" type="slidenum">
              <a:rPr lang="en-GB" smtClean="0"/>
              <a:t>7</a:t>
            </a:fld>
            <a:endParaRPr lang="en-GB"/>
          </a:p>
        </p:txBody>
      </p:sp>
    </p:spTree>
    <p:extLst>
      <p:ext uri="{BB962C8B-B14F-4D97-AF65-F5344CB8AC3E}">
        <p14:creationId xmlns:p14="http://schemas.microsoft.com/office/powerpoint/2010/main" val="34282632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82DE9D-2B92-4069-A417-814A6D94878D}" type="slidenum">
              <a:rPr lang="en-GB" smtClean="0"/>
              <a:t>11</a:t>
            </a:fld>
            <a:endParaRPr lang="en-GB"/>
          </a:p>
        </p:txBody>
      </p:sp>
    </p:spTree>
    <p:extLst>
      <p:ext uri="{BB962C8B-B14F-4D97-AF65-F5344CB8AC3E}">
        <p14:creationId xmlns:p14="http://schemas.microsoft.com/office/powerpoint/2010/main" val="36371627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82DE9D-2B92-4069-A417-814A6D94878D}" type="slidenum">
              <a:rPr lang="en-GB" smtClean="0"/>
              <a:t>12</a:t>
            </a:fld>
            <a:endParaRPr lang="en-GB"/>
          </a:p>
        </p:txBody>
      </p:sp>
    </p:spTree>
    <p:extLst>
      <p:ext uri="{BB962C8B-B14F-4D97-AF65-F5344CB8AC3E}">
        <p14:creationId xmlns:p14="http://schemas.microsoft.com/office/powerpoint/2010/main" val="42900003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82DE9D-2B92-4069-A417-814A6D94878D}" type="slidenum">
              <a:rPr lang="en-GB" smtClean="0"/>
              <a:t>13</a:t>
            </a:fld>
            <a:endParaRPr lang="en-GB"/>
          </a:p>
        </p:txBody>
      </p:sp>
    </p:spTree>
    <p:extLst>
      <p:ext uri="{BB962C8B-B14F-4D97-AF65-F5344CB8AC3E}">
        <p14:creationId xmlns:p14="http://schemas.microsoft.com/office/powerpoint/2010/main" val="965401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82DE9D-2B92-4069-A417-814A6D94878D}" type="slidenum">
              <a:rPr lang="en-GB" smtClean="0"/>
              <a:t>14</a:t>
            </a:fld>
            <a:endParaRPr lang="en-GB"/>
          </a:p>
        </p:txBody>
      </p:sp>
    </p:spTree>
    <p:extLst>
      <p:ext uri="{BB962C8B-B14F-4D97-AF65-F5344CB8AC3E}">
        <p14:creationId xmlns:p14="http://schemas.microsoft.com/office/powerpoint/2010/main" val="22500183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D7A35C1-F977-4332-B825-1E71DEEA0547}" type="datetimeFigureOut">
              <a:rPr lang="en-GB" smtClean="0"/>
              <a:t>31/07/2022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26301E-E0D9-460B-AAD2-E99DADFC61BC}" type="slidenum">
              <a:rPr lang="en-GB" smtClean="0"/>
              <a:t>‹#›</a:t>
            </a:fld>
            <a:endParaRPr lang="en-GB"/>
          </a:p>
        </p:txBody>
      </p:sp>
    </p:spTree>
    <p:extLst>
      <p:ext uri="{BB962C8B-B14F-4D97-AF65-F5344CB8AC3E}">
        <p14:creationId xmlns:p14="http://schemas.microsoft.com/office/powerpoint/2010/main" val="4286819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7A35C1-F977-4332-B825-1E71DEEA0547}" type="datetimeFigureOut">
              <a:rPr lang="en-GB" smtClean="0"/>
              <a:t>31/07/2022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26301E-E0D9-460B-AAD2-E99DADFC61BC}" type="slidenum">
              <a:rPr lang="en-GB" smtClean="0"/>
              <a:t>‹#›</a:t>
            </a:fld>
            <a:endParaRPr lang="en-GB"/>
          </a:p>
        </p:txBody>
      </p:sp>
    </p:spTree>
    <p:extLst>
      <p:ext uri="{BB962C8B-B14F-4D97-AF65-F5344CB8AC3E}">
        <p14:creationId xmlns:p14="http://schemas.microsoft.com/office/powerpoint/2010/main" val="2161472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7A35C1-F977-4332-B825-1E71DEEA0547}" type="datetimeFigureOut">
              <a:rPr lang="en-GB" smtClean="0"/>
              <a:t>31/07/2022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26301E-E0D9-460B-AAD2-E99DADFC61BC}" type="slidenum">
              <a:rPr lang="en-GB" smtClean="0"/>
              <a:t>‹#›</a:t>
            </a:fld>
            <a:endParaRPr lang="en-GB"/>
          </a:p>
        </p:txBody>
      </p:sp>
    </p:spTree>
    <p:extLst>
      <p:ext uri="{BB962C8B-B14F-4D97-AF65-F5344CB8AC3E}">
        <p14:creationId xmlns:p14="http://schemas.microsoft.com/office/powerpoint/2010/main" val="3073571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D7A35C1-F977-4332-B825-1E71DEEA0547}" type="datetimeFigureOut">
              <a:rPr lang="en-GB" smtClean="0"/>
              <a:t>31/07/2022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26301E-E0D9-460B-AAD2-E99DADFC61BC}" type="slidenum">
              <a:rPr lang="en-GB" smtClean="0"/>
              <a:t>‹#›</a:t>
            </a:fld>
            <a:endParaRPr lang="en-GB"/>
          </a:p>
        </p:txBody>
      </p:sp>
    </p:spTree>
    <p:extLst>
      <p:ext uri="{BB962C8B-B14F-4D97-AF65-F5344CB8AC3E}">
        <p14:creationId xmlns:p14="http://schemas.microsoft.com/office/powerpoint/2010/main" val="3127428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D7A35C1-F977-4332-B825-1E71DEEA0547}" type="datetimeFigureOut">
              <a:rPr lang="en-GB" smtClean="0"/>
              <a:t>31/07/2022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D26301E-E0D9-460B-AAD2-E99DADFC61BC}" type="slidenum">
              <a:rPr lang="en-GB" smtClean="0"/>
              <a:t>‹#›</a:t>
            </a:fld>
            <a:endParaRPr lang="en-GB"/>
          </a:p>
        </p:txBody>
      </p:sp>
    </p:spTree>
    <p:extLst>
      <p:ext uri="{BB962C8B-B14F-4D97-AF65-F5344CB8AC3E}">
        <p14:creationId xmlns:p14="http://schemas.microsoft.com/office/powerpoint/2010/main" val="1284079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D7A35C1-F977-4332-B825-1E71DEEA0547}" type="datetimeFigureOut">
              <a:rPr lang="en-GB" smtClean="0"/>
              <a:t>31/07/2022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D26301E-E0D9-460B-AAD2-E99DADFC61BC}" type="slidenum">
              <a:rPr lang="en-GB" smtClean="0"/>
              <a:t>‹#›</a:t>
            </a:fld>
            <a:endParaRPr lang="en-GB"/>
          </a:p>
        </p:txBody>
      </p:sp>
    </p:spTree>
    <p:extLst>
      <p:ext uri="{BB962C8B-B14F-4D97-AF65-F5344CB8AC3E}">
        <p14:creationId xmlns:p14="http://schemas.microsoft.com/office/powerpoint/2010/main" val="5764304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7A35C1-F977-4332-B825-1E71DEEA0547}" type="datetimeFigureOut">
              <a:rPr lang="en-GB" smtClean="0"/>
              <a:t>31/07/2022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D26301E-E0D9-460B-AAD2-E99DADFC61BC}" type="slidenum">
              <a:rPr lang="en-GB" smtClean="0"/>
              <a:t>‹#›</a:t>
            </a:fld>
            <a:endParaRPr lang="en-GB"/>
          </a:p>
        </p:txBody>
      </p:sp>
    </p:spTree>
    <p:extLst>
      <p:ext uri="{BB962C8B-B14F-4D97-AF65-F5344CB8AC3E}">
        <p14:creationId xmlns:p14="http://schemas.microsoft.com/office/powerpoint/2010/main" val="3782767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D7A35C1-F977-4332-B825-1E71DEEA0547}" type="datetimeFigureOut">
              <a:rPr lang="en-GB" smtClean="0"/>
              <a:t>31/07/2022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26301E-E0D9-460B-AAD2-E99DADFC61BC}" type="slidenum">
              <a:rPr lang="en-GB" smtClean="0"/>
              <a:t>‹#›</a:t>
            </a:fld>
            <a:endParaRPr lang="en-GB"/>
          </a:p>
        </p:txBody>
      </p:sp>
    </p:spTree>
    <p:extLst>
      <p:ext uri="{BB962C8B-B14F-4D97-AF65-F5344CB8AC3E}">
        <p14:creationId xmlns:p14="http://schemas.microsoft.com/office/powerpoint/2010/main" val="1748264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26301E-E0D9-460B-AAD2-E99DADFC61BC}" type="slidenum">
              <a:rPr lang="en-GB" smtClean="0"/>
              <a:t>‹#›</a:t>
            </a:fld>
            <a:endParaRPr lang="en-GB"/>
          </a:p>
        </p:txBody>
      </p:sp>
      <p:sp>
        <p:nvSpPr>
          <p:cNvPr id="5" name="Date Placeholder 4"/>
          <p:cNvSpPr>
            <a:spLocks noGrp="1"/>
          </p:cNvSpPr>
          <p:nvPr>
            <p:ph type="dt" sz="half" idx="10"/>
          </p:nvPr>
        </p:nvSpPr>
        <p:spPr/>
        <p:txBody>
          <a:bodyPr/>
          <a:lstStyle/>
          <a:p>
            <a:fld id="{DD7A35C1-F977-4332-B825-1E71DEEA0547}" type="datetimeFigureOut">
              <a:rPr lang="en-GB" smtClean="0"/>
              <a:t>31/07/2022</a:t>
            </a:fld>
            <a:endParaRPr lang="en-GB"/>
          </a:p>
        </p:txBody>
      </p:sp>
    </p:spTree>
    <p:extLst>
      <p:ext uri="{BB962C8B-B14F-4D97-AF65-F5344CB8AC3E}">
        <p14:creationId xmlns:p14="http://schemas.microsoft.com/office/powerpoint/2010/main" val="27343691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7A35C1-F977-4332-B825-1E71DEEA0547}" type="datetimeFigureOut">
              <a:rPr lang="en-GB" smtClean="0"/>
              <a:t>31/07/2022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26301E-E0D9-460B-AAD2-E99DADFC61BC}" type="slidenum">
              <a:rPr lang="en-GB" smtClean="0"/>
              <a:t>‹#›</a:t>
            </a:fld>
            <a:endParaRPr lang="en-GB"/>
          </a:p>
        </p:txBody>
      </p:sp>
    </p:spTree>
    <p:extLst>
      <p:ext uri="{BB962C8B-B14F-4D97-AF65-F5344CB8AC3E}">
        <p14:creationId xmlns:p14="http://schemas.microsoft.com/office/powerpoint/2010/main" val="1900950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7A35C1-F977-4332-B825-1E71DEEA0547}" type="datetimeFigureOut">
              <a:rPr lang="en-GB" smtClean="0"/>
              <a:t>31/07/2022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26301E-E0D9-460B-AAD2-E99DADFC61B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464665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7A35C1-F977-4332-B825-1E71DEEA0547}" type="datetimeFigureOut">
              <a:rPr lang="en-GB" smtClean="0"/>
              <a:t>31/07/2022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26301E-E0D9-460B-AAD2-E99DADFC61BC}" type="slidenum">
              <a:rPr lang="en-GB" smtClean="0"/>
              <a:t>‹#›</a:t>
            </a:fld>
            <a:endParaRPr lang="en-GB"/>
          </a:p>
        </p:txBody>
      </p:sp>
    </p:spTree>
    <p:extLst>
      <p:ext uri="{BB962C8B-B14F-4D97-AF65-F5344CB8AC3E}">
        <p14:creationId xmlns:p14="http://schemas.microsoft.com/office/powerpoint/2010/main" val="27996223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7A35C1-F977-4332-B825-1E71DEEA0547}" type="datetimeFigureOut">
              <a:rPr lang="en-GB" smtClean="0"/>
              <a:t>31/07/2022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26301E-E0D9-460B-AAD2-E99DADFC61B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78483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7A35C1-F977-4332-B825-1E71DEEA0547}" type="datetimeFigureOut">
              <a:rPr lang="en-GB" smtClean="0"/>
              <a:t>31/07/2022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26301E-E0D9-460B-AAD2-E99DADFC61BC}" type="slidenum">
              <a:rPr lang="en-GB" smtClean="0"/>
              <a:t>‹#›</a:t>
            </a:fld>
            <a:endParaRPr lang="en-GB"/>
          </a:p>
        </p:txBody>
      </p:sp>
    </p:spTree>
    <p:extLst>
      <p:ext uri="{BB962C8B-B14F-4D97-AF65-F5344CB8AC3E}">
        <p14:creationId xmlns:p14="http://schemas.microsoft.com/office/powerpoint/2010/main" val="25320350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7A35C1-F977-4332-B825-1E71DEEA0547}" type="datetimeFigureOut">
              <a:rPr lang="en-GB" smtClean="0"/>
              <a:t>31/07/2022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26301E-E0D9-460B-AAD2-E99DADFC61BC}" type="slidenum">
              <a:rPr lang="en-GB" smtClean="0"/>
              <a:t>‹#›</a:t>
            </a:fld>
            <a:endParaRPr lang="en-GB"/>
          </a:p>
        </p:txBody>
      </p:sp>
    </p:spTree>
    <p:extLst>
      <p:ext uri="{BB962C8B-B14F-4D97-AF65-F5344CB8AC3E}">
        <p14:creationId xmlns:p14="http://schemas.microsoft.com/office/powerpoint/2010/main" val="32328799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7A35C1-F977-4332-B825-1E71DEEA0547}" type="datetimeFigureOut">
              <a:rPr lang="en-GB" smtClean="0"/>
              <a:t>31/07/2022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26301E-E0D9-460B-AAD2-E99DADFC61BC}" type="slidenum">
              <a:rPr lang="en-GB" smtClean="0"/>
              <a:t>‹#›</a:t>
            </a:fld>
            <a:endParaRPr lang="en-GB"/>
          </a:p>
        </p:txBody>
      </p:sp>
    </p:spTree>
    <p:extLst>
      <p:ext uri="{BB962C8B-B14F-4D97-AF65-F5344CB8AC3E}">
        <p14:creationId xmlns:p14="http://schemas.microsoft.com/office/powerpoint/2010/main" val="4027510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D7A35C1-F977-4332-B825-1E71DEEA0547}" type="datetimeFigureOut">
              <a:rPr lang="en-GB" smtClean="0"/>
              <a:t>31/07/2022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D26301E-E0D9-460B-AAD2-E99DADFC61BC}" type="slidenum">
              <a:rPr lang="en-GB" smtClean="0"/>
              <a:t>‹#›</a:t>
            </a:fld>
            <a:endParaRPr lang="en-GB"/>
          </a:p>
        </p:txBody>
      </p:sp>
    </p:spTree>
    <p:extLst>
      <p:ext uri="{BB962C8B-B14F-4D97-AF65-F5344CB8AC3E}">
        <p14:creationId xmlns:p14="http://schemas.microsoft.com/office/powerpoint/2010/main" val="1853225129"/>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96BE2-5B8C-1CB9-C467-B911357E0949}"/>
              </a:ext>
            </a:extLst>
          </p:cNvPr>
          <p:cNvSpPr>
            <a:spLocks noGrp="1"/>
          </p:cNvSpPr>
          <p:nvPr>
            <p:ph type="ctrTitle"/>
          </p:nvPr>
        </p:nvSpPr>
        <p:spPr>
          <a:xfrm>
            <a:off x="1043930" y="504483"/>
            <a:ext cx="8524276" cy="1646302"/>
          </a:xfrm>
        </p:spPr>
        <p:txBody>
          <a:bodyPr/>
          <a:lstStyle/>
          <a:p>
            <a:pPr algn="l"/>
            <a:r>
              <a:rPr lang="en-GB" dirty="0">
                <a:latin typeface="Arial" panose="020B0604020202020204" pitchFamily="34" charset="0"/>
                <a:cs typeface="Arial" panose="020B0604020202020204" pitchFamily="34" charset="0"/>
              </a:rPr>
              <a:t>Task 1 Group Presentation</a:t>
            </a:r>
          </a:p>
        </p:txBody>
      </p:sp>
      <p:sp>
        <p:nvSpPr>
          <p:cNvPr id="4" name="Subtitle 2">
            <a:extLst>
              <a:ext uri="{FF2B5EF4-FFF2-40B4-BE49-F238E27FC236}">
                <a16:creationId xmlns:a16="http://schemas.microsoft.com/office/drawing/2014/main" id="{B8E1EAFE-FAB5-92AB-DAA0-4ADF2DD1F24F}"/>
              </a:ext>
            </a:extLst>
          </p:cNvPr>
          <p:cNvSpPr>
            <a:spLocks noGrp="1"/>
          </p:cNvSpPr>
          <p:nvPr>
            <p:ph type="subTitle" idx="1"/>
          </p:nvPr>
        </p:nvSpPr>
        <p:spPr>
          <a:xfrm>
            <a:off x="1144870" y="2430320"/>
            <a:ext cx="8836870" cy="2705759"/>
          </a:xfrm>
        </p:spPr>
        <p:txBody>
          <a:bodyPr>
            <a:noAutofit/>
          </a:bodyPr>
          <a:lstStyle/>
          <a:p>
            <a:pPr algn="l"/>
            <a:r>
              <a:rPr lang="en-GB" dirty="0">
                <a:solidFill>
                  <a:schemeClr val="tx1"/>
                </a:solidFill>
                <a:latin typeface="Arial" panose="020B0604020202020204" pitchFamily="34" charset="0"/>
                <a:cs typeface="Arial" panose="020B0604020202020204" pitchFamily="34" charset="0"/>
              </a:rPr>
              <a:t>Student Names and Numbers: </a:t>
            </a:r>
          </a:p>
          <a:p>
            <a:pPr algn="l"/>
            <a:r>
              <a:rPr lang="en-GB" dirty="0">
                <a:solidFill>
                  <a:schemeClr val="tx1"/>
                </a:solidFill>
                <a:latin typeface="Arial" panose="020B0604020202020204" pitchFamily="34" charset="0"/>
                <a:cs typeface="Arial" panose="020B0604020202020204" pitchFamily="34" charset="0"/>
              </a:rPr>
              <a:t>	Hasina Ibrahim Sheikh (2122535)</a:t>
            </a:r>
          </a:p>
          <a:p>
            <a:pPr algn="l"/>
            <a:r>
              <a:rPr lang="en-GB" dirty="0">
                <a:solidFill>
                  <a:schemeClr val="tx1"/>
                </a:solidFill>
                <a:latin typeface="Arial" panose="020B0604020202020204" pitchFamily="34" charset="0"/>
                <a:cs typeface="Arial" panose="020B0604020202020204" pitchFamily="34" charset="0"/>
              </a:rPr>
              <a:t>	Mina Khorshid (2122088)</a:t>
            </a:r>
          </a:p>
          <a:p>
            <a:pPr algn="l"/>
            <a:r>
              <a:rPr lang="en-GB" dirty="0">
                <a:solidFill>
                  <a:schemeClr val="tx1"/>
                </a:solidFill>
                <a:latin typeface="Arial" panose="020B0604020202020204" pitchFamily="34" charset="0"/>
                <a:cs typeface="Arial" panose="020B0604020202020204" pitchFamily="34" charset="0"/>
              </a:rPr>
              <a:t>	</a:t>
            </a:r>
            <a:r>
              <a:rPr lang="en-GB" dirty="0" err="1">
                <a:solidFill>
                  <a:schemeClr val="tx1"/>
                </a:solidFill>
                <a:latin typeface="Arial" panose="020B0604020202020204" pitchFamily="34" charset="0"/>
                <a:cs typeface="Arial" panose="020B0604020202020204" pitchFamily="34" charset="0"/>
              </a:rPr>
              <a:t>Sadeka</a:t>
            </a:r>
            <a:r>
              <a:rPr lang="en-GB" dirty="0">
                <a:solidFill>
                  <a:schemeClr val="tx1"/>
                </a:solidFill>
                <a:latin typeface="Arial" panose="020B0604020202020204" pitchFamily="34" charset="0"/>
                <a:cs typeface="Arial" panose="020B0604020202020204" pitchFamily="34" charset="0"/>
              </a:rPr>
              <a:t> </a:t>
            </a:r>
            <a:r>
              <a:rPr lang="en-GB" dirty="0" err="1">
                <a:solidFill>
                  <a:schemeClr val="tx1"/>
                </a:solidFill>
                <a:latin typeface="Arial" panose="020B0604020202020204" pitchFamily="34" charset="0"/>
                <a:cs typeface="Arial" panose="020B0604020202020204" pitchFamily="34" charset="0"/>
              </a:rPr>
              <a:t>Gani</a:t>
            </a:r>
            <a:r>
              <a:rPr lang="en-GB" dirty="0">
                <a:solidFill>
                  <a:schemeClr val="tx1"/>
                </a:solidFill>
                <a:latin typeface="Arial" panose="020B0604020202020204" pitchFamily="34" charset="0"/>
                <a:cs typeface="Arial" panose="020B0604020202020204" pitchFamily="34" charset="0"/>
              </a:rPr>
              <a:t> </a:t>
            </a:r>
            <a:r>
              <a:rPr lang="en-GB" dirty="0" err="1">
                <a:solidFill>
                  <a:schemeClr val="tx1"/>
                </a:solidFill>
                <a:latin typeface="Arial" panose="020B0604020202020204" pitchFamily="34" charset="0"/>
                <a:cs typeface="Arial" panose="020B0604020202020204" pitchFamily="34" charset="0"/>
              </a:rPr>
              <a:t>Dhali</a:t>
            </a:r>
            <a:r>
              <a:rPr lang="en-GB" dirty="0">
                <a:solidFill>
                  <a:schemeClr val="tx1"/>
                </a:solidFill>
                <a:latin typeface="Arial" panose="020B0604020202020204" pitchFamily="34" charset="0"/>
                <a:cs typeface="Arial" panose="020B0604020202020204" pitchFamily="34" charset="0"/>
              </a:rPr>
              <a:t> (2122280)</a:t>
            </a:r>
          </a:p>
          <a:p>
            <a:pPr algn="l"/>
            <a:endParaRPr lang="en-GB" dirty="0">
              <a:solidFill>
                <a:schemeClr val="tx1"/>
              </a:solidFill>
              <a:latin typeface="Arial" panose="020B0604020202020204" pitchFamily="34" charset="0"/>
              <a:cs typeface="Arial" panose="020B0604020202020204" pitchFamily="34" charset="0"/>
            </a:endParaRPr>
          </a:p>
          <a:p>
            <a:pPr algn="l"/>
            <a:r>
              <a:rPr lang="en-GB" dirty="0">
                <a:solidFill>
                  <a:schemeClr val="tx1"/>
                </a:solidFill>
                <a:latin typeface="Arial" panose="020B0604020202020204" pitchFamily="34" charset="0"/>
                <a:cs typeface="Arial" panose="020B0604020202020204" pitchFamily="34" charset="0"/>
              </a:rPr>
              <a:t>BMSW4002_BIRM- Effective Team Working and Communication</a:t>
            </a:r>
          </a:p>
          <a:p>
            <a:pPr algn="l"/>
            <a:r>
              <a:rPr lang="en-GB" dirty="0">
                <a:solidFill>
                  <a:schemeClr val="tx1"/>
                </a:solidFill>
                <a:latin typeface="Arial" panose="020B0604020202020204" pitchFamily="34" charset="0"/>
                <a:cs typeface="Arial" panose="020B0604020202020204" pitchFamily="34" charset="0"/>
              </a:rPr>
              <a:t>Lecturers Name: Joanne Davies</a:t>
            </a:r>
          </a:p>
          <a:p>
            <a:endParaRPr lang="en-GB" sz="2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8133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DA6EA-9268-8AD6-00F7-07C0451EDB59}"/>
              </a:ext>
            </a:extLst>
          </p:cNvPr>
          <p:cNvSpPr>
            <a:spLocks noGrp="1"/>
          </p:cNvSpPr>
          <p:nvPr>
            <p:ph type="title"/>
          </p:nvPr>
        </p:nvSpPr>
        <p:spPr>
          <a:xfrm>
            <a:off x="382471" y="443881"/>
            <a:ext cx="8596668" cy="1320800"/>
          </a:xfrm>
        </p:spPr>
        <p:txBody>
          <a:bodyPr/>
          <a:lstStyle/>
          <a:p>
            <a:r>
              <a:rPr lang="en-GB" dirty="0">
                <a:latin typeface="Arial" panose="020B0604020202020204" pitchFamily="34" charset="0"/>
                <a:cs typeface="Arial" panose="020B0604020202020204" pitchFamily="34" charset="0"/>
              </a:rPr>
              <a:t>Purpose</a:t>
            </a:r>
          </a:p>
        </p:txBody>
      </p:sp>
      <p:sp>
        <p:nvSpPr>
          <p:cNvPr id="3" name="Content Placeholder 2">
            <a:extLst>
              <a:ext uri="{FF2B5EF4-FFF2-40B4-BE49-F238E27FC236}">
                <a16:creationId xmlns:a16="http://schemas.microsoft.com/office/drawing/2014/main" id="{890CA7C3-A9E6-C2F2-7987-DFC35CDAF778}"/>
              </a:ext>
            </a:extLst>
          </p:cNvPr>
          <p:cNvSpPr>
            <a:spLocks noGrp="1"/>
          </p:cNvSpPr>
          <p:nvPr>
            <p:ph idx="1"/>
          </p:nvPr>
        </p:nvSpPr>
        <p:spPr>
          <a:xfrm>
            <a:off x="382471" y="1104281"/>
            <a:ext cx="8596668" cy="950746"/>
          </a:xfrm>
        </p:spPr>
        <p:txBody>
          <a:bodyPr>
            <a:noAutofit/>
          </a:bodyPr>
          <a:lstStyle/>
          <a:p>
            <a:pPr marL="0" indent="0">
              <a:buNone/>
            </a:pPr>
            <a:r>
              <a:rPr lang="en-GB" sz="2000" dirty="0">
                <a:latin typeface="Arial" panose="020B0604020202020204" pitchFamily="34" charset="0"/>
                <a:cs typeface="Arial" panose="020B0604020202020204" pitchFamily="34" charset="0"/>
              </a:rPr>
              <a:t>Presentation to critically analyse the communication methods, strategies and communication barriers between Bramley Court Care Home and its residence. </a:t>
            </a:r>
          </a:p>
        </p:txBody>
      </p:sp>
      <p:sp>
        <p:nvSpPr>
          <p:cNvPr id="4" name="Title 1">
            <a:extLst>
              <a:ext uri="{FF2B5EF4-FFF2-40B4-BE49-F238E27FC236}">
                <a16:creationId xmlns:a16="http://schemas.microsoft.com/office/drawing/2014/main" id="{427921E3-A986-5426-691A-2CD55117B887}"/>
              </a:ext>
            </a:extLst>
          </p:cNvPr>
          <p:cNvSpPr txBox="1">
            <a:spLocks/>
          </p:cNvSpPr>
          <p:nvPr/>
        </p:nvSpPr>
        <p:spPr>
          <a:xfrm>
            <a:off x="382471" y="2055027"/>
            <a:ext cx="10200036" cy="132080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150000"/>
              </a:lnSpc>
            </a:pPr>
            <a:r>
              <a:rPr lang="en-GB" dirty="0">
                <a:latin typeface="Arial" panose="020B0604020202020204" pitchFamily="34" charset="0"/>
                <a:cs typeface="Arial" panose="020B0604020202020204" pitchFamily="34" charset="0"/>
              </a:rPr>
              <a:t>Bramley Court Care Home</a:t>
            </a:r>
            <a:br>
              <a:rPr lang="en-GB" dirty="0">
                <a:latin typeface="Arial" panose="020B0604020202020204" pitchFamily="34" charset="0"/>
                <a:cs typeface="Arial" panose="020B0604020202020204" pitchFamily="34" charset="0"/>
              </a:rPr>
            </a:br>
            <a:r>
              <a:rPr lang="en-GB" sz="2000" dirty="0">
                <a:solidFill>
                  <a:schemeClr val="tx1">
                    <a:lumMod val="75000"/>
                    <a:lumOff val="25000"/>
                  </a:schemeClr>
                </a:solidFill>
                <a:latin typeface="Arial" panose="020B0604020202020204" pitchFamily="34" charset="0"/>
                <a:ea typeface="+mn-ea"/>
                <a:cs typeface="Arial" panose="020B0604020202020204" pitchFamily="34" charset="0"/>
              </a:rPr>
              <a:t>Provided and run by: Bramley Court Care Homes Limited</a:t>
            </a:r>
          </a:p>
          <a:p>
            <a:pPr marL="171450" indent="-171450">
              <a:lnSpc>
                <a:spcPct val="150000"/>
              </a:lnSpc>
              <a:buFont typeface="Arial" panose="020B0604020202020204" pitchFamily="34" charset="0"/>
              <a:buChar char="•"/>
            </a:pPr>
            <a:r>
              <a:rPr lang="en-GB" sz="2000" b="0" i="0" dirty="0">
                <a:solidFill>
                  <a:srgbClr val="212529"/>
                </a:solidFill>
                <a:effectLst/>
                <a:latin typeface="Arial" panose="020B0604020202020204" pitchFamily="34" charset="0"/>
                <a:cs typeface="Arial" panose="020B0604020202020204" pitchFamily="34" charset="0"/>
              </a:rPr>
              <a:t>Privately owned</a:t>
            </a:r>
          </a:p>
          <a:p>
            <a:pPr marL="171450" indent="-171450">
              <a:lnSpc>
                <a:spcPct val="150000"/>
              </a:lnSpc>
              <a:buFont typeface="Arial" panose="020B0604020202020204" pitchFamily="34" charset="0"/>
              <a:buChar char="•"/>
            </a:pPr>
            <a:r>
              <a:rPr lang="en-GB" sz="2000" dirty="0">
                <a:solidFill>
                  <a:srgbClr val="212529"/>
                </a:solidFill>
                <a:latin typeface="Arial" panose="020B0604020202020204" pitchFamily="34" charset="0"/>
                <a:cs typeface="Arial" panose="020B0604020202020204" pitchFamily="34" charset="0"/>
              </a:rPr>
              <a:t>Care home with nursing</a:t>
            </a:r>
          </a:p>
          <a:p>
            <a:pPr marL="171450" indent="-171450">
              <a:lnSpc>
                <a:spcPct val="150000"/>
              </a:lnSpc>
              <a:buFont typeface="Arial" panose="020B0604020202020204" pitchFamily="34" charset="0"/>
              <a:buChar char="•"/>
            </a:pPr>
            <a:r>
              <a:rPr lang="en-GB" sz="2000" dirty="0">
                <a:solidFill>
                  <a:srgbClr val="212529"/>
                </a:solidFill>
                <a:latin typeface="Arial" panose="020B0604020202020204" pitchFamily="34" charset="0"/>
                <a:cs typeface="Arial" panose="020B0604020202020204" pitchFamily="34" charset="0"/>
              </a:rPr>
              <a:t>Quality Care Quality Commission inspection ratings: Good</a:t>
            </a:r>
          </a:p>
          <a:p>
            <a:pPr marL="171450" indent="-171450">
              <a:lnSpc>
                <a:spcPct val="150000"/>
              </a:lnSpc>
              <a:buFont typeface="Arial" panose="020B0604020202020204" pitchFamily="34" charset="0"/>
              <a:buChar char="•"/>
            </a:pPr>
            <a:r>
              <a:rPr lang="en-GB" sz="2000" dirty="0">
                <a:solidFill>
                  <a:srgbClr val="212529"/>
                </a:solidFill>
                <a:latin typeface="Arial" panose="020B0604020202020204" pitchFamily="34" charset="0"/>
                <a:cs typeface="Arial" panose="020B0604020202020204" pitchFamily="34" charset="0"/>
              </a:rPr>
              <a:t>Conditions cared for: Older people generally / People with sensory impairments / People with dementia</a:t>
            </a:r>
          </a:p>
          <a:p>
            <a:pPr marL="171450" indent="-171450">
              <a:lnSpc>
                <a:spcPct val="150000"/>
              </a:lnSpc>
              <a:buFont typeface="Arial" panose="020B0604020202020204" pitchFamily="34" charset="0"/>
              <a:buChar char="•"/>
            </a:pPr>
            <a:r>
              <a:rPr lang="en-GB" sz="2000" dirty="0">
                <a:solidFill>
                  <a:srgbClr val="212529"/>
                </a:solidFill>
                <a:latin typeface="Arial" panose="020B0604020202020204" pitchFamily="34" charset="0"/>
                <a:cs typeface="Arial" panose="020B0604020202020204" pitchFamily="34" charset="0"/>
              </a:rPr>
              <a:t>Accommodates 76 residents</a:t>
            </a:r>
          </a:p>
        </p:txBody>
      </p:sp>
    </p:spTree>
    <p:extLst>
      <p:ext uri="{BB962C8B-B14F-4D97-AF65-F5344CB8AC3E}">
        <p14:creationId xmlns:p14="http://schemas.microsoft.com/office/powerpoint/2010/main" val="13722044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3C69E-BE40-D3AF-4EFE-D679C5AFB77F}"/>
              </a:ext>
            </a:extLst>
          </p:cNvPr>
          <p:cNvSpPr>
            <a:spLocks noGrp="1"/>
          </p:cNvSpPr>
          <p:nvPr>
            <p:ph type="title"/>
          </p:nvPr>
        </p:nvSpPr>
        <p:spPr>
          <a:xfrm>
            <a:off x="764779" y="676982"/>
            <a:ext cx="8596668" cy="717737"/>
          </a:xfrm>
        </p:spPr>
        <p:txBody>
          <a:bodyPr/>
          <a:lstStyle/>
          <a:p>
            <a:pPr algn="ctr"/>
            <a:r>
              <a:rPr lang="en-GB" b="1" dirty="0">
                <a:latin typeface="Arial" panose="020B0604020202020204" pitchFamily="34" charset="0"/>
                <a:cs typeface="Arial" panose="020B0604020202020204" pitchFamily="34" charset="0"/>
              </a:rPr>
              <a:t>Types of Effective Communication</a:t>
            </a:r>
          </a:p>
        </p:txBody>
      </p:sp>
      <p:graphicFrame>
        <p:nvGraphicFramePr>
          <p:cNvPr id="8" name="Diagram 7">
            <a:extLst>
              <a:ext uri="{FF2B5EF4-FFF2-40B4-BE49-F238E27FC236}">
                <a16:creationId xmlns:a16="http://schemas.microsoft.com/office/drawing/2014/main" id="{850B682C-2E54-AEDB-73F0-82B7DB4E86AD}"/>
              </a:ext>
            </a:extLst>
          </p:cNvPr>
          <p:cNvGraphicFramePr/>
          <p:nvPr>
            <p:extLst>
              <p:ext uri="{D42A27DB-BD31-4B8C-83A1-F6EECF244321}">
                <p14:modId xmlns:p14="http://schemas.microsoft.com/office/powerpoint/2010/main" val="2999475805"/>
              </p:ext>
            </p:extLst>
          </p:nvPr>
        </p:nvGraphicFramePr>
        <p:xfrm>
          <a:off x="335458" y="1588443"/>
          <a:ext cx="9455311" cy="36811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TextBox 12">
            <a:extLst>
              <a:ext uri="{FF2B5EF4-FFF2-40B4-BE49-F238E27FC236}">
                <a16:creationId xmlns:a16="http://schemas.microsoft.com/office/drawing/2014/main" id="{5B325677-937E-9673-C8F7-0161791E1F81}"/>
              </a:ext>
            </a:extLst>
          </p:cNvPr>
          <p:cNvSpPr txBox="1"/>
          <p:nvPr/>
        </p:nvSpPr>
        <p:spPr>
          <a:xfrm>
            <a:off x="335458" y="5463281"/>
            <a:ext cx="9253959" cy="276999"/>
          </a:xfrm>
          <a:prstGeom prst="rect">
            <a:avLst/>
          </a:prstGeom>
          <a:noFill/>
          <a:ln>
            <a:solidFill>
              <a:schemeClr val="bg1"/>
            </a:solidFill>
          </a:ln>
        </p:spPr>
        <p:txBody>
          <a:bodyPr wrap="square" rtlCol="0">
            <a:spAutoFit/>
          </a:bodyPr>
          <a:lstStyle/>
          <a:p>
            <a:r>
              <a:rPr lang="en-GB" sz="1200" dirty="0" err="1">
                <a:latin typeface="Arial" panose="020B0604020202020204" pitchFamily="34" charset="0"/>
                <a:cs typeface="Arial" panose="020B0604020202020204" pitchFamily="34" charset="0"/>
              </a:rPr>
              <a:t>Skillsforcare</a:t>
            </a:r>
            <a:r>
              <a:rPr lang="en-GB" sz="1200" dirty="0">
                <a:latin typeface="Arial" panose="020B0604020202020204" pitchFamily="34" charset="0"/>
                <a:cs typeface="Arial" panose="020B0604020202020204" pitchFamily="34" charset="0"/>
              </a:rPr>
              <a:t>, (2018) &amp; </a:t>
            </a:r>
            <a:r>
              <a:rPr lang="en-GB" sz="1200" dirty="0" err="1">
                <a:latin typeface="Arial" panose="020B0604020202020204" pitchFamily="34" charset="0"/>
                <a:cs typeface="Arial" panose="020B0604020202020204" pitchFamily="34" charset="0"/>
              </a:rPr>
              <a:t>Croston</a:t>
            </a:r>
            <a:r>
              <a:rPr lang="en-GB" sz="1200" dirty="0">
                <a:latin typeface="Arial" panose="020B0604020202020204" pitchFamily="34" charset="0"/>
                <a:cs typeface="Arial" panose="020B0604020202020204" pitchFamily="34" charset="0"/>
              </a:rPr>
              <a:t>, M. (2018)</a:t>
            </a:r>
          </a:p>
        </p:txBody>
      </p:sp>
    </p:spTree>
    <p:extLst>
      <p:ext uri="{BB962C8B-B14F-4D97-AF65-F5344CB8AC3E}">
        <p14:creationId xmlns:p14="http://schemas.microsoft.com/office/powerpoint/2010/main" val="18417226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3C69E-BE40-D3AF-4EFE-D679C5AFB77F}"/>
              </a:ext>
            </a:extLst>
          </p:cNvPr>
          <p:cNvSpPr>
            <a:spLocks noGrp="1"/>
          </p:cNvSpPr>
          <p:nvPr>
            <p:ph type="title"/>
          </p:nvPr>
        </p:nvSpPr>
        <p:spPr>
          <a:xfrm>
            <a:off x="934195" y="421202"/>
            <a:ext cx="8596668" cy="717737"/>
          </a:xfrm>
        </p:spPr>
        <p:txBody>
          <a:bodyPr/>
          <a:lstStyle/>
          <a:p>
            <a:pPr algn="ctr"/>
            <a:r>
              <a:rPr lang="en-GB" b="1" dirty="0">
                <a:latin typeface="Arial" panose="020B0604020202020204" pitchFamily="34" charset="0"/>
                <a:cs typeface="Arial" panose="020B0604020202020204" pitchFamily="34" charset="0"/>
              </a:rPr>
              <a:t>Benefit of Effective Communication</a:t>
            </a:r>
          </a:p>
        </p:txBody>
      </p:sp>
      <p:graphicFrame>
        <p:nvGraphicFramePr>
          <p:cNvPr id="8" name="Diagram 7">
            <a:extLst>
              <a:ext uri="{FF2B5EF4-FFF2-40B4-BE49-F238E27FC236}">
                <a16:creationId xmlns:a16="http://schemas.microsoft.com/office/drawing/2014/main" id="{773B0EB3-BABB-F289-DCAF-D33B78B2345C}"/>
              </a:ext>
            </a:extLst>
          </p:cNvPr>
          <p:cNvGraphicFramePr/>
          <p:nvPr>
            <p:extLst>
              <p:ext uri="{D42A27DB-BD31-4B8C-83A1-F6EECF244321}">
                <p14:modId xmlns:p14="http://schemas.microsoft.com/office/powerpoint/2010/main" val="2649902510"/>
              </p:ext>
            </p:extLst>
          </p:nvPr>
        </p:nvGraphicFramePr>
        <p:xfrm>
          <a:off x="122478" y="1031901"/>
          <a:ext cx="9758428" cy="55584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6CBE128D-A034-1EA3-32A4-31373D0E6191}"/>
              </a:ext>
            </a:extLst>
          </p:cNvPr>
          <p:cNvSpPr txBox="1"/>
          <p:nvPr/>
        </p:nvSpPr>
        <p:spPr>
          <a:xfrm>
            <a:off x="440473" y="6328761"/>
            <a:ext cx="8049321" cy="276999"/>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Odyssey Productions (2007) &amp; Manchester University- Jack, Kirsten, Ridley, Caroline and Turner, Samuel (2019) </a:t>
            </a:r>
          </a:p>
        </p:txBody>
      </p:sp>
    </p:spTree>
    <p:extLst>
      <p:ext uri="{BB962C8B-B14F-4D97-AF65-F5344CB8AC3E}">
        <p14:creationId xmlns:p14="http://schemas.microsoft.com/office/powerpoint/2010/main" val="28887172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35F4820-32BA-9813-555D-FCF04CBD5F48}"/>
              </a:ext>
            </a:extLst>
          </p:cNvPr>
          <p:cNvSpPr>
            <a:spLocks noGrp="1"/>
          </p:cNvSpPr>
          <p:nvPr>
            <p:ph type="title"/>
          </p:nvPr>
        </p:nvSpPr>
        <p:spPr>
          <a:xfrm>
            <a:off x="609466" y="175880"/>
            <a:ext cx="8390365" cy="1320800"/>
          </a:xfrm>
        </p:spPr>
        <p:txBody>
          <a:bodyPr/>
          <a:lstStyle/>
          <a:p>
            <a:pPr algn="ctr"/>
            <a:r>
              <a:rPr lang="en-GB" b="1" dirty="0">
                <a:latin typeface="Arial" panose="020B0604020202020204" pitchFamily="34" charset="0"/>
                <a:cs typeface="Arial" panose="020B0604020202020204" pitchFamily="34" charset="0"/>
              </a:rPr>
              <a:t>Effective Communication at Bramley Court Care Home</a:t>
            </a:r>
          </a:p>
        </p:txBody>
      </p:sp>
      <p:graphicFrame>
        <p:nvGraphicFramePr>
          <p:cNvPr id="8" name="Table 8">
            <a:extLst>
              <a:ext uri="{FF2B5EF4-FFF2-40B4-BE49-F238E27FC236}">
                <a16:creationId xmlns:a16="http://schemas.microsoft.com/office/drawing/2014/main" id="{900DFF40-A238-88F3-2880-F2B1FDD7C71B}"/>
              </a:ext>
            </a:extLst>
          </p:cNvPr>
          <p:cNvGraphicFramePr>
            <a:graphicFrameLocks noGrp="1"/>
          </p:cNvGraphicFramePr>
          <p:nvPr>
            <p:extLst>
              <p:ext uri="{D42A27DB-BD31-4B8C-83A1-F6EECF244321}">
                <p14:modId xmlns:p14="http://schemas.microsoft.com/office/powerpoint/2010/main" val="472536205"/>
              </p:ext>
            </p:extLst>
          </p:nvPr>
        </p:nvGraphicFramePr>
        <p:xfrm>
          <a:off x="352141" y="1937400"/>
          <a:ext cx="9538991" cy="4084320"/>
        </p:xfrm>
        <a:graphic>
          <a:graphicData uri="http://schemas.openxmlformats.org/drawingml/2006/table">
            <a:tbl>
              <a:tblPr firstRow="1" bandRow="1">
                <a:tableStyleId>{6E25E649-3F16-4E02-A733-19D2CDBF48F0}</a:tableStyleId>
              </a:tblPr>
              <a:tblGrid>
                <a:gridCol w="3601393">
                  <a:extLst>
                    <a:ext uri="{9D8B030D-6E8A-4147-A177-3AD203B41FA5}">
                      <a16:colId xmlns:a16="http://schemas.microsoft.com/office/drawing/2014/main" val="611429206"/>
                    </a:ext>
                  </a:extLst>
                </a:gridCol>
                <a:gridCol w="5937598">
                  <a:extLst>
                    <a:ext uri="{9D8B030D-6E8A-4147-A177-3AD203B41FA5}">
                      <a16:colId xmlns:a16="http://schemas.microsoft.com/office/drawing/2014/main" val="1658463695"/>
                    </a:ext>
                  </a:extLst>
                </a:gridCol>
              </a:tblGrid>
              <a:tr h="370840">
                <a:tc>
                  <a:txBody>
                    <a:bodyPr/>
                    <a:lstStyle/>
                    <a:p>
                      <a:pPr algn="ctr"/>
                      <a:r>
                        <a:rPr lang="en-GB" sz="2000" dirty="0"/>
                        <a:t>Activity</a:t>
                      </a:r>
                      <a:endParaRPr lang="en-GB" sz="2000" dirty="0">
                        <a:latin typeface="Arial" panose="020B0604020202020204" pitchFamily="34" charset="0"/>
                        <a:cs typeface="Arial" panose="020B0604020202020204" pitchFamily="34" charset="0"/>
                      </a:endParaRPr>
                    </a:p>
                  </a:txBody>
                  <a:tcPr/>
                </a:tc>
                <a:tc>
                  <a:txBody>
                    <a:bodyPr/>
                    <a:lstStyle/>
                    <a:p>
                      <a:pPr algn="ctr"/>
                      <a:r>
                        <a:rPr lang="en-GB" sz="2000" dirty="0"/>
                        <a:t>Impact</a:t>
                      </a:r>
                      <a:endParaRPr lang="en-GB"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01058903"/>
                  </a:ext>
                </a:extLst>
              </a:tr>
              <a:tr h="367757">
                <a:tc>
                  <a:txBody>
                    <a:bodyPr/>
                    <a:lstStyle/>
                    <a:p>
                      <a:pPr algn="ctr"/>
                      <a:r>
                        <a:rPr lang="en-GB" sz="2000" dirty="0"/>
                        <a:t>Monthly newsletter </a:t>
                      </a:r>
                      <a:endParaRPr lang="en-GB" sz="2000" dirty="0">
                        <a:latin typeface="Arial" panose="020B0604020202020204" pitchFamily="34" charset="0"/>
                        <a:cs typeface="Arial" panose="020B0604020202020204" pitchFamily="34" charset="0"/>
                      </a:endParaRPr>
                    </a:p>
                  </a:txBody>
                  <a:tcPr/>
                </a:tc>
                <a:tc>
                  <a:txBody>
                    <a:bodyPr/>
                    <a:lstStyle/>
                    <a:p>
                      <a:r>
                        <a:rPr lang="en-GB" sz="1400" dirty="0"/>
                        <a:t>A </a:t>
                      </a:r>
                      <a:r>
                        <a:rPr lang="en-GB" sz="1400" b="1" dirty="0"/>
                        <a:t>positive</a:t>
                      </a:r>
                      <a:r>
                        <a:rPr lang="en-GB" sz="1400" dirty="0"/>
                        <a:t> way to share news, stories, and updates regarding people and the care homes.</a:t>
                      </a:r>
                      <a:endParaRPr lang="en-GB"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694841852"/>
                  </a:ext>
                </a:extLst>
              </a:tr>
              <a:tr h="370840">
                <a:tc>
                  <a:txBody>
                    <a:bodyPr/>
                    <a:lstStyle/>
                    <a:p>
                      <a:pPr algn="ctr"/>
                      <a:r>
                        <a:rPr lang="en-GB" sz="2000" dirty="0"/>
                        <a:t>Regular meetings</a:t>
                      </a:r>
                      <a:endParaRPr lang="en-GB" sz="2000" dirty="0">
                        <a:latin typeface="Arial" panose="020B0604020202020204" pitchFamily="34" charset="0"/>
                        <a:cs typeface="Arial" panose="020B0604020202020204" pitchFamily="34" charset="0"/>
                      </a:endParaRPr>
                    </a:p>
                  </a:txBody>
                  <a:tcPr/>
                </a:tc>
                <a:tc>
                  <a:txBody>
                    <a:bodyPr/>
                    <a:lstStyle/>
                    <a:p>
                      <a:r>
                        <a:rPr lang="en-GB" sz="1400" dirty="0"/>
                        <a:t>A platform for people to </a:t>
                      </a:r>
                      <a:r>
                        <a:rPr lang="en-GB" sz="1400" b="1" dirty="0"/>
                        <a:t>share their views</a:t>
                      </a:r>
                      <a:r>
                        <a:rPr lang="en-GB" sz="1400" dirty="0"/>
                        <a:t> and have </a:t>
                      </a:r>
                      <a:r>
                        <a:rPr lang="en-GB" sz="1400" b="1" dirty="0"/>
                        <a:t>changes made</a:t>
                      </a:r>
                      <a:r>
                        <a:rPr lang="en-GB" sz="1400" dirty="0"/>
                        <a:t>.</a:t>
                      </a:r>
                      <a:endParaRPr lang="en-GB"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36424569"/>
                  </a:ext>
                </a:extLst>
              </a:tr>
              <a:tr h="370840">
                <a:tc>
                  <a:txBody>
                    <a:bodyPr/>
                    <a:lstStyle/>
                    <a:p>
                      <a:pPr algn="ctr"/>
                      <a:r>
                        <a:rPr lang="en-GB" sz="2000" dirty="0"/>
                        <a:t>Approachable and felt listened</a:t>
                      </a:r>
                      <a:endParaRPr lang="en-GB" sz="2000" dirty="0">
                        <a:latin typeface="Arial" panose="020B0604020202020204" pitchFamily="34" charset="0"/>
                        <a:cs typeface="Arial" panose="020B0604020202020204" pitchFamily="34" charset="0"/>
                      </a:endParaRPr>
                    </a:p>
                  </a:txBody>
                  <a:tcPr/>
                </a:tc>
                <a:tc>
                  <a:txBody>
                    <a:bodyPr/>
                    <a:lstStyle/>
                    <a:p>
                      <a:r>
                        <a:rPr lang="en-GB" sz="1400" dirty="0"/>
                        <a:t>Families, residents and staff were positive, knowing they </a:t>
                      </a:r>
                      <a:r>
                        <a:rPr lang="en-GB" sz="1400" b="1" dirty="0"/>
                        <a:t>were heard by management</a:t>
                      </a:r>
                      <a:endParaRPr lang="en-GB" sz="1400" b="1"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689105869"/>
                  </a:ext>
                </a:extLst>
              </a:tr>
              <a:tr h="370840">
                <a:tc>
                  <a:txBody>
                    <a:bodyPr/>
                    <a:lstStyle/>
                    <a:p>
                      <a:pPr algn="ctr"/>
                      <a:r>
                        <a:rPr lang="en-GB" sz="2000" dirty="0"/>
                        <a:t>Key information shared</a:t>
                      </a:r>
                      <a:endParaRPr lang="en-GB" sz="2000" dirty="0">
                        <a:latin typeface="Arial" panose="020B0604020202020204" pitchFamily="34" charset="0"/>
                        <a:cs typeface="Arial" panose="020B0604020202020204" pitchFamily="34" charset="0"/>
                      </a:endParaRPr>
                    </a:p>
                  </a:txBody>
                  <a:tcPr/>
                </a:tc>
                <a:tc>
                  <a:txBody>
                    <a:bodyPr/>
                    <a:lstStyle/>
                    <a:p>
                      <a:r>
                        <a:rPr lang="en-GB" sz="1400" dirty="0"/>
                        <a:t>Patient </a:t>
                      </a:r>
                      <a:r>
                        <a:rPr lang="en-GB" sz="1400" b="1" dirty="0"/>
                        <a:t>care improved</a:t>
                      </a:r>
                      <a:r>
                        <a:rPr lang="en-GB" sz="1400" dirty="0"/>
                        <a:t>, as </a:t>
                      </a:r>
                      <a:r>
                        <a:rPr lang="en-GB" sz="1400" b="1" dirty="0"/>
                        <a:t>processes improved communication </a:t>
                      </a:r>
                      <a:r>
                        <a:rPr lang="en-GB" sz="1400" dirty="0"/>
                        <a:t>of residents health record and information between services.</a:t>
                      </a:r>
                      <a:endParaRPr lang="en-GB"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65524195"/>
                  </a:ext>
                </a:extLst>
              </a:tr>
              <a:tr h="370840">
                <a:tc>
                  <a:txBody>
                    <a:bodyPr/>
                    <a:lstStyle/>
                    <a:p>
                      <a:pPr algn="ctr"/>
                      <a:r>
                        <a:rPr lang="en-GB" sz="2000" dirty="0"/>
                        <a:t>Roles and performance</a:t>
                      </a:r>
                      <a:endParaRPr lang="en-GB" sz="2000" dirty="0">
                        <a:latin typeface="Arial" panose="020B0604020202020204" pitchFamily="34" charset="0"/>
                        <a:cs typeface="Arial" panose="020B0604020202020204" pitchFamily="34" charset="0"/>
                      </a:endParaRPr>
                    </a:p>
                  </a:txBody>
                  <a:tcPr/>
                </a:tc>
                <a:tc>
                  <a:txBody>
                    <a:bodyPr/>
                    <a:lstStyle/>
                    <a:p>
                      <a:r>
                        <a:rPr lang="en-GB" sz="1400" dirty="0"/>
                        <a:t>Staff were </a:t>
                      </a:r>
                      <a:r>
                        <a:rPr lang="en-GB" sz="1400" b="1" dirty="0"/>
                        <a:t>motivated and valued</a:t>
                      </a:r>
                      <a:r>
                        <a:rPr lang="en-GB" sz="1400" dirty="0"/>
                        <a:t>, understanding their roles, tasks and quality standards from the organisation</a:t>
                      </a:r>
                      <a:endParaRPr lang="en-GB"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333768"/>
                  </a:ext>
                </a:extLst>
              </a:tr>
              <a:tr h="370840">
                <a:tc>
                  <a:txBody>
                    <a:bodyPr/>
                    <a:lstStyle/>
                    <a:p>
                      <a:pPr algn="ctr"/>
                      <a:r>
                        <a:rPr lang="en-GB" sz="2000" dirty="0"/>
                        <a:t>Care consent and the Law</a:t>
                      </a:r>
                      <a:endParaRPr lang="en-GB" sz="2000" dirty="0">
                        <a:latin typeface="Arial" panose="020B0604020202020204" pitchFamily="34" charset="0"/>
                        <a:cs typeface="Arial" panose="020B0604020202020204" pitchFamily="34" charset="0"/>
                      </a:endParaRPr>
                    </a:p>
                  </a:txBody>
                  <a:tcPr/>
                </a:tc>
                <a:tc>
                  <a:txBody>
                    <a:bodyPr/>
                    <a:lstStyle/>
                    <a:p>
                      <a:r>
                        <a:rPr lang="en-GB" sz="1400" dirty="0"/>
                        <a:t>Clear communication from the organization meant staff </a:t>
                      </a:r>
                      <a:r>
                        <a:rPr lang="en-GB" sz="1400" b="1" dirty="0"/>
                        <a:t>understand the law</a:t>
                      </a:r>
                      <a:r>
                        <a:rPr lang="en-GB" sz="1400" dirty="0"/>
                        <a:t> around patient care and consent. </a:t>
                      </a:r>
                      <a:endParaRPr lang="en-GB"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701793096"/>
                  </a:ext>
                </a:extLst>
              </a:tr>
              <a:tr h="37084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000" dirty="0"/>
                        <a:t>Technology: Video Call</a:t>
                      </a:r>
                      <a:endParaRPr lang="en-GB" sz="2000" dirty="0">
                        <a:latin typeface="Arial" panose="020B0604020202020204" pitchFamily="34" charset="0"/>
                        <a:cs typeface="Arial" panose="020B0604020202020204" pitchFamily="34" charset="0"/>
                      </a:endParaRPr>
                    </a:p>
                  </a:txBody>
                  <a:tcPr/>
                </a:tc>
                <a:tc>
                  <a:txBody>
                    <a:bodyPr/>
                    <a:lstStyle/>
                    <a:p>
                      <a:r>
                        <a:rPr lang="en-GB" sz="1400" dirty="0"/>
                        <a:t>The use of technology has meant a </a:t>
                      </a:r>
                      <a:r>
                        <a:rPr lang="en-GB" sz="1400" b="1" dirty="0"/>
                        <a:t>more collaborative approach </a:t>
                      </a:r>
                      <a:r>
                        <a:rPr lang="en-GB" sz="1400" dirty="0"/>
                        <a:t>to great patient care.</a:t>
                      </a:r>
                      <a:endParaRPr lang="en-GB"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87802535"/>
                  </a:ext>
                </a:extLst>
              </a:tr>
            </a:tbl>
          </a:graphicData>
        </a:graphic>
      </p:graphicFrame>
      <p:sp>
        <p:nvSpPr>
          <p:cNvPr id="10" name="TextBox 9">
            <a:extLst>
              <a:ext uri="{FF2B5EF4-FFF2-40B4-BE49-F238E27FC236}">
                <a16:creationId xmlns:a16="http://schemas.microsoft.com/office/drawing/2014/main" id="{0989100A-881A-769C-383C-8DAC4DB34837}"/>
              </a:ext>
            </a:extLst>
          </p:cNvPr>
          <p:cNvSpPr txBox="1"/>
          <p:nvPr/>
        </p:nvSpPr>
        <p:spPr>
          <a:xfrm>
            <a:off x="2002886" y="1421634"/>
            <a:ext cx="6996945" cy="400110"/>
          </a:xfrm>
          <a:prstGeom prst="rect">
            <a:avLst/>
          </a:prstGeom>
          <a:noFill/>
        </p:spPr>
        <p:txBody>
          <a:bodyPr wrap="square">
            <a:spAutoFit/>
          </a:bodyPr>
          <a:lstStyle/>
          <a:p>
            <a:r>
              <a:rPr lang="en-GB" sz="2000" dirty="0"/>
              <a:t>The overall CQC rating was upgraded from OK to </a:t>
            </a:r>
            <a:r>
              <a:rPr lang="en-GB" sz="2000" dirty="0">
                <a:solidFill>
                  <a:srgbClr val="00B050"/>
                </a:solidFill>
              </a:rPr>
              <a:t>Good</a:t>
            </a:r>
          </a:p>
        </p:txBody>
      </p:sp>
      <p:sp>
        <p:nvSpPr>
          <p:cNvPr id="9" name="TextBox 8">
            <a:extLst>
              <a:ext uri="{FF2B5EF4-FFF2-40B4-BE49-F238E27FC236}">
                <a16:creationId xmlns:a16="http://schemas.microsoft.com/office/drawing/2014/main" id="{C58A1787-6C02-11B9-7102-9BE968D8483B}"/>
              </a:ext>
            </a:extLst>
          </p:cNvPr>
          <p:cNvSpPr txBox="1"/>
          <p:nvPr/>
        </p:nvSpPr>
        <p:spPr>
          <a:xfrm>
            <a:off x="-978080" y="6323940"/>
            <a:ext cx="6099716" cy="276999"/>
          </a:xfrm>
          <a:prstGeom prst="rect">
            <a:avLst/>
          </a:prstGeom>
          <a:noFill/>
        </p:spPr>
        <p:txBody>
          <a:bodyPr wrap="square">
            <a:spAutoFit/>
          </a:bodyPr>
          <a:lstStyle/>
          <a:p>
            <a:pPr algn="ctr"/>
            <a:r>
              <a:rPr lang="en-GB" sz="1200" dirty="0">
                <a:latin typeface="Arial" panose="020B0604020202020204" pitchFamily="34" charset="0"/>
                <a:cs typeface="Arial" panose="020B0604020202020204" pitchFamily="34" charset="0"/>
              </a:rPr>
              <a:t>Care Quality Commission Report, (2022)</a:t>
            </a:r>
          </a:p>
        </p:txBody>
      </p:sp>
    </p:spTree>
    <p:extLst>
      <p:ext uri="{BB962C8B-B14F-4D97-AF65-F5344CB8AC3E}">
        <p14:creationId xmlns:p14="http://schemas.microsoft.com/office/powerpoint/2010/main" val="27373472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DEE44-6AE2-0F75-0DDD-CE0F2E5E1EC7}"/>
              </a:ext>
            </a:extLst>
          </p:cNvPr>
          <p:cNvSpPr>
            <a:spLocks noGrp="1"/>
          </p:cNvSpPr>
          <p:nvPr>
            <p:ph type="title"/>
          </p:nvPr>
        </p:nvSpPr>
        <p:spPr/>
        <p:txBody>
          <a:bodyPr>
            <a:normAutofit fontScale="90000"/>
          </a:bodyPr>
          <a:lstStyle/>
          <a:p>
            <a:r>
              <a:rPr lang="en-GB" sz="3600" dirty="0">
                <a:latin typeface="Arial" panose="020B0604020202020204" pitchFamily="34" charset="0"/>
                <a:cs typeface="Arial" panose="020B0604020202020204" pitchFamily="34" charset="0"/>
              </a:rPr>
              <a:t>How should the organization use the theories relating to models of communication? </a:t>
            </a:r>
            <a:br>
              <a:rPr lang="en-GB" dirty="0">
                <a:latin typeface="Arial" panose="020B0604020202020204" pitchFamily="34" charset="0"/>
                <a:cs typeface="Arial" panose="020B0604020202020204" pitchFamily="34" charset="0"/>
              </a:rPr>
            </a:br>
            <a:br>
              <a:rPr lang="en-GB" dirty="0">
                <a:latin typeface="Arial" panose="020B0604020202020204" pitchFamily="34" charset="0"/>
                <a:cs typeface="Arial" panose="020B0604020202020204" pitchFamily="34" charset="0"/>
              </a:rPr>
            </a:br>
            <a:br>
              <a:rPr lang="en-GB" sz="3600"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p:nvPr/>
        </p:nvSpPr>
        <p:spPr bwMode="white">
          <a:xfrm>
            <a:off x="0" y="1"/>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5" name="Rectangle 4">
            <a:extLst>
              <a:ext uri="{FF2B5EF4-FFF2-40B4-BE49-F238E27FC236}">
                <a16:creationId xmlns:a16="http://schemas.microsoft.com/office/drawing/2014/main" id="{3B272257-593A-402F-88FA-F1DECD9E3FC4}"/>
              </a:ext>
              <a:ext uri="{C183D7F6-B498-43B3-948B-1728B52AA6E4}">
                <adec:decorative xmlns:adec="http://schemas.microsoft.com/office/drawing/2017/decorative" val="1"/>
              </a:ext>
            </a:extLst>
          </p:cNvPr>
          <p:cNvSpPr/>
          <p:nvPr/>
        </p:nvSpPr>
        <p:spPr bwMode="white">
          <a:xfrm>
            <a:off x="762000" y="762001"/>
            <a:ext cx="10668000" cy="5340096"/>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aphicFrame>
        <p:nvGraphicFramePr>
          <p:cNvPr id="7" name="Content Placeholder 2">
            <a:extLst>
              <a:ext uri="{FF2B5EF4-FFF2-40B4-BE49-F238E27FC236}">
                <a16:creationId xmlns:a16="http://schemas.microsoft.com/office/drawing/2014/main" id="{5D4CA9F2-E4AD-814F-92F0-B62BD7C3E3BF}"/>
              </a:ext>
            </a:extLst>
          </p:cNvPr>
          <p:cNvGraphicFramePr>
            <a:graphicFrameLocks noGrp="1"/>
          </p:cNvGraphicFramePr>
          <p:nvPr>
            <p:extLst>
              <p:ext uri="{D42A27DB-BD31-4B8C-83A1-F6EECF244321}">
                <p14:modId xmlns:p14="http://schemas.microsoft.com/office/powerpoint/2010/main" val="2969135232"/>
              </p:ext>
            </p:extLst>
          </p:nvPr>
        </p:nvGraphicFramePr>
        <p:xfrm>
          <a:off x="403668" y="1930400"/>
          <a:ext cx="9144000" cy="25298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5852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p:nvPr/>
        </p:nvSpPr>
        <p:spPr bwMode="white">
          <a:xfrm>
            <a:off x="0" y="1"/>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Rectangle 12">
            <a:extLst>
              <a:ext uri="{FF2B5EF4-FFF2-40B4-BE49-F238E27FC236}">
                <a16:creationId xmlns:a16="http://schemas.microsoft.com/office/drawing/2014/main" id="{3B272257-593A-402F-88FA-F1DECD9E3FC4}"/>
              </a:ext>
              <a:ext uri="{C183D7F6-B498-43B3-948B-1728B52AA6E4}">
                <adec:decorative xmlns:adec="http://schemas.microsoft.com/office/drawing/2017/decorative" val="1"/>
              </a:ext>
            </a:extLst>
          </p:cNvPr>
          <p:cNvSpPr/>
          <p:nvPr/>
        </p:nvSpPr>
        <p:spPr bwMode="white">
          <a:xfrm>
            <a:off x="762000" y="758953"/>
            <a:ext cx="10668000" cy="5340096"/>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Title 1">
            <a:extLst>
              <a:ext uri="{FF2B5EF4-FFF2-40B4-BE49-F238E27FC236}">
                <a16:creationId xmlns:a16="http://schemas.microsoft.com/office/drawing/2014/main" id="{1E42DBED-9858-E080-3427-7481C9C86DB4}"/>
              </a:ext>
            </a:extLst>
          </p:cNvPr>
          <p:cNvSpPr>
            <a:spLocks noGrp="1"/>
          </p:cNvSpPr>
          <p:nvPr/>
        </p:nvSpPr>
        <p:spPr>
          <a:xfrm>
            <a:off x="761999" y="367974"/>
            <a:ext cx="8973015" cy="843922"/>
          </a:xfrm>
          <a:prstGeom prst="rect">
            <a:avLst/>
          </a:prstGeom>
        </p:spPr>
        <p:txBody>
          <a:bodyPr vert="horz" lIns="91440" tIns="45720" rIns="91440" bIns="45720" rtlCol="0" anchor="t">
            <a:noAutofit/>
          </a:bodyPr>
          <a:lstStyle>
            <a:lvl1pPr algn="l" defTabSz="914400" rtl="0" eaLnBrk="1" latinLnBrk="0" hangingPunct="1">
              <a:lnSpc>
                <a:spcPct val="95000"/>
              </a:lnSpc>
              <a:spcBef>
                <a:spcPct val="0"/>
              </a:spcBef>
              <a:buNone/>
              <a:defRPr sz="4200" kern="1200" spc="-50" baseline="0">
                <a:solidFill>
                  <a:schemeClr val="tx1"/>
                </a:solidFill>
                <a:latin typeface="+mj-lt"/>
                <a:ea typeface="+mj-ea"/>
                <a:cs typeface="+mj-cs"/>
              </a:defRPr>
            </a:lvl1pPr>
          </a:lstStyle>
          <a:p>
            <a:r>
              <a:rPr lang="en-US" sz="3600" dirty="0">
                <a:solidFill>
                  <a:schemeClr val="accent1"/>
                </a:solidFill>
                <a:latin typeface="Arial" panose="020B0604020202020204" pitchFamily="34" charset="0"/>
                <a:cs typeface="Arial" panose="020B0604020202020204" pitchFamily="34" charset="0"/>
              </a:rPr>
              <a:t>Shannon Weaver Model Of Communication</a:t>
            </a:r>
            <a:endParaRPr lang="en-GB" sz="3600" dirty="0">
              <a:solidFill>
                <a:schemeClr val="accent1"/>
              </a:solidFill>
              <a:latin typeface="Arial" panose="020B0604020202020204" pitchFamily="34" charset="0"/>
              <a:cs typeface="Arial" panose="020B0604020202020204" pitchFamily="34" charset="0"/>
            </a:endParaRPr>
          </a:p>
        </p:txBody>
      </p:sp>
      <p:pic>
        <p:nvPicPr>
          <p:cNvPr id="15" name="Picture 14" descr="Diagram&#10;&#10;Description automatically generated">
            <a:extLst>
              <a:ext uri="{FF2B5EF4-FFF2-40B4-BE49-F238E27FC236}">
                <a16:creationId xmlns:a16="http://schemas.microsoft.com/office/drawing/2014/main" id="{37E14682-2B06-8151-5727-04DF7E8DF209}"/>
              </a:ext>
            </a:extLst>
          </p:cNvPr>
          <p:cNvPicPr>
            <a:picLocks noChangeAspect="1"/>
          </p:cNvPicPr>
          <p:nvPr/>
        </p:nvPicPr>
        <p:blipFill>
          <a:blip r:embed="rId3"/>
          <a:stretch>
            <a:fillRect/>
          </a:stretch>
        </p:blipFill>
        <p:spPr>
          <a:xfrm>
            <a:off x="190699" y="2076190"/>
            <a:ext cx="5051087" cy="3010621"/>
          </a:xfrm>
          <a:prstGeom prst="rect">
            <a:avLst/>
          </a:prstGeom>
          <a:ln>
            <a:solidFill>
              <a:schemeClr val="tx1"/>
            </a:solidFill>
          </a:ln>
        </p:spPr>
      </p:pic>
      <p:sp>
        <p:nvSpPr>
          <p:cNvPr id="16" name="Content Placeholder 2">
            <a:extLst>
              <a:ext uri="{FF2B5EF4-FFF2-40B4-BE49-F238E27FC236}">
                <a16:creationId xmlns:a16="http://schemas.microsoft.com/office/drawing/2014/main" id="{5EE1D765-590B-DA5C-27B6-326F3C6FD838}"/>
              </a:ext>
            </a:extLst>
          </p:cNvPr>
          <p:cNvSpPr>
            <a:spLocks noGrp="1"/>
          </p:cNvSpPr>
          <p:nvPr/>
        </p:nvSpPr>
        <p:spPr>
          <a:xfrm>
            <a:off x="5330995" y="1351934"/>
            <a:ext cx="4972730" cy="5138092"/>
          </a:xfrm>
          <a:prstGeom prst="rect">
            <a:avLst/>
          </a:prstGeom>
        </p:spPr>
        <p:txBody>
          <a:bodyPr vert="horz" lIns="91440" tIns="45720" rIns="91440" bIns="45720" rtlCol="0">
            <a:normAutofit fontScale="85000" lnSpcReduction="20000"/>
          </a:bodyPr>
          <a:lstStyle>
            <a:lvl1pPr marL="365760" indent="-365760" algn="l" defTabSz="914400" rtl="0" eaLnBrk="1" latinLnBrk="0" hangingPunct="1">
              <a:lnSpc>
                <a:spcPct val="105000"/>
              </a:lnSpc>
              <a:spcBef>
                <a:spcPts val="900"/>
              </a:spcBef>
              <a:buClr>
                <a:schemeClr val="accent5"/>
              </a:buClr>
              <a:buFont typeface="Avenir Next LT Pro" panose="020B0504020202020204" pitchFamily="34" charset="0"/>
              <a:buChar char="+"/>
              <a:defRPr sz="2600" kern="1200">
                <a:solidFill>
                  <a:schemeClr val="tx1"/>
                </a:solidFill>
                <a:latin typeface="+mn-lt"/>
                <a:ea typeface="+mn-ea"/>
                <a:cs typeface="+mn-cs"/>
              </a:defRPr>
            </a:lvl1pPr>
            <a:lvl2pPr marL="365760" indent="0" algn="l" defTabSz="914400" rtl="0" eaLnBrk="1" latinLnBrk="0" hangingPunct="1">
              <a:lnSpc>
                <a:spcPct val="105000"/>
              </a:lnSpc>
              <a:spcBef>
                <a:spcPts val="900"/>
              </a:spcBef>
              <a:buFont typeface="Arial" panose="020B0604020202020204" pitchFamily="34" charset="0"/>
              <a:buNone/>
              <a:defRPr sz="2000" kern="1200">
                <a:solidFill>
                  <a:schemeClr val="tx1">
                    <a:lumMod val="75000"/>
                    <a:lumOff val="25000"/>
                  </a:schemeClr>
                </a:solidFill>
                <a:latin typeface="+mn-lt"/>
                <a:ea typeface="+mn-ea"/>
                <a:cs typeface="+mn-cs"/>
              </a:defRPr>
            </a:lvl2pPr>
            <a:lvl3pPr marL="640080"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2000" kern="1200">
                <a:solidFill>
                  <a:schemeClr val="tx1"/>
                </a:solidFill>
                <a:latin typeface="+mn-lt"/>
                <a:ea typeface="+mn-ea"/>
                <a:cs typeface="+mn-cs"/>
              </a:defRPr>
            </a:lvl3pPr>
            <a:lvl4pPr marL="640080" indent="0" algn="l" defTabSz="914400" rtl="0" eaLnBrk="1" latinLnBrk="0" hangingPunct="1">
              <a:lnSpc>
                <a:spcPct val="105000"/>
              </a:lnSpc>
              <a:spcBef>
                <a:spcPts val="600"/>
              </a:spcBef>
              <a:buFontTx/>
              <a:buNone/>
              <a:defRPr sz="1800" i="1" kern="1200">
                <a:solidFill>
                  <a:schemeClr val="tx1">
                    <a:lumMod val="75000"/>
                    <a:lumOff val="25000"/>
                  </a:schemeClr>
                </a:solidFill>
                <a:latin typeface="+mn-lt"/>
                <a:ea typeface="+mn-ea"/>
                <a:cs typeface="+mn-cs"/>
              </a:defRPr>
            </a:lvl4pPr>
            <a:lvl5pPr marL="886968"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Arial" panose="020B0604020202020204" pitchFamily="34" charset="0"/>
                <a:cs typeface="Arial" panose="020B0604020202020204" pitchFamily="34" charset="0"/>
              </a:rPr>
              <a:t>According to the Shannon Weaver Model of Communication, the six essential concepts are the sender, encoder, channel, noise, decoder, and receiver. </a:t>
            </a:r>
          </a:p>
          <a:p>
            <a:pPr marL="0" indent="0">
              <a:buNone/>
            </a:pP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This is carried out in the nursing home </a:t>
            </a:r>
            <a:r>
              <a:rPr lang="en-US" dirty="0" err="1">
                <a:latin typeface="Arial" panose="020B0604020202020204" pitchFamily="34" charset="0"/>
                <a:cs typeface="Arial" panose="020B0604020202020204" pitchFamily="34" charset="0"/>
              </a:rPr>
              <a:t>utilising</a:t>
            </a:r>
            <a:r>
              <a:rPr lang="en-US" dirty="0">
                <a:latin typeface="Arial" panose="020B0604020202020204" pitchFamily="34" charset="0"/>
                <a:cs typeface="Arial" panose="020B0604020202020204" pitchFamily="34" charset="0"/>
              </a:rPr>
              <a:t> video conferencing tools like Microsoft Teams. This works well because it facilitates communication between the management team and stakeholders including shareholders, suppliers, and local government. </a:t>
            </a:r>
            <a:r>
              <a:rPr lang="en-US" dirty="0"/>
              <a:t>(Gillespie and Schiffman, 2018)</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140761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3235AAA9-5EAA-4CAB-B570-85675CC4ED0C}"/>
              </a:ext>
            </a:extLst>
          </p:cNvPr>
          <p:cNvSpPr>
            <a:spLocks noGrp="1"/>
          </p:cNvSpPr>
          <p:nvPr>
            <p:ph type="title"/>
          </p:nvPr>
        </p:nvSpPr>
        <p:spPr/>
        <p:txBody>
          <a:bodyPr/>
          <a:lstStyle/>
          <a:p>
            <a:r>
              <a:rPr lang="en-US" sz="3600" dirty="0">
                <a:latin typeface="Arial" panose="020B0604020202020204" pitchFamily="34" charset="0"/>
                <a:cs typeface="Arial" panose="020B0604020202020204" pitchFamily="34" charset="0"/>
              </a:rPr>
              <a:t>Aristotle Model Of Communication</a:t>
            </a:r>
            <a:br>
              <a:rPr lang="en-GB" sz="3600"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p:nvPr/>
        </p:nvSpPr>
        <p:spPr bwMode="white">
          <a:xfrm>
            <a:off x="0" y="1"/>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Rectangle 13">
            <a:extLst>
              <a:ext uri="{FF2B5EF4-FFF2-40B4-BE49-F238E27FC236}">
                <a16:creationId xmlns:a16="http://schemas.microsoft.com/office/drawing/2014/main" id="{3B272257-593A-402F-88FA-F1DECD9E3FC4}"/>
              </a:ext>
              <a:ext uri="{C183D7F6-B498-43B3-948B-1728B52AA6E4}">
                <adec:decorative xmlns:adec="http://schemas.microsoft.com/office/drawing/2017/decorative" val="1"/>
              </a:ext>
            </a:extLst>
          </p:cNvPr>
          <p:cNvSpPr/>
          <p:nvPr/>
        </p:nvSpPr>
        <p:spPr bwMode="white">
          <a:xfrm>
            <a:off x="762000" y="758953"/>
            <a:ext cx="10668000" cy="5340096"/>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6" name="Picture 15">
            <a:extLst>
              <a:ext uri="{FF2B5EF4-FFF2-40B4-BE49-F238E27FC236}">
                <a16:creationId xmlns:a16="http://schemas.microsoft.com/office/drawing/2014/main" id="{D9795FFD-382F-B5B3-2BB6-70A08B1ED8F5}"/>
              </a:ext>
            </a:extLst>
          </p:cNvPr>
          <p:cNvPicPr>
            <a:picLocks noChangeAspect="1"/>
          </p:cNvPicPr>
          <p:nvPr/>
        </p:nvPicPr>
        <p:blipFill>
          <a:blip r:embed="rId2"/>
          <a:stretch>
            <a:fillRect/>
          </a:stretch>
        </p:blipFill>
        <p:spPr>
          <a:xfrm>
            <a:off x="351295" y="1930400"/>
            <a:ext cx="5133406" cy="2887540"/>
          </a:xfrm>
          <a:prstGeom prst="rect">
            <a:avLst/>
          </a:prstGeom>
        </p:spPr>
      </p:pic>
      <p:sp>
        <p:nvSpPr>
          <p:cNvPr id="17" name="Content Placeholder 2">
            <a:extLst>
              <a:ext uri="{FF2B5EF4-FFF2-40B4-BE49-F238E27FC236}">
                <a16:creationId xmlns:a16="http://schemas.microsoft.com/office/drawing/2014/main" id="{D3972F73-0F9F-246C-9978-C2B19F09D0F0}"/>
              </a:ext>
            </a:extLst>
          </p:cNvPr>
          <p:cNvSpPr>
            <a:spLocks noGrp="1"/>
          </p:cNvSpPr>
          <p:nvPr/>
        </p:nvSpPr>
        <p:spPr>
          <a:xfrm>
            <a:off x="5761428" y="1791568"/>
            <a:ext cx="5133406" cy="4252962"/>
          </a:xfrm>
          <a:prstGeom prst="rect">
            <a:avLst/>
          </a:prstGeom>
        </p:spPr>
        <p:txBody>
          <a:bodyPr vert="horz" lIns="91440" tIns="45720" rIns="91440" bIns="45720" rtlCol="0">
            <a:normAutofit fontScale="92500" lnSpcReduction="20000"/>
          </a:bodyPr>
          <a:lstStyle>
            <a:lvl1pPr marL="365760" indent="-365760" algn="l" defTabSz="914400" rtl="0" eaLnBrk="1" latinLnBrk="0" hangingPunct="1">
              <a:lnSpc>
                <a:spcPct val="105000"/>
              </a:lnSpc>
              <a:spcBef>
                <a:spcPts val="900"/>
              </a:spcBef>
              <a:buClr>
                <a:schemeClr val="accent5"/>
              </a:buClr>
              <a:buFont typeface="Avenir Next LT Pro" panose="020B0504020202020204" pitchFamily="34" charset="0"/>
              <a:buChar char="+"/>
              <a:defRPr sz="2600" kern="1200">
                <a:solidFill>
                  <a:schemeClr val="tx1"/>
                </a:solidFill>
                <a:latin typeface="+mn-lt"/>
                <a:ea typeface="+mn-ea"/>
                <a:cs typeface="+mn-cs"/>
              </a:defRPr>
            </a:lvl1pPr>
            <a:lvl2pPr marL="365760" indent="0" algn="l" defTabSz="914400" rtl="0" eaLnBrk="1" latinLnBrk="0" hangingPunct="1">
              <a:lnSpc>
                <a:spcPct val="105000"/>
              </a:lnSpc>
              <a:spcBef>
                <a:spcPts val="900"/>
              </a:spcBef>
              <a:buFont typeface="Arial" panose="020B0604020202020204" pitchFamily="34" charset="0"/>
              <a:buNone/>
              <a:defRPr sz="2000" kern="1200">
                <a:solidFill>
                  <a:schemeClr val="tx1">
                    <a:lumMod val="75000"/>
                    <a:lumOff val="25000"/>
                  </a:schemeClr>
                </a:solidFill>
                <a:latin typeface="+mn-lt"/>
                <a:ea typeface="+mn-ea"/>
                <a:cs typeface="+mn-cs"/>
              </a:defRPr>
            </a:lvl2pPr>
            <a:lvl3pPr marL="640080"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2000" kern="1200">
                <a:solidFill>
                  <a:schemeClr val="tx1"/>
                </a:solidFill>
                <a:latin typeface="+mn-lt"/>
                <a:ea typeface="+mn-ea"/>
                <a:cs typeface="+mn-cs"/>
              </a:defRPr>
            </a:lvl3pPr>
            <a:lvl4pPr marL="640080" indent="0" algn="l" defTabSz="914400" rtl="0" eaLnBrk="1" latinLnBrk="0" hangingPunct="1">
              <a:lnSpc>
                <a:spcPct val="105000"/>
              </a:lnSpc>
              <a:spcBef>
                <a:spcPts val="600"/>
              </a:spcBef>
              <a:buFontTx/>
              <a:buNone/>
              <a:defRPr sz="1800" i="1" kern="1200">
                <a:solidFill>
                  <a:schemeClr val="tx1">
                    <a:lumMod val="75000"/>
                    <a:lumOff val="25000"/>
                  </a:schemeClr>
                </a:solidFill>
                <a:latin typeface="+mn-lt"/>
                <a:ea typeface="+mn-ea"/>
                <a:cs typeface="+mn-cs"/>
              </a:defRPr>
            </a:lvl4pPr>
            <a:lvl5pPr marL="886968"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Arial" panose="020B0604020202020204" pitchFamily="34" charset="0"/>
                <a:cs typeface="Arial" panose="020B0604020202020204" pitchFamily="34" charset="0"/>
              </a:rPr>
              <a:t>The speaker and speech are at the </a:t>
            </a:r>
            <a:r>
              <a:rPr lang="en-US" dirty="0" err="1">
                <a:latin typeface="Arial" panose="020B0604020202020204" pitchFamily="34" charset="0"/>
                <a:cs typeface="Arial" panose="020B0604020202020204" pitchFamily="34" charset="0"/>
              </a:rPr>
              <a:t>centre</a:t>
            </a:r>
            <a:r>
              <a:rPr lang="en-US" dirty="0">
                <a:latin typeface="Arial" panose="020B0604020202020204" pitchFamily="34" charset="0"/>
                <a:cs typeface="Arial" panose="020B0604020202020204" pitchFamily="34" charset="0"/>
              </a:rPr>
              <a:t> of the Aristotle model. It can be broadly classified into five main categories. Speaker-speech-occasion-audience-effect is what we have. </a:t>
            </a:r>
          </a:p>
          <a:p>
            <a:r>
              <a:rPr lang="en-US" dirty="0">
                <a:latin typeface="Arial" panose="020B0604020202020204" pitchFamily="34" charset="0"/>
                <a:cs typeface="Arial" panose="020B0604020202020204" pitchFamily="34" charset="0"/>
              </a:rPr>
              <a:t>This technique of communication may be applied while training workers using seminars. It can also be used to broadcast announcements to residents and workers. </a:t>
            </a:r>
            <a:r>
              <a:rPr lang="en-US" dirty="0"/>
              <a:t>(</a:t>
            </a:r>
            <a:r>
              <a:rPr lang="en-US" dirty="0" err="1"/>
              <a:t>Kasabova</a:t>
            </a:r>
            <a:r>
              <a:rPr lang="en-US" dirty="0"/>
              <a:t> and </a:t>
            </a:r>
            <a:r>
              <a:rPr lang="en-US" dirty="0" err="1"/>
              <a:t>Marinov</a:t>
            </a:r>
            <a:r>
              <a:rPr lang="en-US" dirty="0"/>
              <a:t>, 2016)</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017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p:nvPr/>
        </p:nvSpPr>
        <p:spPr bwMode="white">
          <a:xfrm>
            <a:off x="0" y="1"/>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6" name="Rectangle 5">
            <a:extLst>
              <a:ext uri="{FF2B5EF4-FFF2-40B4-BE49-F238E27FC236}">
                <a16:creationId xmlns:a16="http://schemas.microsoft.com/office/drawing/2014/main" id="{3B272257-593A-402F-88FA-F1DECD9E3FC4}"/>
              </a:ext>
              <a:ext uri="{C183D7F6-B498-43B3-948B-1728B52AA6E4}">
                <adec:decorative xmlns:adec="http://schemas.microsoft.com/office/drawing/2017/decorative" val="1"/>
              </a:ext>
            </a:extLst>
          </p:cNvPr>
          <p:cNvSpPr/>
          <p:nvPr/>
        </p:nvSpPr>
        <p:spPr bwMode="white">
          <a:xfrm>
            <a:off x="762000" y="758953"/>
            <a:ext cx="10668000" cy="5340096"/>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itle 1">
            <a:extLst>
              <a:ext uri="{FF2B5EF4-FFF2-40B4-BE49-F238E27FC236}">
                <a16:creationId xmlns:a16="http://schemas.microsoft.com/office/drawing/2014/main" id="{9ABC5CE9-3094-9E66-E28A-0D76740C1038}"/>
              </a:ext>
            </a:extLst>
          </p:cNvPr>
          <p:cNvSpPr>
            <a:spLocks noGrp="1"/>
          </p:cNvSpPr>
          <p:nvPr/>
        </p:nvSpPr>
        <p:spPr>
          <a:xfrm>
            <a:off x="1435097" y="497955"/>
            <a:ext cx="7641996" cy="693368"/>
          </a:xfrm>
          <a:prstGeom prst="rect">
            <a:avLst/>
          </a:prstGeom>
        </p:spPr>
        <p:txBody>
          <a:bodyPr vert="horz" lIns="91440" tIns="45720" rIns="91440" bIns="45720" rtlCol="0" anchor="t">
            <a:noAutofit/>
          </a:bodyPr>
          <a:lstStyle>
            <a:lvl1pPr algn="l" defTabSz="914400" rtl="0" eaLnBrk="1" latinLnBrk="0" hangingPunct="1">
              <a:lnSpc>
                <a:spcPct val="95000"/>
              </a:lnSpc>
              <a:spcBef>
                <a:spcPct val="0"/>
              </a:spcBef>
              <a:buNone/>
              <a:defRPr sz="4200" kern="1200" spc="-50" baseline="0">
                <a:solidFill>
                  <a:schemeClr val="tx1"/>
                </a:solidFill>
                <a:latin typeface="+mj-lt"/>
                <a:ea typeface="+mj-ea"/>
                <a:cs typeface="+mj-cs"/>
              </a:defRPr>
            </a:lvl1pPr>
          </a:lstStyle>
          <a:p>
            <a:r>
              <a:rPr lang="en-US" sz="3600" dirty="0">
                <a:solidFill>
                  <a:schemeClr val="accent1"/>
                </a:solidFill>
                <a:latin typeface="Arial" panose="020B0604020202020204" pitchFamily="34" charset="0"/>
                <a:cs typeface="Arial" panose="020B0604020202020204" pitchFamily="34" charset="0"/>
              </a:rPr>
              <a:t>Schramm Model Of Communication</a:t>
            </a:r>
            <a:endParaRPr lang="en-GB" sz="3600" dirty="0">
              <a:solidFill>
                <a:schemeClr val="accent1"/>
              </a:solidFill>
              <a:latin typeface="Arial" panose="020B0604020202020204" pitchFamily="34" charset="0"/>
              <a:cs typeface="Arial" panose="020B0604020202020204" pitchFamily="34" charset="0"/>
            </a:endParaRPr>
          </a:p>
        </p:txBody>
      </p:sp>
      <p:pic>
        <p:nvPicPr>
          <p:cNvPr id="8" name="Picture 7" descr="Diagram&#10;&#10;Description automatically generated">
            <a:extLst>
              <a:ext uri="{FF2B5EF4-FFF2-40B4-BE49-F238E27FC236}">
                <a16:creationId xmlns:a16="http://schemas.microsoft.com/office/drawing/2014/main" id="{596ACEFE-B7BB-722E-6C28-380018A08C3D}"/>
              </a:ext>
            </a:extLst>
          </p:cNvPr>
          <p:cNvPicPr>
            <a:picLocks noChangeAspect="1"/>
          </p:cNvPicPr>
          <p:nvPr/>
        </p:nvPicPr>
        <p:blipFill>
          <a:blip r:embed="rId2"/>
          <a:stretch>
            <a:fillRect/>
          </a:stretch>
        </p:blipFill>
        <p:spPr>
          <a:xfrm>
            <a:off x="394319" y="1810352"/>
            <a:ext cx="4496664" cy="2293297"/>
          </a:xfrm>
          <a:prstGeom prst="rect">
            <a:avLst/>
          </a:prstGeom>
          <a:ln>
            <a:solidFill>
              <a:schemeClr val="tx1"/>
            </a:solidFill>
          </a:ln>
        </p:spPr>
      </p:pic>
      <p:sp>
        <p:nvSpPr>
          <p:cNvPr id="9" name="Content Placeholder 2">
            <a:extLst>
              <a:ext uri="{FF2B5EF4-FFF2-40B4-BE49-F238E27FC236}">
                <a16:creationId xmlns:a16="http://schemas.microsoft.com/office/drawing/2014/main" id="{1A333CAC-C2B6-E3F0-F7DC-B6A7B9FA1B95}"/>
              </a:ext>
            </a:extLst>
          </p:cNvPr>
          <p:cNvSpPr>
            <a:spLocks noGrp="1"/>
          </p:cNvSpPr>
          <p:nvPr/>
        </p:nvSpPr>
        <p:spPr>
          <a:xfrm>
            <a:off x="5054676" y="1623692"/>
            <a:ext cx="5561285" cy="4074581"/>
          </a:xfrm>
          <a:prstGeom prst="rect">
            <a:avLst/>
          </a:prstGeom>
        </p:spPr>
        <p:txBody>
          <a:bodyPr vert="horz" lIns="91440" tIns="45720" rIns="91440" bIns="45720" rtlCol="0">
            <a:normAutofit fontScale="85000" lnSpcReduction="20000"/>
          </a:bodyPr>
          <a:lstStyle>
            <a:lvl1pPr marL="365760" indent="-365760" algn="l" defTabSz="914400" rtl="0" eaLnBrk="1" latinLnBrk="0" hangingPunct="1">
              <a:lnSpc>
                <a:spcPct val="105000"/>
              </a:lnSpc>
              <a:spcBef>
                <a:spcPts val="900"/>
              </a:spcBef>
              <a:buClr>
                <a:schemeClr val="accent5"/>
              </a:buClr>
              <a:buFont typeface="Avenir Next LT Pro" panose="020B0504020202020204" pitchFamily="34" charset="0"/>
              <a:buChar char="+"/>
              <a:defRPr sz="2600" kern="1200">
                <a:solidFill>
                  <a:schemeClr val="tx1"/>
                </a:solidFill>
                <a:latin typeface="+mn-lt"/>
                <a:ea typeface="+mn-ea"/>
                <a:cs typeface="+mn-cs"/>
              </a:defRPr>
            </a:lvl1pPr>
            <a:lvl2pPr marL="365760" indent="0" algn="l" defTabSz="914400" rtl="0" eaLnBrk="1" latinLnBrk="0" hangingPunct="1">
              <a:lnSpc>
                <a:spcPct val="105000"/>
              </a:lnSpc>
              <a:spcBef>
                <a:spcPts val="900"/>
              </a:spcBef>
              <a:buFont typeface="Arial" panose="020B0604020202020204" pitchFamily="34" charset="0"/>
              <a:buNone/>
              <a:defRPr sz="2000" kern="1200">
                <a:solidFill>
                  <a:schemeClr val="tx1">
                    <a:lumMod val="75000"/>
                    <a:lumOff val="25000"/>
                  </a:schemeClr>
                </a:solidFill>
                <a:latin typeface="+mn-lt"/>
                <a:ea typeface="+mn-ea"/>
                <a:cs typeface="+mn-cs"/>
              </a:defRPr>
            </a:lvl2pPr>
            <a:lvl3pPr marL="640080"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2000" kern="1200">
                <a:solidFill>
                  <a:schemeClr val="tx1"/>
                </a:solidFill>
                <a:latin typeface="+mn-lt"/>
                <a:ea typeface="+mn-ea"/>
                <a:cs typeface="+mn-cs"/>
              </a:defRPr>
            </a:lvl3pPr>
            <a:lvl4pPr marL="640080" indent="0" algn="l" defTabSz="914400" rtl="0" eaLnBrk="1" latinLnBrk="0" hangingPunct="1">
              <a:lnSpc>
                <a:spcPct val="105000"/>
              </a:lnSpc>
              <a:spcBef>
                <a:spcPts val="600"/>
              </a:spcBef>
              <a:buFontTx/>
              <a:buNone/>
              <a:defRPr sz="1800" i="1" kern="1200">
                <a:solidFill>
                  <a:schemeClr val="tx1">
                    <a:lumMod val="75000"/>
                    <a:lumOff val="25000"/>
                  </a:schemeClr>
                </a:solidFill>
                <a:latin typeface="+mn-lt"/>
                <a:ea typeface="+mn-ea"/>
                <a:cs typeface="+mn-cs"/>
              </a:defRPr>
            </a:lvl4pPr>
            <a:lvl5pPr marL="886968"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Schram’s model is a sender-message-receiver cycle . Schram's theory can be useful in a nursing home since it is an effective technique of interacting with everyone, regardless of the situation, indicating a high level of communication richness. (The Schramm Model of Communication, 2009).</a:t>
            </a:r>
          </a:p>
          <a:p>
            <a:r>
              <a:rPr lang="en-US" dirty="0"/>
              <a:t>Since it enables employees to communicate with management and vice versa as well as residents to communicate with staff</a:t>
            </a:r>
            <a:r>
              <a:rPr lang="it-IT" dirty="0"/>
              <a:t> (Sapienza, Iyer and Veenstra, 2015)</a:t>
            </a:r>
            <a:endParaRPr lang="en-GB" dirty="0"/>
          </a:p>
        </p:txBody>
      </p:sp>
    </p:spTree>
    <p:extLst>
      <p:ext uri="{BB962C8B-B14F-4D97-AF65-F5344CB8AC3E}">
        <p14:creationId xmlns:p14="http://schemas.microsoft.com/office/powerpoint/2010/main" val="598299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6303A9FF-BB45-379D-2DD6-79271EE6FE9C}"/>
              </a:ext>
            </a:extLst>
          </p:cNvPr>
          <p:cNvSpPr>
            <a:spLocks noGrp="1"/>
          </p:cNvSpPr>
          <p:nvPr>
            <p:ph type="title"/>
          </p:nvPr>
        </p:nvSpPr>
        <p:spPr>
          <a:xfrm>
            <a:off x="1437856" y="406456"/>
            <a:ext cx="8035327" cy="542450"/>
          </a:xfrm>
        </p:spPr>
        <p:txBody>
          <a:bodyPr>
            <a:noAutofit/>
          </a:bodyPr>
          <a:lstStyle/>
          <a:p>
            <a:r>
              <a:rPr lang="en-US" dirty="0"/>
              <a:t>Berlo’s Model Of Communication</a:t>
            </a:r>
            <a:endParaRPr lang="en-GB" dirty="0"/>
          </a:p>
        </p:txBody>
      </p:sp>
      <p:pic>
        <p:nvPicPr>
          <p:cNvPr id="17" name="Picture 16" descr="Diagram&#10;&#10;Description automatically generated">
            <a:extLst>
              <a:ext uri="{FF2B5EF4-FFF2-40B4-BE49-F238E27FC236}">
                <a16:creationId xmlns:a16="http://schemas.microsoft.com/office/drawing/2014/main" id="{1F714072-0248-4457-B01C-6AC4B8FAA00E}"/>
              </a:ext>
            </a:extLst>
          </p:cNvPr>
          <p:cNvPicPr>
            <a:picLocks noChangeAspect="1"/>
          </p:cNvPicPr>
          <p:nvPr/>
        </p:nvPicPr>
        <p:blipFill>
          <a:blip r:embed="rId2"/>
          <a:stretch>
            <a:fillRect/>
          </a:stretch>
        </p:blipFill>
        <p:spPr>
          <a:xfrm>
            <a:off x="370590" y="1637768"/>
            <a:ext cx="5110228" cy="2580664"/>
          </a:xfrm>
          <a:prstGeom prst="rect">
            <a:avLst/>
          </a:prstGeom>
        </p:spPr>
      </p:pic>
      <p:sp>
        <p:nvSpPr>
          <p:cNvPr id="18" name="Content Placeholder 2">
            <a:extLst>
              <a:ext uri="{FF2B5EF4-FFF2-40B4-BE49-F238E27FC236}">
                <a16:creationId xmlns:a16="http://schemas.microsoft.com/office/drawing/2014/main" id="{4533A20D-2245-AA49-3508-EABF53225749}"/>
              </a:ext>
            </a:extLst>
          </p:cNvPr>
          <p:cNvSpPr>
            <a:spLocks noGrp="1"/>
          </p:cNvSpPr>
          <p:nvPr>
            <p:ph idx="1"/>
          </p:nvPr>
        </p:nvSpPr>
        <p:spPr>
          <a:xfrm>
            <a:off x="5692364" y="2769098"/>
            <a:ext cx="4122196" cy="1266454"/>
          </a:xfrm>
        </p:spPr>
        <p:txBody>
          <a:bodyPr>
            <a:normAutofit lnSpcReduction="10000"/>
          </a:bodyPr>
          <a:lstStyle/>
          <a:p>
            <a:r>
              <a:rPr lang="en-US" sz="2000" dirty="0">
                <a:latin typeface="Arial" panose="020B0604020202020204" pitchFamily="34" charset="0"/>
                <a:cs typeface="Arial" panose="020B0604020202020204" pitchFamily="34" charset="0"/>
              </a:rPr>
              <a:t>Berlo’s SMCR model of communication its simple form of sender, message, channel, receiver.</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4875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C37906FA-5D6C-5095-E77B-CF34929A96E8}"/>
              </a:ext>
            </a:extLst>
          </p:cNvPr>
          <p:cNvSpPr txBox="1"/>
          <p:nvPr/>
        </p:nvSpPr>
        <p:spPr>
          <a:xfrm>
            <a:off x="236462" y="972503"/>
            <a:ext cx="10813108" cy="6671826"/>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GB" sz="2400" dirty="0">
                <a:latin typeface="Arial"/>
                <a:cs typeface="Arial"/>
              </a:rPr>
              <a:t>Lunenburg, F.C (2010) tells us the main barriers are process, physical, semantic and psychosocial. Process ones exist when incorrectly sending and receiving feedback for information. </a:t>
            </a:r>
          </a:p>
          <a:p>
            <a:pPr marL="342900" indent="-342900">
              <a:lnSpc>
                <a:spcPct val="150000"/>
              </a:lnSpc>
              <a:buFont typeface="Arial" panose="020B0604020202020204" pitchFamily="34" charset="0"/>
              <a:buChar char="•"/>
            </a:pPr>
            <a:r>
              <a:rPr lang="en-GB" sz="2400" b="1" dirty="0">
                <a:latin typeface="Arial"/>
                <a:cs typeface="Arial"/>
              </a:rPr>
              <a:t>Physical </a:t>
            </a:r>
            <a:r>
              <a:rPr lang="en-GB" sz="2400" dirty="0">
                <a:latin typeface="Arial"/>
                <a:cs typeface="Arial"/>
              </a:rPr>
              <a:t>ones being what physically gets in the way of talking (like a wall or call). </a:t>
            </a:r>
          </a:p>
          <a:p>
            <a:pPr marL="342900" indent="-342900">
              <a:lnSpc>
                <a:spcPct val="150000"/>
              </a:lnSpc>
              <a:buFont typeface="Arial" panose="020B0604020202020204" pitchFamily="34" charset="0"/>
              <a:buChar char="•"/>
            </a:pPr>
            <a:r>
              <a:rPr lang="en-GB" sz="2400" b="1" dirty="0">
                <a:latin typeface="Arial"/>
                <a:cs typeface="Arial"/>
              </a:rPr>
              <a:t>Semantic</a:t>
            </a:r>
            <a:r>
              <a:rPr lang="en-GB" sz="2400" dirty="0">
                <a:latin typeface="Arial"/>
                <a:cs typeface="Arial"/>
              </a:rPr>
              <a:t> ones exist in the words we use, using the wrong words or difficult ones may send the wrong message.</a:t>
            </a:r>
          </a:p>
          <a:p>
            <a:pPr marL="342900" indent="-342900">
              <a:lnSpc>
                <a:spcPct val="150000"/>
              </a:lnSpc>
              <a:buFont typeface="Arial" panose="020B0604020202020204" pitchFamily="34" charset="0"/>
              <a:buChar char="•"/>
            </a:pPr>
            <a:r>
              <a:rPr lang="en-GB" sz="2400" dirty="0">
                <a:latin typeface="Arial"/>
                <a:cs typeface="Arial"/>
              </a:rPr>
              <a:t> </a:t>
            </a:r>
            <a:r>
              <a:rPr lang="en-GB" sz="2400" b="1" dirty="0">
                <a:latin typeface="Arial"/>
                <a:cs typeface="Arial"/>
              </a:rPr>
              <a:t>Psychosocial</a:t>
            </a:r>
            <a:r>
              <a:rPr lang="en-GB" sz="2400" dirty="0">
                <a:latin typeface="Arial"/>
                <a:cs typeface="Arial"/>
              </a:rPr>
              <a:t> ones exist in divides in cultures (which can make biases or change their views) or psychological signals (like spacing or emotion) which can change the message.</a:t>
            </a:r>
            <a:endParaRPr lang="en-GB" sz="2400" dirty="0">
              <a:latin typeface="Arial"/>
              <a:cs typeface="Calibri"/>
            </a:endParaRPr>
          </a:p>
          <a:p>
            <a:pPr>
              <a:lnSpc>
                <a:spcPct val="150000"/>
              </a:lnSpc>
            </a:pPr>
            <a:endParaRPr lang="en-GB" sz="2400" dirty="0">
              <a:latin typeface="Arial"/>
              <a:cs typeface="Arial"/>
            </a:endParaRPr>
          </a:p>
          <a:p>
            <a:pPr>
              <a:lnSpc>
                <a:spcPct val="150000"/>
              </a:lnSpc>
            </a:pPr>
            <a:endParaRPr lang="en-GB" sz="2400" dirty="0">
              <a:latin typeface="Arial"/>
              <a:cs typeface="Arial"/>
            </a:endParaRPr>
          </a:p>
        </p:txBody>
      </p:sp>
      <p:sp>
        <p:nvSpPr>
          <p:cNvPr id="7" name="Title 6">
            <a:extLst>
              <a:ext uri="{FF2B5EF4-FFF2-40B4-BE49-F238E27FC236}">
                <a16:creationId xmlns:a16="http://schemas.microsoft.com/office/drawing/2014/main" id="{5EA8A18F-B795-ECA7-BE39-D3922927BF94}"/>
              </a:ext>
            </a:extLst>
          </p:cNvPr>
          <p:cNvSpPr>
            <a:spLocks noGrp="1"/>
          </p:cNvSpPr>
          <p:nvPr>
            <p:ph type="title"/>
          </p:nvPr>
        </p:nvSpPr>
        <p:spPr>
          <a:xfrm>
            <a:off x="236462" y="253249"/>
            <a:ext cx="8596668" cy="641194"/>
          </a:xfrm>
        </p:spPr>
        <p:txBody>
          <a:bodyPr/>
          <a:lstStyle/>
          <a:p>
            <a:r>
              <a:rPr lang="en-GB" dirty="0"/>
              <a:t>Barriers to Communication</a:t>
            </a:r>
          </a:p>
        </p:txBody>
      </p:sp>
    </p:spTree>
    <p:extLst>
      <p:ext uri="{BB962C8B-B14F-4D97-AF65-F5344CB8AC3E}">
        <p14:creationId xmlns:p14="http://schemas.microsoft.com/office/powerpoint/2010/main" val="2774533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ED06849-D5FF-4361-C7BA-B8D6660E4907}"/>
              </a:ext>
            </a:extLst>
          </p:cNvPr>
          <p:cNvSpPr>
            <a:spLocks noGrp="1"/>
          </p:cNvSpPr>
          <p:nvPr>
            <p:ph type="title"/>
          </p:nvPr>
        </p:nvSpPr>
        <p:spPr>
          <a:xfrm>
            <a:off x="2061991" y="226281"/>
            <a:ext cx="8596668" cy="1320800"/>
          </a:xfrm>
        </p:spPr>
        <p:txBody>
          <a:bodyPr/>
          <a:lstStyle/>
          <a:p>
            <a:r>
              <a:rPr lang="en-GB" sz="3600" b="1" dirty="0">
                <a:latin typeface="Arial"/>
                <a:cs typeface="Calibri"/>
              </a:rPr>
              <a:t>Channels of communication </a:t>
            </a:r>
            <a:br>
              <a:rPr lang="en-GB" sz="3600" b="1" dirty="0">
                <a:latin typeface="Arial"/>
                <a:cs typeface="Calibri"/>
              </a:rPr>
            </a:br>
            <a:endParaRPr lang="en-GB" dirty="0"/>
          </a:p>
        </p:txBody>
      </p:sp>
      <p:sp>
        <p:nvSpPr>
          <p:cNvPr id="6" name="TextBox 1">
            <a:extLst>
              <a:ext uri="{FF2B5EF4-FFF2-40B4-BE49-F238E27FC236}">
                <a16:creationId xmlns:a16="http://schemas.microsoft.com/office/drawing/2014/main" id="{C37906FA-5D6C-5095-E77B-CF34929A96E8}"/>
              </a:ext>
            </a:extLst>
          </p:cNvPr>
          <p:cNvSpPr txBox="1"/>
          <p:nvPr/>
        </p:nvSpPr>
        <p:spPr>
          <a:xfrm>
            <a:off x="352040" y="886681"/>
            <a:ext cx="10306619" cy="581768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GB" sz="2000" dirty="0">
                <a:latin typeface="Arial"/>
                <a:cs typeface="Calibri"/>
              </a:rPr>
              <a:t>One big channel of communication -as defined by </a:t>
            </a:r>
            <a:r>
              <a:rPr lang="en-GB" sz="2000" dirty="0">
                <a:latin typeface="Arial"/>
                <a:cs typeface="Arial"/>
              </a:rPr>
              <a:t>Novak, M.C (2019)- </a:t>
            </a:r>
            <a:r>
              <a:rPr lang="en-GB" sz="2000" dirty="0">
                <a:latin typeface="Arial"/>
                <a:cs typeface="Calibri"/>
              </a:rPr>
              <a:t>is written communication. This can be in the form of </a:t>
            </a:r>
            <a:r>
              <a:rPr lang="en-GB" sz="2000" b="1" dirty="0">
                <a:latin typeface="Arial"/>
                <a:cs typeface="Calibri"/>
              </a:rPr>
              <a:t>e-mails, text messages, and letters</a:t>
            </a:r>
            <a:r>
              <a:rPr lang="en-GB" sz="2000" dirty="0">
                <a:latin typeface="Arial"/>
                <a:cs typeface="Calibri"/>
              </a:rPr>
              <a:t>.</a:t>
            </a:r>
          </a:p>
          <a:p>
            <a:pPr>
              <a:lnSpc>
                <a:spcPct val="150000"/>
              </a:lnSpc>
            </a:pPr>
            <a:r>
              <a:rPr lang="en-GB" sz="2000" dirty="0">
                <a:latin typeface="Arial"/>
                <a:cs typeface="Calibri"/>
              </a:rPr>
              <a:t>This can deliver a message effectively, without the hassle of the other forms but it loses the personal connection other forms have too.</a:t>
            </a:r>
          </a:p>
          <a:p>
            <a:pPr>
              <a:lnSpc>
                <a:spcPct val="150000"/>
              </a:lnSpc>
            </a:pPr>
            <a:endParaRPr lang="en-GB" sz="2000" dirty="0">
              <a:latin typeface="Arial"/>
              <a:cs typeface="Arial"/>
            </a:endParaRPr>
          </a:p>
          <a:p>
            <a:pPr algn="ctr">
              <a:lnSpc>
                <a:spcPct val="150000"/>
              </a:lnSpc>
            </a:pPr>
            <a:r>
              <a:rPr lang="en-GB" sz="2000" dirty="0">
                <a:latin typeface="Arial"/>
                <a:cs typeface="Arial"/>
              </a:rPr>
              <a:t>Speaking with (Bramley Care Home, 22/07/2022), the channels of communication they use is:</a:t>
            </a:r>
          </a:p>
          <a:p>
            <a:pPr algn="ctr">
              <a:lnSpc>
                <a:spcPct val="150000"/>
              </a:lnSpc>
            </a:pPr>
            <a:r>
              <a:rPr lang="en-GB" sz="2000" dirty="0">
                <a:solidFill>
                  <a:schemeClr val="accent4">
                    <a:lumMod val="75000"/>
                  </a:schemeClr>
                </a:solidFill>
                <a:latin typeface="Arial"/>
                <a:cs typeface="Arial"/>
              </a:rPr>
              <a:t>Video sharing   </a:t>
            </a:r>
            <a:r>
              <a:rPr lang="en-GB" sz="2000" dirty="0">
                <a:latin typeface="Arial"/>
                <a:cs typeface="Arial"/>
              </a:rPr>
              <a:t>|   </a:t>
            </a:r>
            <a:r>
              <a:rPr lang="en-GB" sz="2000" dirty="0">
                <a:solidFill>
                  <a:schemeClr val="accent5">
                    <a:lumMod val="75000"/>
                  </a:schemeClr>
                </a:solidFill>
                <a:latin typeface="Arial"/>
                <a:cs typeface="Arial"/>
              </a:rPr>
              <a:t>Emails </a:t>
            </a:r>
            <a:r>
              <a:rPr lang="en-GB" sz="2000" dirty="0">
                <a:latin typeface="Arial"/>
                <a:cs typeface="Arial"/>
              </a:rPr>
              <a:t>  |  </a:t>
            </a:r>
            <a:r>
              <a:rPr lang="en-GB" sz="2000" dirty="0">
                <a:solidFill>
                  <a:schemeClr val="accent2">
                    <a:lumMod val="75000"/>
                  </a:schemeClr>
                </a:solidFill>
                <a:latin typeface="Arial"/>
                <a:cs typeface="Arial"/>
              </a:rPr>
              <a:t>Telephone Calls   </a:t>
            </a:r>
            <a:r>
              <a:rPr lang="en-GB" sz="2000" dirty="0">
                <a:latin typeface="Arial"/>
                <a:cs typeface="Arial"/>
              </a:rPr>
              <a:t>|   </a:t>
            </a:r>
            <a:r>
              <a:rPr lang="en-GB" sz="2000" dirty="0">
                <a:solidFill>
                  <a:schemeClr val="accent3">
                    <a:lumMod val="75000"/>
                  </a:schemeClr>
                </a:solidFill>
                <a:latin typeface="Arial"/>
                <a:cs typeface="Arial"/>
              </a:rPr>
              <a:t>Formal channel   </a:t>
            </a:r>
            <a:r>
              <a:rPr lang="en-GB" sz="2000" dirty="0">
                <a:latin typeface="Arial"/>
                <a:cs typeface="Arial"/>
              </a:rPr>
              <a:t>|   </a:t>
            </a:r>
            <a:r>
              <a:rPr lang="en-GB" sz="2000" dirty="0">
                <a:solidFill>
                  <a:schemeClr val="accent6">
                    <a:lumMod val="75000"/>
                  </a:schemeClr>
                </a:solidFill>
                <a:latin typeface="Arial"/>
                <a:cs typeface="Arial"/>
              </a:rPr>
              <a:t>Informal channel</a:t>
            </a:r>
          </a:p>
          <a:p>
            <a:pPr algn="ctr">
              <a:lnSpc>
                <a:spcPct val="150000"/>
              </a:lnSpc>
            </a:pPr>
            <a:r>
              <a:rPr lang="en-GB" sz="2000" dirty="0">
                <a:solidFill>
                  <a:schemeClr val="accent1">
                    <a:lumMod val="75000"/>
                  </a:schemeClr>
                </a:solidFill>
                <a:latin typeface="Arial"/>
                <a:cs typeface="Arial"/>
              </a:rPr>
              <a:t>Digital communication   </a:t>
            </a:r>
            <a:r>
              <a:rPr lang="en-GB" sz="2000" dirty="0">
                <a:latin typeface="Arial"/>
                <a:cs typeface="Arial"/>
              </a:rPr>
              <a:t>|    </a:t>
            </a:r>
            <a:r>
              <a:rPr lang="en-GB" sz="2000" dirty="0">
                <a:solidFill>
                  <a:schemeClr val="tx2">
                    <a:lumMod val="60000"/>
                    <a:lumOff val="40000"/>
                  </a:schemeClr>
                </a:solidFill>
                <a:latin typeface="Arial"/>
                <a:cs typeface="Arial"/>
              </a:rPr>
              <a:t>Face to Face   </a:t>
            </a:r>
            <a:r>
              <a:rPr lang="en-GB" sz="2000" dirty="0">
                <a:latin typeface="Arial"/>
                <a:cs typeface="Arial"/>
              </a:rPr>
              <a:t>|   </a:t>
            </a:r>
            <a:r>
              <a:rPr lang="en-GB" sz="2000" dirty="0">
                <a:solidFill>
                  <a:schemeClr val="bg2">
                    <a:lumMod val="25000"/>
                  </a:schemeClr>
                </a:solidFill>
                <a:latin typeface="Arial"/>
                <a:cs typeface="Arial"/>
              </a:rPr>
              <a:t>Physical</a:t>
            </a:r>
          </a:p>
          <a:p>
            <a:pPr>
              <a:lnSpc>
                <a:spcPct val="150000"/>
              </a:lnSpc>
            </a:pPr>
            <a:endParaRPr lang="en-GB" sz="1050" dirty="0">
              <a:latin typeface="Arial"/>
              <a:cs typeface="Arial"/>
            </a:endParaRPr>
          </a:p>
          <a:p>
            <a:pPr algn="ctr">
              <a:lnSpc>
                <a:spcPct val="150000"/>
              </a:lnSpc>
            </a:pPr>
            <a:r>
              <a:rPr lang="en-GB" sz="2000" dirty="0">
                <a:latin typeface="Arial"/>
                <a:cs typeface="Arial"/>
              </a:rPr>
              <a:t>The organization </a:t>
            </a:r>
            <a:r>
              <a:rPr lang="en-GB" sz="2000" b="1" dirty="0">
                <a:latin typeface="Arial"/>
                <a:cs typeface="Arial"/>
              </a:rPr>
              <a:t>can improve </a:t>
            </a:r>
            <a:r>
              <a:rPr lang="en-GB" sz="2000" dirty="0">
                <a:latin typeface="Arial"/>
                <a:cs typeface="Arial"/>
              </a:rPr>
              <a:t>its channels of communication by:</a:t>
            </a:r>
          </a:p>
          <a:p>
            <a:pPr algn="ctr">
              <a:lnSpc>
                <a:spcPct val="150000"/>
              </a:lnSpc>
            </a:pPr>
            <a:r>
              <a:rPr lang="en-GB" sz="2000" b="1" dirty="0">
                <a:latin typeface="Arial"/>
                <a:cs typeface="Arial"/>
              </a:rPr>
              <a:t>Internal communication    |   Team collaboration      </a:t>
            </a:r>
          </a:p>
          <a:p>
            <a:pPr marL="342900" indent="-342900">
              <a:lnSpc>
                <a:spcPct val="150000"/>
              </a:lnSpc>
              <a:buFont typeface="Arial" panose="020B0604020202020204" pitchFamily="34" charset="0"/>
              <a:buChar char="•"/>
            </a:pPr>
            <a:endParaRPr lang="en-GB" sz="2000" dirty="0">
              <a:latin typeface="Arial"/>
              <a:cs typeface="Arial"/>
            </a:endParaRPr>
          </a:p>
        </p:txBody>
      </p:sp>
    </p:spTree>
    <p:extLst>
      <p:ext uri="{BB962C8B-B14F-4D97-AF65-F5344CB8AC3E}">
        <p14:creationId xmlns:p14="http://schemas.microsoft.com/office/powerpoint/2010/main" val="5585496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A3342-1BBD-44DE-8B69-4BAF8CF3CCCD}"/>
              </a:ext>
            </a:extLst>
          </p:cNvPr>
          <p:cNvSpPr>
            <a:spLocks noGrp="1"/>
          </p:cNvSpPr>
          <p:nvPr>
            <p:ph type="title"/>
          </p:nvPr>
        </p:nvSpPr>
        <p:spPr>
          <a:xfrm>
            <a:off x="387403" y="273205"/>
            <a:ext cx="8596668" cy="672790"/>
          </a:xfrm>
        </p:spPr>
        <p:txBody>
          <a:bodyPr/>
          <a:lstStyle/>
          <a:p>
            <a:r>
              <a:rPr lang="en-GB" dirty="0"/>
              <a:t>References</a:t>
            </a:r>
          </a:p>
        </p:txBody>
      </p:sp>
      <p:sp>
        <p:nvSpPr>
          <p:cNvPr id="3" name="Content Placeholder 2">
            <a:extLst>
              <a:ext uri="{FF2B5EF4-FFF2-40B4-BE49-F238E27FC236}">
                <a16:creationId xmlns:a16="http://schemas.microsoft.com/office/drawing/2014/main" id="{8147C20E-3204-8FE4-5FEE-2E52911230F2}"/>
              </a:ext>
            </a:extLst>
          </p:cNvPr>
          <p:cNvSpPr>
            <a:spLocks noGrp="1"/>
          </p:cNvSpPr>
          <p:nvPr>
            <p:ph idx="1"/>
          </p:nvPr>
        </p:nvSpPr>
        <p:spPr>
          <a:xfrm>
            <a:off x="461745" y="945995"/>
            <a:ext cx="10867894" cy="5707566"/>
          </a:xfrm>
        </p:spPr>
        <p:txBody>
          <a:bodyPr>
            <a:normAutofit fontScale="62500" lnSpcReduction="20000"/>
          </a:bodyPr>
          <a:lstStyle/>
          <a:p>
            <a:pPr marL="0" indent="0">
              <a:lnSpc>
                <a:spcPct val="150000"/>
              </a:lnSpc>
              <a:buNone/>
            </a:pPr>
            <a:r>
              <a:rPr lang="en-GB" sz="1400" dirty="0"/>
              <a:t>Bramley Care Home Manager (07/2022) personal communication ,telephone.</a:t>
            </a:r>
          </a:p>
          <a:p>
            <a:pPr marL="0" indent="0">
              <a:lnSpc>
                <a:spcPct val="150000"/>
              </a:lnSpc>
              <a:buNone/>
            </a:pPr>
            <a:r>
              <a:rPr lang="en-GB" sz="1400" dirty="0" err="1"/>
              <a:t>CareQualityCommission</a:t>
            </a:r>
            <a:r>
              <a:rPr lang="en-GB" sz="1400" dirty="0"/>
              <a:t> (2022) Bramley Court Care Home Inspection report. Available at: https://api.cqc.org.uk/public/v1/reports/19e94830-2fdf-40c2-b4ce-3fdf803d899e?20220707120000 (accessed at: 27/07/2022)</a:t>
            </a:r>
          </a:p>
          <a:p>
            <a:pPr marL="0" indent="0">
              <a:lnSpc>
                <a:spcPct val="150000"/>
              </a:lnSpc>
              <a:buNone/>
            </a:pPr>
            <a:r>
              <a:rPr lang="en-GB" sz="1400" dirty="0" err="1"/>
              <a:t>Croston</a:t>
            </a:r>
            <a:r>
              <a:rPr lang="en-GB" sz="1400" dirty="0"/>
              <a:t>, M. (2018) ‘Communication’ In Tetley, J., Cox, N., Jack, K. and Witham, G. (eds.) Nursing Older People at a Glance. Wiley-Blackwell: Oxford. pp. 6-7 </a:t>
            </a:r>
          </a:p>
          <a:p>
            <a:pPr marL="0" indent="0">
              <a:lnSpc>
                <a:spcPct val="150000"/>
              </a:lnSpc>
              <a:buNone/>
            </a:pPr>
            <a:r>
              <a:rPr lang="en-GB" sz="1400" dirty="0" err="1"/>
              <a:t>Elleström</a:t>
            </a:r>
            <a:r>
              <a:rPr lang="en-GB" sz="1400" dirty="0"/>
              <a:t>, L., 2018. A medium-</a:t>
            </a:r>
            <a:r>
              <a:rPr lang="en-GB" sz="1400" dirty="0" err="1"/>
              <a:t>centered</a:t>
            </a:r>
            <a:r>
              <a:rPr lang="en-GB" sz="1400" dirty="0"/>
              <a:t> model of communication. </a:t>
            </a:r>
            <a:r>
              <a:rPr lang="en-GB" sz="1400" dirty="0" err="1"/>
              <a:t>Semiotica</a:t>
            </a:r>
            <a:r>
              <a:rPr lang="en-GB" sz="1400" dirty="0"/>
              <a:t>, [online] 2018(224), pp.269-293. Available at: &lt;https://www.degruyter.com/document/doi/10.1515/sem-2016-0024/html&gt; [Accessed 28 July 2022].</a:t>
            </a:r>
          </a:p>
          <a:p>
            <a:pPr marL="0" indent="0">
              <a:lnSpc>
                <a:spcPct val="150000"/>
              </a:lnSpc>
              <a:buNone/>
            </a:pPr>
            <a:r>
              <a:rPr lang="en-GB" sz="1400" dirty="0"/>
              <a:t>Gillespie, D. and Schiffman, R., 2018. A Critique of the Shannon-Weaver Theory of Communication and Its Implications for Nursing. Research and Theory for Nursing Practice, [online] 32(2), pp.216-225. Available at: &lt;https://connect.springerpub.com/content/sgrrtnp/32/2/216.abstract&gt; [Accessed 13 July 2022].</a:t>
            </a:r>
          </a:p>
          <a:p>
            <a:pPr marL="0" indent="0">
              <a:lnSpc>
                <a:spcPct val="150000"/>
              </a:lnSpc>
              <a:buNone/>
            </a:pPr>
            <a:r>
              <a:rPr lang="en-GB" sz="1400" dirty="0" err="1"/>
              <a:t>Kasabova</a:t>
            </a:r>
            <a:r>
              <a:rPr lang="en-GB" sz="1400" dirty="0"/>
              <a:t>, A. and </a:t>
            </a:r>
            <a:r>
              <a:rPr lang="en-GB" sz="1400" dirty="0" err="1"/>
              <a:t>Marinov</a:t>
            </a:r>
            <a:r>
              <a:rPr lang="en-GB" sz="1400" dirty="0"/>
              <a:t>, V., 2016. Aristotle on verbal communication: The first chapters of De </a:t>
            </a:r>
            <a:r>
              <a:rPr lang="en-GB" sz="1400" dirty="0" err="1"/>
              <a:t>Interpretatione</a:t>
            </a:r>
            <a:r>
              <a:rPr lang="en-GB" sz="1400" dirty="0"/>
              <a:t>. Empedocles: European Journal for the Philosophy of Communication, [online] 7(2), pp.239-253. Available at: &lt;https://www.ingentaconnect.com/content/intellect/ejpc&gt; [Accessed 28 July 2022].</a:t>
            </a:r>
          </a:p>
          <a:p>
            <a:pPr marL="0" indent="0">
              <a:lnSpc>
                <a:spcPct val="150000"/>
              </a:lnSpc>
              <a:buNone/>
            </a:pPr>
            <a:r>
              <a:rPr lang="en-GB" sz="1400" dirty="0"/>
              <a:t>Key Concepts in Marketing, 2009. The Schramm Model of Communication. pp.178-180.</a:t>
            </a:r>
          </a:p>
          <a:p>
            <a:pPr marL="0" indent="0">
              <a:lnSpc>
                <a:spcPct val="150000"/>
              </a:lnSpc>
              <a:buNone/>
            </a:pPr>
            <a:r>
              <a:rPr lang="en-GB" sz="1400" dirty="0"/>
              <a:t>Lunenburg, F.C (2010) Communication: The Process, Barriers, And Improving Effectiveness Texas: Sam </a:t>
            </a:r>
            <a:r>
              <a:rPr lang="en-GB" sz="1400" dirty="0" err="1"/>
              <a:t>Housten</a:t>
            </a:r>
            <a:r>
              <a:rPr lang="en-GB" sz="1400" dirty="0"/>
              <a:t> state university</a:t>
            </a:r>
          </a:p>
          <a:p>
            <a:pPr marL="0" indent="0">
              <a:lnSpc>
                <a:spcPct val="150000"/>
              </a:lnSpc>
              <a:buNone/>
            </a:pPr>
            <a:r>
              <a:rPr lang="en-GB" sz="1400" dirty="0"/>
              <a:t>Manchester University - Jack, Kirsten, Ridley, Caroline and Turner, Samuel (2019) Effective communication with older people. Nursing Older People, 31 (4). pp. 40-48. ISSN 1472-0795, Available at: https://doi.org/10.7748/nop.2019.e1126 (access at: 27/072022)</a:t>
            </a:r>
          </a:p>
          <a:p>
            <a:pPr marL="0" indent="0">
              <a:lnSpc>
                <a:spcPct val="150000"/>
              </a:lnSpc>
              <a:buNone/>
            </a:pPr>
            <a:r>
              <a:rPr lang="en-GB" sz="1400" dirty="0"/>
              <a:t>Novak, M.C (2019) The four types of communication (+tips for each one) Available at: https://learn.g2.com/types-of-communication#written-communication (accessed at: 27/06/22)</a:t>
            </a:r>
          </a:p>
          <a:p>
            <a:pPr marL="0" indent="0">
              <a:lnSpc>
                <a:spcPct val="150000"/>
              </a:lnSpc>
              <a:buNone/>
            </a:pPr>
            <a:r>
              <a:rPr lang="en-GB" sz="1400" dirty="0"/>
              <a:t>Odyssey Productions (2007). Professional </a:t>
            </a:r>
            <a:r>
              <a:rPr lang="en-GB" sz="1400" dirty="0" err="1"/>
              <a:t>Behavior</a:t>
            </a:r>
            <a:r>
              <a:rPr lang="en-GB" sz="1400" dirty="0"/>
              <a:t> In Healthcare Professions: Effective Communication With Patients. [Video/DVD] Alexander Street. Available at: https://video.alexanderstreet.com/watch/professional-behavior-in-healthcare-professions-effective-communication-with-patients</a:t>
            </a:r>
          </a:p>
          <a:p>
            <a:pPr marL="0" indent="0">
              <a:lnSpc>
                <a:spcPct val="150000"/>
              </a:lnSpc>
              <a:buNone/>
            </a:pPr>
            <a:r>
              <a:rPr lang="en-GB" sz="1400" dirty="0"/>
              <a:t>Sapienza, Z., </a:t>
            </a:r>
            <a:r>
              <a:rPr lang="en-GB" sz="1400" dirty="0" err="1"/>
              <a:t>Iyer</a:t>
            </a:r>
            <a:r>
              <a:rPr lang="en-GB" sz="1400" dirty="0"/>
              <a:t>, N. and </a:t>
            </a:r>
            <a:r>
              <a:rPr lang="en-GB" sz="1400" dirty="0" err="1"/>
              <a:t>Veenstra</a:t>
            </a:r>
            <a:r>
              <a:rPr lang="en-GB" sz="1400" dirty="0"/>
              <a:t>, A., 2015. Reading </a:t>
            </a:r>
            <a:r>
              <a:rPr lang="en-GB" sz="1400" dirty="0" err="1"/>
              <a:t>Lasswell's</a:t>
            </a:r>
            <a:r>
              <a:rPr lang="en-GB" sz="1400" dirty="0"/>
              <a:t> Model of Communication Backward: Three Scholarly Misconceptions. Mass Communication and Society, [online] 18(5), pp.599-622. Available at: &lt;https://www.tandfonline.com/doi/full/10.1080/15205436.2015.1063666?casa_token=J3OJR126t2IAAAAA%3AhkE5Eud08ZAWZjfMCeK4_G0zKCSxSP3xQsricNvQbro94Iu0kePvE1au7nXLON_flFPPRrVi5FXP&gt; [Accessed 28 July 2022].</a:t>
            </a:r>
          </a:p>
          <a:p>
            <a:pPr marL="0" indent="0">
              <a:lnSpc>
                <a:spcPct val="150000"/>
              </a:lnSpc>
              <a:buNone/>
            </a:pPr>
            <a:r>
              <a:rPr lang="en-GB" sz="1400" dirty="0" err="1"/>
              <a:t>Skillsforcare</a:t>
            </a:r>
            <a:r>
              <a:rPr lang="en-GB" sz="1400" dirty="0"/>
              <a:t> (2018) Communication skills in social care. Available at: https://www.skillsforcare.org.uk/resources/documents/Developing-your-workforce/Care-topics/Core-Skills/Communication-skills-in-social-care.pdf (accessed at: 26/07/2022)</a:t>
            </a:r>
          </a:p>
        </p:txBody>
      </p:sp>
    </p:spTree>
    <p:extLst>
      <p:ext uri="{BB962C8B-B14F-4D97-AF65-F5344CB8AC3E}">
        <p14:creationId xmlns:p14="http://schemas.microsoft.com/office/powerpoint/2010/main" val="16846001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5286591-9DEE-40D6-861B-569E5A9D47E2}"/>
              </a:ext>
            </a:extLst>
          </p:cNvPr>
          <p:cNvGraphicFramePr>
            <a:graphicFrameLocks noGrp="1"/>
          </p:cNvGraphicFramePr>
          <p:nvPr>
            <p:extLst>
              <p:ext uri="{D42A27DB-BD31-4B8C-83A1-F6EECF244321}">
                <p14:modId xmlns:p14="http://schemas.microsoft.com/office/powerpoint/2010/main" val="1472609889"/>
              </p:ext>
            </p:extLst>
          </p:nvPr>
        </p:nvGraphicFramePr>
        <p:xfrm>
          <a:off x="620983" y="530095"/>
          <a:ext cx="10101264" cy="5665206"/>
        </p:xfrm>
        <a:graphic>
          <a:graphicData uri="http://schemas.openxmlformats.org/drawingml/2006/table">
            <a:tbl>
              <a:tblPr firstRow="1" bandRow="1">
                <a:tableStyleId>{5C22544A-7EE6-4342-B048-85BDC9FD1C3A}</a:tableStyleId>
              </a:tblPr>
              <a:tblGrid>
                <a:gridCol w="3643314">
                  <a:extLst>
                    <a:ext uri="{9D8B030D-6E8A-4147-A177-3AD203B41FA5}">
                      <a16:colId xmlns:a16="http://schemas.microsoft.com/office/drawing/2014/main" val="1381715570"/>
                    </a:ext>
                  </a:extLst>
                </a:gridCol>
                <a:gridCol w="6457950">
                  <a:extLst>
                    <a:ext uri="{9D8B030D-6E8A-4147-A177-3AD203B41FA5}">
                      <a16:colId xmlns:a16="http://schemas.microsoft.com/office/drawing/2014/main" val="3579679796"/>
                    </a:ext>
                  </a:extLst>
                </a:gridCol>
              </a:tblGrid>
              <a:tr h="882562">
                <a:tc>
                  <a:txBody>
                    <a:bodyPr/>
                    <a:lstStyle/>
                    <a:p>
                      <a:pPr algn="ctr"/>
                      <a:r>
                        <a:rPr lang="en-GB" sz="2400" dirty="0"/>
                        <a:t>Teamwork Evaluation </a:t>
                      </a:r>
                    </a:p>
                  </a:txBody>
                  <a:tcPr anchor="ctr"/>
                </a:tc>
                <a:tc>
                  <a:txBody>
                    <a:bodyPr/>
                    <a:lstStyle/>
                    <a:p>
                      <a:pPr algn="ctr"/>
                      <a:r>
                        <a:rPr lang="en-GB" sz="2400" dirty="0"/>
                        <a:t>Team responses. </a:t>
                      </a:r>
                    </a:p>
                  </a:txBody>
                  <a:tcPr anchor="ctr"/>
                </a:tc>
                <a:extLst>
                  <a:ext uri="{0D108BD9-81ED-4DB2-BD59-A6C34878D82A}">
                    <a16:rowId xmlns:a16="http://schemas.microsoft.com/office/drawing/2014/main" val="3160018179"/>
                  </a:ext>
                </a:extLst>
              </a:tr>
              <a:tr h="882562">
                <a:tc>
                  <a:txBody>
                    <a:bodyPr/>
                    <a:lstStyle/>
                    <a:p>
                      <a:r>
                        <a:rPr lang="en-GB" dirty="0"/>
                        <a:t>Who was in your team? </a:t>
                      </a:r>
                    </a:p>
                  </a:txBody>
                  <a:tcPr/>
                </a:tc>
                <a:tc>
                  <a:txBody>
                    <a:bodyPr/>
                    <a:lstStyle/>
                    <a:p>
                      <a:r>
                        <a:rPr lang="en-GB" dirty="0"/>
                        <a:t>Hasina, </a:t>
                      </a:r>
                      <a:r>
                        <a:rPr lang="en-GB" dirty="0" err="1"/>
                        <a:t>Sadeka</a:t>
                      </a:r>
                      <a:r>
                        <a:rPr lang="en-GB" dirty="0"/>
                        <a:t> and Mina</a:t>
                      </a:r>
                    </a:p>
                  </a:txBody>
                  <a:tcPr/>
                </a:tc>
                <a:extLst>
                  <a:ext uri="{0D108BD9-81ED-4DB2-BD59-A6C34878D82A}">
                    <a16:rowId xmlns:a16="http://schemas.microsoft.com/office/drawing/2014/main" val="2318373457"/>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key strengths of your team? </a:t>
                      </a:r>
                    </a:p>
                    <a:p>
                      <a:endParaRPr lang="en-GB" dirty="0"/>
                    </a:p>
                  </a:txBody>
                  <a:tcPr/>
                </a:tc>
                <a:tc>
                  <a:txBody>
                    <a:bodyPr/>
                    <a:lstStyle/>
                    <a:p>
                      <a:r>
                        <a:rPr lang="en-GB" dirty="0"/>
                        <a:t>Putting the presentation together, sharing thoughts and supporting each other.</a:t>
                      </a:r>
                    </a:p>
                  </a:txBody>
                  <a:tcPr/>
                </a:tc>
                <a:extLst>
                  <a:ext uri="{0D108BD9-81ED-4DB2-BD59-A6C34878D82A}">
                    <a16:rowId xmlns:a16="http://schemas.microsoft.com/office/drawing/2014/main" val="2507276796"/>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challenges that you overcame as a team?</a:t>
                      </a:r>
                    </a:p>
                    <a:p>
                      <a:endParaRPr lang="en-GB" dirty="0"/>
                    </a:p>
                  </a:txBody>
                  <a:tcPr/>
                </a:tc>
                <a:tc>
                  <a:txBody>
                    <a:bodyPr/>
                    <a:lstStyle/>
                    <a:p>
                      <a:r>
                        <a:rPr lang="en-GB" dirty="0"/>
                        <a:t>Working together on the last point, which we had to share and each had their own thought on what to write. Making sure tasks are done in time.</a:t>
                      </a:r>
                    </a:p>
                  </a:txBody>
                  <a:tcPr/>
                </a:tc>
                <a:extLst>
                  <a:ext uri="{0D108BD9-81ED-4DB2-BD59-A6C34878D82A}">
                    <a16:rowId xmlns:a16="http://schemas.microsoft.com/office/drawing/2014/main" val="1913256840"/>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would you do differently if you worked as a team again?</a:t>
                      </a:r>
                    </a:p>
                    <a:p>
                      <a:endParaRPr lang="en-GB" dirty="0"/>
                    </a:p>
                  </a:txBody>
                  <a:tcPr/>
                </a:tc>
                <a:tc>
                  <a:txBody>
                    <a:bodyPr/>
                    <a:lstStyle/>
                    <a:p>
                      <a:r>
                        <a:rPr lang="en-GB" dirty="0"/>
                        <a:t>Do a draft earlier on and get feedback to make sure we are going in the right direction. Use the same template and structure as it took time putting the slide in one format.</a:t>
                      </a:r>
                    </a:p>
                    <a:p>
                      <a:r>
                        <a:rPr lang="en-GB" dirty="0"/>
                        <a:t>Dedicate more time to communicate and practise.</a:t>
                      </a:r>
                    </a:p>
                  </a:txBody>
                  <a:tcPr/>
                </a:tc>
                <a:extLst>
                  <a:ext uri="{0D108BD9-81ED-4DB2-BD59-A6C34878D82A}">
                    <a16:rowId xmlns:a16="http://schemas.microsoft.com/office/drawing/2014/main" val="771358641"/>
                  </a:ext>
                </a:extLst>
              </a:tr>
              <a:tr h="882562">
                <a:tc>
                  <a:txBody>
                    <a:bodyPr/>
                    <a:lstStyle/>
                    <a:p>
                      <a:r>
                        <a:rPr lang="en-GB" dirty="0"/>
                        <a:t>How would you rate your team working? Out of 10? </a:t>
                      </a:r>
                    </a:p>
                  </a:txBody>
                  <a:tcPr/>
                </a:tc>
                <a:tc>
                  <a:txBody>
                    <a:bodyPr/>
                    <a:lstStyle/>
                    <a:p>
                      <a:r>
                        <a:rPr lang="en-GB" dirty="0"/>
                        <a:t> 7</a:t>
                      </a:r>
                    </a:p>
                  </a:txBody>
                  <a:tcPr/>
                </a:tc>
                <a:extLst>
                  <a:ext uri="{0D108BD9-81ED-4DB2-BD59-A6C34878D82A}">
                    <a16:rowId xmlns:a16="http://schemas.microsoft.com/office/drawing/2014/main" val="3794105351"/>
                  </a:ext>
                </a:extLst>
              </a:tr>
            </a:tbl>
          </a:graphicData>
        </a:graphic>
      </p:graphicFrame>
    </p:spTree>
    <p:extLst>
      <p:ext uri="{BB962C8B-B14F-4D97-AF65-F5344CB8AC3E}">
        <p14:creationId xmlns:p14="http://schemas.microsoft.com/office/powerpoint/2010/main" val="3691353093"/>
      </p:ext>
    </p:extLst>
  </p:cSld>
  <p:clrMapOvr>
    <a:masterClrMapping/>
  </p:clrMapOvr>
</p:sld>
</file>

<file path=ppt/theme/theme1.xml><?xml version="1.0" encoding="utf-8"?>
<a:theme xmlns:a="http://schemas.openxmlformats.org/drawingml/2006/main" name="Facet">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low Edge">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C82BA29BF39F489C170C211ED5E0A2" ma:contentTypeVersion="12" ma:contentTypeDescription="Create a new document." ma:contentTypeScope="" ma:versionID="6d8b1405d42a075d6c7ec9f30e6ead3f">
  <xsd:schema xmlns:xsd="http://www.w3.org/2001/XMLSchema" xmlns:xs="http://www.w3.org/2001/XMLSchema" xmlns:p="http://schemas.microsoft.com/office/2006/metadata/properties" xmlns:ns3="4eb0a523-77d0-454a-93a8-50ca111d3c44" xmlns:ns4="0e7fbce4-8ae7-4085-8b0a-9efa4c7cae6d" targetNamespace="http://schemas.microsoft.com/office/2006/metadata/properties" ma:root="true" ma:fieldsID="f7f85be63264ab73112751fcbe4aa9ec" ns3:_="" ns4:_="">
    <xsd:import namespace="4eb0a523-77d0-454a-93a8-50ca111d3c44"/>
    <xsd:import namespace="0e7fbce4-8ae7-4085-8b0a-9efa4c7cae6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element ref="ns4:MediaServiceAutoKeyPoints" minOccurs="0"/>
                <xsd:element ref="ns4:MediaServiceKeyPoints" minOccurs="0"/>
                <xsd:element ref="ns4: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eb0a523-77d0-454a-93a8-50ca111d3c4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e7fbce4-8ae7-4085-8b0a-9efa4c7cae6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B53269B-ACEF-4D2B-8481-6E927E20A4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eb0a523-77d0-454a-93a8-50ca111d3c44"/>
    <ds:schemaRef ds:uri="0e7fbce4-8ae7-4085-8b0a-9efa4c7cae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4440E01-79FA-49DC-A9E5-89ADB0A51436}">
  <ds:schemaRefs>
    <ds:schemaRef ds:uri="http://schemas.microsoft.com/sharepoint/v3/contenttype/forms"/>
  </ds:schemaRefs>
</ds:datastoreItem>
</file>

<file path=customXml/itemProps3.xml><?xml version="1.0" encoding="utf-8"?>
<ds:datastoreItem xmlns:ds="http://schemas.openxmlformats.org/officeDocument/2006/customXml" ds:itemID="{751EC0C0-8D22-4AFF-9B9C-04CF73B0F7AB}">
  <ds:schemaRefs>
    <ds:schemaRef ds:uri="http://purl.org/dc/terms/"/>
    <ds:schemaRef ds:uri="http://purl.org/dc/dcmitype/"/>
    <ds:schemaRef ds:uri="http://schemas.openxmlformats.org/package/2006/metadata/core-properties"/>
    <ds:schemaRef ds:uri="http://purl.org/dc/elements/1.1/"/>
    <ds:schemaRef ds:uri="http://schemas.microsoft.com/office/2006/metadata/properties"/>
    <ds:schemaRef ds:uri="http://www.w3.org/XML/1998/namespace"/>
    <ds:schemaRef ds:uri="http://schemas.microsoft.com/office/2006/documentManagement/types"/>
    <ds:schemaRef ds:uri="0e7fbce4-8ae7-4085-8b0a-9efa4c7cae6d"/>
    <ds:schemaRef ds:uri="http://schemas.microsoft.com/office/infopath/2007/PartnerControls"/>
    <ds:schemaRef ds:uri="4eb0a523-77d0-454a-93a8-50ca111d3c44"/>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1849</Words>
  <Application>Microsoft Office PowerPoint</Application>
  <PresentationFormat>Widescreen</PresentationFormat>
  <Paragraphs>143</Paragraphs>
  <Slides>14</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Avenir Next LT Pro</vt:lpstr>
      <vt:lpstr>Calibri</vt:lpstr>
      <vt:lpstr>Open Sans</vt:lpstr>
      <vt:lpstr>Trebuchet MS</vt:lpstr>
      <vt:lpstr>Wingdings 3</vt:lpstr>
      <vt:lpstr>Facet</vt:lpstr>
      <vt:lpstr>Task 1 Group Presentation</vt:lpstr>
      <vt:lpstr>Purpose</vt:lpstr>
      <vt:lpstr>Types of Effective Communication</vt:lpstr>
      <vt:lpstr>Benefit of Effective Communication</vt:lpstr>
      <vt:lpstr>Effective Communication at Bramley Court Care Home</vt:lpstr>
      <vt:lpstr>How should the organization use the theories relating to models of communication?    </vt:lpstr>
      <vt:lpstr>PowerPoint Presentation</vt:lpstr>
      <vt:lpstr>Aristotle Model Of Communication </vt:lpstr>
      <vt:lpstr>PowerPoint Presentation</vt:lpstr>
      <vt:lpstr>Berlo’s Model Of Communication</vt:lpstr>
      <vt:lpstr>Barriers to Communication</vt:lpstr>
      <vt:lpstr>Channels of communication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Task 1 Group Presentation</dc:title>
  <dc:creator>Hasina</dc:creator>
  <cp:lastModifiedBy>Sadeka Dhali</cp:lastModifiedBy>
  <cp:revision>2</cp:revision>
  <dcterms:created xsi:type="dcterms:W3CDTF">2022-06-14T17:10:02Z</dcterms:created>
  <dcterms:modified xsi:type="dcterms:W3CDTF">2022-07-31T12:19:35Z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0x0101002BC82BA29BF39F489C170C211ED5E0A2</vt:lpwstr>
  </property>
</Properties>
</file>