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commentAuthors.xml" ContentType="application/vnd.openxmlformats-officedocument.presentationml.commentAuthors+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3.xml" ContentType="application/vnd.openxmlformats-officedocument.drawingml.diagramLayout+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diagrams/layout2.xml" ContentType="application/vnd.openxmlformats-officedocument.drawingml.diagramLayout+xml"/>
  <Override PartName="/ppt/notesSlides/notesSlide20.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9" r:id="rId1"/>
  </p:sldMasterIdLst>
  <p:notesMasterIdLst>
    <p:notesMasterId r:id="rId34"/>
  </p:notesMasterIdLst>
  <p:handoutMasterIdLst>
    <p:handoutMasterId r:id="rId35"/>
  </p:handoutMasterIdLst>
  <p:sldIdLst>
    <p:sldId id="278" r:id="rId2"/>
    <p:sldId id="279" r:id="rId3"/>
    <p:sldId id="257" r:id="rId4"/>
    <p:sldId id="280" r:id="rId5"/>
    <p:sldId id="281" r:id="rId6"/>
    <p:sldId id="282" r:id="rId7"/>
    <p:sldId id="259" r:id="rId8"/>
    <p:sldId id="258" r:id="rId9"/>
    <p:sldId id="283" r:id="rId10"/>
    <p:sldId id="264" r:id="rId11"/>
    <p:sldId id="261" r:id="rId12"/>
    <p:sldId id="262" r:id="rId13"/>
    <p:sldId id="263" r:id="rId14"/>
    <p:sldId id="267" r:id="rId15"/>
    <p:sldId id="265" r:id="rId16"/>
    <p:sldId id="266" r:id="rId17"/>
    <p:sldId id="268" r:id="rId18"/>
    <p:sldId id="269" r:id="rId19"/>
    <p:sldId id="286" r:id="rId20"/>
    <p:sldId id="291" r:id="rId21"/>
    <p:sldId id="292" r:id="rId22"/>
    <p:sldId id="285" r:id="rId23"/>
    <p:sldId id="272" r:id="rId24"/>
    <p:sldId id="273" r:id="rId25"/>
    <p:sldId id="274" r:id="rId26"/>
    <p:sldId id="275" r:id="rId27"/>
    <p:sldId id="276" r:id="rId28"/>
    <p:sldId id="287" r:id="rId29"/>
    <p:sldId id="290" r:id="rId30"/>
    <p:sldId id="270" r:id="rId31"/>
    <p:sldId id="271" r:id="rId32"/>
    <p:sldId id="289" r:id="rId3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hla Khan" initials="SK" lastIdx="1" clrIdx="0">
    <p:extLst>
      <p:ext uri="{19B8F6BF-5375-455C-9EA6-DF929625EA0E}">
        <p15:presenceInfo xmlns="" xmlns:p15="http://schemas.microsoft.com/office/powerpoint/2012/main" userId="S-1-5-21-809251214-2178901256-4152538893-4165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20016" autoAdjust="0"/>
    <p:restoredTop sz="94660"/>
  </p:normalViewPr>
  <p:slideViewPr>
    <p:cSldViewPr snapToGrid="0">
      <p:cViewPr varScale="1">
        <p:scale>
          <a:sx n="61" d="100"/>
          <a:sy n="61" d="100"/>
        </p:scale>
        <p:origin x="-80" y="-152"/>
      </p:cViewPr>
      <p:guideLst>
        <p:guide orient="horz" pos="2160"/>
        <p:guide pos="3840"/>
      </p:guideLst>
    </p:cSldViewPr>
  </p:slideViewPr>
  <p:notesTextViewPr>
    <p:cViewPr>
      <p:scale>
        <a:sx n="1" d="1"/>
        <a:sy n="1" d="1"/>
      </p:scale>
      <p:origin x="0" y="8"/>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FF6E7-6029-40B4-BB70-B8DAB8E8298F}"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CC72B334-0517-4FAA-B574-6C3EDFA06236}">
      <dgm:prSet phldrT="[Text]"/>
      <dgm:spPr/>
      <dgm:t>
        <a:bodyPr/>
        <a:lstStyle/>
        <a:p>
          <a:r>
            <a:rPr lang="en-GB" dirty="0"/>
            <a:t>1</a:t>
          </a:r>
        </a:p>
      </dgm:t>
    </dgm:pt>
    <dgm:pt modelId="{2123EC3D-8609-438B-B02E-39B90F8CA2ED}" type="parTrans" cxnId="{89CD1C53-78EA-439F-910E-919F7962F003}">
      <dgm:prSet/>
      <dgm:spPr/>
      <dgm:t>
        <a:bodyPr/>
        <a:lstStyle/>
        <a:p>
          <a:endParaRPr lang="en-GB"/>
        </a:p>
      </dgm:t>
    </dgm:pt>
    <dgm:pt modelId="{EDA172DA-6B8F-463B-B73C-68E746C166E1}" type="sibTrans" cxnId="{89CD1C53-78EA-439F-910E-919F7962F003}">
      <dgm:prSet/>
      <dgm:spPr/>
      <dgm:t>
        <a:bodyPr/>
        <a:lstStyle/>
        <a:p>
          <a:endParaRPr lang="en-GB"/>
        </a:p>
      </dgm:t>
    </dgm:pt>
    <dgm:pt modelId="{CC1C9B1E-FFE0-434F-9428-B757E8F5AAA0}">
      <dgm:prSet phldrT="[Text]" custT="1"/>
      <dgm:spPr/>
      <dgm:t>
        <a:bodyPr/>
        <a:lstStyle/>
        <a:p>
          <a:r>
            <a:rPr lang="en-GB" sz="1600" dirty="0"/>
            <a:t>Vague</a:t>
          </a:r>
        </a:p>
      </dgm:t>
    </dgm:pt>
    <dgm:pt modelId="{5393747A-1407-4A37-8A0E-0676211033EF}" type="parTrans" cxnId="{2C97640A-3947-4265-8A8D-46A15393316E}">
      <dgm:prSet/>
      <dgm:spPr/>
      <dgm:t>
        <a:bodyPr/>
        <a:lstStyle/>
        <a:p>
          <a:endParaRPr lang="en-GB"/>
        </a:p>
      </dgm:t>
    </dgm:pt>
    <dgm:pt modelId="{57DBFBD9-B759-4E06-9A74-FB96D8AD9452}" type="sibTrans" cxnId="{2C97640A-3947-4265-8A8D-46A15393316E}">
      <dgm:prSet/>
      <dgm:spPr/>
      <dgm:t>
        <a:bodyPr/>
        <a:lstStyle/>
        <a:p>
          <a:endParaRPr lang="en-GB"/>
        </a:p>
      </dgm:t>
    </dgm:pt>
    <dgm:pt modelId="{4F35398D-20B0-4339-88F6-E03E4F4C3244}">
      <dgm:prSet phldrT="[Text]" custT="1"/>
      <dgm:spPr/>
      <dgm:t>
        <a:bodyPr/>
        <a:lstStyle/>
        <a:p>
          <a:r>
            <a:rPr lang="en-GB" sz="1600" dirty="0"/>
            <a:t>Pie in the sky</a:t>
          </a:r>
        </a:p>
      </dgm:t>
    </dgm:pt>
    <dgm:pt modelId="{E334A2BF-E18F-4B79-A311-C20C4DFF4989}" type="parTrans" cxnId="{1B661A72-7FAB-467E-BBA5-DD59FF187FD3}">
      <dgm:prSet/>
      <dgm:spPr/>
      <dgm:t>
        <a:bodyPr/>
        <a:lstStyle/>
        <a:p>
          <a:endParaRPr lang="en-GB"/>
        </a:p>
      </dgm:t>
    </dgm:pt>
    <dgm:pt modelId="{979F3260-5325-4287-A351-CE980B7E308B}" type="sibTrans" cxnId="{1B661A72-7FAB-467E-BBA5-DD59FF187FD3}">
      <dgm:prSet/>
      <dgm:spPr/>
      <dgm:t>
        <a:bodyPr/>
        <a:lstStyle/>
        <a:p>
          <a:endParaRPr lang="en-GB"/>
        </a:p>
      </dgm:t>
    </dgm:pt>
    <dgm:pt modelId="{21694330-0624-4C61-A14D-CBDC48262C67}">
      <dgm:prSet phldrT="[Text]"/>
      <dgm:spPr/>
      <dgm:t>
        <a:bodyPr/>
        <a:lstStyle/>
        <a:p>
          <a:r>
            <a:rPr lang="en-GB" dirty="0"/>
            <a:t>10</a:t>
          </a:r>
        </a:p>
      </dgm:t>
    </dgm:pt>
    <dgm:pt modelId="{4070E8D6-CC2A-4BAE-A664-FC973A9AB1F9}" type="parTrans" cxnId="{C616D2ED-CAF3-4562-80D0-EFC7C1539E6A}">
      <dgm:prSet/>
      <dgm:spPr/>
      <dgm:t>
        <a:bodyPr/>
        <a:lstStyle/>
        <a:p>
          <a:endParaRPr lang="en-GB"/>
        </a:p>
      </dgm:t>
    </dgm:pt>
    <dgm:pt modelId="{F28AF542-4BF4-4039-BCAF-15F2475B6C4B}" type="sibTrans" cxnId="{C616D2ED-CAF3-4562-80D0-EFC7C1539E6A}">
      <dgm:prSet/>
      <dgm:spPr/>
      <dgm:t>
        <a:bodyPr/>
        <a:lstStyle/>
        <a:p>
          <a:endParaRPr lang="en-GB"/>
        </a:p>
      </dgm:t>
    </dgm:pt>
    <dgm:pt modelId="{E8E3DFA5-3F4A-49A4-A0F6-E317AF298018}">
      <dgm:prSet phldrT="[Text]" custT="1"/>
      <dgm:spPr/>
      <dgm:t>
        <a:bodyPr/>
        <a:lstStyle/>
        <a:p>
          <a:r>
            <a:rPr lang="en-GB" sz="1600" dirty="0"/>
            <a:t>Is SMART</a:t>
          </a:r>
        </a:p>
      </dgm:t>
    </dgm:pt>
    <dgm:pt modelId="{A9AD577A-0750-47CC-B74C-424A9EFBDCAF}" type="parTrans" cxnId="{803E52DD-5F88-4858-B37A-8C835EB2AED8}">
      <dgm:prSet/>
      <dgm:spPr/>
      <dgm:t>
        <a:bodyPr/>
        <a:lstStyle/>
        <a:p>
          <a:endParaRPr lang="en-GB"/>
        </a:p>
      </dgm:t>
    </dgm:pt>
    <dgm:pt modelId="{EDBF96F3-1049-4D33-869B-A65247BACCC2}" type="sibTrans" cxnId="{803E52DD-5F88-4858-B37A-8C835EB2AED8}">
      <dgm:prSet/>
      <dgm:spPr/>
      <dgm:t>
        <a:bodyPr/>
        <a:lstStyle/>
        <a:p>
          <a:endParaRPr lang="en-GB"/>
        </a:p>
      </dgm:t>
    </dgm:pt>
    <dgm:pt modelId="{2A4380AB-2ADA-4B4B-AF43-91B8C87C45EC}">
      <dgm:prSet phldrT="[Text]"/>
      <dgm:spPr/>
      <dgm:t>
        <a:bodyPr/>
        <a:lstStyle/>
        <a:p>
          <a:r>
            <a:rPr lang="en-GB" dirty="0"/>
            <a:t>Totally Achievable</a:t>
          </a:r>
        </a:p>
      </dgm:t>
    </dgm:pt>
    <dgm:pt modelId="{3C320D0C-6F76-4299-8BB6-631D010B38FB}" type="parTrans" cxnId="{3DB0A764-B7D3-44D4-8864-5BC822DFF654}">
      <dgm:prSet/>
      <dgm:spPr/>
      <dgm:t>
        <a:bodyPr/>
        <a:lstStyle/>
        <a:p>
          <a:endParaRPr lang="en-GB"/>
        </a:p>
      </dgm:t>
    </dgm:pt>
    <dgm:pt modelId="{155B5812-8737-481C-BC54-F453B704DD78}" type="sibTrans" cxnId="{3DB0A764-B7D3-44D4-8864-5BC822DFF654}">
      <dgm:prSet/>
      <dgm:spPr/>
      <dgm:t>
        <a:bodyPr/>
        <a:lstStyle/>
        <a:p>
          <a:endParaRPr lang="en-GB"/>
        </a:p>
      </dgm:t>
    </dgm:pt>
    <dgm:pt modelId="{30BE0516-5607-4CC7-8EDB-535CACE499B6}">
      <dgm:prSet custT="1"/>
      <dgm:spPr/>
      <dgm:t>
        <a:bodyPr/>
        <a:lstStyle/>
        <a:p>
          <a:r>
            <a:rPr lang="en-GB" sz="1600" dirty="0"/>
            <a:t>Unachievable</a:t>
          </a:r>
        </a:p>
      </dgm:t>
    </dgm:pt>
    <dgm:pt modelId="{F57AF740-7582-4F25-BB78-9FE9AFA7D487}" type="parTrans" cxnId="{663972D3-201C-4522-B3D4-C4EE17FC8F72}">
      <dgm:prSet/>
      <dgm:spPr/>
      <dgm:t>
        <a:bodyPr/>
        <a:lstStyle/>
        <a:p>
          <a:endParaRPr lang="en-GB"/>
        </a:p>
      </dgm:t>
    </dgm:pt>
    <dgm:pt modelId="{CFBA00D1-BDB4-43A0-AD99-3F2364CBD19A}" type="sibTrans" cxnId="{663972D3-201C-4522-B3D4-C4EE17FC8F72}">
      <dgm:prSet/>
      <dgm:spPr/>
      <dgm:t>
        <a:bodyPr/>
        <a:lstStyle/>
        <a:p>
          <a:endParaRPr lang="en-GB"/>
        </a:p>
      </dgm:t>
    </dgm:pt>
    <dgm:pt modelId="{0BAB9687-CA65-41F6-B137-473650F26042}">
      <dgm:prSet custT="1"/>
      <dgm:spPr/>
      <dgm:t>
        <a:bodyPr/>
        <a:lstStyle/>
        <a:p>
          <a:r>
            <a:rPr lang="en-GB" sz="1600" dirty="0"/>
            <a:t>Written in a single sentence</a:t>
          </a:r>
        </a:p>
      </dgm:t>
    </dgm:pt>
    <dgm:pt modelId="{86E4FFC8-AE23-48D7-A111-F98B562C5A21}" type="parTrans" cxnId="{939B0890-F6D7-412D-A54B-8FF6507C2684}">
      <dgm:prSet/>
      <dgm:spPr/>
      <dgm:t>
        <a:bodyPr/>
        <a:lstStyle/>
        <a:p>
          <a:endParaRPr lang="en-GB"/>
        </a:p>
      </dgm:t>
    </dgm:pt>
    <dgm:pt modelId="{B594BAB9-F3B4-4F55-966B-6125CCF7CCFD}" type="sibTrans" cxnId="{939B0890-F6D7-412D-A54B-8FF6507C2684}">
      <dgm:prSet/>
      <dgm:spPr/>
      <dgm:t>
        <a:bodyPr/>
        <a:lstStyle/>
        <a:p>
          <a:endParaRPr lang="en-GB"/>
        </a:p>
      </dgm:t>
    </dgm:pt>
    <dgm:pt modelId="{953F9AF3-C42E-4624-B4CB-137B97D957DF}" type="pres">
      <dgm:prSet presAssocID="{DCEFF6E7-6029-40B4-BB70-B8DAB8E8298F}" presName="Name0" presStyleCnt="0">
        <dgm:presLayoutVars>
          <dgm:dir/>
          <dgm:animLvl val="lvl"/>
          <dgm:resizeHandles val="exact"/>
        </dgm:presLayoutVars>
      </dgm:prSet>
      <dgm:spPr/>
      <dgm:t>
        <a:bodyPr/>
        <a:lstStyle/>
        <a:p>
          <a:endParaRPr lang="en-US"/>
        </a:p>
      </dgm:t>
    </dgm:pt>
    <dgm:pt modelId="{01228C42-5CD0-44B3-BDFB-85CAF6E5A061}" type="pres">
      <dgm:prSet presAssocID="{CC72B334-0517-4FAA-B574-6C3EDFA06236}" presName="vertFlow" presStyleCnt="0"/>
      <dgm:spPr/>
    </dgm:pt>
    <dgm:pt modelId="{3BF57DC2-4049-449B-B678-1B69E8AEEC85}" type="pres">
      <dgm:prSet presAssocID="{CC72B334-0517-4FAA-B574-6C3EDFA06236}" presName="header" presStyleLbl="node1" presStyleIdx="0" presStyleCnt="2" custLinFactNeighborX="-37" custLinFactNeighborY="-29013"/>
      <dgm:spPr/>
      <dgm:t>
        <a:bodyPr/>
        <a:lstStyle/>
        <a:p>
          <a:endParaRPr lang="en-US"/>
        </a:p>
      </dgm:t>
    </dgm:pt>
    <dgm:pt modelId="{460BA292-9FD5-4681-B124-A40A11F74B4F}" type="pres">
      <dgm:prSet presAssocID="{5393747A-1407-4A37-8A0E-0676211033EF}" presName="parTrans" presStyleLbl="sibTrans2D1" presStyleIdx="0" presStyleCnt="6"/>
      <dgm:spPr/>
      <dgm:t>
        <a:bodyPr/>
        <a:lstStyle/>
        <a:p>
          <a:endParaRPr lang="en-US"/>
        </a:p>
      </dgm:t>
    </dgm:pt>
    <dgm:pt modelId="{8B6724C8-4A0F-48A9-A573-2F480D9D7E29}" type="pres">
      <dgm:prSet presAssocID="{CC1C9B1E-FFE0-434F-9428-B757E8F5AAA0}" presName="child" presStyleLbl="alignAccFollowNode1" presStyleIdx="0" presStyleCnt="6">
        <dgm:presLayoutVars>
          <dgm:chMax val="0"/>
          <dgm:bulletEnabled val="1"/>
        </dgm:presLayoutVars>
      </dgm:prSet>
      <dgm:spPr/>
      <dgm:t>
        <a:bodyPr/>
        <a:lstStyle/>
        <a:p>
          <a:endParaRPr lang="en-US"/>
        </a:p>
      </dgm:t>
    </dgm:pt>
    <dgm:pt modelId="{5510959F-0EE6-44B4-974E-65E979A509A6}" type="pres">
      <dgm:prSet presAssocID="{57DBFBD9-B759-4E06-9A74-FB96D8AD9452}" presName="sibTrans" presStyleLbl="sibTrans2D1" presStyleIdx="1" presStyleCnt="6"/>
      <dgm:spPr/>
      <dgm:t>
        <a:bodyPr/>
        <a:lstStyle/>
        <a:p>
          <a:endParaRPr lang="en-US"/>
        </a:p>
      </dgm:t>
    </dgm:pt>
    <dgm:pt modelId="{C693FB2C-1494-49B1-A565-99CA2A3C205D}" type="pres">
      <dgm:prSet presAssocID="{4F35398D-20B0-4339-88F6-E03E4F4C3244}" presName="child" presStyleLbl="alignAccFollowNode1" presStyleIdx="1" presStyleCnt="6">
        <dgm:presLayoutVars>
          <dgm:chMax val="0"/>
          <dgm:bulletEnabled val="1"/>
        </dgm:presLayoutVars>
      </dgm:prSet>
      <dgm:spPr/>
      <dgm:t>
        <a:bodyPr/>
        <a:lstStyle/>
        <a:p>
          <a:endParaRPr lang="en-US"/>
        </a:p>
      </dgm:t>
    </dgm:pt>
    <dgm:pt modelId="{FA907464-864F-485B-9D95-3561E330CD33}" type="pres">
      <dgm:prSet presAssocID="{979F3260-5325-4287-A351-CE980B7E308B}" presName="sibTrans" presStyleLbl="sibTrans2D1" presStyleIdx="2" presStyleCnt="6"/>
      <dgm:spPr/>
      <dgm:t>
        <a:bodyPr/>
        <a:lstStyle/>
        <a:p>
          <a:endParaRPr lang="en-US"/>
        </a:p>
      </dgm:t>
    </dgm:pt>
    <dgm:pt modelId="{C07C3C13-74B4-41B7-8EE3-88F93F992BF9}" type="pres">
      <dgm:prSet presAssocID="{30BE0516-5607-4CC7-8EDB-535CACE499B6}" presName="child" presStyleLbl="alignAccFollowNode1" presStyleIdx="2" presStyleCnt="6">
        <dgm:presLayoutVars>
          <dgm:chMax val="0"/>
          <dgm:bulletEnabled val="1"/>
        </dgm:presLayoutVars>
      </dgm:prSet>
      <dgm:spPr/>
      <dgm:t>
        <a:bodyPr/>
        <a:lstStyle/>
        <a:p>
          <a:endParaRPr lang="en-US"/>
        </a:p>
      </dgm:t>
    </dgm:pt>
    <dgm:pt modelId="{1C631EE6-6EE7-4C28-8095-135169946079}" type="pres">
      <dgm:prSet presAssocID="{CC72B334-0517-4FAA-B574-6C3EDFA06236}" presName="hSp" presStyleCnt="0"/>
      <dgm:spPr/>
    </dgm:pt>
    <dgm:pt modelId="{07D975DA-27A5-47E7-94C1-95EFCD2AAE36}" type="pres">
      <dgm:prSet presAssocID="{21694330-0624-4C61-A14D-CBDC48262C67}" presName="vertFlow" presStyleCnt="0"/>
      <dgm:spPr/>
    </dgm:pt>
    <dgm:pt modelId="{B8820784-F22F-4B58-BF18-315B7BCFE331}" type="pres">
      <dgm:prSet presAssocID="{21694330-0624-4C61-A14D-CBDC48262C67}" presName="header" presStyleLbl="node1" presStyleIdx="1" presStyleCnt="2" custLinFactNeighborX="2136" custLinFactNeighborY="-21977"/>
      <dgm:spPr/>
      <dgm:t>
        <a:bodyPr/>
        <a:lstStyle/>
        <a:p>
          <a:endParaRPr lang="en-US"/>
        </a:p>
      </dgm:t>
    </dgm:pt>
    <dgm:pt modelId="{6A2DA591-DA2C-4894-AC6C-07EDA985EEF3}" type="pres">
      <dgm:prSet presAssocID="{A9AD577A-0750-47CC-B74C-424A9EFBDCAF}" presName="parTrans" presStyleLbl="sibTrans2D1" presStyleIdx="3" presStyleCnt="6"/>
      <dgm:spPr/>
      <dgm:t>
        <a:bodyPr/>
        <a:lstStyle/>
        <a:p>
          <a:endParaRPr lang="en-US"/>
        </a:p>
      </dgm:t>
    </dgm:pt>
    <dgm:pt modelId="{C3480D96-D8D2-49E9-B603-4FBE79E475F9}" type="pres">
      <dgm:prSet presAssocID="{E8E3DFA5-3F4A-49A4-A0F6-E317AF298018}" presName="child" presStyleLbl="alignAccFollowNode1" presStyleIdx="3" presStyleCnt="6">
        <dgm:presLayoutVars>
          <dgm:chMax val="0"/>
          <dgm:bulletEnabled val="1"/>
        </dgm:presLayoutVars>
      </dgm:prSet>
      <dgm:spPr/>
      <dgm:t>
        <a:bodyPr/>
        <a:lstStyle/>
        <a:p>
          <a:endParaRPr lang="en-US"/>
        </a:p>
      </dgm:t>
    </dgm:pt>
    <dgm:pt modelId="{A97DAE69-2E70-4DC1-BED9-4B57F2306079}" type="pres">
      <dgm:prSet presAssocID="{EDBF96F3-1049-4D33-869B-A65247BACCC2}" presName="sibTrans" presStyleLbl="sibTrans2D1" presStyleIdx="4" presStyleCnt="6"/>
      <dgm:spPr/>
      <dgm:t>
        <a:bodyPr/>
        <a:lstStyle/>
        <a:p>
          <a:endParaRPr lang="en-US"/>
        </a:p>
      </dgm:t>
    </dgm:pt>
    <dgm:pt modelId="{3FE63056-813A-4F62-ABBD-F7A96C3A920E}" type="pres">
      <dgm:prSet presAssocID="{0BAB9687-CA65-41F6-B137-473650F26042}" presName="child" presStyleLbl="alignAccFollowNode1" presStyleIdx="4" presStyleCnt="6">
        <dgm:presLayoutVars>
          <dgm:chMax val="0"/>
          <dgm:bulletEnabled val="1"/>
        </dgm:presLayoutVars>
      </dgm:prSet>
      <dgm:spPr/>
      <dgm:t>
        <a:bodyPr/>
        <a:lstStyle/>
        <a:p>
          <a:endParaRPr lang="en-US"/>
        </a:p>
      </dgm:t>
    </dgm:pt>
    <dgm:pt modelId="{E618BF11-42A1-4A1E-B0E0-041F6FB686BE}" type="pres">
      <dgm:prSet presAssocID="{B594BAB9-F3B4-4F55-966B-6125CCF7CCFD}" presName="sibTrans" presStyleLbl="sibTrans2D1" presStyleIdx="5" presStyleCnt="6"/>
      <dgm:spPr/>
      <dgm:t>
        <a:bodyPr/>
        <a:lstStyle/>
        <a:p>
          <a:endParaRPr lang="en-US"/>
        </a:p>
      </dgm:t>
    </dgm:pt>
    <dgm:pt modelId="{3BA9CDC6-FE5C-4742-8CFD-BF8FB2B70FFE}" type="pres">
      <dgm:prSet presAssocID="{2A4380AB-2ADA-4B4B-AF43-91B8C87C45EC}" presName="child" presStyleLbl="alignAccFollowNode1" presStyleIdx="5" presStyleCnt="6">
        <dgm:presLayoutVars>
          <dgm:chMax val="0"/>
          <dgm:bulletEnabled val="1"/>
        </dgm:presLayoutVars>
      </dgm:prSet>
      <dgm:spPr/>
      <dgm:t>
        <a:bodyPr/>
        <a:lstStyle/>
        <a:p>
          <a:endParaRPr lang="en-US"/>
        </a:p>
      </dgm:t>
    </dgm:pt>
  </dgm:ptLst>
  <dgm:cxnLst>
    <dgm:cxn modelId="{E56EED69-1303-48AB-81A2-C3A221576DD9}" type="presOf" srcId="{CC1C9B1E-FFE0-434F-9428-B757E8F5AAA0}" destId="{8B6724C8-4A0F-48A9-A573-2F480D9D7E29}" srcOrd="0" destOrd="0" presId="urn:microsoft.com/office/officeart/2005/8/layout/lProcess1"/>
    <dgm:cxn modelId="{2C97640A-3947-4265-8A8D-46A15393316E}" srcId="{CC72B334-0517-4FAA-B574-6C3EDFA06236}" destId="{CC1C9B1E-FFE0-434F-9428-B757E8F5AAA0}" srcOrd="0" destOrd="0" parTransId="{5393747A-1407-4A37-8A0E-0676211033EF}" sibTransId="{57DBFBD9-B759-4E06-9A74-FB96D8AD9452}"/>
    <dgm:cxn modelId="{04A32BE1-DF73-4F6E-8601-713F1F8FF499}" type="presOf" srcId="{E8E3DFA5-3F4A-49A4-A0F6-E317AF298018}" destId="{C3480D96-D8D2-49E9-B603-4FBE79E475F9}" srcOrd="0" destOrd="0" presId="urn:microsoft.com/office/officeart/2005/8/layout/lProcess1"/>
    <dgm:cxn modelId="{436251AC-0D03-4FD5-BC9E-80CF1EBF4D27}" type="presOf" srcId="{30BE0516-5607-4CC7-8EDB-535CACE499B6}" destId="{C07C3C13-74B4-41B7-8EE3-88F93F992BF9}" srcOrd="0" destOrd="0" presId="urn:microsoft.com/office/officeart/2005/8/layout/lProcess1"/>
    <dgm:cxn modelId="{C9AD9C6E-4DFE-4A20-A65B-C90777819A59}" type="presOf" srcId="{CC72B334-0517-4FAA-B574-6C3EDFA06236}" destId="{3BF57DC2-4049-449B-B678-1B69E8AEEC85}" srcOrd="0" destOrd="0" presId="urn:microsoft.com/office/officeart/2005/8/layout/lProcess1"/>
    <dgm:cxn modelId="{A9CFCBC4-AF37-4EE0-AFCB-DA71868E6F6F}" type="presOf" srcId="{4F35398D-20B0-4339-88F6-E03E4F4C3244}" destId="{C693FB2C-1494-49B1-A565-99CA2A3C205D}" srcOrd="0" destOrd="0" presId="urn:microsoft.com/office/officeart/2005/8/layout/lProcess1"/>
    <dgm:cxn modelId="{2F175E22-3CAC-4070-99F1-4DEE32861463}" type="presOf" srcId="{0BAB9687-CA65-41F6-B137-473650F26042}" destId="{3FE63056-813A-4F62-ABBD-F7A96C3A920E}" srcOrd="0" destOrd="0" presId="urn:microsoft.com/office/officeart/2005/8/layout/lProcess1"/>
    <dgm:cxn modelId="{C2D09C81-0E9C-44D7-B7BB-6D954E616954}" type="presOf" srcId="{979F3260-5325-4287-A351-CE980B7E308B}" destId="{FA907464-864F-485B-9D95-3561E330CD33}" srcOrd="0" destOrd="0" presId="urn:microsoft.com/office/officeart/2005/8/layout/lProcess1"/>
    <dgm:cxn modelId="{3DB0A764-B7D3-44D4-8864-5BC822DFF654}" srcId="{21694330-0624-4C61-A14D-CBDC48262C67}" destId="{2A4380AB-2ADA-4B4B-AF43-91B8C87C45EC}" srcOrd="2" destOrd="0" parTransId="{3C320D0C-6F76-4299-8BB6-631D010B38FB}" sibTransId="{155B5812-8737-481C-BC54-F453B704DD78}"/>
    <dgm:cxn modelId="{8B0F8DCF-DE92-48D1-ADD9-89308DC70A04}" type="presOf" srcId="{21694330-0624-4C61-A14D-CBDC48262C67}" destId="{B8820784-F22F-4B58-BF18-315B7BCFE331}" srcOrd="0" destOrd="0" presId="urn:microsoft.com/office/officeart/2005/8/layout/lProcess1"/>
    <dgm:cxn modelId="{74A2075A-8E86-46CE-BA53-2FA6D9DE6799}" type="presOf" srcId="{B594BAB9-F3B4-4F55-966B-6125CCF7CCFD}" destId="{E618BF11-42A1-4A1E-B0E0-041F6FB686BE}" srcOrd="0" destOrd="0" presId="urn:microsoft.com/office/officeart/2005/8/layout/lProcess1"/>
    <dgm:cxn modelId="{89CD1C53-78EA-439F-910E-919F7962F003}" srcId="{DCEFF6E7-6029-40B4-BB70-B8DAB8E8298F}" destId="{CC72B334-0517-4FAA-B574-6C3EDFA06236}" srcOrd="0" destOrd="0" parTransId="{2123EC3D-8609-438B-B02E-39B90F8CA2ED}" sibTransId="{EDA172DA-6B8F-463B-B73C-68E746C166E1}"/>
    <dgm:cxn modelId="{1B661A72-7FAB-467E-BBA5-DD59FF187FD3}" srcId="{CC72B334-0517-4FAA-B574-6C3EDFA06236}" destId="{4F35398D-20B0-4339-88F6-E03E4F4C3244}" srcOrd="1" destOrd="0" parTransId="{E334A2BF-E18F-4B79-A311-C20C4DFF4989}" sibTransId="{979F3260-5325-4287-A351-CE980B7E308B}"/>
    <dgm:cxn modelId="{EB4601C6-D29B-4AFB-A740-9C20471CB8EF}" type="presOf" srcId="{A9AD577A-0750-47CC-B74C-424A9EFBDCAF}" destId="{6A2DA591-DA2C-4894-AC6C-07EDA985EEF3}" srcOrd="0" destOrd="0" presId="urn:microsoft.com/office/officeart/2005/8/layout/lProcess1"/>
    <dgm:cxn modelId="{803E52DD-5F88-4858-B37A-8C835EB2AED8}" srcId="{21694330-0624-4C61-A14D-CBDC48262C67}" destId="{E8E3DFA5-3F4A-49A4-A0F6-E317AF298018}" srcOrd="0" destOrd="0" parTransId="{A9AD577A-0750-47CC-B74C-424A9EFBDCAF}" sibTransId="{EDBF96F3-1049-4D33-869B-A65247BACCC2}"/>
    <dgm:cxn modelId="{BFA5204A-3EDC-4D54-B664-89EF552F00CD}" type="presOf" srcId="{2A4380AB-2ADA-4B4B-AF43-91B8C87C45EC}" destId="{3BA9CDC6-FE5C-4742-8CFD-BF8FB2B70FFE}" srcOrd="0" destOrd="0" presId="urn:microsoft.com/office/officeart/2005/8/layout/lProcess1"/>
    <dgm:cxn modelId="{EFA77476-BA75-4A41-AD23-F1FCFF579B3B}" type="presOf" srcId="{57DBFBD9-B759-4E06-9A74-FB96D8AD9452}" destId="{5510959F-0EE6-44B4-974E-65E979A509A6}" srcOrd="0" destOrd="0" presId="urn:microsoft.com/office/officeart/2005/8/layout/lProcess1"/>
    <dgm:cxn modelId="{5A2C53F9-4365-474C-8A0D-6337A7B1DA66}" type="presOf" srcId="{5393747A-1407-4A37-8A0E-0676211033EF}" destId="{460BA292-9FD5-4681-B124-A40A11F74B4F}" srcOrd="0" destOrd="0" presId="urn:microsoft.com/office/officeart/2005/8/layout/lProcess1"/>
    <dgm:cxn modelId="{663972D3-201C-4522-B3D4-C4EE17FC8F72}" srcId="{CC72B334-0517-4FAA-B574-6C3EDFA06236}" destId="{30BE0516-5607-4CC7-8EDB-535CACE499B6}" srcOrd="2" destOrd="0" parTransId="{F57AF740-7582-4F25-BB78-9FE9AFA7D487}" sibTransId="{CFBA00D1-BDB4-43A0-AD99-3F2364CBD19A}"/>
    <dgm:cxn modelId="{33FDED7F-388F-4CB7-83F4-788FF0036F7C}" type="presOf" srcId="{EDBF96F3-1049-4D33-869B-A65247BACCC2}" destId="{A97DAE69-2E70-4DC1-BED9-4B57F2306079}" srcOrd="0" destOrd="0" presId="urn:microsoft.com/office/officeart/2005/8/layout/lProcess1"/>
    <dgm:cxn modelId="{939B0890-F6D7-412D-A54B-8FF6507C2684}" srcId="{21694330-0624-4C61-A14D-CBDC48262C67}" destId="{0BAB9687-CA65-41F6-B137-473650F26042}" srcOrd="1" destOrd="0" parTransId="{86E4FFC8-AE23-48D7-A111-F98B562C5A21}" sibTransId="{B594BAB9-F3B4-4F55-966B-6125CCF7CCFD}"/>
    <dgm:cxn modelId="{5074790A-9856-447E-AB5E-692C3A509820}" type="presOf" srcId="{DCEFF6E7-6029-40B4-BB70-B8DAB8E8298F}" destId="{953F9AF3-C42E-4624-B4CB-137B97D957DF}" srcOrd="0" destOrd="0" presId="urn:microsoft.com/office/officeart/2005/8/layout/lProcess1"/>
    <dgm:cxn modelId="{C616D2ED-CAF3-4562-80D0-EFC7C1539E6A}" srcId="{DCEFF6E7-6029-40B4-BB70-B8DAB8E8298F}" destId="{21694330-0624-4C61-A14D-CBDC48262C67}" srcOrd="1" destOrd="0" parTransId="{4070E8D6-CC2A-4BAE-A664-FC973A9AB1F9}" sibTransId="{F28AF542-4BF4-4039-BCAF-15F2475B6C4B}"/>
    <dgm:cxn modelId="{27BC2FB2-F698-41D9-9012-28623875A057}" type="presParOf" srcId="{953F9AF3-C42E-4624-B4CB-137B97D957DF}" destId="{01228C42-5CD0-44B3-BDFB-85CAF6E5A061}" srcOrd="0" destOrd="0" presId="urn:microsoft.com/office/officeart/2005/8/layout/lProcess1"/>
    <dgm:cxn modelId="{030078F8-4F5A-464F-9D86-93555B8307AE}" type="presParOf" srcId="{01228C42-5CD0-44B3-BDFB-85CAF6E5A061}" destId="{3BF57DC2-4049-449B-B678-1B69E8AEEC85}" srcOrd="0" destOrd="0" presId="urn:microsoft.com/office/officeart/2005/8/layout/lProcess1"/>
    <dgm:cxn modelId="{64649F93-E868-4C3A-A273-E0EAC5BFC5B6}" type="presParOf" srcId="{01228C42-5CD0-44B3-BDFB-85CAF6E5A061}" destId="{460BA292-9FD5-4681-B124-A40A11F74B4F}" srcOrd="1" destOrd="0" presId="urn:microsoft.com/office/officeart/2005/8/layout/lProcess1"/>
    <dgm:cxn modelId="{B849D11B-BE5B-4553-A7C0-28A78A35BD70}" type="presParOf" srcId="{01228C42-5CD0-44B3-BDFB-85CAF6E5A061}" destId="{8B6724C8-4A0F-48A9-A573-2F480D9D7E29}" srcOrd="2" destOrd="0" presId="urn:microsoft.com/office/officeart/2005/8/layout/lProcess1"/>
    <dgm:cxn modelId="{F7F2B147-9B8B-45DC-8F49-58F30A9A645F}" type="presParOf" srcId="{01228C42-5CD0-44B3-BDFB-85CAF6E5A061}" destId="{5510959F-0EE6-44B4-974E-65E979A509A6}" srcOrd="3" destOrd="0" presId="urn:microsoft.com/office/officeart/2005/8/layout/lProcess1"/>
    <dgm:cxn modelId="{704B02DD-AB96-4B2B-AD4A-F9092303624E}" type="presParOf" srcId="{01228C42-5CD0-44B3-BDFB-85CAF6E5A061}" destId="{C693FB2C-1494-49B1-A565-99CA2A3C205D}" srcOrd="4" destOrd="0" presId="urn:microsoft.com/office/officeart/2005/8/layout/lProcess1"/>
    <dgm:cxn modelId="{D4C9E6A3-411E-49B6-860B-6BB9504E87AB}" type="presParOf" srcId="{01228C42-5CD0-44B3-BDFB-85CAF6E5A061}" destId="{FA907464-864F-485B-9D95-3561E330CD33}" srcOrd="5" destOrd="0" presId="urn:microsoft.com/office/officeart/2005/8/layout/lProcess1"/>
    <dgm:cxn modelId="{49728295-14C3-412D-9662-96562487405F}" type="presParOf" srcId="{01228C42-5CD0-44B3-BDFB-85CAF6E5A061}" destId="{C07C3C13-74B4-41B7-8EE3-88F93F992BF9}" srcOrd="6" destOrd="0" presId="urn:microsoft.com/office/officeart/2005/8/layout/lProcess1"/>
    <dgm:cxn modelId="{DD6F6EC7-24D2-49F7-B610-15CCA6499C55}" type="presParOf" srcId="{953F9AF3-C42E-4624-B4CB-137B97D957DF}" destId="{1C631EE6-6EE7-4C28-8095-135169946079}" srcOrd="1" destOrd="0" presId="urn:microsoft.com/office/officeart/2005/8/layout/lProcess1"/>
    <dgm:cxn modelId="{0DF79515-851A-4AA2-B00B-70A81C94F5B6}" type="presParOf" srcId="{953F9AF3-C42E-4624-B4CB-137B97D957DF}" destId="{07D975DA-27A5-47E7-94C1-95EFCD2AAE36}" srcOrd="2" destOrd="0" presId="urn:microsoft.com/office/officeart/2005/8/layout/lProcess1"/>
    <dgm:cxn modelId="{062A59BB-94FE-46CA-8550-7C45EBDC74AC}" type="presParOf" srcId="{07D975DA-27A5-47E7-94C1-95EFCD2AAE36}" destId="{B8820784-F22F-4B58-BF18-315B7BCFE331}" srcOrd="0" destOrd="0" presId="urn:microsoft.com/office/officeart/2005/8/layout/lProcess1"/>
    <dgm:cxn modelId="{866E5C0C-25F0-4283-B681-0534FEF24BD7}" type="presParOf" srcId="{07D975DA-27A5-47E7-94C1-95EFCD2AAE36}" destId="{6A2DA591-DA2C-4894-AC6C-07EDA985EEF3}" srcOrd="1" destOrd="0" presId="urn:microsoft.com/office/officeart/2005/8/layout/lProcess1"/>
    <dgm:cxn modelId="{0F501CB4-3E08-40B0-A76A-A7BDCB001B12}" type="presParOf" srcId="{07D975DA-27A5-47E7-94C1-95EFCD2AAE36}" destId="{C3480D96-D8D2-49E9-B603-4FBE79E475F9}" srcOrd="2" destOrd="0" presId="urn:microsoft.com/office/officeart/2005/8/layout/lProcess1"/>
    <dgm:cxn modelId="{2FF833B2-0CA9-421E-B1AD-2A886B079989}" type="presParOf" srcId="{07D975DA-27A5-47E7-94C1-95EFCD2AAE36}" destId="{A97DAE69-2E70-4DC1-BED9-4B57F2306079}" srcOrd="3" destOrd="0" presId="urn:microsoft.com/office/officeart/2005/8/layout/lProcess1"/>
    <dgm:cxn modelId="{D7900EA9-C9AB-4CC9-9762-6B624BA23B77}" type="presParOf" srcId="{07D975DA-27A5-47E7-94C1-95EFCD2AAE36}" destId="{3FE63056-813A-4F62-ABBD-F7A96C3A920E}" srcOrd="4" destOrd="0" presId="urn:microsoft.com/office/officeart/2005/8/layout/lProcess1"/>
    <dgm:cxn modelId="{8FB7DC81-AE36-4363-9BBC-C134C41C984F}" type="presParOf" srcId="{07D975DA-27A5-47E7-94C1-95EFCD2AAE36}" destId="{E618BF11-42A1-4A1E-B0E0-041F6FB686BE}" srcOrd="5" destOrd="0" presId="urn:microsoft.com/office/officeart/2005/8/layout/lProcess1"/>
    <dgm:cxn modelId="{983FEDC4-3A1F-4535-8113-1D5C6C67CC40}" type="presParOf" srcId="{07D975DA-27A5-47E7-94C1-95EFCD2AAE36}" destId="{3BA9CDC6-FE5C-4742-8CFD-BF8FB2B70FFE}" srcOrd="6" destOrd="0" presId="urn:microsoft.com/office/officeart/2005/8/layout/lProcess1"/>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36C24F-8BB4-4FDE-8382-C410A0EEEA64}" type="doc">
      <dgm:prSet loTypeId="urn:microsoft.com/office/officeart/2005/8/layout/arrow6" loCatId="relationship" qsTypeId="urn:microsoft.com/office/officeart/2005/8/quickstyle/3d2" qsCatId="3D" csTypeId="urn:microsoft.com/office/officeart/2005/8/colors/accent6_2" csCatId="accent6" phldr="1"/>
      <dgm:spPr/>
      <dgm:t>
        <a:bodyPr/>
        <a:lstStyle/>
        <a:p>
          <a:endParaRPr lang="en-US"/>
        </a:p>
      </dgm:t>
    </dgm:pt>
    <dgm:pt modelId="{DF691056-43B0-499B-819C-ACEBB78412D6}">
      <dgm:prSet phldrT="[Text]"/>
      <dgm:spPr/>
      <dgm:t>
        <a:bodyPr/>
        <a:lstStyle/>
        <a:p>
          <a:r>
            <a:rPr lang="en-GB" b="1" dirty="0" smtClean="0"/>
            <a:t>External factors (Relationships, Rewards and punishments, environment (workplace, college), methods (facilities, tutors)</a:t>
          </a:r>
          <a:endParaRPr lang="en-US" b="1" dirty="0"/>
        </a:p>
      </dgm:t>
    </dgm:pt>
    <dgm:pt modelId="{B048FDE5-9CA6-4A15-A5D4-D96CDA0C535B}" type="parTrans" cxnId="{304E1363-4748-4F1E-A30B-B0DFF61D0360}">
      <dgm:prSet/>
      <dgm:spPr/>
      <dgm:t>
        <a:bodyPr/>
        <a:lstStyle/>
        <a:p>
          <a:endParaRPr lang="en-US" b="1"/>
        </a:p>
      </dgm:t>
    </dgm:pt>
    <dgm:pt modelId="{58DC801F-136F-4677-875B-ACB26F0FB6EE}" type="sibTrans" cxnId="{304E1363-4748-4F1E-A30B-B0DFF61D0360}">
      <dgm:prSet/>
      <dgm:spPr/>
      <dgm:t>
        <a:bodyPr/>
        <a:lstStyle/>
        <a:p>
          <a:endParaRPr lang="en-US" b="1"/>
        </a:p>
      </dgm:t>
    </dgm:pt>
    <dgm:pt modelId="{29D8EE87-7945-4BF0-A78A-C3962DF3BA77}">
      <dgm:prSet phldrT="[Text]" phldr="1"/>
      <dgm:spPr/>
      <dgm:t>
        <a:bodyPr/>
        <a:lstStyle/>
        <a:p>
          <a:endParaRPr lang="en-US" b="1"/>
        </a:p>
      </dgm:t>
    </dgm:pt>
    <dgm:pt modelId="{B7B93A05-8DDF-40CE-9935-F9898A75FF97}" type="parTrans" cxnId="{ADEC8196-7CC8-4871-AAEF-3891AE0B05A5}">
      <dgm:prSet/>
      <dgm:spPr/>
      <dgm:t>
        <a:bodyPr/>
        <a:lstStyle/>
        <a:p>
          <a:endParaRPr lang="en-US" b="1"/>
        </a:p>
      </dgm:t>
    </dgm:pt>
    <dgm:pt modelId="{6EA39B7C-EEF2-4F03-A0BE-43E61DA6B0B2}" type="sibTrans" cxnId="{ADEC8196-7CC8-4871-AAEF-3891AE0B05A5}">
      <dgm:prSet/>
      <dgm:spPr/>
      <dgm:t>
        <a:bodyPr/>
        <a:lstStyle/>
        <a:p>
          <a:endParaRPr lang="en-US" b="1"/>
        </a:p>
      </dgm:t>
    </dgm:pt>
    <dgm:pt modelId="{8954BAC8-97A7-4764-BE53-9F64A5D6F6F4}">
      <dgm:prSet phldrT="[Text]"/>
      <dgm:spPr/>
      <dgm:t>
        <a:bodyPr/>
        <a:lstStyle/>
        <a:p>
          <a:r>
            <a:rPr lang="en-GB" b="1" dirty="0" smtClean="0"/>
            <a:t>Internal processes (Perceptions, Memory, Motivation, Attitudes, Ability level, Emotions, Personality)</a:t>
          </a:r>
          <a:endParaRPr lang="en-US" b="1" dirty="0"/>
        </a:p>
      </dgm:t>
    </dgm:pt>
    <dgm:pt modelId="{D90A856B-84A1-4CCC-8E8C-DD78AA77365A}" type="parTrans" cxnId="{2993E4DA-3F5A-4AA3-B69E-73C1B5333DDB}">
      <dgm:prSet/>
      <dgm:spPr/>
      <dgm:t>
        <a:bodyPr/>
        <a:lstStyle/>
        <a:p>
          <a:endParaRPr lang="en-US" b="1"/>
        </a:p>
      </dgm:t>
    </dgm:pt>
    <dgm:pt modelId="{C2AE56ED-E789-446C-AAC5-F690E9988BB1}" type="sibTrans" cxnId="{2993E4DA-3F5A-4AA3-B69E-73C1B5333DDB}">
      <dgm:prSet/>
      <dgm:spPr/>
      <dgm:t>
        <a:bodyPr/>
        <a:lstStyle/>
        <a:p>
          <a:endParaRPr lang="en-US" b="1"/>
        </a:p>
      </dgm:t>
    </dgm:pt>
    <dgm:pt modelId="{F687FE37-9742-4F37-9EC0-F767A516C9B0}" type="pres">
      <dgm:prSet presAssocID="{E536C24F-8BB4-4FDE-8382-C410A0EEEA64}" presName="compositeShape" presStyleCnt="0">
        <dgm:presLayoutVars>
          <dgm:chMax val="2"/>
          <dgm:dir/>
          <dgm:resizeHandles val="exact"/>
        </dgm:presLayoutVars>
      </dgm:prSet>
      <dgm:spPr/>
      <dgm:t>
        <a:bodyPr/>
        <a:lstStyle/>
        <a:p>
          <a:endParaRPr lang="en-US"/>
        </a:p>
      </dgm:t>
    </dgm:pt>
    <dgm:pt modelId="{C98B0956-DED9-4A54-B31B-72FE59CAC0F7}" type="pres">
      <dgm:prSet presAssocID="{E536C24F-8BB4-4FDE-8382-C410A0EEEA64}" presName="ribbon" presStyleLbl="node1" presStyleIdx="0" presStyleCnt="1"/>
      <dgm:spPr/>
    </dgm:pt>
    <dgm:pt modelId="{9B1154F7-63DF-45D3-9BC4-2DACB641E4C1}" type="pres">
      <dgm:prSet presAssocID="{E536C24F-8BB4-4FDE-8382-C410A0EEEA64}" presName="leftArrowText" presStyleLbl="node1" presStyleIdx="0" presStyleCnt="1">
        <dgm:presLayoutVars>
          <dgm:chMax val="0"/>
          <dgm:bulletEnabled val="1"/>
        </dgm:presLayoutVars>
      </dgm:prSet>
      <dgm:spPr/>
      <dgm:t>
        <a:bodyPr/>
        <a:lstStyle/>
        <a:p>
          <a:endParaRPr lang="en-US"/>
        </a:p>
      </dgm:t>
    </dgm:pt>
    <dgm:pt modelId="{AFC80E44-FD78-4203-98BD-260BA54DB4A4}" type="pres">
      <dgm:prSet presAssocID="{E536C24F-8BB4-4FDE-8382-C410A0EEEA64}" presName="rightArrowText" presStyleLbl="node1" presStyleIdx="0" presStyleCnt="1">
        <dgm:presLayoutVars>
          <dgm:chMax val="0"/>
          <dgm:bulletEnabled val="1"/>
        </dgm:presLayoutVars>
      </dgm:prSet>
      <dgm:spPr/>
      <dgm:t>
        <a:bodyPr/>
        <a:lstStyle/>
        <a:p>
          <a:endParaRPr lang="en-US"/>
        </a:p>
      </dgm:t>
    </dgm:pt>
  </dgm:ptLst>
  <dgm:cxnLst>
    <dgm:cxn modelId="{2613E479-183D-402A-A3D9-C14D09D68F67}" type="presOf" srcId="{8954BAC8-97A7-4764-BE53-9F64A5D6F6F4}" destId="{AFC80E44-FD78-4203-98BD-260BA54DB4A4}" srcOrd="0" destOrd="0" presId="urn:microsoft.com/office/officeart/2005/8/layout/arrow6"/>
    <dgm:cxn modelId="{6EAF90CC-E8EF-45EA-92BB-7386514FE9B1}" type="presOf" srcId="{E536C24F-8BB4-4FDE-8382-C410A0EEEA64}" destId="{F687FE37-9742-4F37-9EC0-F767A516C9B0}" srcOrd="0" destOrd="0" presId="urn:microsoft.com/office/officeart/2005/8/layout/arrow6"/>
    <dgm:cxn modelId="{304E1363-4748-4F1E-A30B-B0DFF61D0360}" srcId="{E536C24F-8BB4-4FDE-8382-C410A0EEEA64}" destId="{DF691056-43B0-499B-819C-ACEBB78412D6}" srcOrd="0" destOrd="0" parTransId="{B048FDE5-9CA6-4A15-A5D4-D96CDA0C535B}" sibTransId="{58DC801F-136F-4677-875B-ACB26F0FB6EE}"/>
    <dgm:cxn modelId="{056D23F3-CF4B-4894-BE33-CF8CD365ED57}" type="presOf" srcId="{DF691056-43B0-499B-819C-ACEBB78412D6}" destId="{9B1154F7-63DF-45D3-9BC4-2DACB641E4C1}" srcOrd="0" destOrd="0" presId="urn:microsoft.com/office/officeart/2005/8/layout/arrow6"/>
    <dgm:cxn modelId="{ADEC8196-7CC8-4871-AAEF-3891AE0B05A5}" srcId="{E536C24F-8BB4-4FDE-8382-C410A0EEEA64}" destId="{29D8EE87-7945-4BF0-A78A-C3962DF3BA77}" srcOrd="2" destOrd="0" parTransId="{B7B93A05-8DDF-40CE-9935-F9898A75FF97}" sibTransId="{6EA39B7C-EEF2-4F03-A0BE-43E61DA6B0B2}"/>
    <dgm:cxn modelId="{2993E4DA-3F5A-4AA3-B69E-73C1B5333DDB}" srcId="{E536C24F-8BB4-4FDE-8382-C410A0EEEA64}" destId="{8954BAC8-97A7-4764-BE53-9F64A5D6F6F4}" srcOrd="1" destOrd="0" parTransId="{D90A856B-84A1-4CCC-8E8C-DD78AA77365A}" sibTransId="{C2AE56ED-E789-446C-AAC5-F690E9988BB1}"/>
    <dgm:cxn modelId="{F9FD3FF3-7D8C-4D72-A2D9-CB516625CB06}" type="presParOf" srcId="{F687FE37-9742-4F37-9EC0-F767A516C9B0}" destId="{C98B0956-DED9-4A54-B31B-72FE59CAC0F7}" srcOrd="0" destOrd="0" presId="urn:microsoft.com/office/officeart/2005/8/layout/arrow6"/>
    <dgm:cxn modelId="{808EECF2-120A-4419-B711-D694D9C2FD82}" type="presParOf" srcId="{F687FE37-9742-4F37-9EC0-F767A516C9B0}" destId="{9B1154F7-63DF-45D3-9BC4-2DACB641E4C1}" srcOrd="1" destOrd="0" presId="urn:microsoft.com/office/officeart/2005/8/layout/arrow6"/>
    <dgm:cxn modelId="{40A20F63-9A01-42B2-8560-A9E9491982FE}" type="presParOf" srcId="{F687FE37-9742-4F37-9EC0-F767A516C9B0}" destId="{AFC80E44-FD78-4203-98BD-260BA54DB4A4}" srcOrd="2" destOrd="0" presId="urn:microsoft.com/office/officeart/2005/8/layout/arrow6"/>
  </dgm:cxnLst>
  <dgm:bg/>
  <dgm:whole/>
</dgm:dataModel>
</file>

<file path=ppt/diagrams/data3.xml><?xml version="1.0" encoding="utf-8"?>
<dgm:dataModel xmlns:dgm="http://schemas.openxmlformats.org/drawingml/2006/diagram" xmlns:a="http://schemas.openxmlformats.org/drawingml/2006/main">
  <dgm:ptLst>
    <dgm:pt modelId="{36228E40-61BE-49D7-8252-FE845A43692B}" type="doc">
      <dgm:prSet loTypeId="urn:microsoft.com/office/officeart/2005/8/layout/cycle5" loCatId="cycle" qsTypeId="urn:microsoft.com/office/officeart/2005/8/quickstyle/simple1" qsCatId="simple" csTypeId="urn:microsoft.com/office/officeart/2005/8/colors/colorful1#1" csCatId="colorful" phldr="1"/>
      <dgm:spPr/>
      <dgm:t>
        <a:bodyPr/>
        <a:lstStyle/>
        <a:p>
          <a:endParaRPr lang="en-US"/>
        </a:p>
      </dgm:t>
    </dgm:pt>
    <dgm:pt modelId="{F71C0874-5845-40F6-B747-67CC44ECA811}">
      <dgm:prSet phldrT="[Text]"/>
      <dgm:spPr/>
      <dgm:t>
        <a:bodyPr/>
        <a:lstStyle/>
        <a:p>
          <a:r>
            <a:rPr lang="en-US" dirty="0" smtClean="0"/>
            <a:t>Concrete Experience</a:t>
          </a:r>
          <a:endParaRPr lang="en-US" dirty="0"/>
        </a:p>
      </dgm:t>
    </dgm:pt>
    <dgm:pt modelId="{2F3A1AC6-D22F-498A-9D78-ABFCC8B16E15}" type="parTrans" cxnId="{A449A369-7A67-4B5F-9A84-04103F28F638}">
      <dgm:prSet/>
      <dgm:spPr/>
      <dgm:t>
        <a:bodyPr/>
        <a:lstStyle/>
        <a:p>
          <a:endParaRPr lang="en-US"/>
        </a:p>
      </dgm:t>
    </dgm:pt>
    <dgm:pt modelId="{FC8370AE-D0BC-4DD8-A919-81B54527646D}" type="sibTrans" cxnId="{A449A369-7A67-4B5F-9A84-04103F28F638}">
      <dgm:prSet/>
      <dgm:spPr/>
      <dgm:t>
        <a:bodyPr/>
        <a:lstStyle/>
        <a:p>
          <a:endParaRPr lang="en-US"/>
        </a:p>
      </dgm:t>
    </dgm:pt>
    <dgm:pt modelId="{27877EE4-80D9-41FE-92F8-52327ECE6809}">
      <dgm:prSet phldrT="[Text]"/>
      <dgm:spPr/>
      <dgm:t>
        <a:bodyPr/>
        <a:lstStyle/>
        <a:p>
          <a:r>
            <a:rPr lang="en-US" dirty="0" smtClean="0"/>
            <a:t>Observation and Reflection on Experience</a:t>
          </a:r>
          <a:endParaRPr lang="en-US" dirty="0"/>
        </a:p>
      </dgm:t>
    </dgm:pt>
    <dgm:pt modelId="{5044987D-263C-489E-94B5-4C221A1E850A}" type="parTrans" cxnId="{734E4E1A-6AFC-463C-B736-475F469C4067}">
      <dgm:prSet/>
      <dgm:spPr/>
      <dgm:t>
        <a:bodyPr/>
        <a:lstStyle/>
        <a:p>
          <a:endParaRPr lang="en-US"/>
        </a:p>
      </dgm:t>
    </dgm:pt>
    <dgm:pt modelId="{436FD89C-D7FE-47D4-B314-32EAE5F36F66}" type="sibTrans" cxnId="{734E4E1A-6AFC-463C-B736-475F469C4067}">
      <dgm:prSet/>
      <dgm:spPr/>
      <dgm:t>
        <a:bodyPr/>
        <a:lstStyle/>
        <a:p>
          <a:endParaRPr lang="en-US"/>
        </a:p>
      </dgm:t>
    </dgm:pt>
    <dgm:pt modelId="{4270C725-7AC5-4C3D-B895-1E9886BD5EE9}">
      <dgm:prSet phldrT="[Text]"/>
      <dgm:spPr/>
      <dgm:t>
        <a:bodyPr/>
        <a:lstStyle/>
        <a:p>
          <a:r>
            <a:rPr lang="en-US" dirty="0" err="1" smtClean="0"/>
            <a:t>Theorising</a:t>
          </a:r>
          <a:r>
            <a:rPr lang="en-US" dirty="0" smtClean="0"/>
            <a:t> and Development of Concepts/ Ideas</a:t>
          </a:r>
          <a:endParaRPr lang="en-US" dirty="0"/>
        </a:p>
      </dgm:t>
    </dgm:pt>
    <dgm:pt modelId="{3BBF5EA2-93D1-4ABB-9722-07D81468AD9F}" type="parTrans" cxnId="{3130115B-0496-4322-9359-DD2F6EFEB8ED}">
      <dgm:prSet/>
      <dgm:spPr/>
      <dgm:t>
        <a:bodyPr/>
        <a:lstStyle/>
        <a:p>
          <a:endParaRPr lang="en-US"/>
        </a:p>
      </dgm:t>
    </dgm:pt>
    <dgm:pt modelId="{77BCF21C-F344-4D01-B6A8-4B5A812F01E0}" type="sibTrans" cxnId="{3130115B-0496-4322-9359-DD2F6EFEB8ED}">
      <dgm:prSet/>
      <dgm:spPr/>
      <dgm:t>
        <a:bodyPr/>
        <a:lstStyle/>
        <a:p>
          <a:endParaRPr lang="en-US"/>
        </a:p>
      </dgm:t>
    </dgm:pt>
    <dgm:pt modelId="{29196E8D-1B16-4BE6-9360-063F5670958D}">
      <dgm:prSet phldrT="[Text]"/>
      <dgm:spPr/>
      <dgm:t>
        <a:bodyPr/>
        <a:lstStyle/>
        <a:p>
          <a:r>
            <a:rPr lang="en-US" dirty="0" smtClean="0"/>
            <a:t>Testing the New Concepts</a:t>
          </a:r>
          <a:endParaRPr lang="en-US" dirty="0"/>
        </a:p>
      </dgm:t>
    </dgm:pt>
    <dgm:pt modelId="{E80EE877-D2C8-4EC0-8528-9953C89B2C3D}" type="parTrans" cxnId="{05A58CA8-0613-494B-AEEE-B3EEFE3C3C17}">
      <dgm:prSet/>
      <dgm:spPr/>
      <dgm:t>
        <a:bodyPr/>
        <a:lstStyle/>
        <a:p>
          <a:endParaRPr lang="en-US"/>
        </a:p>
      </dgm:t>
    </dgm:pt>
    <dgm:pt modelId="{AF37A7E0-B169-4691-8606-939B64ECC181}" type="sibTrans" cxnId="{05A58CA8-0613-494B-AEEE-B3EEFE3C3C17}">
      <dgm:prSet/>
      <dgm:spPr/>
      <dgm:t>
        <a:bodyPr/>
        <a:lstStyle/>
        <a:p>
          <a:endParaRPr lang="en-US"/>
        </a:p>
      </dgm:t>
    </dgm:pt>
    <dgm:pt modelId="{943099B0-660C-456D-A72C-68B902196A88}" type="pres">
      <dgm:prSet presAssocID="{36228E40-61BE-49D7-8252-FE845A43692B}" presName="cycle" presStyleCnt="0">
        <dgm:presLayoutVars>
          <dgm:dir/>
          <dgm:resizeHandles val="exact"/>
        </dgm:presLayoutVars>
      </dgm:prSet>
      <dgm:spPr/>
      <dgm:t>
        <a:bodyPr/>
        <a:lstStyle/>
        <a:p>
          <a:endParaRPr lang="en-US"/>
        </a:p>
      </dgm:t>
    </dgm:pt>
    <dgm:pt modelId="{4C8A4A56-BA28-4994-92DB-CE3B92863532}" type="pres">
      <dgm:prSet presAssocID="{F71C0874-5845-40F6-B747-67CC44ECA811}" presName="node" presStyleLbl="node1" presStyleIdx="0" presStyleCnt="4">
        <dgm:presLayoutVars>
          <dgm:bulletEnabled val="1"/>
        </dgm:presLayoutVars>
      </dgm:prSet>
      <dgm:spPr/>
      <dgm:t>
        <a:bodyPr/>
        <a:lstStyle/>
        <a:p>
          <a:endParaRPr lang="en-US"/>
        </a:p>
      </dgm:t>
    </dgm:pt>
    <dgm:pt modelId="{056302BD-97DE-4BF5-BFC5-1EA812B75D00}" type="pres">
      <dgm:prSet presAssocID="{F71C0874-5845-40F6-B747-67CC44ECA811}" presName="spNode" presStyleCnt="0"/>
      <dgm:spPr/>
    </dgm:pt>
    <dgm:pt modelId="{889EAE63-7C95-48E9-A8C3-5528C7BA14E4}" type="pres">
      <dgm:prSet presAssocID="{FC8370AE-D0BC-4DD8-A919-81B54527646D}" presName="sibTrans" presStyleLbl="sibTrans1D1" presStyleIdx="0" presStyleCnt="4"/>
      <dgm:spPr/>
      <dgm:t>
        <a:bodyPr/>
        <a:lstStyle/>
        <a:p>
          <a:endParaRPr lang="en-US"/>
        </a:p>
      </dgm:t>
    </dgm:pt>
    <dgm:pt modelId="{C7B595AA-4517-42B0-8D17-1C06B1771C38}" type="pres">
      <dgm:prSet presAssocID="{27877EE4-80D9-41FE-92F8-52327ECE6809}" presName="node" presStyleLbl="node1" presStyleIdx="1" presStyleCnt="4">
        <dgm:presLayoutVars>
          <dgm:bulletEnabled val="1"/>
        </dgm:presLayoutVars>
      </dgm:prSet>
      <dgm:spPr/>
      <dgm:t>
        <a:bodyPr/>
        <a:lstStyle/>
        <a:p>
          <a:endParaRPr lang="en-US"/>
        </a:p>
      </dgm:t>
    </dgm:pt>
    <dgm:pt modelId="{73917226-ED66-4B67-B380-EB35A8DECACF}" type="pres">
      <dgm:prSet presAssocID="{27877EE4-80D9-41FE-92F8-52327ECE6809}" presName="spNode" presStyleCnt="0"/>
      <dgm:spPr/>
    </dgm:pt>
    <dgm:pt modelId="{1C86AF46-9733-4927-8B72-EBBFC46C3265}" type="pres">
      <dgm:prSet presAssocID="{436FD89C-D7FE-47D4-B314-32EAE5F36F66}" presName="sibTrans" presStyleLbl="sibTrans1D1" presStyleIdx="1" presStyleCnt="4"/>
      <dgm:spPr/>
      <dgm:t>
        <a:bodyPr/>
        <a:lstStyle/>
        <a:p>
          <a:endParaRPr lang="en-US"/>
        </a:p>
      </dgm:t>
    </dgm:pt>
    <dgm:pt modelId="{37CD5281-D50B-40D9-BA99-30D7309315E3}" type="pres">
      <dgm:prSet presAssocID="{4270C725-7AC5-4C3D-B895-1E9886BD5EE9}" presName="node" presStyleLbl="node1" presStyleIdx="2" presStyleCnt="4">
        <dgm:presLayoutVars>
          <dgm:bulletEnabled val="1"/>
        </dgm:presLayoutVars>
      </dgm:prSet>
      <dgm:spPr/>
      <dgm:t>
        <a:bodyPr/>
        <a:lstStyle/>
        <a:p>
          <a:endParaRPr lang="en-US"/>
        </a:p>
      </dgm:t>
    </dgm:pt>
    <dgm:pt modelId="{675D4512-3559-43F1-A5D7-DAE0FC014B7F}" type="pres">
      <dgm:prSet presAssocID="{4270C725-7AC5-4C3D-B895-1E9886BD5EE9}" presName="spNode" presStyleCnt="0"/>
      <dgm:spPr/>
    </dgm:pt>
    <dgm:pt modelId="{025C61BB-83FF-48C4-A52F-6998E7B34805}" type="pres">
      <dgm:prSet presAssocID="{77BCF21C-F344-4D01-B6A8-4B5A812F01E0}" presName="sibTrans" presStyleLbl="sibTrans1D1" presStyleIdx="2" presStyleCnt="4"/>
      <dgm:spPr/>
      <dgm:t>
        <a:bodyPr/>
        <a:lstStyle/>
        <a:p>
          <a:endParaRPr lang="en-US"/>
        </a:p>
      </dgm:t>
    </dgm:pt>
    <dgm:pt modelId="{3CAB7C80-C6DD-4A93-BA40-6F43B466CE81}" type="pres">
      <dgm:prSet presAssocID="{29196E8D-1B16-4BE6-9360-063F5670958D}" presName="node" presStyleLbl="node1" presStyleIdx="3" presStyleCnt="4">
        <dgm:presLayoutVars>
          <dgm:bulletEnabled val="1"/>
        </dgm:presLayoutVars>
      </dgm:prSet>
      <dgm:spPr/>
      <dgm:t>
        <a:bodyPr/>
        <a:lstStyle/>
        <a:p>
          <a:endParaRPr lang="en-US"/>
        </a:p>
      </dgm:t>
    </dgm:pt>
    <dgm:pt modelId="{DC140E38-80E6-4140-8BAA-E82CA27D507C}" type="pres">
      <dgm:prSet presAssocID="{29196E8D-1B16-4BE6-9360-063F5670958D}" presName="spNode" presStyleCnt="0"/>
      <dgm:spPr/>
    </dgm:pt>
    <dgm:pt modelId="{88EB5BAA-4D5C-4314-89D3-D6B13A1951EC}" type="pres">
      <dgm:prSet presAssocID="{AF37A7E0-B169-4691-8606-939B64ECC181}" presName="sibTrans" presStyleLbl="sibTrans1D1" presStyleIdx="3" presStyleCnt="4"/>
      <dgm:spPr/>
      <dgm:t>
        <a:bodyPr/>
        <a:lstStyle/>
        <a:p>
          <a:endParaRPr lang="en-US"/>
        </a:p>
      </dgm:t>
    </dgm:pt>
  </dgm:ptLst>
  <dgm:cxnLst>
    <dgm:cxn modelId="{05A58CA8-0613-494B-AEEE-B3EEFE3C3C17}" srcId="{36228E40-61BE-49D7-8252-FE845A43692B}" destId="{29196E8D-1B16-4BE6-9360-063F5670958D}" srcOrd="3" destOrd="0" parTransId="{E80EE877-D2C8-4EC0-8528-9953C89B2C3D}" sibTransId="{AF37A7E0-B169-4691-8606-939B64ECC181}"/>
    <dgm:cxn modelId="{DBF8A189-CB02-45E9-BAFA-91FBC456B2E0}" type="presOf" srcId="{F71C0874-5845-40F6-B747-67CC44ECA811}" destId="{4C8A4A56-BA28-4994-92DB-CE3B92863532}" srcOrd="0" destOrd="0" presId="urn:microsoft.com/office/officeart/2005/8/layout/cycle5"/>
    <dgm:cxn modelId="{43871755-FD30-4B4F-9F6D-E7C1828C9034}" type="presOf" srcId="{77BCF21C-F344-4D01-B6A8-4B5A812F01E0}" destId="{025C61BB-83FF-48C4-A52F-6998E7B34805}" srcOrd="0" destOrd="0" presId="urn:microsoft.com/office/officeart/2005/8/layout/cycle5"/>
    <dgm:cxn modelId="{42D5E102-C051-4381-96D5-F258C0EAC025}" type="presOf" srcId="{436FD89C-D7FE-47D4-B314-32EAE5F36F66}" destId="{1C86AF46-9733-4927-8B72-EBBFC46C3265}" srcOrd="0" destOrd="0" presId="urn:microsoft.com/office/officeart/2005/8/layout/cycle5"/>
    <dgm:cxn modelId="{D11CD30D-36E5-44E0-B872-E783963BEA9D}" type="presOf" srcId="{36228E40-61BE-49D7-8252-FE845A43692B}" destId="{943099B0-660C-456D-A72C-68B902196A88}" srcOrd="0" destOrd="0" presId="urn:microsoft.com/office/officeart/2005/8/layout/cycle5"/>
    <dgm:cxn modelId="{A5808421-00F0-4F2B-B55D-40DC150CD24F}" type="presOf" srcId="{FC8370AE-D0BC-4DD8-A919-81B54527646D}" destId="{889EAE63-7C95-48E9-A8C3-5528C7BA14E4}" srcOrd="0" destOrd="0" presId="urn:microsoft.com/office/officeart/2005/8/layout/cycle5"/>
    <dgm:cxn modelId="{3130115B-0496-4322-9359-DD2F6EFEB8ED}" srcId="{36228E40-61BE-49D7-8252-FE845A43692B}" destId="{4270C725-7AC5-4C3D-B895-1E9886BD5EE9}" srcOrd="2" destOrd="0" parTransId="{3BBF5EA2-93D1-4ABB-9722-07D81468AD9F}" sibTransId="{77BCF21C-F344-4D01-B6A8-4B5A812F01E0}"/>
    <dgm:cxn modelId="{68C28815-D065-44CF-B96A-84413AC66FAE}" type="presOf" srcId="{27877EE4-80D9-41FE-92F8-52327ECE6809}" destId="{C7B595AA-4517-42B0-8D17-1C06B1771C38}" srcOrd="0" destOrd="0" presId="urn:microsoft.com/office/officeart/2005/8/layout/cycle5"/>
    <dgm:cxn modelId="{783A34C1-6DC5-453D-A261-ECDEEA493AE6}" type="presOf" srcId="{29196E8D-1B16-4BE6-9360-063F5670958D}" destId="{3CAB7C80-C6DD-4A93-BA40-6F43B466CE81}" srcOrd="0" destOrd="0" presId="urn:microsoft.com/office/officeart/2005/8/layout/cycle5"/>
    <dgm:cxn modelId="{A7AA2439-14C2-4C46-9934-00D9BE17C763}" type="presOf" srcId="{AF37A7E0-B169-4691-8606-939B64ECC181}" destId="{88EB5BAA-4D5C-4314-89D3-D6B13A1951EC}" srcOrd="0" destOrd="0" presId="urn:microsoft.com/office/officeart/2005/8/layout/cycle5"/>
    <dgm:cxn modelId="{1EA76AC1-3AB4-4978-B75F-0B3582D09E48}" type="presOf" srcId="{4270C725-7AC5-4C3D-B895-1E9886BD5EE9}" destId="{37CD5281-D50B-40D9-BA99-30D7309315E3}" srcOrd="0" destOrd="0" presId="urn:microsoft.com/office/officeart/2005/8/layout/cycle5"/>
    <dgm:cxn modelId="{734E4E1A-6AFC-463C-B736-475F469C4067}" srcId="{36228E40-61BE-49D7-8252-FE845A43692B}" destId="{27877EE4-80D9-41FE-92F8-52327ECE6809}" srcOrd="1" destOrd="0" parTransId="{5044987D-263C-489E-94B5-4C221A1E850A}" sibTransId="{436FD89C-D7FE-47D4-B314-32EAE5F36F66}"/>
    <dgm:cxn modelId="{A449A369-7A67-4B5F-9A84-04103F28F638}" srcId="{36228E40-61BE-49D7-8252-FE845A43692B}" destId="{F71C0874-5845-40F6-B747-67CC44ECA811}" srcOrd="0" destOrd="0" parTransId="{2F3A1AC6-D22F-498A-9D78-ABFCC8B16E15}" sibTransId="{FC8370AE-D0BC-4DD8-A919-81B54527646D}"/>
    <dgm:cxn modelId="{943E2F3B-C8CA-4CA4-9730-1ACF9A77E1FD}" type="presParOf" srcId="{943099B0-660C-456D-A72C-68B902196A88}" destId="{4C8A4A56-BA28-4994-92DB-CE3B92863532}" srcOrd="0" destOrd="0" presId="urn:microsoft.com/office/officeart/2005/8/layout/cycle5"/>
    <dgm:cxn modelId="{E5A7DF19-BDDA-4F33-B5D0-B5B605BBC5BE}" type="presParOf" srcId="{943099B0-660C-456D-A72C-68B902196A88}" destId="{056302BD-97DE-4BF5-BFC5-1EA812B75D00}" srcOrd="1" destOrd="0" presId="urn:microsoft.com/office/officeart/2005/8/layout/cycle5"/>
    <dgm:cxn modelId="{B9DCF760-0F3C-49FD-A1FA-00AA28026C6D}" type="presParOf" srcId="{943099B0-660C-456D-A72C-68B902196A88}" destId="{889EAE63-7C95-48E9-A8C3-5528C7BA14E4}" srcOrd="2" destOrd="0" presId="urn:microsoft.com/office/officeart/2005/8/layout/cycle5"/>
    <dgm:cxn modelId="{3E30843C-CB10-4D5E-82F6-841DFD7A5C35}" type="presParOf" srcId="{943099B0-660C-456D-A72C-68B902196A88}" destId="{C7B595AA-4517-42B0-8D17-1C06B1771C38}" srcOrd="3" destOrd="0" presId="urn:microsoft.com/office/officeart/2005/8/layout/cycle5"/>
    <dgm:cxn modelId="{41FA2CB3-D053-4593-B092-D74E7D953571}" type="presParOf" srcId="{943099B0-660C-456D-A72C-68B902196A88}" destId="{73917226-ED66-4B67-B380-EB35A8DECACF}" srcOrd="4" destOrd="0" presId="urn:microsoft.com/office/officeart/2005/8/layout/cycle5"/>
    <dgm:cxn modelId="{8C162524-72DB-43F8-B3AE-D9CE597EA3E3}" type="presParOf" srcId="{943099B0-660C-456D-A72C-68B902196A88}" destId="{1C86AF46-9733-4927-8B72-EBBFC46C3265}" srcOrd="5" destOrd="0" presId="urn:microsoft.com/office/officeart/2005/8/layout/cycle5"/>
    <dgm:cxn modelId="{D4839FD5-9EA1-4081-836A-A3C1AA0F4FC5}" type="presParOf" srcId="{943099B0-660C-456D-A72C-68B902196A88}" destId="{37CD5281-D50B-40D9-BA99-30D7309315E3}" srcOrd="6" destOrd="0" presId="urn:microsoft.com/office/officeart/2005/8/layout/cycle5"/>
    <dgm:cxn modelId="{B5676665-ED29-4967-9A87-2240CFCAE625}" type="presParOf" srcId="{943099B0-660C-456D-A72C-68B902196A88}" destId="{675D4512-3559-43F1-A5D7-DAE0FC014B7F}" srcOrd="7" destOrd="0" presId="urn:microsoft.com/office/officeart/2005/8/layout/cycle5"/>
    <dgm:cxn modelId="{C044B076-D298-485F-8472-72A32C71F84E}" type="presParOf" srcId="{943099B0-660C-456D-A72C-68B902196A88}" destId="{025C61BB-83FF-48C4-A52F-6998E7B34805}" srcOrd="8" destOrd="0" presId="urn:microsoft.com/office/officeart/2005/8/layout/cycle5"/>
    <dgm:cxn modelId="{F4A2E0AB-A7EB-476C-AB42-3375CB648010}" type="presParOf" srcId="{943099B0-660C-456D-A72C-68B902196A88}" destId="{3CAB7C80-C6DD-4A93-BA40-6F43B466CE81}" srcOrd="9" destOrd="0" presId="urn:microsoft.com/office/officeart/2005/8/layout/cycle5"/>
    <dgm:cxn modelId="{34B440A3-0115-4EEB-9A09-EEEC7F254A2E}" type="presParOf" srcId="{943099B0-660C-456D-A72C-68B902196A88}" destId="{DC140E38-80E6-4140-8BAA-E82CA27D507C}" srcOrd="10" destOrd="0" presId="urn:microsoft.com/office/officeart/2005/8/layout/cycle5"/>
    <dgm:cxn modelId="{3A987270-9CF0-4AD9-A0E4-FD5C67493A30}" type="presParOf" srcId="{943099B0-660C-456D-A72C-68B902196A88}" destId="{88EB5BAA-4D5C-4314-89D3-D6B13A1951EC}" srcOrd="11" destOrd="0" presId="urn:microsoft.com/office/officeart/2005/8/layout/cycle5"/>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57DC2-4049-449B-B678-1B69E8AEEC85}">
      <dsp:nvSpPr>
        <dsp:cNvPr id="0" name=""/>
        <dsp:cNvSpPr/>
      </dsp:nvSpPr>
      <dsp:spPr>
        <a:xfrm>
          <a:off x="1249" y="1253005"/>
          <a:ext cx="1546132" cy="38653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a:t>1</a:t>
          </a:r>
        </a:p>
      </dsp:txBody>
      <dsp:txXfrm>
        <a:off x="12570" y="1264326"/>
        <a:ext cx="1523490" cy="363891"/>
      </dsp:txXfrm>
    </dsp:sp>
    <dsp:sp modelId="{460BA292-9FD5-4681-B124-A40A11F74B4F}">
      <dsp:nvSpPr>
        <dsp:cNvPr id="0" name=""/>
        <dsp:cNvSpPr/>
      </dsp:nvSpPr>
      <dsp:spPr>
        <a:xfrm rot="5396495">
          <a:off x="730967" y="1692985"/>
          <a:ext cx="87268"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6724C8-4A0F-48A9-A573-2F480D9D7E29}">
      <dsp:nvSpPr>
        <dsp:cNvPr id="0" name=""/>
        <dsp:cNvSpPr/>
      </dsp:nvSpPr>
      <dsp:spPr>
        <a:xfrm>
          <a:off x="1821" y="1814075"/>
          <a:ext cx="1546132" cy="386533"/>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Vague</a:t>
          </a:r>
        </a:p>
      </dsp:txBody>
      <dsp:txXfrm>
        <a:off x="13142" y="1825396"/>
        <a:ext cx="1523490" cy="363891"/>
      </dsp:txXfrm>
    </dsp:sp>
    <dsp:sp modelId="{5510959F-0EE6-44B4-974E-65E979A509A6}">
      <dsp:nvSpPr>
        <dsp:cNvPr id="0" name=""/>
        <dsp:cNvSpPr/>
      </dsp:nvSpPr>
      <dsp:spPr>
        <a:xfrm rot="5400000">
          <a:off x="741066" y="223443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93FB2C-1494-49B1-A565-99CA2A3C205D}">
      <dsp:nvSpPr>
        <dsp:cNvPr id="0" name=""/>
        <dsp:cNvSpPr/>
      </dsp:nvSpPr>
      <dsp:spPr>
        <a:xfrm>
          <a:off x="1821" y="2335895"/>
          <a:ext cx="1546132" cy="386533"/>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Pie in the sky</a:t>
          </a:r>
        </a:p>
      </dsp:txBody>
      <dsp:txXfrm>
        <a:off x="13142" y="2347216"/>
        <a:ext cx="1523490" cy="363891"/>
      </dsp:txXfrm>
    </dsp:sp>
    <dsp:sp modelId="{FA907464-864F-485B-9D95-3561E330CD33}">
      <dsp:nvSpPr>
        <dsp:cNvPr id="0" name=""/>
        <dsp:cNvSpPr/>
      </dsp:nvSpPr>
      <dsp:spPr>
        <a:xfrm rot="5400000">
          <a:off x="741066" y="275625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7C3C13-74B4-41B7-8EE3-88F93F992BF9}">
      <dsp:nvSpPr>
        <dsp:cNvPr id="0" name=""/>
        <dsp:cNvSpPr/>
      </dsp:nvSpPr>
      <dsp:spPr>
        <a:xfrm>
          <a:off x="1821" y="2857715"/>
          <a:ext cx="1546132" cy="386533"/>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Unachievable</a:t>
          </a:r>
        </a:p>
      </dsp:txBody>
      <dsp:txXfrm>
        <a:off x="13142" y="2869036"/>
        <a:ext cx="1523490" cy="363891"/>
      </dsp:txXfrm>
    </dsp:sp>
    <dsp:sp modelId="{B8820784-F22F-4B58-BF18-315B7BCFE331}">
      <dsp:nvSpPr>
        <dsp:cNvPr id="0" name=""/>
        <dsp:cNvSpPr/>
      </dsp:nvSpPr>
      <dsp:spPr>
        <a:xfrm>
          <a:off x="1766235" y="1262523"/>
          <a:ext cx="1546132" cy="38653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a:t>10</a:t>
          </a:r>
        </a:p>
      </dsp:txBody>
      <dsp:txXfrm>
        <a:off x="1777556" y="1273844"/>
        <a:ext cx="1523490" cy="363891"/>
      </dsp:txXfrm>
    </dsp:sp>
    <dsp:sp modelId="{6A2DA591-DA2C-4894-AC6C-07EDA985EEF3}">
      <dsp:nvSpPr>
        <dsp:cNvPr id="0" name=""/>
        <dsp:cNvSpPr/>
      </dsp:nvSpPr>
      <dsp:spPr>
        <a:xfrm rot="5411356">
          <a:off x="2497135" y="1697744"/>
          <a:ext cx="82509"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480D96-D8D2-49E9-B603-4FBE79E475F9}">
      <dsp:nvSpPr>
        <dsp:cNvPr id="0" name=""/>
        <dsp:cNvSpPr/>
      </dsp:nvSpPr>
      <dsp:spPr>
        <a:xfrm>
          <a:off x="1764413" y="1814075"/>
          <a:ext cx="1546132" cy="386533"/>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Is SMART</a:t>
          </a:r>
        </a:p>
      </dsp:txBody>
      <dsp:txXfrm>
        <a:off x="1775734" y="1825396"/>
        <a:ext cx="1523490" cy="363891"/>
      </dsp:txXfrm>
    </dsp:sp>
    <dsp:sp modelId="{A97DAE69-2E70-4DC1-BED9-4B57F2306079}">
      <dsp:nvSpPr>
        <dsp:cNvPr id="0" name=""/>
        <dsp:cNvSpPr/>
      </dsp:nvSpPr>
      <dsp:spPr>
        <a:xfrm rot="5400000">
          <a:off x="2503657" y="223443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E63056-813A-4F62-ABBD-F7A96C3A920E}">
      <dsp:nvSpPr>
        <dsp:cNvPr id="0" name=""/>
        <dsp:cNvSpPr/>
      </dsp:nvSpPr>
      <dsp:spPr>
        <a:xfrm>
          <a:off x="1764413" y="2335895"/>
          <a:ext cx="1546132" cy="386533"/>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Written in a single sentence</a:t>
          </a:r>
        </a:p>
      </dsp:txBody>
      <dsp:txXfrm>
        <a:off x="1775734" y="2347216"/>
        <a:ext cx="1523490" cy="363891"/>
      </dsp:txXfrm>
    </dsp:sp>
    <dsp:sp modelId="{E618BF11-42A1-4A1E-B0E0-041F6FB686BE}">
      <dsp:nvSpPr>
        <dsp:cNvPr id="0" name=""/>
        <dsp:cNvSpPr/>
      </dsp:nvSpPr>
      <dsp:spPr>
        <a:xfrm rot="5400000">
          <a:off x="2503657" y="275625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A9CDC6-FE5C-4742-8CFD-BF8FB2B70FFE}">
      <dsp:nvSpPr>
        <dsp:cNvPr id="0" name=""/>
        <dsp:cNvSpPr/>
      </dsp:nvSpPr>
      <dsp:spPr>
        <a:xfrm>
          <a:off x="1764413" y="2857715"/>
          <a:ext cx="1546132" cy="386533"/>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t>Totally Achievable</a:t>
          </a:r>
        </a:p>
      </dsp:txBody>
      <dsp:txXfrm>
        <a:off x="1775734" y="2869036"/>
        <a:ext cx="1523490" cy="3638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A4A56-BA28-4994-92DB-CE3B92863532}">
      <dsp:nvSpPr>
        <dsp:cNvPr id="0" name=""/>
        <dsp:cNvSpPr/>
      </dsp:nvSpPr>
      <dsp:spPr>
        <a:xfrm>
          <a:off x="4207519" y="871"/>
          <a:ext cx="1948160" cy="126630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Concrete Experience</a:t>
          </a:r>
          <a:endParaRPr lang="en-US" sz="2000" kern="1200" dirty="0"/>
        </a:p>
      </dsp:txBody>
      <dsp:txXfrm>
        <a:off x="4269335" y="62687"/>
        <a:ext cx="1824528" cy="1142672"/>
      </dsp:txXfrm>
    </dsp:sp>
    <dsp:sp modelId="{889EAE63-7C95-48E9-A8C3-5528C7BA14E4}">
      <dsp:nvSpPr>
        <dsp:cNvPr id="0" name=""/>
        <dsp:cNvSpPr/>
      </dsp:nvSpPr>
      <dsp:spPr>
        <a:xfrm>
          <a:off x="3091473" y="634023"/>
          <a:ext cx="4180252" cy="4180252"/>
        </a:xfrm>
        <a:custGeom>
          <a:avLst/>
          <a:gdLst/>
          <a:ahLst/>
          <a:cxnLst/>
          <a:rect l="0" t="0" r="0" b="0"/>
          <a:pathLst>
            <a:path>
              <a:moveTo>
                <a:pt x="3332558" y="409355"/>
              </a:moveTo>
              <a:arcTo wR="2090126" hR="2090126" stAng="18388318" swAng="1632010"/>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7B595AA-4517-42B0-8D17-1C06B1771C38}">
      <dsp:nvSpPr>
        <dsp:cNvPr id="0" name=""/>
        <dsp:cNvSpPr/>
      </dsp:nvSpPr>
      <dsp:spPr>
        <a:xfrm>
          <a:off x="6297646" y="2090997"/>
          <a:ext cx="1948160" cy="1266304"/>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Observation and Reflection on Experience</a:t>
          </a:r>
          <a:endParaRPr lang="en-US" sz="2000" kern="1200" dirty="0"/>
        </a:p>
      </dsp:txBody>
      <dsp:txXfrm>
        <a:off x="6359462" y="2152813"/>
        <a:ext cx="1824528" cy="1142672"/>
      </dsp:txXfrm>
    </dsp:sp>
    <dsp:sp modelId="{1C86AF46-9733-4927-8B72-EBBFC46C3265}">
      <dsp:nvSpPr>
        <dsp:cNvPr id="0" name=""/>
        <dsp:cNvSpPr/>
      </dsp:nvSpPr>
      <dsp:spPr>
        <a:xfrm>
          <a:off x="3091473" y="634023"/>
          <a:ext cx="4180252" cy="4180252"/>
        </a:xfrm>
        <a:custGeom>
          <a:avLst/>
          <a:gdLst/>
          <a:ahLst/>
          <a:cxnLst/>
          <a:rect l="0" t="0" r="0" b="0"/>
          <a:pathLst>
            <a:path>
              <a:moveTo>
                <a:pt x="3963445" y="3017112"/>
              </a:moveTo>
              <a:arcTo wR="2090126" hR="2090126" stAng="1579672" swAng="1632010"/>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7CD5281-D50B-40D9-BA99-30D7309315E3}">
      <dsp:nvSpPr>
        <dsp:cNvPr id="0" name=""/>
        <dsp:cNvSpPr/>
      </dsp:nvSpPr>
      <dsp:spPr>
        <a:xfrm>
          <a:off x="4207519" y="4181124"/>
          <a:ext cx="1948160" cy="1266304"/>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err="1" smtClean="0"/>
            <a:t>Theorising</a:t>
          </a:r>
          <a:r>
            <a:rPr lang="en-US" sz="2000" kern="1200" dirty="0" smtClean="0"/>
            <a:t> and Development of Concepts/ Ideas</a:t>
          </a:r>
          <a:endParaRPr lang="en-US" sz="2000" kern="1200" dirty="0"/>
        </a:p>
      </dsp:txBody>
      <dsp:txXfrm>
        <a:off x="4269335" y="4242940"/>
        <a:ext cx="1824528" cy="1142672"/>
      </dsp:txXfrm>
    </dsp:sp>
    <dsp:sp modelId="{025C61BB-83FF-48C4-A52F-6998E7B34805}">
      <dsp:nvSpPr>
        <dsp:cNvPr id="0" name=""/>
        <dsp:cNvSpPr/>
      </dsp:nvSpPr>
      <dsp:spPr>
        <a:xfrm>
          <a:off x="3091473" y="634023"/>
          <a:ext cx="4180252" cy="4180252"/>
        </a:xfrm>
        <a:custGeom>
          <a:avLst/>
          <a:gdLst/>
          <a:ahLst/>
          <a:cxnLst/>
          <a:rect l="0" t="0" r="0" b="0"/>
          <a:pathLst>
            <a:path>
              <a:moveTo>
                <a:pt x="847694" y="3770897"/>
              </a:moveTo>
              <a:arcTo wR="2090126" hR="2090126" stAng="7588318" swAng="1632010"/>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CAB7C80-C6DD-4A93-BA40-6F43B466CE81}">
      <dsp:nvSpPr>
        <dsp:cNvPr id="0" name=""/>
        <dsp:cNvSpPr/>
      </dsp:nvSpPr>
      <dsp:spPr>
        <a:xfrm>
          <a:off x="2117393" y="2090997"/>
          <a:ext cx="1948160" cy="126630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Testing the New Concepts</a:t>
          </a:r>
          <a:endParaRPr lang="en-US" sz="2000" kern="1200" dirty="0"/>
        </a:p>
      </dsp:txBody>
      <dsp:txXfrm>
        <a:off x="2179209" y="2152813"/>
        <a:ext cx="1824528" cy="1142672"/>
      </dsp:txXfrm>
    </dsp:sp>
    <dsp:sp modelId="{88EB5BAA-4D5C-4314-89D3-D6B13A1951EC}">
      <dsp:nvSpPr>
        <dsp:cNvPr id="0" name=""/>
        <dsp:cNvSpPr/>
      </dsp:nvSpPr>
      <dsp:spPr>
        <a:xfrm>
          <a:off x="3091473" y="634023"/>
          <a:ext cx="4180252" cy="4180252"/>
        </a:xfrm>
        <a:custGeom>
          <a:avLst/>
          <a:gdLst/>
          <a:ahLst/>
          <a:cxnLst/>
          <a:rect l="0" t="0" r="0" b="0"/>
          <a:pathLst>
            <a:path>
              <a:moveTo>
                <a:pt x="216807" y="1163140"/>
              </a:moveTo>
              <a:arcTo wR="2090126" hR="2090126" stAng="12379672" swAng="1632010"/>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C2A2ED1D-3901-48B4-9435-F438DBEC2D03}" type="datetimeFigureOut">
              <a:rPr lang="en-GB" smtClean="0"/>
              <a:pPr/>
              <a:t>10/10/2018</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CE162FAE-F2B7-4C19-AA24-B0D6692B0ED1}" type="slidenum">
              <a:rPr lang="en-GB" smtClean="0"/>
              <a:pPr/>
              <a:t>‹#›</a:t>
            </a:fld>
            <a:endParaRPr lang="en-GB"/>
          </a:p>
        </p:txBody>
      </p:sp>
    </p:spTree>
    <p:extLst>
      <p:ext uri="{BB962C8B-B14F-4D97-AF65-F5344CB8AC3E}">
        <p14:creationId xmlns="" xmlns:p14="http://schemas.microsoft.com/office/powerpoint/2010/main" val="17916704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B37FB791-805C-486F-A1EB-8A8A1E1B5FAA}" type="datetimeFigureOut">
              <a:rPr lang="en-GB" smtClean="0"/>
              <a:pPr/>
              <a:t>10/10/2018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319AB8DB-B7BB-4B61-8D7A-EF8ED3C9AD7B}" type="slidenum">
              <a:rPr lang="en-GB" smtClean="0"/>
              <a:pPr/>
              <a:t>‹#›</a:t>
            </a:fld>
            <a:endParaRPr lang="en-GB"/>
          </a:p>
        </p:txBody>
      </p:sp>
    </p:spTree>
    <p:extLst>
      <p:ext uri="{BB962C8B-B14F-4D97-AF65-F5344CB8AC3E}">
        <p14:creationId xmlns="" xmlns:p14="http://schemas.microsoft.com/office/powerpoint/2010/main" val="4157986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a:t>
            </a:fld>
            <a:endParaRPr lang="en-GB"/>
          </a:p>
        </p:txBody>
      </p:sp>
    </p:spTree>
    <p:extLst>
      <p:ext uri="{BB962C8B-B14F-4D97-AF65-F5344CB8AC3E}">
        <p14:creationId xmlns="" xmlns:p14="http://schemas.microsoft.com/office/powerpoint/2010/main" val="2150590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2</a:t>
            </a:fld>
            <a:endParaRPr lang="en-GB"/>
          </a:p>
        </p:txBody>
      </p:sp>
    </p:spTree>
    <p:extLst>
      <p:ext uri="{BB962C8B-B14F-4D97-AF65-F5344CB8AC3E}">
        <p14:creationId xmlns="" xmlns:p14="http://schemas.microsoft.com/office/powerpoint/2010/main" val="1006126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Andy</a:t>
            </a:r>
            <a:r>
              <a:rPr lang="en-GB" baseline="0" dirty="0" smtClean="0"/>
              <a:t> Gilbert and Ian Chakrvorty developed the Go Mad Thinking model System with the book originally published in 1999</a:t>
            </a:r>
          </a:p>
          <a:p>
            <a:r>
              <a:rPr lang="en-GB" baseline="0" dirty="0" smtClean="0"/>
              <a:t>Andy is managing director of Go Mad research and consultancy company – works to help businesses improve by helping them to transform their leadership thinking.</a:t>
            </a:r>
          </a:p>
          <a:p>
            <a:endParaRPr lang="en-GB" baseline="0" dirty="0" smtClean="0"/>
          </a:p>
          <a:p>
            <a:r>
              <a:rPr lang="en-GB" baseline="0" dirty="0" smtClean="0"/>
              <a:t>Ian a maths teacher – took leave to help develop this thinking model – and is now also working on designing an delivering this programme in coaching and leadership.</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3</a:t>
            </a:fld>
            <a:endParaRPr lang="en-GB"/>
          </a:p>
        </p:txBody>
      </p:sp>
    </p:spTree>
    <p:extLst>
      <p:ext uri="{BB962C8B-B14F-4D97-AF65-F5344CB8AC3E}">
        <p14:creationId xmlns="" xmlns:p14="http://schemas.microsoft.com/office/powerpoint/2010/main" val="1749876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framework can</a:t>
            </a:r>
            <a:r>
              <a:rPr lang="en-GB" baseline="0" dirty="0" smtClean="0"/>
              <a:t> be used at a personal level by applying the key principals to making a difference in your life.</a:t>
            </a:r>
          </a:p>
          <a:p>
            <a:r>
              <a:rPr lang="en-GB" baseline="0" dirty="0" smtClean="0"/>
              <a:t>It can also be used at a more- in depth application for large scale changes and business improvement programmes.</a:t>
            </a:r>
            <a:endParaRPr lang="en-GB" dirty="0" smtClean="0"/>
          </a:p>
          <a:p>
            <a:endParaRPr lang="en-GB" dirty="0" smtClean="0"/>
          </a:p>
          <a:p>
            <a:r>
              <a:rPr lang="en-GB" dirty="0" smtClean="0"/>
              <a:t>The 7 Key principals</a:t>
            </a:r>
          </a:p>
          <a:p>
            <a:pPr marL="227526" indent="-227526">
              <a:buAutoNum type="arabicPeriod"/>
            </a:pPr>
            <a:r>
              <a:rPr lang="en-GB" dirty="0" smtClean="0"/>
              <a:t>Having a strong reason why you want to make a difference</a:t>
            </a:r>
          </a:p>
          <a:p>
            <a:pPr marL="227526" indent="-227526">
              <a:buAutoNum type="arabicPeriod"/>
            </a:pPr>
            <a:r>
              <a:rPr lang="en-GB" dirty="0" smtClean="0"/>
              <a:t>Define your goal before starting to make a difference</a:t>
            </a:r>
          </a:p>
          <a:p>
            <a:pPr marL="227526" indent="-227526">
              <a:buAutoNum type="arabicPeriod"/>
            </a:pPr>
            <a:r>
              <a:rPr lang="en-GB" dirty="0" smtClean="0"/>
              <a:t>Consider possibilities and plan your priorities before taking action to make a difference</a:t>
            </a:r>
          </a:p>
          <a:p>
            <a:pPr marL="227526" indent="-227526">
              <a:buAutoNum type="arabicPeriod"/>
            </a:pPr>
            <a:r>
              <a:rPr lang="en-GB" dirty="0" smtClean="0"/>
              <a:t>Have a self-</a:t>
            </a:r>
            <a:r>
              <a:rPr lang="en-GB" baseline="0" dirty="0" smtClean="0"/>
              <a:t> belief that you can and will make a difference</a:t>
            </a:r>
          </a:p>
          <a:p>
            <a:pPr marL="227526" indent="-227526">
              <a:buAutoNum type="arabicPeriod"/>
            </a:pPr>
            <a:r>
              <a:rPr lang="en-GB" baseline="0" dirty="0" smtClean="0"/>
              <a:t>Involve others to help you make a difference</a:t>
            </a:r>
          </a:p>
          <a:p>
            <a:pPr marL="227526" indent="-227526">
              <a:buAutoNum type="arabicPeriod"/>
            </a:pPr>
            <a:r>
              <a:rPr lang="en-GB" baseline="0" dirty="0" smtClean="0"/>
              <a:t>Take personal responsibility of your actions</a:t>
            </a:r>
          </a:p>
          <a:p>
            <a:pPr marL="227526" indent="-227526">
              <a:buAutoNum type="arabicPeriod"/>
            </a:pPr>
            <a:r>
              <a:rPr lang="en-GB" baseline="0" dirty="0" smtClean="0"/>
              <a:t>Take action and measure the results of the difference you make</a:t>
            </a:r>
          </a:p>
          <a:p>
            <a:pPr marL="227526" indent="-227526">
              <a:buAutoNum type="arabicPeriod"/>
            </a:pPr>
            <a:endParaRPr lang="en-GB" baseline="0" dirty="0" smtClean="0"/>
          </a:p>
          <a:p>
            <a:r>
              <a:rPr lang="en-GB" baseline="0" dirty="0" smtClean="0"/>
              <a:t>Principal 1 – Considers WHY you want to a make a difference</a:t>
            </a:r>
          </a:p>
          <a:p>
            <a:r>
              <a:rPr lang="en-GB" baseline="0" dirty="0" smtClean="0"/>
              <a:t>Principal 2 focuses on WHAT difference you want to make</a:t>
            </a:r>
          </a:p>
          <a:p>
            <a:r>
              <a:rPr lang="en-GB" baseline="0" dirty="0" smtClean="0"/>
              <a:t>Principal 3 – 7 concentrate on HOW to make a difference</a:t>
            </a:r>
          </a:p>
          <a:p>
            <a:endParaRPr lang="en-GB" dirty="0" smtClean="0"/>
          </a:p>
        </p:txBody>
      </p:sp>
      <p:sp>
        <p:nvSpPr>
          <p:cNvPr id="4" name="Slide Number Placeholder 3"/>
          <p:cNvSpPr>
            <a:spLocks noGrp="1"/>
          </p:cNvSpPr>
          <p:nvPr>
            <p:ph type="sldNum" sz="quarter" idx="10"/>
          </p:nvPr>
        </p:nvSpPr>
        <p:spPr/>
        <p:txBody>
          <a:bodyPr/>
          <a:lstStyle/>
          <a:p>
            <a:fld id="{319AB8DB-B7BB-4B61-8D7A-EF8ED3C9AD7B}" type="slidenum">
              <a:rPr lang="en-GB" smtClean="0"/>
              <a:pPr/>
              <a:t>4</a:t>
            </a:fld>
            <a:endParaRPr lang="en-GB"/>
          </a:p>
        </p:txBody>
      </p:sp>
    </p:spTree>
    <p:extLst>
      <p:ext uri="{BB962C8B-B14F-4D97-AF65-F5344CB8AC3E}">
        <p14:creationId xmlns="" xmlns:p14="http://schemas.microsoft.com/office/powerpoint/2010/main" val="872508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Three levels of the pyramid</a:t>
            </a:r>
          </a:p>
          <a:p>
            <a:r>
              <a:rPr lang="en-GB" dirty="0" smtClean="0"/>
              <a:t>The first two levels refer to personal planning and it links principals</a:t>
            </a:r>
            <a:r>
              <a:rPr lang="en-GB" baseline="0" dirty="0" smtClean="0"/>
              <a:t> 1, 2 and 3 – these are foundations upon which success is built.</a:t>
            </a:r>
            <a:endParaRPr lang="en-GB" dirty="0" smtClean="0"/>
          </a:p>
          <a:p>
            <a:r>
              <a:rPr lang="en-GB" dirty="0" smtClean="0"/>
              <a:t>Level 1 – Links the Why / What and How</a:t>
            </a:r>
          </a:p>
          <a:p>
            <a:r>
              <a:rPr lang="en-GB" dirty="0" smtClean="0"/>
              <a:t>Why Principal 1 - Forms strong foundation</a:t>
            </a:r>
          </a:p>
          <a:p>
            <a:r>
              <a:rPr lang="en-GB" dirty="0" smtClean="0"/>
              <a:t>Maintains motivation</a:t>
            </a:r>
          </a:p>
          <a:p>
            <a:r>
              <a:rPr lang="en-GB" dirty="0" smtClean="0"/>
              <a:t>Faces challenges/ overcomes obstacles</a:t>
            </a:r>
          </a:p>
          <a:p>
            <a:endParaRPr lang="en-GB" dirty="0" smtClean="0"/>
          </a:p>
          <a:p>
            <a:r>
              <a:rPr lang="en-GB" dirty="0" smtClean="0"/>
              <a:t>The other cornerstone is well constructed plan of priorities.</a:t>
            </a:r>
          </a:p>
          <a:p>
            <a:r>
              <a:rPr lang="en-GB" dirty="0" smtClean="0"/>
              <a:t>These</a:t>
            </a:r>
            <a:r>
              <a:rPr lang="en-GB" baseline="0" dirty="0" smtClean="0"/>
              <a:t> principals are linked by defining goal (principal 2) to central support the remaining four principals.</a:t>
            </a:r>
            <a:endParaRPr lang="en-GB" dirty="0" smtClean="0"/>
          </a:p>
          <a:p>
            <a:r>
              <a:rPr lang="en-GB" dirty="0" smtClean="0"/>
              <a:t>How principal 3 – priorities</a:t>
            </a:r>
            <a:r>
              <a:rPr lang="en-GB" baseline="0" dirty="0" smtClean="0"/>
              <a:t> cannot be planned without a well defined goal - </a:t>
            </a:r>
            <a:r>
              <a:rPr lang="en-GB" dirty="0" smtClean="0"/>
              <a:t>Well constructed plan of priorities</a:t>
            </a:r>
          </a:p>
          <a:p>
            <a:r>
              <a:rPr lang="en-GB" dirty="0" smtClean="0"/>
              <a:t>What principal 2 – linked by having a defined goal the goal cannot be achieved without a strong enough reason to make a difference.</a:t>
            </a:r>
          </a:p>
          <a:p>
            <a:endParaRPr lang="en-GB" dirty="0" smtClean="0"/>
          </a:p>
          <a:p>
            <a:r>
              <a:rPr lang="en-GB" dirty="0" smtClean="0"/>
              <a:t>Level 2 – Maintaining momentum</a:t>
            </a:r>
          </a:p>
          <a:p>
            <a:r>
              <a:rPr lang="en-GB" dirty="0" smtClean="0"/>
              <a:t>Build upon personal planning of the foundation</a:t>
            </a:r>
          </a:p>
          <a:p>
            <a:r>
              <a:rPr lang="en-GB" dirty="0" smtClean="0"/>
              <a:t>Having self belief (principal 4)  to succeed in making a difference is dependent upon having a defined gaol which you believe in – without self belief an desire to achieve it the plan will fail.</a:t>
            </a:r>
          </a:p>
          <a:p>
            <a:r>
              <a:rPr lang="en-GB" dirty="0" smtClean="0"/>
              <a:t>Involving others (principal 5) should be built into plan and prioritised- without the additional support it might be difficult to move to next level.</a:t>
            </a:r>
          </a:p>
          <a:p>
            <a:r>
              <a:rPr lang="en-GB" dirty="0" smtClean="0"/>
              <a:t>At the centre of GO MAD framework is the choice every individual has in taking personal responsibility for their actions principal 6. if this choice is exercised then all other all other key principals which are all linked to this will stand a chance of being applied.</a:t>
            </a:r>
          </a:p>
          <a:p>
            <a:endParaRPr lang="en-GB" dirty="0" smtClean="0"/>
          </a:p>
          <a:p>
            <a:r>
              <a:rPr lang="en-GB" dirty="0" smtClean="0"/>
              <a:t>The third level is making a difference and can only be reached by building the foundations with the first three principals and maintained the momentum by applying 4,5,6 but its</a:t>
            </a:r>
            <a:r>
              <a:rPr lang="en-GB" baseline="0" dirty="0" smtClean="0"/>
              <a:t> still necessary to take action and measure results – principal 7 to know the goal has been achieved and difference has been made.</a:t>
            </a:r>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5</a:t>
            </a:fld>
            <a:endParaRPr lang="en-GB"/>
          </a:p>
        </p:txBody>
      </p:sp>
    </p:spTree>
    <p:extLst>
      <p:ext uri="{BB962C8B-B14F-4D97-AF65-F5344CB8AC3E}">
        <p14:creationId xmlns="" xmlns:p14="http://schemas.microsoft.com/office/powerpoint/2010/main" val="2109659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6</a:t>
            </a:fld>
            <a:endParaRPr lang="en-GB"/>
          </a:p>
        </p:txBody>
      </p:sp>
    </p:spTree>
    <p:extLst>
      <p:ext uri="{BB962C8B-B14F-4D97-AF65-F5344CB8AC3E}">
        <p14:creationId xmlns="" xmlns:p14="http://schemas.microsoft.com/office/powerpoint/2010/main" val="3637552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SITBAC</a:t>
            </a:r>
          </a:p>
          <a:p>
            <a:r>
              <a:rPr lang="en-GB" dirty="0" smtClean="0"/>
              <a:t>Strength – strong reason (Goal)</a:t>
            </a:r>
          </a:p>
          <a:p>
            <a:r>
              <a:rPr lang="en-GB" dirty="0" smtClean="0"/>
              <a:t>Importance – Important to Plan and prioritise</a:t>
            </a:r>
          </a:p>
          <a:p>
            <a:r>
              <a:rPr lang="en-GB" dirty="0" smtClean="0"/>
              <a:t>Tasks – Possible tasks to undertake and people to involve with assisting in completing tasks</a:t>
            </a:r>
          </a:p>
          <a:p>
            <a:r>
              <a:rPr lang="en-GB" dirty="0" smtClean="0"/>
              <a:t>Buy in – convincing people to buy into your plan – so they also buy into your goal</a:t>
            </a:r>
          </a:p>
          <a:p>
            <a:r>
              <a:rPr lang="en-GB" dirty="0" smtClean="0"/>
              <a:t>Achievability – how achievable do you believe your goal is, with time scales in mind, the knowledge you currently posses along with confidence and resources available to you.</a:t>
            </a:r>
          </a:p>
          <a:p>
            <a:r>
              <a:rPr lang="en-GB" dirty="0" smtClean="0"/>
              <a:t>Check – Maintain high level of self belief an why – without either it wont work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7</a:t>
            </a:fld>
            <a:endParaRPr lang="en-GB"/>
          </a:p>
        </p:txBody>
      </p:sp>
    </p:spTree>
    <p:extLst>
      <p:ext uri="{BB962C8B-B14F-4D97-AF65-F5344CB8AC3E}">
        <p14:creationId xmlns="" xmlns:p14="http://schemas.microsoft.com/office/powerpoint/2010/main" val="2478682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8</a:t>
            </a:fld>
            <a:endParaRPr lang="en-GB"/>
          </a:p>
        </p:txBody>
      </p:sp>
    </p:spTree>
    <p:extLst>
      <p:ext uri="{BB962C8B-B14F-4D97-AF65-F5344CB8AC3E}">
        <p14:creationId xmlns="" xmlns:p14="http://schemas.microsoft.com/office/powerpoint/2010/main" val="3405675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P1 – what was the reason for wanting to</a:t>
            </a:r>
            <a:r>
              <a:rPr lang="en-GB" baseline="0" dirty="0" smtClean="0"/>
              <a:t> make the difference</a:t>
            </a:r>
          </a:p>
          <a:p>
            <a:r>
              <a:rPr lang="en-GB" baseline="0" dirty="0" smtClean="0"/>
              <a:t>P2 – What specifically did I wasn’t to achieve</a:t>
            </a:r>
          </a:p>
          <a:p>
            <a:r>
              <a:rPr lang="en-GB" baseline="0" dirty="0" smtClean="0"/>
              <a:t>P4 – How high is my self belief to succeed and confidence in myself</a:t>
            </a:r>
          </a:p>
          <a:p>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9</a:t>
            </a:fld>
            <a:endParaRPr lang="en-GB"/>
          </a:p>
        </p:txBody>
      </p:sp>
    </p:spTree>
    <p:extLst>
      <p:ext uri="{BB962C8B-B14F-4D97-AF65-F5344CB8AC3E}">
        <p14:creationId xmlns="" xmlns:p14="http://schemas.microsoft.com/office/powerpoint/2010/main" val="1142583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Inner softer issues</a:t>
            </a:r>
          </a:p>
          <a:p>
            <a:r>
              <a:rPr lang="en-GB" dirty="0" smtClean="0"/>
              <a:t>Motivation, values, feelings, confidence, self image, aspirations, vision, self awareness – “development of self”</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10</a:t>
            </a:fld>
            <a:endParaRPr lang="en-GB"/>
          </a:p>
        </p:txBody>
      </p:sp>
    </p:spTree>
    <p:extLst>
      <p:ext uri="{BB962C8B-B14F-4D97-AF65-F5344CB8AC3E}">
        <p14:creationId xmlns="" xmlns:p14="http://schemas.microsoft.com/office/powerpoint/2010/main" val="3749101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11</a:t>
            </a:fld>
            <a:endParaRPr lang="en-GB"/>
          </a:p>
        </p:txBody>
      </p:sp>
    </p:spTree>
    <p:extLst>
      <p:ext uri="{BB962C8B-B14F-4D97-AF65-F5344CB8AC3E}">
        <p14:creationId xmlns="" xmlns:p14="http://schemas.microsoft.com/office/powerpoint/2010/main" val="24658058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12</a:t>
            </a:fld>
            <a:endParaRPr lang="en-GB"/>
          </a:p>
        </p:txBody>
      </p:sp>
    </p:spTree>
    <p:extLst>
      <p:ext uri="{BB962C8B-B14F-4D97-AF65-F5344CB8AC3E}">
        <p14:creationId xmlns="" xmlns:p14="http://schemas.microsoft.com/office/powerpoint/2010/main" val="850477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Repetition of thought or experience</a:t>
            </a:r>
          </a:p>
          <a:p>
            <a:r>
              <a:rPr lang="en-GB" dirty="0" smtClean="0"/>
              <a:t>Limiting belief</a:t>
            </a:r>
          </a:p>
          <a:p>
            <a:r>
              <a:rPr lang="en-GB" dirty="0" smtClean="0"/>
              <a:t>Effects performance</a:t>
            </a:r>
          </a:p>
          <a:p>
            <a:r>
              <a:rPr lang="en-GB" dirty="0" smtClean="0"/>
              <a:t>What past experience can you draw upon to develop your confidence</a:t>
            </a:r>
          </a:p>
          <a:p>
            <a:r>
              <a:rPr lang="en-GB" dirty="0" smtClean="0"/>
              <a:t>How capable are you</a:t>
            </a:r>
          </a:p>
          <a:p>
            <a:r>
              <a:rPr lang="en-GB" dirty="0" smtClean="0"/>
              <a:t>What's the probability of success</a:t>
            </a:r>
          </a:p>
          <a:p>
            <a:r>
              <a:rPr lang="en-GB" dirty="0" smtClean="0"/>
              <a:t>What's your strategy</a:t>
            </a:r>
            <a:r>
              <a:rPr lang="en-GB" baseline="0" dirty="0" smtClean="0"/>
              <a:t> in dealing with your set backs</a:t>
            </a:r>
          </a:p>
          <a:p>
            <a:r>
              <a:rPr lang="en-GB" baseline="0" dirty="0" smtClean="0"/>
              <a:t>Are you ready to develop yourself maintaining self belief by regularly celebrating small success, associating with positive people, meeting role models, use positive affirmations, eliminate worries by generating solutions, recognise own strengths</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13</a:t>
            </a:fld>
            <a:endParaRPr lang="en-GB"/>
          </a:p>
        </p:txBody>
      </p:sp>
    </p:spTree>
    <p:extLst>
      <p:ext uri="{BB962C8B-B14F-4D97-AF65-F5344CB8AC3E}">
        <p14:creationId xmlns="" xmlns:p14="http://schemas.microsoft.com/office/powerpoint/2010/main" val="37782944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Harder issues</a:t>
            </a:r>
          </a:p>
          <a:p>
            <a:r>
              <a:rPr lang="en-GB" dirty="0" smtClean="0"/>
              <a:t>Objectives, ideas, tasks, priorities, actions, plans, timescales, logistics, people</a:t>
            </a:r>
          </a:p>
          <a:p>
            <a:r>
              <a:rPr lang="en-GB" dirty="0" smtClean="0"/>
              <a:t>“development of performance”</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14</a:t>
            </a:fld>
            <a:endParaRPr lang="en-GB"/>
          </a:p>
        </p:txBody>
      </p:sp>
    </p:spTree>
    <p:extLst>
      <p:ext uri="{BB962C8B-B14F-4D97-AF65-F5344CB8AC3E}">
        <p14:creationId xmlns="" xmlns:p14="http://schemas.microsoft.com/office/powerpoint/2010/main" val="943710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a:t>
            </a:r>
            <a:r>
              <a:rPr lang="en-GB" baseline="0" dirty="0" smtClean="0"/>
              <a:t> do you want to do first?</a:t>
            </a:r>
          </a:p>
          <a:p>
            <a:r>
              <a:rPr lang="en-GB" baseline="0" dirty="0" smtClean="0"/>
              <a:t>What is the first step?</a:t>
            </a:r>
          </a:p>
          <a:p>
            <a:r>
              <a:rPr lang="en-GB" baseline="0" dirty="0" smtClean="0"/>
              <a:t>What is strongest point to start</a:t>
            </a:r>
          </a:p>
          <a:p>
            <a:r>
              <a:rPr lang="en-GB" baseline="0" dirty="0" smtClean="0"/>
              <a:t>What actions needed and how will you prioritise</a:t>
            </a:r>
          </a:p>
          <a:p>
            <a:r>
              <a:rPr lang="en-GB" baseline="0" dirty="0" smtClean="0"/>
              <a:t>What's most urgent</a:t>
            </a:r>
          </a:p>
          <a:p>
            <a:r>
              <a:rPr lang="en-GB" baseline="0" dirty="0" smtClean="0"/>
              <a:t>Who will you involve and how</a:t>
            </a:r>
          </a:p>
          <a:p>
            <a:r>
              <a:rPr lang="en-GB" baseline="0" dirty="0" smtClean="0"/>
              <a:t>How much time do you need</a:t>
            </a:r>
          </a:p>
        </p:txBody>
      </p:sp>
      <p:sp>
        <p:nvSpPr>
          <p:cNvPr id="4" name="Slide Number Placeholder 3"/>
          <p:cNvSpPr>
            <a:spLocks noGrp="1"/>
          </p:cNvSpPr>
          <p:nvPr>
            <p:ph type="sldNum" sz="quarter" idx="10"/>
          </p:nvPr>
        </p:nvSpPr>
        <p:spPr/>
        <p:txBody>
          <a:bodyPr/>
          <a:lstStyle/>
          <a:p>
            <a:fld id="{319AB8DB-B7BB-4B61-8D7A-EF8ED3C9AD7B}" type="slidenum">
              <a:rPr lang="en-GB" smtClean="0"/>
              <a:pPr/>
              <a:t>15</a:t>
            </a:fld>
            <a:endParaRPr lang="en-GB"/>
          </a:p>
        </p:txBody>
      </p:sp>
    </p:spTree>
    <p:extLst>
      <p:ext uri="{BB962C8B-B14F-4D97-AF65-F5344CB8AC3E}">
        <p14:creationId xmlns="" xmlns:p14="http://schemas.microsoft.com/office/powerpoint/2010/main" val="1137946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16</a:t>
            </a:fld>
            <a:endParaRPr lang="en-GB"/>
          </a:p>
        </p:txBody>
      </p:sp>
    </p:spTree>
    <p:extLst>
      <p:ext uri="{BB962C8B-B14F-4D97-AF65-F5344CB8AC3E}">
        <p14:creationId xmlns="" xmlns:p14="http://schemas.microsoft.com/office/powerpoint/2010/main" val="9740866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Are you prepared to take the personal responsibility and be accountable</a:t>
            </a:r>
          </a:p>
          <a:p>
            <a:r>
              <a:rPr lang="en-GB" dirty="0" smtClean="0"/>
              <a:t>How prepared are you to make sacrifices</a:t>
            </a:r>
          </a:p>
          <a:p>
            <a:r>
              <a:rPr lang="en-GB" dirty="0" smtClean="0"/>
              <a:t>What will you do to maintain motivation</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17</a:t>
            </a:fld>
            <a:endParaRPr lang="en-GB"/>
          </a:p>
        </p:txBody>
      </p:sp>
    </p:spTree>
    <p:extLst>
      <p:ext uri="{BB962C8B-B14F-4D97-AF65-F5344CB8AC3E}">
        <p14:creationId xmlns="" xmlns:p14="http://schemas.microsoft.com/office/powerpoint/2010/main" val="16222255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Review Progress</a:t>
            </a:r>
          </a:p>
          <a:p>
            <a:r>
              <a:rPr lang="en-GB" dirty="0" smtClean="0"/>
              <a:t>How successful have you been</a:t>
            </a:r>
          </a:p>
          <a:p>
            <a:r>
              <a:rPr lang="en-GB" dirty="0" smtClean="0"/>
              <a:t>How are you going to progress towards your goal</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18</a:t>
            </a:fld>
            <a:endParaRPr lang="en-GB"/>
          </a:p>
        </p:txBody>
      </p:sp>
    </p:spTree>
    <p:extLst>
      <p:ext uri="{BB962C8B-B14F-4D97-AF65-F5344CB8AC3E}">
        <p14:creationId xmlns="" xmlns:p14="http://schemas.microsoft.com/office/powerpoint/2010/main" val="29455693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19</a:t>
            </a:fld>
            <a:endParaRPr lang="en-GB"/>
          </a:p>
        </p:txBody>
      </p:sp>
    </p:spTree>
    <p:extLst>
      <p:ext uri="{BB962C8B-B14F-4D97-AF65-F5344CB8AC3E}">
        <p14:creationId xmlns="" xmlns:p14="http://schemas.microsoft.com/office/powerpoint/2010/main" val="35677022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David </a:t>
            </a:r>
            <a:r>
              <a:rPr lang="en-GB" dirty="0" err="1" smtClean="0"/>
              <a:t>Kolbs</a:t>
            </a:r>
            <a:r>
              <a:rPr lang="en-GB" dirty="0" smtClean="0"/>
              <a:t> experiential model of learning (KOLB, 1984) related to learning and development programmes. </a:t>
            </a:r>
          </a:p>
          <a:p>
            <a:r>
              <a:rPr lang="en-GB" dirty="0" smtClean="0"/>
              <a:t>Its based on individual’s having and thinking about their experience rather than just absorbing theory.</a:t>
            </a:r>
          </a:p>
          <a:p>
            <a:r>
              <a:rPr lang="en-GB" dirty="0" smtClean="0"/>
              <a:t>Basic principal is learning a new skill we go through 4 activities in a cycle</a:t>
            </a:r>
          </a:p>
          <a:p>
            <a:r>
              <a:rPr lang="en-GB" dirty="0" smtClean="0"/>
              <a:t>It demonstrates that there is no end to learning but only another turn of the cycle</a:t>
            </a:r>
          </a:p>
          <a:p>
            <a:r>
              <a:rPr lang="en-GB" dirty="0" smtClean="0"/>
              <a:t>Learners are not passive recipients but need actively to</a:t>
            </a:r>
            <a:r>
              <a:rPr lang="en-GB" baseline="0" dirty="0" smtClean="0"/>
              <a:t> explore and test the environment</a:t>
            </a:r>
          </a:p>
          <a:p>
            <a:r>
              <a:rPr lang="en-GB" baseline="0" dirty="0" smtClean="0"/>
              <a:t>It identifies the importance of reflection and internalisation</a:t>
            </a:r>
          </a:p>
          <a:p>
            <a:r>
              <a:rPr lang="en-GB" baseline="0" dirty="0" smtClean="0"/>
              <a:t>It is useful way of identifying problem in the learning process</a:t>
            </a:r>
            <a:endParaRPr lang="en-GB" dirty="0" smtClean="0"/>
          </a:p>
          <a:p>
            <a:r>
              <a:rPr lang="en-GB" dirty="0" smtClean="0"/>
              <a:t>The approach emphasises importance of the synthesis between individual's behaviour and the evaluation of their actions</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22</a:t>
            </a:fld>
            <a:endParaRPr lang="en-GB"/>
          </a:p>
        </p:txBody>
      </p:sp>
    </p:spTree>
    <p:extLst>
      <p:ext uri="{BB962C8B-B14F-4D97-AF65-F5344CB8AC3E}">
        <p14:creationId xmlns="" xmlns:p14="http://schemas.microsoft.com/office/powerpoint/2010/main" val="20536291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Doing the task</a:t>
            </a:r>
          </a:p>
          <a:p>
            <a:r>
              <a:rPr lang="en-GB" dirty="0" smtClean="0"/>
              <a:t>Reflection is the process of considering what we do and how we did</a:t>
            </a:r>
            <a:r>
              <a:rPr lang="en-GB" baseline="0" dirty="0" smtClean="0"/>
              <a:t> it with a view to seeing how we could improve it, by talking to others, comparing, looking at own performance,</a:t>
            </a:r>
          </a:p>
          <a:p>
            <a:r>
              <a:rPr lang="en-GB" baseline="0" dirty="0" smtClean="0"/>
              <a:t>As Gallagher (2010) notes good to reflect on specific events</a:t>
            </a:r>
          </a:p>
          <a:p>
            <a:r>
              <a:rPr lang="en-GB" baseline="0" dirty="0" smtClean="0"/>
              <a:t>What was critical</a:t>
            </a:r>
          </a:p>
          <a:p>
            <a:r>
              <a:rPr lang="en-GB" baseline="0" dirty="0" smtClean="0"/>
              <a:t>What happened</a:t>
            </a:r>
          </a:p>
          <a:p>
            <a:r>
              <a:rPr lang="en-GB" baseline="0" dirty="0" smtClean="0"/>
              <a:t>What were initial thoughts</a:t>
            </a:r>
          </a:p>
          <a:p>
            <a:r>
              <a:rPr lang="en-GB" baseline="0" dirty="0" smtClean="0"/>
              <a:t>What were my initial feelings</a:t>
            </a:r>
          </a:p>
          <a:p>
            <a:r>
              <a:rPr lang="en-GB" baseline="0" dirty="0" smtClean="0"/>
              <a:t>What have I learnt</a:t>
            </a:r>
          </a:p>
          <a:p>
            <a:endParaRPr lang="en-GB" baseline="0" dirty="0" smtClean="0"/>
          </a:p>
          <a:p>
            <a:r>
              <a:rPr lang="en-GB" baseline="0" dirty="0" smtClean="0"/>
              <a:t>Theorising / concluding </a:t>
            </a:r>
          </a:p>
          <a:p>
            <a:r>
              <a:rPr lang="en-GB" baseline="0" dirty="0" smtClean="0"/>
              <a:t>Become analytical and see what you would do differently</a:t>
            </a:r>
          </a:p>
          <a:p>
            <a:r>
              <a:rPr lang="en-GB" baseline="0" dirty="0" smtClean="0"/>
              <a:t>Look at what was successful and develop a theory of what and why</a:t>
            </a:r>
          </a:p>
          <a:p>
            <a:r>
              <a:rPr lang="en-GB" baseline="0" dirty="0" smtClean="0"/>
              <a:t>This part involved some input form experts to help understand</a:t>
            </a:r>
          </a:p>
          <a:p>
            <a:endParaRPr lang="en-GB" baseline="0" dirty="0" smtClean="0"/>
          </a:p>
          <a:p>
            <a:r>
              <a:rPr lang="en-GB" baseline="0" dirty="0" smtClean="0"/>
              <a:t>Planning – what am I going to do differently next time</a:t>
            </a:r>
          </a:p>
          <a:p>
            <a:r>
              <a:rPr lang="en-GB" baseline="0" dirty="0" smtClean="0"/>
              <a:t>Implementing your thoughts into an action plan</a:t>
            </a:r>
          </a:p>
          <a:p>
            <a:endParaRPr lang="en-GB" baseline="0" dirty="0" smtClean="0"/>
          </a:p>
          <a:p>
            <a:r>
              <a:rPr lang="en-GB" baseline="0" dirty="0" smtClean="0"/>
              <a:t>And you repeat it.. Practice makes it perfect and getting feed back in the process to help you with reflection at every point to make it better for the following time</a:t>
            </a:r>
          </a:p>
          <a:p>
            <a:r>
              <a:rPr lang="en-GB" baseline="0" dirty="0" smtClean="0"/>
              <a:t>Action Learning – undertaking practical organisational based projects. Involves participants working together to find solutions, reflecting on </a:t>
            </a:r>
            <a:r>
              <a:rPr lang="en-GB" baseline="0" smtClean="0"/>
              <a:t>their experiences.</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23</a:t>
            </a:fld>
            <a:endParaRPr lang="en-GB"/>
          </a:p>
        </p:txBody>
      </p:sp>
    </p:spTree>
    <p:extLst>
      <p:ext uri="{BB962C8B-B14F-4D97-AF65-F5344CB8AC3E}">
        <p14:creationId xmlns="" xmlns:p14="http://schemas.microsoft.com/office/powerpoint/2010/main" val="30173109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dirty="0"/>
              <a:t>One way of having an experience, is letting that experience come to you (reactive). The second way is to consciously seek the experience out (proactive). You have chosen to attend this course therefore you have consciously decided to have this experience. However if you have for example, to regularly attend a weekly meeting at work which tends to be deadly dull. You could instead try a proactive approach and decide to view it as a learning opportunity and start to experiment with different ways of improving the meeting</a:t>
            </a:r>
          </a:p>
          <a:p>
            <a:endParaRPr lang="en-GB" dirty="0"/>
          </a:p>
        </p:txBody>
      </p:sp>
      <p:sp>
        <p:nvSpPr>
          <p:cNvPr id="4" name="Slide Number Placeholder 3"/>
          <p:cNvSpPr>
            <a:spLocks noGrp="1"/>
          </p:cNvSpPr>
          <p:nvPr>
            <p:ph type="sldNum" sz="quarter" idx="10"/>
          </p:nvPr>
        </p:nvSpPr>
        <p:spPr/>
        <p:txBody>
          <a:bodyPr/>
          <a:lstStyle/>
          <a:p>
            <a:pPr defTabSz="910102">
              <a:defRPr/>
            </a:pPr>
            <a:fld id="{FC982B11-8DC8-48C3-8D4B-6BE3095D6B6D}" type="slidenum">
              <a:rPr lang="en-GB">
                <a:solidFill>
                  <a:prstClr val="black"/>
                </a:solidFill>
                <a:latin typeface="Calibri" panose="020F0502020204030204"/>
              </a:rPr>
              <a:pPr defTabSz="910102">
                <a:defRPr/>
              </a:pPr>
              <a:t>24</a:t>
            </a:fld>
            <a:endParaRPr lang="en-GB">
              <a:solidFill>
                <a:prstClr val="black"/>
              </a:solidFill>
              <a:latin typeface="Calibri" panose="020F0502020204030204"/>
            </a:endParaRPr>
          </a:p>
        </p:txBody>
      </p:sp>
    </p:spTree>
    <p:extLst>
      <p:ext uri="{BB962C8B-B14F-4D97-AF65-F5344CB8AC3E}">
        <p14:creationId xmlns="" xmlns:p14="http://schemas.microsoft.com/office/powerpoint/2010/main" val="30736344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US" dirty="0">
                <a:latin typeface="Arial" pitchFamily="34" charset="0"/>
                <a:cs typeface="Arial" pitchFamily="34" charset="0"/>
              </a:rPr>
              <a:t>If you are to learn from that experience it is essential that you review what happened during it. If the weekly meeting is deadly dull, then you might change the agenda items or rearrange them. Try a different chairperson if that is possible, noting the way the best and the worst chairperson conducted the meeting.</a:t>
            </a:r>
            <a:endParaRPr lang="en-GB" dirty="0">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pPr defTabSz="910102">
              <a:defRPr/>
            </a:pPr>
            <a:fld id="{FC982B11-8DC8-48C3-8D4B-6BE3095D6B6D}" type="slidenum">
              <a:rPr lang="en-GB">
                <a:solidFill>
                  <a:prstClr val="black"/>
                </a:solidFill>
                <a:latin typeface="Calibri" panose="020F0502020204030204"/>
              </a:rPr>
              <a:pPr defTabSz="910102">
                <a:defRPr/>
              </a:pPr>
              <a:t>25</a:t>
            </a:fld>
            <a:endParaRPr lang="en-GB">
              <a:solidFill>
                <a:prstClr val="black"/>
              </a:solidFill>
              <a:latin typeface="Calibri" panose="020F0502020204030204"/>
            </a:endParaRPr>
          </a:p>
        </p:txBody>
      </p:sp>
    </p:spTree>
    <p:extLst>
      <p:ext uri="{BB962C8B-B14F-4D97-AF65-F5344CB8AC3E}">
        <p14:creationId xmlns="" xmlns:p14="http://schemas.microsoft.com/office/powerpoint/2010/main" val="36688492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US" dirty="0">
              <a:latin typeface="Arial" pitchFamily="34" charset="0"/>
              <a:cs typeface="Arial" pitchFamily="34" charset="0"/>
            </a:endParaRPr>
          </a:p>
          <a:p>
            <a:r>
              <a:rPr lang="en-US" dirty="0">
                <a:latin typeface="Arial" pitchFamily="34" charset="0"/>
                <a:cs typeface="Arial" pitchFamily="34" charset="0"/>
              </a:rPr>
              <a:t> </a:t>
            </a:r>
          </a:p>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GB" dirty="0"/>
          </a:p>
        </p:txBody>
      </p:sp>
      <p:sp>
        <p:nvSpPr>
          <p:cNvPr id="4" name="Slide Number Placeholder 3"/>
          <p:cNvSpPr>
            <a:spLocks noGrp="1"/>
          </p:cNvSpPr>
          <p:nvPr>
            <p:ph type="sldNum" sz="quarter" idx="10"/>
          </p:nvPr>
        </p:nvSpPr>
        <p:spPr/>
        <p:txBody>
          <a:bodyPr/>
          <a:lstStyle/>
          <a:p>
            <a:pPr defTabSz="910102">
              <a:defRPr/>
            </a:pPr>
            <a:fld id="{FC982B11-8DC8-48C3-8D4B-6BE3095D6B6D}" type="slidenum">
              <a:rPr lang="en-GB">
                <a:solidFill>
                  <a:prstClr val="black"/>
                </a:solidFill>
                <a:latin typeface="Calibri" panose="020F0502020204030204"/>
              </a:rPr>
              <a:pPr defTabSz="910102">
                <a:defRPr/>
              </a:pPr>
              <a:t>26</a:t>
            </a:fld>
            <a:endParaRPr lang="en-GB">
              <a:solidFill>
                <a:prstClr val="black"/>
              </a:solidFill>
              <a:latin typeface="Calibri" panose="020F0502020204030204"/>
            </a:endParaRPr>
          </a:p>
        </p:txBody>
      </p:sp>
    </p:spTree>
    <p:extLst>
      <p:ext uri="{BB962C8B-B14F-4D97-AF65-F5344CB8AC3E}">
        <p14:creationId xmlns="" xmlns:p14="http://schemas.microsoft.com/office/powerpoint/2010/main" val="17735765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is the process of translating the conclusions into a form where they can be actioned. In this example you may plan to ensure that there is always a written agenda with time allocated for each topic ensuring that the chairperson sums up the points made by each contributor etc.</a:t>
            </a:r>
          </a:p>
          <a:p>
            <a:r>
              <a:rPr lang="en-GB" dirty="0"/>
              <a:t>Learning is a continuous process. No stage makes sense in isolation from the others if learning is to be effective, and they are mutually supportive. However, each stage plays an equally important part in the process, even though the time spent on each stage may vary considerably. You can start anywhere on the cycle because each stage feeds into the next.</a:t>
            </a:r>
          </a:p>
          <a:p>
            <a:endParaRPr lang="en-GB" dirty="0"/>
          </a:p>
        </p:txBody>
      </p:sp>
      <p:sp>
        <p:nvSpPr>
          <p:cNvPr id="4" name="Slide Number Placeholder 3"/>
          <p:cNvSpPr>
            <a:spLocks noGrp="1"/>
          </p:cNvSpPr>
          <p:nvPr>
            <p:ph type="sldNum" sz="quarter" idx="10"/>
          </p:nvPr>
        </p:nvSpPr>
        <p:spPr/>
        <p:txBody>
          <a:bodyPr/>
          <a:lstStyle/>
          <a:p>
            <a:pPr defTabSz="910102">
              <a:defRPr/>
            </a:pPr>
            <a:fld id="{FC982B11-8DC8-48C3-8D4B-6BE3095D6B6D}" type="slidenum">
              <a:rPr lang="en-GB">
                <a:solidFill>
                  <a:prstClr val="black"/>
                </a:solidFill>
                <a:latin typeface="Calibri" panose="020F0502020204030204"/>
              </a:rPr>
              <a:pPr defTabSz="910102">
                <a:defRPr/>
              </a:pPr>
              <a:t>27</a:t>
            </a:fld>
            <a:endParaRPr lang="en-GB">
              <a:solidFill>
                <a:prstClr val="black"/>
              </a:solidFill>
              <a:latin typeface="Calibri" panose="020F0502020204030204"/>
            </a:endParaRPr>
          </a:p>
        </p:txBody>
      </p:sp>
    </p:spTree>
    <p:extLst>
      <p:ext uri="{BB962C8B-B14F-4D97-AF65-F5344CB8AC3E}">
        <p14:creationId xmlns="" xmlns:p14="http://schemas.microsoft.com/office/powerpoint/2010/main" val="32993605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1.We have no idea whether we ca or cannot do something – I have never done a presentation before..</a:t>
            </a:r>
          </a:p>
          <a:p>
            <a:r>
              <a:rPr lang="en-GB" dirty="0" smtClean="0"/>
              <a:t>2.We are aware that we are not good at but we have desire to get better</a:t>
            </a:r>
          </a:p>
          <a:p>
            <a:r>
              <a:rPr lang="en-GB" dirty="0" smtClean="0"/>
              <a:t>3. We have developed our skill and now we are good and other can see our performance is</a:t>
            </a:r>
            <a:r>
              <a:rPr lang="en-GB" baseline="0" dirty="0" smtClean="0"/>
              <a:t> good we can demonstrate the skill</a:t>
            </a:r>
          </a:p>
          <a:p>
            <a:r>
              <a:rPr lang="en-GB" baseline="0" dirty="0" smtClean="0"/>
              <a:t>4. Classic goal or any skill when individuals are good without needing to put any effort - natural</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28</a:t>
            </a:fld>
            <a:endParaRPr lang="en-GB"/>
          </a:p>
        </p:txBody>
      </p:sp>
    </p:spTree>
    <p:extLst>
      <p:ext uri="{BB962C8B-B14F-4D97-AF65-F5344CB8AC3E}">
        <p14:creationId xmlns="" xmlns:p14="http://schemas.microsoft.com/office/powerpoint/2010/main" val="17163512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29</a:t>
            </a:fld>
            <a:endParaRPr lang="en-GB"/>
          </a:p>
        </p:txBody>
      </p:sp>
    </p:spTree>
    <p:extLst>
      <p:ext uri="{BB962C8B-B14F-4D97-AF65-F5344CB8AC3E}">
        <p14:creationId xmlns="" xmlns:p14="http://schemas.microsoft.com/office/powerpoint/2010/main" val="33184761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30</a:t>
            </a:fld>
            <a:endParaRPr lang="en-GB"/>
          </a:p>
        </p:txBody>
      </p:sp>
    </p:spTree>
    <p:extLst>
      <p:ext uri="{BB962C8B-B14F-4D97-AF65-F5344CB8AC3E}">
        <p14:creationId xmlns="" xmlns:p14="http://schemas.microsoft.com/office/powerpoint/2010/main" val="24568216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31</a:t>
            </a:fld>
            <a:endParaRPr lang="en-GB"/>
          </a:p>
        </p:txBody>
      </p:sp>
    </p:spTree>
    <p:extLst>
      <p:ext uri="{BB962C8B-B14F-4D97-AF65-F5344CB8AC3E}">
        <p14:creationId xmlns="" xmlns:p14="http://schemas.microsoft.com/office/powerpoint/2010/main" val="20488526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32</a:t>
            </a:fld>
            <a:endParaRPr lang="en-GB"/>
          </a:p>
        </p:txBody>
      </p:sp>
    </p:spTree>
    <p:extLst>
      <p:ext uri="{BB962C8B-B14F-4D97-AF65-F5344CB8AC3E}">
        <p14:creationId xmlns="" xmlns:p14="http://schemas.microsoft.com/office/powerpoint/2010/main" val="9272311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4219304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796019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264559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841613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262488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1484522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1063146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1511074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1636433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16420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403093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 xmlns:p14="http://schemas.microsoft.com/office/powerpoint/2010/main" val="1991217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3737437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9740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3169096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194125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3190983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900001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C64F3F4-CE19-49F8-9EF4-FF4EE52031C2}" type="datetimeFigureOut">
              <a:rPr lang="en-GB" smtClean="0"/>
              <a:pPr/>
              <a:t>10/10/2018</a:t>
            </a:fld>
            <a:endParaRPr lang="en-GB"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3178636138"/>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 id="2147483786" r:id="rId17"/>
    <p:sldLayoutId id="214748378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microsoft.com/office/2007/relationships/diagramDrawing" Target="../diagrams/drawing1.xml"/><Relationship Id="rId4" Type="http://schemas.openxmlformats.org/officeDocument/2006/relationships/diagramLayout" Target="../diagrams/layout1.xml"/><Relationship Id="rId9" Type="http://schemas.openxmlformats.org/officeDocument/2006/relationships/hyperlink" Target="http://theswirlworld.com/2013/01/09/reaching-the-goa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E2I_-pe7YAhUBHhQKHUzcD2IQjRwIBw&amp;url=https://empowertotalhealth.com.au/failing-to-plan/&amp;psig=AOvVaw2okdABxO1uAHMTD-pQPVRf&amp;ust=1516804159889174" TargetMode="External"/><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hyperlink" Target="http://photo.stackexchange.com/questions/40680/how-do-i-achieve-the-mirror-effect-with-water"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normAutofit fontScale="92500" lnSpcReduction="10000"/>
          </a:bodyPr>
          <a:lstStyle/>
          <a:p>
            <a:r>
              <a:rPr lang="en-GB" dirty="0"/>
              <a:t>Professional Career Development</a:t>
            </a:r>
          </a:p>
          <a:p>
            <a:endParaRPr lang="en-GB" dirty="0"/>
          </a:p>
          <a:p>
            <a:r>
              <a:rPr lang="en-GB" altLang="en-US" sz="2000" b="1" dirty="0" smtClean="0">
                <a:solidFill>
                  <a:srgbClr val="FFFF00"/>
                </a:solidFill>
              </a:rPr>
              <a:t>Session 3</a:t>
            </a:r>
            <a:endParaRPr lang="en-GB" sz="2000" dirty="0">
              <a:solidFill>
                <a:srgbClr val="FFFF00"/>
              </a:solidFill>
            </a:endParaRPr>
          </a:p>
          <a:p>
            <a:endParaRPr lang="en-GB" dirty="0"/>
          </a:p>
        </p:txBody>
      </p:sp>
    </p:spTree>
    <p:extLst>
      <p:ext uri="{BB962C8B-B14F-4D97-AF65-F5344CB8AC3E}">
        <p14:creationId xmlns="" xmlns:p14="http://schemas.microsoft.com/office/powerpoint/2010/main" val="29877516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Session</a:t>
            </a:r>
            <a:endParaRPr lang="en-GB" dirty="0"/>
          </a:p>
        </p:txBody>
      </p:sp>
      <p:sp>
        <p:nvSpPr>
          <p:cNvPr id="3" name="Content Placeholder 2"/>
          <p:cNvSpPr>
            <a:spLocks noGrp="1"/>
          </p:cNvSpPr>
          <p:nvPr>
            <p:ph idx="1"/>
          </p:nvPr>
        </p:nvSpPr>
        <p:spPr/>
        <p:txBody>
          <a:bodyPr/>
          <a:lstStyle/>
          <a:p>
            <a:r>
              <a:rPr lang="en-GB" dirty="0" smtClean="0"/>
              <a:t>Go Mad Model</a:t>
            </a:r>
          </a:p>
          <a:p>
            <a:r>
              <a:rPr lang="en-GB" dirty="0" smtClean="0"/>
              <a:t>Kolb’s Learning Cycle</a:t>
            </a:r>
            <a:endParaRPr lang="en-GB" dirty="0"/>
          </a:p>
        </p:txBody>
      </p:sp>
      <p:pic>
        <p:nvPicPr>
          <p:cNvPr id="4" name="Picture 3"/>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5930899" y="1918101"/>
            <a:ext cx="5800725" cy="3873099"/>
          </a:xfrm>
          <a:prstGeom prst="rect">
            <a:avLst/>
          </a:prstGeom>
        </p:spPr>
      </p:pic>
    </p:spTree>
    <p:extLst>
      <p:ext uri="{BB962C8B-B14F-4D97-AF65-F5344CB8AC3E}">
        <p14:creationId xmlns="" xmlns:p14="http://schemas.microsoft.com/office/powerpoint/2010/main" val="10273250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36B0AD-9BEE-4D2D-BE53-6117CE46517C}"/>
              </a:ext>
            </a:extLst>
          </p:cNvPr>
          <p:cNvSpPr>
            <a:spLocks noGrp="1"/>
          </p:cNvSpPr>
          <p:nvPr>
            <p:ph type="title"/>
          </p:nvPr>
        </p:nvSpPr>
        <p:spPr/>
        <p:txBody>
          <a:bodyPr/>
          <a:lstStyle/>
          <a:p>
            <a:r>
              <a:rPr lang="en-GB" b="1" dirty="0">
                <a:solidFill>
                  <a:srgbClr val="FF0000"/>
                </a:solidFill>
                <a:cs typeface="Arial" panose="020B0604020202020204" pitchFamily="34" charset="0"/>
              </a:rPr>
              <a:t>Go Mad</a:t>
            </a:r>
            <a:endParaRPr lang="en-GB" b="1" dirty="0"/>
          </a:p>
        </p:txBody>
      </p:sp>
      <p:sp>
        <p:nvSpPr>
          <p:cNvPr id="3" name="Content Placeholder 2">
            <a:extLst>
              <a:ext uri="{FF2B5EF4-FFF2-40B4-BE49-F238E27FC236}">
                <a16:creationId xmlns="" xmlns:a16="http://schemas.microsoft.com/office/drawing/2014/main" id="{7B68D571-D110-4FFE-8535-08795735D990}"/>
              </a:ext>
            </a:extLst>
          </p:cNvPr>
          <p:cNvSpPr>
            <a:spLocks noGrp="1"/>
          </p:cNvSpPr>
          <p:nvPr>
            <p:ph idx="1"/>
          </p:nvPr>
        </p:nvSpPr>
        <p:spPr/>
        <p:txBody>
          <a:bodyPr/>
          <a:lstStyle/>
          <a:p>
            <a:pPr marL="0" indent="0">
              <a:buNone/>
            </a:pPr>
            <a:r>
              <a:rPr lang="en-GB" altLang="en-US" dirty="0"/>
              <a:t>Gilbert, A. and </a:t>
            </a:r>
            <a:r>
              <a:rPr lang="en-GB" altLang="en-US" dirty="0" err="1"/>
              <a:t>Chackrovaity</a:t>
            </a:r>
            <a:r>
              <a:rPr lang="en-GB" altLang="en-US" dirty="0"/>
              <a:t>, I. (2001) </a:t>
            </a:r>
            <a:r>
              <a:rPr lang="en-GB" altLang="en-US" i="1" dirty="0"/>
              <a:t>“Go Mad: about coaching”</a:t>
            </a:r>
            <a:r>
              <a:rPr lang="en-GB" altLang="en-US" dirty="0"/>
              <a:t>. Bath. Bath Press</a:t>
            </a:r>
          </a:p>
          <a:p>
            <a:endParaRPr lang="en-GB" dirty="0"/>
          </a:p>
        </p:txBody>
      </p:sp>
      <p:pic>
        <p:nvPicPr>
          <p:cNvPr id="4" name="Picture 3">
            <a:extLst>
              <a:ext uri="{FF2B5EF4-FFF2-40B4-BE49-F238E27FC236}">
                <a16:creationId xmlns="" xmlns:a16="http://schemas.microsoft.com/office/drawing/2014/main" id="{D0E3D08A-2967-493A-BF20-DF694F000C01}"/>
              </a:ext>
            </a:extLst>
          </p:cNvPr>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4727848" y="3120145"/>
            <a:ext cx="3456384" cy="2397089"/>
          </a:xfrm>
          <a:prstGeom prst="rect">
            <a:avLst/>
          </a:prstGeom>
        </p:spPr>
      </p:pic>
    </p:spTree>
    <p:extLst>
      <p:ext uri="{BB962C8B-B14F-4D97-AF65-F5344CB8AC3E}">
        <p14:creationId xmlns="" xmlns:p14="http://schemas.microsoft.com/office/powerpoint/2010/main" val="4760339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 xmlns:a14="http://schemas.microsoft.com/office/drawing/2010/main" val="0"/>
              </a:ext>
            </a:extLst>
          </a:blip>
          <a:srcRect l="12554" t="18153" r="12554" b="7863"/>
          <a:stretch/>
        </p:blipFill>
        <p:spPr>
          <a:xfrm>
            <a:off x="838527" y="88900"/>
            <a:ext cx="9105573" cy="6769099"/>
          </a:xfrm>
          <a:prstGeom prst="rect">
            <a:avLst/>
          </a:prstGeom>
        </p:spPr>
      </p:pic>
      <p:pic>
        <p:nvPicPr>
          <p:cNvPr id="6" name="Picture 5"/>
          <p:cNvPicPr>
            <a:picLocks noChangeAspect="1"/>
          </p:cNvPicPr>
          <p:nvPr/>
        </p:nvPicPr>
        <p:blipFill>
          <a:blip r:embed="rId4"/>
          <a:stretch>
            <a:fillRect/>
          </a:stretch>
        </p:blipFill>
        <p:spPr>
          <a:xfrm>
            <a:off x="10059348" y="764008"/>
            <a:ext cx="1572904" cy="554784"/>
          </a:xfrm>
          <a:prstGeom prst="rect">
            <a:avLst/>
          </a:prstGeom>
        </p:spPr>
      </p:pic>
      <p:sp>
        <p:nvSpPr>
          <p:cNvPr id="11" name="TextBox 10"/>
          <p:cNvSpPr txBox="1"/>
          <p:nvPr/>
        </p:nvSpPr>
        <p:spPr>
          <a:xfrm>
            <a:off x="1981200" y="5524500"/>
            <a:ext cx="228600" cy="369332"/>
          </a:xfrm>
          <a:prstGeom prst="rect">
            <a:avLst/>
          </a:prstGeom>
          <a:noFill/>
        </p:spPr>
        <p:txBody>
          <a:bodyPr wrap="square" rtlCol="0">
            <a:spAutoFit/>
          </a:bodyPr>
          <a:lstStyle/>
          <a:p>
            <a:r>
              <a:rPr lang="en-GB" dirty="0" smtClean="0"/>
              <a:t>1</a:t>
            </a:r>
            <a:endParaRPr lang="en-GB" dirty="0"/>
          </a:p>
        </p:txBody>
      </p:sp>
      <p:sp>
        <p:nvSpPr>
          <p:cNvPr id="12" name="TextBox 11"/>
          <p:cNvSpPr txBox="1"/>
          <p:nvPr/>
        </p:nvSpPr>
        <p:spPr>
          <a:xfrm>
            <a:off x="5422900" y="5588000"/>
            <a:ext cx="228600" cy="369332"/>
          </a:xfrm>
          <a:prstGeom prst="rect">
            <a:avLst/>
          </a:prstGeom>
          <a:noFill/>
        </p:spPr>
        <p:txBody>
          <a:bodyPr wrap="square" rtlCol="0">
            <a:spAutoFit/>
          </a:bodyPr>
          <a:lstStyle/>
          <a:p>
            <a:r>
              <a:rPr lang="en-GB" dirty="0" smtClean="0"/>
              <a:t>2</a:t>
            </a:r>
            <a:endParaRPr lang="en-GB" dirty="0"/>
          </a:p>
        </p:txBody>
      </p:sp>
      <p:sp>
        <p:nvSpPr>
          <p:cNvPr id="13" name="TextBox 12"/>
          <p:cNvSpPr txBox="1"/>
          <p:nvPr/>
        </p:nvSpPr>
        <p:spPr>
          <a:xfrm>
            <a:off x="8674100" y="5524500"/>
            <a:ext cx="266700" cy="369332"/>
          </a:xfrm>
          <a:prstGeom prst="rect">
            <a:avLst/>
          </a:prstGeom>
          <a:noFill/>
        </p:spPr>
        <p:txBody>
          <a:bodyPr wrap="square" rtlCol="0">
            <a:spAutoFit/>
          </a:bodyPr>
          <a:lstStyle/>
          <a:p>
            <a:r>
              <a:rPr lang="en-GB" dirty="0" smtClean="0"/>
              <a:t>3</a:t>
            </a:r>
            <a:endParaRPr lang="en-GB" dirty="0"/>
          </a:p>
        </p:txBody>
      </p:sp>
      <p:sp>
        <p:nvSpPr>
          <p:cNvPr id="14" name="TextBox 13"/>
          <p:cNvSpPr txBox="1"/>
          <p:nvPr/>
        </p:nvSpPr>
        <p:spPr>
          <a:xfrm>
            <a:off x="3492500" y="3353832"/>
            <a:ext cx="228600" cy="369332"/>
          </a:xfrm>
          <a:prstGeom prst="rect">
            <a:avLst/>
          </a:prstGeom>
          <a:noFill/>
        </p:spPr>
        <p:txBody>
          <a:bodyPr wrap="square" rtlCol="0">
            <a:spAutoFit/>
          </a:bodyPr>
          <a:lstStyle/>
          <a:p>
            <a:r>
              <a:rPr lang="en-GB" dirty="0" smtClean="0"/>
              <a:t>4</a:t>
            </a:r>
            <a:endParaRPr lang="en-GB" dirty="0"/>
          </a:p>
        </p:txBody>
      </p:sp>
      <p:sp>
        <p:nvSpPr>
          <p:cNvPr id="15" name="TextBox 14"/>
          <p:cNvSpPr txBox="1"/>
          <p:nvPr/>
        </p:nvSpPr>
        <p:spPr>
          <a:xfrm>
            <a:off x="7277100" y="3353832"/>
            <a:ext cx="241300" cy="369332"/>
          </a:xfrm>
          <a:prstGeom prst="rect">
            <a:avLst/>
          </a:prstGeom>
          <a:noFill/>
        </p:spPr>
        <p:txBody>
          <a:bodyPr wrap="square" rtlCol="0">
            <a:spAutoFit/>
          </a:bodyPr>
          <a:lstStyle/>
          <a:p>
            <a:r>
              <a:rPr lang="en-GB" dirty="0" smtClean="0"/>
              <a:t>5</a:t>
            </a:r>
            <a:endParaRPr lang="en-GB" dirty="0"/>
          </a:p>
        </p:txBody>
      </p:sp>
      <p:sp>
        <p:nvSpPr>
          <p:cNvPr id="16" name="TextBox 15"/>
          <p:cNvSpPr txBox="1"/>
          <p:nvPr/>
        </p:nvSpPr>
        <p:spPr>
          <a:xfrm>
            <a:off x="5422900" y="3353832"/>
            <a:ext cx="228600" cy="369332"/>
          </a:xfrm>
          <a:prstGeom prst="rect">
            <a:avLst/>
          </a:prstGeom>
          <a:noFill/>
        </p:spPr>
        <p:txBody>
          <a:bodyPr wrap="square" rtlCol="0">
            <a:spAutoFit/>
          </a:bodyPr>
          <a:lstStyle/>
          <a:p>
            <a:r>
              <a:rPr lang="en-GB" dirty="0" smtClean="0"/>
              <a:t>6</a:t>
            </a:r>
            <a:endParaRPr lang="en-GB" dirty="0"/>
          </a:p>
        </p:txBody>
      </p:sp>
      <p:sp>
        <p:nvSpPr>
          <p:cNvPr id="17" name="TextBox 16"/>
          <p:cNvSpPr txBox="1"/>
          <p:nvPr/>
        </p:nvSpPr>
        <p:spPr>
          <a:xfrm>
            <a:off x="5422900" y="1439930"/>
            <a:ext cx="228600" cy="369332"/>
          </a:xfrm>
          <a:prstGeom prst="rect">
            <a:avLst/>
          </a:prstGeom>
          <a:noFill/>
        </p:spPr>
        <p:txBody>
          <a:bodyPr wrap="square" rtlCol="0">
            <a:spAutoFit/>
          </a:bodyPr>
          <a:lstStyle/>
          <a:p>
            <a:r>
              <a:rPr lang="en-GB" dirty="0" smtClean="0"/>
              <a:t>7</a:t>
            </a:r>
            <a:endParaRPr lang="en-GB" dirty="0"/>
          </a:p>
        </p:txBody>
      </p:sp>
    </p:spTree>
    <p:extLst>
      <p:ext uri="{BB962C8B-B14F-4D97-AF65-F5344CB8AC3E}">
        <p14:creationId xmlns="" xmlns:p14="http://schemas.microsoft.com/office/powerpoint/2010/main" val="1974659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1104900" y="292100"/>
            <a:ext cx="9042400" cy="6223605"/>
          </a:xfrm>
          <a:prstGeom prst="rect">
            <a:avLst/>
          </a:prstGeom>
        </p:spPr>
      </p:pic>
      <p:sp>
        <p:nvSpPr>
          <p:cNvPr id="5" name="TextBox 4"/>
          <p:cNvSpPr txBox="1"/>
          <p:nvPr/>
        </p:nvSpPr>
        <p:spPr>
          <a:xfrm>
            <a:off x="10147300" y="4857749"/>
            <a:ext cx="1663700" cy="369332"/>
          </a:xfrm>
          <a:prstGeom prst="rect">
            <a:avLst/>
          </a:prstGeom>
          <a:noFill/>
        </p:spPr>
        <p:txBody>
          <a:bodyPr wrap="square" rtlCol="0">
            <a:spAutoFit/>
          </a:bodyPr>
          <a:lstStyle/>
          <a:p>
            <a:r>
              <a:rPr lang="en-GB" b="1" dirty="0" smtClean="0">
                <a:solidFill>
                  <a:srgbClr val="FF0000"/>
                </a:solidFill>
              </a:rPr>
              <a:t>Level 1</a:t>
            </a:r>
            <a:endParaRPr lang="en-GB" b="1" dirty="0">
              <a:solidFill>
                <a:srgbClr val="FF0000"/>
              </a:solidFill>
            </a:endParaRPr>
          </a:p>
        </p:txBody>
      </p:sp>
      <p:pic>
        <p:nvPicPr>
          <p:cNvPr id="6" name="Picture 5"/>
          <p:cNvPicPr>
            <a:picLocks noChangeAspect="1"/>
          </p:cNvPicPr>
          <p:nvPr/>
        </p:nvPicPr>
        <p:blipFill>
          <a:blip r:embed="rId4"/>
          <a:stretch>
            <a:fillRect/>
          </a:stretch>
        </p:blipFill>
        <p:spPr>
          <a:xfrm>
            <a:off x="9415391" y="3153944"/>
            <a:ext cx="1176409" cy="499915"/>
          </a:xfrm>
          <a:prstGeom prst="rect">
            <a:avLst/>
          </a:prstGeom>
        </p:spPr>
      </p:pic>
      <p:pic>
        <p:nvPicPr>
          <p:cNvPr id="7" name="Picture 6"/>
          <p:cNvPicPr>
            <a:picLocks noChangeAspect="1"/>
          </p:cNvPicPr>
          <p:nvPr/>
        </p:nvPicPr>
        <p:blipFill>
          <a:blip r:embed="rId5"/>
          <a:stretch>
            <a:fillRect/>
          </a:stretch>
        </p:blipFill>
        <p:spPr>
          <a:xfrm>
            <a:off x="7385244" y="934190"/>
            <a:ext cx="1383912" cy="493819"/>
          </a:xfrm>
          <a:prstGeom prst="rect">
            <a:avLst/>
          </a:prstGeom>
        </p:spPr>
      </p:pic>
      <p:sp>
        <p:nvSpPr>
          <p:cNvPr id="8" name="TextBox 7"/>
          <p:cNvSpPr txBox="1"/>
          <p:nvPr/>
        </p:nvSpPr>
        <p:spPr>
          <a:xfrm>
            <a:off x="1981200" y="5321300"/>
            <a:ext cx="254000" cy="369332"/>
          </a:xfrm>
          <a:prstGeom prst="rect">
            <a:avLst/>
          </a:prstGeom>
          <a:noFill/>
        </p:spPr>
        <p:txBody>
          <a:bodyPr wrap="square" rtlCol="0">
            <a:spAutoFit/>
          </a:bodyPr>
          <a:lstStyle/>
          <a:p>
            <a:r>
              <a:rPr lang="en-GB" dirty="0" smtClean="0"/>
              <a:t>1</a:t>
            </a:r>
            <a:endParaRPr lang="en-GB" dirty="0"/>
          </a:p>
        </p:txBody>
      </p:sp>
      <p:sp>
        <p:nvSpPr>
          <p:cNvPr id="9" name="TextBox 8"/>
          <p:cNvSpPr txBox="1"/>
          <p:nvPr/>
        </p:nvSpPr>
        <p:spPr>
          <a:xfrm>
            <a:off x="5638800" y="5372100"/>
            <a:ext cx="45719" cy="369332"/>
          </a:xfrm>
          <a:prstGeom prst="rect">
            <a:avLst/>
          </a:prstGeom>
          <a:noFill/>
        </p:spPr>
        <p:txBody>
          <a:bodyPr wrap="square" rtlCol="0">
            <a:spAutoFit/>
          </a:bodyPr>
          <a:lstStyle/>
          <a:p>
            <a:r>
              <a:rPr lang="en-GB" dirty="0" smtClean="0"/>
              <a:t>2</a:t>
            </a:r>
            <a:endParaRPr lang="en-GB" dirty="0"/>
          </a:p>
        </p:txBody>
      </p:sp>
      <p:sp>
        <p:nvSpPr>
          <p:cNvPr id="10" name="TextBox 9"/>
          <p:cNvSpPr txBox="1"/>
          <p:nvPr/>
        </p:nvSpPr>
        <p:spPr>
          <a:xfrm>
            <a:off x="8928100" y="5321300"/>
            <a:ext cx="190500" cy="369332"/>
          </a:xfrm>
          <a:prstGeom prst="rect">
            <a:avLst/>
          </a:prstGeom>
          <a:noFill/>
        </p:spPr>
        <p:txBody>
          <a:bodyPr wrap="square" rtlCol="0">
            <a:spAutoFit/>
          </a:bodyPr>
          <a:lstStyle/>
          <a:p>
            <a:r>
              <a:rPr lang="en-GB" dirty="0" smtClean="0"/>
              <a:t>3</a:t>
            </a:r>
            <a:endParaRPr lang="en-GB" dirty="0"/>
          </a:p>
        </p:txBody>
      </p:sp>
      <p:sp>
        <p:nvSpPr>
          <p:cNvPr id="11" name="TextBox 10"/>
          <p:cNvSpPr txBox="1"/>
          <p:nvPr/>
        </p:nvSpPr>
        <p:spPr>
          <a:xfrm>
            <a:off x="2895600" y="3352800"/>
            <a:ext cx="266700" cy="369332"/>
          </a:xfrm>
          <a:prstGeom prst="rect">
            <a:avLst/>
          </a:prstGeom>
          <a:noFill/>
        </p:spPr>
        <p:txBody>
          <a:bodyPr wrap="square" rtlCol="0">
            <a:spAutoFit/>
          </a:bodyPr>
          <a:lstStyle/>
          <a:p>
            <a:r>
              <a:rPr lang="en-GB" dirty="0" smtClean="0"/>
              <a:t>4</a:t>
            </a:r>
            <a:endParaRPr lang="en-GB" dirty="0"/>
          </a:p>
        </p:txBody>
      </p:sp>
      <p:sp>
        <p:nvSpPr>
          <p:cNvPr id="12" name="TextBox 11"/>
          <p:cNvSpPr txBox="1"/>
          <p:nvPr/>
        </p:nvSpPr>
        <p:spPr>
          <a:xfrm>
            <a:off x="8077200" y="3314700"/>
            <a:ext cx="165100" cy="369332"/>
          </a:xfrm>
          <a:prstGeom prst="rect">
            <a:avLst/>
          </a:prstGeom>
          <a:noFill/>
        </p:spPr>
        <p:txBody>
          <a:bodyPr wrap="square" rtlCol="0">
            <a:spAutoFit/>
          </a:bodyPr>
          <a:lstStyle/>
          <a:p>
            <a:r>
              <a:rPr lang="en-GB" dirty="0" smtClean="0"/>
              <a:t>5</a:t>
            </a:r>
            <a:endParaRPr lang="en-GB" dirty="0"/>
          </a:p>
        </p:txBody>
      </p:sp>
      <p:sp>
        <p:nvSpPr>
          <p:cNvPr id="13" name="TextBox 12"/>
          <p:cNvSpPr txBox="1"/>
          <p:nvPr/>
        </p:nvSpPr>
        <p:spPr>
          <a:xfrm>
            <a:off x="5448300" y="3352800"/>
            <a:ext cx="45719" cy="369332"/>
          </a:xfrm>
          <a:prstGeom prst="rect">
            <a:avLst/>
          </a:prstGeom>
          <a:noFill/>
        </p:spPr>
        <p:txBody>
          <a:bodyPr wrap="square" rtlCol="0">
            <a:spAutoFit/>
          </a:bodyPr>
          <a:lstStyle/>
          <a:p>
            <a:r>
              <a:rPr lang="en-GB" dirty="0" smtClean="0"/>
              <a:t>6</a:t>
            </a:r>
            <a:endParaRPr lang="en-GB" dirty="0"/>
          </a:p>
        </p:txBody>
      </p:sp>
      <p:sp>
        <p:nvSpPr>
          <p:cNvPr id="14" name="TextBox 13"/>
          <p:cNvSpPr txBox="1"/>
          <p:nvPr/>
        </p:nvSpPr>
        <p:spPr>
          <a:xfrm>
            <a:off x="5486400" y="1155700"/>
            <a:ext cx="152400" cy="369332"/>
          </a:xfrm>
          <a:prstGeom prst="rect">
            <a:avLst/>
          </a:prstGeom>
          <a:noFill/>
        </p:spPr>
        <p:txBody>
          <a:bodyPr wrap="square" rtlCol="0">
            <a:spAutoFit/>
          </a:bodyPr>
          <a:lstStyle/>
          <a:p>
            <a:r>
              <a:rPr lang="en-GB" dirty="0" smtClean="0"/>
              <a:t>7</a:t>
            </a:r>
            <a:endParaRPr lang="en-GB" dirty="0"/>
          </a:p>
        </p:txBody>
      </p:sp>
    </p:spTree>
    <p:extLst>
      <p:ext uri="{BB962C8B-B14F-4D97-AF65-F5344CB8AC3E}">
        <p14:creationId xmlns="" xmlns:p14="http://schemas.microsoft.com/office/powerpoint/2010/main" val="2671814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5" name="Straight Arrow Connector 14"/>
          <p:cNvCxnSpPr>
            <a:stCxn id="6" idx="0"/>
          </p:cNvCxnSpPr>
          <p:nvPr/>
        </p:nvCxnSpPr>
        <p:spPr>
          <a:xfrm flipV="1">
            <a:off x="6019800" y="1818073"/>
            <a:ext cx="0" cy="23348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6629400" y="1738531"/>
            <a:ext cx="774700" cy="27191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4610100" y="1738531"/>
            <a:ext cx="762000" cy="27191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duotone>
              <a:schemeClr val="accent6">
                <a:shade val="45000"/>
                <a:satMod val="135000"/>
              </a:schemeClr>
              <a:prstClr val="white"/>
            </a:duotone>
          </a:blip>
          <a:stretch>
            <a:fillRect/>
          </a:stretch>
        </p:blipFill>
        <p:spPr>
          <a:xfrm>
            <a:off x="4610100" y="2197100"/>
            <a:ext cx="2794000" cy="1421384"/>
          </a:xfrm>
          <a:prstGeom prst="rect">
            <a:avLst/>
          </a:prstGeom>
        </p:spPr>
      </p:pic>
      <p:sp>
        <p:nvSpPr>
          <p:cNvPr id="4" name="Oval 3"/>
          <p:cNvSpPr/>
          <p:nvPr/>
        </p:nvSpPr>
        <p:spPr>
          <a:xfrm>
            <a:off x="5073650" y="762000"/>
            <a:ext cx="1765300" cy="1056073"/>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4013200" y="4152901"/>
            <a:ext cx="4013200" cy="1841499"/>
          </a:xfrm>
          <a:prstGeom prst="rect">
            <a:avLst/>
          </a:prstGeom>
        </p:spPr>
      </p:pic>
      <p:sp>
        <p:nvSpPr>
          <p:cNvPr id="7" name="TextBox 6"/>
          <p:cNvSpPr txBox="1"/>
          <p:nvPr/>
        </p:nvSpPr>
        <p:spPr>
          <a:xfrm>
            <a:off x="5372100" y="927100"/>
            <a:ext cx="1257300" cy="923330"/>
          </a:xfrm>
          <a:prstGeom prst="rect">
            <a:avLst/>
          </a:prstGeom>
          <a:noFill/>
        </p:spPr>
        <p:txBody>
          <a:bodyPr wrap="square" rtlCol="0">
            <a:spAutoFit/>
          </a:bodyPr>
          <a:lstStyle/>
          <a:p>
            <a:pPr algn="ctr"/>
            <a:r>
              <a:rPr lang="en-GB" b="1" dirty="0" smtClean="0"/>
              <a:t>Making a difference</a:t>
            </a:r>
          </a:p>
          <a:p>
            <a:pPr algn="ctr"/>
            <a:r>
              <a:rPr lang="en-GB" b="1" dirty="0"/>
              <a:t>3</a:t>
            </a:r>
          </a:p>
        </p:txBody>
      </p:sp>
      <p:sp>
        <p:nvSpPr>
          <p:cNvPr id="8" name="TextBox 7"/>
          <p:cNvSpPr txBox="1"/>
          <p:nvPr/>
        </p:nvSpPr>
        <p:spPr>
          <a:xfrm>
            <a:off x="4800600" y="2723126"/>
            <a:ext cx="2603500" cy="646331"/>
          </a:xfrm>
          <a:prstGeom prst="rect">
            <a:avLst/>
          </a:prstGeom>
          <a:noFill/>
        </p:spPr>
        <p:txBody>
          <a:bodyPr wrap="square" rtlCol="0">
            <a:spAutoFit/>
          </a:bodyPr>
          <a:lstStyle/>
          <a:p>
            <a:pPr algn="ctr"/>
            <a:r>
              <a:rPr lang="en-GB" b="1" dirty="0" smtClean="0"/>
              <a:t>Maintaining Momentum</a:t>
            </a:r>
          </a:p>
          <a:p>
            <a:pPr algn="ctr"/>
            <a:r>
              <a:rPr lang="en-GB" b="1" dirty="0"/>
              <a:t>2</a:t>
            </a:r>
          </a:p>
        </p:txBody>
      </p:sp>
      <p:sp>
        <p:nvSpPr>
          <p:cNvPr id="9" name="TextBox 8"/>
          <p:cNvSpPr txBox="1"/>
          <p:nvPr/>
        </p:nvSpPr>
        <p:spPr>
          <a:xfrm>
            <a:off x="4711700" y="4978400"/>
            <a:ext cx="2692400" cy="646331"/>
          </a:xfrm>
          <a:prstGeom prst="rect">
            <a:avLst/>
          </a:prstGeom>
          <a:noFill/>
        </p:spPr>
        <p:txBody>
          <a:bodyPr wrap="square" rtlCol="0">
            <a:spAutoFit/>
          </a:bodyPr>
          <a:lstStyle/>
          <a:p>
            <a:pPr algn="ctr"/>
            <a:r>
              <a:rPr lang="en-GB" b="1" dirty="0" smtClean="0"/>
              <a:t>Personal Planning</a:t>
            </a:r>
          </a:p>
          <a:p>
            <a:pPr algn="ctr"/>
            <a:r>
              <a:rPr lang="en-GB" b="1" dirty="0"/>
              <a:t>1</a:t>
            </a:r>
          </a:p>
        </p:txBody>
      </p:sp>
    </p:spTree>
    <p:extLst>
      <p:ext uri="{BB962C8B-B14F-4D97-AF65-F5344CB8AC3E}">
        <p14:creationId xmlns="" xmlns:p14="http://schemas.microsoft.com/office/powerpoint/2010/main" val="3976071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a:extLst>
              <a:ext uri="{FF2B5EF4-FFF2-40B4-BE49-F238E27FC236}">
                <a16:creationId xmlns="" xmlns:a16="http://schemas.microsoft.com/office/drawing/2014/main" id="{7D43F2B0-34F8-4DA4-8673-9F0CD21B5F8D}"/>
              </a:ext>
            </a:extLst>
          </p:cNvPr>
          <p:cNvSpPr/>
          <p:nvPr/>
        </p:nvSpPr>
        <p:spPr>
          <a:xfrm>
            <a:off x="5527272" y="101769"/>
            <a:ext cx="1305892" cy="13214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defTabSz="914400">
              <a:lnSpc>
                <a:spcPct val="115000"/>
              </a:lnSpc>
              <a:spcAft>
                <a:spcPts val="1000"/>
              </a:spcAft>
            </a:pPr>
            <a:r>
              <a:rPr lang="en-GB" sz="2000">
                <a:solidFill>
                  <a:prstClr val="white"/>
                </a:solidFill>
                <a:latin typeface="Myriad Pro"/>
                <a:ea typeface="Calibri" charset="0"/>
                <a:cs typeface="Times New Roman" charset="0"/>
              </a:rPr>
              <a:t> </a:t>
            </a:r>
          </a:p>
        </p:txBody>
      </p:sp>
      <p:sp>
        <p:nvSpPr>
          <p:cNvPr id="39" name="Oval 38">
            <a:extLst>
              <a:ext uri="{FF2B5EF4-FFF2-40B4-BE49-F238E27FC236}">
                <a16:creationId xmlns="" xmlns:a16="http://schemas.microsoft.com/office/drawing/2014/main" id="{FE624BD2-65A4-42EB-8334-65FEAEF25BF5}"/>
              </a:ext>
            </a:extLst>
          </p:cNvPr>
          <p:cNvSpPr/>
          <p:nvPr/>
        </p:nvSpPr>
        <p:spPr>
          <a:xfrm>
            <a:off x="8956714" y="433595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endParaRPr lang="en-GB">
              <a:solidFill>
                <a:prstClr val="white"/>
              </a:solidFill>
              <a:latin typeface="Myriad Pro"/>
            </a:endParaRPr>
          </a:p>
        </p:txBody>
      </p:sp>
      <p:sp>
        <p:nvSpPr>
          <p:cNvPr id="40" name="Oval 39">
            <a:extLst>
              <a:ext uri="{FF2B5EF4-FFF2-40B4-BE49-F238E27FC236}">
                <a16:creationId xmlns="" xmlns:a16="http://schemas.microsoft.com/office/drawing/2014/main" id="{D0A2A5B3-BD80-4FC9-8572-D8F6DCD796DD}"/>
              </a:ext>
            </a:extLst>
          </p:cNvPr>
          <p:cNvSpPr/>
          <p:nvPr/>
        </p:nvSpPr>
        <p:spPr>
          <a:xfrm>
            <a:off x="5558887" y="423501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endParaRPr lang="en-GB">
              <a:solidFill>
                <a:prstClr val="white"/>
              </a:solidFill>
              <a:latin typeface="Myriad Pro"/>
            </a:endParaRPr>
          </a:p>
        </p:txBody>
      </p:sp>
      <p:sp>
        <p:nvSpPr>
          <p:cNvPr id="41" name="Oval 40">
            <a:extLst>
              <a:ext uri="{FF2B5EF4-FFF2-40B4-BE49-F238E27FC236}">
                <a16:creationId xmlns="" xmlns:a16="http://schemas.microsoft.com/office/drawing/2014/main" id="{AAEA3B7B-1D03-4D72-8985-8D4A94527581}"/>
              </a:ext>
            </a:extLst>
          </p:cNvPr>
          <p:cNvSpPr/>
          <p:nvPr/>
        </p:nvSpPr>
        <p:spPr>
          <a:xfrm>
            <a:off x="2341933" y="4201614"/>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endParaRPr lang="en-GB">
              <a:solidFill>
                <a:prstClr val="white"/>
              </a:solidFill>
              <a:latin typeface="Myriad Pro"/>
            </a:endParaRPr>
          </a:p>
        </p:txBody>
      </p:sp>
      <p:sp>
        <p:nvSpPr>
          <p:cNvPr id="42" name="Oval 41">
            <a:extLst>
              <a:ext uri="{FF2B5EF4-FFF2-40B4-BE49-F238E27FC236}">
                <a16:creationId xmlns="" xmlns:a16="http://schemas.microsoft.com/office/drawing/2014/main" id="{875BB59C-E851-4282-B4CB-10EC998226EE}"/>
              </a:ext>
            </a:extLst>
          </p:cNvPr>
          <p:cNvSpPr/>
          <p:nvPr/>
        </p:nvSpPr>
        <p:spPr>
          <a:xfrm>
            <a:off x="7670364" y="2224605"/>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endParaRPr lang="en-GB">
              <a:solidFill>
                <a:prstClr val="white"/>
              </a:solidFill>
              <a:latin typeface="Myriad Pro"/>
            </a:endParaRPr>
          </a:p>
        </p:txBody>
      </p:sp>
      <p:sp>
        <p:nvSpPr>
          <p:cNvPr id="43" name="Oval 42">
            <a:extLst>
              <a:ext uri="{FF2B5EF4-FFF2-40B4-BE49-F238E27FC236}">
                <a16:creationId xmlns="" xmlns:a16="http://schemas.microsoft.com/office/drawing/2014/main" id="{B73BBA42-1F67-454E-9577-CE6916C89855}"/>
              </a:ext>
            </a:extLst>
          </p:cNvPr>
          <p:cNvSpPr/>
          <p:nvPr/>
        </p:nvSpPr>
        <p:spPr>
          <a:xfrm>
            <a:off x="3222612" y="2223402"/>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r>
              <a:rPr lang="en-GB" dirty="0">
                <a:solidFill>
                  <a:prstClr val="white"/>
                </a:solidFill>
                <a:latin typeface="Myriad Pro"/>
              </a:rPr>
              <a:t>Self Belief</a:t>
            </a:r>
          </a:p>
        </p:txBody>
      </p:sp>
      <p:sp>
        <p:nvSpPr>
          <p:cNvPr id="44" name="Oval 43">
            <a:extLst>
              <a:ext uri="{FF2B5EF4-FFF2-40B4-BE49-F238E27FC236}">
                <a16:creationId xmlns="" xmlns:a16="http://schemas.microsoft.com/office/drawing/2014/main" id="{D6591743-32DE-48D7-B3C6-006C04276100}"/>
              </a:ext>
            </a:extLst>
          </p:cNvPr>
          <p:cNvSpPr/>
          <p:nvPr/>
        </p:nvSpPr>
        <p:spPr>
          <a:xfrm>
            <a:off x="5481372" y="2241361"/>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r>
              <a:rPr lang="en-GB" dirty="0">
                <a:solidFill>
                  <a:prstClr val="white"/>
                </a:solidFill>
                <a:latin typeface="Myriad Pro"/>
              </a:rPr>
              <a:t>Pp</a:t>
            </a:r>
          </a:p>
        </p:txBody>
      </p:sp>
      <p:cxnSp>
        <p:nvCxnSpPr>
          <p:cNvPr id="45" name="Straight Connector 44">
            <a:extLst>
              <a:ext uri="{FF2B5EF4-FFF2-40B4-BE49-F238E27FC236}">
                <a16:creationId xmlns="" xmlns:a16="http://schemas.microsoft.com/office/drawing/2014/main" id="{3A275DEF-6393-43EB-8066-F7249FC24C13}"/>
              </a:ext>
            </a:extLst>
          </p:cNvPr>
          <p:cNvCxnSpPr/>
          <p:nvPr/>
        </p:nvCxnSpPr>
        <p:spPr>
          <a:xfrm flipH="1">
            <a:off x="4362134" y="1246474"/>
            <a:ext cx="1338286" cy="1246926"/>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 xmlns:a16="http://schemas.microsoft.com/office/drawing/2014/main" id="{6C37469E-9C2B-4D7F-BBDE-9339496C3932}"/>
              </a:ext>
            </a:extLst>
          </p:cNvPr>
          <p:cNvCxnSpPr/>
          <p:nvPr/>
        </p:nvCxnSpPr>
        <p:spPr>
          <a:xfrm>
            <a:off x="6600056" y="1268760"/>
            <a:ext cx="1223822" cy="1238890"/>
          </a:xfrm>
          <a:prstGeom prst="line">
            <a:avLst/>
          </a:prstGeom>
          <a:noFill/>
          <a:ln w="57150" cap="flat" cmpd="sng" algn="ctr">
            <a:solidFill>
              <a:srgbClr val="4F81BD">
                <a:shade val="95000"/>
                <a:satMod val="105000"/>
              </a:srgbClr>
            </a:solidFill>
            <a:prstDash val="solid"/>
          </a:ln>
          <a:effectLst/>
        </p:spPr>
      </p:cxnSp>
      <p:cxnSp>
        <p:nvCxnSpPr>
          <p:cNvPr id="47" name="Straight Connector 46">
            <a:extLst>
              <a:ext uri="{FF2B5EF4-FFF2-40B4-BE49-F238E27FC236}">
                <a16:creationId xmlns="" xmlns:a16="http://schemas.microsoft.com/office/drawing/2014/main" id="{B3B12591-4074-4696-BF95-00B833DA0C5D}"/>
              </a:ext>
            </a:extLst>
          </p:cNvPr>
          <p:cNvCxnSpPr/>
          <p:nvPr/>
        </p:nvCxnSpPr>
        <p:spPr>
          <a:xfrm flipH="1">
            <a:off x="6108674" y="1423189"/>
            <a:ext cx="25644" cy="818172"/>
          </a:xfrm>
          <a:prstGeom prst="line">
            <a:avLst/>
          </a:prstGeom>
          <a:noFill/>
          <a:ln w="57150" cap="flat" cmpd="sng" algn="ctr">
            <a:solidFill>
              <a:srgbClr val="4F81BD">
                <a:shade val="95000"/>
                <a:satMod val="105000"/>
              </a:srgbClr>
            </a:solidFill>
            <a:prstDash val="solid"/>
          </a:ln>
          <a:effectLst/>
        </p:spPr>
      </p:cxnSp>
      <p:cxnSp>
        <p:nvCxnSpPr>
          <p:cNvPr id="48" name="Straight Connector 47">
            <a:extLst>
              <a:ext uri="{FF2B5EF4-FFF2-40B4-BE49-F238E27FC236}">
                <a16:creationId xmlns="" xmlns:a16="http://schemas.microsoft.com/office/drawing/2014/main" id="{4BB968F8-3F6E-4000-B212-CC9CC0BB0659}"/>
              </a:ext>
            </a:extLst>
          </p:cNvPr>
          <p:cNvCxnSpPr/>
          <p:nvPr/>
        </p:nvCxnSpPr>
        <p:spPr>
          <a:xfrm flipH="1">
            <a:off x="3298704" y="3523068"/>
            <a:ext cx="431800" cy="711111"/>
          </a:xfrm>
          <a:prstGeom prst="line">
            <a:avLst/>
          </a:prstGeom>
          <a:noFill/>
          <a:ln w="57150" cap="flat" cmpd="sng" algn="ctr">
            <a:solidFill>
              <a:srgbClr val="4F81BD">
                <a:shade val="95000"/>
                <a:satMod val="105000"/>
              </a:srgbClr>
            </a:solidFill>
            <a:prstDash val="solid"/>
          </a:ln>
          <a:effectLst/>
        </p:spPr>
      </p:cxnSp>
      <p:cxnSp>
        <p:nvCxnSpPr>
          <p:cNvPr id="49" name="Straight Connector 48">
            <a:extLst>
              <a:ext uri="{FF2B5EF4-FFF2-40B4-BE49-F238E27FC236}">
                <a16:creationId xmlns="" xmlns:a16="http://schemas.microsoft.com/office/drawing/2014/main" id="{FF5EC0CD-BE13-4BA5-BD61-E53E291C52E2}"/>
              </a:ext>
            </a:extLst>
          </p:cNvPr>
          <p:cNvCxnSpPr/>
          <p:nvPr/>
        </p:nvCxnSpPr>
        <p:spPr>
          <a:xfrm>
            <a:off x="6668272" y="3315211"/>
            <a:ext cx="2411361" cy="1337072"/>
          </a:xfrm>
          <a:prstGeom prst="line">
            <a:avLst/>
          </a:prstGeom>
          <a:noFill/>
          <a:ln w="57150" cap="flat" cmpd="sng" algn="ctr">
            <a:solidFill>
              <a:srgbClr val="4F81BD">
                <a:shade val="95000"/>
                <a:satMod val="105000"/>
              </a:srgbClr>
            </a:solidFill>
            <a:prstDash val="solid"/>
          </a:ln>
          <a:effectLst/>
        </p:spPr>
      </p:cxnSp>
      <p:cxnSp>
        <p:nvCxnSpPr>
          <p:cNvPr id="50" name="Straight Connector 49">
            <a:extLst>
              <a:ext uri="{FF2B5EF4-FFF2-40B4-BE49-F238E27FC236}">
                <a16:creationId xmlns="" xmlns:a16="http://schemas.microsoft.com/office/drawing/2014/main" id="{93D6F62C-B6E1-4748-9023-8FADDA04278D}"/>
              </a:ext>
            </a:extLst>
          </p:cNvPr>
          <p:cNvCxnSpPr>
            <a:cxnSpLocks/>
            <a:stCxn id="58" idx="1"/>
            <a:endCxn id="57" idx="3"/>
          </p:cNvCxnSpPr>
          <p:nvPr/>
        </p:nvCxnSpPr>
        <p:spPr>
          <a:xfrm flipH="1">
            <a:off x="3628756" y="4836653"/>
            <a:ext cx="1918528" cy="59077"/>
          </a:xfrm>
          <a:prstGeom prst="line">
            <a:avLst/>
          </a:prstGeom>
          <a:noFill/>
          <a:ln w="57150" cap="flat" cmpd="sng" algn="ctr">
            <a:solidFill>
              <a:srgbClr val="4F81BD">
                <a:shade val="95000"/>
                <a:satMod val="105000"/>
              </a:srgbClr>
            </a:solidFill>
            <a:prstDash val="solid"/>
          </a:ln>
          <a:effectLst/>
        </p:spPr>
      </p:cxnSp>
      <p:cxnSp>
        <p:nvCxnSpPr>
          <p:cNvPr id="51" name="Straight Connector 50">
            <a:extLst>
              <a:ext uri="{FF2B5EF4-FFF2-40B4-BE49-F238E27FC236}">
                <a16:creationId xmlns="" xmlns:a16="http://schemas.microsoft.com/office/drawing/2014/main" id="{2853FA7A-FA10-4428-B5BD-A7A420D6613F}"/>
              </a:ext>
            </a:extLst>
          </p:cNvPr>
          <p:cNvCxnSpPr/>
          <p:nvPr/>
        </p:nvCxnSpPr>
        <p:spPr>
          <a:xfrm flipH="1" flipV="1">
            <a:off x="6864779" y="2891073"/>
            <a:ext cx="843636" cy="10999"/>
          </a:xfrm>
          <a:prstGeom prst="line">
            <a:avLst/>
          </a:prstGeom>
          <a:noFill/>
          <a:ln w="57150" cap="flat" cmpd="sng" algn="ctr">
            <a:solidFill>
              <a:srgbClr val="4F81BD">
                <a:shade val="95000"/>
                <a:satMod val="105000"/>
              </a:srgbClr>
            </a:solidFill>
            <a:prstDash val="solid"/>
          </a:ln>
          <a:effectLst/>
        </p:spPr>
      </p:cxnSp>
      <p:cxnSp>
        <p:nvCxnSpPr>
          <p:cNvPr id="52" name="Straight Connector 51">
            <a:extLst>
              <a:ext uri="{FF2B5EF4-FFF2-40B4-BE49-F238E27FC236}">
                <a16:creationId xmlns="" xmlns:a16="http://schemas.microsoft.com/office/drawing/2014/main" id="{649E1AB8-2215-4D0E-A294-6097CB7B4EBB}"/>
              </a:ext>
            </a:extLst>
          </p:cNvPr>
          <p:cNvCxnSpPr/>
          <p:nvPr/>
        </p:nvCxnSpPr>
        <p:spPr>
          <a:xfrm flipH="1">
            <a:off x="6766233" y="3521226"/>
            <a:ext cx="1480076" cy="941566"/>
          </a:xfrm>
          <a:prstGeom prst="line">
            <a:avLst/>
          </a:prstGeom>
          <a:noFill/>
          <a:ln w="57150" cap="flat" cmpd="sng" algn="ctr">
            <a:solidFill>
              <a:srgbClr val="4F81BD">
                <a:shade val="95000"/>
                <a:satMod val="105000"/>
              </a:srgbClr>
            </a:solidFill>
            <a:prstDash val="solid"/>
          </a:ln>
          <a:effectLst/>
        </p:spPr>
      </p:cxnSp>
      <p:cxnSp>
        <p:nvCxnSpPr>
          <p:cNvPr id="53" name="Straight Connector 52">
            <a:extLst>
              <a:ext uri="{FF2B5EF4-FFF2-40B4-BE49-F238E27FC236}">
                <a16:creationId xmlns="" xmlns:a16="http://schemas.microsoft.com/office/drawing/2014/main" id="{BC6E62AD-1A8B-48C1-9CBC-CDE664F6D584}"/>
              </a:ext>
            </a:extLst>
          </p:cNvPr>
          <p:cNvCxnSpPr/>
          <p:nvPr/>
        </p:nvCxnSpPr>
        <p:spPr>
          <a:xfrm>
            <a:off x="8615647" y="3458005"/>
            <a:ext cx="787400" cy="952500"/>
          </a:xfrm>
          <a:prstGeom prst="line">
            <a:avLst/>
          </a:prstGeom>
          <a:noFill/>
          <a:ln w="57150" cap="flat" cmpd="sng" algn="ctr">
            <a:solidFill>
              <a:srgbClr val="4F81BD">
                <a:shade val="95000"/>
                <a:satMod val="105000"/>
              </a:srgbClr>
            </a:solidFill>
            <a:prstDash val="solid"/>
          </a:ln>
          <a:effectLst/>
        </p:spPr>
      </p:cxnSp>
      <p:sp>
        <p:nvSpPr>
          <p:cNvPr id="54" name="Text Box 26">
            <a:extLst>
              <a:ext uri="{FF2B5EF4-FFF2-40B4-BE49-F238E27FC236}">
                <a16:creationId xmlns="" xmlns:a16="http://schemas.microsoft.com/office/drawing/2014/main" id="{93EB74E0-13E7-4E9A-8BD2-2053386906DF}"/>
              </a:ext>
            </a:extLst>
          </p:cNvPr>
          <p:cNvSpPr txBox="1"/>
          <p:nvPr/>
        </p:nvSpPr>
        <p:spPr>
          <a:xfrm>
            <a:off x="7708415" y="190327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2400" dirty="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dirty="0">
                <a:solidFill>
                  <a:prstClr val="black"/>
                </a:solidFill>
                <a:latin typeface="Calibri" charset="0"/>
                <a:ea typeface="Calibri" charset="0"/>
                <a:cs typeface="Times New Roman" charset="0"/>
              </a:rPr>
              <a:t> Involve Others</a:t>
            </a:r>
          </a:p>
          <a:p>
            <a:pPr algn="ctr" defTabSz="914400">
              <a:lnSpc>
                <a:spcPct val="115000"/>
              </a:lnSpc>
              <a:spcAft>
                <a:spcPts val="1000"/>
              </a:spcAft>
            </a:pPr>
            <a:endParaRPr lang="en-GB" sz="2400" dirty="0">
              <a:solidFill>
                <a:prstClr val="black"/>
              </a:solidFill>
              <a:latin typeface="Calibri" charset="0"/>
              <a:ea typeface="Calibri" charset="0"/>
              <a:cs typeface="Times New Roman" charset="0"/>
            </a:endParaRPr>
          </a:p>
          <a:p>
            <a:pPr algn="ctr" defTabSz="914400">
              <a:lnSpc>
                <a:spcPct val="115000"/>
              </a:lnSpc>
              <a:spcAft>
                <a:spcPts val="1000"/>
              </a:spcAft>
            </a:pPr>
            <a:r>
              <a:rPr lang="en-GB" sz="2400" dirty="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dirty="0">
                <a:solidFill>
                  <a:prstClr val="black"/>
                </a:solidFill>
                <a:latin typeface="Calibri" charset="0"/>
                <a:ea typeface="Calibri" charset="0"/>
                <a:cs typeface="Times New Roman" charset="0"/>
              </a:rPr>
              <a:t> </a:t>
            </a:r>
          </a:p>
          <a:p>
            <a:pPr defTabSz="914400">
              <a:lnSpc>
                <a:spcPct val="115000"/>
              </a:lnSpc>
              <a:spcAft>
                <a:spcPts val="1000"/>
              </a:spcAft>
            </a:pPr>
            <a:r>
              <a:rPr lang="en-GB" sz="5400" i="1" dirty="0">
                <a:solidFill>
                  <a:prstClr val="black"/>
                </a:solidFill>
                <a:latin typeface="Calibri" charset="0"/>
                <a:ea typeface="Calibri" charset="0"/>
                <a:cs typeface="Times New Roman" charset="0"/>
              </a:rPr>
              <a:t> </a:t>
            </a:r>
            <a:endParaRPr lang="en-GB" sz="2400" dirty="0">
              <a:solidFill>
                <a:prstClr val="black"/>
              </a:solidFill>
              <a:latin typeface="Calibri" charset="0"/>
              <a:ea typeface="Calibri" charset="0"/>
              <a:cs typeface="Times New Roman" charset="0"/>
            </a:endParaRPr>
          </a:p>
        </p:txBody>
      </p:sp>
      <p:sp>
        <p:nvSpPr>
          <p:cNvPr id="55" name="Text Box 27">
            <a:extLst>
              <a:ext uri="{FF2B5EF4-FFF2-40B4-BE49-F238E27FC236}">
                <a16:creationId xmlns="" xmlns:a16="http://schemas.microsoft.com/office/drawing/2014/main" id="{7AD2A7D3-61F2-47CB-ADD7-972964E7FF46}"/>
              </a:ext>
            </a:extLst>
          </p:cNvPr>
          <p:cNvSpPr txBox="1"/>
          <p:nvPr/>
        </p:nvSpPr>
        <p:spPr>
          <a:xfrm>
            <a:off x="5169682" y="2339956"/>
            <a:ext cx="2049288"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2400" dirty="0">
                <a:solidFill>
                  <a:prstClr val="black"/>
                </a:solidFill>
                <a:latin typeface="Calibri" charset="0"/>
                <a:ea typeface="Calibri" charset="0"/>
                <a:cs typeface="Times New Roman" charset="0"/>
              </a:rPr>
              <a:t> Personal  </a:t>
            </a:r>
            <a:r>
              <a:rPr lang="en-GB" sz="2000" dirty="0">
                <a:solidFill>
                  <a:prstClr val="black"/>
                </a:solidFill>
                <a:latin typeface="Calibri" charset="0"/>
                <a:ea typeface="Calibri" charset="0"/>
                <a:cs typeface="Times New Roman" charset="0"/>
              </a:rPr>
              <a:t>Responsibility</a:t>
            </a:r>
          </a:p>
        </p:txBody>
      </p:sp>
      <p:sp>
        <p:nvSpPr>
          <p:cNvPr id="56" name="Text Box 28">
            <a:extLst>
              <a:ext uri="{FF2B5EF4-FFF2-40B4-BE49-F238E27FC236}">
                <a16:creationId xmlns="" xmlns:a16="http://schemas.microsoft.com/office/drawing/2014/main" id="{022C736D-409D-4D2F-A796-2284F557B49C}"/>
              </a:ext>
            </a:extLst>
          </p:cNvPr>
          <p:cNvSpPr txBox="1"/>
          <p:nvPr/>
        </p:nvSpPr>
        <p:spPr>
          <a:xfrm>
            <a:off x="3258882" y="223036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400" dirty="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i="1" dirty="0">
                <a:solidFill>
                  <a:prstClr val="black"/>
                </a:solidFill>
                <a:latin typeface="Calibri" charset="0"/>
                <a:ea typeface="Calibri" charset="0"/>
                <a:cs typeface="Times New Roman" charset="0"/>
              </a:rPr>
              <a:t>Self Belief</a:t>
            </a:r>
            <a:endParaRPr lang="en-GB" sz="2400" dirty="0">
              <a:solidFill>
                <a:prstClr val="black"/>
              </a:solidFill>
              <a:latin typeface="Calibri" charset="0"/>
              <a:ea typeface="Calibri" charset="0"/>
              <a:cs typeface="Times New Roman" charset="0"/>
            </a:endParaRPr>
          </a:p>
          <a:p>
            <a:pPr defTabSz="914400">
              <a:lnSpc>
                <a:spcPct val="115000"/>
              </a:lnSpc>
              <a:spcAft>
                <a:spcPts val="1000"/>
              </a:spcAft>
            </a:pPr>
            <a:endParaRPr lang="en-GB" sz="1200" dirty="0">
              <a:solidFill>
                <a:prstClr val="black"/>
              </a:solidFill>
              <a:latin typeface="Calibri" charset="0"/>
              <a:ea typeface="Calibri" charset="0"/>
              <a:cs typeface="Times New Roman" charset="0"/>
            </a:endParaRPr>
          </a:p>
          <a:p>
            <a:pPr defTabSz="914400">
              <a:lnSpc>
                <a:spcPct val="115000"/>
              </a:lnSpc>
              <a:spcAft>
                <a:spcPts val="1000"/>
              </a:spcAft>
            </a:pPr>
            <a:r>
              <a:rPr lang="en-GB" sz="3200" i="1" dirty="0">
                <a:solidFill>
                  <a:prstClr val="black"/>
                </a:solidFill>
                <a:latin typeface="Calibri" charset="0"/>
                <a:ea typeface="Calibri" charset="0"/>
                <a:cs typeface="Times New Roman" charset="0"/>
              </a:rPr>
              <a:t> </a:t>
            </a:r>
            <a:endParaRPr lang="en-GB" sz="1200" dirty="0">
              <a:solidFill>
                <a:prstClr val="black"/>
              </a:solidFill>
              <a:latin typeface="Calibri" charset="0"/>
              <a:ea typeface="Calibri" charset="0"/>
              <a:cs typeface="Times New Roman" charset="0"/>
            </a:endParaRPr>
          </a:p>
        </p:txBody>
      </p:sp>
      <p:sp>
        <p:nvSpPr>
          <p:cNvPr id="57" name="Text Box 29">
            <a:extLst>
              <a:ext uri="{FF2B5EF4-FFF2-40B4-BE49-F238E27FC236}">
                <a16:creationId xmlns="" xmlns:a16="http://schemas.microsoft.com/office/drawing/2014/main" id="{658094F9-31FB-4EA3-83BD-FF96C5C7ABBB}"/>
              </a:ext>
            </a:extLst>
          </p:cNvPr>
          <p:cNvSpPr txBox="1"/>
          <p:nvPr/>
        </p:nvSpPr>
        <p:spPr>
          <a:xfrm>
            <a:off x="2322864" y="4235019"/>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1050" dirty="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i="1" dirty="0">
                <a:solidFill>
                  <a:prstClr val="black"/>
                </a:solidFill>
                <a:latin typeface="Calibri" charset="0"/>
                <a:ea typeface="Calibri" charset="0"/>
                <a:cs typeface="Times New Roman" charset="0"/>
              </a:rPr>
              <a:t>Reasons Why</a:t>
            </a:r>
            <a:endParaRPr lang="en-GB" sz="1050" dirty="0">
              <a:solidFill>
                <a:prstClr val="black"/>
              </a:solidFill>
              <a:latin typeface="Calibri" charset="0"/>
              <a:ea typeface="Calibri" charset="0"/>
              <a:cs typeface="Times New Roman" charset="0"/>
            </a:endParaRPr>
          </a:p>
        </p:txBody>
      </p:sp>
      <p:sp>
        <p:nvSpPr>
          <p:cNvPr id="58" name="Text Box 30">
            <a:extLst>
              <a:ext uri="{FF2B5EF4-FFF2-40B4-BE49-F238E27FC236}">
                <a16:creationId xmlns="" xmlns:a16="http://schemas.microsoft.com/office/drawing/2014/main" id="{86808BCB-0284-42F8-A0D8-982520CC58D0}"/>
              </a:ext>
            </a:extLst>
          </p:cNvPr>
          <p:cNvSpPr txBox="1"/>
          <p:nvPr/>
        </p:nvSpPr>
        <p:spPr>
          <a:xfrm>
            <a:off x="5547284" y="4175942"/>
            <a:ext cx="1270464"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1100" dirty="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dirty="0">
                <a:solidFill>
                  <a:prstClr val="black"/>
                </a:solidFill>
                <a:latin typeface="Calibri" charset="0"/>
                <a:ea typeface="Calibri" charset="0"/>
                <a:cs typeface="Times New Roman" charset="0"/>
              </a:rPr>
              <a:t>Define Goals</a:t>
            </a:r>
          </a:p>
          <a:p>
            <a:pPr algn="ctr" defTabSz="914400">
              <a:lnSpc>
                <a:spcPct val="115000"/>
              </a:lnSpc>
              <a:spcAft>
                <a:spcPts val="1000"/>
              </a:spcAft>
            </a:pPr>
            <a:r>
              <a:rPr lang="en-GB" sz="1100" dirty="0">
                <a:solidFill>
                  <a:prstClr val="black"/>
                </a:solidFill>
                <a:latin typeface="Calibri" charset="0"/>
                <a:ea typeface="Calibri" charset="0"/>
                <a:cs typeface="Times New Roman" charset="0"/>
              </a:rPr>
              <a:t> </a:t>
            </a:r>
          </a:p>
          <a:p>
            <a:pPr algn="ctr" defTabSz="914400">
              <a:lnSpc>
                <a:spcPct val="115000"/>
              </a:lnSpc>
              <a:spcAft>
                <a:spcPts val="1000"/>
              </a:spcAft>
            </a:pPr>
            <a:r>
              <a:rPr lang="en-GB" sz="1100" dirty="0">
                <a:solidFill>
                  <a:prstClr val="black"/>
                </a:solidFill>
                <a:latin typeface="Calibri" charset="0"/>
                <a:ea typeface="Calibri" charset="0"/>
                <a:cs typeface="Times New Roman" charset="0"/>
              </a:rPr>
              <a:t> </a:t>
            </a:r>
          </a:p>
          <a:p>
            <a:pPr defTabSz="914400">
              <a:lnSpc>
                <a:spcPct val="115000"/>
              </a:lnSpc>
              <a:spcAft>
                <a:spcPts val="1000"/>
              </a:spcAft>
            </a:pPr>
            <a:r>
              <a:rPr lang="en-GB" sz="2800" i="1" dirty="0">
                <a:solidFill>
                  <a:prstClr val="black"/>
                </a:solidFill>
                <a:latin typeface="Calibri" charset="0"/>
                <a:ea typeface="Calibri" charset="0"/>
                <a:cs typeface="Times New Roman" charset="0"/>
              </a:rPr>
              <a:t> </a:t>
            </a:r>
            <a:endParaRPr lang="en-GB" sz="1100" dirty="0">
              <a:solidFill>
                <a:prstClr val="black"/>
              </a:solidFill>
              <a:latin typeface="Calibri" charset="0"/>
              <a:ea typeface="Calibri" charset="0"/>
              <a:cs typeface="Times New Roman" charset="0"/>
            </a:endParaRPr>
          </a:p>
        </p:txBody>
      </p:sp>
      <p:sp>
        <p:nvSpPr>
          <p:cNvPr id="59" name="Text Box 31">
            <a:extLst>
              <a:ext uri="{FF2B5EF4-FFF2-40B4-BE49-F238E27FC236}">
                <a16:creationId xmlns="" xmlns:a16="http://schemas.microsoft.com/office/drawing/2014/main" id="{573990AB-D4E2-4264-A6E7-27550C1EC337}"/>
              </a:ext>
            </a:extLst>
          </p:cNvPr>
          <p:cNvSpPr txBox="1"/>
          <p:nvPr/>
        </p:nvSpPr>
        <p:spPr>
          <a:xfrm>
            <a:off x="8793502" y="4225650"/>
            <a:ext cx="157582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4000" dirty="0">
                <a:solidFill>
                  <a:prstClr val="black"/>
                </a:solidFill>
                <a:latin typeface="Calibri" charset="0"/>
                <a:ea typeface="Calibri" charset="0"/>
                <a:cs typeface="Times New Roman" charset="0"/>
              </a:rPr>
              <a:t> </a:t>
            </a:r>
            <a:r>
              <a:rPr lang="en-GB" sz="2400" dirty="0">
                <a:solidFill>
                  <a:prstClr val="black"/>
                </a:solidFill>
                <a:latin typeface="Calibri" charset="0"/>
                <a:ea typeface="Calibri" charset="0"/>
                <a:cs typeface="Times New Roman" charset="0"/>
              </a:rPr>
              <a:t>Plans &amp; Priorities</a:t>
            </a:r>
          </a:p>
          <a:p>
            <a:pPr defTabSz="914400">
              <a:lnSpc>
                <a:spcPct val="115000"/>
              </a:lnSpc>
              <a:spcAft>
                <a:spcPts val="1000"/>
              </a:spcAft>
            </a:pPr>
            <a:r>
              <a:rPr lang="en-GB" sz="3600" i="1" dirty="0">
                <a:solidFill>
                  <a:prstClr val="black"/>
                </a:solidFill>
                <a:latin typeface="Calibri" charset="0"/>
                <a:ea typeface="Calibri" charset="0"/>
                <a:cs typeface="Times New Roman" charset="0"/>
              </a:rPr>
              <a:t> </a:t>
            </a:r>
            <a:endParaRPr lang="en-GB" sz="1400" dirty="0">
              <a:solidFill>
                <a:prstClr val="black"/>
              </a:solidFill>
              <a:latin typeface="Calibri" charset="0"/>
              <a:ea typeface="Calibri" charset="0"/>
              <a:cs typeface="Times New Roman" charset="0"/>
            </a:endParaRPr>
          </a:p>
        </p:txBody>
      </p:sp>
      <p:cxnSp>
        <p:nvCxnSpPr>
          <p:cNvPr id="60" name="Straight Connector 59">
            <a:extLst>
              <a:ext uri="{FF2B5EF4-FFF2-40B4-BE49-F238E27FC236}">
                <a16:creationId xmlns="" xmlns:a16="http://schemas.microsoft.com/office/drawing/2014/main" id="{01651812-3F82-4B58-9DC8-7529A26B78FC}"/>
              </a:ext>
            </a:extLst>
          </p:cNvPr>
          <p:cNvCxnSpPr>
            <a:cxnSpLocks/>
            <a:endCxn id="58" idx="3"/>
          </p:cNvCxnSpPr>
          <p:nvPr/>
        </p:nvCxnSpPr>
        <p:spPr>
          <a:xfrm flipH="1" flipV="1">
            <a:off x="6817748" y="4836652"/>
            <a:ext cx="2158036" cy="49708"/>
          </a:xfrm>
          <a:prstGeom prst="line">
            <a:avLst/>
          </a:prstGeom>
          <a:noFill/>
          <a:ln w="57150" cap="flat" cmpd="sng" algn="ctr">
            <a:solidFill>
              <a:srgbClr val="4F81BD">
                <a:shade val="95000"/>
                <a:satMod val="105000"/>
              </a:srgbClr>
            </a:solidFill>
            <a:prstDash val="solid"/>
          </a:ln>
          <a:effectLst/>
        </p:spPr>
      </p:cxnSp>
      <p:cxnSp>
        <p:nvCxnSpPr>
          <p:cNvPr id="61" name="Straight Connector 60">
            <a:extLst>
              <a:ext uri="{FF2B5EF4-FFF2-40B4-BE49-F238E27FC236}">
                <a16:creationId xmlns="" xmlns:a16="http://schemas.microsoft.com/office/drawing/2014/main" id="{7DCF934F-6E76-43B8-8941-54BC98CF297F}"/>
              </a:ext>
            </a:extLst>
          </p:cNvPr>
          <p:cNvCxnSpPr/>
          <p:nvPr/>
        </p:nvCxnSpPr>
        <p:spPr>
          <a:xfrm flipH="1" flipV="1">
            <a:off x="4528504" y="2870116"/>
            <a:ext cx="952868" cy="13996"/>
          </a:xfrm>
          <a:prstGeom prst="line">
            <a:avLst/>
          </a:prstGeom>
          <a:noFill/>
          <a:ln w="57150" cap="flat" cmpd="sng" algn="ctr">
            <a:solidFill>
              <a:srgbClr val="4F81BD">
                <a:shade val="95000"/>
                <a:satMod val="105000"/>
              </a:srgbClr>
            </a:solidFill>
            <a:prstDash val="solid"/>
          </a:ln>
          <a:effectLst/>
        </p:spPr>
      </p:cxnSp>
      <p:cxnSp>
        <p:nvCxnSpPr>
          <p:cNvPr id="62" name="Straight Connector 61">
            <a:extLst>
              <a:ext uri="{FF2B5EF4-FFF2-40B4-BE49-F238E27FC236}">
                <a16:creationId xmlns="" xmlns:a16="http://schemas.microsoft.com/office/drawing/2014/main" id="{D87EBBF2-6A5A-4A21-A236-4EC3AAA12B11}"/>
              </a:ext>
            </a:extLst>
          </p:cNvPr>
          <p:cNvCxnSpPr/>
          <p:nvPr/>
        </p:nvCxnSpPr>
        <p:spPr>
          <a:xfrm flipH="1">
            <a:off x="3572369" y="3415754"/>
            <a:ext cx="2123557" cy="1200265"/>
          </a:xfrm>
          <a:prstGeom prst="line">
            <a:avLst/>
          </a:prstGeom>
          <a:noFill/>
          <a:ln w="57150" cap="flat" cmpd="sng" algn="ctr">
            <a:solidFill>
              <a:srgbClr val="4F81BD">
                <a:shade val="95000"/>
                <a:satMod val="105000"/>
              </a:srgbClr>
            </a:solidFill>
            <a:prstDash val="solid"/>
          </a:ln>
          <a:effectLst/>
        </p:spPr>
      </p:cxnSp>
      <p:cxnSp>
        <p:nvCxnSpPr>
          <p:cNvPr id="63" name="Straight Connector 62">
            <a:extLst>
              <a:ext uri="{FF2B5EF4-FFF2-40B4-BE49-F238E27FC236}">
                <a16:creationId xmlns="" xmlns:a16="http://schemas.microsoft.com/office/drawing/2014/main" id="{7ED011E4-63A7-4F82-8931-717BBB91F100}"/>
              </a:ext>
            </a:extLst>
          </p:cNvPr>
          <p:cNvCxnSpPr/>
          <p:nvPr/>
        </p:nvCxnSpPr>
        <p:spPr>
          <a:xfrm>
            <a:off x="4247283" y="3449246"/>
            <a:ext cx="1468121" cy="1030303"/>
          </a:xfrm>
          <a:prstGeom prst="line">
            <a:avLst/>
          </a:prstGeom>
          <a:noFill/>
          <a:ln w="57150" cap="flat" cmpd="sng" algn="ctr">
            <a:solidFill>
              <a:srgbClr val="4F81BD">
                <a:shade val="95000"/>
                <a:satMod val="105000"/>
              </a:srgbClr>
            </a:solidFill>
            <a:prstDash val="solid"/>
          </a:ln>
          <a:effectLst/>
        </p:spPr>
      </p:cxnSp>
      <p:sp>
        <p:nvSpPr>
          <p:cNvPr id="65" name="TextBox 64">
            <a:extLst>
              <a:ext uri="{FF2B5EF4-FFF2-40B4-BE49-F238E27FC236}">
                <a16:creationId xmlns="" xmlns:a16="http://schemas.microsoft.com/office/drawing/2014/main" id="{3F637514-0EB1-4E09-BBC5-12ECA069B735}"/>
              </a:ext>
            </a:extLst>
          </p:cNvPr>
          <p:cNvSpPr txBox="1"/>
          <p:nvPr/>
        </p:nvSpPr>
        <p:spPr>
          <a:xfrm>
            <a:off x="3909020" y="4863011"/>
            <a:ext cx="1569544" cy="400110"/>
          </a:xfrm>
          <a:prstGeom prst="rect">
            <a:avLst/>
          </a:prstGeom>
          <a:noFill/>
        </p:spPr>
        <p:txBody>
          <a:bodyPr wrap="square" rtlCol="0">
            <a:spAutoFit/>
          </a:bodyPr>
          <a:lstStyle/>
          <a:p>
            <a:pPr defTabSz="914400"/>
            <a:r>
              <a:rPr lang="en-US" sz="2000" b="1" dirty="0">
                <a:solidFill>
                  <a:srgbClr val="FF0000"/>
                </a:solidFill>
                <a:latin typeface="Myriad Pro"/>
              </a:rPr>
              <a:t>Strengths</a:t>
            </a:r>
          </a:p>
        </p:txBody>
      </p:sp>
      <p:sp>
        <p:nvSpPr>
          <p:cNvPr id="66" name="TextBox 65">
            <a:extLst>
              <a:ext uri="{FF2B5EF4-FFF2-40B4-BE49-F238E27FC236}">
                <a16:creationId xmlns="" xmlns:a16="http://schemas.microsoft.com/office/drawing/2014/main" id="{F41AAF04-C105-463E-8C10-CA3F540DB91A}"/>
              </a:ext>
            </a:extLst>
          </p:cNvPr>
          <p:cNvSpPr txBox="1"/>
          <p:nvPr/>
        </p:nvSpPr>
        <p:spPr>
          <a:xfrm>
            <a:off x="7087904" y="4904306"/>
            <a:ext cx="1569544" cy="400110"/>
          </a:xfrm>
          <a:prstGeom prst="rect">
            <a:avLst/>
          </a:prstGeom>
          <a:noFill/>
        </p:spPr>
        <p:txBody>
          <a:bodyPr wrap="square" rtlCol="0">
            <a:spAutoFit/>
          </a:bodyPr>
          <a:lstStyle/>
          <a:p>
            <a:pPr defTabSz="914400"/>
            <a:r>
              <a:rPr lang="en-US" sz="2000" b="1" dirty="0">
                <a:solidFill>
                  <a:srgbClr val="FF0000"/>
                </a:solidFill>
                <a:latin typeface="Myriad Pro"/>
              </a:rPr>
              <a:t>Importance</a:t>
            </a:r>
          </a:p>
        </p:txBody>
      </p:sp>
      <p:sp>
        <p:nvSpPr>
          <p:cNvPr id="67" name="TextBox 66">
            <a:extLst>
              <a:ext uri="{FF2B5EF4-FFF2-40B4-BE49-F238E27FC236}">
                <a16:creationId xmlns="" xmlns:a16="http://schemas.microsoft.com/office/drawing/2014/main" id="{7D8A926D-3FC6-4EE2-AFFC-5DA901EB7E24}"/>
              </a:ext>
            </a:extLst>
          </p:cNvPr>
          <p:cNvSpPr txBox="1"/>
          <p:nvPr/>
        </p:nvSpPr>
        <p:spPr>
          <a:xfrm rot="18121440">
            <a:off x="2809678" y="3550871"/>
            <a:ext cx="1050734" cy="400110"/>
          </a:xfrm>
          <a:prstGeom prst="rect">
            <a:avLst/>
          </a:prstGeom>
          <a:noFill/>
        </p:spPr>
        <p:txBody>
          <a:bodyPr wrap="square" rtlCol="0">
            <a:spAutoFit/>
          </a:bodyPr>
          <a:lstStyle/>
          <a:p>
            <a:pPr defTabSz="914400"/>
            <a:r>
              <a:rPr lang="en-US" sz="2000" b="1" dirty="0">
                <a:solidFill>
                  <a:srgbClr val="FF0000"/>
                </a:solidFill>
                <a:latin typeface="Myriad Pro"/>
              </a:rPr>
              <a:t>Check</a:t>
            </a:r>
          </a:p>
        </p:txBody>
      </p:sp>
      <p:sp>
        <p:nvSpPr>
          <p:cNvPr id="68" name="TextBox 67">
            <a:extLst>
              <a:ext uri="{FF2B5EF4-FFF2-40B4-BE49-F238E27FC236}">
                <a16:creationId xmlns="" xmlns:a16="http://schemas.microsoft.com/office/drawing/2014/main" id="{1F4FFD99-90E6-41EB-A491-7661C99CC489}"/>
              </a:ext>
            </a:extLst>
          </p:cNvPr>
          <p:cNvSpPr txBox="1"/>
          <p:nvPr/>
        </p:nvSpPr>
        <p:spPr>
          <a:xfrm rot="2759507">
            <a:off x="8707334" y="3674877"/>
            <a:ext cx="949186" cy="409778"/>
          </a:xfrm>
          <a:prstGeom prst="rect">
            <a:avLst/>
          </a:prstGeom>
          <a:noFill/>
        </p:spPr>
        <p:txBody>
          <a:bodyPr wrap="square" rtlCol="0">
            <a:spAutoFit/>
          </a:bodyPr>
          <a:lstStyle/>
          <a:p>
            <a:pPr defTabSz="914400"/>
            <a:r>
              <a:rPr lang="en-US" sz="2000" b="1" dirty="0">
                <a:solidFill>
                  <a:srgbClr val="FF0000"/>
                </a:solidFill>
                <a:latin typeface="Myriad Pro"/>
              </a:rPr>
              <a:t>Task</a:t>
            </a:r>
          </a:p>
        </p:txBody>
      </p:sp>
      <p:sp>
        <p:nvSpPr>
          <p:cNvPr id="69" name="TextBox 68">
            <a:extLst>
              <a:ext uri="{FF2B5EF4-FFF2-40B4-BE49-F238E27FC236}">
                <a16:creationId xmlns="" xmlns:a16="http://schemas.microsoft.com/office/drawing/2014/main" id="{6C5E40F3-01ED-41ED-9083-27C3AB1F55F1}"/>
              </a:ext>
            </a:extLst>
          </p:cNvPr>
          <p:cNvSpPr txBox="1"/>
          <p:nvPr/>
        </p:nvSpPr>
        <p:spPr>
          <a:xfrm rot="2040037">
            <a:off x="4243709" y="3646323"/>
            <a:ext cx="1798403" cy="400110"/>
          </a:xfrm>
          <a:prstGeom prst="rect">
            <a:avLst/>
          </a:prstGeom>
          <a:noFill/>
        </p:spPr>
        <p:txBody>
          <a:bodyPr wrap="square" rtlCol="0">
            <a:spAutoFit/>
          </a:bodyPr>
          <a:lstStyle/>
          <a:p>
            <a:pPr defTabSz="914400"/>
            <a:r>
              <a:rPr lang="en-US" sz="2000" b="1" dirty="0">
                <a:solidFill>
                  <a:srgbClr val="FF0000"/>
                </a:solidFill>
                <a:latin typeface="Myriad Pro"/>
              </a:rPr>
              <a:t>Achievability</a:t>
            </a:r>
          </a:p>
        </p:txBody>
      </p:sp>
      <p:sp>
        <p:nvSpPr>
          <p:cNvPr id="70" name="TextBox 69">
            <a:extLst>
              <a:ext uri="{FF2B5EF4-FFF2-40B4-BE49-F238E27FC236}">
                <a16:creationId xmlns="" xmlns:a16="http://schemas.microsoft.com/office/drawing/2014/main" id="{D85F2856-0841-47A2-8601-6BB8A91551D3}"/>
              </a:ext>
            </a:extLst>
          </p:cNvPr>
          <p:cNvSpPr txBox="1"/>
          <p:nvPr/>
        </p:nvSpPr>
        <p:spPr>
          <a:xfrm rot="19567020">
            <a:off x="6955475" y="3589416"/>
            <a:ext cx="1106076" cy="400110"/>
          </a:xfrm>
          <a:prstGeom prst="rect">
            <a:avLst/>
          </a:prstGeom>
          <a:noFill/>
        </p:spPr>
        <p:txBody>
          <a:bodyPr wrap="square" rtlCol="0">
            <a:spAutoFit/>
          </a:bodyPr>
          <a:lstStyle/>
          <a:p>
            <a:pPr defTabSz="914400"/>
            <a:r>
              <a:rPr lang="en-US" sz="2000" b="1" dirty="0">
                <a:solidFill>
                  <a:srgbClr val="FF0000"/>
                </a:solidFill>
                <a:latin typeface="Myriad Pro"/>
              </a:rPr>
              <a:t>Buy-in</a:t>
            </a:r>
          </a:p>
        </p:txBody>
      </p:sp>
      <p:sp>
        <p:nvSpPr>
          <p:cNvPr id="72" name="Text Box 25">
            <a:extLst>
              <a:ext uri="{FF2B5EF4-FFF2-40B4-BE49-F238E27FC236}">
                <a16:creationId xmlns="" xmlns:a16="http://schemas.microsoft.com/office/drawing/2014/main" id="{1E6D3CFA-5798-4F9A-93BF-3E89D972FEBD}"/>
              </a:ext>
            </a:extLst>
          </p:cNvPr>
          <p:cNvSpPr txBox="1"/>
          <p:nvPr/>
        </p:nvSpPr>
        <p:spPr>
          <a:xfrm>
            <a:off x="5447678" y="232677"/>
            <a:ext cx="1595498" cy="1098328"/>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1400" dirty="0">
                <a:solidFill>
                  <a:prstClr val="black"/>
                </a:solidFill>
                <a:latin typeface="Myriad Pro"/>
                <a:ea typeface="Calibri" charset="0"/>
                <a:cs typeface="Times New Roman" charset="0"/>
              </a:rPr>
              <a:t>Take Action Measure Results &amp; </a:t>
            </a:r>
            <a:r>
              <a:rPr lang="en-GB" sz="1400" dirty="0">
                <a:solidFill>
                  <a:prstClr val="black"/>
                </a:solidFill>
                <a:latin typeface="Calibri" charset="0"/>
                <a:ea typeface="Calibri" charset="0"/>
                <a:cs typeface="Times New Roman" charset="0"/>
              </a:rPr>
              <a:t>Personal Responsibility</a:t>
            </a:r>
          </a:p>
          <a:p>
            <a:pPr algn="ctr" defTabSz="914400">
              <a:lnSpc>
                <a:spcPct val="115000"/>
              </a:lnSpc>
              <a:spcAft>
                <a:spcPts val="1000"/>
              </a:spcAft>
            </a:pPr>
            <a:endParaRPr lang="en-GB" sz="1600" dirty="0">
              <a:solidFill>
                <a:prstClr val="black"/>
              </a:solidFill>
              <a:latin typeface="Myriad Pro"/>
              <a:ea typeface="Calibri" charset="0"/>
              <a:cs typeface="Times New Roman" charset="0"/>
            </a:endParaRPr>
          </a:p>
          <a:p>
            <a:pPr algn="ctr" defTabSz="914400">
              <a:lnSpc>
                <a:spcPct val="115000"/>
              </a:lnSpc>
              <a:spcAft>
                <a:spcPts val="1000"/>
              </a:spcAft>
            </a:pPr>
            <a:r>
              <a:rPr lang="en-GB" sz="1600" i="1" dirty="0">
                <a:solidFill>
                  <a:prstClr val="black"/>
                </a:solidFill>
                <a:latin typeface="Myriad Pro"/>
                <a:ea typeface="Calibri" charset="0"/>
                <a:cs typeface="Times New Roman" charset="0"/>
              </a:rPr>
              <a:t> </a:t>
            </a:r>
            <a:endParaRPr lang="en-GB" sz="1600" dirty="0">
              <a:solidFill>
                <a:prstClr val="black"/>
              </a:solidFill>
              <a:latin typeface="Myriad Pro"/>
              <a:ea typeface="Calibri" charset="0"/>
              <a:cs typeface="Times New Roman" charset="0"/>
            </a:endParaRPr>
          </a:p>
        </p:txBody>
      </p:sp>
    </p:spTree>
    <p:extLst>
      <p:ext uri="{BB962C8B-B14F-4D97-AF65-F5344CB8AC3E}">
        <p14:creationId xmlns="" xmlns:p14="http://schemas.microsoft.com/office/powerpoint/2010/main" val="2477857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168173-15E6-4F89-981C-FEF0B28A75E7}"/>
              </a:ext>
            </a:extLst>
          </p:cNvPr>
          <p:cNvSpPr>
            <a:spLocks noGrp="1"/>
          </p:cNvSpPr>
          <p:nvPr>
            <p:ph type="title"/>
          </p:nvPr>
        </p:nvSpPr>
        <p:spPr/>
        <p:txBody>
          <a:bodyPr/>
          <a:lstStyle/>
          <a:p>
            <a:r>
              <a:rPr lang="en-GB" b="1" dirty="0">
                <a:solidFill>
                  <a:srgbClr val="FF0000"/>
                </a:solidFill>
                <a:cs typeface="Arial" panose="020B0604020202020204" pitchFamily="34" charset="0"/>
              </a:rPr>
              <a:t>Go Mad</a:t>
            </a:r>
            <a:endParaRPr lang="en-GB" dirty="0"/>
          </a:p>
        </p:txBody>
      </p:sp>
      <p:sp>
        <p:nvSpPr>
          <p:cNvPr id="3" name="Content Placeholder 2">
            <a:extLst>
              <a:ext uri="{FF2B5EF4-FFF2-40B4-BE49-F238E27FC236}">
                <a16:creationId xmlns="" xmlns:a16="http://schemas.microsoft.com/office/drawing/2014/main" id="{ED1A3F0A-8912-4F6F-B4FF-BD763EEBCDFA}"/>
              </a:ext>
            </a:extLst>
          </p:cNvPr>
          <p:cNvSpPr>
            <a:spLocks noGrp="1"/>
          </p:cNvSpPr>
          <p:nvPr>
            <p:ph idx="1"/>
          </p:nvPr>
        </p:nvSpPr>
        <p:spPr>
          <a:xfrm>
            <a:off x="1117600" y="2014538"/>
            <a:ext cx="8229600" cy="3917032"/>
          </a:xfrm>
        </p:spPr>
        <p:txBody>
          <a:bodyPr>
            <a:normAutofit/>
          </a:bodyPr>
          <a:lstStyle/>
          <a:p>
            <a:pPr>
              <a:defRPr/>
            </a:pPr>
            <a:r>
              <a:rPr lang="en-GB" altLang="en-US" dirty="0">
                <a:cs typeface="Arial" panose="020B0604020202020204" pitchFamily="34" charset="0"/>
              </a:rPr>
              <a:t>You keep the piece of paper (at the end of the course look at it again)</a:t>
            </a:r>
            <a:endParaRPr lang="en-GB" altLang="en-US" sz="1400" dirty="0">
              <a:cs typeface="Arial" panose="020B0604020202020204" pitchFamily="34" charset="0"/>
            </a:endParaRPr>
          </a:p>
          <a:p>
            <a:pPr>
              <a:defRPr/>
            </a:pPr>
            <a:r>
              <a:rPr lang="en-GB" altLang="en-US" dirty="0">
                <a:cs typeface="Arial" panose="020B0604020202020204" pitchFamily="34" charset="0"/>
              </a:rPr>
              <a:t>Its confidential</a:t>
            </a:r>
            <a:endParaRPr lang="en-GB" altLang="en-US" sz="1400" dirty="0">
              <a:cs typeface="Arial" panose="020B0604020202020204" pitchFamily="34" charset="0"/>
            </a:endParaRPr>
          </a:p>
          <a:p>
            <a:pPr>
              <a:defRPr/>
            </a:pPr>
            <a:r>
              <a:rPr lang="en-GB" altLang="en-US" dirty="0">
                <a:cs typeface="Arial" panose="020B0604020202020204" pitchFamily="34" charset="0"/>
              </a:rPr>
              <a:t>You may wish to expand on it after the session</a:t>
            </a:r>
            <a:endParaRPr lang="en-GB" altLang="en-US" sz="1600" dirty="0">
              <a:cs typeface="Arial" panose="020B0604020202020204" pitchFamily="34" charset="0"/>
            </a:endParaRPr>
          </a:p>
          <a:p>
            <a:pPr>
              <a:defRPr/>
            </a:pPr>
            <a:r>
              <a:rPr lang="en-GB" altLang="en-US" dirty="0">
                <a:cs typeface="Arial" panose="020B0604020202020204" pitchFamily="34" charset="0"/>
              </a:rPr>
              <a:t>Start by drawing up the </a:t>
            </a:r>
            <a:r>
              <a:rPr lang="en-GB" altLang="en-US" i="1" dirty="0">
                <a:cs typeface="Arial" panose="020B0604020202020204" pitchFamily="34" charset="0"/>
              </a:rPr>
              <a:t>Go Mad</a:t>
            </a:r>
            <a:r>
              <a:rPr lang="en-GB" altLang="en-US" dirty="0">
                <a:cs typeface="Arial" panose="020B0604020202020204" pitchFamily="34" charset="0"/>
              </a:rPr>
              <a:t>.</a:t>
            </a:r>
          </a:p>
          <a:p>
            <a:endParaRPr lang="en-GB" dirty="0"/>
          </a:p>
        </p:txBody>
      </p:sp>
      <p:pic>
        <p:nvPicPr>
          <p:cNvPr id="4" name="Picture 2" descr="http://sd.keepcalm-o-matic.co.uk/i/keep-calm-and-go-mad-13.png">
            <a:extLst>
              <a:ext uri="{FF2B5EF4-FFF2-40B4-BE49-F238E27FC236}">
                <a16:creationId xmlns="" xmlns:a16="http://schemas.microsoft.com/office/drawing/2014/main" id="{B3E6A27C-A969-4F94-BACB-2EFBF0DEE882}"/>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8901276" y="3670004"/>
            <a:ext cx="1741391" cy="20297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4116873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730500" y="800099"/>
            <a:ext cx="6223000" cy="5863547"/>
          </a:xfrm>
          <a:prstGeom prst="rect">
            <a:avLst/>
          </a:prstGeom>
        </p:spPr>
      </p:pic>
      <p:sp>
        <p:nvSpPr>
          <p:cNvPr id="5" name="TextBox 4"/>
          <p:cNvSpPr txBox="1"/>
          <p:nvPr/>
        </p:nvSpPr>
        <p:spPr>
          <a:xfrm>
            <a:off x="546100" y="431800"/>
            <a:ext cx="2184400" cy="369332"/>
          </a:xfrm>
          <a:prstGeom prst="rect">
            <a:avLst/>
          </a:prstGeom>
          <a:noFill/>
        </p:spPr>
        <p:txBody>
          <a:bodyPr wrap="square" rtlCol="0">
            <a:spAutoFit/>
          </a:bodyPr>
          <a:lstStyle/>
          <a:p>
            <a:r>
              <a:rPr lang="en-GB" dirty="0" smtClean="0"/>
              <a:t>Step 1 </a:t>
            </a:r>
            <a:endParaRPr lang="en-GB" dirty="0"/>
          </a:p>
        </p:txBody>
      </p:sp>
      <p:sp>
        <p:nvSpPr>
          <p:cNvPr id="6" name="TextBox 5"/>
          <p:cNvSpPr txBox="1"/>
          <p:nvPr/>
        </p:nvSpPr>
        <p:spPr>
          <a:xfrm>
            <a:off x="2730500" y="2628900"/>
            <a:ext cx="1333500" cy="646331"/>
          </a:xfrm>
          <a:prstGeom prst="rect">
            <a:avLst/>
          </a:prstGeom>
          <a:noFill/>
        </p:spPr>
        <p:txBody>
          <a:bodyPr wrap="square" rtlCol="0">
            <a:spAutoFit/>
          </a:bodyPr>
          <a:lstStyle/>
          <a:p>
            <a:r>
              <a:rPr lang="en-GB" dirty="0" smtClean="0"/>
              <a:t>Can I be bothered?</a:t>
            </a:r>
            <a:endParaRPr lang="en-GB" dirty="0"/>
          </a:p>
        </p:txBody>
      </p:sp>
      <p:sp>
        <p:nvSpPr>
          <p:cNvPr id="7" name="Title 1">
            <a:extLst>
              <a:ext uri="{FF2B5EF4-FFF2-40B4-BE49-F238E27FC236}">
                <a16:creationId xmlns="" xmlns:a16="http://schemas.microsoft.com/office/drawing/2014/main" id="{03EADF68-11A6-46AA-9262-CC027DF10057}"/>
              </a:ext>
            </a:extLst>
          </p:cNvPr>
          <p:cNvSpPr>
            <a:spLocks noGrp="1"/>
          </p:cNvSpPr>
          <p:nvPr>
            <p:ph type="title"/>
          </p:nvPr>
        </p:nvSpPr>
        <p:spPr>
          <a:xfrm>
            <a:off x="3187075" y="118322"/>
            <a:ext cx="10364451" cy="1596177"/>
          </a:xfrm>
        </p:spPr>
        <p:txBody>
          <a:bodyPr/>
          <a:lstStyle/>
          <a:p>
            <a:r>
              <a:rPr lang="en-GB" dirty="0">
                <a:cs typeface="Arial" panose="020B0604020202020204" pitchFamily="34" charset="0"/>
              </a:rPr>
              <a:t>Internal Triangle</a:t>
            </a:r>
            <a:endParaRPr lang="en-GB" dirty="0"/>
          </a:p>
        </p:txBody>
      </p:sp>
    </p:spTree>
    <p:extLst>
      <p:ext uri="{BB962C8B-B14F-4D97-AF65-F5344CB8AC3E}">
        <p14:creationId xmlns="" xmlns:p14="http://schemas.microsoft.com/office/powerpoint/2010/main" val="1493174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 xmlns:a16="http://schemas.microsoft.com/office/drawing/2014/main" id="{DB79F8FE-0C44-4B81-BA44-DF4FCE71CC25}"/>
              </a:ext>
            </a:extLst>
          </p:cNvPr>
          <p:cNvSpPr>
            <a:spLocks noGrp="1"/>
          </p:cNvSpPr>
          <p:nvPr>
            <p:ph idx="1"/>
          </p:nvPr>
        </p:nvSpPr>
        <p:spPr>
          <a:xfrm>
            <a:off x="233814" y="1955550"/>
            <a:ext cx="4995044" cy="4153149"/>
          </a:xfrm>
        </p:spPr>
        <p:txBody>
          <a:bodyPr>
            <a:noAutofit/>
          </a:bodyPr>
          <a:lstStyle/>
          <a:p>
            <a:pPr marL="0" indent="0">
              <a:spcBef>
                <a:spcPts val="0"/>
              </a:spcBef>
              <a:spcAft>
                <a:spcPts val="1200"/>
              </a:spcAft>
              <a:buNone/>
            </a:pPr>
            <a:r>
              <a:rPr lang="en-GB" altLang="en-US" sz="2400" dirty="0">
                <a:cs typeface="Arial" charset="0"/>
              </a:rPr>
              <a:t>Check that your </a:t>
            </a:r>
            <a:r>
              <a:rPr lang="en-GB" altLang="en-US" sz="2400" b="1" dirty="0">
                <a:cs typeface="Arial" charset="0"/>
              </a:rPr>
              <a:t>Reasons Why </a:t>
            </a:r>
            <a:r>
              <a:rPr lang="en-GB" altLang="en-US" sz="2400" dirty="0">
                <a:cs typeface="Arial" charset="0"/>
              </a:rPr>
              <a:t>are strong</a:t>
            </a:r>
          </a:p>
          <a:p>
            <a:pPr marL="0" indent="0">
              <a:spcBef>
                <a:spcPts val="0"/>
              </a:spcBef>
              <a:spcAft>
                <a:spcPts val="1200"/>
              </a:spcAft>
              <a:buNone/>
            </a:pPr>
            <a:r>
              <a:rPr lang="en-GB" altLang="en-US" sz="2400" dirty="0">
                <a:cs typeface="Arial" charset="0"/>
              </a:rPr>
              <a:t>Check </a:t>
            </a:r>
            <a:r>
              <a:rPr lang="en-GB" altLang="en-US" sz="2400" b="1" dirty="0">
                <a:cs typeface="Arial" charset="0"/>
              </a:rPr>
              <a:t>Self Belief </a:t>
            </a:r>
            <a:r>
              <a:rPr lang="en-GB" altLang="en-US" sz="2400" dirty="0">
                <a:cs typeface="Arial" charset="0"/>
              </a:rPr>
              <a:t>is high</a:t>
            </a:r>
          </a:p>
          <a:p>
            <a:pPr marL="0" indent="0">
              <a:spcBef>
                <a:spcPts val="0"/>
              </a:spcBef>
              <a:spcAft>
                <a:spcPts val="1200"/>
              </a:spcAft>
              <a:buNone/>
            </a:pPr>
            <a:r>
              <a:rPr lang="en-GB" altLang="en-US" sz="2400" dirty="0">
                <a:cs typeface="Arial" charset="0"/>
              </a:rPr>
              <a:t>The triangle must be solid, as it the foundation for your </a:t>
            </a:r>
            <a:r>
              <a:rPr lang="en-GB" altLang="en-US" sz="2400" b="1" dirty="0">
                <a:cs typeface="Arial" charset="0"/>
              </a:rPr>
              <a:t>motivation</a:t>
            </a:r>
            <a:r>
              <a:rPr lang="en-GB" altLang="en-US" sz="2400" dirty="0">
                <a:cs typeface="Arial" charset="0"/>
              </a:rPr>
              <a:t>.</a:t>
            </a:r>
          </a:p>
          <a:p>
            <a:pPr marL="0" indent="0">
              <a:buNone/>
            </a:pPr>
            <a:r>
              <a:rPr lang="en-GB" altLang="en-US" sz="2400" dirty="0">
                <a:cs typeface="Arial" charset="0"/>
              </a:rPr>
              <a:t>If not then re-visit it later.</a:t>
            </a:r>
          </a:p>
        </p:txBody>
      </p:sp>
      <p:grpSp>
        <p:nvGrpSpPr>
          <p:cNvPr id="5" name="Group 26">
            <a:extLst>
              <a:ext uri="{FF2B5EF4-FFF2-40B4-BE49-F238E27FC236}">
                <a16:creationId xmlns="" xmlns:a16="http://schemas.microsoft.com/office/drawing/2014/main" id="{40C72F6C-C887-4AA2-B963-9A66C5943CA0}"/>
              </a:ext>
            </a:extLst>
          </p:cNvPr>
          <p:cNvGrpSpPr>
            <a:grpSpLocks/>
          </p:cNvGrpSpPr>
          <p:nvPr/>
        </p:nvGrpSpPr>
        <p:grpSpPr bwMode="auto">
          <a:xfrm>
            <a:off x="6442151" y="2258886"/>
            <a:ext cx="4505250" cy="3546475"/>
            <a:chOff x="4855914" y="2465318"/>
            <a:chExt cx="4166618" cy="3545676"/>
          </a:xfrm>
        </p:grpSpPr>
        <p:grpSp>
          <p:nvGrpSpPr>
            <p:cNvPr id="6" name="Group 4">
              <a:extLst>
                <a:ext uri="{FF2B5EF4-FFF2-40B4-BE49-F238E27FC236}">
                  <a16:creationId xmlns="" xmlns:a16="http://schemas.microsoft.com/office/drawing/2014/main" id="{A0801763-F8BE-4567-9B69-373BC778449E}"/>
                </a:ext>
              </a:extLst>
            </p:cNvPr>
            <p:cNvGrpSpPr>
              <a:grpSpLocks/>
            </p:cNvGrpSpPr>
            <p:nvPr/>
          </p:nvGrpSpPr>
          <p:grpSpPr bwMode="auto">
            <a:xfrm>
              <a:off x="4857312" y="2465318"/>
              <a:ext cx="4165220" cy="3545676"/>
              <a:chOff x="424136" y="3304522"/>
              <a:chExt cx="6165442" cy="5045729"/>
            </a:xfrm>
          </p:grpSpPr>
          <p:sp>
            <p:nvSpPr>
              <p:cNvPr id="11" name="TextBox 10">
                <a:extLst>
                  <a:ext uri="{FF2B5EF4-FFF2-40B4-BE49-F238E27FC236}">
                    <a16:creationId xmlns="" xmlns:a16="http://schemas.microsoft.com/office/drawing/2014/main" id="{382AAF2E-A2CB-4669-B22A-0981A7167EEA}"/>
                  </a:ext>
                </a:extLst>
              </p:cNvPr>
              <p:cNvSpPr txBox="1">
                <a:spLocks noChangeArrowheads="1"/>
              </p:cNvSpPr>
              <p:nvPr/>
            </p:nvSpPr>
            <p:spPr bwMode="auto">
              <a:xfrm>
                <a:off x="2740885" y="7823995"/>
                <a:ext cx="1926708" cy="526256"/>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defTabSz="914400" eaLnBrk="1" hangingPunct="1">
                  <a:defRPr/>
                </a:pPr>
                <a:r>
                  <a:rPr lang="en-GB" altLang="en-US" sz="1800" kern="0" dirty="0">
                    <a:solidFill>
                      <a:srgbClr val="FF0000"/>
                    </a:solidFill>
                  </a:rPr>
                  <a:t>Strength</a:t>
                </a:r>
              </a:p>
            </p:txBody>
          </p:sp>
          <p:sp>
            <p:nvSpPr>
              <p:cNvPr id="12" name="TextBox 11">
                <a:extLst>
                  <a:ext uri="{FF2B5EF4-FFF2-40B4-BE49-F238E27FC236}">
                    <a16:creationId xmlns="" xmlns:a16="http://schemas.microsoft.com/office/drawing/2014/main" id="{9AEA5E61-D2E5-4E40-802F-60C6E1987E50}"/>
                  </a:ext>
                </a:extLst>
              </p:cNvPr>
              <p:cNvSpPr txBox="1">
                <a:spLocks noChangeArrowheads="1"/>
              </p:cNvSpPr>
              <p:nvPr/>
            </p:nvSpPr>
            <p:spPr bwMode="auto">
              <a:xfrm>
                <a:off x="3885163" y="5443423"/>
                <a:ext cx="2704415" cy="525465"/>
              </a:xfrm>
              <a:prstGeom prst="rect">
                <a:avLst/>
              </a:prstGeom>
              <a:noFill/>
              <a:ln>
                <a:noFill/>
              </a:ln>
              <a:extLst/>
            </p:spPr>
            <p:txBody>
              <a:bodyPr wrap="square">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defTabSz="914400" eaLnBrk="1" hangingPunct="1">
                  <a:defRPr/>
                </a:pPr>
                <a:r>
                  <a:rPr lang="en-GB" altLang="en-US" sz="1800" kern="0" dirty="0">
                    <a:solidFill>
                      <a:srgbClr val="FF0000"/>
                    </a:solidFill>
                  </a:rPr>
                  <a:t>Achievability</a:t>
                </a:r>
              </a:p>
            </p:txBody>
          </p:sp>
          <p:grpSp>
            <p:nvGrpSpPr>
              <p:cNvPr id="13" name="Group 8">
                <a:extLst>
                  <a:ext uri="{FF2B5EF4-FFF2-40B4-BE49-F238E27FC236}">
                    <a16:creationId xmlns="" xmlns:a16="http://schemas.microsoft.com/office/drawing/2014/main" id="{5492D286-F9D9-48FF-B536-3975F0775ABE}"/>
                  </a:ext>
                </a:extLst>
              </p:cNvPr>
              <p:cNvGrpSpPr>
                <a:grpSpLocks/>
              </p:cNvGrpSpPr>
              <p:nvPr/>
            </p:nvGrpSpPr>
            <p:grpSpPr bwMode="auto">
              <a:xfrm>
                <a:off x="424136" y="6294919"/>
                <a:ext cx="2448328" cy="2025971"/>
                <a:chOff x="280119" y="494838"/>
                <a:chExt cx="3094108" cy="2025971"/>
              </a:xfrm>
            </p:grpSpPr>
            <p:sp>
              <p:nvSpPr>
                <p:cNvPr id="20" name="Oval 6">
                  <a:extLst>
                    <a:ext uri="{FF2B5EF4-FFF2-40B4-BE49-F238E27FC236}">
                      <a16:creationId xmlns="" xmlns:a16="http://schemas.microsoft.com/office/drawing/2014/main" id="{0C381333-E6A9-4449-8FE4-A0CBE142F06F}"/>
                    </a:ext>
                  </a:extLst>
                </p:cNvPr>
                <p:cNvSpPr>
                  <a:spLocks noChangeArrowheads="1"/>
                </p:cNvSpPr>
                <p:nvPr/>
              </p:nvSpPr>
              <p:spPr bwMode="auto">
                <a:xfrm>
                  <a:off x="280119" y="494838"/>
                  <a:ext cx="3094108" cy="2025971"/>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21" name="TextBox 7">
                  <a:extLst>
                    <a:ext uri="{FF2B5EF4-FFF2-40B4-BE49-F238E27FC236}">
                      <a16:creationId xmlns="" xmlns:a16="http://schemas.microsoft.com/office/drawing/2014/main" id="{B39CDD69-41A7-47E5-A512-7FD93D7276E3}"/>
                    </a:ext>
                  </a:extLst>
                </p:cNvPr>
                <p:cNvSpPr txBox="1">
                  <a:spLocks noChangeArrowheads="1"/>
                </p:cNvSpPr>
                <p:nvPr/>
              </p:nvSpPr>
              <p:spPr bwMode="auto">
                <a:xfrm>
                  <a:off x="291997" y="919456"/>
                  <a:ext cx="3082230" cy="1357451"/>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defTabSz="914400" eaLnBrk="1" hangingPunct="1">
                    <a:defRPr/>
                  </a:pPr>
                  <a:r>
                    <a:rPr lang="en-GB" altLang="en-US" sz="2800" kern="0" dirty="0">
                      <a:solidFill>
                        <a:srgbClr val="000000"/>
                      </a:solidFill>
                    </a:rPr>
                    <a:t>Reasons Why</a:t>
                  </a:r>
                </a:p>
              </p:txBody>
            </p:sp>
          </p:grpSp>
          <p:grpSp>
            <p:nvGrpSpPr>
              <p:cNvPr id="14" name="Group 10">
                <a:extLst>
                  <a:ext uri="{FF2B5EF4-FFF2-40B4-BE49-F238E27FC236}">
                    <a16:creationId xmlns="" xmlns:a16="http://schemas.microsoft.com/office/drawing/2014/main" id="{09B5D631-1923-401C-B843-A15C15FC08BE}"/>
                  </a:ext>
                </a:extLst>
              </p:cNvPr>
              <p:cNvGrpSpPr>
                <a:grpSpLocks/>
              </p:cNvGrpSpPr>
              <p:nvPr/>
            </p:nvGrpSpPr>
            <p:grpSpPr bwMode="auto">
              <a:xfrm>
                <a:off x="3885161" y="6143591"/>
                <a:ext cx="2443630" cy="2028229"/>
                <a:chOff x="241624" y="691828"/>
                <a:chExt cx="3093342" cy="2028229"/>
              </a:xfrm>
            </p:grpSpPr>
            <p:sp>
              <p:nvSpPr>
                <p:cNvPr id="18" name="Oval 7">
                  <a:extLst>
                    <a:ext uri="{FF2B5EF4-FFF2-40B4-BE49-F238E27FC236}">
                      <a16:creationId xmlns="" xmlns:a16="http://schemas.microsoft.com/office/drawing/2014/main" id="{74C9E789-23DF-4423-ABB7-DAE5C193CC7D}"/>
                    </a:ext>
                  </a:extLst>
                </p:cNvPr>
                <p:cNvSpPr>
                  <a:spLocks noChangeArrowheads="1"/>
                </p:cNvSpPr>
                <p:nvPr/>
              </p:nvSpPr>
              <p:spPr bwMode="auto">
                <a:xfrm>
                  <a:off x="241624" y="691828"/>
                  <a:ext cx="3093342" cy="2028229"/>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9" name="TextBox 9">
                  <a:extLst>
                    <a:ext uri="{FF2B5EF4-FFF2-40B4-BE49-F238E27FC236}">
                      <a16:creationId xmlns="" xmlns:a16="http://schemas.microsoft.com/office/drawing/2014/main" id="{A78ED7B4-DA18-4734-96E2-2C05EF18C4CB}"/>
                    </a:ext>
                  </a:extLst>
                </p:cNvPr>
                <p:cNvSpPr txBox="1">
                  <a:spLocks noChangeArrowheads="1"/>
                </p:cNvSpPr>
                <p:nvPr/>
              </p:nvSpPr>
              <p:spPr bwMode="auto">
                <a:xfrm>
                  <a:off x="506343" y="1177416"/>
                  <a:ext cx="2828623" cy="1357450"/>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defTabSz="914400" eaLnBrk="1" hangingPunct="1">
                    <a:defRPr/>
                  </a:pPr>
                  <a:r>
                    <a:rPr lang="en-GB" altLang="en-US" sz="2800" kern="0" dirty="0">
                      <a:solidFill>
                        <a:srgbClr val="000000"/>
                      </a:solidFill>
                    </a:rPr>
                    <a:t>Define goal</a:t>
                  </a:r>
                </a:p>
              </p:txBody>
            </p:sp>
          </p:grpSp>
          <p:grpSp>
            <p:nvGrpSpPr>
              <p:cNvPr id="15" name="Group 12">
                <a:extLst>
                  <a:ext uri="{FF2B5EF4-FFF2-40B4-BE49-F238E27FC236}">
                    <a16:creationId xmlns="" xmlns:a16="http://schemas.microsoft.com/office/drawing/2014/main" id="{7CAD66B7-6D30-4805-8BC2-9F9A1C163D05}"/>
                  </a:ext>
                </a:extLst>
              </p:cNvPr>
              <p:cNvGrpSpPr>
                <a:grpSpLocks/>
              </p:cNvGrpSpPr>
              <p:nvPr/>
            </p:nvGrpSpPr>
            <p:grpSpPr bwMode="auto">
              <a:xfrm>
                <a:off x="1490874" y="3304522"/>
                <a:ext cx="2394288" cy="2025970"/>
                <a:chOff x="856026" y="826137"/>
                <a:chExt cx="3095532" cy="2025970"/>
              </a:xfrm>
            </p:grpSpPr>
            <p:sp>
              <p:nvSpPr>
                <p:cNvPr id="16" name="Oval 9">
                  <a:extLst>
                    <a:ext uri="{FF2B5EF4-FFF2-40B4-BE49-F238E27FC236}">
                      <a16:creationId xmlns="" xmlns:a16="http://schemas.microsoft.com/office/drawing/2014/main" id="{B55FD036-6B00-458F-B61B-B020B2EB31F5}"/>
                    </a:ext>
                  </a:extLst>
                </p:cNvPr>
                <p:cNvSpPr>
                  <a:spLocks noChangeArrowheads="1"/>
                </p:cNvSpPr>
                <p:nvPr/>
              </p:nvSpPr>
              <p:spPr bwMode="auto">
                <a:xfrm>
                  <a:off x="856026" y="826137"/>
                  <a:ext cx="3095532" cy="2025970"/>
                </a:xfrm>
                <a:prstGeom prst="ellipse">
                  <a:avLst/>
                </a:prstGeom>
                <a:no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7" name="TextBox 11">
                  <a:extLst>
                    <a:ext uri="{FF2B5EF4-FFF2-40B4-BE49-F238E27FC236}">
                      <a16:creationId xmlns="" xmlns:a16="http://schemas.microsoft.com/office/drawing/2014/main" id="{37CAA7C2-8A0E-408B-BBF2-DA31993ABC33}"/>
                    </a:ext>
                  </a:extLst>
                </p:cNvPr>
                <p:cNvSpPr txBox="1">
                  <a:spLocks noChangeArrowheads="1"/>
                </p:cNvSpPr>
                <p:nvPr/>
              </p:nvSpPr>
              <p:spPr bwMode="auto">
                <a:xfrm flipH="1">
                  <a:off x="1302585" y="993274"/>
                  <a:ext cx="2436326" cy="1357451"/>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defTabSz="914400" eaLnBrk="1" hangingPunct="1">
                    <a:defRPr/>
                  </a:pPr>
                  <a:r>
                    <a:rPr lang="en-GB" altLang="en-US" sz="2800" kern="0" dirty="0">
                      <a:solidFill>
                        <a:srgbClr val="000000"/>
                      </a:solidFill>
                    </a:rPr>
                    <a:t>Self belief</a:t>
                  </a:r>
                </a:p>
              </p:txBody>
            </p:sp>
          </p:grpSp>
        </p:grpSp>
        <p:cxnSp>
          <p:nvCxnSpPr>
            <p:cNvPr id="7" name="Straight Arrow Connector 6">
              <a:extLst>
                <a:ext uri="{FF2B5EF4-FFF2-40B4-BE49-F238E27FC236}">
                  <a16:creationId xmlns="" xmlns:a16="http://schemas.microsoft.com/office/drawing/2014/main" id="{16EBEAA4-22AB-4A5A-B2B5-B827734E4717}"/>
                </a:ext>
              </a:extLst>
            </p:cNvPr>
            <p:cNvCxnSpPr/>
            <p:nvPr/>
          </p:nvCxnSpPr>
          <p:spPr>
            <a:xfrm>
              <a:off x="6731986" y="3846132"/>
              <a:ext cx="704788" cy="809443"/>
            </a:xfrm>
            <a:prstGeom prst="straightConnector1">
              <a:avLst/>
            </a:prstGeom>
            <a:ln w="12700">
              <a:headEnd type="arrow"/>
              <a:tailEnd type="arrow"/>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 xmlns:a16="http://schemas.microsoft.com/office/drawing/2014/main" id="{BCB9ACEB-9B92-414F-B8C8-F5170EB8FDBE}"/>
                </a:ext>
              </a:extLst>
            </p:cNvPr>
            <p:cNvCxnSpPr>
              <a:stCxn id="20" idx="6"/>
            </p:cNvCxnSpPr>
            <p:nvPr/>
          </p:nvCxnSpPr>
          <p:spPr>
            <a:xfrm>
              <a:off x="6511342" y="5277734"/>
              <a:ext cx="684153" cy="0"/>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 xmlns:a16="http://schemas.microsoft.com/office/drawing/2014/main" id="{AC2CDE11-E127-4842-B610-F08C6B86FCA6}"/>
                </a:ext>
              </a:extLst>
            </p:cNvPr>
            <p:cNvCxnSpPr/>
            <p:nvPr/>
          </p:nvCxnSpPr>
          <p:spPr>
            <a:xfrm flipH="1">
              <a:off x="5577974" y="3788995"/>
              <a:ext cx="361918" cy="777700"/>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0" name="TextBox 25">
              <a:extLst>
                <a:ext uri="{FF2B5EF4-FFF2-40B4-BE49-F238E27FC236}">
                  <a16:creationId xmlns="" xmlns:a16="http://schemas.microsoft.com/office/drawing/2014/main" id="{04E42A62-AA43-4A5B-8449-6758F10748D4}"/>
                </a:ext>
              </a:extLst>
            </p:cNvPr>
            <p:cNvSpPr txBox="1">
              <a:spLocks noChangeArrowheads="1"/>
            </p:cNvSpPr>
            <p:nvPr/>
          </p:nvSpPr>
          <p:spPr bwMode="auto">
            <a:xfrm>
              <a:off x="4855914" y="3956696"/>
              <a:ext cx="1154584" cy="36924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r>
                <a:rPr lang="en-GB" altLang="en-US" dirty="0">
                  <a:solidFill>
                    <a:srgbClr val="FF0000"/>
                  </a:solidFill>
                </a:rPr>
                <a:t>Check</a:t>
              </a:r>
            </a:p>
          </p:txBody>
        </p:sp>
      </p:grpSp>
    </p:spTree>
    <p:extLst>
      <p:ext uri="{BB962C8B-B14F-4D97-AF65-F5344CB8AC3E}">
        <p14:creationId xmlns="" xmlns:p14="http://schemas.microsoft.com/office/powerpoint/2010/main" val="366975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2CA4FC-DC6A-4DB7-9D88-C40201A760FA}"/>
              </a:ext>
            </a:extLst>
          </p:cNvPr>
          <p:cNvSpPr>
            <a:spLocks noGrp="1"/>
          </p:cNvSpPr>
          <p:nvPr>
            <p:ph type="title"/>
          </p:nvPr>
        </p:nvSpPr>
        <p:spPr>
          <a:xfrm>
            <a:off x="508001" y="296056"/>
            <a:ext cx="10763268" cy="1596177"/>
          </a:xfrm>
        </p:spPr>
        <p:txBody>
          <a:bodyPr>
            <a:normAutofit/>
          </a:bodyPr>
          <a:lstStyle/>
          <a:p>
            <a:r>
              <a:rPr lang="en-GB" dirty="0" smtClean="0">
                <a:cs typeface="Arial" panose="020B0604020202020204" pitchFamily="34" charset="0"/>
              </a:rPr>
              <a:t>Principle 1 - Reason </a:t>
            </a:r>
            <a:r>
              <a:rPr lang="en-GB" dirty="0">
                <a:cs typeface="Arial" panose="020B0604020202020204" pitchFamily="34" charset="0"/>
              </a:rPr>
              <a:t>‘Why’ you want </a:t>
            </a:r>
            <a:r>
              <a:rPr lang="en-GB" dirty="0" smtClean="0">
                <a:cs typeface="Arial" panose="020B0604020202020204" pitchFamily="34" charset="0"/>
              </a:rPr>
              <a:t>to make </a:t>
            </a:r>
            <a:r>
              <a:rPr lang="en-GB" dirty="0">
                <a:cs typeface="Arial" panose="020B0604020202020204" pitchFamily="34" charset="0"/>
              </a:rPr>
              <a:t>the difference</a:t>
            </a:r>
            <a:endParaRPr lang="en-GB" dirty="0"/>
          </a:p>
        </p:txBody>
      </p:sp>
      <p:sp>
        <p:nvSpPr>
          <p:cNvPr id="4" name="Content Placeholder 2">
            <a:extLst>
              <a:ext uri="{FF2B5EF4-FFF2-40B4-BE49-F238E27FC236}">
                <a16:creationId xmlns="" xmlns:a16="http://schemas.microsoft.com/office/drawing/2014/main" id="{5E4C7945-2577-491C-8AD2-D002353E0A4E}"/>
              </a:ext>
            </a:extLst>
          </p:cNvPr>
          <p:cNvSpPr>
            <a:spLocks noGrp="1"/>
          </p:cNvSpPr>
          <p:nvPr>
            <p:ph idx="1"/>
          </p:nvPr>
        </p:nvSpPr>
        <p:spPr>
          <a:xfrm>
            <a:off x="996149" y="1474550"/>
            <a:ext cx="10364452" cy="3424107"/>
          </a:xfrm>
        </p:spPr>
        <p:txBody>
          <a:bodyPr rtlCol="0">
            <a:normAutofit lnSpcReduction="10000"/>
          </a:bodyPr>
          <a:lstStyle/>
          <a:p>
            <a:pPr marL="576072" indent="-457200">
              <a:spcBef>
                <a:spcPts val="0"/>
              </a:spcBef>
              <a:spcAft>
                <a:spcPts val="600"/>
              </a:spcAft>
              <a:buFont typeface="Wingdings" panose="05000000000000000000" pitchFamily="2" charset="2"/>
              <a:buChar char="§"/>
              <a:defRPr/>
            </a:pPr>
            <a:r>
              <a:rPr lang="en-GB" sz="2400" dirty="0">
                <a:latin typeface="Arial" panose="020B0604020202020204" pitchFamily="34" charset="0"/>
                <a:cs typeface="Arial" panose="020B0604020202020204" pitchFamily="34" charset="0"/>
              </a:rPr>
              <a:t>Write the “</a:t>
            </a:r>
            <a:r>
              <a:rPr lang="en-GB" sz="2400" b="1" dirty="0">
                <a:latin typeface="Arial" panose="020B0604020202020204" pitchFamily="34" charset="0"/>
                <a:cs typeface="Arial" panose="020B0604020202020204" pitchFamily="34" charset="0"/>
              </a:rPr>
              <a:t>Reasons Why</a:t>
            </a:r>
            <a:r>
              <a:rPr lang="en-GB" sz="2400" dirty="0">
                <a:latin typeface="Arial" panose="020B0604020202020204" pitchFamily="34" charset="0"/>
                <a:cs typeface="Arial" panose="020B0604020202020204" pitchFamily="34" charset="0"/>
              </a:rPr>
              <a:t>” in the bottom left hand circle</a:t>
            </a:r>
          </a:p>
          <a:p>
            <a:pPr marL="576072" indent="-457200">
              <a:spcBef>
                <a:spcPts val="0"/>
              </a:spcBef>
              <a:spcAft>
                <a:spcPts val="600"/>
              </a:spcAft>
              <a:buFont typeface="Wingdings" panose="05000000000000000000" pitchFamily="2" charset="2"/>
              <a:buChar char="§"/>
              <a:defRPr/>
            </a:pPr>
            <a:r>
              <a:rPr lang="en-GB" sz="2400" dirty="0">
                <a:latin typeface="Arial" panose="020B0604020202020204" pitchFamily="34" charset="0"/>
                <a:cs typeface="Arial" panose="020B0604020202020204" pitchFamily="34" charset="0"/>
              </a:rPr>
              <a:t>Be honest with yourself and write down ALL the reasons why in and around the circle</a:t>
            </a:r>
          </a:p>
          <a:p>
            <a:pPr marL="576072" lvl="1" indent="-457200">
              <a:spcBef>
                <a:spcPts val="0"/>
              </a:spcBef>
              <a:spcAft>
                <a:spcPts val="600"/>
              </a:spcAft>
              <a:buSzPct val="80000"/>
              <a:buFont typeface="Wingdings" panose="05000000000000000000" pitchFamily="2" charset="2"/>
              <a:buChar char="§"/>
              <a:defRPr/>
            </a:pPr>
            <a:r>
              <a:rPr lang="en-GB" sz="2400" dirty="0">
                <a:latin typeface="Arial" panose="020B0604020202020204" pitchFamily="34" charset="0"/>
                <a:cs typeface="Arial" panose="020B0604020202020204" pitchFamily="34" charset="0"/>
              </a:rPr>
              <a:t>They must be your reasons and no one else's</a:t>
            </a:r>
          </a:p>
          <a:p>
            <a:pPr marL="576072" lvl="1" indent="-457200">
              <a:spcBef>
                <a:spcPts val="0"/>
              </a:spcBef>
              <a:spcAft>
                <a:spcPts val="600"/>
              </a:spcAft>
              <a:buSzPct val="80000"/>
              <a:buFont typeface="Wingdings" panose="05000000000000000000" pitchFamily="2" charset="2"/>
              <a:buChar char="§"/>
              <a:defRPr/>
            </a:pPr>
            <a:r>
              <a:rPr lang="en-GB" sz="2400" dirty="0">
                <a:latin typeface="Arial" panose="020B0604020202020204" pitchFamily="34" charset="0"/>
                <a:cs typeface="Arial" panose="020B0604020202020204" pitchFamily="34" charset="0"/>
              </a:rPr>
              <a:t>Write down a number  that best indicates  your over rating </a:t>
            </a:r>
          </a:p>
          <a:p>
            <a:pPr marL="438912" lvl="1" indent="-320040">
              <a:spcBef>
                <a:spcPts val="0"/>
              </a:spcBef>
              <a:buClr>
                <a:schemeClr val="accent1"/>
              </a:buClr>
              <a:buSzPct val="80000"/>
              <a:buFont typeface="Wingdings 2"/>
              <a:buChar char=""/>
              <a:defRPr/>
            </a:pPr>
            <a:endParaRPr lang="en-GB" dirty="0">
              <a:latin typeface="Arial" panose="020B0604020202020204" pitchFamily="34" charset="0"/>
              <a:cs typeface="Arial" panose="020B0604020202020204" pitchFamily="34" charset="0"/>
            </a:endParaRPr>
          </a:p>
          <a:p>
            <a:pPr marL="438912" lvl="1" indent="-320040">
              <a:spcBef>
                <a:spcPts val="0"/>
              </a:spcBef>
              <a:buClr>
                <a:schemeClr val="accent1"/>
              </a:buClr>
              <a:buSzPct val="80000"/>
              <a:buFont typeface="Wingdings 2"/>
              <a:buChar char=""/>
              <a:defRPr/>
            </a:pPr>
            <a:endParaRPr lang="en-GB" dirty="0">
              <a:latin typeface="Arial" panose="020B0604020202020204" pitchFamily="34" charset="0"/>
              <a:cs typeface="Arial" panose="020B0604020202020204" pitchFamily="34" charset="0"/>
            </a:endParaRPr>
          </a:p>
          <a:p>
            <a:pPr marL="438912" indent="-320040">
              <a:spcBef>
                <a:spcPts val="0"/>
              </a:spcBef>
              <a:buFont typeface="Wingdings 2"/>
              <a:buChar char=""/>
              <a:defRPr/>
            </a:pPr>
            <a:endParaRPr lang="en-GB" sz="2800" dirty="0">
              <a:latin typeface="Arial" panose="020B0604020202020204" pitchFamily="34" charset="0"/>
              <a:cs typeface="Arial" panose="020B0604020202020204" pitchFamily="34" charset="0"/>
            </a:endParaRPr>
          </a:p>
          <a:p>
            <a:pPr marL="457200" lvl="1" indent="0">
              <a:buNone/>
              <a:defRPr/>
            </a:pPr>
            <a:endParaRPr lang="en-GB" dirty="0">
              <a:latin typeface="Arial" panose="020B0604020202020204" pitchFamily="34" charset="0"/>
              <a:cs typeface="Arial" panose="020B0604020202020204" pitchFamily="34" charset="0"/>
            </a:endParaRPr>
          </a:p>
        </p:txBody>
      </p:sp>
      <p:grpSp>
        <p:nvGrpSpPr>
          <p:cNvPr id="5" name="Group 14">
            <a:extLst>
              <a:ext uri="{FF2B5EF4-FFF2-40B4-BE49-F238E27FC236}">
                <a16:creationId xmlns="" xmlns:a16="http://schemas.microsoft.com/office/drawing/2014/main" id="{6704B124-2AF0-442F-9B4C-A181B108AFD4}"/>
              </a:ext>
            </a:extLst>
          </p:cNvPr>
          <p:cNvGrpSpPr>
            <a:grpSpLocks/>
          </p:cNvGrpSpPr>
          <p:nvPr/>
        </p:nvGrpSpPr>
        <p:grpSpPr bwMode="auto">
          <a:xfrm>
            <a:off x="2255838" y="4581128"/>
            <a:ext cx="7680325" cy="1200150"/>
            <a:chOff x="780634" y="4540721"/>
            <a:chExt cx="7679798" cy="1200330"/>
          </a:xfrm>
        </p:grpSpPr>
        <p:cxnSp>
          <p:nvCxnSpPr>
            <p:cNvPr id="6" name="Straight Arrow Connector 5">
              <a:extLst>
                <a:ext uri="{FF2B5EF4-FFF2-40B4-BE49-F238E27FC236}">
                  <a16:creationId xmlns="" xmlns:a16="http://schemas.microsoft.com/office/drawing/2014/main" id="{D885EC86-AEFC-40F4-9B4A-B94F7F371290}"/>
                </a:ext>
              </a:extLst>
            </p:cNvPr>
            <p:cNvCxnSpPr/>
            <p:nvPr/>
          </p:nvCxnSpPr>
          <p:spPr>
            <a:xfrm>
              <a:off x="3276013" y="4953533"/>
              <a:ext cx="2447757"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
          <p:nvSpPr>
            <p:cNvPr id="7" name="TextBox 5">
              <a:extLst>
                <a:ext uri="{FF2B5EF4-FFF2-40B4-BE49-F238E27FC236}">
                  <a16:creationId xmlns="" xmlns:a16="http://schemas.microsoft.com/office/drawing/2014/main" id="{387B305E-206F-4310-8552-1C2F613E2ECA}"/>
                </a:ext>
              </a:extLst>
            </p:cNvPr>
            <p:cNvSpPr txBox="1">
              <a:spLocks noChangeArrowheads="1"/>
            </p:cNvSpPr>
            <p:nvPr/>
          </p:nvSpPr>
          <p:spPr bwMode="auto">
            <a:xfrm>
              <a:off x="2843808" y="4661813"/>
              <a:ext cx="576064"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r>
                <a:rPr lang="en-GB" altLang="en-US" sz="3200" b="1">
                  <a:solidFill>
                    <a:prstClr val="black"/>
                  </a:solidFill>
                  <a:latin typeface="Corbel" pitchFamily="34" charset="0"/>
                </a:rPr>
                <a:t>1</a:t>
              </a:r>
            </a:p>
          </p:txBody>
        </p:sp>
        <p:sp>
          <p:nvSpPr>
            <p:cNvPr id="8" name="TextBox 6">
              <a:extLst>
                <a:ext uri="{FF2B5EF4-FFF2-40B4-BE49-F238E27FC236}">
                  <a16:creationId xmlns="" xmlns:a16="http://schemas.microsoft.com/office/drawing/2014/main" id="{38CC8F27-C28F-4A83-805B-CDA65ECE8D24}"/>
                </a:ext>
              </a:extLst>
            </p:cNvPr>
            <p:cNvSpPr txBox="1">
              <a:spLocks noChangeArrowheads="1"/>
            </p:cNvSpPr>
            <p:nvPr/>
          </p:nvSpPr>
          <p:spPr bwMode="auto">
            <a:xfrm>
              <a:off x="5868144" y="4661813"/>
              <a:ext cx="64807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r>
                <a:rPr lang="en-GB" altLang="en-US" sz="3200" b="1">
                  <a:solidFill>
                    <a:prstClr val="black"/>
                  </a:solidFill>
                  <a:latin typeface="Corbel" pitchFamily="34" charset="0"/>
                </a:rPr>
                <a:t>10</a:t>
              </a:r>
            </a:p>
          </p:txBody>
        </p:sp>
        <p:sp>
          <p:nvSpPr>
            <p:cNvPr id="9" name="TextBox 7">
              <a:extLst>
                <a:ext uri="{FF2B5EF4-FFF2-40B4-BE49-F238E27FC236}">
                  <a16:creationId xmlns="" xmlns:a16="http://schemas.microsoft.com/office/drawing/2014/main" id="{813FB64A-5A7E-4C32-9D90-2FAC22B84207}"/>
                </a:ext>
              </a:extLst>
            </p:cNvPr>
            <p:cNvSpPr txBox="1">
              <a:spLocks noChangeArrowheads="1"/>
            </p:cNvSpPr>
            <p:nvPr/>
          </p:nvSpPr>
          <p:spPr bwMode="auto">
            <a:xfrm>
              <a:off x="6588224" y="4540721"/>
              <a:ext cx="1872208"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buFont typeface="Wingdings" pitchFamily="2" charset="2"/>
                <a:buChar char="ü"/>
              </a:pPr>
              <a:r>
                <a:rPr lang="en-GB" altLang="en-US">
                  <a:solidFill>
                    <a:prstClr val="black"/>
                  </a:solidFill>
                  <a:latin typeface="Corbel" pitchFamily="34" charset="0"/>
                </a:rPr>
                <a:t>Passionate</a:t>
              </a:r>
            </a:p>
            <a:p>
              <a:pPr defTabSz="914400" eaLnBrk="1" hangingPunct="1">
                <a:buFont typeface="Wingdings" pitchFamily="2" charset="2"/>
                <a:buChar char="ü"/>
              </a:pPr>
              <a:r>
                <a:rPr lang="en-GB" altLang="en-US">
                  <a:solidFill>
                    <a:prstClr val="black"/>
                  </a:solidFill>
                  <a:latin typeface="Corbel" pitchFamily="34" charset="0"/>
                </a:rPr>
                <a:t>Burning desire</a:t>
              </a:r>
            </a:p>
            <a:p>
              <a:pPr defTabSz="914400" eaLnBrk="1" hangingPunct="1">
                <a:buFont typeface="Wingdings" pitchFamily="2" charset="2"/>
                <a:buChar char="ü"/>
              </a:pPr>
              <a:r>
                <a:rPr lang="en-GB" altLang="en-US">
                  <a:solidFill>
                    <a:prstClr val="black"/>
                  </a:solidFill>
                  <a:latin typeface="Corbel" pitchFamily="34" charset="0"/>
                </a:rPr>
                <a:t>Keeps you awake at night</a:t>
              </a:r>
            </a:p>
          </p:txBody>
        </p:sp>
        <p:cxnSp>
          <p:nvCxnSpPr>
            <p:cNvPr id="10" name="Straight Connector 9">
              <a:extLst>
                <a:ext uri="{FF2B5EF4-FFF2-40B4-BE49-F238E27FC236}">
                  <a16:creationId xmlns="" xmlns:a16="http://schemas.microsoft.com/office/drawing/2014/main" id="{6A68E7AF-FE68-47C4-B740-32FB37D29091}"/>
                </a:ext>
              </a:extLst>
            </p:cNvPr>
            <p:cNvCxnSpPr/>
            <p:nvPr/>
          </p:nvCxnSpPr>
          <p:spPr>
            <a:xfrm>
              <a:off x="3779216" y="4797935"/>
              <a:ext cx="0" cy="358829"/>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11" name="Picture 3">
              <a:extLst>
                <a:ext uri="{FF2B5EF4-FFF2-40B4-BE49-F238E27FC236}">
                  <a16:creationId xmlns="" xmlns:a16="http://schemas.microsoft.com/office/drawing/2014/main" id="{591F7AEB-6B33-4428-AD52-E3D18FC6982A}"/>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4067944" y="4788259"/>
              <a:ext cx="12700" cy="3778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2" name="Picture 4">
              <a:extLst>
                <a:ext uri="{FF2B5EF4-FFF2-40B4-BE49-F238E27FC236}">
                  <a16:creationId xmlns="" xmlns:a16="http://schemas.microsoft.com/office/drawing/2014/main" id="{04D1A379-EDE7-4E53-BDC1-44F7976CF775}"/>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4355976" y="4797152"/>
              <a:ext cx="12700" cy="3778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3" name="Picture 5">
              <a:extLst>
                <a:ext uri="{FF2B5EF4-FFF2-40B4-BE49-F238E27FC236}">
                  <a16:creationId xmlns="" xmlns:a16="http://schemas.microsoft.com/office/drawing/2014/main" id="{C64F775D-4301-453F-9164-256D1D9B73B8}"/>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4600876" y="4765287"/>
              <a:ext cx="12700" cy="3778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 name="Picture 6">
              <a:extLst>
                <a:ext uri="{FF2B5EF4-FFF2-40B4-BE49-F238E27FC236}">
                  <a16:creationId xmlns="" xmlns:a16="http://schemas.microsoft.com/office/drawing/2014/main" id="{76AD7E45-EEEA-4E43-9B64-B6BF0737EA1D}"/>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4860032" y="4765288"/>
              <a:ext cx="12700" cy="3778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 name="Picture 7">
              <a:extLst>
                <a:ext uri="{FF2B5EF4-FFF2-40B4-BE49-F238E27FC236}">
                  <a16:creationId xmlns="" xmlns:a16="http://schemas.microsoft.com/office/drawing/2014/main" id="{8647C662-BFC7-4862-B83C-470BEFA983DF}"/>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5148064" y="4763062"/>
              <a:ext cx="12700" cy="3778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6" name="TextBox 13">
              <a:extLst>
                <a:ext uri="{FF2B5EF4-FFF2-40B4-BE49-F238E27FC236}">
                  <a16:creationId xmlns="" xmlns:a16="http://schemas.microsoft.com/office/drawing/2014/main" id="{2CE78FBB-EB18-47EA-B48F-5AF83F426F93}"/>
                </a:ext>
              </a:extLst>
            </p:cNvPr>
            <p:cNvSpPr txBox="1">
              <a:spLocks noChangeArrowheads="1"/>
            </p:cNvSpPr>
            <p:nvPr/>
          </p:nvSpPr>
          <p:spPr bwMode="auto">
            <a:xfrm>
              <a:off x="780634" y="4540722"/>
              <a:ext cx="208823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buFont typeface="Wingdings" pitchFamily="2" charset="2"/>
                <a:buChar char="ü"/>
              </a:pPr>
              <a:r>
                <a:rPr lang="en-GB" altLang="en-US" dirty="0">
                  <a:solidFill>
                    <a:prstClr val="black"/>
                  </a:solidFill>
                  <a:latin typeface="Corbel" pitchFamily="34" charset="0"/>
                </a:rPr>
                <a:t>Going through the motions</a:t>
              </a:r>
            </a:p>
            <a:p>
              <a:pPr defTabSz="914400" eaLnBrk="1" hangingPunct="1">
                <a:buFont typeface="Wingdings" pitchFamily="2" charset="2"/>
                <a:buChar char="ü"/>
              </a:pPr>
              <a:r>
                <a:rPr lang="en-GB" altLang="en-US" dirty="0">
                  <a:solidFill>
                    <a:prstClr val="black"/>
                  </a:solidFill>
                  <a:latin typeface="Corbel" pitchFamily="34" charset="0"/>
                </a:rPr>
                <a:t>Not that bothered</a:t>
              </a:r>
            </a:p>
          </p:txBody>
        </p:sp>
      </p:grpSp>
    </p:spTree>
    <p:extLst>
      <p:ext uri="{BB962C8B-B14F-4D97-AF65-F5344CB8AC3E}">
        <p14:creationId xmlns="" xmlns:p14="http://schemas.microsoft.com/office/powerpoint/2010/main" val="813107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49E77F-1153-44C7-A677-2991BF42D504}"/>
              </a:ext>
            </a:extLst>
          </p:cNvPr>
          <p:cNvSpPr>
            <a:spLocks noGrp="1"/>
          </p:cNvSpPr>
          <p:nvPr>
            <p:ph type="title"/>
          </p:nvPr>
        </p:nvSpPr>
        <p:spPr>
          <a:xfrm>
            <a:off x="913775" y="242697"/>
            <a:ext cx="10364451" cy="1596177"/>
          </a:xfrm>
        </p:spPr>
        <p:txBody>
          <a:bodyPr/>
          <a:lstStyle/>
          <a:p>
            <a:r>
              <a:rPr lang="en-GB" dirty="0" smtClean="0">
                <a:latin typeface="Arial" panose="020B0604020202020204" pitchFamily="34" charset="0"/>
                <a:cs typeface="Arial" panose="020B0604020202020204" pitchFamily="34" charset="0"/>
              </a:rPr>
              <a:t>Principle 2 -Define </a:t>
            </a:r>
            <a:r>
              <a:rPr lang="en-GB" dirty="0">
                <a:latin typeface="Arial" panose="020B0604020202020204" pitchFamily="34" charset="0"/>
                <a:cs typeface="Arial" panose="020B0604020202020204" pitchFamily="34" charset="0"/>
              </a:rPr>
              <a:t>your Goal</a:t>
            </a:r>
            <a:endParaRPr lang="en-GB" dirty="0"/>
          </a:p>
        </p:txBody>
      </p:sp>
      <p:sp>
        <p:nvSpPr>
          <p:cNvPr id="5" name="Content Placeholder 2">
            <a:extLst>
              <a:ext uri="{FF2B5EF4-FFF2-40B4-BE49-F238E27FC236}">
                <a16:creationId xmlns="" xmlns:a16="http://schemas.microsoft.com/office/drawing/2014/main" id="{B1E4E18C-264B-4600-BD4F-31E8C966A8D8}"/>
              </a:ext>
            </a:extLst>
          </p:cNvPr>
          <p:cNvSpPr>
            <a:spLocks noGrp="1"/>
          </p:cNvSpPr>
          <p:nvPr>
            <p:ph idx="1"/>
          </p:nvPr>
        </p:nvSpPr>
        <p:spPr>
          <a:xfrm>
            <a:off x="1992313" y="1412875"/>
            <a:ext cx="4535735" cy="4624388"/>
          </a:xfrm>
        </p:spPr>
        <p:txBody>
          <a:bodyPr>
            <a:normAutofit/>
          </a:bodyPr>
          <a:lstStyle/>
          <a:p>
            <a:pPr marL="0" indent="0">
              <a:buNone/>
            </a:pPr>
            <a:r>
              <a:rPr lang="en-GB" altLang="en-US" sz="2000" dirty="0">
                <a:latin typeface="Arial" charset="0"/>
                <a:cs typeface="Arial" charset="0"/>
              </a:rPr>
              <a:t>Locate </a:t>
            </a:r>
            <a:r>
              <a:rPr lang="en-GB" altLang="en-US" sz="2000" b="1" dirty="0">
                <a:latin typeface="Arial" charset="0"/>
                <a:cs typeface="Arial" charset="0"/>
              </a:rPr>
              <a:t>“Define Goal” </a:t>
            </a:r>
            <a:r>
              <a:rPr lang="en-GB" altLang="en-US" sz="2000" dirty="0">
                <a:latin typeface="Arial" charset="0"/>
                <a:cs typeface="Arial" charset="0"/>
              </a:rPr>
              <a:t>in the bottom line centre circle</a:t>
            </a:r>
          </a:p>
          <a:p>
            <a:pPr marL="0" indent="0">
              <a:buNone/>
            </a:pPr>
            <a:endParaRPr lang="en-GB" altLang="en-US" sz="2000" dirty="0">
              <a:latin typeface="Arial" charset="0"/>
              <a:cs typeface="Arial" charset="0"/>
            </a:endParaRPr>
          </a:p>
          <a:p>
            <a:pPr marL="0" indent="0">
              <a:buNone/>
            </a:pPr>
            <a:r>
              <a:rPr lang="en-GB" altLang="en-US" sz="2000" b="1" i="1" dirty="0">
                <a:latin typeface="Arial" charset="0"/>
                <a:cs typeface="Arial" charset="0"/>
              </a:rPr>
              <a:t>Write </a:t>
            </a:r>
            <a:r>
              <a:rPr lang="en-GB" altLang="en-US" sz="2000" dirty="0">
                <a:latin typeface="Arial" charset="0"/>
                <a:cs typeface="Arial" charset="0"/>
              </a:rPr>
              <a:t>a specific Goal in this circle and it needs to be SMART</a:t>
            </a:r>
          </a:p>
          <a:p>
            <a:pPr marL="0" indent="0">
              <a:buNone/>
            </a:pPr>
            <a:endParaRPr lang="en-GB" altLang="en-US" sz="2000" dirty="0">
              <a:latin typeface="Arial" charset="0"/>
              <a:cs typeface="Arial" charset="0"/>
            </a:endParaRPr>
          </a:p>
          <a:p>
            <a:pPr marL="0" indent="0">
              <a:buNone/>
            </a:pPr>
            <a:r>
              <a:rPr lang="en-GB" altLang="en-US" sz="2000" dirty="0">
                <a:latin typeface="Arial" charset="0"/>
                <a:cs typeface="Arial" charset="0"/>
              </a:rPr>
              <a:t>How achievable is your goal?  (Scale of 1 -10)</a:t>
            </a:r>
          </a:p>
          <a:p>
            <a:pPr marL="0" indent="0">
              <a:buNone/>
            </a:pPr>
            <a:endParaRPr lang="en-GB" altLang="en-US" sz="2000" dirty="0">
              <a:latin typeface="Arial" charset="0"/>
              <a:cs typeface="Arial" charset="0"/>
            </a:endParaRPr>
          </a:p>
        </p:txBody>
      </p:sp>
      <p:graphicFrame>
        <p:nvGraphicFramePr>
          <p:cNvPr id="4" name="Diagram 3">
            <a:extLst>
              <a:ext uri="{FF2B5EF4-FFF2-40B4-BE49-F238E27FC236}">
                <a16:creationId xmlns="" xmlns:a16="http://schemas.microsoft.com/office/drawing/2014/main" id="{A7C99196-D027-4094-800D-A9753C682F5B}"/>
              </a:ext>
            </a:extLst>
          </p:cNvPr>
          <p:cNvGraphicFramePr/>
          <p:nvPr>
            <p:extLst/>
          </p:nvPr>
        </p:nvGraphicFramePr>
        <p:xfrm>
          <a:off x="6888088" y="1268760"/>
          <a:ext cx="3312368"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 xmlns:a16="http://schemas.microsoft.com/office/drawing/2014/main" id="{0995E921-9197-4EDD-9E5F-58EDB78249FC}"/>
              </a:ext>
            </a:extLst>
          </p:cNvPr>
          <p:cNvPicPr>
            <a:picLocks noChangeAspect="1"/>
          </p:cNvPicPr>
          <p:nvPr/>
        </p:nvPicPr>
        <p:blipFill>
          <a:blip r:embed="rId7">
            <a:extLst>
              <a:ext uri="{28A0092B-C50C-407E-A947-70E740481C1C}">
                <a14:useLocalDpi xmlns="" xmlns:a14="http://schemas.microsoft.com/office/drawing/2010/main" val="0"/>
              </a:ext>
              <a:ext uri="{837473B0-CC2E-450A-ABE3-18F120FF3D39}">
                <a1611:picAttrSrcUrl xmlns:a1611="http://schemas.microsoft.com/office/drawing/2016/11/main" xmlns="" r:id="rId9"/>
              </a:ext>
            </a:extLst>
          </a:blip>
          <a:stretch>
            <a:fillRect/>
          </a:stretch>
        </p:blipFill>
        <p:spPr>
          <a:xfrm>
            <a:off x="7371540" y="4750049"/>
            <a:ext cx="2345463" cy="1759097"/>
          </a:xfrm>
          <a:prstGeom prst="rect">
            <a:avLst/>
          </a:prstGeom>
        </p:spPr>
      </p:pic>
    </p:spTree>
    <p:extLst>
      <p:ext uri="{BB962C8B-B14F-4D97-AF65-F5344CB8AC3E}">
        <p14:creationId xmlns="" xmlns:p14="http://schemas.microsoft.com/office/powerpoint/2010/main" val="2605221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143DA4-C244-4FFC-8C4D-B1ACEC3CC4A3}"/>
              </a:ext>
            </a:extLst>
          </p:cNvPr>
          <p:cNvSpPr>
            <a:spLocks noGrp="1"/>
          </p:cNvSpPr>
          <p:nvPr>
            <p:ph type="title"/>
          </p:nvPr>
        </p:nvSpPr>
        <p:spPr>
          <a:xfrm>
            <a:off x="901075" y="174017"/>
            <a:ext cx="10364451" cy="1596177"/>
          </a:xfrm>
        </p:spPr>
        <p:txBody>
          <a:bodyPr/>
          <a:lstStyle/>
          <a:p>
            <a:r>
              <a:rPr lang="en-GB" dirty="0" smtClean="0">
                <a:cs typeface="Arial" panose="020B0604020202020204" pitchFamily="34" charset="0"/>
              </a:rPr>
              <a:t>Principle 4 - Self </a:t>
            </a:r>
            <a:r>
              <a:rPr lang="en-GB" dirty="0">
                <a:cs typeface="Arial" panose="020B0604020202020204" pitchFamily="34" charset="0"/>
              </a:rPr>
              <a:t>Belief</a:t>
            </a:r>
            <a:endParaRPr lang="en-GB" dirty="0"/>
          </a:p>
        </p:txBody>
      </p:sp>
      <p:sp>
        <p:nvSpPr>
          <p:cNvPr id="4" name="Content Placeholder 2">
            <a:extLst>
              <a:ext uri="{FF2B5EF4-FFF2-40B4-BE49-F238E27FC236}">
                <a16:creationId xmlns="" xmlns:a16="http://schemas.microsoft.com/office/drawing/2014/main" id="{F538F081-2BD9-41CB-A727-DDE1C81A1913}"/>
              </a:ext>
            </a:extLst>
          </p:cNvPr>
          <p:cNvSpPr>
            <a:spLocks noGrp="1"/>
          </p:cNvSpPr>
          <p:nvPr>
            <p:ph idx="1"/>
          </p:nvPr>
        </p:nvSpPr>
        <p:spPr>
          <a:xfrm>
            <a:off x="1966319" y="1268760"/>
            <a:ext cx="4705745" cy="3917032"/>
          </a:xfrm>
        </p:spPr>
        <p:txBody>
          <a:bodyPr>
            <a:noAutofit/>
          </a:bodyPr>
          <a:lstStyle/>
          <a:p>
            <a:pPr marL="0" indent="0">
              <a:spcBef>
                <a:spcPts val="0"/>
              </a:spcBef>
              <a:spcAft>
                <a:spcPts val="1200"/>
              </a:spcAft>
              <a:buNone/>
            </a:pPr>
            <a:r>
              <a:rPr lang="en-GB" altLang="en-US" sz="2400" dirty="0">
                <a:latin typeface="+mj-lt"/>
                <a:cs typeface="Arial" charset="0"/>
              </a:rPr>
              <a:t>Write the “</a:t>
            </a:r>
            <a:r>
              <a:rPr lang="en-GB" altLang="en-US" sz="2400" b="1" dirty="0">
                <a:latin typeface="+mj-lt"/>
                <a:cs typeface="Arial" charset="0"/>
              </a:rPr>
              <a:t>Self Belief</a:t>
            </a:r>
            <a:r>
              <a:rPr lang="en-GB" altLang="en-US" sz="2400" dirty="0">
                <a:latin typeface="+mj-lt"/>
                <a:cs typeface="Arial" charset="0"/>
              </a:rPr>
              <a:t>” in the left hand middle circle</a:t>
            </a:r>
          </a:p>
          <a:p>
            <a:pPr marL="0" indent="0">
              <a:spcBef>
                <a:spcPts val="0"/>
              </a:spcBef>
              <a:spcAft>
                <a:spcPts val="1200"/>
              </a:spcAft>
              <a:buNone/>
            </a:pPr>
            <a:r>
              <a:rPr lang="en-GB" altLang="en-US" sz="2400" dirty="0">
                <a:latin typeface="+mj-lt"/>
                <a:cs typeface="Arial" charset="0"/>
              </a:rPr>
              <a:t>Consider your reasons why &amp; what you know about yourselves</a:t>
            </a:r>
          </a:p>
          <a:p>
            <a:pPr marL="0" indent="0">
              <a:spcBef>
                <a:spcPts val="0"/>
              </a:spcBef>
              <a:buNone/>
            </a:pPr>
            <a:r>
              <a:rPr lang="en-GB" altLang="en-US" sz="2400" dirty="0">
                <a:latin typeface="+mj-lt"/>
                <a:cs typeface="Arial" charset="0"/>
              </a:rPr>
              <a:t>Considering everything you know about yourself on a scale of 1 to 10, write in the circle </a:t>
            </a:r>
            <a:r>
              <a:rPr lang="en-GB" altLang="en-US" sz="2400" b="1" i="1" dirty="0">
                <a:latin typeface="+mj-lt"/>
                <a:cs typeface="Arial" charset="0"/>
              </a:rPr>
              <a:t>the strength </a:t>
            </a:r>
            <a:r>
              <a:rPr lang="en-GB" altLang="en-US" sz="2400" dirty="0">
                <a:latin typeface="+mj-lt"/>
                <a:cs typeface="Arial" charset="0"/>
              </a:rPr>
              <a:t>of your </a:t>
            </a:r>
            <a:r>
              <a:rPr lang="en-GB" altLang="en-US" sz="2400" b="1" i="1" dirty="0">
                <a:latin typeface="+mj-lt"/>
                <a:cs typeface="Arial" charset="0"/>
              </a:rPr>
              <a:t>self belief </a:t>
            </a:r>
            <a:r>
              <a:rPr lang="en-GB" altLang="en-US" sz="2400" dirty="0">
                <a:latin typeface="+mj-lt"/>
                <a:cs typeface="Arial" charset="0"/>
              </a:rPr>
              <a:t>that you can achieve your goal.</a:t>
            </a:r>
          </a:p>
          <a:p>
            <a:pPr marL="0" indent="0">
              <a:buNone/>
            </a:pPr>
            <a:endParaRPr lang="en-GB" altLang="en-US" sz="2400" dirty="0">
              <a:latin typeface="+mj-lt"/>
              <a:cs typeface="Arial" charset="0"/>
            </a:endParaRPr>
          </a:p>
        </p:txBody>
      </p:sp>
      <p:pic>
        <p:nvPicPr>
          <p:cNvPr id="5" name="Picture 2">
            <a:extLst>
              <a:ext uri="{FF2B5EF4-FFF2-40B4-BE49-F238E27FC236}">
                <a16:creationId xmlns="" xmlns:a16="http://schemas.microsoft.com/office/drawing/2014/main" id="{D6F01555-FA82-467B-BDAC-9A36DA0C7DD7}"/>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7320136" y="1124745"/>
            <a:ext cx="3133860" cy="454848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077440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364703-C5A4-46C2-83A4-550229466B0D}"/>
              </a:ext>
            </a:extLst>
          </p:cNvPr>
          <p:cNvSpPr>
            <a:spLocks noGrp="1"/>
          </p:cNvSpPr>
          <p:nvPr>
            <p:ph type="title"/>
          </p:nvPr>
        </p:nvSpPr>
        <p:spPr/>
        <p:txBody>
          <a:bodyPr/>
          <a:lstStyle/>
          <a:p>
            <a:r>
              <a:rPr lang="en-GB" dirty="0">
                <a:cs typeface="Arial" panose="020B0604020202020204" pitchFamily="34" charset="0"/>
              </a:rPr>
              <a:t>External Triangle</a:t>
            </a:r>
            <a:endParaRPr lang="en-GB" dirty="0"/>
          </a:p>
        </p:txBody>
      </p:sp>
      <p:sp>
        <p:nvSpPr>
          <p:cNvPr id="3" name="Content Placeholder 2">
            <a:extLst>
              <a:ext uri="{FF2B5EF4-FFF2-40B4-BE49-F238E27FC236}">
                <a16:creationId xmlns="" xmlns:a16="http://schemas.microsoft.com/office/drawing/2014/main" id="{A13C38DC-B1F8-4E9F-B672-D3B546957660}"/>
              </a:ext>
            </a:extLst>
          </p:cNvPr>
          <p:cNvSpPr>
            <a:spLocks noGrp="1"/>
          </p:cNvSpPr>
          <p:nvPr>
            <p:ph idx="1"/>
          </p:nvPr>
        </p:nvSpPr>
        <p:spPr>
          <a:xfrm>
            <a:off x="966063" y="2062017"/>
            <a:ext cx="3970784" cy="3917032"/>
          </a:xfrm>
        </p:spPr>
        <p:txBody>
          <a:bodyPr>
            <a:normAutofit fontScale="92500" lnSpcReduction="10000"/>
          </a:bodyPr>
          <a:lstStyle/>
          <a:p>
            <a:pPr marL="0" indent="0">
              <a:buNone/>
              <a:defRPr/>
            </a:pPr>
            <a:r>
              <a:rPr lang="en-GB" altLang="en-US" sz="2800" dirty="0">
                <a:latin typeface="Arial" panose="020B0604020202020204" pitchFamily="34" charset="0"/>
                <a:cs typeface="Arial" panose="020B0604020202020204" pitchFamily="34" charset="0"/>
              </a:rPr>
              <a:t>Explore the tasks &amp; activities and the buy in</a:t>
            </a:r>
          </a:p>
          <a:p>
            <a:pPr marL="0" indent="0">
              <a:buNone/>
              <a:defRPr/>
            </a:pPr>
            <a:endParaRPr lang="en-GB" altLang="en-US" sz="2800" dirty="0">
              <a:latin typeface="Arial" panose="020B0604020202020204" pitchFamily="34" charset="0"/>
              <a:cs typeface="Arial" panose="020B0604020202020204" pitchFamily="34" charset="0"/>
            </a:endParaRPr>
          </a:p>
          <a:p>
            <a:pPr marL="0" indent="0">
              <a:buNone/>
              <a:defRPr/>
            </a:pPr>
            <a:r>
              <a:rPr lang="en-GB" altLang="en-US" sz="2800" dirty="0">
                <a:latin typeface="Arial" panose="020B0604020202020204" pitchFamily="34" charset="0"/>
                <a:cs typeface="Arial" panose="020B0604020202020204" pitchFamily="34" charset="0"/>
              </a:rPr>
              <a:t>Its important to identify workable engagement strategies</a:t>
            </a:r>
          </a:p>
          <a:p>
            <a:endParaRPr lang="en-GB" sz="2800" dirty="0"/>
          </a:p>
        </p:txBody>
      </p:sp>
      <p:grpSp>
        <p:nvGrpSpPr>
          <p:cNvPr id="4" name="Group 16">
            <a:extLst>
              <a:ext uri="{FF2B5EF4-FFF2-40B4-BE49-F238E27FC236}">
                <a16:creationId xmlns="" xmlns:a16="http://schemas.microsoft.com/office/drawing/2014/main" id="{E5967C33-0ABD-4EE7-AC71-7712AF18F096}"/>
              </a:ext>
            </a:extLst>
          </p:cNvPr>
          <p:cNvGrpSpPr>
            <a:grpSpLocks/>
          </p:cNvGrpSpPr>
          <p:nvPr/>
        </p:nvGrpSpPr>
        <p:grpSpPr bwMode="auto">
          <a:xfrm>
            <a:off x="7019409" y="1903761"/>
            <a:ext cx="3735388" cy="4389437"/>
            <a:chOff x="4499992" y="2039464"/>
            <a:chExt cx="4238525" cy="4646987"/>
          </a:xfrm>
        </p:grpSpPr>
        <p:grpSp>
          <p:nvGrpSpPr>
            <p:cNvPr id="5" name="Group 16">
              <a:extLst>
                <a:ext uri="{FF2B5EF4-FFF2-40B4-BE49-F238E27FC236}">
                  <a16:creationId xmlns="" xmlns:a16="http://schemas.microsoft.com/office/drawing/2014/main" id="{C03C268B-4B47-4BD6-8190-E7720CE8A262}"/>
                </a:ext>
              </a:extLst>
            </p:cNvPr>
            <p:cNvGrpSpPr>
              <a:grpSpLocks/>
            </p:cNvGrpSpPr>
            <p:nvPr/>
          </p:nvGrpSpPr>
          <p:grpSpPr bwMode="auto">
            <a:xfrm>
              <a:off x="5724895" y="2039464"/>
              <a:ext cx="1727474" cy="1722662"/>
              <a:chOff x="475116" y="263525"/>
              <a:chExt cx="3091165" cy="2027161"/>
            </a:xfrm>
          </p:grpSpPr>
          <p:sp>
            <p:nvSpPr>
              <p:cNvPr id="16" name="Oval 8">
                <a:extLst>
                  <a:ext uri="{FF2B5EF4-FFF2-40B4-BE49-F238E27FC236}">
                    <a16:creationId xmlns="" xmlns:a16="http://schemas.microsoft.com/office/drawing/2014/main" id="{96BFE8D3-228D-4EF5-879F-ECEB535911DC}"/>
                  </a:ext>
                </a:extLst>
              </p:cNvPr>
              <p:cNvSpPr>
                <a:spLocks noChangeArrowheads="1"/>
              </p:cNvSpPr>
              <p:nvPr/>
            </p:nvSpPr>
            <p:spPr bwMode="auto">
              <a:xfrm>
                <a:off x="475116" y="263525"/>
                <a:ext cx="3091165" cy="2027161"/>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7" name="TextBox 15">
                <a:extLst>
                  <a:ext uri="{FF2B5EF4-FFF2-40B4-BE49-F238E27FC236}">
                    <a16:creationId xmlns="" xmlns:a16="http://schemas.microsoft.com/office/drawing/2014/main" id="{F400D80C-707B-434E-AC90-D4D12867A5F7}"/>
                  </a:ext>
                </a:extLst>
              </p:cNvPr>
              <p:cNvSpPr txBox="1">
                <a:spLocks noChangeArrowheads="1"/>
              </p:cNvSpPr>
              <p:nvPr/>
            </p:nvSpPr>
            <p:spPr bwMode="auto">
              <a:xfrm>
                <a:off x="687837" y="568094"/>
                <a:ext cx="2878444" cy="1035262"/>
              </a:xfrm>
              <a:prstGeom prst="rect">
                <a:avLst/>
              </a:prstGeom>
              <a:noFill/>
              <a:ln>
                <a:noFill/>
              </a:ln>
              <a:extLst/>
            </p:spPr>
            <p:txBody>
              <a:bodyPr wrap="square">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defTabSz="914400" eaLnBrk="1" hangingPunct="1">
                  <a:defRPr/>
                </a:pPr>
                <a:r>
                  <a:rPr lang="en-GB" altLang="en-US" sz="2400" kern="0" dirty="0">
                    <a:solidFill>
                      <a:srgbClr val="000000"/>
                    </a:solidFill>
                  </a:rPr>
                  <a:t>Involve others</a:t>
                </a:r>
              </a:p>
            </p:txBody>
          </p:sp>
        </p:grpSp>
        <p:pic>
          <p:nvPicPr>
            <p:cNvPr id="6" name="Picture 3">
              <a:extLst>
                <a:ext uri="{FF2B5EF4-FFF2-40B4-BE49-F238E27FC236}">
                  <a16:creationId xmlns="" xmlns:a16="http://schemas.microsoft.com/office/drawing/2014/main" id="{5514E027-13E3-4BD5-8B79-50EBABA6ABAC}"/>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4716016" y="4393505"/>
              <a:ext cx="1650378" cy="1807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 name="Picture 4">
              <a:extLst>
                <a:ext uri="{FF2B5EF4-FFF2-40B4-BE49-F238E27FC236}">
                  <a16:creationId xmlns="" xmlns:a16="http://schemas.microsoft.com/office/drawing/2014/main" id="{7D460AC0-7C17-4F3C-9539-E114EA022F4A}"/>
                </a:ext>
              </a:extLst>
            </p:cNvPr>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7092280" y="4396183"/>
              <a:ext cx="1646237" cy="1804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TextBox 7">
              <a:extLst>
                <a:ext uri="{FF2B5EF4-FFF2-40B4-BE49-F238E27FC236}">
                  <a16:creationId xmlns="" xmlns:a16="http://schemas.microsoft.com/office/drawing/2014/main" id="{27EFD9F0-76A3-4867-BF4B-390F5E4991F2}"/>
                </a:ext>
              </a:extLst>
            </p:cNvPr>
            <p:cNvSpPr txBox="1">
              <a:spLocks noChangeArrowheads="1"/>
            </p:cNvSpPr>
            <p:nvPr/>
          </p:nvSpPr>
          <p:spPr bwMode="auto">
            <a:xfrm>
              <a:off x="5004048" y="4725144"/>
              <a:ext cx="1224136" cy="8797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defTabSz="914400" eaLnBrk="1" hangingPunct="1"/>
              <a:r>
                <a:rPr lang="en-GB" altLang="en-US" sz="2400" dirty="0">
                  <a:solidFill>
                    <a:prstClr val="black"/>
                  </a:solidFill>
                  <a:latin typeface="Corbel" pitchFamily="34" charset="0"/>
                </a:rPr>
                <a:t>Define Goal</a:t>
              </a:r>
            </a:p>
          </p:txBody>
        </p:sp>
        <p:sp>
          <p:nvSpPr>
            <p:cNvPr id="9" name="TextBox 8">
              <a:extLst>
                <a:ext uri="{FF2B5EF4-FFF2-40B4-BE49-F238E27FC236}">
                  <a16:creationId xmlns="" xmlns:a16="http://schemas.microsoft.com/office/drawing/2014/main" id="{DD367B89-4183-4434-BD9B-60AFA67D0E3B}"/>
                </a:ext>
              </a:extLst>
            </p:cNvPr>
            <p:cNvSpPr txBox="1">
              <a:spLocks noChangeArrowheads="1"/>
            </p:cNvSpPr>
            <p:nvPr/>
          </p:nvSpPr>
          <p:spPr bwMode="auto">
            <a:xfrm>
              <a:off x="7092103" y="4653136"/>
              <a:ext cx="1646414" cy="8797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defTabSz="914400" eaLnBrk="1" hangingPunct="1"/>
              <a:r>
                <a:rPr lang="en-GB" altLang="en-US" sz="2400">
                  <a:solidFill>
                    <a:prstClr val="black"/>
                  </a:solidFill>
                  <a:latin typeface="Corbel" pitchFamily="34" charset="0"/>
                </a:rPr>
                <a:t>Plans &amp; Priorities</a:t>
              </a:r>
            </a:p>
          </p:txBody>
        </p:sp>
        <p:sp>
          <p:nvSpPr>
            <p:cNvPr id="10" name="TextBox 9">
              <a:extLst>
                <a:ext uri="{FF2B5EF4-FFF2-40B4-BE49-F238E27FC236}">
                  <a16:creationId xmlns="" xmlns:a16="http://schemas.microsoft.com/office/drawing/2014/main" id="{7DCCFAC0-E564-45A6-ABF2-5C894AF6EFEB}"/>
                </a:ext>
              </a:extLst>
            </p:cNvPr>
            <p:cNvSpPr txBox="1">
              <a:spLocks noChangeArrowheads="1"/>
            </p:cNvSpPr>
            <p:nvPr/>
          </p:nvSpPr>
          <p:spPr bwMode="auto">
            <a:xfrm>
              <a:off x="4499992" y="3767169"/>
              <a:ext cx="1441062" cy="505045"/>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defTabSz="914400" eaLnBrk="1" hangingPunct="1">
                <a:defRPr/>
              </a:pPr>
              <a:r>
                <a:rPr lang="en-GB" altLang="en-US" kern="0" dirty="0">
                  <a:solidFill>
                    <a:srgbClr val="FF0000"/>
                  </a:solidFill>
                </a:rPr>
                <a:t>Buy in</a:t>
              </a:r>
            </a:p>
          </p:txBody>
        </p:sp>
        <p:pic>
          <p:nvPicPr>
            <p:cNvPr id="11" name="Picture 5">
              <a:extLst>
                <a:ext uri="{FF2B5EF4-FFF2-40B4-BE49-F238E27FC236}">
                  <a16:creationId xmlns="" xmlns:a16="http://schemas.microsoft.com/office/drawing/2014/main" id="{1A5E1693-569B-4FF1-A924-FBE1F803CD0B}"/>
                </a:ext>
              </a:extLst>
            </p:cNvPr>
            <p:cNvPicPr>
              <a:picLocks noChangeAspect="1" noChangeArrowheads="1"/>
            </p:cNvPicPr>
            <p:nvPr/>
          </p:nvPicPr>
          <p:blipFill>
            <a:blip r:embed="rId5">
              <a:extLst>
                <a:ext uri="{28A0092B-C50C-407E-A947-70E740481C1C}">
                  <a14:useLocalDpi xmlns="" xmlns:a14="http://schemas.microsoft.com/office/drawing/2010/main" val="0"/>
                </a:ext>
              </a:extLst>
            </a:blip>
            <a:srcRect/>
            <a:stretch>
              <a:fillRect/>
            </a:stretch>
          </p:blipFill>
          <p:spPr bwMode="auto">
            <a:xfrm>
              <a:off x="7555830" y="3572668"/>
              <a:ext cx="1182687" cy="665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2" name="Picture 6">
              <a:extLst>
                <a:ext uri="{FF2B5EF4-FFF2-40B4-BE49-F238E27FC236}">
                  <a16:creationId xmlns="" xmlns:a16="http://schemas.microsoft.com/office/drawing/2014/main" id="{DB89B31D-FF63-45E2-A8A6-9ADE43E3D496}"/>
                </a:ext>
              </a:extLst>
            </p:cNvPr>
            <p:cNvPicPr>
              <a:picLocks noChangeAspect="1" noChangeArrowheads="1"/>
            </p:cNvPicPr>
            <p:nvPr/>
          </p:nvPicPr>
          <p:blipFill>
            <a:blip r:embed="rId6">
              <a:extLst>
                <a:ext uri="{28A0092B-C50C-407E-A947-70E740481C1C}">
                  <a14:useLocalDpi xmlns="" xmlns:a14="http://schemas.microsoft.com/office/drawing/2010/main" val="0"/>
                </a:ext>
              </a:extLst>
            </a:blip>
            <a:srcRect/>
            <a:stretch>
              <a:fillRect/>
            </a:stretch>
          </p:blipFill>
          <p:spPr bwMode="auto">
            <a:xfrm>
              <a:off x="5843772" y="6021288"/>
              <a:ext cx="1944687" cy="665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 xmlns:a16="http://schemas.microsoft.com/office/drawing/2014/main" id="{E7BEC93C-5284-4C77-8578-43E7C224A3E9}"/>
                </a:ext>
              </a:extLst>
            </p:cNvPr>
            <p:cNvCxnSpPr/>
            <p:nvPr/>
          </p:nvCxnSpPr>
          <p:spPr>
            <a:xfrm flipH="1">
              <a:off x="5941054" y="3767169"/>
              <a:ext cx="425113" cy="741165"/>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 xmlns:a16="http://schemas.microsoft.com/office/drawing/2014/main" id="{42E342D4-29E7-48ED-A6CC-54259A22CE94}"/>
                </a:ext>
              </a:extLst>
            </p:cNvPr>
            <p:cNvCxnSpPr/>
            <p:nvPr/>
          </p:nvCxnSpPr>
          <p:spPr>
            <a:xfrm>
              <a:off x="7092103" y="3644481"/>
              <a:ext cx="823206" cy="75125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 xmlns:a16="http://schemas.microsoft.com/office/drawing/2014/main" id="{274EC279-30FF-453C-822A-9B803B7A82EA}"/>
                </a:ext>
              </a:extLst>
            </p:cNvPr>
            <p:cNvCxnSpPr/>
            <p:nvPr/>
          </p:nvCxnSpPr>
          <p:spPr>
            <a:xfrm>
              <a:off x="6366168" y="5157063"/>
              <a:ext cx="725936" cy="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 xmlns:p14="http://schemas.microsoft.com/office/powerpoint/2010/main" val="3611624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2E0D296-7C8E-420F-871A-C75218F108B6}"/>
              </a:ext>
            </a:extLst>
          </p:cNvPr>
          <p:cNvSpPr>
            <a:spLocks noGrp="1"/>
          </p:cNvSpPr>
          <p:nvPr>
            <p:ph type="title"/>
          </p:nvPr>
        </p:nvSpPr>
        <p:spPr>
          <a:xfrm>
            <a:off x="0" y="725303"/>
            <a:ext cx="10364451" cy="1596177"/>
          </a:xfrm>
        </p:spPr>
        <p:txBody>
          <a:bodyPr/>
          <a:lstStyle/>
          <a:p>
            <a:r>
              <a:rPr lang="en-GB" dirty="0" smtClean="0">
                <a:cs typeface="Arial" panose="020B0604020202020204" pitchFamily="34" charset="0"/>
              </a:rPr>
              <a:t>Principle 3 -Plans </a:t>
            </a:r>
            <a:r>
              <a:rPr lang="en-GB" dirty="0">
                <a:cs typeface="Arial" panose="020B0604020202020204" pitchFamily="34" charset="0"/>
              </a:rPr>
              <a:t>&amp; Priorities</a:t>
            </a:r>
            <a:endParaRPr lang="en-GB" dirty="0"/>
          </a:p>
        </p:txBody>
      </p:sp>
      <p:sp>
        <p:nvSpPr>
          <p:cNvPr id="3" name="Content Placeholder 2">
            <a:extLst>
              <a:ext uri="{FF2B5EF4-FFF2-40B4-BE49-F238E27FC236}">
                <a16:creationId xmlns="" xmlns:a16="http://schemas.microsoft.com/office/drawing/2014/main" id="{9A05C950-468C-45B9-80E1-2DA259726F55}"/>
              </a:ext>
            </a:extLst>
          </p:cNvPr>
          <p:cNvSpPr>
            <a:spLocks noGrp="1"/>
          </p:cNvSpPr>
          <p:nvPr>
            <p:ph idx="1"/>
          </p:nvPr>
        </p:nvSpPr>
        <p:spPr/>
        <p:txBody>
          <a:bodyPr>
            <a:noAutofit/>
          </a:bodyPr>
          <a:lstStyle/>
          <a:p>
            <a:pPr marL="118872" indent="0">
              <a:spcBef>
                <a:spcPts val="0"/>
              </a:spcBef>
              <a:spcAft>
                <a:spcPts val="1800"/>
              </a:spcAft>
              <a:buNone/>
              <a:defRPr/>
            </a:pPr>
            <a:r>
              <a:rPr lang="en-GB" sz="2800" dirty="0">
                <a:cs typeface="Arial" panose="020B0604020202020204" pitchFamily="34" charset="0"/>
              </a:rPr>
              <a:t>Write the </a:t>
            </a:r>
            <a:r>
              <a:rPr lang="en-GB" sz="2800" b="1" dirty="0">
                <a:cs typeface="Arial" panose="020B0604020202020204" pitchFamily="34" charset="0"/>
              </a:rPr>
              <a:t>“Plans &amp; Priorities” </a:t>
            </a:r>
            <a:r>
              <a:rPr lang="en-GB" sz="2800" dirty="0">
                <a:cs typeface="Arial" panose="020B0604020202020204" pitchFamily="34" charset="0"/>
              </a:rPr>
              <a:t>in the bottom right hand circle</a:t>
            </a:r>
          </a:p>
          <a:p>
            <a:pPr marL="118872" indent="0">
              <a:spcBef>
                <a:spcPts val="0"/>
              </a:spcBef>
              <a:spcAft>
                <a:spcPts val="1800"/>
              </a:spcAft>
              <a:buNone/>
              <a:defRPr/>
            </a:pPr>
            <a:r>
              <a:rPr lang="en-GB" sz="2800" dirty="0">
                <a:cs typeface="Arial" panose="020B0604020202020204" pitchFamily="34" charset="0"/>
              </a:rPr>
              <a:t>List everything that needs to happen to achieve your goal</a:t>
            </a:r>
          </a:p>
          <a:p>
            <a:pPr marL="118872" indent="0">
              <a:spcBef>
                <a:spcPts val="0"/>
              </a:spcBef>
              <a:spcAft>
                <a:spcPts val="1800"/>
              </a:spcAft>
              <a:buNone/>
              <a:defRPr/>
            </a:pPr>
            <a:r>
              <a:rPr lang="en-GB" sz="2800" dirty="0">
                <a:cs typeface="Arial" panose="020B0604020202020204" pitchFamily="34" charset="0"/>
              </a:rPr>
              <a:t>Explore all the tasks activities, obstacles, events etc. that need to happen</a:t>
            </a:r>
          </a:p>
          <a:p>
            <a:pPr marL="118872" indent="0">
              <a:spcBef>
                <a:spcPts val="0"/>
              </a:spcBef>
              <a:buNone/>
              <a:defRPr/>
            </a:pPr>
            <a:r>
              <a:rPr lang="en-GB" sz="2800" dirty="0">
                <a:cs typeface="Arial" panose="020B0604020202020204" pitchFamily="34" charset="0"/>
              </a:rPr>
              <a:t>Identify the top 3 with an asterisk.</a:t>
            </a:r>
          </a:p>
          <a:p>
            <a:endParaRPr lang="en-GB" sz="2800" dirty="0"/>
          </a:p>
        </p:txBody>
      </p:sp>
      <p:sp>
        <p:nvSpPr>
          <p:cNvPr id="4" name="AutoShape 2" descr="Image result for plan">
            <a:hlinkClick r:id="rId3"/>
          </p:cNvPr>
          <p:cNvSpPr>
            <a:spLocks noChangeAspect="1" noChangeArrowheads="1"/>
          </p:cNvSpPr>
          <p:nvPr/>
        </p:nvSpPr>
        <p:spPr bwMode="auto">
          <a:xfrm>
            <a:off x="2255838" y="-653254"/>
            <a:ext cx="3371850" cy="2038350"/>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stretch>
            <a:fillRect/>
          </a:stretch>
        </p:blipFill>
        <p:spPr>
          <a:xfrm>
            <a:off x="9135101" y="618517"/>
            <a:ext cx="2752725" cy="1657350"/>
          </a:xfrm>
          <a:prstGeom prst="rect">
            <a:avLst/>
          </a:prstGeom>
        </p:spPr>
      </p:pic>
    </p:spTree>
    <p:extLst>
      <p:ext uri="{BB962C8B-B14F-4D97-AF65-F5344CB8AC3E}">
        <p14:creationId xmlns="" xmlns:p14="http://schemas.microsoft.com/office/powerpoint/2010/main" val="1621459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031EF01-F840-4B09-939D-E57DEBBC0E61}"/>
              </a:ext>
            </a:extLst>
          </p:cNvPr>
          <p:cNvSpPr>
            <a:spLocks noGrp="1"/>
          </p:cNvSpPr>
          <p:nvPr>
            <p:ph type="title"/>
          </p:nvPr>
        </p:nvSpPr>
        <p:spPr/>
        <p:txBody>
          <a:bodyPr/>
          <a:lstStyle/>
          <a:p>
            <a:r>
              <a:rPr lang="en-GB" dirty="0" smtClean="0">
                <a:cs typeface="Arial" panose="020B0604020202020204" pitchFamily="34" charset="0"/>
              </a:rPr>
              <a:t>Principal 5- Involve </a:t>
            </a:r>
            <a:r>
              <a:rPr lang="en-GB" dirty="0">
                <a:cs typeface="Arial" panose="020B0604020202020204" pitchFamily="34" charset="0"/>
              </a:rPr>
              <a:t>others</a:t>
            </a:r>
            <a:endParaRPr lang="en-GB" dirty="0"/>
          </a:p>
        </p:txBody>
      </p:sp>
      <p:sp>
        <p:nvSpPr>
          <p:cNvPr id="3" name="Content Placeholder 2">
            <a:extLst>
              <a:ext uri="{FF2B5EF4-FFF2-40B4-BE49-F238E27FC236}">
                <a16:creationId xmlns="" xmlns:a16="http://schemas.microsoft.com/office/drawing/2014/main" id="{114B75EF-1020-421F-9F2C-D512513714B0}"/>
              </a:ext>
            </a:extLst>
          </p:cNvPr>
          <p:cNvSpPr>
            <a:spLocks noGrp="1"/>
          </p:cNvSpPr>
          <p:nvPr>
            <p:ph idx="1"/>
          </p:nvPr>
        </p:nvSpPr>
        <p:spPr/>
        <p:txBody>
          <a:bodyPr/>
          <a:lstStyle/>
          <a:p>
            <a:pPr marL="0" indent="0">
              <a:buNone/>
              <a:defRPr/>
            </a:pPr>
            <a:r>
              <a:rPr lang="en-GB" altLang="en-US" dirty="0">
                <a:cs typeface="Arial" panose="020B0604020202020204" pitchFamily="34" charset="0"/>
              </a:rPr>
              <a:t>Write </a:t>
            </a:r>
            <a:r>
              <a:rPr lang="en-GB" altLang="en-US" b="1" dirty="0">
                <a:cs typeface="Arial" panose="020B0604020202020204" pitchFamily="34" charset="0"/>
              </a:rPr>
              <a:t>“Involve Others” </a:t>
            </a:r>
            <a:r>
              <a:rPr lang="en-GB" altLang="en-US" dirty="0">
                <a:cs typeface="Arial" panose="020B0604020202020204" pitchFamily="34" charset="0"/>
              </a:rPr>
              <a:t>in the middle right hand circle</a:t>
            </a:r>
          </a:p>
          <a:p>
            <a:pPr marL="0" indent="0">
              <a:buNone/>
              <a:defRPr/>
            </a:pPr>
            <a:endParaRPr lang="en-GB" altLang="en-US" sz="1000" dirty="0">
              <a:cs typeface="Arial" panose="020B0604020202020204" pitchFamily="34" charset="0"/>
            </a:endParaRPr>
          </a:p>
          <a:p>
            <a:pPr marL="0" indent="0">
              <a:buNone/>
              <a:defRPr/>
            </a:pPr>
            <a:r>
              <a:rPr lang="en-GB" altLang="en-US" dirty="0">
                <a:cs typeface="Arial" panose="020B0604020202020204" pitchFamily="34" charset="0"/>
              </a:rPr>
              <a:t>Think of all the people you need to involve to achieve your goal</a:t>
            </a:r>
          </a:p>
          <a:p>
            <a:pPr marL="0" indent="0">
              <a:buNone/>
              <a:defRPr/>
            </a:pPr>
            <a:endParaRPr lang="en-GB" altLang="en-US" sz="1000" dirty="0">
              <a:cs typeface="Arial" panose="020B0604020202020204" pitchFamily="34" charset="0"/>
            </a:endParaRPr>
          </a:p>
          <a:p>
            <a:pPr marL="0" indent="0">
              <a:buNone/>
              <a:defRPr/>
            </a:pPr>
            <a:r>
              <a:rPr lang="en-GB" altLang="en-US" dirty="0">
                <a:cs typeface="Arial" panose="020B0604020202020204" pitchFamily="34" charset="0"/>
              </a:rPr>
              <a:t>Identify the top 3 people</a:t>
            </a:r>
          </a:p>
          <a:p>
            <a:pPr marL="0" indent="0">
              <a:buNone/>
              <a:defRPr/>
            </a:pPr>
            <a:endParaRPr lang="en-GB" altLang="en-US" sz="1000" dirty="0">
              <a:cs typeface="Arial" panose="020B0604020202020204" pitchFamily="34" charset="0"/>
            </a:endParaRPr>
          </a:p>
          <a:p>
            <a:pPr marL="0" indent="0">
              <a:buNone/>
              <a:defRPr/>
            </a:pPr>
            <a:r>
              <a:rPr lang="en-GB" altLang="en-US" dirty="0">
                <a:cs typeface="Arial" panose="020B0604020202020204" pitchFamily="34" charset="0"/>
              </a:rPr>
              <a:t>How are you going to get their </a:t>
            </a:r>
            <a:r>
              <a:rPr lang="en-GB" altLang="en-US" b="1" dirty="0">
                <a:cs typeface="Arial" panose="020B0604020202020204" pitchFamily="34" charset="0"/>
              </a:rPr>
              <a:t>“buy in”?</a:t>
            </a:r>
          </a:p>
          <a:p>
            <a:endParaRPr lang="en-GB" dirty="0"/>
          </a:p>
        </p:txBody>
      </p:sp>
      <p:pic>
        <p:nvPicPr>
          <p:cNvPr id="4" name="Picture 3"/>
          <p:cNvPicPr>
            <a:picLocks noChangeAspect="1"/>
          </p:cNvPicPr>
          <p:nvPr/>
        </p:nvPicPr>
        <p:blipFill>
          <a:blip r:embed="rId3"/>
          <a:stretch>
            <a:fillRect/>
          </a:stretch>
        </p:blipFill>
        <p:spPr>
          <a:xfrm>
            <a:off x="6680200" y="3879850"/>
            <a:ext cx="5059362" cy="2857500"/>
          </a:xfrm>
          <a:prstGeom prst="rect">
            <a:avLst/>
          </a:prstGeom>
        </p:spPr>
      </p:pic>
    </p:spTree>
    <p:extLst>
      <p:ext uri="{BB962C8B-B14F-4D97-AF65-F5344CB8AC3E}">
        <p14:creationId xmlns="" xmlns:p14="http://schemas.microsoft.com/office/powerpoint/2010/main" val="32487202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0A3A3E-9E64-4974-AEFE-A2A8977A9851}"/>
              </a:ext>
            </a:extLst>
          </p:cNvPr>
          <p:cNvSpPr>
            <a:spLocks noGrp="1"/>
          </p:cNvSpPr>
          <p:nvPr>
            <p:ph type="title"/>
          </p:nvPr>
        </p:nvSpPr>
        <p:spPr/>
        <p:txBody>
          <a:bodyPr/>
          <a:lstStyle/>
          <a:p>
            <a:r>
              <a:rPr lang="en-GB" dirty="0" smtClean="0">
                <a:cs typeface="Arial" panose="020B0604020202020204" pitchFamily="34" charset="0"/>
              </a:rPr>
              <a:t>Principle 6 - Personal </a:t>
            </a:r>
            <a:r>
              <a:rPr lang="en-GB" dirty="0">
                <a:cs typeface="Arial" panose="020B0604020202020204" pitchFamily="34" charset="0"/>
              </a:rPr>
              <a:t>Responsibility</a:t>
            </a:r>
            <a:endParaRPr lang="en-GB" dirty="0"/>
          </a:p>
        </p:txBody>
      </p:sp>
      <p:sp>
        <p:nvSpPr>
          <p:cNvPr id="3" name="Content Placeholder 2">
            <a:extLst>
              <a:ext uri="{FF2B5EF4-FFF2-40B4-BE49-F238E27FC236}">
                <a16:creationId xmlns="" xmlns:a16="http://schemas.microsoft.com/office/drawing/2014/main" id="{A0D815B1-5082-4C08-AAF4-ECC4B03730A8}"/>
              </a:ext>
            </a:extLst>
          </p:cNvPr>
          <p:cNvSpPr>
            <a:spLocks noGrp="1"/>
          </p:cNvSpPr>
          <p:nvPr>
            <p:ph idx="1"/>
          </p:nvPr>
        </p:nvSpPr>
        <p:spPr/>
        <p:txBody>
          <a:bodyPr>
            <a:normAutofit/>
          </a:bodyPr>
          <a:lstStyle/>
          <a:p>
            <a:pPr marL="0" indent="0">
              <a:buNone/>
              <a:defRPr/>
            </a:pPr>
            <a:r>
              <a:rPr lang="en-GB" altLang="en-US" dirty="0">
                <a:cs typeface="Arial" panose="020B0604020202020204" pitchFamily="34" charset="0"/>
              </a:rPr>
              <a:t>Write </a:t>
            </a:r>
            <a:r>
              <a:rPr lang="en-GB" altLang="en-US" b="1" dirty="0">
                <a:cs typeface="Arial" panose="020B0604020202020204" pitchFamily="34" charset="0"/>
              </a:rPr>
              <a:t>“Personal Responsibility” </a:t>
            </a:r>
            <a:r>
              <a:rPr lang="en-GB" altLang="en-US" dirty="0">
                <a:cs typeface="Arial" panose="020B0604020202020204" pitchFamily="34" charset="0"/>
              </a:rPr>
              <a:t>in the middle centre circle</a:t>
            </a:r>
          </a:p>
          <a:p>
            <a:pPr marL="0" indent="0">
              <a:buNone/>
              <a:defRPr/>
            </a:pPr>
            <a:endParaRPr lang="en-GB" altLang="en-US" sz="1200" dirty="0">
              <a:cs typeface="Arial" panose="020B0604020202020204" pitchFamily="34" charset="0"/>
            </a:endParaRPr>
          </a:p>
          <a:p>
            <a:pPr marL="0" indent="0">
              <a:buNone/>
              <a:defRPr/>
            </a:pPr>
            <a:r>
              <a:rPr lang="en-GB" altLang="en-US" dirty="0">
                <a:cs typeface="Arial" panose="020B0604020202020204" pitchFamily="34" charset="0"/>
              </a:rPr>
              <a:t>How accountable do you feel you are in making sure this happens?  On a scale of 1 to 10</a:t>
            </a:r>
          </a:p>
          <a:p>
            <a:pPr marL="0" indent="0">
              <a:buNone/>
              <a:defRPr/>
            </a:pPr>
            <a:endParaRPr lang="en-GB" altLang="en-US" sz="1200" dirty="0">
              <a:cs typeface="Arial" panose="020B0604020202020204" pitchFamily="34" charset="0"/>
            </a:endParaRPr>
          </a:p>
          <a:p>
            <a:pPr marL="0" indent="0">
              <a:buNone/>
              <a:defRPr/>
            </a:pPr>
            <a:r>
              <a:rPr lang="en-GB" altLang="en-US" dirty="0">
                <a:cs typeface="Arial" panose="020B0604020202020204" pitchFamily="34" charset="0"/>
              </a:rPr>
              <a:t>Write down the number</a:t>
            </a:r>
          </a:p>
          <a:p>
            <a:pPr marL="0" indent="0">
              <a:buNone/>
              <a:defRPr/>
            </a:pPr>
            <a:endParaRPr lang="en-GB" altLang="en-US" sz="1200" dirty="0">
              <a:cs typeface="Arial" panose="020B0604020202020204" pitchFamily="34" charset="0"/>
            </a:endParaRPr>
          </a:p>
          <a:p>
            <a:pPr marL="0" indent="0">
              <a:buNone/>
              <a:defRPr/>
            </a:pPr>
            <a:r>
              <a:rPr lang="en-GB" altLang="en-US" dirty="0">
                <a:cs typeface="Arial" panose="020B0604020202020204" pitchFamily="34" charset="0"/>
              </a:rPr>
              <a:t>Whose responsibility is it?</a:t>
            </a:r>
          </a:p>
          <a:p>
            <a:endParaRPr lang="en-GB" dirty="0"/>
          </a:p>
        </p:txBody>
      </p:sp>
      <p:pic>
        <p:nvPicPr>
          <p:cNvPr id="4" name="Picture 3"/>
          <p:cNvPicPr>
            <a:picLocks noChangeAspect="1"/>
          </p:cNvPicPr>
          <p:nvPr/>
        </p:nvPicPr>
        <p:blipFill>
          <a:blip r:embed="rId3"/>
          <a:stretch>
            <a:fillRect/>
          </a:stretch>
        </p:blipFill>
        <p:spPr>
          <a:xfrm>
            <a:off x="6923087" y="4149725"/>
            <a:ext cx="3503613" cy="2389130"/>
          </a:xfrm>
          <a:prstGeom prst="rect">
            <a:avLst/>
          </a:prstGeom>
        </p:spPr>
      </p:pic>
    </p:spTree>
    <p:extLst>
      <p:ext uri="{BB962C8B-B14F-4D97-AF65-F5344CB8AC3E}">
        <p14:creationId xmlns="" xmlns:p14="http://schemas.microsoft.com/office/powerpoint/2010/main" val="35009341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6CE346-A512-4E68-BC30-2F3150AB1D8D}"/>
              </a:ext>
            </a:extLst>
          </p:cNvPr>
          <p:cNvSpPr>
            <a:spLocks noGrp="1"/>
          </p:cNvSpPr>
          <p:nvPr>
            <p:ph type="title"/>
          </p:nvPr>
        </p:nvSpPr>
        <p:spPr/>
        <p:txBody>
          <a:bodyPr>
            <a:normAutofit/>
          </a:bodyPr>
          <a:lstStyle/>
          <a:p>
            <a:r>
              <a:rPr lang="en-GB" dirty="0" smtClean="0">
                <a:cs typeface="Arial" panose="020B0604020202020204" pitchFamily="34" charset="0"/>
              </a:rPr>
              <a:t>Principle 7 -Take </a:t>
            </a:r>
            <a:r>
              <a:rPr lang="en-GB" dirty="0">
                <a:cs typeface="Arial" panose="020B0604020202020204" pitchFamily="34" charset="0"/>
              </a:rPr>
              <a:t>Action, Measure Results &amp; </a:t>
            </a:r>
            <a:r>
              <a:rPr lang="en-GB" dirty="0" smtClean="0">
                <a:cs typeface="Arial" panose="020B0604020202020204" pitchFamily="34" charset="0"/>
              </a:rPr>
              <a:t>Celebrate</a:t>
            </a:r>
            <a:endParaRPr lang="en-GB" dirty="0"/>
          </a:p>
        </p:txBody>
      </p:sp>
      <p:sp>
        <p:nvSpPr>
          <p:cNvPr id="3" name="Content Placeholder 2">
            <a:extLst>
              <a:ext uri="{FF2B5EF4-FFF2-40B4-BE49-F238E27FC236}">
                <a16:creationId xmlns="" xmlns:a16="http://schemas.microsoft.com/office/drawing/2014/main" id="{EC2DBA40-CCBB-47C9-8ADF-DC16FAAE515A}"/>
              </a:ext>
            </a:extLst>
          </p:cNvPr>
          <p:cNvSpPr>
            <a:spLocks noGrp="1"/>
          </p:cNvSpPr>
          <p:nvPr>
            <p:ph idx="1"/>
          </p:nvPr>
        </p:nvSpPr>
        <p:spPr/>
        <p:txBody>
          <a:bodyPr>
            <a:normAutofit fontScale="92500" lnSpcReduction="20000"/>
          </a:bodyPr>
          <a:lstStyle/>
          <a:p>
            <a:pPr marL="0" indent="0">
              <a:buNone/>
              <a:defRPr/>
            </a:pPr>
            <a:r>
              <a:rPr lang="en-GB" altLang="en-US" dirty="0">
                <a:cs typeface="Arial" panose="020B0604020202020204" pitchFamily="34" charset="0"/>
              </a:rPr>
              <a:t>Write the heading above in the top circle</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When are you going to start?</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How will you measure you progress?</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How will you celebrate your success for achieving your goal</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Ensure that the reward or celebration is high enough to motivate you in the tough times.</a:t>
            </a:r>
          </a:p>
          <a:p>
            <a:endParaRPr lang="en-GB" dirty="0"/>
          </a:p>
        </p:txBody>
      </p:sp>
      <p:pic>
        <p:nvPicPr>
          <p:cNvPr id="4" name="Picture 3"/>
          <p:cNvPicPr>
            <a:picLocks noChangeAspect="1"/>
          </p:cNvPicPr>
          <p:nvPr/>
        </p:nvPicPr>
        <p:blipFill>
          <a:blip r:embed="rId3"/>
          <a:stretch>
            <a:fillRect/>
          </a:stretch>
        </p:blipFill>
        <p:spPr>
          <a:xfrm>
            <a:off x="8153628" y="1853471"/>
            <a:ext cx="3124598" cy="2225675"/>
          </a:xfrm>
          <a:prstGeom prst="rect">
            <a:avLst/>
          </a:prstGeom>
        </p:spPr>
      </p:pic>
    </p:spTree>
    <p:extLst>
      <p:ext uri="{BB962C8B-B14F-4D97-AF65-F5344CB8AC3E}">
        <p14:creationId xmlns="" xmlns:p14="http://schemas.microsoft.com/office/powerpoint/2010/main" val="1427663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 of an example of when you learnt successfully something new</a:t>
            </a:r>
            <a:endParaRPr lang="en-GB" dirty="0"/>
          </a:p>
        </p:txBody>
      </p:sp>
      <p:sp>
        <p:nvSpPr>
          <p:cNvPr id="3" name="Content Placeholder 2"/>
          <p:cNvSpPr>
            <a:spLocks noGrp="1"/>
          </p:cNvSpPr>
          <p:nvPr>
            <p:ph idx="1"/>
          </p:nvPr>
        </p:nvSpPr>
        <p:spPr/>
        <p:txBody>
          <a:bodyPr/>
          <a:lstStyle/>
          <a:p>
            <a:pPr marL="0" indent="0">
              <a:buNone/>
            </a:pPr>
            <a:r>
              <a:rPr lang="en-GB" dirty="0" smtClean="0"/>
              <a:t>How did you learn it</a:t>
            </a:r>
          </a:p>
          <a:p>
            <a:pPr marL="0" indent="0">
              <a:buNone/>
            </a:pPr>
            <a:r>
              <a:rPr lang="en-GB" dirty="0" smtClean="0"/>
              <a:t>What were the steps that you took</a:t>
            </a:r>
          </a:p>
          <a:p>
            <a:pPr marL="0" indent="0">
              <a:buNone/>
            </a:pPr>
            <a:r>
              <a:rPr lang="en-GB" dirty="0" smtClean="0"/>
              <a:t>What had the most impact</a:t>
            </a:r>
            <a:endParaRPr lang="en-GB" dirty="0"/>
          </a:p>
        </p:txBody>
      </p:sp>
      <p:pic>
        <p:nvPicPr>
          <p:cNvPr id="4" name="Picture 3"/>
          <p:cNvPicPr>
            <a:picLocks noChangeAspect="1"/>
          </p:cNvPicPr>
          <p:nvPr/>
        </p:nvPicPr>
        <p:blipFill>
          <a:blip r:embed="rId3"/>
          <a:stretch>
            <a:fillRect/>
          </a:stretch>
        </p:blipFill>
        <p:spPr>
          <a:xfrm>
            <a:off x="7429500" y="2478946"/>
            <a:ext cx="3721100" cy="3721100"/>
          </a:xfrm>
          <a:prstGeom prst="rect">
            <a:avLst/>
          </a:prstGeom>
        </p:spPr>
      </p:pic>
    </p:spTree>
    <p:extLst>
      <p:ext uri="{BB962C8B-B14F-4D97-AF65-F5344CB8AC3E}">
        <p14:creationId xmlns="" xmlns:p14="http://schemas.microsoft.com/office/powerpoint/2010/main" val="3114428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a:t>
            </a:r>
            <a:endParaRPr lang="en-US" dirty="0"/>
          </a:p>
        </p:txBody>
      </p:sp>
      <p:sp>
        <p:nvSpPr>
          <p:cNvPr id="3" name="Content Placeholder 2"/>
          <p:cNvSpPr>
            <a:spLocks noGrp="1"/>
          </p:cNvSpPr>
          <p:nvPr>
            <p:ph idx="1"/>
          </p:nvPr>
        </p:nvSpPr>
        <p:spPr/>
        <p:txBody>
          <a:bodyPr/>
          <a:lstStyle/>
          <a:p>
            <a:pPr>
              <a:buNone/>
            </a:pPr>
            <a:r>
              <a:rPr lang="en-GB" dirty="0" smtClean="0"/>
              <a:t>Acquisition of knowledge that leads to a relatively permanent change in behaviour which results from experience.</a:t>
            </a:r>
          </a:p>
          <a:p>
            <a:pPr>
              <a:buNone/>
            </a:pPr>
            <a:r>
              <a:rPr lang="en-GB" dirty="0" smtClean="0"/>
              <a:t>Learning can be deliberate and formal or unintentional </a:t>
            </a:r>
            <a:r>
              <a:rPr lang="en-GB" dirty="0" err="1" smtClean="0"/>
              <a:t>naural</a:t>
            </a:r>
            <a:r>
              <a:rPr lang="en-GB" dirty="0" smtClean="0"/>
              <a:t> activity or progression</a:t>
            </a:r>
          </a:p>
          <a:p>
            <a:pPr>
              <a:buNone/>
            </a:pPr>
            <a:r>
              <a:rPr lang="en-GB" dirty="0" smtClean="0"/>
              <a:t>Learning implies a different internal state, which may result in new behaviours and actions or new understanding and knowledge.</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914400" y="914401"/>
          <a:ext cx="10363200" cy="487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996118" y="418289"/>
            <a:ext cx="6624537" cy="369332"/>
          </a:xfrm>
          <a:prstGeom prst="rect">
            <a:avLst/>
          </a:prstGeom>
          <a:noFill/>
        </p:spPr>
        <p:txBody>
          <a:bodyPr wrap="square" rtlCol="0">
            <a:spAutoFit/>
          </a:bodyPr>
          <a:lstStyle/>
          <a:p>
            <a:pPr algn="ctr"/>
            <a:r>
              <a:rPr lang="en-GB" b="1" dirty="0" smtClean="0">
                <a:solidFill>
                  <a:schemeClr val="accent6">
                    <a:lumMod val="75000"/>
                  </a:schemeClr>
                </a:solidFill>
              </a:rPr>
              <a:t>External factors and Internal processes constantly affect each other</a:t>
            </a:r>
            <a:endParaRPr lang="en-US" b="1" dirty="0">
              <a:solidFill>
                <a:schemeClr val="accent6">
                  <a:lumMod val="75000"/>
                </a:schemeClr>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94523"/>
            <a:ext cx="10364451" cy="1291377"/>
          </a:xfrm>
        </p:spPr>
        <p:txBody>
          <a:bodyPr/>
          <a:lstStyle/>
          <a:p>
            <a:r>
              <a:rPr lang="en-GB" dirty="0" smtClean="0"/>
              <a:t>Kolb’s Experiential Learning Cycle (1984)</a:t>
            </a:r>
            <a:endParaRPr lang="en-GB" dirty="0"/>
          </a:p>
        </p:txBody>
      </p:sp>
      <p:graphicFrame>
        <p:nvGraphicFramePr>
          <p:cNvPr id="6" name="Content Placeholder 5"/>
          <p:cNvGraphicFramePr>
            <a:graphicFrameLocks noGrp="1"/>
          </p:cNvGraphicFramePr>
          <p:nvPr>
            <p:ph idx="1"/>
            <p:extLst>
              <p:ext uri="{D42A27DB-BD31-4B8C-83A1-F6EECF244321}">
                <p14:modId xmlns="" xmlns:p14="http://schemas.microsoft.com/office/powerpoint/2010/main" val="3753762831"/>
              </p:ext>
            </p:extLst>
          </p:nvPr>
        </p:nvGraphicFramePr>
        <p:xfrm>
          <a:off x="914400" y="1206500"/>
          <a:ext cx="10363200" cy="5448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 xmlns:p14="http://schemas.microsoft.com/office/powerpoint/2010/main" val="2654528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06D28BF-1680-4500-8ACE-DB9D1AB1C936}"/>
              </a:ext>
            </a:extLst>
          </p:cNvPr>
          <p:cNvSpPr>
            <a:spLocks noGrp="1"/>
          </p:cNvSpPr>
          <p:nvPr>
            <p:ph type="title"/>
          </p:nvPr>
        </p:nvSpPr>
        <p:spPr>
          <a:xfrm>
            <a:off x="1028075" y="143517"/>
            <a:ext cx="10364451" cy="1596177"/>
          </a:xfrm>
        </p:spPr>
        <p:txBody>
          <a:bodyPr/>
          <a:lstStyle/>
          <a:p>
            <a:r>
              <a:rPr lang="en-GB" dirty="0"/>
              <a:t>The Learning </a:t>
            </a:r>
            <a:r>
              <a:rPr lang="en-GB" dirty="0" smtClean="0"/>
              <a:t>Cycle </a:t>
            </a:r>
            <a:r>
              <a:rPr lang="en-GB" sz="1400" dirty="0" smtClean="0"/>
              <a:t>(Kolb, D. (1984))</a:t>
            </a:r>
            <a:endParaRPr lang="en-GB" sz="1400" dirty="0"/>
          </a:p>
        </p:txBody>
      </p:sp>
      <p:sp>
        <p:nvSpPr>
          <p:cNvPr id="4" name="Oval 3">
            <a:extLst>
              <a:ext uri="{FF2B5EF4-FFF2-40B4-BE49-F238E27FC236}">
                <a16:creationId xmlns="" xmlns:a16="http://schemas.microsoft.com/office/drawing/2014/main" id="{FEBEA694-69BF-4A5D-85ED-70638492AF67}"/>
              </a:ext>
            </a:extLst>
          </p:cNvPr>
          <p:cNvSpPr/>
          <p:nvPr/>
        </p:nvSpPr>
        <p:spPr>
          <a:xfrm>
            <a:off x="4655840" y="1249199"/>
            <a:ext cx="2160240" cy="1224136"/>
          </a:xfrm>
          <a:prstGeom prst="ellipse">
            <a:avLst/>
          </a:prstGeom>
          <a:solidFill>
            <a:srgbClr val="00B05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Having an experience</a:t>
            </a:r>
          </a:p>
        </p:txBody>
      </p:sp>
      <p:sp>
        <p:nvSpPr>
          <p:cNvPr id="5" name="Oval 4">
            <a:extLst>
              <a:ext uri="{FF2B5EF4-FFF2-40B4-BE49-F238E27FC236}">
                <a16:creationId xmlns="" xmlns:a16="http://schemas.microsoft.com/office/drawing/2014/main" id="{CC31FAA2-5367-4E88-A00A-456D526C5113}"/>
              </a:ext>
            </a:extLst>
          </p:cNvPr>
          <p:cNvSpPr/>
          <p:nvPr/>
        </p:nvSpPr>
        <p:spPr>
          <a:xfrm>
            <a:off x="1981200" y="2780928"/>
            <a:ext cx="2160240" cy="1224136"/>
          </a:xfrm>
          <a:prstGeom prst="ellipse">
            <a:avLst/>
          </a:prstGeom>
          <a:solidFill>
            <a:srgbClr val="FF000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Planning the next steps</a:t>
            </a:r>
          </a:p>
        </p:txBody>
      </p:sp>
      <p:sp>
        <p:nvSpPr>
          <p:cNvPr id="6" name="Oval 5">
            <a:extLst>
              <a:ext uri="{FF2B5EF4-FFF2-40B4-BE49-F238E27FC236}">
                <a16:creationId xmlns="" xmlns:a16="http://schemas.microsoft.com/office/drawing/2014/main" id="{868C8F87-EB33-4918-85BE-67D66FA74140}"/>
              </a:ext>
            </a:extLst>
          </p:cNvPr>
          <p:cNvSpPr/>
          <p:nvPr/>
        </p:nvSpPr>
        <p:spPr>
          <a:xfrm>
            <a:off x="4655840" y="4005064"/>
            <a:ext cx="2160240" cy="1224136"/>
          </a:xfrm>
          <a:prstGeom prst="ellipse">
            <a:avLst/>
          </a:prstGeom>
          <a:solidFill>
            <a:srgbClr val="0070C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Concluding from the experience</a:t>
            </a:r>
          </a:p>
        </p:txBody>
      </p:sp>
      <p:sp>
        <p:nvSpPr>
          <p:cNvPr id="7" name="Oval 6">
            <a:extLst>
              <a:ext uri="{FF2B5EF4-FFF2-40B4-BE49-F238E27FC236}">
                <a16:creationId xmlns="" xmlns:a16="http://schemas.microsoft.com/office/drawing/2014/main" id="{DB1CA71E-C6D1-4C26-9AB4-0AC09E7E8E12}"/>
              </a:ext>
            </a:extLst>
          </p:cNvPr>
          <p:cNvSpPr/>
          <p:nvPr/>
        </p:nvSpPr>
        <p:spPr>
          <a:xfrm>
            <a:off x="7539318" y="2780928"/>
            <a:ext cx="2160240" cy="1224136"/>
          </a:xfrm>
          <a:prstGeom prst="ellipse">
            <a:avLst/>
          </a:prstGeom>
          <a:solidFill>
            <a:srgbClr val="7030A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Reviewing the experience</a:t>
            </a:r>
          </a:p>
        </p:txBody>
      </p:sp>
      <p:cxnSp>
        <p:nvCxnSpPr>
          <p:cNvPr id="14" name="Straight Arrow Connector 13">
            <a:extLst>
              <a:ext uri="{FF2B5EF4-FFF2-40B4-BE49-F238E27FC236}">
                <a16:creationId xmlns="" xmlns:a16="http://schemas.microsoft.com/office/drawing/2014/main" id="{B9468C1A-8B93-4022-9A3F-8CA86E04A04E}"/>
              </a:ext>
            </a:extLst>
          </p:cNvPr>
          <p:cNvCxnSpPr>
            <a:cxnSpLocks/>
            <a:endCxn id="7" idx="0"/>
          </p:cNvCxnSpPr>
          <p:nvPr/>
        </p:nvCxnSpPr>
        <p:spPr>
          <a:xfrm>
            <a:off x="6744072" y="2106664"/>
            <a:ext cx="1875366" cy="67426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 xmlns:a16="http://schemas.microsoft.com/office/drawing/2014/main" id="{A713313A-01A7-4CEE-A356-1E27F84BA9A7}"/>
              </a:ext>
            </a:extLst>
          </p:cNvPr>
          <p:cNvCxnSpPr/>
          <p:nvPr/>
        </p:nvCxnSpPr>
        <p:spPr>
          <a:xfrm>
            <a:off x="7968208" y="3888465"/>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 xmlns:a16="http://schemas.microsoft.com/office/drawing/2014/main" id="{52AC04FE-55E5-4D9E-BD22-C8E4BDDCAA08}"/>
              </a:ext>
            </a:extLst>
          </p:cNvPr>
          <p:cNvCxnSpPr>
            <a:cxnSpLocks/>
            <a:stCxn id="7" idx="4"/>
            <a:endCxn id="6" idx="6"/>
          </p:cNvCxnSpPr>
          <p:nvPr/>
        </p:nvCxnSpPr>
        <p:spPr>
          <a:xfrm flipH="1">
            <a:off x="6816080" y="4005064"/>
            <a:ext cx="1803358" cy="612068"/>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 xmlns:a16="http://schemas.microsoft.com/office/drawing/2014/main" id="{8DA95D16-8399-4DC4-BBDB-86F962EF3268}"/>
              </a:ext>
            </a:extLst>
          </p:cNvPr>
          <p:cNvCxnSpPr>
            <a:cxnSpLocks/>
            <a:stCxn id="6" idx="2"/>
            <a:endCxn id="5" idx="4"/>
          </p:cNvCxnSpPr>
          <p:nvPr/>
        </p:nvCxnSpPr>
        <p:spPr>
          <a:xfrm flipH="1" flipV="1">
            <a:off x="3061320" y="4005064"/>
            <a:ext cx="1594520" cy="612068"/>
          </a:xfrm>
          <a:prstGeom prst="straightConnector1">
            <a:avLst/>
          </a:prstGeom>
          <a:ln w="762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 xmlns:a16="http://schemas.microsoft.com/office/drawing/2014/main" id="{C8982B7E-FBED-49D5-A593-633FE5192937}"/>
              </a:ext>
            </a:extLst>
          </p:cNvPr>
          <p:cNvCxnSpPr>
            <a:cxnSpLocks/>
            <a:stCxn id="5" idx="0"/>
          </p:cNvCxnSpPr>
          <p:nvPr/>
        </p:nvCxnSpPr>
        <p:spPr>
          <a:xfrm flipV="1">
            <a:off x="3061320" y="2106664"/>
            <a:ext cx="1656184" cy="67426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9668931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6BF7628-F080-4548-8C78-AD9F5F21CA1E}"/>
              </a:ext>
            </a:extLst>
          </p:cNvPr>
          <p:cNvSpPr>
            <a:spLocks noGrp="1"/>
          </p:cNvSpPr>
          <p:nvPr>
            <p:ph type="title"/>
          </p:nvPr>
        </p:nvSpPr>
        <p:spPr/>
        <p:txBody>
          <a:bodyPr>
            <a:normAutofit/>
          </a:bodyPr>
          <a:lstStyle/>
          <a:p>
            <a:r>
              <a:rPr lang="en-GB" sz="4000" b="1" dirty="0"/>
              <a:t>Stage 1- </a:t>
            </a:r>
            <a:r>
              <a:rPr lang="en-GB" sz="4000" dirty="0"/>
              <a:t>Having the Experience </a:t>
            </a:r>
          </a:p>
        </p:txBody>
      </p:sp>
      <p:sp>
        <p:nvSpPr>
          <p:cNvPr id="3" name="Content Placeholder 2">
            <a:extLst>
              <a:ext uri="{FF2B5EF4-FFF2-40B4-BE49-F238E27FC236}">
                <a16:creationId xmlns="" xmlns:a16="http://schemas.microsoft.com/office/drawing/2014/main" id="{2F224315-D21B-4D1F-8BB4-F1161B32C536}"/>
              </a:ext>
            </a:extLst>
          </p:cNvPr>
          <p:cNvSpPr>
            <a:spLocks noGrp="1"/>
          </p:cNvSpPr>
          <p:nvPr>
            <p:ph idx="1"/>
          </p:nvPr>
        </p:nvSpPr>
        <p:spPr/>
        <p:txBody>
          <a:bodyPr/>
          <a:lstStyle/>
          <a:p>
            <a:r>
              <a:rPr lang="en-GB" dirty="0"/>
              <a:t>You have chosen to attend this course, therefore you have consciously decided to have this experience (Proactive)</a:t>
            </a:r>
          </a:p>
          <a:p>
            <a:r>
              <a:rPr lang="en-GB" dirty="0"/>
              <a:t>One way of having an experience is letting that experience come to you (Reactive)</a:t>
            </a:r>
          </a:p>
          <a:p>
            <a:endParaRPr lang="en-GB" dirty="0"/>
          </a:p>
        </p:txBody>
      </p:sp>
      <p:pic>
        <p:nvPicPr>
          <p:cNvPr id="4" name="Picture 3"/>
          <p:cNvPicPr>
            <a:picLocks noChangeAspect="1"/>
          </p:cNvPicPr>
          <p:nvPr/>
        </p:nvPicPr>
        <p:blipFill>
          <a:blip r:embed="rId3"/>
          <a:stretch>
            <a:fillRect/>
          </a:stretch>
        </p:blipFill>
        <p:spPr>
          <a:xfrm>
            <a:off x="4151312" y="4211637"/>
            <a:ext cx="2390775" cy="1914525"/>
          </a:xfrm>
          <a:prstGeom prst="rect">
            <a:avLst/>
          </a:prstGeom>
        </p:spPr>
      </p:pic>
    </p:spTree>
    <p:extLst>
      <p:ext uri="{BB962C8B-B14F-4D97-AF65-F5344CB8AC3E}">
        <p14:creationId xmlns="" xmlns:p14="http://schemas.microsoft.com/office/powerpoint/2010/main" val="6355319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3C97A96-CA16-4B0C-8C51-0847F83420F0}"/>
              </a:ext>
            </a:extLst>
          </p:cNvPr>
          <p:cNvSpPr>
            <a:spLocks noGrp="1"/>
          </p:cNvSpPr>
          <p:nvPr>
            <p:ph type="title"/>
          </p:nvPr>
        </p:nvSpPr>
        <p:spPr/>
        <p:txBody>
          <a:bodyPr>
            <a:normAutofit/>
          </a:bodyPr>
          <a:lstStyle/>
          <a:p>
            <a:r>
              <a:rPr lang="en-US" b="1" dirty="0">
                <a:cs typeface="Arial" pitchFamily="34" charset="0"/>
              </a:rPr>
              <a:t>Stage 2 </a:t>
            </a:r>
            <a:r>
              <a:rPr lang="en-US" dirty="0">
                <a:latin typeface="Arial" pitchFamily="34" charset="0"/>
                <a:cs typeface="Arial" pitchFamily="34" charset="0"/>
              </a:rPr>
              <a:t>- </a:t>
            </a:r>
            <a:r>
              <a:rPr lang="en-US" dirty="0">
                <a:cs typeface="Arial" pitchFamily="34" charset="0"/>
              </a:rPr>
              <a:t>Reviewing the Experience</a:t>
            </a:r>
            <a:r>
              <a:rPr lang="en-GB" dirty="0"/>
              <a:t> </a:t>
            </a:r>
          </a:p>
        </p:txBody>
      </p:sp>
      <p:sp>
        <p:nvSpPr>
          <p:cNvPr id="3" name="Content Placeholder 2">
            <a:extLst>
              <a:ext uri="{FF2B5EF4-FFF2-40B4-BE49-F238E27FC236}">
                <a16:creationId xmlns="" xmlns:a16="http://schemas.microsoft.com/office/drawing/2014/main" id="{A936061B-E091-4C1C-96FE-43513EB29E86}"/>
              </a:ext>
            </a:extLst>
          </p:cNvPr>
          <p:cNvSpPr>
            <a:spLocks noGrp="1"/>
          </p:cNvSpPr>
          <p:nvPr>
            <p:ph idx="1"/>
          </p:nvPr>
        </p:nvSpPr>
        <p:spPr/>
        <p:txBody>
          <a:bodyPr/>
          <a:lstStyle/>
          <a:p>
            <a:r>
              <a:rPr lang="en-GB" i="1" dirty="0"/>
              <a:t>Reflect</a:t>
            </a:r>
            <a:r>
              <a:rPr lang="en-GB" dirty="0"/>
              <a:t> on what happened</a:t>
            </a:r>
          </a:p>
          <a:p>
            <a:r>
              <a:rPr lang="en-GB" i="1" dirty="0"/>
              <a:t>Review</a:t>
            </a:r>
            <a:r>
              <a:rPr lang="en-GB" dirty="0"/>
              <a:t> what went well – what didn’t</a:t>
            </a:r>
          </a:p>
          <a:p>
            <a:pPr marL="0" indent="0">
              <a:buNone/>
            </a:pPr>
            <a:endParaRPr lang="en-GB" dirty="0"/>
          </a:p>
        </p:txBody>
      </p:sp>
      <p:pic>
        <p:nvPicPr>
          <p:cNvPr id="5" name="Picture 4">
            <a:extLst>
              <a:ext uri="{FF2B5EF4-FFF2-40B4-BE49-F238E27FC236}">
                <a16:creationId xmlns="" xmlns:a16="http://schemas.microsoft.com/office/drawing/2014/main" id="{12A241FB-ED12-41A6-B71F-D41489EC4133}"/>
              </a:ext>
            </a:extLst>
          </p:cNvPr>
          <p:cNvPicPr>
            <a:picLocks noChangeAspect="1"/>
          </p:cNvPicPr>
          <p:nvPr/>
        </p:nvPicPr>
        <p:blipFill>
          <a:blip r:embed="rId3">
            <a:extLst>
              <a:ext uri="{28A0092B-C50C-407E-A947-70E740481C1C}">
                <a14:useLocalDpi xmlns="" xmlns:a14="http://schemas.microsoft.com/office/drawing/2010/main" val="0"/>
              </a:ext>
              <a:ext uri="{837473B0-CC2E-450A-ABE3-18F120FF3D39}">
                <a1611:picAttrSrcUrl xmlns:a1611="http://schemas.microsoft.com/office/drawing/2016/11/main" xmlns="" r:id="rId4"/>
              </a:ext>
            </a:extLst>
          </a:blip>
          <a:stretch>
            <a:fillRect/>
          </a:stretch>
        </p:blipFill>
        <p:spPr>
          <a:xfrm>
            <a:off x="6648636" y="2607673"/>
            <a:ext cx="3923928" cy="2942946"/>
          </a:xfrm>
          <a:prstGeom prst="rect">
            <a:avLst/>
          </a:prstGeom>
        </p:spPr>
      </p:pic>
    </p:spTree>
    <p:extLst>
      <p:ext uri="{BB962C8B-B14F-4D97-AF65-F5344CB8AC3E}">
        <p14:creationId xmlns="" xmlns:p14="http://schemas.microsoft.com/office/powerpoint/2010/main" val="1989516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1EB7406-2D31-451B-A7BE-73A7688ACFB3}"/>
              </a:ext>
            </a:extLst>
          </p:cNvPr>
          <p:cNvSpPr>
            <a:spLocks noGrp="1"/>
          </p:cNvSpPr>
          <p:nvPr>
            <p:ph type="title"/>
          </p:nvPr>
        </p:nvSpPr>
        <p:spPr>
          <a:xfrm>
            <a:off x="1775520" y="274638"/>
            <a:ext cx="8640960" cy="1143000"/>
          </a:xfrm>
        </p:spPr>
        <p:txBody>
          <a:bodyPr>
            <a:noAutofit/>
          </a:bodyPr>
          <a:lstStyle/>
          <a:p>
            <a:r>
              <a:rPr lang="en-US" sz="4000" b="1" dirty="0">
                <a:cs typeface="Arial" pitchFamily="34" charset="0"/>
              </a:rPr>
              <a:t>Stage 3 – </a:t>
            </a:r>
            <a:r>
              <a:rPr lang="en-US" sz="4000" dirty="0">
                <a:cs typeface="Arial" pitchFamily="34" charset="0"/>
              </a:rPr>
              <a:t>Concluding from the </a:t>
            </a:r>
            <a:br>
              <a:rPr lang="en-US" sz="4000" dirty="0">
                <a:cs typeface="Arial" pitchFamily="34" charset="0"/>
              </a:rPr>
            </a:br>
            <a:r>
              <a:rPr lang="en-US" sz="4000" dirty="0">
                <a:cs typeface="Arial" pitchFamily="34" charset="0"/>
              </a:rPr>
              <a:t>experience</a:t>
            </a:r>
            <a:r>
              <a:rPr lang="en-GB" sz="4000" dirty="0"/>
              <a:t> </a:t>
            </a:r>
          </a:p>
        </p:txBody>
      </p:sp>
      <p:sp>
        <p:nvSpPr>
          <p:cNvPr id="3" name="Content Placeholder 2">
            <a:extLst>
              <a:ext uri="{FF2B5EF4-FFF2-40B4-BE49-F238E27FC236}">
                <a16:creationId xmlns="" xmlns:a16="http://schemas.microsoft.com/office/drawing/2014/main" id="{72759BA8-5E29-4BF0-8DF6-8D1BA61797F5}"/>
              </a:ext>
            </a:extLst>
          </p:cNvPr>
          <p:cNvSpPr>
            <a:spLocks noGrp="1"/>
          </p:cNvSpPr>
          <p:nvPr>
            <p:ph idx="1"/>
          </p:nvPr>
        </p:nvSpPr>
        <p:spPr/>
        <p:txBody>
          <a:bodyPr/>
          <a:lstStyle/>
          <a:p>
            <a:r>
              <a:rPr lang="en-US" dirty="0">
                <a:cs typeface="Arial" pitchFamily="34" charset="0"/>
              </a:rPr>
              <a:t>There was no formal agenda</a:t>
            </a:r>
          </a:p>
          <a:p>
            <a:r>
              <a:rPr lang="en-US" dirty="0">
                <a:cs typeface="Arial" pitchFamily="34" charset="0"/>
              </a:rPr>
              <a:t>People wandered off the point</a:t>
            </a:r>
          </a:p>
          <a:p>
            <a:r>
              <a:rPr lang="en-US" dirty="0">
                <a:cs typeface="Arial" pitchFamily="34" charset="0"/>
              </a:rPr>
              <a:t>Time keeping was poor</a:t>
            </a:r>
          </a:p>
          <a:p>
            <a:r>
              <a:rPr lang="en-US" dirty="0">
                <a:cs typeface="Arial" pitchFamily="34" charset="0"/>
              </a:rPr>
              <a:t>There was little summary of agreed points, etc.</a:t>
            </a:r>
            <a:endParaRPr lang="en-GB" dirty="0"/>
          </a:p>
          <a:p>
            <a:endParaRPr lang="en-GB" dirty="0"/>
          </a:p>
        </p:txBody>
      </p:sp>
      <p:pic>
        <p:nvPicPr>
          <p:cNvPr id="4" name="Picture 3"/>
          <p:cNvPicPr>
            <a:picLocks noChangeAspect="1"/>
          </p:cNvPicPr>
          <p:nvPr/>
        </p:nvPicPr>
        <p:blipFill>
          <a:blip r:embed="rId3"/>
          <a:stretch>
            <a:fillRect/>
          </a:stretch>
        </p:blipFill>
        <p:spPr>
          <a:xfrm>
            <a:off x="7848240" y="2367093"/>
            <a:ext cx="3524610" cy="2519493"/>
          </a:xfrm>
          <a:prstGeom prst="rect">
            <a:avLst/>
          </a:prstGeom>
        </p:spPr>
      </p:pic>
    </p:spTree>
    <p:extLst>
      <p:ext uri="{BB962C8B-B14F-4D97-AF65-F5344CB8AC3E}">
        <p14:creationId xmlns="" xmlns:p14="http://schemas.microsoft.com/office/powerpoint/2010/main" val="7909457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34A275-92F0-42FB-B9C3-384018C8C932}"/>
              </a:ext>
            </a:extLst>
          </p:cNvPr>
          <p:cNvSpPr>
            <a:spLocks noGrp="1"/>
          </p:cNvSpPr>
          <p:nvPr>
            <p:ph type="title"/>
          </p:nvPr>
        </p:nvSpPr>
        <p:spPr>
          <a:xfrm>
            <a:off x="-457825" y="594638"/>
            <a:ext cx="10364451" cy="1596177"/>
          </a:xfrm>
        </p:spPr>
        <p:txBody>
          <a:bodyPr>
            <a:normAutofit/>
          </a:bodyPr>
          <a:lstStyle/>
          <a:p>
            <a:r>
              <a:rPr lang="en-GB" b="1" dirty="0"/>
              <a:t>Stage 4 - </a:t>
            </a:r>
            <a:r>
              <a:rPr lang="en-GB" dirty="0"/>
              <a:t>Planning the next steps</a:t>
            </a:r>
          </a:p>
        </p:txBody>
      </p:sp>
      <p:sp>
        <p:nvSpPr>
          <p:cNvPr id="3" name="Content Placeholder 2">
            <a:extLst>
              <a:ext uri="{FF2B5EF4-FFF2-40B4-BE49-F238E27FC236}">
                <a16:creationId xmlns="" xmlns:a16="http://schemas.microsoft.com/office/drawing/2014/main" id="{E912CE68-D445-41F3-B202-43A0FCF9B004}"/>
              </a:ext>
            </a:extLst>
          </p:cNvPr>
          <p:cNvSpPr>
            <a:spLocks noGrp="1"/>
          </p:cNvSpPr>
          <p:nvPr>
            <p:ph idx="1"/>
          </p:nvPr>
        </p:nvSpPr>
        <p:spPr/>
        <p:txBody>
          <a:bodyPr>
            <a:normAutofit/>
          </a:bodyPr>
          <a:lstStyle/>
          <a:p>
            <a:pPr>
              <a:buFont typeface="Arial" charset="0"/>
              <a:buChar char="•"/>
              <a:defRPr/>
            </a:pPr>
            <a:r>
              <a:rPr lang="en-GB" dirty="0"/>
              <a:t>Translate the conclusions into a form where they can be actioned (use SMART objectives) </a:t>
            </a:r>
          </a:p>
          <a:p>
            <a:pPr>
              <a:buFont typeface="Arial" charset="0"/>
              <a:buChar char="•"/>
              <a:defRPr/>
            </a:pPr>
            <a:r>
              <a:rPr lang="en-GB" dirty="0"/>
              <a:t>Use the ACTIONS to inform your Action Plan.</a:t>
            </a:r>
          </a:p>
          <a:p>
            <a:pPr>
              <a:buFont typeface="Arial" charset="0"/>
              <a:buChar char="•"/>
              <a:defRPr/>
            </a:pPr>
            <a:endParaRPr lang="en-GB" dirty="0"/>
          </a:p>
          <a:p>
            <a:pPr marL="0" indent="0">
              <a:buNone/>
              <a:defRPr/>
            </a:pPr>
            <a:r>
              <a:rPr lang="en-GB" dirty="0"/>
              <a:t>	</a:t>
            </a:r>
            <a:r>
              <a:rPr lang="en-GB" sz="2800" i="1" dirty="0"/>
              <a:t>Always use  “SMART objectives” to implement 	your actions </a:t>
            </a:r>
          </a:p>
          <a:p>
            <a:endParaRPr lang="en-GB" dirty="0"/>
          </a:p>
        </p:txBody>
      </p:sp>
      <p:pic>
        <p:nvPicPr>
          <p:cNvPr id="4" name="Picture 3"/>
          <p:cNvPicPr>
            <a:picLocks noChangeAspect="1"/>
          </p:cNvPicPr>
          <p:nvPr/>
        </p:nvPicPr>
        <p:blipFill>
          <a:blip r:embed="rId3"/>
          <a:stretch>
            <a:fillRect/>
          </a:stretch>
        </p:blipFill>
        <p:spPr>
          <a:xfrm>
            <a:off x="8785225" y="418360"/>
            <a:ext cx="2619375" cy="1743075"/>
          </a:xfrm>
          <a:prstGeom prst="rect">
            <a:avLst/>
          </a:prstGeom>
        </p:spPr>
      </p:pic>
    </p:spTree>
    <p:extLst>
      <p:ext uri="{BB962C8B-B14F-4D97-AF65-F5344CB8AC3E}">
        <p14:creationId xmlns="" xmlns:p14="http://schemas.microsoft.com/office/powerpoint/2010/main" val="2134543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 stages of learning a new skill</a:t>
            </a:r>
            <a:br>
              <a:rPr lang="en-GB" dirty="0" smtClean="0"/>
            </a:br>
            <a:r>
              <a:rPr lang="en-GB" dirty="0" smtClean="0"/>
              <a:t>(Robinson, 1974).</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Unconscious incompetence</a:t>
            </a:r>
          </a:p>
          <a:p>
            <a:pPr marL="457200" indent="-457200">
              <a:buFont typeface="+mj-lt"/>
              <a:buAutoNum type="arabicPeriod"/>
            </a:pPr>
            <a:r>
              <a:rPr lang="en-GB" dirty="0" smtClean="0"/>
              <a:t>Conscious incompetence</a:t>
            </a:r>
          </a:p>
          <a:p>
            <a:pPr marL="457200" indent="-457200">
              <a:buFont typeface="+mj-lt"/>
              <a:buAutoNum type="arabicPeriod"/>
            </a:pPr>
            <a:r>
              <a:rPr lang="en-GB" dirty="0" smtClean="0"/>
              <a:t>conscious competence</a:t>
            </a:r>
          </a:p>
          <a:p>
            <a:pPr marL="457200" indent="-457200">
              <a:buFont typeface="+mj-lt"/>
              <a:buAutoNum type="arabicPeriod"/>
            </a:pPr>
            <a:r>
              <a:rPr lang="en-GB" dirty="0" smtClean="0"/>
              <a:t>Unconscious competence</a:t>
            </a:r>
            <a:endParaRPr lang="en-GB" dirty="0"/>
          </a:p>
        </p:txBody>
      </p:sp>
      <p:pic>
        <p:nvPicPr>
          <p:cNvPr id="4" name="Picture 3"/>
          <p:cNvPicPr>
            <a:picLocks noChangeAspect="1"/>
          </p:cNvPicPr>
          <p:nvPr/>
        </p:nvPicPr>
        <p:blipFill>
          <a:blip r:embed="rId3"/>
          <a:stretch>
            <a:fillRect/>
          </a:stretch>
        </p:blipFill>
        <p:spPr>
          <a:xfrm>
            <a:off x="6424612" y="2367092"/>
            <a:ext cx="4408488" cy="3302111"/>
          </a:xfrm>
          <a:prstGeom prst="rect">
            <a:avLst/>
          </a:prstGeom>
        </p:spPr>
      </p:pic>
    </p:spTree>
    <p:extLst>
      <p:ext uri="{BB962C8B-B14F-4D97-AF65-F5344CB8AC3E}">
        <p14:creationId xmlns="" xmlns:p14="http://schemas.microsoft.com/office/powerpoint/2010/main" val="37076953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 of an example of something you learnt from an experience that didn’t go well</a:t>
            </a:r>
            <a:endParaRPr lang="en-GB" dirty="0"/>
          </a:p>
        </p:txBody>
      </p:sp>
      <p:sp>
        <p:nvSpPr>
          <p:cNvPr id="3" name="Content Placeholder 2"/>
          <p:cNvSpPr>
            <a:spLocks noGrp="1"/>
          </p:cNvSpPr>
          <p:nvPr>
            <p:ph idx="1"/>
          </p:nvPr>
        </p:nvSpPr>
        <p:spPr/>
        <p:txBody>
          <a:bodyPr/>
          <a:lstStyle/>
          <a:p>
            <a:r>
              <a:rPr lang="en-GB" dirty="0" smtClean="0"/>
              <a:t>What went wrong</a:t>
            </a:r>
          </a:p>
          <a:p>
            <a:r>
              <a:rPr lang="en-GB" dirty="0" smtClean="0"/>
              <a:t>What did you learn form it</a:t>
            </a:r>
          </a:p>
          <a:p>
            <a:r>
              <a:rPr lang="en-GB" dirty="0" smtClean="0"/>
              <a:t>Did you rectify it</a:t>
            </a:r>
            <a:endParaRPr lang="en-GB" dirty="0"/>
          </a:p>
        </p:txBody>
      </p:sp>
      <p:pic>
        <p:nvPicPr>
          <p:cNvPr id="4" name="Picture 3"/>
          <p:cNvPicPr>
            <a:picLocks noChangeAspect="1"/>
          </p:cNvPicPr>
          <p:nvPr/>
        </p:nvPicPr>
        <p:blipFill>
          <a:blip r:embed="rId3"/>
          <a:stretch>
            <a:fillRect/>
          </a:stretch>
        </p:blipFill>
        <p:spPr>
          <a:xfrm>
            <a:off x="5878512" y="2636837"/>
            <a:ext cx="4598988" cy="2599428"/>
          </a:xfrm>
          <a:prstGeom prst="rect">
            <a:avLst/>
          </a:prstGeom>
        </p:spPr>
      </p:pic>
    </p:spTree>
    <p:extLst>
      <p:ext uri="{BB962C8B-B14F-4D97-AF65-F5344CB8AC3E}">
        <p14:creationId xmlns="" xmlns:p14="http://schemas.microsoft.com/office/powerpoint/2010/main" val="3230882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451B6D1-1E17-4E6A-AD22-961D0DA651D1}"/>
              </a:ext>
            </a:extLst>
          </p:cNvPr>
          <p:cNvSpPr>
            <a:spLocks noGrp="1"/>
          </p:cNvSpPr>
          <p:nvPr>
            <p:ph type="title"/>
          </p:nvPr>
        </p:nvSpPr>
        <p:spPr/>
        <p:txBody>
          <a:bodyPr/>
          <a:lstStyle/>
          <a:p>
            <a:r>
              <a:rPr lang="en-GB" dirty="0"/>
              <a:t>Learning How to Learn</a:t>
            </a:r>
          </a:p>
        </p:txBody>
      </p:sp>
      <p:sp>
        <p:nvSpPr>
          <p:cNvPr id="3" name="Content Placeholder 2">
            <a:extLst>
              <a:ext uri="{FF2B5EF4-FFF2-40B4-BE49-F238E27FC236}">
                <a16:creationId xmlns="" xmlns:a16="http://schemas.microsoft.com/office/drawing/2014/main" id="{ABAE9BE0-743E-47C0-9243-D95F545A78A0}"/>
              </a:ext>
            </a:extLst>
          </p:cNvPr>
          <p:cNvSpPr>
            <a:spLocks noGrp="1"/>
          </p:cNvSpPr>
          <p:nvPr>
            <p:ph idx="1"/>
          </p:nvPr>
        </p:nvSpPr>
        <p:spPr/>
        <p:txBody>
          <a:bodyPr>
            <a:normAutofit/>
          </a:bodyPr>
          <a:lstStyle/>
          <a:p>
            <a:pPr>
              <a:lnSpc>
                <a:spcPct val="120000"/>
              </a:lnSpc>
              <a:spcBef>
                <a:spcPts val="0"/>
              </a:spcBef>
              <a:spcAft>
                <a:spcPts val="600"/>
              </a:spcAft>
            </a:pPr>
            <a:r>
              <a:rPr lang="en-GB" dirty="0"/>
              <a:t>Learning how to learn: it’s a </a:t>
            </a:r>
            <a:r>
              <a:rPr lang="en-GB" dirty="0">
                <a:solidFill>
                  <a:srgbClr val="FF0000"/>
                </a:solidFill>
              </a:rPr>
              <a:t>process</a:t>
            </a:r>
            <a:r>
              <a:rPr lang="en-GB" dirty="0"/>
              <a:t> which we all </a:t>
            </a:r>
            <a:r>
              <a:rPr lang="en-GB" dirty="0">
                <a:solidFill>
                  <a:srgbClr val="FF0000"/>
                </a:solidFill>
              </a:rPr>
              <a:t>engage</a:t>
            </a:r>
            <a:r>
              <a:rPr lang="en-GB" dirty="0"/>
              <a:t> in throughout our lives, although often we do not realise that we are, in fact, learning </a:t>
            </a:r>
            <a:r>
              <a:rPr lang="en-GB" b="1" dirty="0"/>
              <a:t>how</a:t>
            </a:r>
            <a:r>
              <a:rPr lang="en-GB" dirty="0"/>
              <a:t> to learn. </a:t>
            </a:r>
          </a:p>
          <a:p>
            <a:pPr>
              <a:lnSpc>
                <a:spcPct val="120000"/>
              </a:lnSpc>
              <a:spcBef>
                <a:spcPts val="0"/>
              </a:spcBef>
              <a:spcAft>
                <a:spcPts val="600"/>
              </a:spcAft>
            </a:pPr>
            <a:r>
              <a:rPr lang="en-GB" dirty="0"/>
              <a:t>Most of the time we concentrate on </a:t>
            </a:r>
            <a:r>
              <a:rPr lang="en-GB" b="1" dirty="0">
                <a:solidFill>
                  <a:srgbClr val="FF0000"/>
                </a:solidFill>
              </a:rPr>
              <a:t>what</a:t>
            </a:r>
            <a:r>
              <a:rPr lang="en-GB" dirty="0"/>
              <a:t> we are learning rather than </a:t>
            </a:r>
            <a:r>
              <a:rPr lang="en-GB" b="1" dirty="0">
                <a:solidFill>
                  <a:srgbClr val="FF0000"/>
                </a:solidFill>
              </a:rPr>
              <a:t>how</a:t>
            </a:r>
            <a:r>
              <a:rPr lang="en-GB" dirty="0"/>
              <a:t> we are learning it.</a:t>
            </a:r>
          </a:p>
          <a:p>
            <a:pPr>
              <a:lnSpc>
                <a:spcPct val="120000"/>
              </a:lnSpc>
              <a:spcBef>
                <a:spcPts val="0"/>
              </a:spcBef>
              <a:spcAft>
                <a:spcPts val="600"/>
              </a:spcAft>
            </a:pPr>
            <a:r>
              <a:rPr lang="en-GB" dirty="0"/>
              <a:t>Most learning has to be an </a:t>
            </a:r>
            <a:r>
              <a:rPr lang="en-GB" dirty="0">
                <a:solidFill>
                  <a:srgbClr val="FF0000"/>
                </a:solidFill>
              </a:rPr>
              <a:t>active</a:t>
            </a:r>
            <a:r>
              <a:rPr lang="en-GB" dirty="0"/>
              <a:t> process - and this is particularly true of learning how to learn.</a:t>
            </a:r>
          </a:p>
          <a:p>
            <a:pPr>
              <a:lnSpc>
                <a:spcPct val="120000"/>
              </a:lnSpc>
              <a:spcBef>
                <a:spcPts val="0"/>
              </a:spcBef>
            </a:pPr>
            <a:endParaRPr lang="en-GB" dirty="0"/>
          </a:p>
        </p:txBody>
      </p:sp>
    </p:spTree>
    <p:extLst>
      <p:ext uri="{BB962C8B-B14F-4D97-AF65-F5344CB8AC3E}">
        <p14:creationId xmlns="" xmlns:p14="http://schemas.microsoft.com/office/powerpoint/2010/main" val="10398492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6C56469-9516-475D-B475-6CA05C12BE97}"/>
              </a:ext>
            </a:extLst>
          </p:cNvPr>
          <p:cNvSpPr>
            <a:spLocks noGrp="1"/>
          </p:cNvSpPr>
          <p:nvPr>
            <p:ph type="title"/>
          </p:nvPr>
        </p:nvSpPr>
        <p:spPr/>
        <p:txBody>
          <a:bodyPr/>
          <a:lstStyle/>
          <a:p>
            <a:r>
              <a:rPr lang="en-GB" dirty="0"/>
              <a:t>Learning How to Learn</a:t>
            </a:r>
          </a:p>
        </p:txBody>
      </p:sp>
      <p:sp>
        <p:nvSpPr>
          <p:cNvPr id="3" name="Content Placeholder 2">
            <a:extLst>
              <a:ext uri="{FF2B5EF4-FFF2-40B4-BE49-F238E27FC236}">
                <a16:creationId xmlns="" xmlns:a16="http://schemas.microsoft.com/office/drawing/2014/main" id="{25602AE3-5073-4407-988F-B63B3E840582}"/>
              </a:ext>
            </a:extLst>
          </p:cNvPr>
          <p:cNvSpPr>
            <a:spLocks noGrp="1"/>
          </p:cNvSpPr>
          <p:nvPr>
            <p:ph idx="1"/>
          </p:nvPr>
        </p:nvSpPr>
        <p:spPr/>
        <p:txBody>
          <a:bodyPr>
            <a:normAutofit/>
          </a:bodyPr>
          <a:lstStyle/>
          <a:p>
            <a:pPr>
              <a:lnSpc>
                <a:spcPct val="120000"/>
              </a:lnSpc>
              <a:spcBef>
                <a:spcPts val="0"/>
              </a:spcBef>
              <a:spcAft>
                <a:spcPts val="600"/>
              </a:spcAft>
            </a:pPr>
            <a:r>
              <a:rPr lang="en-GB" dirty="0"/>
              <a:t>You will find that this module, in fact most of the course, will contain a range of activities for you to complete.</a:t>
            </a:r>
          </a:p>
          <a:p>
            <a:pPr>
              <a:lnSpc>
                <a:spcPct val="120000"/>
              </a:lnSpc>
              <a:spcBef>
                <a:spcPts val="0"/>
              </a:spcBef>
            </a:pPr>
            <a:r>
              <a:rPr lang="en-GB" dirty="0"/>
              <a:t>Sometimes you will take notes, sometimes just learn through your participation (or active learning).  The main thing is </a:t>
            </a:r>
            <a:r>
              <a:rPr lang="en-GB" i="1" dirty="0">
                <a:solidFill>
                  <a:srgbClr val="0070C0"/>
                </a:solidFill>
              </a:rPr>
              <a:t>you are learning</a:t>
            </a:r>
            <a:r>
              <a:rPr lang="en-GB" dirty="0">
                <a:solidFill>
                  <a:srgbClr val="0070C0"/>
                </a:solidFill>
              </a:rPr>
              <a:t>.</a:t>
            </a:r>
          </a:p>
          <a:p>
            <a:endParaRPr lang="en-GB" dirty="0"/>
          </a:p>
        </p:txBody>
      </p:sp>
    </p:spTree>
    <p:extLst>
      <p:ext uri="{BB962C8B-B14F-4D97-AF65-F5344CB8AC3E}">
        <p14:creationId xmlns="" xmlns:p14="http://schemas.microsoft.com/office/powerpoint/2010/main" val="166143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7438E02-0E9A-489D-B025-B938847A30FD}"/>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 xmlns:a16="http://schemas.microsoft.com/office/drawing/2014/main" id="{392002EF-195C-4F9F-9CAE-9B760A34E516}"/>
              </a:ext>
            </a:extLst>
          </p:cNvPr>
          <p:cNvSpPr>
            <a:spLocks noGrp="1"/>
          </p:cNvSpPr>
          <p:nvPr>
            <p:ph idx="1"/>
          </p:nvPr>
        </p:nvSpPr>
        <p:spPr/>
        <p:txBody>
          <a:bodyPr/>
          <a:lstStyle/>
          <a:p>
            <a:pPr marL="0" indent="0">
              <a:buNone/>
            </a:pPr>
            <a:r>
              <a:rPr lang="en-GB" altLang="en-US" dirty="0" smtClean="0">
                <a:latin typeface="Arial" charset="0"/>
                <a:cs typeface="Arial" charset="0"/>
              </a:rPr>
              <a:t>Complete a Go Mad model for yourself and bring it in to be handed in</a:t>
            </a:r>
          </a:p>
          <a:p>
            <a:pPr marL="0" indent="0">
              <a:buNone/>
            </a:pPr>
            <a:endParaRPr lang="en-GB" altLang="en-US" dirty="0">
              <a:latin typeface="Arial" charset="0"/>
              <a:cs typeface="Arial" charset="0"/>
            </a:endParaRPr>
          </a:p>
          <a:p>
            <a:pPr marL="0" indent="0">
              <a:buNone/>
            </a:pPr>
            <a:r>
              <a:rPr lang="en-GB" altLang="en-US" dirty="0" smtClean="0">
                <a:latin typeface="Arial" charset="0"/>
                <a:cs typeface="Arial" charset="0"/>
              </a:rPr>
              <a:t>Research </a:t>
            </a:r>
            <a:r>
              <a:rPr lang="en-GB" altLang="en-US" dirty="0">
                <a:latin typeface="Arial" charset="0"/>
                <a:cs typeface="Arial" charset="0"/>
              </a:rPr>
              <a:t>a VARK &amp; Honey &amp; Mumford </a:t>
            </a:r>
            <a:r>
              <a:rPr lang="en-GB" altLang="en-US" dirty="0" smtClean="0">
                <a:latin typeface="Arial" charset="0"/>
                <a:cs typeface="Arial" charset="0"/>
              </a:rPr>
              <a:t>learning styles</a:t>
            </a:r>
            <a:endParaRPr lang="en-GB" altLang="en-US" dirty="0">
              <a:latin typeface="Arial" charset="0"/>
              <a:cs typeface="Arial" charset="0"/>
            </a:endParaRPr>
          </a:p>
          <a:p>
            <a:pPr marL="0" indent="0">
              <a:buNone/>
            </a:pPr>
            <a:endParaRPr lang="en-GB" altLang="en-US" sz="1050" dirty="0">
              <a:latin typeface="Arial" charset="0"/>
              <a:cs typeface="Arial" charset="0"/>
            </a:endParaRPr>
          </a:p>
          <a:p>
            <a:pPr marL="0" indent="0">
              <a:buNone/>
            </a:pPr>
            <a:endParaRPr lang="en-GB" altLang="en-US" dirty="0">
              <a:latin typeface="Arial" charset="0"/>
              <a:cs typeface="Arial" charset="0"/>
            </a:endParaRPr>
          </a:p>
          <a:p>
            <a:pPr marL="0" indent="0">
              <a:buNone/>
            </a:pPr>
            <a:endParaRPr lang="en-GB" altLang="en-US" dirty="0">
              <a:latin typeface="Arial" charset="0"/>
              <a:cs typeface="Arial" charset="0"/>
            </a:endParaRPr>
          </a:p>
          <a:p>
            <a:endParaRPr lang="en-GB" dirty="0"/>
          </a:p>
        </p:txBody>
      </p:sp>
    </p:spTree>
    <p:extLst>
      <p:ext uri="{BB962C8B-B14F-4D97-AF65-F5344CB8AC3E}">
        <p14:creationId xmlns="" xmlns:p14="http://schemas.microsoft.com/office/powerpoint/2010/main" val="151629417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389</TotalTime>
  <Words>2640</Words>
  <Application>Microsoft Office PowerPoint</Application>
  <PresentationFormat>Custom</PresentationFormat>
  <Paragraphs>365</Paragraphs>
  <Slides>32</Slides>
  <Notes>30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Droplet</vt:lpstr>
      <vt:lpstr>CertHE Skills for the Workplace Module: BMSK4005</vt:lpstr>
      <vt:lpstr>Overview of Session</vt:lpstr>
      <vt:lpstr>Go Mad</vt:lpstr>
      <vt:lpstr>Slide 4</vt:lpstr>
      <vt:lpstr>Slide 5</vt:lpstr>
      <vt:lpstr>Slide 6</vt:lpstr>
      <vt:lpstr>Slide 7</vt:lpstr>
      <vt:lpstr>Go Mad</vt:lpstr>
      <vt:lpstr>Internal Triangle</vt:lpstr>
      <vt:lpstr>Slide 10</vt:lpstr>
      <vt:lpstr>Principle 1 - Reason ‘Why’ you want to make the difference</vt:lpstr>
      <vt:lpstr>Principle 2 -Define your Goal</vt:lpstr>
      <vt:lpstr>Principle 4 - Self Belief</vt:lpstr>
      <vt:lpstr>External Triangle</vt:lpstr>
      <vt:lpstr>Principle 3 -Plans &amp; Priorities</vt:lpstr>
      <vt:lpstr>Principal 5- Involve others</vt:lpstr>
      <vt:lpstr>Principle 6 - Personal Responsibility</vt:lpstr>
      <vt:lpstr>Principle 7 -Take Action, Measure Results &amp; Celebrate</vt:lpstr>
      <vt:lpstr>Think of an example of when you learnt successfully something new</vt:lpstr>
      <vt:lpstr>Learning</vt:lpstr>
      <vt:lpstr>Slide 21</vt:lpstr>
      <vt:lpstr>Kolb’s Experiential Learning Cycle (1984)</vt:lpstr>
      <vt:lpstr>The Learning Cycle (Kolb, D. (1984))</vt:lpstr>
      <vt:lpstr>Stage 1- Having the Experience </vt:lpstr>
      <vt:lpstr>Stage 2 - Reviewing the Experience </vt:lpstr>
      <vt:lpstr>Stage 3 – Concluding from the  experience </vt:lpstr>
      <vt:lpstr>Stage 4 - Planning the next steps</vt:lpstr>
      <vt:lpstr>Four stages of learning a new skill (Robinson, 1974).</vt:lpstr>
      <vt:lpstr>Think of an example of something you learnt from an experience that didn’t go well</vt:lpstr>
      <vt:lpstr>Learning How to Learn</vt:lpstr>
      <vt:lpstr>Learning How to Learn</vt:lpstr>
      <vt:lpstr>Further Research</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Learning Cycle (Kolb, D. (1984))</dc:title>
  <dc:creator>Shehla Khan</dc:creator>
  <cp:lastModifiedBy>Shehla</cp:lastModifiedBy>
  <cp:revision>30</cp:revision>
  <cp:lastPrinted>2018-01-23T17:15:45Z</cp:lastPrinted>
  <dcterms:created xsi:type="dcterms:W3CDTF">2018-01-12T11:16:16Z</dcterms:created>
  <dcterms:modified xsi:type="dcterms:W3CDTF">2018-10-10T13:00:46Z</dcterms:modified>
</cp:coreProperties>
</file>