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handoutMasterIdLst>
    <p:handoutMasterId r:id="rId41"/>
  </p:handoutMasterIdLst>
  <p:sldIdLst>
    <p:sldId id="259" r:id="rId2"/>
    <p:sldId id="268" r:id="rId3"/>
    <p:sldId id="324" r:id="rId4"/>
    <p:sldId id="323" r:id="rId5"/>
    <p:sldId id="325" r:id="rId6"/>
    <p:sldId id="285" r:id="rId7"/>
    <p:sldId id="286" r:id="rId8"/>
    <p:sldId id="287" r:id="rId9"/>
    <p:sldId id="289" r:id="rId10"/>
    <p:sldId id="288" r:id="rId11"/>
    <p:sldId id="291" r:id="rId12"/>
    <p:sldId id="290" r:id="rId13"/>
    <p:sldId id="292" r:id="rId14"/>
    <p:sldId id="293" r:id="rId15"/>
    <p:sldId id="294" r:id="rId16"/>
    <p:sldId id="295" r:id="rId17"/>
    <p:sldId id="301" r:id="rId18"/>
    <p:sldId id="299" r:id="rId19"/>
    <p:sldId id="298" r:id="rId20"/>
    <p:sldId id="326" r:id="rId21"/>
    <p:sldId id="327" r:id="rId22"/>
    <p:sldId id="328" r:id="rId23"/>
    <p:sldId id="329" r:id="rId24"/>
    <p:sldId id="296" r:id="rId25"/>
    <p:sldId id="308" r:id="rId26"/>
    <p:sldId id="304" r:id="rId27"/>
    <p:sldId id="303" r:id="rId28"/>
    <p:sldId id="302" r:id="rId29"/>
    <p:sldId id="309" r:id="rId30"/>
    <p:sldId id="310" r:id="rId31"/>
    <p:sldId id="311" r:id="rId32"/>
    <p:sldId id="312" r:id="rId33"/>
    <p:sldId id="314" r:id="rId34"/>
    <p:sldId id="316" r:id="rId35"/>
    <p:sldId id="317" r:id="rId36"/>
    <p:sldId id="318" r:id="rId37"/>
    <p:sldId id="321" r:id="rId38"/>
    <p:sldId id="31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eGa8k2LlxbbQPWOb7LbXgw==" hashData="O4cTHZYjatMD6qiTwuHltvxPmqKdZANms7cXNMrdTWoe8q6+3fScyEJPyHiPNyln0BPrH4GOX66iAxOjaB3Ih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8488" autoAdjust="0"/>
  </p:normalViewPr>
  <p:slideViewPr>
    <p:cSldViewPr snapToGrid="0">
      <p:cViewPr varScale="1">
        <p:scale>
          <a:sx n="67" d="100"/>
          <a:sy n="67" d="100"/>
        </p:scale>
        <p:origin x="2274" y="72"/>
      </p:cViewPr>
      <p:guideLst/>
    </p:cSldViewPr>
  </p:slideViewPr>
  <p:outlineViewPr>
    <p:cViewPr>
      <p:scale>
        <a:sx n="33" d="100"/>
        <a:sy n="33" d="100"/>
      </p:scale>
      <p:origin x="0" y="-1788"/>
    </p:cViewPr>
  </p:outlineViewPr>
  <p:notesTextViewPr>
    <p:cViewPr>
      <p:scale>
        <a:sx n="1" d="1"/>
        <a:sy n="1" d="1"/>
      </p:scale>
      <p:origin x="0" y="0"/>
    </p:cViewPr>
  </p:notesTextViewPr>
  <p:sorterViewPr>
    <p:cViewPr>
      <p:scale>
        <a:sx n="100" d="100"/>
        <a:sy n="100" d="100"/>
      </p:scale>
      <p:origin x="0" y="-8022"/>
    </p:cViewPr>
  </p:sorterViewPr>
  <p:notesViewPr>
    <p:cSldViewPr snapToGrid="0">
      <p:cViewPr varScale="1">
        <p:scale>
          <a:sx n="56" d="100"/>
          <a:sy n="56" d="100"/>
        </p:scale>
        <p:origin x="2856"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002C3F-D944-4773-971E-70AAA6383128}" type="doc">
      <dgm:prSet loTypeId="urn:microsoft.com/office/officeart/2005/8/layout/venn1" loCatId="relationship" qsTypeId="urn:microsoft.com/office/officeart/2005/8/quickstyle/simple5" qsCatId="simple" csTypeId="urn:microsoft.com/office/officeart/2005/8/colors/colorful3" csCatId="colorful" phldr="1"/>
      <dgm:spPr/>
    </dgm:pt>
    <dgm:pt modelId="{DD71224B-2537-4EC3-BE5E-ECEF1796B1C9}">
      <dgm:prSet phldrT="[Text]" custT="1"/>
      <dgm:spPr>
        <a:xfrm>
          <a:off x="2800386" y="127059"/>
          <a:ext cx="2628826" cy="2628826"/>
        </a:xfrm>
        <a:prstGeom prst="ellipse">
          <a:avLst/>
        </a:prstGeom>
        <a:gradFill rotWithShape="0">
          <a:gsLst>
            <a:gs pos="0">
              <a:srgbClr val="9BBB59">
                <a:alpha val="50000"/>
                <a:hueOff val="0"/>
                <a:satOff val="0"/>
                <a:lumOff val="0"/>
                <a:alphaOff val="0"/>
                <a:shade val="51000"/>
                <a:satMod val="130000"/>
              </a:srgbClr>
            </a:gs>
            <a:gs pos="80000">
              <a:srgbClr val="9BBB59">
                <a:alpha val="50000"/>
                <a:hueOff val="0"/>
                <a:satOff val="0"/>
                <a:lumOff val="0"/>
                <a:alphaOff val="0"/>
                <a:shade val="93000"/>
                <a:satMod val="130000"/>
              </a:srgbClr>
            </a:gs>
            <a:gs pos="100000">
              <a:srgbClr val="9BBB59">
                <a:alpha val="50000"/>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sz="2800" b="1" dirty="0" smtClean="0">
              <a:solidFill>
                <a:srgbClr val="002060"/>
              </a:solidFill>
              <a:latin typeface="Calibri"/>
              <a:ea typeface="+mn-ea"/>
              <a:cs typeface="+mn-cs"/>
            </a:rPr>
            <a:t>A likely offender</a:t>
          </a:r>
          <a:endParaRPr lang="en-GB" sz="2800" b="1" dirty="0">
            <a:solidFill>
              <a:srgbClr val="002060"/>
            </a:solidFill>
            <a:latin typeface="Calibri"/>
            <a:ea typeface="+mn-ea"/>
            <a:cs typeface="+mn-cs"/>
          </a:endParaRPr>
        </a:p>
      </dgm:t>
    </dgm:pt>
    <dgm:pt modelId="{DDC071FA-13BB-45CC-96D0-B08604D74D42}" type="parTrans" cxnId="{778AB1D0-F316-4B73-80BE-E5713DD92EFA}">
      <dgm:prSet/>
      <dgm:spPr/>
      <dgm:t>
        <a:bodyPr/>
        <a:lstStyle/>
        <a:p>
          <a:endParaRPr lang="en-GB"/>
        </a:p>
      </dgm:t>
    </dgm:pt>
    <dgm:pt modelId="{715D965D-57D0-4A22-AD26-D853A48A61BD}" type="sibTrans" cxnId="{778AB1D0-F316-4B73-80BE-E5713DD92EFA}">
      <dgm:prSet/>
      <dgm:spPr/>
      <dgm:t>
        <a:bodyPr/>
        <a:lstStyle/>
        <a:p>
          <a:endParaRPr lang="en-GB"/>
        </a:p>
      </dgm:t>
    </dgm:pt>
    <dgm:pt modelId="{A87EEEE0-DA57-434B-9018-B26E3A491467}">
      <dgm:prSet phldrT="[Text]" custT="1"/>
      <dgm:spPr>
        <a:xfrm>
          <a:off x="3748954" y="1770076"/>
          <a:ext cx="2628826" cy="2628826"/>
        </a:xfrm>
        <a:prstGeom prst="ellipse">
          <a:avLst/>
        </a:prstGeom>
        <a:gradFill rotWithShape="0">
          <a:gsLst>
            <a:gs pos="0">
              <a:srgbClr val="9BBB59">
                <a:alpha val="50000"/>
                <a:hueOff val="5625132"/>
                <a:satOff val="-8440"/>
                <a:lumOff val="-1373"/>
                <a:alphaOff val="0"/>
                <a:shade val="51000"/>
                <a:satMod val="130000"/>
              </a:srgbClr>
            </a:gs>
            <a:gs pos="80000">
              <a:srgbClr val="9BBB59">
                <a:alpha val="50000"/>
                <a:hueOff val="5625132"/>
                <a:satOff val="-8440"/>
                <a:lumOff val="-1373"/>
                <a:alphaOff val="0"/>
                <a:shade val="93000"/>
                <a:satMod val="130000"/>
              </a:srgbClr>
            </a:gs>
            <a:gs pos="100000">
              <a:srgbClr val="9BBB59">
                <a:alpha val="50000"/>
                <a:hueOff val="5625132"/>
                <a:satOff val="-8440"/>
                <a:lumOff val="-1373"/>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sz="2800" b="1" dirty="0" smtClean="0">
              <a:solidFill>
                <a:srgbClr val="002060"/>
              </a:solidFill>
              <a:latin typeface="Calibri"/>
              <a:ea typeface="+mn-ea"/>
              <a:cs typeface="+mn-cs"/>
            </a:rPr>
            <a:t>The</a:t>
          </a:r>
          <a:r>
            <a:rPr lang="en-GB" sz="2800" b="0" dirty="0" smtClean="0">
              <a:solidFill>
                <a:sysClr val="window" lastClr="FFFFFF">
                  <a:hueOff val="0"/>
                  <a:satOff val="0"/>
                  <a:lumOff val="0"/>
                  <a:alphaOff val="0"/>
                </a:sysClr>
              </a:solidFill>
              <a:latin typeface="Calibri"/>
              <a:ea typeface="+mn-ea"/>
              <a:cs typeface="+mn-cs"/>
            </a:rPr>
            <a:t> </a:t>
          </a:r>
          <a:r>
            <a:rPr lang="en-GB" sz="2800" b="1" dirty="0" smtClean="0">
              <a:solidFill>
                <a:srgbClr val="002060"/>
              </a:solidFill>
              <a:latin typeface="Calibri"/>
              <a:ea typeface="+mn-ea"/>
              <a:cs typeface="+mn-cs"/>
            </a:rPr>
            <a:t>absence</a:t>
          </a:r>
          <a:r>
            <a:rPr lang="en-GB" sz="2800" b="0" dirty="0" smtClean="0">
              <a:solidFill>
                <a:sysClr val="window" lastClr="FFFFFF">
                  <a:hueOff val="0"/>
                  <a:satOff val="0"/>
                  <a:lumOff val="0"/>
                  <a:alphaOff val="0"/>
                </a:sysClr>
              </a:solidFill>
              <a:latin typeface="Calibri"/>
              <a:ea typeface="+mn-ea"/>
              <a:cs typeface="+mn-cs"/>
            </a:rPr>
            <a:t> </a:t>
          </a:r>
          <a:r>
            <a:rPr lang="en-GB" sz="2800" b="1" dirty="0" smtClean="0">
              <a:solidFill>
                <a:srgbClr val="002060"/>
              </a:solidFill>
              <a:latin typeface="Calibri"/>
              <a:ea typeface="+mn-ea"/>
              <a:cs typeface="+mn-cs"/>
            </a:rPr>
            <a:t>of</a:t>
          </a:r>
          <a:r>
            <a:rPr lang="en-GB" sz="2800" b="0" dirty="0" smtClean="0">
              <a:solidFill>
                <a:sysClr val="window" lastClr="FFFFFF">
                  <a:hueOff val="0"/>
                  <a:satOff val="0"/>
                  <a:lumOff val="0"/>
                  <a:alphaOff val="0"/>
                </a:sysClr>
              </a:solidFill>
              <a:latin typeface="Calibri"/>
              <a:ea typeface="+mn-ea"/>
              <a:cs typeface="+mn-cs"/>
            </a:rPr>
            <a:t> </a:t>
          </a:r>
          <a:r>
            <a:rPr lang="en-GB" sz="2800" b="1" dirty="0" smtClean="0">
              <a:solidFill>
                <a:srgbClr val="002060"/>
              </a:solidFill>
              <a:latin typeface="Calibri"/>
              <a:ea typeface="+mn-ea"/>
              <a:cs typeface="+mn-cs"/>
            </a:rPr>
            <a:t>a</a:t>
          </a:r>
          <a:r>
            <a:rPr lang="en-GB" sz="2800" b="0" dirty="0" smtClean="0">
              <a:solidFill>
                <a:sysClr val="window" lastClr="FFFFFF">
                  <a:hueOff val="0"/>
                  <a:satOff val="0"/>
                  <a:lumOff val="0"/>
                  <a:alphaOff val="0"/>
                </a:sysClr>
              </a:solidFill>
              <a:latin typeface="Calibri"/>
              <a:ea typeface="+mn-ea"/>
              <a:cs typeface="+mn-cs"/>
            </a:rPr>
            <a:t> </a:t>
          </a:r>
          <a:r>
            <a:rPr lang="en-GB" sz="2800" b="1" dirty="0" smtClean="0">
              <a:solidFill>
                <a:srgbClr val="002060"/>
              </a:solidFill>
              <a:latin typeface="Calibri"/>
              <a:ea typeface="+mn-ea"/>
              <a:cs typeface="+mn-cs"/>
            </a:rPr>
            <a:t>capable</a:t>
          </a:r>
          <a:r>
            <a:rPr lang="en-GB" sz="2800" b="0" dirty="0" smtClean="0">
              <a:solidFill>
                <a:sysClr val="window" lastClr="FFFFFF">
                  <a:hueOff val="0"/>
                  <a:satOff val="0"/>
                  <a:lumOff val="0"/>
                  <a:alphaOff val="0"/>
                </a:sysClr>
              </a:solidFill>
              <a:latin typeface="Calibri"/>
              <a:ea typeface="+mn-ea"/>
              <a:cs typeface="+mn-cs"/>
            </a:rPr>
            <a:t> </a:t>
          </a:r>
          <a:r>
            <a:rPr lang="en-GB" sz="2800" b="1" dirty="0" smtClean="0">
              <a:solidFill>
                <a:srgbClr val="002060"/>
              </a:solidFill>
              <a:latin typeface="Calibri"/>
              <a:ea typeface="+mn-ea"/>
              <a:cs typeface="+mn-cs"/>
            </a:rPr>
            <a:t>guardian</a:t>
          </a:r>
          <a:endParaRPr lang="en-GB" sz="2800" b="1" dirty="0">
            <a:solidFill>
              <a:srgbClr val="002060"/>
            </a:solidFill>
            <a:latin typeface="Calibri"/>
            <a:ea typeface="+mn-ea"/>
            <a:cs typeface="+mn-cs"/>
          </a:endParaRPr>
        </a:p>
      </dgm:t>
    </dgm:pt>
    <dgm:pt modelId="{C6B22372-E6A8-4D81-8E6E-E4C9360FCED7}" type="parTrans" cxnId="{505A7BFB-5704-494D-8172-446E547381E4}">
      <dgm:prSet/>
      <dgm:spPr/>
      <dgm:t>
        <a:bodyPr/>
        <a:lstStyle/>
        <a:p>
          <a:endParaRPr lang="en-GB"/>
        </a:p>
      </dgm:t>
    </dgm:pt>
    <dgm:pt modelId="{E2F55CAE-BFE2-4E72-8B6A-9FA64D5F6873}" type="sibTrans" cxnId="{505A7BFB-5704-494D-8172-446E547381E4}">
      <dgm:prSet/>
      <dgm:spPr/>
      <dgm:t>
        <a:bodyPr/>
        <a:lstStyle/>
        <a:p>
          <a:endParaRPr lang="en-GB"/>
        </a:p>
      </dgm:t>
    </dgm:pt>
    <dgm:pt modelId="{18F67180-B5DB-45CE-A55D-1022F5AABFF8}">
      <dgm:prSet phldrT="[Text]" custT="1"/>
      <dgm:spPr>
        <a:xfrm>
          <a:off x="1851818" y="1770076"/>
          <a:ext cx="2628826" cy="2628826"/>
        </a:xfrm>
        <a:prstGeom prst="ellipse">
          <a:avLst/>
        </a:prstGeom>
        <a:gradFill rotWithShape="0">
          <a:gsLst>
            <a:gs pos="0">
              <a:srgbClr val="9BBB59">
                <a:alpha val="50000"/>
                <a:hueOff val="11250264"/>
                <a:satOff val="-16880"/>
                <a:lumOff val="-2745"/>
                <a:alphaOff val="0"/>
                <a:shade val="51000"/>
                <a:satMod val="130000"/>
              </a:srgbClr>
            </a:gs>
            <a:gs pos="80000">
              <a:srgbClr val="9BBB59">
                <a:alpha val="50000"/>
                <a:hueOff val="11250264"/>
                <a:satOff val="-16880"/>
                <a:lumOff val="-2745"/>
                <a:alphaOff val="0"/>
                <a:shade val="93000"/>
                <a:satMod val="130000"/>
              </a:srgbClr>
            </a:gs>
            <a:gs pos="100000">
              <a:srgbClr val="9BBB59">
                <a:alpha val="50000"/>
                <a:hueOff val="11250264"/>
                <a:satOff val="-16880"/>
                <a:lumOff val="-2745"/>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sz="2800" b="1" dirty="0" smtClean="0">
              <a:solidFill>
                <a:srgbClr val="002060"/>
              </a:solidFill>
              <a:latin typeface="Calibri"/>
              <a:ea typeface="+mn-ea"/>
              <a:cs typeface="+mn-cs"/>
            </a:rPr>
            <a:t>A</a:t>
          </a:r>
          <a:r>
            <a:rPr lang="en-GB" sz="2800" dirty="0" smtClean="0">
              <a:solidFill>
                <a:sysClr val="window" lastClr="FFFFFF">
                  <a:hueOff val="0"/>
                  <a:satOff val="0"/>
                  <a:lumOff val="0"/>
                  <a:alphaOff val="0"/>
                </a:sysClr>
              </a:solidFill>
              <a:latin typeface="Calibri"/>
              <a:ea typeface="+mn-ea"/>
              <a:cs typeface="+mn-cs"/>
            </a:rPr>
            <a:t> </a:t>
          </a:r>
          <a:r>
            <a:rPr lang="en-GB" sz="2800" b="1" dirty="0" smtClean="0">
              <a:solidFill>
                <a:srgbClr val="002060"/>
              </a:solidFill>
              <a:latin typeface="Calibri"/>
              <a:ea typeface="+mn-ea"/>
              <a:cs typeface="+mn-cs"/>
            </a:rPr>
            <a:t>suitable</a:t>
          </a:r>
          <a:r>
            <a:rPr lang="en-GB" sz="2800" dirty="0" smtClean="0">
              <a:solidFill>
                <a:sysClr val="window" lastClr="FFFFFF">
                  <a:hueOff val="0"/>
                  <a:satOff val="0"/>
                  <a:lumOff val="0"/>
                  <a:alphaOff val="0"/>
                </a:sysClr>
              </a:solidFill>
              <a:latin typeface="Calibri"/>
              <a:ea typeface="+mn-ea"/>
              <a:cs typeface="+mn-cs"/>
            </a:rPr>
            <a:t> </a:t>
          </a:r>
          <a:r>
            <a:rPr lang="en-GB" sz="2800" b="1" dirty="0" smtClean="0">
              <a:solidFill>
                <a:srgbClr val="002060"/>
              </a:solidFill>
              <a:latin typeface="Calibri"/>
              <a:ea typeface="+mn-ea"/>
              <a:cs typeface="+mn-cs"/>
            </a:rPr>
            <a:t>target</a:t>
          </a:r>
          <a:endParaRPr lang="en-GB" sz="2800" b="1" dirty="0">
            <a:solidFill>
              <a:srgbClr val="002060"/>
            </a:solidFill>
            <a:latin typeface="Calibri"/>
            <a:ea typeface="+mn-ea"/>
            <a:cs typeface="+mn-cs"/>
          </a:endParaRPr>
        </a:p>
      </dgm:t>
    </dgm:pt>
    <dgm:pt modelId="{61A40B63-1C75-45CA-966B-55A7FAA61AFD}" type="parTrans" cxnId="{20FFCA44-CD41-43C5-9F09-C8A26FA7B60E}">
      <dgm:prSet/>
      <dgm:spPr/>
      <dgm:t>
        <a:bodyPr/>
        <a:lstStyle/>
        <a:p>
          <a:endParaRPr lang="en-GB"/>
        </a:p>
      </dgm:t>
    </dgm:pt>
    <dgm:pt modelId="{0D21E827-4860-4B8D-929E-BE09C3198D93}" type="sibTrans" cxnId="{20FFCA44-CD41-43C5-9F09-C8A26FA7B60E}">
      <dgm:prSet/>
      <dgm:spPr/>
      <dgm:t>
        <a:bodyPr/>
        <a:lstStyle/>
        <a:p>
          <a:endParaRPr lang="en-GB"/>
        </a:p>
      </dgm:t>
    </dgm:pt>
    <dgm:pt modelId="{65507C94-4DEE-422A-A4F2-94FF34F17BED}" type="pres">
      <dgm:prSet presAssocID="{EC002C3F-D944-4773-971E-70AAA6383128}" presName="compositeShape" presStyleCnt="0">
        <dgm:presLayoutVars>
          <dgm:chMax val="7"/>
          <dgm:dir/>
          <dgm:resizeHandles val="exact"/>
        </dgm:presLayoutVars>
      </dgm:prSet>
      <dgm:spPr/>
    </dgm:pt>
    <dgm:pt modelId="{B73A8686-5F30-4688-A6A1-EB89B2CC0966}" type="pres">
      <dgm:prSet presAssocID="{DD71224B-2537-4EC3-BE5E-ECEF1796B1C9}" presName="circ1" presStyleLbl="vennNode1" presStyleIdx="0" presStyleCnt="3" custScaleX="120075"/>
      <dgm:spPr/>
      <dgm:t>
        <a:bodyPr/>
        <a:lstStyle/>
        <a:p>
          <a:endParaRPr lang="en-GB"/>
        </a:p>
      </dgm:t>
    </dgm:pt>
    <dgm:pt modelId="{A6F8852F-6317-4EFD-98C8-60C107279FE5}" type="pres">
      <dgm:prSet presAssocID="{DD71224B-2537-4EC3-BE5E-ECEF1796B1C9}" presName="circ1Tx" presStyleLbl="revTx" presStyleIdx="0" presStyleCnt="0">
        <dgm:presLayoutVars>
          <dgm:chMax val="0"/>
          <dgm:chPref val="0"/>
          <dgm:bulletEnabled val="1"/>
        </dgm:presLayoutVars>
      </dgm:prSet>
      <dgm:spPr/>
      <dgm:t>
        <a:bodyPr/>
        <a:lstStyle/>
        <a:p>
          <a:endParaRPr lang="en-GB"/>
        </a:p>
      </dgm:t>
    </dgm:pt>
    <dgm:pt modelId="{E26FB72B-DFA3-4118-80FF-B9D2F09DF1ED}" type="pres">
      <dgm:prSet presAssocID="{A87EEEE0-DA57-434B-9018-B26E3A491467}" presName="circ2" presStyleLbl="vennNode1" presStyleIdx="1" presStyleCnt="3" custScaleX="129621"/>
      <dgm:spPr/>
      <dgm:t>
        <a:bodyPr/>
        <a:lstStyle/>
        <a:p>
          <a:endParaRPr lang="en-GB"/>
        </a:p>
      </dgm:t>
    </dgm:pt>
    <dgm:pt modelId="{46D3C772-3A0C-4594-9D21-7F6A746B62B5}" type="pres">
      <dgm:prSet presAssocID="{A87EEEE0-DA57-434B-9018-B26E3A491467}" presName="circ2Tx" presStyleLbl="revTx" presStyleIdx="0" presStyleCnt="0">
        <dgm:presLayoutVars>
          <dgm:chMax val="0"/>
          <dgm:chPref val="0"/>
          <dgm:bulletEnabled val="1"/>
        </dgm:presLayoutVars>
      </dgm:prSet>
      <dgm:spPr/>
      <dgm:t>
        <a:bodyPr/>
        <a:lstStyle/>
        <a:p>
          <a:endParaRPr lang="en-GB"/>
        </a:p>
      </dgm:t>
    </dgm:pt>
    <dgm:pt modelId="{B30C1367-7CCD-4D18-A635-57B3FA20A2B5}" type="pres">
      <dgm:prSet presAssocID="{18F67180-B5DB-45CE-A55D-1022F5AABFF8}" presName="circ3" presStyleLbl="vennNode1" presStyleIdx="2" presStyleCnt="3" custScaleX="119671"/>
      <dgm:spPr/>
      <dgm:t>
        <a:bodyPr/>
        <a:lstStyle/>
        <a:p>
          <a:endParaRPr lang="en-GB"/>
        </a:p>
      </dgm:t>
    </dgm:pt>
    <dgm:pt modelId="{DD906EFE-CB26-48E7-AFD0-49DC62EF05F0}" type="pres">
      <dgm:prSet presAssocID="{18F67180-B5DB-45CE-A55D-1022F5AABFF8}" presName="circ3Tx" presStyleLbl="revTx" presStyleIdx="0" presStyleCnt="0">
        <dgm:presLayoutVars>
          <dgm:chMax val="0"/>
          <dgm:chPref val="0"/>
          <dgm:bulletEnabled val="1"/>
        </dgm:presLayoutVars>
      </dgm:prSet>
      <dgm:spPr/>
      <dgm:t>
        <a:bodyPr/>
        <a:lstStyle/>
        <a:p>
          <a:endParaRPr lang="en-GB"/>
        </a:p>
      </dgm:t>
    </dgm:pt>
  </dgm:ptLst>
  <dgm:cxnLst>
    <dgm:cxn modelId="{B8C26BDF-93BE-401A-9E00-FD000A5A1473}" type="presOf" srcId="{A87EEEE0-DA57-434B-9018-B26E3A491467}" destId="{46D3C772-3A0C-4594-9D21-7F6A746B62B5}" srcOrd="1" destOrd="0" presId="urn:microsoft.com/office/officeart/2005/8/layout/venn1"/>
    <dgm:cxn modelId="{F831ACCC-385D-4240-8983-68C3948CC0AC}" type="presOf" srcId="{DD71224B-2537-4EC3-BE5E-ECEF1796B1C9}" destId="{B73A8686-5F30-4688-A6A1-EB89B2CC0966}" srcOrd="0" destOrd="0" presId="urn:microsoft.com/office/officeart/2005/8/layout/venn1"/>
    <dgm:cxn modelId="{E9D2F8F3-1FBD-48BD-975B-0EA4DDE6FA80}" type="presOf" srcId="{18F67180-B5DB-45CE-A55D-1022F5AABFF8}" destId="{B30C1367-7CCD-4D18-A635-57B3FA20A2B5}" srcOrd="0" destOrd="0" presId="urn:microsoft.com/office/officeart/2005/8/layout/venn1"/>
    <dgm:cxn modelId="{778AB1D0-F316-4B73-80BE-E5713DD92EFA}" srcId="{EC002C3F-D944-4773-971E-70AAA6383128}" destId="{DD71224B-2537-4EC3-BE5E-ECEF1796B1C9}" srcOrd="0" destOrd="0" parTransId="{DDC071FA-13BB-45CC-96D0-B08604D74D42}" sibTransId="{715D965D-57D0-4A22-AD26-D853A48A61BD}"/>
    <dgm:cxn modelId="{B7A06FA2-71BF-45BB-8D2B-F09768373661}" type="presOf" srcId="{A87EEEE0-DA57-434B-9018-B26E3A491467}" destId="{E26FB72B-DFA3-4118-80FF-B9D2F09DF1ED}" srcOrd="0" destOrd="0" presId="urn:microsoft.com/office/officeart/2005/8/layout/venn1"/>
    <dgm:cxn modelId="{BC887E1C-E0E1-4389-AF1D-D43CAF6A9FE5}" type="presOf" srcId="{DD71224B-2537-4EC3-BE5E-ECEF1796B1C9}" destId="{A6F8852F-6317-4EFD-98C8-60C107279FE5}" srcOrd="1" destOrd="0" presId="urn:microsoft.com/office/officeart/2005/8/layout/venn1"/>
    <dgm:cxn modelId="{F36E85A0-176A-497B-AE4F-2964F8DB2446}" type="presOf" srcId="{18F67180-B5DB-45CE-A55D-1022F5AABFF8}" destId="{DD906EFE-CB26-48E7-AFD0-49DC62EF05F0}" srcOrd="1" destOrd="0" presId="urn:microsoft.com/office/officeart/2005/8/layout/venn1"/>
    <dgm:cxn modelId="{505A7BFB-5704-494D-8172-446E547381E4}" srcId="{EC002C3F-D944-4773-971E-70AAA6383128}" destId="{A87EEEE0-DA57-434B-9018-B26E3A491467}" srcOrd="1" destOrd="0" parTransId="{C6B22372-E6A8-4D81-8E6E-E4C9360FCED7}" sibTransId="{E2F55CAE-BFE2-4E72-8B6A-9FA64D5F6873}"/>
    <dgm:cxn modelId="{5FFAD992-11D2-4C80-A86B-4A7FB509E7D2}" type="presOf" srcId="{EC002C3F-D944-4773-971E-70AAA6383128}" destId="{65507C94-4DEE-422A-A4F2-94FF34F17BED}" srcOrd="0" destOrd="0" presId="urn:microsoft.com/office/officeart/2005/8/layout/venn1"/>
    <dgm:cxn modelId="{20FFCA44-CD41-43C5-9F09-C8A26FA7B60E}" srcId="{EC002C3F-D944-4773-971E-70AAA6383128}" destId="{18F67180-B5DB-45CE-A55D-1022F5AABFF8}" srcOrd="2" destOrd="0" parTransId="{61A40B63-1C75-45CA-966B-55A7FAA61AFD}" sibTransId="{0D21E827-4860-4B8D-929E-BE09C3198D93}"/>
    <dgm:cxn modelId="{14C0F643-48D2-441E-B260-849D07314BFB}" type="presParOf" srcId="{65507C94-4DEE-422A-A4F2-94FF34F17BED}" destId="{B73A8686-5F30-4688-A6A1-EB89B2CC0966}" srcOrd="0" destOrd="0" presId="urn:microsoft.com/office/officeart/2005/8/layout/venn1"/>
    <dgm:cxn modelId="{3FE2FD5E-117A-419F-BE42-CF8C309701FA}" type="presParOf" srcId="{65507C94-4DEE-422A-A4F2-94FF34F17BED}" destId="{A6F8852F-6317-4EFD-98C8-60C107279FE5}" srcOrd="1" destOrd="0" presId="urn:microsoft.com/office/officeart/2005/8/layout/venn1"/>
    <dgm:cxn modelId="{CF0E4C82-2440-4F13-9AB4-AB8FCDA9DF20}" type="presParOf" srcId="{65507C94-4DEE-422A-A4F2-94FF34F17BED}" destId="{E26FB72B-DFA3-4118-80FF-B9D2F09DF1ED}" srcOrd="2" destOrd="0" presId="urn:microsoft.com/office/officeart/2005/8/layout/venn1"/>
    <dgm:cxn modelId="{8252731B-290B-40E4-8135-7D2266B44567}" type="presParOf" srcId="{65507C94-4DEE-422A-A4F2-94FF34F17BED}" destId="{46D3C772-3A0C-4594-9D21-7F6A746B62B5}" srcOrd="3" destOrd="0" presId="urn:microsoft.com/office/officeart/2005/8/layout/venn1"/>
    <dgm:cxn modelId="{44ECAAA1-3B26-4DCC-8F02-2104AEF7CDF1}" type="presParOf" srcId="{65507C94-4DEE-422A-A4F2-94FF34F17BED}" destId="{B30C1367-7CCD-4D18-A635-57B3FA20A2B5}" srcOrd="4" destOrd="0" presId="urn:microsoft.com/office/officeart/2005/8/layout/venn1"/>
    <dgm:cxn modelId="{2F422DFC-7D06-41D5-932D-47EB024963A0}" type="presParOf" srcId="{65507C94-4DEE-422A-A4F2-94FF34F17BED}" destId="{DD906EFE-CB26-48E7-AFD0-49DC62EF05F0}" srcOrd="5"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3A8686-5F30-4688-A6A1-EB89B2CC0966}">
      <dsp:nvSpPr>
        <dsp:cNvPr id="0" name=""/>
        <dsp:cNvSpPr/>
      </dsp:nvSpPr>
      <dsp:spPr>
        <a:xfrm>
          <a:off x="2471126" y="127059"/>
          <a:ext cx="3156563" cy="2628826"/>
        </a:xfrm>
        <a:prstGeom prst="ellipse">
          <a:avLst/>
        </a:prstGeom>
        <a:gradFill rotWithShape="0">
          <a:gsLst>
            <a:gs pos="0">
              <a:srgbClr val="9BBB59">
                <a:alpha val="50000"/>
                <a:hueOff val="0"/>
                <a:satOff val="0"/>
                <a:lumOff val="0"/>
                <a:alphaOff val="0"/>
                <a:shade val="51000"/>
                <a:satMod val="130000"/>
              </a:srgbClr>
            </a:gs>
            <a:gs pos="80000">
              <a:srgbClr val="9BBB59">
                <a:alpha val="50000"/>
                <a:hueOff val="0"/>
                <a:satOff val="0"/>
                <a:lumOff val="0"/>
                <a:alphaOff val="0"/>
                <a:shade val="93000"/>
                <a:satMod val="130000"/>
              </a:srgbClr>
            </a:gs>
            <a:gs pos="100000">
              <a:srgbClr val="9BBB59">
                <a:alpha val="50000"/>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0" tIns="0" rIns="0" bIns="0" numCol="1" spcCol="1270" anchor="ctr" anchorCtr="0">
          <a:noAutofit/>
        </a:bodyPr>
        <a:lstStyle/>
        <a:p>
          <a:pPr lvl="0" algn="ctr" defTabSz="1244600">
            <a:lnSpc>
              <a:spcPct val="90000"/>
            </a:lnSpc>
            <a:spcBef>
              <a:spcPct val="0"/>
            </a:spcBef>
            <a:spcAft>
              <a:spcPct val="35000"/>
            </a:spcAft>
          </a:pPr>
          <a:r>
            <a:rPr lang="en-GB" sz="2800" b="1" kern="1200" dirty="0" smtClean="0">
              <a:solidFill>
                <a:srgbClr val="002060"/>
              </a:solidFill>
              <a:latin typeface="Calibri"/>
              <a:ea typeface="+mn-ea"/>
              <a:cs typeface="+mn-cs"/>
            </a:rPr>
            <a:t>A likely offender</a:t>
          </a:r>
          <a:endParaRPr lang="en-GB" sz="2800" b="1" kern="1200" dirty="0">
            <a:solidFill>
              <a:srgbClr val="002060"/>
            </a:solidFill>
            <a:latin typeface="Calibri"/>
            <a:ea typeface="+mn-ea"/>
            <a:cs typeface="+mn-cs"/>
          </a:endParaRPr>
        </a:p>
      </dsp:txBody>
      <dsp:txXfrm>
        <a:off x="3230998" y="760346"/>
        <a:ext cx="1636819" cy="836487"/>
      </dsp:txXfrm>
    </dsp:sp>
    <dsp:sp modelId="{E26FB72B-DFA3-4118-80FF-B9D2F09DF1ED}">
      <dsp:nvSpPr>
        <dsp:cNvPr id="0" name=""/>
        <dsp:cNvSpPr/>
      </dsp:nvSpPr>
      <dsp:spPr>
        <a:xfrm>
          <a:off x="3294220" y="1770076"/>
          <a:ext cx="3407511" cy="2628826"/>
        </a:xfrm>
        <a:prstGeom prst="ellipse">
          <a:avLst/>
        </a:prstGeom>
        <a:gradFill rotWithShape="0">
          <a:gsLst>
            <a:gs pos="0">
              <a:srgbClr val="9BBB59">
                <a:alpha val="50000"/>
                <a:hueOff val="5625132"/>
                <a:satOff val="-8440"/>
                <a:lumOff val="-1373"/>
                <a:alphaOff val="0"/>
                <a:shade val="51000"/>
                <a:satMod val="130000"/>
              </a:srgbClr>
            </a:gs>
            <a:gs pos="80000">
              <a:srgbClr val="9BBB59">
                <a:alpha val="50000"/>
                <a:hueOff val="5625132"/>
                <a:satOff val="-8440"/>
                <a:lumOff val="-1373"/>
                <a:alphaOff val="0"/>
                <a:shade val="93000"/>
                <a:satMod val="130000"/>
              </a:srgbClr>
            </a:gs>
            <a:gs pos="100000">
              <a:srgbClr val="9BBB59">
                <a:alpha val="50000"/>
                <a:hueOff val="5625132"/>
                <a:satOff val="-8440"/>
                <a:lumOff val="-1373"/>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0" tIns="0" rIns="0" bIns="0" numCol="1" spcCol="1270" anchor="ctr" anchorCtr="0">
          <a:noAutofit/>
        </a:bodyPr>
        <a:lstStyle/>
        <a:p>
          <a:pPr lvl="0" algn="ctr" defTabSz="1244600">
            <a:lnSpc>
              <a:spcPct val="90000"/>
            </a:lnSpc>
            <a:spcBef>
              <a:spcPct val="0"/>
            </a:spcBef>
            <a:spcAft>
              <a:spcPct val="35000"/>
            </a:spcAft>
          </a:pPr>
          <a:r>
            <a:rPr lang="en-GB" sz="2800" b="1" kern="1200" dirty="0" smtClean="0">
              <a:solidFill>
                <a:srgbClr val="002060"/>
              </a:solidFill>
              <a:latin typeface="Calibri"/>
              <a:ea typeface="+mn-ea"/>
              <a:cs typeface="+mn-cs"/>
            </a:rPr>
            <a:t>The</a:t>
          </a:r>
          <a:r>
            <a:rPr lang="en-GB" sz="2800" b="0" kern="1200" dirty="0" smtClean="0">
              <a:solidFill>
                <a:sysClr val="window" lastClr="FFFFFF">
                  <a:hueOff val="0"/>
                  <a:satOff val="0"/>
                  <a:lumOff val="0"/>
                  <a:alphaOff val="0"/>
                </a:sysClr>
              </a:solidFill>
              <a:latin typeface="Calibri"/>
              <a:ea typeface="+mn-ea"/>
              <a:cs typeface="+mn-cs"/>
            </a:rPr>
            <a:t> </a:t>
          </a:r>
          <a:r>
            <a:rPr lang="en-GB" sz="2800" b="1" kern="1200" dirty="0" smtClean="0">
              <a:solidFill>
                <a:srgbClr val="002060"/>
              </a:solidFill>
              <a:latin typeface="Calibri"/>
              <a:ea typeface="+mn-ea"/>
              <a:cs typeface="+mn-cs"/>
            </a:rPr>
            <a:t>absence</a:t>
          </a:r>
          <a:r>
            <a:rPr lang="en-GB" sz="2800" b="0" kern="1200" dirty="0" smtClean="0">
              <a:solidFill>
                <a:sysClr val="window" lastClr="FFFFFF">
                  <a:hueOff val="0"/>
                  <a:satOff val="0"/>
                  <a:lumOff val="0"/>
                  <a:alphaOff val="0"/>
                </a:sysClr>
              </a:solidFill>
              <a:latin typeface="Calibri"/>
              <a:ea typeface="+mn-ea"/>
              <a:cs typeface="+mn-cs"/>
            </a:rPr>
            <a:t> </a:t>
          </a:r>
          <a:r>
            <a:rPr lang="en-GB" sz="2800" b="1" kern="1200" dirty="0" smtClean="0">
              <a:solidFill>
                <a:srgbClr val="002060"/>
              </a:solidFill>
              <a:latin typeface="Calibri"/>
              <a:ea typeface="+mn-ea"/>
              <a:cs typeface="+mn-cs"/>
            </a:rPr>
            <a:t>of</a:t>
          </a:r>
          <a:r>
            <a:rPr lang="en-GB" sz="2800" b="0" kern="1200" dirty="0" smtClean="0">
              <a:solidFill>
                <a:sysClr val="window" lastClr="FFFFFF">
                  <a:hueOff val="0"/>
                  <a:satOff val="0"/>
                  <a:lumOff val="0"/>
                  <a:alphaOff val="0"/>
                </a:sysClr>
              </a:solidFill>
              <a:latin typeface="Calibri"/>
              <a:ea typeface="+mn-ea"/>
              <a:cs typeface="+mn-cs"/>
            </a:rPr>
            <a:t> </a:t>
          </a:r>
          <a:r>
            <a:rPr lang="en-GB" sz="2800" b="1" kern="1200" dirty="0" smtClean="0">
              <a:solidFill>
                <a:srgbClr val="002060"/>
              </a:solidFill>
              <a:latin typeface="Calibri"/>
              <a:ea typeface="+mn-ea"/>
              <a:cs typeface="+mn-cs"/>
            </a:rPr>
            <a:t>a</a:t>
          </a:r>
          <a:r>
            <a:rPr lang="en-GB" sz="2800" b="0" kern="1200" dirty="0" smtClean="0">
              <a:solidFill>
                <a:sysClr val="window" lastClr="FFFFFF">
                  <a:hueOff val="0"/>
                  <a:satOff val="0"/>
                  <a:lumOff val="0"/>
                  <a:alphaOff val="0"/>
                </a:sysClr>
              </a:solidFill>
              <a:latin typeface="Calibri"/>
              <a:ea typeface="+mn-ea"/>
              <a:cs typeface="+mn-cs"/>
            </a:rPr>
            <a:t> </a:t>
          </a:r>
          <a:r>
            <a:rPr lang="en-GB" sz="2800" b="1" kern="1200" dirty="0" smtClean="0">
              <a:solidFill>
                <a:srgbClr val="002060"/>
              </a:solidFill>
              <a:latin typeface="Calibri"/>
              <a:ea typeface="+mn-ea"/>
              <a:cs typeface="+mn-cs"/>
            </a:rPr>
            <a:t>capable</a:t>
          </a:r>
          <a:r>
            <a:rPr lang="en-GB" sz="2800" b="0" kern="1200" dirty="0" smtClean="0">
              <a:solidFill>
                <a:sysClr val="window" lastClr="FFFFFF">
                  <a:hueOff val="0"/>
                  <a:satOff val="0"/>
                  <a:lumOff val="0"/>
                  <a:alphaOff val="0"/>
                </a:sysClr>
              </a:solidFill>
              <a:latin typeface="Calibri"/>
              <a:ea typeface="+mn-ea"/>
              <a:cs typeface="+mn-cs"/>
            </a:rPr>
            <a:t> </a:t>
          </a:r>
          <a:r>
            <a:rPr lang="en-GB" sz="2800" b="1" kern="1200" dirty="0" smtClean="0">
              <a:solidFill>
                <a:srgbClr val="002060"/>
              </a:solidFill>
              <a:latin typeface="Calibri"/>
              <a:ea typeface="+mn-ea"/>
              <a:cs typeface="+mn-cs"/>
            </a:rPr>
            <a:t>guardian</a:t>
          </a:r>
          <a:endParaRPr lang="en-GB" sz="2800" b="1" kern="1200" dirty="0">
            <a:solidFill>
              <a:srgbClr val="002060"/>
            </a:solidFill>
            <a:latin typeface="Calibri"/>
            <a:ea typeface="+mn-ea"/>
            <a:cs typeface="+mn-cs"/>
          </a:endParaRPr>
        </a:p>
      </dsp:txBody>
      <dsp:txXfrm>
        <a:off x="4635762" y="2660930"/>
        <a:ext cx="1445684" cy="1022374"/>
      </dsp:txXfrm>
    </dsp:sp>
    <dsp:sp modelId="{B30C1367-7CCD-4D18-A635-57B3FA20A2B5}">
      <dsp:nvSpPr>
        <dsp:cNvPr id="0" name=""/>
        <dsp:cNvSpPr/>
      </dsp:nvSpPr>
      <dsp:spPr>
        <a:xfrm>
          <a:off x="1527868" y="1770076"/>
          <a:ext cx="3145942" cy="2628826"/>
        </a:xfrm>
        <a:prstGeom prst="ellipse">
          <a:avLst/>
        </a:prstGeom>
        <a:gradFill rotWithShape="0">
          <a:gsLst>
            <a:gs pos="0">
              <a:srgbClr val="9BBB59">
                <a:alpha val="50000"/>
                <a:hueOff val="11250264"/>
                <a:satOff val="-16880"/>
                <a:lumOff val="-2745"/>
                <a:alphaOff val="0"/>
                <a:shade val="51000"/>
                <a:satMod val="130000"/>
              </a:srgbClr>
            </a:gs>
            <a:gs pos="80000">
              <a:srgbClr val="9BBB59">
                <a:alpha val="50000"/>
                <a:hueOff val="11250264"/>
                <a:satOff val="-16880"/>
                <a:lumOff val="-2745"/>
                <a:alphaOff val="0"/>
                <a:shade val="93000"/>
                <a:satMod val="130000"/>
              </a:srgbClr>
            </a:gs>
            <a:gs pos="100000">
              <a:srgbClr val="9BBB59">
                <a:alpha val="50000"/>
                <a:hueOff val="11250264"/>
                <a:satOff val="-16880"/>
                <a:lumOff val="-2745"/>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0" tIns="0" rIns="0" bIns="0" numCol="1" spcCol="1270" anchor="ctr" anchorCtr="0">
          <a:noAutofit/>
        </a:bodyPr>
        <a:lstStyle/>
        <a:p>
          <a:pPr lvl="0" algn="ctr" defTabSz="1244600">
            <a:lnSpc>
              <a:spcPct val="90000"/>
            </a:lnSpc>
            <a:spcBef>
              <a:spcPct val="0"/>
            </a:spcBef>
            <a:spcAft>
              <a:spcPct val="35000"/>
            </a:spcAft>
          </a:pPr>
          <a:r>
            <a:rPr lang="en-GB" sz="2800" b="1" kern="1200" dirty="0" smtClean="0">
              <a:solidFill>
                <a:srgbClr val="002060"/>
              </a:solidFill>
              <a:latin typeface="Calibri"/>
              <a:ea typeface="+mn-ea"/>
              <a:cs typeface="+mn-cs"/>
            </a:rPr>
            <a:t>A</a:t>
          </a:r>
          <a:r>
            <a:rPr lang="en-GB" sz="2800" kern="1200" dirty="0" smtClean="0">
              <a:solidFill>
                <a:sysClr val="window" lastClr="FFFFFF">
                  <a:hueOff val="0"/>
                  <a:satOff val="0"/>
                  <a:lumOff val="0"/>
                  <a:alphaOff val="0"/>
                </a:sysClr>
              </a:solidFill>
              <a:latin typeface="Calibri"/>
              <a:ea typeface="+mn-ea"/>
              <a:cs typeface="+mn-cs"/>
            </a:rPr>
            <a:t> </a:t>
          </a:r>
          <a:r>
            <a:rPr lang="en-GB" sz="2800" b="1" kern="1200" dirty="0" smtClean="0">
              <a:solidFill>
                <a:srgbClr val="002060"/>
              </a:solidFill>
              <a:latin typeface="Calibri"/>
              <a:ea typeface="+mn-ea"/>
              <a:cs typeface="+mn-cs"/>
            </a:rPr>
            <a:t>suitable</a:t>
          </a:r>
          <a:r>
            <a:rPr lang="en-GB" sz="2800" kern="1200" dirty="0" smtClean="0">
              <a:solidFill>
                <a:sysClr val="window" lastClr="FFFFFF">
                  <a:hueOff val="0"/>
                  <a:satOff val="0"/>
                  <a:lumOff val="0"/>
                  <a:alphaOff val="0"/>
                </a:sysClr>
              </a:solidFill>
              <a:latin typeface="Calibri"/>
              <a:ea typeface="+mn-ea"/>
              <a:cs typeface="+mn-cs"/>
            </a:rPr>
            <a:t> </a:t>
          </a:r>
          <a:r>
            <a:rPr lang="en-GB" sz="2800" b="1" kern="1200" dirty="0" smtClean="0">
              <a:solidFill>
                <a:srgbClr val="002060"/>
              </a:solidFill>
              <a:latin typeface="Calibri"/>
              <a:ea typeface="+mn-ea"/>
              <a:cs typeface="+mn-cs"/>
            </a:rPr>
            <a:t>target</a:t>
          </a:r>
          <a:endParaRPr lang="en-GB" sz="2800" b="1" kern="1200" dirty="0">
            <a:solidFill>
              <a:srgbClr val="002060"/>
            </a:solidFill>
            <a:latin typeface="Calibri"/>
            <a:ea typeface="+mn-ea"/>
            <a:cs typeface="+mn-cs"/>
          </a:endParaRPr>
        </a:p>
      </dsp:txBody>
      <dsp:txXfrm>
        <a:off x="2100538" y="2660930"/>
        <a:ext cx="1334711" cy="1022374"/>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26/03/2019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26/03/2019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whatworks.college.police.uk/About/pages/cpp.aspx"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smtClean="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p>
          <a:p>
            <a:pPr>
              <a:lnSpc>
                <a:spcPct val="100000"/>
              </a:lnSpc>
            </a:pPr>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Define ‘signal crimes’.</a:t>
            </a: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Define the term ‘problem’ in the context of neighbourhood policing.</a:t>
            </a: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Outline the difference between traditional policing methods and a problem-orientated policing approach.</a:t>
            </a: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Partnership-Orientated Problem-Solving approach.</a:t>
            </a: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Give examples of when a ‘POPS’ approach may be used.</a:t>
            </a: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barriers to effective problem solving.</a:t>
            </a: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Describe the stages which should be applied in the ‘OSARA’ approach to problem solving.</a:t>
            </a: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Outline the 10 Principles of Crime Prevention</a:t>
            </a: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situational approach to crime prevention.</a:t>
            </a: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Outline the benefits of partnership working in the problem solving process.</a:t>
            </a: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Outline two areas of consideration when evaluating the effectiveness of a problem solving approach.</a:t>
            </a:r>
            <a:endParaRPr lang="en-GB" sz="1100" b="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280548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Many operational front-line officers would say that they “solve problems” on a daily basis and have done for years.</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This is not strictly true, in that the service </a:t>
            </a:r>
            <a:r>
              <a:rPr lang="en-GB" altLang="en-US" sz="1100" b="1" dirty="0" smtClean="0">
                <a:latin typeface="Arial" panose="020B0604020202020204" pitchFamily="34" charset="0"/>
                <a:cs typeface="Arial" panose="020B0604020202020204" pitchFamily="34" charset="0"/>
              </a:rPr>
              <a:t>responds</a:t>
            </a:r>
            <a:r>
              <a:rPr lang="en-GB" altLang="en-US" sz="1100" dirty="0" smtClean="0">
                <a:latin typeface="Arial" panose="020B0604020202020204" pitchFamily="34" charset="0"/>
                <a:cs typeface="Arial" panose="020B0604020202020204" pitchFamily="34" charset="0"/>
              </a:rPr>
              <a:t> to calls and provides temporary relief by an arrest or other form of sanction, but we cannot say that we solve the underlying problem which led to the call in the first instance.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Indeed, we often find ourselves responding to the same call, from the same people or the same location, time after time, which in truth is a drain on precious resources and which can have a detrimental effect for the victim and/or community.</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Fewer victims, fewer offences and less demand on policing by addressing the causes of crime utilising sophisticated partnership orientated problem solving.</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HMIC “core business” is to bring prevention back up the agenda.  Crime prevention is more than “locks, nuts and bolts” and can be achieved by mainstreaming preventive policing and partnership based problem solving.</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0850260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sz="1100" b="1" dirty="0" smtClean="0">
                <a:solidFill>
                  <a:schemeClr val="tx1"/>
                </a:solidFill>
                <a:latin typeface="Arial" panose="020B0604020202020204" pitchFamily="34" charset="0"/>
                <a:ea typeface="ＭＳ Ｐゴシック" pitchFamily="34" charset="-128"/>
                <a:cs typeface="Arial" panose="020B0604020202020204" pitchFamily="34" charset="0"/>
              </a:rPr>
              <a:t>Signal crime </a:t>
            </a: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is a concept in reassurance policing. It centres around the theory that certain crimes or incidents of anti-social behaviour may act as a "signal" to a community that they are at risk. </a:t>
            </a:r>
          </a:p>
          <a:p>
            <a:pPr marL="0" marR="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a:lnSpc>
                <a:spcPct val="100000"/>
              </a:lnSpc>
            </a:pPr>
            <a:r>
              <a:rPr lang="en-GB" altLang="en-US" sz="1100" b="0" dirty="0" smtClean="0">
                <a:solidFill>
                  <a:schemeClr val="tx1"/>
                </a:solidFill>
                <a:latin typeface="Arial" panose="020B0604020202020204" pitchFamily="34" charset="0"/>
                <a:ea typeface="ＭＳ Ｐゴシック" pitchFamily="34" charset="-128"/>
                <a:cs typeface="Arial" panose="020B0604020202020204" pitchFamily="34" charset="0"/>
              </a:rPr>
              <a:t>A </a:t>
            </a:r>
            <a:r>
              <a:rPr lang="en-GB" altLang="en-US" sz="1100" b="1" dirty="0" smtClean="0">
                <a:solidFill>
                  <a:schemeClr val="tx1"/>
                </a:solidFill>
                <a:latin typeface="Arial" panose="020B0604020202020204" pitchFamily="34" charset="0"/>
                <a:ea typeface="ＭＳ Ｐゴシック" pitchFamily="34" charset="-128"/>
                <a:cs typeface="Arial" panose="020B0604020202020204" pitchFamily="34" charset="0"/>
              </a:rPr>
              <a:t>signal crime </a:t>
            </a:r>
            <a:r>
              <a:rPr lang="en-GB" altLang="en-US" sz="1100" b="0" dirty="0" smtClean="0">
                <a:solidFill>
                  <a:schemeClr val="tx1"/>
                </a:solidFill>
                <a:latin typeface="Arial" panose="020B0604020202020204" pitchFamily="34" charset="0"/>
                <a:ea typeface="ＭＳ Ｐゴシック" pitchFamily="34" charset="-128"/>
                <a:cs typeface="Arial" panose="020B0604020202020204" pitchFamily="34" charset="0"/>
              </a:rPr>
              <a:t>or</a:t>
            </a:r>
            <a:r>
              <a:rPr lang="en-GB" altLang="en-US" sz="1100" b="1" dirty="0" smtClean="0">
                <a:solidFill>
                  <a:schemeClr val="tx1"/>
                </a:solidFill>
                <a:latin typeface="Arial" panose="020B0604020202020204" pitchFamily="34" charset="0"/>
                <a:ea typeface="ＭＳ Ｐゴシック" pitchFamily="34" charset="-128"/>
                <a:cs typeface="Arial" panose="020B0604020202020204" pitchFamily="34" charset="0"/>
              </a:rPr>
              <a:t> signal disorder </a:t>
            </a:r>
            <a:r>
              <a:rPr lang="en-GB" altLang="en-US" sz="1100" b="0" dirty="0" smtClean="0">
                <a:solidFill>
                  <a:schemeClr val="tx1"/>
                </a:solidFill>
                <a:latin typeface="Arial" panose="020B0604020202020204" pitchFamily="34" charset="0"/>
                <a:ea typeface="ＭＳ Ｐゴシック" pitchFamily="34" charset="-128"/>
                <a:cs typeface="Arial" panose="020B0604020202020204" pitchFamily="34" charset="0"/>
              </a:rPr>
              <a:t>can be</a:t>
            </a: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 perceived as warning signals to people about the level of insecurity in their neighbourhoods. </a:t>
            </a:r>
          </a:p>
          <a:p>
            <a:pPr>
              <a:lnSpc>
                <a:spcPct val="100000"/>
              </a:lnSpc>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Such signals can be treated by the criminal justice agencies as less serious. </a:t>
            </a:r>
          </a:p>
          <a:p>
            <a:pPr>
              <a:lnSpc>
                <a:spcPct val="100000"/>
              </a:lnSpc>
            </a:pPr>
            <a:endPar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Examples of signal crimes include: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Public drinking, swearing, rowdy and uncivil behaviour by groups of people or individuals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Graffiti or damage and vandalism</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Littering</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Evidence of drug taking and dealing</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Prostitution</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Speeding</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0" baseline="0" dirty="0" smtClean="0">
                <a:solidFill>
                  <a:schemeClr val="tx1"/>
                </a:solidFill>
                <a:latin typeface="Arial" panose="020B0604020202020204" pitchFamily="34" charset="0"/>
                <a:ea typeface="ＭＳ Ｐゴシック" pitchFamily="34" charset="-128"/>
                <a:cs typeface="Arial" panose="020B0604020202020204" pitchFamily="34" charset="0"/>
              </a:rPr>
              <a:t>Rubbish dumped outside houses, burnt out cars</a:t>
            </a:r>
          </a:p>
          <a:p>
            <a:pPr>
              <a:lnSpc>
                <a:spcPct val="100000"/>
              </a:lnSpc>
            </a:pPr>
            <a:endParaRPr lang="en-GB" sz="1100" dirty="0" smtClean="0">
              <a:solidFill>
                <a:schemeClr val="tx1"/>
              </a:solidFill>
              <a:latin typeface="Arial" panose="020B0604020202020204" pitchFamily="34" charset="0"/>
              <a:cs typeface="Arial" panose="020B0604020202020204" pitchFamily="34" charset="0"/>
            </a:endParaRPr>
          </a:p>
          <a:p>
            <a:pPr>
              <a:lnSpc>
                <a:spcPct val="100000"/>
              </a:lnSpc>
            </a:pP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In effect the incident is ‘read’ as a warning signal by its audience that something is wrong and some form of protective action is required. In reacting to the warning signal the person or groups concerned will reconfigure their beliefs concerning other potential risks.</a:t>
            </a:r>
          </a:p>
          <a:p>
            <a:pPr>
              <a:lnSpc>
                <a:spcPct val="100000"/>
              </a:lnSpc>
            </a:pPr>
            <a:endParaRPr lang="en-GB" altLang="en-US" sz="1100" b="1"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a:lnSpc>
                <a:spcPct val="100000"/>
              </a:lnSpc>
            </a:pP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The presence of physical or social disorder in an area could cause law-abiding citizens to withdraw from using public space, thereby reducing the amount of informal social control in that location. </a:t>
            </a:r>
          </a:p>
          <a:p>
            <a:pPr>
              <a:lnSpc>
                <a:spcPct val="100000"/>
              </a:lnSpc>
            </a:pPr>
            <a:endPar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a:lnSpc>
                <a:spcPct val="100000"/>
              </a:lnSpc>
            </a:pP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At the same time, the presence of decay and disorder may suggest to motivated delinquents that this is a good location to engage in deviant behaviour because of the lack of social control.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399089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solidFill>
                  <a:schemeClr val="tx1"/>
                </a:solidFill>
                <a:latin typeface="Arial" panose="020B0604020202020204" pitchFamily="34" charset="0"/>
                <a:ea typeface="ＭＳ Ｐゴシック" pitchFamily="34" charset="-128"/>
                <a:cs typeface="Arial" panose="020B0604020202020204" pitchFamily="34" charset="0"/>
              </a:rPr>
              <a:t>Q. What is a problem?</a:t>
            </a:r>
            <a:r>
              <a:rPr lang="en-GB" altLang="en-US" sz="1100" b="1" baseline="0" dirty="0" smtClean="0">
                <a:solidFill>
                  <a:schemeClr val="tx1"/>
                </a:solidFill>
                <a:latin typeface="Arial" panose="020B0604020202020204" pitchFamily="34" charset="0"/>
                <a:ea typeface="ＭＳ Ｐゴシック" pitchFamily="34" charset="-128"/>
                <a:cs typeface="Arial" panose="020B0604020202020204" pitchFamily="34" charset="0"/>
              </a:rPr>
              <a:t>  </a:t>
            </a: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For the purpose of neighbourhood policing a problem is:</a:t>
            </a:r>
          </a:p>
          <a:p>
            <a:endPar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marL="171450" indent="-171450">
              <a:buFont typeface="Arial" panose="020B0604020202020204" pitchFamily="34" charset="0"/>
              <a:buChar char="•"/>
            </a:pP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A group of incidents occurring in a community that are similar or connected in one or more ways and that is of concern to the public and require a police response.</a:t>
            </a:r>
          </a:p>
          <a:p>
            <a:endPar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endParaRPr>
          </a:p>
          <a:p>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So, a problem for the police will not be a one-off incident.  It will be a series of incidents either of the same type or connected in some way.</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Problems can be defined or described in many ways – based on: </a:t>
            </a:r>
          </a:p>
          <a:p>
            <a:pPr marL="171450" indent="-171450">
              <a:buFont typeface="Arial" panose="020B0604020202020204" pitchFamily="34" charset="0"/>
              <a:buChar char="•"/>
            </a:pPr>
            <a:r>
              <a:rPr lang="en-GB" altLang="en-US" sz="1100" b="1" dirty="0" smtClean="0">
                <a:latin typeface="Arial" panose="020B0604020202020204" pitchFamily="34" charset="0"/>
                <a:cs typeface="Arial" panose="020B0604020202020204" pitchFamily="34" charset="0"/>
              </a:rPr>
              <a:t>the</a:t>
            </a:r>
            <a:r>
              <a:rPr lang="en-GB" altLang="en-US" sz="1100" dirty="0" smtClean="0">
                <a:latin typeface="Arial" panose="020B0604020202020204" pitchFamily="34" charset="0"/>
                <a:cs typeface="Arial" panose="020B0604020202020204" pitchFamily="34" charset="0"/>
              </a:rPr>
              <a:t> </a:t>
            </a:r>
            <a:r>
              <a:rPr lang="en-GB" altLang="en-US" sz="1100" b="1" dirty="0" smtClean="0">
                <a:latin typeface="Arial" panose="020B0604020202020204" pitchFamily="34" charset="0"/>
                <a:cs typeface="Arial" panose="020B0604020202020204" pitchFamily="34" charset="0"/>
              </a:rPr>
              <a:t>offence type</a:t>
            </a:r>
          </a:p>
          <a:p>
            <a:pPr marL="171450" indent="-171450">
              <a:buFont typeface="Arial" panose="020B0604020202020204" pitchFamily="34" charset="0"/>
              <a:buChar char="•"/>
            </a:pPr>
            <a:r>
              <a:rPr lang="en-GB" altLang="en-US" sz="1100" b="1" dirty="0" smtClean="0">
                <a:latin typeface="Arial" panose="020B0604020202020204" pitchFamily="34" charset="0"/>
                <a:cs typeface="Arial" panose="020B0604020202020204" pitchFamily="34" charset="0"/>
              </a:rPr>
              <a:t>the people involved</a:t>
            </a:r>
          </a:p>
          <a:p>
            <a:pPr marL="171450" indent="-171450">
              <a:buFont typeface="Arial" panose="020B0604020202020204" pitchFamily="34" charset="0"/>
              <a:buChar char="•"/>
            </a:pPr>
            <a:r>
              <a:rPr lang="en-GB" altLang="en-US" sz="1100" b="1" dirty="0" smtClean="0">
                <a:latin typeface="Arial" panose="020B0604020202020204" pitchFamily="34" charset="0"/>
                <a:cs typeface="Arial" panose="020B0604020202020204" pitchFamily="34" charset="0"/>
              </a:rPr>
              <a:t>where the problem occurs</a:t>
            </a:r>
          </a:p>
          <a:p>
            <a:pPr marL="171450" indent="-171450">
              <a:buFont typeface="Arial" panose="020B0604020202020204" pitchFamily="34" charset="0"/>
              <a:buChar char="•"/>
            </a:pPr>
            <a:r>
              <a:rPr lang="en-GB" altLang="en-US" sz="1100" b="1" dirty="0" smtClean="0">
                <a:latin typeface="Arial" panose="020B0604020202020204" pitchFamily="34" charset="0"/>
                <a:cs typeface="Arial" panose="020B0604020202020204" pitchFamily="34" charset="0"/>
              </a:rPr>
              <a:t>when the problem occurs, etc.</a:t>
            </a:r>
            <a:endParaRPr lang="en-GB" altLang="en-US" sz="1100" dirty="0" smtClean="0">
              <a:latin typeface="Arial" panose="020B0604020202020204" pitchFamily="34" charset="0"/>
              <a:cs typeface="Arial" panose="020B0604020202020204" pitchFamily="34" charset="0"/>
            </a:endParaRP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Most incidents are linked by one or a number of the above.  </a:t>
            </a:r>
          </a:p>
          <a:p>
            <a:endParaRPr lang="en-GB" altLang="en-US"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4161114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We </a:t>
            </a: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are going to look at a number of problem solving models/theories during the lesson, they include: </a:t>
            </a:r>
          </a:p>
          <a:p>
            <a:pPr>
              <a:lnSpc>
                <a:spcPct val="100000"/>
              </a:lnSpc>
            </a:pPr>
            <a:endPar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endParaRPr>
          </a:p>
          <a:p>
            <a:pPr marL="171450" indent="-171450">
              <a:lnSpc>
                <a:spcPct val="100000"/>
              </a:lnSpc>
              <a:buFont typeface="Arial" panose="020B0604020202020204" pitchFamily="34" charset="0"/>
              <a:buChar char="•"/>
            </a:pP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Partnership Orientated Problem Solving </a:t>
            </a:r>
          </a:p>
          <a:p>
            <a:pPr marL="171450" indent="-171450">
              <a:lnSpc>
                <a:spcPct val="100000"/>
              </a:lnSpc>
              <a:buFont typeface="Arial" panose="020B0604020202020204" pitchFamily="34" charset="0"/>
              <a:buChar char="•"/>
            </a:pP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OSARA</a:t>
            </a:r>
          </a:p>
          <a:p>
            <a:pPr marL="171450" indent="-171450">
              <a:lnSpc>
                <a:spcPct val="100000"/>
              </a:lnSpc>
              <a:buFont typeface="Arial" panose="020B0604020202020204" pitchFamily="34" charset="0"/>
              <a:buChar char="•"/>
            </a:pP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PAT</a:t>
            </a:r>
          </a:p>
          <a:p>
            <a:pPr marL="171450" indent="-171450">
              <a:lnSpc>
                <a:spcPct val="100000"/>
              </a:lnSpc>
              <a:buFont typeface="Arial" panose="020B0604020202020204" pitchFamily="34" charset="0"/>
              <a:buChar char="•"/>
            </a:pPr>
            <a:r>
              <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rPr>
              <a:t>Enhanced PAT </a:t>
            </a:r>
          </a:p>
          <a:p>
            <a:pPr marL="171450" marR="0" lvl="0" indent="-1714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1F497D"/>
                </a:solidFill>
                <a:effectLst/>
                <a:uLnTx/>
                <a:uFillTx/>
                <a:latin typeface="Arial" panose="020B0604020202020204" pitchFamily="34" charset="0"/>
                <a:ea typeface="MS PGothic" pitchFamily="34" charset="-128"/>
                <a:cs typeface="Arial" panose="020B0604020202020204" pitchFamily="34" charset="0"/>
              </a:rPr>
              <a:t>Routine Activity Theory</a:t>
            </a:r>
          </a:p>
          <a:p>
            <a:pPr marL="171450" marR="0" lvl="0" indent="-1714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1F497D"/>
                </a:solidFill>
                <a:effectLst/>
                <a:uLnTx/>
                <a:uFillTx/>
                <a:latin typeface="Arial" panose="020B0604020202020204" pitchFamily="34" charset="0"/>
                <a:ea typeface="MS PGothic" pitchFamily="34" charset="-128"/>
                <a:cs typeface="Arial" panose="020B0604020202020204" pitchFamily="34" charset="0"/>
              </a:rPr>
              <a:t>Rational Choice Theory</a:t>
            </a:r>
          </a:p>
          <a:p>
            <a:pPr>
              <a:lnSpc>
                <a:spcPct val="100000"/>
              </a:lnSpc>
            </a:pPr>
            <a:endParaRPr lang="en-GB" altLang="en-US" sz="1100" dirty="0" smtClean="0">
              <a:solidFill>
                <a:schemeClr val="tx1"/>
              </a:solidFill>
              <a:latin typeface="Arial" panose="020B0604020202020204" pitchFamily="34" charset="0"/>
              <a:ea typeface="ＭＳ Ｐゴシック" pitchFamily="34" charset="-128"/>
              <a:cs typeface="Arial" panose="020B0604020202020204" pitchFamily="34" charset="0"/>
            </a:endParaRPr>
          </a:p>
          <a:p>
            <a:endParaRPr lang="en-GB" altLang="en-US" sz="1200" dirty="0" smtClean="0">
              <a:solidFill>
                <a:schemeClr val="tx1"/>
              </a:solidFill>
              <a:latin typeface="Arial" charset="0"/>
              <a:ea typeface="ＭＳ Ｐゴシック" pitchFamily="34" charset="-128"/>
            </a:endParaRPr>
          </a:p>
          <a:p>
            <a:endParaRPr lang="en-GB" altLang="en-US" sz="1200" dirty="0" smtClean="0">
              <a:solidFill>
                <a:schemeClr val="tx1"/>
              </a:solidFill>
              <a:latin typeface="Arial" charset="0"/>
              <a:ea typeface="ＭＳ Ｐゴシック"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532281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100" dirty="0" smtClean="0">
                <a:latin typeface="Arial" panose="020B0604020202020204" pitchFamily="34" charset="0"/>
                <a:cs typeface="Arial" panose="020B0604020202020204" pitchFamily="34" charset="0"/>
              </a:rPr>
              <a:t>This slide identifies a contrast between the traditional and Partnership-Orientated Problem Solving solution-oriented approaches.</a:t>
            </a:r>
          </a:p>
          <a:p>
            <a:pPr eaLnBrk="1" hangingPunct="1"/>
            <a:endParaRPr lang="en-US" altLang="en-US" sz="1100" dirty="0" smtClean="0">
              <a:latin typeface="Arial" panose="020B0604020202020204" pitchFamily="34" charset="0"/>
              <a:cs typeface="Arial" panose="020B0604020202020204" pitchFamily="34" charset="0"/>
            </a:endParaRPr>
          </a:p>
          <a:p>
            <a:pPr eaLnBrk="1" hangingPunct="1"/>
            <a:r>
              <a:rPr lang="en-US" altLang="en-US" sz="1100" dirty="0" smtClean="0">
                <a:latin typeface="Arial" panose="020B0604020202020204" pitchFamily="34" charset="0"/>
                <a:cs typeface="Arial" panose="020B0604020202020204" pitchFamily="34" charset="0"/>
              </a:rPr>
              <a:t>As an example use youths congregating in a park.</a:t>
            </a:r>
          </a:p>
          <a:p>
            <a:pPr eaLnBrk="1" hangingPunct="1"/>
            <a:endParaRPr lang="en-US" altLang="en-US" sz="1100" dirty="0" smtClean="0">
              <a:latin typeface="Arial" panose="020B0604020202020204" pitchFamily="34" charset="0"/>
              <a:cs typeface="Arial" panose="020B0604020202020204" pitchFamily="34" charset="0"/>
            </a:endParaRPr>
          </a:p>
          <a:p>
            <a:pPr eaLnBrk="1" hangingPunct="1"/>
            <a:r>
              <a:rPr lang="en-US" altLang="en-US" sz="1100" dirty="0" smtClean="0">
                <a:latin typeface="Arial" panose="020B0604020202020204" pitchFamily="34" charset="0"/>
                <a:cs typeface="Arial" panose="020B0604020202020204" pitchFamily="34" charset="0"/>
              </a:rPr>
              <a:t>POPS is about identifying how can we “SOLVE” the problem rather than just moving it somewhere else and ignoring the root or real problem, etc.</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001891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smtClean="0">
                <a:latin typeface="Arial" panose="020B0604020202020204" pitchFamily="34" charset="0"/>
                <a:cs typeface="Arial" panose="020B0604020202020204" pitchFamily="34" charset="0"/>
              </a:rPr>
              <a:t>Q. What is Partnership-Orientated Problem Solving?</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A partnership orientated approach focuses upon effective resolution of underlying problems that impact upon our communities rather than simply reacting to calls for service.  </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The majority of problems we deal with seem relatively straightforward on the surface (</a:t>
            </a:r>
            <a:r>
              <a:rPr lang="en-GB" altLang="en-US" sz="1100" dirty="0" err="1" smtClean="0">
                <a:latin typeface="Arial" panose="020B0604020202020204" pitchFamily="34" charset="0"/>
                <a:cs typeface="Arial" panose="020B0604020202020204" pitchFamily="34" charset="0"/>
              </a:rPr>
              <a:t>eg</a:t>
            </a:r>
            <a:r>
              <a:rPr lang="en-GB" altLang="en-US" sz="1100" dirty="0" smtClean="0">
                <a:latin typeface="Arial" panose="020B0604020202020204" pitchFamily="34" charset="0"/>
                <a:cs typeface="Arial" panose="020B0604020202020204" pitchFamily="34" charset="0"/>
              </a:rPr>
              <a:t> youths causing ASB) and we assume we know how to solve them.  Nevertheless, problems often fail to respond to our interventions.  Quite often this is because we haven’t taken the time to properly understand the underlying causes of the problem.  </a:t>
            </a:r>
          </a:p>
          <a:p>
            <a:pPr>
              <a:lnSpc>
                <a:spcPct val="100000"/>
              </a:lnSpc>
            </a:pPr>
            <a:endParaRPr lang="en-GB" altLang="en-US" sz="1100" dirty="0" smtClean="0">
              <a:latin typeface="Arial" panose="020B0604020202020204" pitchFamily="34" charset="0"/>
              <a:cs typeface="Arial" panose="020B0604020202020204" pitchFamily="34" charset="0"/>
            </a:endParaRPr>
          </a:p>
          <a:p>
            <a:pPr algn="just" eaLnBrk="1" hangingPunct="1">
              <a:lnSpc>
                <a:spcPct val="100000"/>
              </a:lnSpc>
            </a:pPr>
            <a:r>
              <a:rPr lang="en-US" altLang="en-US" sz="1100" dirty="0" smtClean="0">
                <a:latin typeface="Arial" panose="020B0604020202020204" pitchFamily="34" charset="0"/>
                <a:cs typeface="Arial" panose="020B0604020202020204" pitchFamily="34" charset="0"/>
              </a:rPr>
              <a:t>It is very  important to point out that this approach is not necessarily easier &amp; takes more time, planning, resources, cooperation, &amp; community interactions--in fact, it may take much more time in the short term. </a:t>
            </a:r>
          </a:p>
          <a:p>
            <a:pPr algn="just" eaLnBrk="1" hangingPunct="1">
              <a:lnSpc>
                <a:spcPct val="100000"/>
              </a:lnSpc>
            </a:pPr>
            <a:endParaRPr lang="en-US" altLang="en-US" sz="1100" dirty="0" smtClean="0">
              <a:latin typeface="Arial" panose="020B0604020202020204" pitchFamily="34" charset="0"/>
              <a:cs typeface="Arial" panose="020B0604020202020204" pitchFamily="34" charset="0"/>
            </a:endParaRPr>
          </a:p>
          <a:p>
            <a:pPr algn="just" eaLnBrk="1" hangingPunct="1">
              <a:lnSpc>
                <a:spcPct val="100000"/>
              </a:lnSpc>
            </a:pPr>
            <a:r>
              <a:rPr lang="en-US" altLang="en-US" sz="1100" dirty="0" smtClean="0">
                <a:latin typeface="Arial" panose="020B0604020202020204" pitchFamily="34" charset="0"/>
                <a:cs typeface="Arial" panose="020B0604020202020204" pitchFamily="34" charset="0"/>
              </a:rPr>
              <a:t>The benefit is in long-term effectiveness.  If we can remove the problem associated with the calls for service so that repeat calls for the same incident are significantly reduced how more efficient and effective will we be?</a:t>
            </a:r>
          </a:p>
          <a:p>
            <a:pPr algn="just" eaLnBrk="1" hangingPunct="1">
              <a:lnSpc>
                <a:spcPct val="100000"/>
              </a:lnSpc>
            </a:pPr>
            <a:endParaRPr lang="en-US" altLang="en-US" sz="1100" dirty="0" smtClean="0">
              <a:latin typeface="Arial" panose="020B0604020202020204" pitchFamily="34" charset="0"/>
              <a:cs typeface="Arial" panose="020B0604020202020204" pitchFamily="34" charset="0"/>
            </a:endParaRPr>
          </a:p>
          <a:p>
            <a:pPr>
              <a:lnSpc>
                <a:spcPct val="100000"/>
              </a:lnSpc>
            </a:pPr>
            <a:r>
              <a:rPr lang="en-US" sz="1100" b="1" kern="1200" dirty="0" smtClean="0">
                <a:solidFill>
                  <a:schemeClr val="tx1"/>
                </a:solidFill>
                <a:effectLst/>
                <a:latin typeface="Arial" panose="020B0604020202020204" pitchFamily="34" charset="0"/>
                <a:ea typeface="+mn-ea"/>
                <a:cs typeface="Arial" panose="020B0604020202020204" pitchFamily="34" charset="0"/>
              </a:rPr>
              <a:t>Q. How does this approach differ to the previous one?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Through discussion, trainer to emphasise the following points: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endParaRPr lang="en-US" sz="1100" b="1" i="1" kern="1200" dirty="0" smtClean="0">
              <a:solidFill>
                <a:schemeClr val="tx1"/>
              </a:solidFill>
              <a:effectLst/>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i="1" kern="1200" dirty="0" smtClean="0">
                <a:solidFill>
                  <a:schemeClr val="tx1"/>
                </a:solidFill>
                <a:effectLst/>
                <a:latin typeface="Arial" panose="020B0604020202020204" pitchFamily="34" charset="0"/>
                <a:ea typeface="+mn-ea"/>
                <a:cs typeface="Arial" panose="020B0604020202020204" pitchFamily="34" charset="0"/>
              </a:rPr>
              <a:t>A partnership-orientated approach </a:t>
            </a:r>
            <a:r>
              <a:rPr lang="en-US" sz="1100" i="1" kern="1200" dirty="0" smtClean="0">
                <a:solidFill>
                  <a:schemeClr val="tx1"/>
                </a:solidFill>
                <a:effectLst/>
                <a:latin typeface="Arial" panose="020B0604020202020204" pitchFamily="34" charset="0"/>
                <a:ea typeface="+mn-ea"/>
                <a:cs typeface="Arial" panose="020B0604020202020204" pitchFamily="34" charset="0"/>
              </a:rPr>
              <a:t>is about identifying how can we </a:t>
            </a:r>
            <a:r>
              <a:rPr lang="en-US" sz="1100" b="1" i="1" kern="1200" dirty="0" smtClean="0">
                <a:solidFill>
                  <a:schemeClr val="tx1"/>
                </a:solidFill>
                <a:effectLst/>
                <a:latin typeface="Arial" panose="020B0604020202020204" pitchFamily="34" charset="0"/>
                <a:ea typeface="+mn-ea"/>
                <a:cs typeface="Arial" panose="020B0604020202020204" pitchFamily="34" charset="0"/>
              </a:rPr>
              <a:t>‘SOLVE’</a:t>
            </a:r>
            <a:r>
              <a:rPr lang="en-US" sz="1100" i="1" kern="1200" dirty="0" smtClean="0">
                <a:solidFill>
                  <a:schemeClr val="tx1"/>
                </a:solidFill>
                <a:effectLst/>
                <a:latin typeface="Arial" panose="020B0604020202020204" pitchFamily="34" charset="0"/>
                <a:ea typeface="+mn-ea"/>
                <a:cs typeface="Arial" panose="020B0604020202020204" pitchFamily="34" charset="0"/>
              </a:rPr>
              <a:t> the problem rather than just moving it somewhere else and ignoring the root or real problem, etc.</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i="1" kern="1200" dirty="0" smtClean="0">
                <a:solidFill>
                  <a:schemeClr val="tx1"/>
                </a:solidFill>
                <a:effectLst/>
                <a:latin typeface="Arial" panose="020B0604020202020204" pitchFamily="34" charset="0"/>
                <a:ea typeface="+mn-ea"/>
                <a:cs typeface="Arial" panose="020B0604020202020204" pitchFamily="34" charset="0"/>
              </a:rPr>
              <a:t>A partnership-orientated approach focuses upon effective resolution. </a:t>
            </a:r>
          </a:p>
          <a:p>
            <a:pPr marL="171450" indent="-171450">
              <a:lnSpc>
                <a:spcPct val="100000"/>
              </a:lnSpc>
              <a:buFont typeface="Arial" panose="020B0604020202020204" pitchFamily="34" charset="0"/>
              <a:buChar char="•"/>
            </a:pPr>
            <a:r>
              <a:rPr lang="en-GB" sz="1100" i="1" kern="1200" dirty="0" smtClean="0">
                <a:solidFill>
                  <a:schemeClr val="tx1"/>
                </a:solidFill>
                <a:effectLst/>
                <a:latin typeface="Arial" panose="020B0604020202020204" pitchFamily="34" charset="0"/>
                <a:ea typeface="+mn-ea"/>
                <a:cs typeface="Arial" panose="020B0604020202020204" pitchFamily="34" charset="0"/>
              </a:rPr>
              <a:t>The majority of problems we deal with seem relatively straightforward on the surface, however, we often don’t take the time to properly understand the underlying causes of the problem.  </a:t>
            </a:r>
          </a:p>
          <a:p>
            <a:pPr marL="171450" indent="-171450">
              <a:lnSpc>
                <a:spcPct val="100000"/>
              </a:lnSpc>
              <a:buFont typeface="Arial" panose="020B0604020202020204" pitchFamily="34" charset="0"/>
              <a:buChar char="•"/>
            </a:pPr>
            <a:r>
              <a:rPr lang="en-GB" sz="1100" i="1" kern="1200" dirty="0" smtClean="0">
                <a:solidFill>
                  <a:schemeClr val="tx1"/>
                </a:solidFill>
                <a:effectLst/>
                <a:latin typeface="Arial" panose="020B0604020202020204" pitchFamily="34" charset="0"/>
                <a:ea typeface="+mn-ea"/>
                <a:cs typeface="Arial" panose="020B0604020202020204" pitchFamily="34" charset="0"/>
              </a:rPr>
              <a:t>A partnership-orientated approach </a:t>
            </a:r>
            <a:r>
              <a:rPr lang="en-US" sz="1100" i="1" kern="1200" dirty="0" smtClean="0">
                <a:solidFill>
                  <a:schemeClr val="tx1"/>
                </a:solidFill>
                <a:effectLst/>
                <a:latin typeface="Arial" panose="020B0604020202020204" pitchFamily="34" charset="0"/>
                <a:ea typeface="+mn-ea"/>
                <a:cs typeface="Arial" panose="020B0604020202020204" pitchFamily="34" charset="0"/>
              </a:rPr>
              <a:t>is not necessarily easier &amp; takes more time in the short term, however the benefit is long-term effectiveness.  </a:t>
            </a:r>
            <a:endParaRPr lang="en-GB" sz="1100" i="1" kern="1200" dirty="0" smtClean="0">
              <a:solidFill>
                <a:schemeClr val="tx1"/>
              </a:solidFill>
              <a:effectLst/>
              <a:latin typeface="Arial" panose="020B0604020202020204" pitchFamily="34" charset="0"/>
              <a:ea typeface="+mn-ea"/>
              <a:cs typeface="Arial" panose="020B0604020202020204" pitchFamily="34" charset="0"/>
            </a:endParaRPr>
          </a:p>
          <a:p>
            <a:pPr algn="just" eaLnBrk="1" hangingPunct="1"/>
            <a:endParaRPr lang="en-US" altLang="en-US"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9334013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Having established a basic understanding of the ‘POPS’ approach to problem solving, trainer to ask:</a:t>
            </a:r>
          </a:p>
          <a:p>
            <a:r>
              <a:rPr lang="en-GB" sz="1100" b="1" kern="1200" dirty="0" smtClean="0">
                <a:solidFill>
                  <a:schemeClr val="tx1"/>
                </a:solidFill>
                <a:effectLst/>
                <a:latin typeface="Arial" panose="020B0604020202020204" pitchFamily="34" charset="0"/>
                <a:ea typeface="+mn-ea"/>
                <a:cs typeface="Arial" panose="020B0604020202020204" pitchFamily="34" charset="0"/>
              </a:rPr>
              <a:t>Q. When might we use it? </a:t>
            </a:r>
          </a:p>
          <a:p>
            <a:pPr>
              <a:buFont typeface="Arial" panose="020B0604020202020204" pitchFamily="34" charset="0"/>
              <a:buNone/>
              <a:defRPr/>
            </a:pPr>
            <a:endParaRPr lang="en-GB" sz="1100" b="1"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Burglary</a:t>
            </a:r>
          </a:p>
          <a:p>
            <a:pPr marL="171450" indent="-171450">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ASB</a:t>
            </a:r>
          </a:p>
          <a:p>
            <a:pPr marL="171450" indent="-171450">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Disorder</a:t>
            </a:r>
          </a:p>
          <a:p>
            <a:pPr marL="171450" indent="-171450">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Child abuse</a:t>
            </a:r>
          </a:p>
          <a:p>
            <a:pPr marL="171450" indent="-171450">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CSE</a:t>
            </a:r>
          </a:p>
          <a:p>
            <a:pPr marL="171450" indent="-171450">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Domestics</a:t>
            </a:r>
          </a:p>
          <a:p>
            <a:pPr marL="171450" indent="-171450">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Alcohol related</a:t>
            </a:r>
          </a:p>
          <a:p>
            <a:pPr marL="171450" indent="-171450">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Neighbourhood disputes</a:t>
            </a:r>
          </a:p>
          <a:p>
            <a:pPr marL="171450" indent="-171450">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RTCs</a:t>
            </a:r>
          </a:p>
          <a:p>
            <a:pPr marL="171450" indent="-171450">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Thefts</a:t>
            </a:r>
          </a:p>
          <a:p>
            <a:pPr marL="171450" indent="-171450">
              <a:buFont typeface="Arial" panose="020B0604020202020204" pitchFamily="34" charset="0"/>
              <a:buChar char="•"/>
              <a:defRPr/>
            </a:pPr>
            <a:r>
              <a:rPr lang="en-GB" sz="1100" b="0" dirty="0" smtClean="0">
                <a:latin typeface="Arial" panose="020B0604020202020204" pitchFamily="34" charset="0"/>
                <a:cs typeface="Arial" panose="020B0604020202020204" pitchFamily="34" charset="0"/>
              </a:rPr>
              <a:t>Cybercrime and internet crime/fraud can also be dealt with at a local level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9661921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b="1" dirty="0" smtClean="0">
                <a:latin typeface="Arial" panose="020B0604020202020204" pitchFamily="34" charset="0"/>
                <a:cs typeface="Arial" panose="020B0604020202020204" pitchFamily="34" charset="0"/>
              </a:rPr>
              <a:t>WHAT IS INVOLVED IN PROBLEM SOLVING?</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Show the boulder slide and ask how do we solve this problem?  (</a:t>
            </a:r>
            <a:r>
              <a:rPr lang="en-GB" sz="1100" i="1" dirty="0" smtClean="0">
                <a:latin typeface="Arial" panose="020B0604020202020204" pitchFamily="34" charset="0"/>
                <a:cs typeface="Arial" panose="020B0604020202020204" pitchFamily="34" charset="0"/>
              </a:rPr>
              <a:t>Hopefully they will answer “break it down into smaller rocks”)  </a:t>
            </a:r>
            <a:r>
              <a:rPr lang="en-GB" sz="1100" dirty="0" smtClean="0">
                <a:latin typeface="Arial" panose="020B0604020202020204" pitchFamily="34" charset="0"/>
                <a:cs typeface="Arial" panose="020B0604020202020204" pitchFamily="34" charset="0"/>
              </a:rPr>
              <a:t>Then explain that problem solving is (reveal each picture):</a:t>
            </a:r>
          </a:p>
          <a:p>
            <a:pPr>
              <a:defRPr/>
            </a:pPr>
            <a:endParaRPr lang="en-GB" sz="1100" dirty="0" smtClean="0">
              <a:latin typeface="Arial" panose="020B0604020202020204" pitchFamily="34" charset="0"/>
              <a:cs typeface="Arial" panose="020B0604020202020204" pitchFamily="34" charset="0"/>
            </a:endParaRPr>
          </a:p>
          <a:p>
            <a:pPr marL="171424" indent="-171424">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It is about breaking down a problem.</a:t>
            </a:r>
          </a:p>
          <a:p>
            <a:pPr marL="171424" indent="-171424">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Being more scientific in your approach.</a:t>
            </a:r>
          </a:p>
          <a:p>
            <a:pPr marL="171424" indent="-171424">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Being like a medical practitioner – knowing what is causing the problem and what treatment to provide (headache example – ask the group who has ever had a headache?  Ask for different reasons for their headache followed by different solutions.  “Headache” is a generic label.</a:t>
            </a:r>
          </a:p>
          <a:p>
            <a:pPr marL="171424" indent="-171424">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It is about being like engineers who are systematic and test theory.</a:t>
            </a:r>
          </a:p>
          <a:p>
            <a:pPr marL="171424" indent="-171424">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marL="171424" indent="-171424">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The other two examples are criminological theories : problem analysis triangle (understanding victim, location and offender) and about rational choice theory, which is that every offender takes a cost benefit analysis of whether it is worth committing that offence.  Rational choice looks at what might deter an offender .  . .  Tell them you will talk about these two theories in more detail later.</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The purpose of a problem solving approach is to address the underlying conditions that may be causing the problem and recognise, and use the expertise of others in order to solve, or manage it better.  A systematic approach encourages more lateral and creative thinking and uses a wider range of resources in developing solutions.  </a:t>
            </a:r>
          </a:p>
          <a:p>
            <a:pPr>
              <a:defRPr/>
            </a:pPr>
            <a:endParaRPr lang="en-GB" sz="1100" dirty="0" smtClean="0">
              <a:latin typeface="Arial" panose="020B0604020202020204" pitchFamily="34" charset="0"/>
              <a:cs typeface="Arial" panose="020B0604020202020204" pitchFamily="34" charset="0"/>
            </a:endParaRPr>
          </a:p>
          <a:p>
            <a:pPr marL="171424" indent="-171424">
              <a:buFont typeface="Arial" panose="020B0604020202020204" pitchFamily="34" charset="0"/>
              <a:buChar char="•"/>
              <a:defRPr/>
            </a:pPr>
            <a:r>
              <a:rPr lang="en-GB" sz="1100" b="1" dirty="0" smtClean="0">
                <a:latin typeface="Arial" panose="020B0604020202020204" pitchFamily="34" charset="0"/>
                <a:cs typeface="Arial" panose="020B0604020202020204" pitchFamily="34" charset="0"/>
              </a:rPr>
              <a:t>It must be described precisely and accurately</a:t>
            </a:r>
            <a:r>
              <a:rPr lang="en-GB" sz="1100" dirty="0" smtClean="0">
                <a:latin typeface="Arial" panose="020B0604020202020204" pitchFamily="34" charset="0"/>
                <a:cs typeface="Arial" panose="020B0604020202020204" pitchFamily="34" charset="0"/>
              </a:rPr>
              <a:t> and broken down into specific aspects of the problem.  It is important to understand that problems often aren’t what they first appear to be;</a:t>
            </a:r>
          </a:p>
          <a:p>
            <a:pPr marL="171424" indent="-171424">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marL="171424" indent="-171424">
              <a:buFont typeface="Arial" panose="020B0604020202020204" pitchFamily="34" charset="0"/>
              <a:buChar char="•"/>
              <a:defRPr/>
            </a:pPr>
            <a:r>
              <a:rPr lang="en-GB" sz="1100" b="1" dirty="0" smtClean="0">
                <a:latin typeface="Arial" panose="020B0604020202020204" pitchFamily="34" charset="0"/>
                <a:cs typeface="Arial" panose="020B0604020202020204" pitchFamily="34" charset="0"/>
              </a:rPr>
              <a:t>It must be understood</a:t>
            </a:r>
            <a:r>
              <a:rPr lang="en-GB" sz="1100" dirty="0" smtClean="0">
                <a:latin typeface="Arial" panose="020B0604020202020204" pitchFamily="34" charset="0"/>
                <a:cs typeface="Arial" panose="020B0604020202020204" pitchFamily="34" charset="0"/>
              </a:rPr>
              <a:t> in terms of the various interests at stake.  Individuals and groups of people are affected in different ways by a problem and have different ideas about what should be done about the problem;</a:t>
            </a:r>
          </a:p>
          <a:p>
            <a:pPr marL="171424" indent="-171424">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marL="171424" indent="-171424">
              <a:buFont typeface="Arial" panose="020B0604020202020204" pitchFamily="34" charset="0"/>
              <a:buChar char="•"/>
              <a:defRPr/>
            </a:pPr>
            <a:r>
              <a:rPr lang="en-GB" sz="1100" b="1" dirty="0" smtClean="0">
                <a:latin typeface="Arial" panose="020B0604020202020204" pitchFamily="34" charset="0"/>
                <a:cs typeface="Arial" panose="020B0604020202020204" pitchFamily="34" charset="0"/>
              </a:rPr>
              <a:t>The way the problem is currently being handled must be understood </a:t>
            </a:r>
            <a:r>
              <a:rPr lang="en-GB" sz="1100" dirty="0" smtClean="0">
                <a:latin typeface="Arial" panose="020B0604020202020204" pitchFamily="34" charset="0"/>
                <a:cs typeface="Arial" panose="020B0604020202020204" pitchFamily="34" charset="0"/>
              </a:rPr>
              <a:t>and the limits of effectiveness must be openly acknowledged in order to come up with a better response.</a:t>
            </a:r>
          </a:p>
          <a:p>
            <a:pPr marL="171424" indent="-171424">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marL="171424" indent="-171424">
              <a:buFont typeface="Arial" panose="020B0604020202020204" pitchFamily="34" charset="0"/>
              <a:buChar char="•"/>
              <a:defRPr/>
            </a:pPr>
            <a:r>
              <a:rPr lang="en-GB" sz="1100" b="1" dirty="0" smtClean="0">
                <a:latin typeface="Arial" panose="020B0604020202020204" pitchFamily="34" charset="0"/>
                <a:cs typeface="Arial" panose="020B0604020202020204" pitchFamily="34" charset="0"/>
              </a:rPr>
              <a:t>All possible responses should be considered</a:t>
            </a:r>
            <a:r>
              <a:rPr lang="en-GB" sz="1100" dirty="0" smtClean="0">
                <a:latin typeface="Arial" panose="020B0604020202020204" pitchFamily="34" charset="0"/>
                <a:cs typeface="Arial" panose="020B0604020202020204" pitchFamily="34" charset="0"/>
              </a:rPr>
              <a:t> so as not to cut short potentially effective responses.  Possible responses should follow from what is learned during the analysis.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751718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b="1" dirty="0" smtClean="0">
                <a:latin typeface="Arial" panose="020B0604020202020204" pitchFamily="34" charset="0"/>
                <a:cs typeface="Arial" panose="020B0604020202020204" pitchFamily="34" charset="0"/>
              </a:rPr>
              <a:t>Partnership-Orientated Policing: (POP) on a Beermat:</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Devised by Michael Barton, now Chief Constable of Durham Constabulary.  At the time he was a Chief Inspector in Lancashire Police when this was devised.  The ethos behind POP on a Beermat is that since 1970s police demand has risen and there is a shallower rise in resources available and the resulting gap, which means poor or non existent service to customers and stressed, over-stretched people in the organisation.</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In order to close the gap we have to do something different.  At the moment we keep doing what we have always done and expect a different result.</a:t>
            </a:r>
          </a:p>
          <a:p>
            <a:pPr>
              <a:defRPr/>
            </a:pPr>
            <a:endParaRPr lang="en-GB" sz="1100" b="1" kern="1200" dirty="0" smtClean="0">
              <a:solidFill>
                <a:schemeClr val="tx1"/>
              </a:solidFill>
              <a:effectLst/>
              <a:latin typeface="Arial" panose="020B0604020202020204" pitchFamily="34" charset="0"/>
              <a:ea typeface="+mn-ea"/>
              <a:cs typeface="Arial" panose="020B0604020202020204" pitchFamily="34" charset="0"/>
            </a:endParaRPr>
          </a:p>
          <a:p>
            <a:pPr>
              <a:defRPr/>
            </a:pPr>
            <a:r>
              <a:rPr lang="en-GB" sz="1100" b="1" kern="1200" dirty="0" smtClean="0">
                <a:solidFill>
                  <a:schemeClr val="tx1"/>
                </a:solidFill>
                <a:effectLst/>
                <a:latin typeface="Arial" panose="020B0604020202020204" pitchFamily="34" charset="0"/>
                <a:ea typeface="+mn-ea"/>
                <a:cs typeface="Arial" panose="020B0604020202020204" pitchFamily="34" charset="0"/>
              </a:rPr>
              <a:t>Partnership-Orientated Policing is a way of bridging the gap. </a:t>
            </a:r>
            <a:r>
              <a:rPr lang="en-GB" sz="1100" b="1" dirty="0" smtClean="0">
                <a:latin typeface="Arial" panose="020B0604020202020204" pitchFamily="34" charset="0"/>
                <a:cs typeface="Arial" panose="020B0604020202020204" pitchFamily="34" charset="0"/>
              </a:rPr>
              <a:t>  </a:t>
            </a:r>
          </a:p>
          <a:p>
            <a:pPr>
              <a:defRPr/>
            </a:pPr>
            <a:r>
              <a:rPr lang="en-GB" sz="1100" b="1" dirty="0" smtClean="0">
                <a:latin typeface="Arial" panose="020B0604020202020204" pitchFamily="34" charset="0"/>
                <a:cs typeface="Arial" panose="020B0604020202020204" pitchFamily="34" charset="0"/>
              </a:rPr>
              <a:t>Q. Which element of reducing the gap can we influence?  </a:t>
            </a:r>
            <a:r>
              <a:rPr lang="en-GB" sz="1100" dirty="0" smtClean="0">
                <a:latin typeface="Arial" panose="020B0604020202020204" pitchFamily="34" charset="0"/>
                <a:cs typeface="Arial" panose="020B0604020202020204" pitchFamily="34" charset="0"/>
              </a:rPr>
              <a:t>Decrease the red line or increase the green line?  There is more scope to increase the resources than there is to reduce demand.  </a:t>
            </a:r>
          </a:p>
          <a:p>
            <a:pPr>
              <a:defRPr/>
            </a:pPr>
            <a:endParaRPr lang="en-GB" sz="1100" dirty="0" smtClean="0">
              <a:latin typeface="Arial" panose="020B0604020202020204" pitchFamily="34" charset="0"/>
              <a:cs typeface="Arial" panose="020B0604020202020204" pitchFamily="34" charset="0"/>
            </a:endParaRPr>
          </a:p>
          <a:p>
            <a:pPr>
              <a:defRPr/>
            </a:pPr>
            <a:r>
              <a:rPr lang="en-GB" sz="1100" b="1" dirty="0" smtClean="0">
                <a:latin typeface="Arial" panose="020B0604020202020204" pitchFamily="34" charset="0"/>
                <a:cs typeface="Arial" panose="020B0604020202020204" pitchFamily="34" charset="0"/>
              </a:rPr>
              <a:t>Q. How can we increase our resources?</a:t>
            </a:r>
            <a:endParaRPr lang="en-GB" sz="1100" dirty="0" smtClean="0">
              <a:latin typeface="Arial" panose="020B0604020202020204" pitchFamily="34" charset="0"/>
              <a:cs typeface="Arial" panose="020B0604020202020204" pitchFamily="34" charset="0"/>
            </a:endParaRPr>
          </a:p>
          <a:p>
            <a:pPr marL="172641" indent="-172641">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Neighbourhood Watch</a:t>
            </a:r>
          </a:p>
          <a:p>
            <a:pPr marL="172641" indent="-172641">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CPS</a:t>
            </a:r>
          </a:p>
          <a:p>
            <a:pPr marL="172641" indent="-172641">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Media</a:t>
            </a:r>
          </a:p>
          <a:p>
            <a:pPr marL="172641" indent="-172641">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Local Authorities</a:t>
            </a:r>
          </a:p>
          <a:p>
            <a:pPr marL="172641" indent="-172641">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Crime and Disorder Partners</a:t>
            </a:r>
          </a:p>
          <a:p>
            <a:pPr marL="172641" indent="-172641">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Communities</a:t>
            </a:r>
          </a:p>
          <a:p>
            <a:pPr>
              <a:buFont typeface="Arial" panose="020B0604020202020204" pitchFamily="34" charset="0"/>
              <a:buNone/>
              <a:defRPr/>
            </a:pPr>
            <a:endParaRPr lang="en-GB" sz="1100" dirty="0" smtClean="0">
              <a:latin typeface="Arial" panose="020B0604020202020204" pitchFamily="34" charset="0"/>
              <a:cs typeface="Arial" panose="020B0604020202020204" pitchFamily="34" charset="0"/>
            </a:endParaRPr>
          </a:p>
          <a:p>
            <a:pPr>
              <a:buFont typeface="Arial" panose="020B0604020202020204" pitchFamily="34" charset="0"/>
              <a:buNone/>
              <a:defRPr/>
            </a:pPr>
            <a:r>
              <a:rPr lang="en-GB" sz="1100" dirty="0" smtClean="0">
                <a:latin typeface="Arial" panose="020B0604020202020204" pitchFamily="34" charset="0"/>
                <a:cs typeface="Arial" panose="020B0604020202020204" pitchFamily="34" charset="0"/>
              </a:rPr>
              <a:t>All can be on the red line but they can all be on the green line – the difference is the way we see them.</a:t>
            </a:r>
          </a:p>
          <a:p>
            <a:pPr>
              <a:buFont typeface="Arial" panose="020B0604020202020204" pitchFamily="34" charset="0"/>
              <a:buNone/>
              <a:defRPr/>
            </a:pPr>
            <a:endParaRPr lang="en-GB" sz="1100" dirty="0" smtClean="0">
              <a:latin typeface="Arial" panose="020B0604020202020204" pitchFamily="34" charset="0"/>
              <a:cs typeface="Arial" panose="020B0604020202020204" pitchFamily="34" charset="0"/>
            </a:endParaRPr>
          </a:p>
          <a:p>
            <a:pPr>
              <a:buFont typeface="Arial" panose="020B0604020202020204" pitchFamily="34" charset="0"/>
              <a:buNone/>
              <a:defRPr/>
            </a:pPr>
            <a:r>
              <a:rPr lang="en-GB" sz="1100" dirty="0" smtClean="0">
                <a:latin typeface="Arial" panose="020B0604020202020204" pitchFamily="34" charset="0"/>
                <a:cs typeface="Arial" panose="020B0604020202020204" pitchFamily="34" charset="0"/>
              </a:rPr>
              <a:t>However, to effectively close the gap, the red line has to be reduced in addition to raising the green line.  This can be achieved using a problem solving approach and using the OSARA and PAT models.</a:t>
            </a:r>
          </a:p>
          <a:p>
            <a:pPr>
              <a:buFont typeface="Arial" panose="020B0604020202020204" pitchFamily="34" charset="0"/>
              <a:buNone/>
              <a:defRPr/>
            </a:pPr>
            <a:endParaRPr lang="en-GB" sz="1100" dirty="0" smtClean="0">
              <a:latin typeface="Arial" panose="020B0604020202020204" pitchFamily="34" charset="0"/>
              <a:cs typeface="Arial" panose="020B0604020202020204" pitchFamily="34" charset="0"/>
            </a:endParaRPr>
          </a:p>
          <a:p>
            <a:pPr>
              <a:buFont typeface="Arial" panose="020B0604020202020204" pitchFamily="34" charset="0"/>
              <a:buNone/>
              <a:defRPr/>
            </a:pPr>
            <a:r>
              <a:rPr lang="en-GB" sz="1100" dirty="0" smtClean="0">
                <a:latin typeface="Arial" panose="020B0604020202020204" pitchFamily="34" charset="0"/>
                <a:cs typeface="Arial" panose="020B0604020202020204" pitchFamily="34" charset="0"/>
              </a:rPr>
              <a:t>Partnership Orientated Problem</a:t>
            </a:r>
            <a:r>
              <a:rPr lang="en-GB" sz="1100" baseline="0" dirty="0" smtClean="0">
                <a:latin typeface="Arial" panose="020B0604020202020204" pitchFamily="34" charset="0"/>
                <a:cs typeface="Arial" panose="020B0604020202020204" pitchFamily="34" charset="0"/>
              </a:rPr>
              <a:t> Solving</a:t>
            </a:r>
            <a:r>
              <a:rPr lang="en-GB" sz="1100" dirty="0" smtClean="0">
                <a:latin typeface="Arial" panose="020B0604020202020204" pitchFamily="34" charset="0"/>
                <a:cs typeface="Arial" panose="020B0604020202020204" pitchFamily="34" charset="0"/>
              </a:rPr>
              <a:t> (POPS) in its simplest format is about </a:t>
            </a:r>
            <a:r>
              <a:rPr lang="en-GB" sz="1100" b="1" dirty="0" smtClean="0">
                <a:latin typeface="Arial" panose="020B0604020202020204" pitchFamily="34" charset="0"/>
                <a:cs typeface="Arial" panose="020B0604020202020204" pitchFamily="34" charset="0"/>
              </a:rPr>
              <a:t>“working smarter rather than working harder”</a:t>
            </a:r>
            <a:r>
              <a:rPr lang="en-GB" sz="1100" dirty="0" smtClean="0">
                <a:latin typeface="Arial" panose="020B0604020202020204" pitchFamily="34" charset="0"/>
                <a:cs typeface="Arial" panose="020B0604020202020204" pitchFamily="34" charset="0"/>
              </a:rPr>
              <a:t>.  It is about examining patterns of incidents to identify existing and emerging problems, and tackle the underlying issues.</a:t>
            </a:r>
          </a:p>
          <a:p>
            <a:pPr>
              <a:buFont typeface="Arial" panose="020B0604020202020204" pitchFamily="34" charset="0"/>
              <a:buNone/>
              <a:defRPr/>
            </a:pPr>
            <a:endParaRPr lang="en-GB" sz="1100" dirty="0" smtClean="0">
              <a:latin typeface="Arial" panose="020B0604020202020204" pitchFamily="34" charset="0"/>
              <a:cs typeface="Arial" panose="020B0604020202020204" pitchFamily="34" charset="0"/>
            </a:endParaRPr>
          </a:p>
          <a:p>
            <a:pPr>
              <a:buFont typeface="Arial" panose="020B0604020202020204" pitchFamily="34" charset="0"/>
              <a:buNone/>
              <a:defRPr/>
            </a:pPr>
            <a:r>
              <a:rPr lang="en-GB" sz="1100" dirty="0" smtClean="0">
                <a:latin typeface="Arial" panose="020B0604020202020204" pitchFamily="34" charset="0"/>
                <a:cs typeface="Arial" panose="020B0604020202020204" pitchFamily="34" charset="0"/>
              </a:rPr>
              <a:t>One of the major success factors in POP is getting the active involvement of the community and other agencies.  It makes use of the OSARA model and PAT setting out a logical approach to problem solving.</a:t>
            </a:r>
          </a:p>
          <a:p>
            <a:pPr>
              <a:buFont typeface="Arial" panose="020B0604020202020204" pitchFamily="34" charset="0"/>
              <a:buNone/>
              <a:defRPr/>
            </a:pPr>
            <a:endParaRPr lang="en-GB" sz="1100" dirty="0" smtClean="0">
              <a:latin typeface="Arial" panose="020B0604020202020204" pitchFamily="34" charset="0"/>
              <a:cs typeface="Arial" panose="020B0604020202020204" pitchFamily="34" charset="0"/>
            </a:endParaRPr>
          </a:p>
          <a:p>
            <a:pPr>
              <a:buFont typeface="Arial" panose="020B0604020202020204" pitchFamily="34" charset="0"/>
              <a:buNone/>
              <a:defRPr/>
            </a:pPr>
            <a:r>
              <a:rPr lang="en-GB" sz="1100" dirty="0" smtClean="0">
                <a:latin typeface="Arial" panose="020B0604020202020204" pitchFamily="34" charset="0"/>
                <a:cs typeface="Arial" panose="020B0604020202020204" pitchFamily="34" charset="0"/>
              </a:rPr>
              <a:t>It is vitally important that crime reduction involves </a:t>
            </a:r>
            <a:r>
              <a:rPr lang="en-GB" sz="1100" u="sng" dirty="0" smtClean="0">
                <a:latin typeface="Arial" panose="020B0604020202020204" pitchFamily="34" charset="0"/>
                <a:cs typeface="Arial" panose="020B0604020202020204" pitchFamily="34" charset="0"/>
              </a:rPr>
              <a:t>everyone</a:t>
            </a:r>
            <a:r>
              <a:rPr lang="en-GB" sz="1100" dirty="0" smtClean="0">
                <a:latin typeface="Arial" panose="020B0604020202020204" pitchFamily="34" charset="0"/>
                <a:cs typeface="Arial" panose="020B0604020202020204" pitchFamily="34" charset="0"/>
              </a:rPr>
              <a:t> and not just the police; involving local agencies and communities contributes to success.</a:t>
            </a:r>
          </a:p>
          <a:p>
            <a:pPr>
              <a:buFont typeface="Arial" panose="020B0604020202020204" pitchFamily="34" charset="0"/>
              <a:buNone/>
              <a:defRPr/>
            </a:pPr>
            <a:endParaRPr lang="en-GB" sz="1100" dirty="0" smtClean="0">
              <a:latin typeface="Arial" panose="020B0604020202020204" pitchFamily="34" charset="0"/>
              <a:cs typeface="Arial" panose="020B0604020202020204" pitchFamily="34" charset="0"/>
            </a:endParaRPr>
          </a:p>
          <a:p>
            <a:pPr>
              <a:buFont typeface="Arial" panose="020B0604020202020204" pitchFamily="34" charset="0"/>
              <a:buNone/>
              <a:defRPr/>
            </a:pPr>
            <a:r>
              <a:rPr lang="en-GB" sz="1100" dirty="0" smtClean="0">
                <a:latin typeface="Arial" panose="020B0604020202020204" pitchFamily="34" charset="0"/>
                <a:cs typeface="Arial" panose="020B0604020202020204" pitchFamily="34" charset="0"/>
              </a:rPr>
              <a:t>When you attend a call ask yourself – have I been here before; have my colleagues been here before – how can I stop us being called here in the future.</a:t>
            </a:r>
            <a:endParaRPr lang="en-GB" sz="1100" b="1" dirty="0" smtClean="0">
              <a:latin typeface="Arial" panose="020B0604020202020204" pitchFamily="34" charset="0"/>
              <a:cs typeface="Arial" panose="020B0604020202020204" pitchFamily="34" charset="0"/>
            </a:endParaRPr>
          </a:p>
          <a:p>
            <a:pPr>
              <a:buFont typeface="Arial" panose="020B0604020202020204" pitchFamily="34" charset="0"/>
              <a:buNone/>
              <a:defRPr/>
            </a:pPr>
            <a:endParaRPr lang="en-GB" sz="1100" dirty="0" smtClean="0">
              <a:latin typeface="Arial" panose="020B0604020202020204" pitchFamily="34" charset="0"/>
              <a:cs typeface="Arial" panose="020B0604020202020204" pitchFamily="34" charset="0"/>
            </a:endParaRPr>
          </a:p>
          <a:p>
            <a:pPr>
              <a:buFont typeface="Arial" panose="020B0604020202020204" pitchFamily="34" charset="0"/>
              <a:buNone/>
              <a:defRPr/>
            </a:pPr>
            <a:r>
              <a:rPr lang="en-GB" sz="1100" b="1" dirty="0" smtClean="0">
                <a:latin typeface="Arial" panose="020B0604020202020204" pitchFamily="34" charset="0"/>
                <a:cs typeface="Arial" panose="020B0604020202020204" pitchFamily="34" charset="0"/>
              </a:rPr>
              <a:t>Benefits of POP:</a:t>
            </a:r>
          </a:p>
          <a:p>
            <a:pPr marL="171424" indent="-171424">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 better served public whose concerns are attended to at source;</a:t>
            </a:r>
          </a:p>
          <a:p>
            <a:pPr marL="171424" indent="-171424">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Officers with enhanced job satisfaction from bringing the public real benefits; and</a:t>
            </a:r>
          </a:p>
          <a:p>
            <a:pPr marL="171424" indent="-171424">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More manageable demands on the policing be3cause underlying problems are solved, reducing repeat calls.</a:t>
            </a:r>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951276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6159972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dirty="0" smtClean="0">
                <a:latin typeface="Arial" panose="020B0604020202020204" pitchFamily="34" charset="0"/>
                <a:cs typeface="Arial" panose="020B0604020202020204" pitchFamily="34" charset="0"/>
              </a:rPr>
              <a:t>We need to take a more sophisticated approach.  Think creatively.  </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We mentioned engineers earlier.</a:t>
            </a:r>
          </a:p>
          <a:p>
            <a:pPr>
              <a:defRPr/>
            </a:pPr>
            <a:r>
              <a:rPr lang="en-GB" sz="1100" b="1" dirty="0" smtClean="0">
                <a:latin typeface="Arial" panose="020B0604020202020204" pitchFamily="34" charset="0"/>
                <a:cs typeface="Arial" panose="020B0604020202020204" pitchFamily="34" charset="0"/>
              </a:rPr>
              <a:t>Q.</a:t>
            </a:r>
            <a:r>
              <a:rPr lang="en-GB" sz="1100" b="1" baseline="0" dirty="0" smtClean="0">
                <a:latin typeface="Arial" panose="020B0604020202020204" pitchFamily="34" charset="0"/>
                <a:cs typeface="Arial" panose="020B0604020202020204" pitchFamily="34" charset="0"/>
              </a:rPr>
              <a:t> </a:t>
            </a:r>
            <a:r>
              <a:rPr lang="en-GB" sz="1100" b="1" dirty="0" smtClean="0">
                <a:latin typeface="Arial" panose="020B0604020202020204" pitchFamily="34" charset="0"/>
                <a:cs typeface="Arial" panose="020B0604020202020204" pitchFamily="34" charset="0"/>
              </a:rPr>
              <a:t>Why are engineers good problem solvers?</a:t>
            </a:r>
          </a:p>
          <a:p>
            <a:pPr>
              <a:defRPr/>
            </a:pPr>
            <a:endParaRPr lang="en-GB" sz="1100" dirty="0" smtClean="0">
              <a:latin typeface="Arial" panose="020B0604020202020204" pitchFamily="34" charset="0"/>
              <a:cs typeface="Arial" panose="020B0604020202020204" pitchFamily="34" charset="0"/>
            </a:endParaRPr>
          </a:p>
          <a:p>
            <a:pPr marL="171424" indent="-171424">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They have a “can do” attitude</a:t>
            </a:r>
          </a:p>
          <a:p>
            <a:pPr marL="171424" indent="-171424">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They focus on practical problems and try to formulate solutions.</a:t>
            </a:r>
          </a:p>
          <a:p>
            <a:pPr marL="171424" indent="-171424">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They take the human and environmental dimensions into account.</a:t>
            </a:r>
          </a:p>
          <a:p>
            <a:pPr marL="0" indent="0">
              <a:buFont typeface="Arial" panose="020B0604020202020204" pitchFamily="34" charset="0"/>
              <a:buNone/>
              <a:defRPr/>
            </a:pPr>
            <a:r>
              <a:rPr lang="en-GB" sz="1100" i="1" dirty="0" smtClean="0">
                <a:latin typeface="Arial" panose="020B0604020202020204" pitchFamily="34" charset="0"/>
                <a:cs typeface="Arial" panose="020B0604020202020204" pitchFamily="34" charset="0"/>
              </a:rPr>
              <a:t>But, like the police, they make serious mistakes from time to time.</a:t>
            </a:r>
          </a:p>
          <a:p>
            <a:pPr marL="171424" indent="-171424">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a:buFont typeface="Arial" panose="020B0604020202020204" pitchFamily="34" charset="0"/>
              <a:buNone/>
              <a:defRPr/>
            </a:pPr>
            <a:r>
              <a:rPr lang="en-GB" sz="1100" dirty="0" smtClean="0">
                <a:latin typeface="Arial" panose="020B0604020202020204" pitchFamily="34" charset="0"/>
                <a:cs typeface="Arial" panose="020B0604020202020204" pitchFamily="34" charset="0"/>
              </a:rPr>
              <a:t>However, </a:t>
            </a:r>
          </a:p>
          <a:p>
            <a:pPr>
              <a:buFont typeface="Arial" panose="020B0604020202020204" pitchFamily="34" charset="0"/>
              <a:buNone/>
              <a:defRPr/>
            </a:pPr>
            <a:endParaRPr lang="en-GB" sz="1100" dirty="0" smtClean="0">
              <a:latin typeface="Arial" panose="020B0604020202020204" pitchFamily="34" charset="0"/>
              <a:cs typeface="Arial" panose="020B0604020202020204" pitchFamily="34" charset="0"/>
            </a:endParaRPr>
          </a:p>
          <a:p>
            <a:pPr marL="171424" indent="-171424">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They have a huge depth of achievement that is evident in modern engineering.</a:t>
            </a:r>
          </a:p>
          <a:p>
            <a:pPr marL="0" indent="0">
              <a:buFont typeface="Arial" panose="020B0604020202020204" pitchFamily="34" charset="0"/>
              <a:buNone/>
              <a:defRPr/>
            </a:pPr>
            <a:endParaRPr lang="en-GB" sz="1100" dirty="0" smtClean="0">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GB" sz="1100" b="1" dirty="0" smtClean="0">
                <a:latin typeface="Arial" panose="020B0604020202020204" pitchFamily="34" charset="0"/>
                <a:cs typeface="Arial" panose="020B0604020202020204" pitchFamily="34" charset="0"/>
              </a:rPr>
              <a:t>Q.</a:t>
            </a:r>
            <a:r>
              <a:rPr lang="en-GB" sz="1100" b="1" baseline="0" dirty="0" smtClean="0">
                <a:latin typeface="Arial" panose="020B0604020202020204" pitchFamily="34" charset="0"/>
                <a:cs typeface="Arial" panose="020B0604020202020204" pitchFamily="34" charset="0"/>
              </a:rPr>
              <a:t> </a:t>
            </a:r>
            <a:r>
              <a:rPr lang="en-GB" sz="1100" b="1" dirty="0" smtClean="0">
                <a:latin typeface="Arial" panose="020B0604020202020204" pitchFamily="34" charset="0"/>
                <a:cs typeface="Arial" panose="020B0604020202020204" pitchFamily="34" charset="0"/>
              </a:rPr>
              <a:t>So why are they so successful?</a:t>
            </a:r>
          </a:p>
          <a:p>
            <a:pPr marL="171424" indent="-171424">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They test theory</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They are systematic</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They are creative</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They investigate why they failed</a:t>
            </a:r>
          </a:p>
          <a:p>
            <a:pPr>
              <a:buFont typeface="Wingdings" panose="05000000000000000000" pitchFamily="2" charset="2"/>
              <a:buNone/>
              <a:defRPr/>
            </a:pPr>
            <a:endParaRPr lang="en-GB" sz="1100" dirty="0" smtClean="0">
              <a:latin typeface="Arial" panose="020B0604020202020204" pitchFamily="34" charset="0"/>
              <a:cs typeface="Arial" panose="020B0604020202020204" pitchFamily="34" charset="0"/>
            </a:endParaRPr>
          </a:p>
          <a:p>
            <a:pPr>
              <a:buFont typeface="Wingdings" panose="05000000000000000000" pitchFamily="2" charset="2"/>
              <a:buNone/>
              <a:defRPr/>
            </a:pPr>
            <a:r>
              <a:rPr lang="en-GB" sz="1100" b="1" dirty="0" smtClean="0">
                <a:latin typeface="Arial" panose="020B0604020202020204" pitchFamily="34" charset="0"/>
                <a:cs typeface="Arial" panose="020B0604020202020204" pitchFamily="34" charset="0"/>
              </a:rPr>
              <a:t>Dyson</a:t>
            </a:r>
            <a:r>
              <a:rPr lang="en-GB" sz="1100" dirty="0" smtClean="0">
                <a:latin typeface="Arial" panose="020B0604020202020204" pitchFamily="34" charset="0"/>
                <a:cs typeface="Arial" panose="020B0604020202020204" pitchFamily="34" charset="0"/>
              </a:rPr>
              <a:t> – thousands of prototypes of vacuum cleaners before he succeeded – but he did not give up!</a:t>
            </a:r>
          </a:p>
          <a:p>
            <a:pPr>
              <a:buFont typeface="Wingdings" panose="05000000000000000000" pitchFamily="2" charset="2"/>
              <a:buNone/>
              <a:defRPr/>
            </a:pPr>
            <a:endParaRPr lang="en-GB" sz="1100" dirty="0" smtClean="0">
              <a:latin typeface="Arial" panose="020B0604020202020204" pitchFamily="34" charset="0"/>
              <a:cs typeface="Arial" panose="020B0604020202020204" pitchFamily="34" charset="0"/>
            </a:endParaRPr>
          </a:p>
          <a:p>
            <a:pPr>
              <a:buFont typeface="Wingdings" panose="05000000000000000000" pitchFamily="2" charset="2"/>
              <a:buNone/>
              <a:defRPr/>
            </a:pPr>
            <a:r>
              <a:rPr lang="en-GB" sz="1100" b="1" dirty="0" smtClean="0">
                <a:latin typeface="Arial" panose="020B0604020202020204" pitchFamily="34" charset="0"/>
                <a:cs typeface="Arial" panose="020B0604020202020204" pitchFamily="34" charset="0"/>
              </a:rPr>
              <a:t>Q. What can help us be more systematic?  PROBLEM SOLVING MODEL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013300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effectLst/>
                <a:latin typeface="Arial" panose="020B0604020202020204" pitchFamily="34" charset="0"/>
                <a:cs typeface="Arial" panose="020B0604020202020204" pitchFamily="34" charset="0"/>
              </a:rPr>
              <a:t>Goldstein’s theory:  Partnership-orientated policing (POP)</a:t>
            </a:r>
            <a:r>
              <a:rPr lang="en-GB" sz="1100" dirty="0" smtClean="0">
                <a:effectLst/>
                <a:latin typeface="Arial" panose="020B0604020202020204" pitchFamily="34" charset="0"/>
                <a:cs typeface="Arial" panose="020B0604020202020204" pitchFamily="34" charset="0"/>
              </a:rPr>
              <a:t>, </a:t>
            </a:r>
            <a:r>
              <a:rPr lang="en-GB" sz="1100" u="none" dirty="0" smtClean="0">
                <a:solidFill>
                  <a:srgbClr val="002060"/>
                </a:solidFill>
                <a:effectLst/>
                <a:latin typeface="Arial" panose="020B0604020202020204" pitchFamily="34" charset="0"/>
                <a:cs typeface="Arial" panose="020B0604020202020204" pitchFamily="34" charset="0"/>
              </a:rPr>
              <a:t>coined by Professor Herman Goldstein, is a policing strategy that involves the identification and analysis of specific crime and disorder problems</a:t>
            </a:r>
            <a:r>
              <a:rPr lang="en-GB" sz="1100" dirty="0" smtClean="0">
                <a:effectLst/>
                <a:latin typeface="Arial" panose="020B0604020202020204" pitchFamily="34" charset="0"/>
                <a:cs typeface="Arial" panose="020B0604020202020204" pitchFamily="34" charset="0"/>
              </a:rPr>
              <a:t>, in order to develop effective response strategies. For years, police focused on the “</a:t>
            </a:r>
            <a:r>
              <a:rPr lang="en-GB" sz="1100" b="1" dirty="0" smtClean="0">
                <a:effectLst/>
                <a:latin typeface="Arial" panose="020B0604020202020204" pitchFamily="34" charset="0"/>
                <a:cs typeface="Arial" panose="020B0604020202020204" pitchFamily="34" charset="0"/>
              </a:rPr>
              <a:t>means</a:t>
            </a:r>
            <a:r>
              <a:rPr lang="en-GB" sz="1100" dirty="0" smtClean="0">
                <a:effectLst/>
                <a:latin typeface="Arial" panose="020B0604020202020204" pitchFamily="34" charset="0"/>
                <a:cs typeface="Arial" panose="020B0604020202020204" pitchFamily="34" charset="0"/>
              </a:rPr>
              <a:t>” of policing rather than its “</a:t>
            </a:r>
            <a:r>
              <a:rPr lang="en-GB" sz="1100" b="1" dirty="0" smtClean="0">
                <a:effectLst/>
                <a:latin typeface="Arial" panose="020B0604020202020204" pitchFamily="34" charset="0"/>
                <a:cs typeface="Arial" panose="020B0604020202020204" pitchFamily="34" charset="0"/>
              </a:rPr>
              <a:t>ends</a:t>
            </a:r>
            <a:r>
              <a:rPr lang="en-GB" sz="1100" dirty="0" smtClean="0">
                <a:effectLst/>
                <a:latin typeface="Arial" panose="020B0604020202020204" pitchFamily="34" charset="0"/>
                <a:cs typeface="Arial" panose="020B0604020202020204" pitchFamily="34" charset="0"/>
              </a:rPr>
              <a:t>”, according to Goldstein. </a:t>
            </a:r>
          </a:p>
          <a:p>
            <a:r>
              <a:rPr lang="en-GB" sz="1100" dirty="0" smtClean="0">
                <a:effectLst/>
                <a:latin typeface="Arial" panose="020B0604020202020204" pitchFamily="34" charset="0"/>
                <a:cs typeface="Arial" panose="020B0604020202020204" pitchFamily="34" charset="0"/>
              </a:rPr>
              <a:t>Goldstein (1979) called to replace what he termed the </a:t>
            </a:r>
            <a:r>
              <a:rPr lang="en-GB" sz="1100" b="1" dirty="0" smtClean="0">
                <a:effectLst/>
                <a:latin typeface="Arial" panose="020B0604020202020204" pitchFamily="34" charset="0"/>
                <a:cs typeface="Arial" panose="020B0604020202020204" pitchFamily="34" charset="0"/>
              </a:rPr>
              <a:t>reactive, incident-driven </a:t>
            </a:r>
            <a:r>
              <a:rPr lang="en-GB" sz="1100" dirty="0" smtClean="0">
                <a:effectLst/>
                <a:latin typeface="Arial" panose="020B0604020202020204" pitchFamily="34" charset="0"/>
                <a:cs typeface="Arial" panose="020B0604020202020204" pitchFamily="34" charset="0"/>
              </a:rPr>
              <a:t>“standard model of policing”.</a:t>
            </a:r>
            <a:r>
              <a:rPr lang="en-GB" sz="1100" baseline="30000" dirty="0" smtClean="0">
                <a:effectLst/>
                <a:latin typeface="Arial" panose="020B0604020202020204" pitchFamily="34" charset="0"/>
                <a:cs typeface="Arial" panose="020B0604020202020204" pitchFamily="34" charset="0"/>
              </a:rPr>
              <a:t> </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This approach requires police to be </a:t>
            </a:r>
            <a:r>
              <a:rPr lang="en-GB" sz="1100" b="1" dirty="0" smtClean="0">
                <a:effectLst/>
                <a:latin typeface="Arial" panose="020B0604020202020204" pitchFamily="34" charset="0"/>
                <a:cs typeface="Arial" panose="020B0604020202020204" pitchFamily="34" charset="0"/>
              </a:rPr>
              <a:t>proactive</a:t>
            </a:r>
            <a:r>
              <a:rPr lang="en-GB" sz="1100" dirty="0" smtClean="0">
                <a:effectLst/>
                <a:latin typeface="Arial" panose="020B0604020202020204" pitchFamily="34" charset="0"/>
                <a:cs typeface="Arial" panose="020B0604020202020204" pitchFamily="34" charset="0"/>
              </a:rPr>
              <a:t> in identifying underlying problems, which can be targeted to reduce crime and disorder at their roots.  </a:t>
            </a:r>
          </a:p>
          <a:p>
            <a:endParaRPr lang="en-GB" altLang="en-US" sz="1100" dirty="0" smtClean="0">
              <a:effectLst/>
              <a:latin typeface="Arial" panose="020B0604020202020204" pitchFamily="34" charset="0"/>
              <a:cs typeface="Arial" panose="020B0604020202020204" pitchFamily="34" charset="0"/>
            </a:endParaRP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Police often deal with the symptoms of a problem when answering calls for service.</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Characteristics of people who live or enter into the community/area</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How people feel about where they live</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The condition of the community/area</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Expected outcomes of POP:</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Eliminate the problem entirely</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Reduce the number of occurrences of the problem</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To reduce the degree of harm that has been caused by the problem</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To improve the way that the problem is being dealt with</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40685052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8518295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0138205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There are many problem solving models, and police officers are probably most familiar with the National Decision Making Model (NDM) which is used most frequently in tactical operational situations.  However, the OSARA model is the one most frequently used in the Neighbourhood Policing and Partnership environment, and encompasses five main stages of a problem solving approach which are:</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Objective, Scanning, Analysis, Response and Assessment</a:t>
            </a:r>
          </a:p>
          <a:p>
            <a:endParaRPr lang="en-GB" altLang="en-US" sz="1100" b="1"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OSARA model has been around since the 1970s.  We have adopted the OSARA version to highlight our objective at the very start of the problem solving process.  Applying the process will help to ensure that a crime problem is effectively identified and tackled and will also help organisations in partnerships to deal with local problems.  Briefly describe each stage of the model on this slide before splitting up into each one.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OSARA is about taking the problem (remember the big boulder in the road) and breaking it down in order to understand the different parts of the problem.  Rarely is one problem due to just one reason … the analysis is about helping understand what is causing it to happen.</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Examples:  </a:t>
            </a:r>
          </a:p>
          <a:p>
            <a:r>
              <a:rPr lang="en-GB" altLang="en-US" sz="1100" dirty="0" smtClean="0">
                <a:latin typeface="Arial" panose="020B0604020202020204" pitchFamily="34" charset="0"/>
                <a:cs typeface="Arial" panose="020B0604020202020204" pitchFamily="34" charset="0"/>
              </a:rPr>
              <a:t>Street beggars could be doing it for different reasons: alcohol or drug dependency/homelessness or just for financial gain.  It is always useful to know the reasons, as each would involve different responses and different partners to work with.  There is no point in just moving them on if they have a dependency, or if they are homeless.  You  need then to work with different agencies who can help.</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We will go through each stage in the following slides and introduce you to some tools which can assist in various stages.</a:t>
            </a:r>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42127488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cs typeface="Arial" panose="020B0604020202020204" pitchFamily="34" charset="0"/>
              </a:rPr>
              <a:t>OBJECTIVE:</a:t>
            </a:r>
          </a:p>
          <a:p>
            <a:endParaRPr lang="en-GB" altLang="en-US" sz="1100" b="1"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Your objective should be SMART – see next slide.  The objective is a simple statement, which sets out the purpose of the project – for example </a:t>
            </a:r>
            <a:r>
              <a:rPr lang="en-GB" altLang="en-US" sz="1100" b="1" dirty="0" smtClean="0">
                <a:latin typeface="Arial" panose="020B0604020202020204" pitchFamily="34" charset="0"/>
                <a:cs typeface="Arial" panose="020B0604020202020204" pitchFamily="34" charset="0"/>
              </a:rPr>
              <a:t>“to reduce anti-social behaviour in Newtown Bus Station”</a:t>
            </a:r>
            <a:r>
              <a:rPr lang="en-GB" altLang="en-US" sz="1100" dirty="0" smtClean="0">
                <a:latin typeface="Arial" panose="020B0604020202020204" pitchFamily="34" charset="0"/>
                <a:cs typeface="Arial" panose="020B0604020202020204" pitchFamily="34" charset="0"/>
              </a:rPr>
              <a:t>.  Ideally, it should be one sentence long stating what the aim of your POP plan is.</a:t>
            </a:r>
          </a:p>
          <a:p>
            <a:endParaRPr lang="en-GB" altLang="en-US" sz="1100" b="1"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Your problem is not to “reduce demand on police resources”; it is the effect the problem is having on victims, which then places a demand on police resources.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Your response to your problem should not be included in the objective; your response should be based on your analysis.</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Having defined your objective you need to identify how you are going to measure this.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1741698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smtClean="0">
                <a:latin typeface="Arial" panose="020B0604020202020204" pitchFamily="34" charset="0"/>
                <a:cs typeface="Arial" panose="020B0604020202020204" pitchFamily="34" charset="0"/>
              </a:rPr>
              <a:t>You should set SMART objectives for a specific project before you start work on it.  This is when you should also set objectives for the evaluation of the project/initiative.</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SMART objectives should be recorded right at the beginning – providing an overview of what you intend to achieve.</a:t>
            </a:r>
            <a:endParaRPr lang="en-GB" altLang="en-US" sz="1100" b="1" dirty="0" smtClean="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 typeface="Arial" charset="0"/>
              <a:buNone/>
              <a:tabLst/>
              <a:defRPr/>
            </a:pPr>
            <a:endParaRPr kumimoji="0" lang="en-US" altLang="en-US" sz="1100" b="1" u="none" strike="noStrike" kern="1200" cap="none" spc="0" normalizeH="0" baseline="0" noProof="0" dirty="0" smtClean="0">
              <a:ln>
                <a:noFill/>
              </a:ln>
              <a:solidFill>
                <a:srgbClr val="1F497D"/>
              </a:solidFill>
              <a:effectLst/>
              <a:uLnTx/>
              <a:uFillTx/>
              <a:latin typeface="Arial" panose="020B0604020202020204" pitchFamily="34" charset="0"/>
              <a:ea typeface="MS PGothic" pitchFamily="34" charset="-128"/>
              <a:cs typeface="Arial" panose="020B0604020202020204" pitchFamily="34" charset="0"/>
            </a:endParaRPr>
          </a:p>
          <a:p>
            <a:pPr marL="171450" marR="0" lvl="0" indent="-1714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1100" b="1" u="none" strike="noStrike" kern="1200" cap="none" spc="0" normalizeH="0" baseline="0" noProof="0" dirty="0" smtClean="0">
                <a:ln>
                  <a:noFill/>
                </a:ln>
                <a:solidFill>
                  <a:srgbClr val="1F497D"/>
                </a:solidFill>
                <a:effectLst/>
                <a:uLnTx/>
                <a:uFillTx/>
                <a:latin typeface="Arial" panose="020B0604020202020204" pitchFamily="34" charset="0"/>
                <a:ea typeface="MS PGothic" pitchFamily="34" charset="-128"/>
                <a:cs typeface="Arial" panose="020B0604020202020204" pitchFamily="34" charset="0"/>
              </a:rPr>
              <a:t>Specific</a:t>
            </a:r>
            <a:r>
              <a:rPr kumimoji="0" lang="en-US" altLang="en-US" sz="1100" b="0" u="none" strike="noStrike" kern="1200" cap="none" spc="0" normalizeH="0" baseline="0" noProof="0" dirty="0" smtClean="0">
                <a:ln>
                  <a:noFill/>
                </a:ln>
                <a:solidFill>
                  <a:srgbClr val="1F497D"/>
                </a:solidFill>
                <a:effectLst/>
                <a:uLnTx/>
                <a:uFillTx/>
                <a:latin typeface="Arial" panose="020B0604020202020204" pitchFamily="34" charset="0"/>
                <a:ea typeface="MS PGothic" pitchFamily="34" charset="-128"/>
                <a:cs typeface="Arial" panose="020B0604020202020204" pitchFamily="34" charset="0"/>
              </a:rPr>
              <a:t> – target a specific area for improvement.</a:t>
            </a:r>
          </a:p>
          <a:p>
            <a:pPr marL="171450" marR="0" lvl="0" indent="-1714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1100" b="1" u="none" strike="noStrike" kern="1200" cap="none" spc="0" normalizeH="0" baseline="0" noProof="0" dirty="0" smtClean="0">
                <a:ln>
                  <a:noFill/>
                </a:ln>
                <a:solidFill>
                  <a:srgbClr val="1F497D"/>
                </a:solidFill>
                <a:effectLst/>
                <a:uLnTx/>
                <a:uFillTx/>
                <a:latin typeface="Arial" panose="020B0604020202020204" pitchFamily="34" charset="0"/>
                <a:ea typeface="MS PGothic" pitchFamily="34" charset="-128"/>
                <a:cs typeface="Arial" panose="020B0604020202020204" pitchFamily="34" charset="0"/>
              </a:rPr>
              <a:t>Measureable</a:t>
            </a:r>
            <a:r>
              <a:rPr kumimoji="0" lang="en-US" altLang="en-US" sz="1100" b="0" u="none" strike="noStrike" kern="1200" cap="none" spc="0" normalizeH="0" baseline="0" noProof="0" dirty="0" smtClean="0">
                <a:ln>
                  <a:noFill/>
                </a:ln>
                <a:solidFill>
                  <a:srgbClr val="1F497D"/>
                </a:solidFill>
                <a:effectLst/>
                <a:uLnTx/>
                <a:uFillTx/>
                <a:latin typeface="Arial" panose="020B0604020202020204" pitchFamily="34" charset="0"/>
                <a:ea typeface="MS PGothic" pitchFamily="34" charset="-128"/>
                <a:cs typeface="Arial" panose="020B0604020202020204" pitchFamily="34" charset="0"/>
              </a:rPr>
              <a:t> – quantify or at least suggest an indicator of progress.</a:t>
            </a:r>
          </a:p>
          <a:p>
            <a:pPr marL="171450" marR="0" lvl="0" indent="-1714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1100" b="1" u="none" strike="noStrike" kern="1200" cap="none" spc="0" normalizeH="0" baseline="0" noProof="0" dirty="0" smtClean="0">
                <a:ln>
                  <a:noFill/>
                </a:ln>
                <a:solidFill>
                  <a:srgbClr val="1F497D"/>
                </a:solidFill>
                <a:effectLst/>
                <a:uLnTx/>
                <a:uFillTx/>
                <a:latin typeface="Arial" panose="020B0604020202020204" pitchFamily="34" charset="0"/>
                <a:ea typeface="MS PGothic" pitchFamily="34" charset="-128"/>
                <a:cs typeface="Arial" panose="020B0604020202020204" pitchFamily="34" charset="0"/>
              </a:rPr>
              <a:t>Assignable (Achievable)</a:t>
            </a:r>
            <a:r>
              <a:rPr kumimoji="0" lang="en-US" altLang="en-US" sz="1100" b="0" u="none" strike="noStrike" kern="1200" cap="none" spc="0" normalizeH="0" baseline="0" noProof="0" dirty="0" smtClean="0">
                <a:ln>
                  <a:noFill/>
                </a:ln>
                <a:solidFill>
                  <a:srgbClr val="1F497D"/>
                </a:solidFill>
                <a:effectLst/>
                <a:uLnTx/>
                <a:uFillTx/>
                <a:latin typeface="Arial" panose="020B0604020202020204" pitchFamily="34" charset="0"/>
                <a:ea typeface="MS PGothic" pitchFamily="34" charset="-128"/>
                <a:cs typeface="Arial" panose="020B0604020202020204" pitchFamily="34" charset="0"/>
              </a:rPr>
              <a:t> – specify who will do it.</a:t>
            </a:r>
          </a:p>
          <a:p>
            <a:pPr marL="171450" marR="0" lvl="0" indent="-1714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1100" b="1" u="none" strike="noStrike" kern="1200" cap="none" spc="0" normalizeH="0" baseline="0" noProof="0" dirty="0" smtClean="0">
                <a:ln>
                  <a:noFill/>
                </a:ln>
                <a:solidFill>
                  <a:srgbClr val="1F497D"/>
                </a:solidFill>
                <a:effectLst/>
                <a:uLnTx/>
                <a:uFillTx/>
                <a:latin typeface="Arial" panose="020B0604020202020204" pitchFamily="34" charset="0"/>
                <a:ea typeface="MS PGothic" pitchFamily="34" charset="-128"/>
                <a:cs typeface="Arial" panose="020B0604020202020204" pitchFamily="34" charset="0"/>
              </a:rPr>
              <a:t>Realistic</a:t>
            </a:r>
            <a:r>
              <a:rPr kumimoji="0" lang="en-US" altLang="en-US" sz="1100" b="0" u="none" strike="noStrike" kern="1200" cap="none" spc="0" normalizeH="0" baseline="0" noProof="0" dirty="0" smtClean="0">
                <a:ln>
                  <a:noFill/>
                </a:ln>
                <a:solidFill>
                  <a:srgbClr val="1F497D"/>
                </a:solidFill>
                <a:effectLst/>
                <a:uLnTx/>
                <a:uFillTx/>
                <a:latin typeface="Arial" panose="020B0604020202020204" pitchFamily="34" charset="0"/>
                <a:ea typeface="MS PGothic" pitchFamily="34" charset="-128"/>
                <a:cs typeface="Arial" panose="020B0604020202020204" pitchFamily="34" charset="0"/>
              </a:rPr>
              <a:t> – what results can realistically be achieved, given available resources.</a:t>
            </a:r>
          </a:p>
          <a:p>
            <a:pPr marL="171450" marR="0" lvl="0" indent="-1714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1100" b="1" u="none" strike="noStrike" kern="1200" cap="none" spc="0" normalizeH="0" baseline="0" noProof="0" dirty="0" smtClean="0">
                <a:ln>
                  <a:noFill/>
                </a:ln>
                <a:solidFill>
                  <a:srgbClr val="1F497D"/>
                </a:solidFill>
                <a:effectLst/>
                <a:uLnTx/>
                <a:uFillTx/>
                <a:latin typeface="Arial" panose="020B0604020202020204" pitchFamily="34" charset="0"/>
                <a:ea typeface="MS PGothic" pitchFamily="34" charset="-128"/>
                <a:cs typeface="Arial" panose="020B0604020202020204" pitchFamily="34" charset="0"/>
              </a:rPr>
              <a:t>Timely</a:t>
            </a:r>
            <a:r>
              <a:rPr kumimoji="0" lang="en-US" altLang="en-US" sz="1100" b="0" u="none" strike="noStrike" kern="1200" cap="none" spc="0" normalizeH="0" baseline="0" noProof="0" dirty="0" smtClean="0">
                <a:ln>
                  <a:noFill/>
                </a:ln>
                <a:solidFill>
                  <a:srgbClr val="1F497D"/>
                </a:solidFill>
                <a:effectLst/>
                <a:uLnTx/>
                <a:uFillTx/>
                <a:latin typeface="Arial" panose="020B0604020202020204" pitchFamily="34" charset="0"/>
                <a:ea typeface="MS PGothic" pitchFamily="34" charset="-128"/>
                <a:cs typeface="Arial" panose="020B0604020202020204" pitchFamily="34" charset="0"/>
              </a:rPr>
              <a:t> – specify when the results can be achieved</a:t>
            </a:r>
            <a:endParaRPr lang="en-GB" altLang="en-US" sz="1100" dirty="0" smtClean="0">
              <a:latin typeface="Arial" panose="020B0604020202020204" pitchFamily="34" charset="0"/>
              <a:cs typeface="Arial" panose="020B0604020202020204" pitchFamily="34" charset="0"/>
            </a:endParaRPr>
          </a:p>
          <a:p>
            <a:pPr>
              <a:lnSpc>
                <a:spcPct val="100000"/>
              </a:lnSpc>
            </a:pPr>
            <a:endParaRPr lang="en-GB" altLang="en-US" sz="110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How might you go about this?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Does it meet with Sergeant or Inspector approval?</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Who will work with you – </a:t>
            </a:r>
            <a:r>
              <a:rPr lang="en-GB" altLang="en-US" sz="1100" dirty="0" err="1" smtClean="0">
                <a:latin typeface="Arial" panose="020B0604020202020204" pitchFamily="34" charset="0"/>
                <a:cs typeface="Arial" panose="020B0604020202020204" pitchFamily="34" charset="0"/>
              </a:rPr>
              <a:t>ie</a:t>
            </a:r>
            <a:r>
              <a:rPr lang="en-GB" altLang="en-US" sz="1100" dirty="0" smtClean="0">
                <a:latin typeface="Arial" panose="020B0604020202020204" pitchFamily="34" charset="0"/>
                <a:cs typeface="Arial" panose="020B0604020202020204" pitchFamily="34" charset="0"/>
              </a:rPr>
              <a:t> which partners?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Do you have an idea of how long it may take to achieve?</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Who is likely to be affected by your work?  Are you targeting offenders, reducing victims, improving an area, for example?</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Are there any risks involved – do you have a plan should things not go the way you want them to?</a:t>
            </a:r>
          </a:p>
          <a:p>
            <a:pPr>
              <a:lnSpc>
                <a:spcPct val="100000"/>
              </a:lnSpc>
            </a:pPr>
            <a:r>
              <a:rPr lang="en-GB" altLang="en-US" sz="1100" dirty="0" smtClean="0">
                <a:latin typeface="Arial" panose="020B0604020202020204" pitchFamily="34" charset="0"/>
                <a:cs typeface="Arial" panose="020B0604020202020204" pitchFamily="34" charset="0"/>
              </a:rPr>
              <a:t>This is very much like the NDM – it is all about planning – plan and prepare!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3872054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SPECIFIC – </a:t>
            </a:r>
            <a:r>
              <a:rPr lang="en-GB" altLang="en-US" sz="1100" b="1" dirty="0" smtClean="0">
                <a:latin typeface="Arial" panose="020B0604020202020204" pitchFamily="34" charset="0"/>
                <a:cs typeface="Arial" panose="020B0604020202020204" pitchFamily="34" charset="0"/>
              </a:rPr>
              <a:t>NUMBER, ASB INCIDENTS, REDUCED</a:t>
            </a:r>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MEASUREABLE – </a:t>
            </a:r>
            <a:r>
              <a:rPr lang="en-GB" altLang="en-US" sz="1100" b="1" dirty="0" smtClean="0">
                <a:latin typeface="Arial" panose="020B0604020202020204" pitchFamily="34" charset="0"/>
                <a:cs typeface="Arial" panose="020B0604020202020204" pitchFamily="34" charset="0"/>
              </a:rPr>
              <a:t>20%</a:t>
            </a:r>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ACHIEVEABLE – </a:t>
            </a:r>
            <a:r>
              <a:rPr lang="en-GB" altLang="en-US" sz="1100" b="1" dirty="0" smtClean="0">
                <a:latin typeface="Arial" panose="020B0604020202020204" pitchFamily="34" charset="0"/>
                <a:cs typeface="Arial" panose="020B0604020202020204" pitchFamily="34" charset="0"/>
              </a:rPr>
              <a:t>NUMBER, ASB INCIDENTS, REDUCED, 20%</a:t>
            </a:r>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REALISTIC  - </a:t>
            </a:r>
            <a:r>
              <a:rPr lang="en-GB" altLang="en-US" sz="1100" b="1" dirty="0" smtClean="0">
                <a:latin typeface="Arial" panose="020B0604020202020204" pitchFamily="34" charset="0"/>
                <a:cs typeface="Arial" panose="020B0604020202020204" pitchFamily="34" charset="0"/>
              </a:rPr>
              <a:t>20%</a:t>
            </a:r>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TIMEBOUND – </a:t>
            </a:r>
            <a:r>
              <a:rPr lang="en-GB" altLang="en-US" sz="1100" b="1" dirty="0" smtClean="0">
                <a:latin typeface="Arial" panose="020B0604020202020204" pitchFamily="34" charset="0"/>
                <a:cs typeface="Arial" panose="020B0604020202020204" pitchFamily="34" charset="0"/>
              </a:rPr>
              <a:t>SIX MONTHS TIME</a:t>
            </a:r>
            <a:endParaRPr lang="en-GB" altLang="en-US"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0436717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cs typeface="Arial" panose="020B0604020202020204" pitchFamily="34" charset="0"/>
              </a:rPr>
              <a:t>So, we have established our objective – what we want to achieve.  We now move through the stages of the model.</a:t>
            </a:r>
          </a:p>
          <a:p>
            <a:endParaRPr lang="en-GB" altLang="en-US" sz="1100" b="1"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SCANNING</a:t>
            </a:r>
          </a:p>
          <a:p>
            <a:endParaRPr lang="en-GB" altLang="en-US" sz="1100" dirty="0" smtClean="0">
              <a:latin typeface="Arial" panose="020B0604020202020204" pitchFamily="34" charset="0"/>
              <a:cs typeface="Arial" panose="020B0604020202020204" pitchFamily="34" charset="0"/>
            </a:endParaRPr>
          </a:p>
          <a:p>
            <a:pPr>
              <a:buFontTx/>
              <a:buChar char="•"/>
            </a:pPr>
            <a:r>
              <a:rPr lang="en-GB" altLang="en-US" sz="1100" dirty="0" smtClean="0">
                <a:latin typeface="Arial" panose="020B0604020202020204" pitchFamily="34" charset="0"/>
                <a:cs typeface="Arial" panose="020B0604020202020204" pitchFamily="34" charset="0"/>
              </a:rPr>
              <a:t>Allows incidents to be grouped into clusters or “problems”.  These problems comprise similar, related or recurring incidents and are identified from police and partnership data and intelligence and from community information.</a:t>
            </a:r>
          </a:p>
          <a:p>
            <a:pPr>
              <a:buFontTx/>
              <a:buChar char="•"/>
            </a:pPr>
            <a:endParaRPr lang="en-GB" altLang="en-US" sz="1100" dirty="0" smtClean="0">
              <a:latin typeface="Arial" panose="020B0604020202020204" pitchFamily="34" charset="0"/>
              <a:cs typeface="Arial" panose="020B0604020202020204" pitchFamily="34" charset="0"/>
            </a:endParaRPr>
          </a:p>
          <a:p>
            <a:pPr>
              <a:buFontTx/>
              <a:buChar char="•"/>
            </a:pPr>
            <a:r>
              <a:rPr lang="en-GB" altLang="en-US" sz="1100" dirty="0" smtClean="0">
                <a:latin typeface="Arial" panose="020B0604020202020204" pitchFamily="34" charset="0"/>
                <a:cs typeface="Arial" panose="020B0604020202020204" pitchFamily="34" charset="0"/>
              </a:rPr>
              <a:t>The definition of what constitutes a “problem” is deliberately left open as there is an almost endless range of situations where the public may call for help.  Incidents may vary in terms of their seriousness, particularly in crime terms, but they are all of concern to the community and many call for a partnership response.</a:t>
            </a:r>
          </a:p>
          <a:p>
            <a:pPr>
              <a:buFontTx/>
              <a:buChar char="•"/>
            </a:pPr>
            <a:endParaRPr lang="en-GB" altLang="en-US" sz="1100" dirty="0" smtClean="0">
              <a:latin typeface="Arial" panose="020B0604020202020204" pitchFamily="34" charset="0"/>
              <a:cs typeface="Arial" panose="020B0604020202020204" pitchFamily="34" charset="0"/>
            </a:endParaRPr>
          </a:p>
          <a:p>
            <a:pPr>
              <a:buFontTx/>
              <a:buChar char="•"/>
            </a:pPr>
            <a:r>
              <a:rPr lang="en-GB" altLang="en-US" sz="1100" dirty="0" smtClean="0">
                <a:latin typeface="Arial" panose="020B0604020202020204" pitchFamily="34" charset="0"/>
                <a:cs typeface="Arial" panose="020B0604020202020204" pitchFamily="34" charset="0"/>
              </a:rPr>
              <a:t>Problems identified in the scanning phase of the process should not be “one-offs”; they should be problems which have been recurring for some time, certainly over a period of months.  It makes more sense to spend time and resources on a long-term problem than on one that has only been around for a couple of weeks.</a:t>
            </a:r>
          </a:p>
          <a:p>
            <a:pPr>
              <a:buFontTx/>
              <a:buChar char="•"/>
            </a:pPr>
            <a:endParaRPr lang="en-GB" altLang="en-US" sz="1100" dirty="0" smtClean="0">
              <a:latin typeface="Arial" panose="020B0604020202020204" pitchFamily="34" charset="0"/>
              <a:cs typeface="Arial" panose="020B0604020202020204" pitchFamily="34" charset="0"/>
            </a:endParaRPr>
          </a:p>
          <a:p>
            <a:endParaRPr lang="en-GB" sz="1100"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410368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b="1" dirty="0" smtClean="0">
                <a:latin typeface="Arial" charset="0"/>
              </a:rPr>
              <a:t>ANALYSIS AND ASSESSING RISKS</a:t>
            </a:r>
            <a:endParaRPr lang="en-GB" altLang="en-US" sz="1100" dirty="0" smtClean="0">
              <a:latin typeface="Arial" charset="0"/>
            </a:endParaRPr>
          </a:p>
          <a:p>
            <a:pPr>
              <a:defRPr/>
            </a:pPr>
            <a:endParaRPr lang="en-GB" altLang="en-US" sz="1100" b="1" dirty="0" smtClean="0">
              <a:latin typeface="Arial" charset="0"/>
            </a:endParaRPr>
          </a:p>
          <a:p>
            <a:pPr marL="171424" indent="-171424">
              <a:buFont typeface="Arial" panose="020B0604020202020204" pitchFamily="34" charset="0"/>
              <a:buChar char="•"/>
              <a:defRPr/>
            </a:pPr>
            <a:r>
              <a:rPr lang="en-GB" altLang="en-US" sz="1100" dirty="0" smtClean="0">
                <a:latin typeface="Arial" charset="0"/>
              </a:rPr>
              <a:t>In this phase, crime reduction practitioners identify the conditions that give rise to a particular problem by examining the characteristics and impact of the problem in greater detail.  For example, scanning might have revealed that there were many abandoned vehicles in a particular area, but analysis will provide information on whether the vehicles were stolen, and if so the hour, day or month that the thefts took place and from which particular locations.</a:t>
            </a:r>
          </a:p>
          <a:p>
            <a:pPr marL="171424" indent="-171424">
              <a:buFont typeface="Arial" panose="020B0604020202020204" pitchFamily="34" charset="0"/>
              <a:buChar char="•"/>
              <a:defRPr/>
            </a:pPr>
            <a:endParaRPr lang="en-GB" altLang="en-US" sz="1100" dirty="0" smtClean="0">
              <a:latin typeface="Arial" charset="0"/>
            </a:endParaRPr>
          </a:p>
          <a:p>
            <a:pPr marL="171424" indent="-171424">
              <a:buFont typeface="Arial" panose="020B0604020202020204" pitchFamily="34" charset="0"/>
              <a:buChar char="•"/>
              <a:defRPr/>
            </a:pPr>
            <a:r>
              <a:rPr lang="en-GB" altLang="en-US" sz="1100" dirty="0" smtClean="0">
                <a:latin typeface="Arial" charset="0"/>
              </a:rPr>
              <a:t>Analysis may involve collecting information about offenders and victims, the time of occurrence, location and other details of the physical environment, the history of the current problem, the motivations, gains and losses of involved parties, the apparent (and hidden) causes and competing interests and the results of current responses.</a:t>
            </a:r>
          </a:p>
          <a:p>
            <a:pPr marL="171424" indent="-171424">
              <a:buFont typeface="Arial" panose="020B0604020202020204" pitchFamily="34" charset="0"/>
              <a:buChar char="•"/>
              <a:defRPr/>
            </a:pPr>
            <a:endParaRPr lang="en-GB" altLang="en-US" sz="1100" dirty="0" smtClean="0">
              <a:latin typeface="Arial" charset="0"/>
            </a:endParaRPr>
          </a:p>
          <a:p>
            <a:pPr marL="171424" indent="-171424">
              <a:buFont typeface="Arial" panose="020B0604020202020204" pitchFamily="34" charset="0"/>
              <a:buChar char="•"/>
              <a:defRPr/>
            </a:pPr>
            <a:r>
              <a:rPr lang="en-GB" altLang="en-US" sz="1100" dirty="0" smtClean="0">
                <a:latin typeface="Arial" charset="0"/>
              </a:rPr>
              <a:t>Officers may need to talk to colleagues, partners, local businesses, or to members of the community to better understand the problem.  As well as other agency data, information held by other organisations such as insurance companies, hospitals, local authorities, probation and schools may be useful.</a:t>
            </a:r>
          </a:p>
          <a:p>
            <a:pPr marL="171424" indent="-171424">
              <a:buFont typeface="Arial" panose="020B0604020202020204" pitchFamily="34" charset="0"/>
              <a:buChar char="•"/>
              <a:defRPr/>
            </a:pPr>
            <a:endParaRPr lang="en-GB" altLang="en-US" sz="1100" dirty="0" smtClean="0">
              <a:latin typeface="Arial" charset="0"/>
            </a:endParaRPr>
          </a:p>
          <a:p>
            <a:pPr marL="171424" indent="-171424">
              <a:buFont typeface="Arial" panose="020B0604020202020204" pitchFamily="34" charset="0"/>
              <a:buChar char="•"/>
              <a:defRPr/>
            </a:pPr>
            <a:r>
              <a:rPr lang="en-GB" altLang="en-US" sz="1100" dirty="0" smtClean="0">
                <a:latin typeface="Arial" charset="0"/>
              </a:rPr>
              <a:t>Mention that a tool which can be useful at this stage in the process is the </a:t>
            </a:r>
            <a:r>
              <a:rPr lang="en-GB" altLang="en-US" sz="1100" b="1" dirty="0" smtClean="0">
                <a:latin typeface="Arial" charset="0"/>
              </a:rPr>
              <a:t>PROBLEM ANALYSIS TRIANGLE</a:t>
            </a:r>
            <a:r>
              <a:rPr lang="en-GB" altLang="en-US" sz="1100" dirty="0" smtClean="0">
                <a:latin typeface="Arial" charset="0"/>
              </a:rPr>
              <a:t> and this will be covered in more detail shortly.</a:t>
            </a:r>
          </a:p>
          <a:p>
            <a:pPr marL="171424" indent="-171424">
              <a:buFont typeface="Arial" panose="020B0604020202020204" pitchFamily="34" charset="0"/>
              <a:buChar char="•"/>
              <a:defRPr/>
            </a:pPr>
            <a:endParaRPr lang="en-GB" altLang="en-US" sz="1100" dirty="0" smtClean="0">
              <a:latin typeface="Arial" charset="0"/>
            </a:endParaRPr>
          </a:p>
          <a:p>
            <a:pPr>
              <a:buFont typeface="Arial" panose="020B0604020202020204" pitchFamily="34" charset="0"/>
              <a:buNone/>
              <a:defRPr/>
            </a:pPr>
            <a:r>
              <a:rPr lang="en-GB" altLang="en-US" sz="1100" b="1" dirty="0" smtClean="0">
                <a:latin typeface="Arial" charset="0"/>
              </a:rPr>
              <a:t>In the analysis stage, ask the right questions – WHY is it happening there?  WHY is it happening to them?  WHY is it happening then?  WHY is it happening in that way?</a:t>
            </a:r>
          </a:p>
          <a:p>
            <a:endParaRPr lang="en-GB" sz="1100"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17943929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cs typeface="Arial" panose="020B0604020202020204" pitchFamily="34" charset="0"/>
              </a:rPr>
              <a:t>RESPONSE AND IDENTIFYING PROBLEMS</a:t>
            </a:r>
            <a:endParaRPr lang="en-GB" altLang="en-US" sz="1100" dirty="0" smtClean="0">
              <a:latin typeface="Arial" panose="020B0604020202020204" pitchFamily="34" charset="0"/>
              <a:cs typeface="Arial" panose="020B0604020202020204" pitchFamily="34" charset="0"/>
            </a:endParaRPr>
          </a:p>
          <a:p>
            <a:endParaRPr lang="en-GB" altLang="en-US" sz="1100" dirty="0" smtClean="0">
              <a:latin typeface="Arial" panose="020B0604020202020204" pitchFamily="34" charset="0"/>
              <a:cs typeface="Arial" panose="020B0604020202020204" pitchFamily="34" charset="0"/>
            </a:endParaRPr>
          </a:p>
          <a:p>
            <a:pPr>
              <a:buFontTx/>
              <a:buChar char="•"/>
            </a:pPr>
            <a:r>
              <a:rPr lang="en-GB" altLang="en-US" sz="1100" dirty="0" smtClean="0">
                <a:latin typeface="Arial" panose="020B0604020202020204" pitchFamily="34" charset="0"/>
                <a:cs typeface="Arial" panose="020B0604020202020204" pitchFamily="34" charset="0"/>
              </a:rPr>
              <a:t>Refers to any action taken to try to address a problem.  This might vary from the simple – for example advising someone what they should or should not be doing – to the complex, such as involving the community and local bodies to set up a project.</a:t>
            </a:r>
          </a:p>
          <a:p>
            <a:pPr>
              <a:buFontTx/>
              <a:buChar char="•"/>
            </a:pPr>
            <a:endParaRPr lang="en-GB" altLang="en-US" sz="1100" dirty="0" smtClean="0">
              <a:latin typeface="Arial" panose="020B0604020202020204" pitchFamily="34" charset="0"/>
              <a:cs typeface="Arial" panose="020B0604020202020204" pitchFamily="34" charset="0"/>
            </a:endParaRPr>
          </a:p>
          <a:p>
            <a:pPr>
              <a:buFontTx/>
              <a:buChar char="•"/>
            </a:pPr>
            <a:r>
              <a:rPr lang="en-GB" altLang="en-US" sz="1100" dirty="0" smtClean="0">
                <a:latin typeface="Arial" panose="020B0604020202020204" pitchFamily="34" charset="0"/>
                <a:cs typeface="Arial" panose="020B0604020202020204" pitchFamily="34" charset="0"/>
              </a:rPr>
              <a:t>Work done in the analysis phase helps to identify or isolate the element that can most easily and effectively be tackled to try to resolve a problem. Often, responses will combine actions to tackle more than one aspect of the problem identified during the analysis phase.</a:t>
            </a:r>
          </a:p>
          <a:p>
            <a:pPr>
              <a:buFontTx/>
              <a:buChar char="•"/>
            </a:pPr>
            <a:endParaRPr lang="en-GB" altLang="en-US" sz="1100" dirty="0" smtClean="0">
              <a:latin typeface="Arial" panose="020B0604020202020204" pitchFamily="34" charset="0"/>
              <a:cs typeface="Arial" panose="020B0604020202020204" pitchFamily="34" charset="0"/>
            </a:endParaRPr>
          </a:p>
          <a:p>
            <a:pPr>
              <a:buFontTx/>
              <a:buChar char="•"/>
            </a:pPr>
            <a:r>
              <a:rPr lang="en-GB" altLang="en-US" sz="1100" dirty="0" smtClean="0">
                <a:latin typeface="Arial" panose="020B0604020202020204" pitchFamily="34" charset="0"/>
                <a:cs typeface="Arial" panose="020B0604020202020204" pitchFamily="34" charset="0"/>
              </a:rPr>
              <a:t>In selecting responses, it is crucial to work out in detail how they are expected to produce their intended effects.</a:t>
            </a:r>
          </a:p>
          <a:p>
            <a:pPr>
              <a:buFontTx/>
              <a:buChar char="•"/>
            </a:pPr>
            <a:endParaRPr lang="en-GB" altLang="en-US" sz="1100" dirty="0" smtClean="0">
              <a:latin typeface="Arial" panose="020B0604020202020204" pitchFamily="34" charset="0"/>
              <a:cs typeface="Arial" panose="020B0604020202020204" pitchFamily="34" charset="0"/>
            </a:endParaRPr>
          </a:p>
          <a:p>
            <a:pPr>
              <a:buFontTx/>
              <a:buChar char="•"/>
            </a:pPr>
            <a:r>
              <a:rPr lang="en-GB" altLang="en-US" sz="1100" b="1" dirty="0" smtClean="0">
                <a:latin typeface="Arial" panose="020B0604020202020204" pitchFamily="34" charset="0"/>
                <a:cs typeface="Arial" panose="020B0604020202020204" pitchFamily="34" charset="0"/>
              </a:rPr>
              <a:t>A TOOL WHICH CAN BE USEFUL AT THIS STAGE IS THE </a:t>
            </a:r>
            <a:r>
              <a:rPr lang="en-GB" altLang="en-US" sz="1100" b="1" u="sng" dirty="0" smtClean="0">
                <a:latin typeface="Arial" panose="020B0604020202020204" pitchFamily="34" charset="0"/>
                <a:cs typeface="Arial" panose="020B0604020202020204" pitchFamily="34" charset="0"/>
              </a:rPr>
              <a:t>ROUTINE ACTIVITY THEORY</a:t>
            </a:r>
            <a:r>
              <a:rPr lang="en-GB" altLang="en-US" sz="1100" b="1" dirty="0" smtClean="0">
                <a:latin typeface="Arial" panose="020B0604020202020204" pitchFamily="34" charset="0"/>
                <a:cs typeface="Arial" panose="020B0604020202020204" pitchFamily="34" charset="0"/>
              </a:rPr>
              <a:t> which will be covered shortly.</a:t>
            </a:r>
          </a:p>
          <a:p>
            <a:endParaRPr lang="en-GB" sz="1100"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29581357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cs typeface="Arial" panose="020B0604020202020204" pitchFamily="34" charset="0"/>
              </a:rPr>
              <a:t>ASSESSMENT AND REVIEW</a:t>
            </a:r>
            <a:endParaRPr lang="en-GB" altLang="en-US" sz="1100" dirty="0" smtClean="0">
              <a:latin typeface="Arial" panose="020B0604020202020204" pitchFamily="34" charset="0"/>
              <a:cs typeface="Arial" panose="020B0604020202020204" pitchFamily="34" charset="0"/>
            </a:endParaRP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final stages of any problem solving model involves reviewing any attempts to deal with a problem and evaluate how successful they have been.  There are three major reasons why the review and assessment stage is very important.</a:t>
            </a:r>
          </a:p>
          <a:p>
            <a:endParaRPr lang="en-GB" altLang="en-US" sz="1100" dirty="0" smtClean="0">
              <a:latin typeface="Arial" panose="020B0604020202020204" pitchFamily="34" charset="0"/>
              <a:cs typeface="Arial" panose="020B0604020202020204" pitchFamily="34" charset="0"/>
            </a:endParaRPr>
          </a:p>
          <a:p>
            <a:pPr>
              <a:buFontTx/>
              <a:buAutoNum type="arabicPeriod"/>
            </a:pPr>
            <a:r>
              <a:rPr lang="en-GB" altLang="en-US" sz="1100" dirty="0" smtClean="0">
                <a:latin typeface="Arial" panose="020B0604020202020204" pitchFamily="34" charset="0"/>
                <a:cs typeface="Arial" panose="020B0604020202020204" pitchFamily="34" charset="0"/>
              </a:rPr>
              <a:t>To find out whether a particular problem still exists and requires continuing attention.  This is important in deciding whether to continue to deploy resources to respond effectively to the problem.</a:t>
            </a:r>
          </a:p>
          <a:p>
            <a:pPr>
              <a:buFontTx/>
              <a:buAutoNum type="arabicPeriod"/>
            </a:pPr>
            <a:endParaRPr lang="en-GB" altLang="en-US" sz="1100" dirty="0" smtClean="0">
              <a:latin typeface="Arial" panose="020B0604020202020204" pitchFamily="34" charset="0"/>
              <a:cs typeface="Arial" panose="020B0604020202020204" pitchFamily="34" charset="0"/>
            </a:endParaRPr>
          </a:p>
          <a:p>
            <a:pPr>
              <a:buFontTx/>
              <a:buAutoNum type="arabicPeriod"/>
            </a:pPr>
            <a:r>
              <a:rPr lang="en-GB" altLang="en-US" sz="1100" dirty="0" smtClean="0">
                <a:latin typeface="Arial" panose="020B0604020202020204" pitchFamily="34" charset="0"/>
                <a:cs typeface="Arial" panose="020B0604020202020204" pitchFamily="34" charset="0"/>
              </a:rPr>
              <a:t>To improve problem-solving skills by finding out what seems to work in differing circumstances.  This avoids reinventing the wheel and contributes to the “what works” knowledgebase and the dissemination to good practice.</a:t>
            </a:r>
          </a:p>
          <a:p>
            <a:pPr>
              <a:buFontTx/>
              <a:buAutoNum type="arabicPeriod"/>
            </a:pPr>
            <a:endParaRPr lang="en-GB" altLang="en-US" sz="1100" dirty="0" smtClean="0">
              <a:latin typeface="Arial" panose="020B0604020202020204" pitchFamily="34" charset="0"/>
              <a:cs typeface="Arial" panose="020B0604020202020204" pitchFamily="34" charset="0"/>
            </a:endParaRPr>
          </a:p>
          <a:p>
            <a:pPr>
              <a:buFontTx/>
              <a:buAutoNum type="arabicPeriod"/>
            </a:pPr>
            <a:r>
              <a:rPr lang="en-GB" altLang="en-US" sz="1100" dirty="0" smtClean="0">
                <a:latin typeface="Arial" panose="020B0604020202020204" pitchFamily="34" charset="0"/>
                <a:cs typeface="Arial" panose="020B0604020202020204" pitchFamily="34" charset="0"/>
              </a:rPr>
              <a:t>To enable effective problem-solving to be recognised acknowledging individual efforts.</a:t>
            </a:r>
          </a:p>
          <a:p>
            <a:pPr>
              <a:buFontTx/>
              <a:buAutoNum type="arabicPeriod"/>
            </a:pPr>
            <a:endParaRPr lang="en-GB" altLang="en-US" sz="1100" dirty="0" smtClean="0">
              <a:latin typeface="Arial" panose="020B0604020202020204" pitchFamily="34" charset="0"/>
              <a:cs typeface="Arial" panose="020B0604020202020204" pitchFamily="34" charset="0"/>
            </a:endParaRPr>
          </a:p>
          <a:p>
            <a:pPr>
              <a:buFontTx/>
              <a:buAutoNum type="arabicPeriod"/>
            </a:pPr>
            <a:r>
              <a:rPr lang="en-GB" altLang="en-US" sz="1100" dirty="0" smtClean="0">
                <a:latin typeface="Arial" panose="020B0604020202020204" pitchFamily="34" charset="0"/>
                <a:cs typeface="Arial" panose="020B0604020202020204" pitchFamily="34" charset="0"/>
              </a:rPr>
              <a:t>To share the information and process with others so that lessons can be learned and others can implement beneficial practice.  </a:t>
            </a:r>
          </a:p>
          <a:p>
            <a:pPr>
              <a:buFontTx/>
              <a:buNone/>
            </a:pPr>
            <a:endParaRPr lang="en-GB" altLang="en-US" sz="1100" b="1"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5.There are many different types of success –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	- </a:t>
            </a:r>
            <a:r>
              <a:rPr lang="en-GB" altLang="en-US" sz="1100" b="1" dirty="0" smtClean="0">
                <a:latin typeface="Arial" panose="020B0604020202020204" pitchFamily="34" charset="0"/>
                <a:cs typeface="Arial" panose="020B0604020202020204" pitchFamily="34" charset="0"/>
              </a:rPr>
              <a:t>The problem and its impact remain the same but the </a:t>
            </a:r>
          </a:p>
          <a:p>
            <a:r>
              <a:rPr lang="en-GB" altLang="en-US" sz="1100" b="1" dirty="0" smtClean="0">
                <a:latin typeface="Arial" panose="020B0604020202020204" pitchFamily="34" charset="0"/>
                <a:cs typeface="Arial" panose="020B0604020202020204" pitchFamily="34" charset="0"/>
              </a:rPr>
              <a:t>	   volume of police effort to respond to it may be reduced</a:t>
            </a:r>
          </a:p>
          <a:p>
            <a:endParaRPr lang="en-GB" altLang="en-US" sz="1100" b="1"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	- The harm to the public may be reduced even though the </a:t>
            </a:r>
          </a:p>
          <a:p>
            <a:r>
              <a:rPr lang="en-GB" altLang="en-US" sz="1100" b="1" dirty="0" smtClean="0">
                <a:latin typeface="Arial" panose="020B0604020202020204" pitchFamily="34" charset="0"/>
                <a:cs typeface="Arial" panose="020B0604020202020204" pitchFamily="34" charset="0"/>
              </a:rPr>
              <a:t>	   number of incidents remains the same</a:t>
            </a:r>
          </a:p>
          <a:p>
            <a:endParaRPr lang="en-GB" altLang="en-US" sz="1100" b="1"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	- The number of problem incidents may be reduced</a:t>
            </a:r>
          </a:p>
          <a:p>
            <a:endParaRPr lang="en-GB" altLang="en-US" sz="1100" b="1"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	- The problem may be entirely eliminated</a:t>
            </a:r>
            <a:endParaRPr lang="en-GB" altLang="en-US" sz="1100" dirty="0" smtClean="0">
              <a:latin typeface="Arial" panose="020B0604020202020204" pitchFamily="34" charset="0"/>
              <a:cs typeface="Arial" panose="020B0604020202020204" pitchFamily="34" charset="0"/>
            </a:endParaRP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In the past, a problem solving approach may have been used and even followed the model – however, generally only the SAR has been followed – the assessment phase has been disregarded and if a problem has not worked it has been discarded, rather than trying again with a different approach.  </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Group Exercise - OSARA</a:t>
            </a:r>
          </a:p>
          <a:p>
            <a:endParaRPr lang="en-GB" sz="1100"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17983208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cs typeface="Arial" panose="020B0604020202020204" pitchFamily="34" charset="0"/>
              </a:rPr>
              <a:t>ROUTINE ACTIVITY THEORY (RAT)</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Including the Problem Analysis Triangle (PAT) …. This helps understand the interaction between offender/victim and location.  This is one of the main theories of environmental criminology.  </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REPEAT VICTIMISATION</a:t>
            </a:r>
            <a:endParaRPr lang="en-GB" altLang="en-US"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Where things happened in the past, help predict where it will be in the future – all crime predictive mapping is based on RV.</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RATIONAL CHOICE THEORY</a:t>
            </a:r>
            <a:r>
              <a:rPr lang="en-GB" altLang="en-US" sz="1100" dirty="0" smtClean="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How things work – how can we prevent happening in the future?</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INCIDENT PATTERN THEORY</a:t>
            </a:r>
            <a:endParaRPr lang="en-GB" altLang="en-US"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Why things happen in specific locations . . .  Looking at use of space, awareness and opportunity)</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BROKEN WINDOWS THEORY</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Dealing with the minor stuff … can prevent more serious crimes from happening.</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Broken-Windows Policing in Action</a:t>
            </a:r>
          </a:p>
          <a:p>
            <a:r>
              <a:rPr lang="en-GB" altLang="en-US" sz="1100" dirty="0" smtClean="0">
                <a:latin typeface="Arial" panose="020B0604020202020204" pitchFamily="34" charset="0"/>
                <a:cs typeface="Arial" panose="020B0604020202020204" pitchFamily="34" charset="0"/>
              </a:rPr>
              <a:t>• Broken Windows is not a silver-bullet. You don’t “do” Broken Windows. You act based on community input of disorder, fear, foot patrol,</a:t>
            </a:r>
          </a:p>
          <a:p>
            <a:r>
              <a:rPr lang="en-GB" altLang="en-US" sz="1100" dirty="0" smtClean="0">
                <a:latin typeface="Arial" panose="020B0604020202020204" pitchFamily="34" charset="0"/>
                <a:cs typeface="Arial" panose="020B0604020202020204" pitchFamily="34" charset="0"/>
              </a:rPr>
              <a:t>and police discretion.</a:t>
            </a:r>
          </a:p>
          <a:p>
            <a:r>
              <a:rPr lang="en-GB" altLang="en-US" sz="1100" dirty="0" smtClean="0">
                <a:latin typeface="Arial" panose="020B0604020202020204" pitchFamily="34" charset="0"/>
                <a:cs typeface="Arial" panose="020B0604020202020204" pitchFamily="34" charset="0"/>
              </a:rPr>
              <a:t>• Broken Windows is problem-solving process of police action.</a:t>
            </a:r>
          </a:p>
          <a:p>
            <a:r>
              <a:rPr lang="en-GB" altLang="en-US" sz="1100" dirty="0" smtClean="0">
                <a:latin typeface="Arial" panose="020B0604020202020204" pitchFamily="34" charset="0"/>
                <a:cs typeface="Arial" panose="020B0604020202020204" pitchFamily="34" charset="0"/>
              </a:rPr>
              <a:t>• Broken Windows asks how can police work </a:t>
            </a:r>
            <a:r>
              <a:rPr lang="en-GB" altLang="en-US" sz="1100" i="1" dirty="0" smtClean="0">
                <a:latin typeface="Arial" panose="020B0604020202020204" pitchFamily="34" charset="0"/>
                <a:cs typeface="Arial" panose="020B0604020202020204" pitchFamily="34" charset="0"/>
              </a:rPr>
              <a:t>with </a:t>
            </a:r>
            <a:r>
              <a:rPr lang="en-GB" altLang="en-US" sz="1100" dirty="0" smtClean="0">
                <a:latin typeface="Arial" panose="020B0604020202020204" pitchFamily="34" charset="0"/>
                <a:cs typeface="Arial" panose="020B0604020202020204" pitchFamily="34" charset="0"/>
              </a:rPr>
              <a:t>the community to reduce fear and create a less criminal environment?</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“Signal Crime” as a mechanism</a:t>
            </a:r>
          </a:p>
          <a:p>
            <a:r>
              <a:rPr lang="en-GB" altLang="en-US" sz="1100" dirty="0" smtClean="0">
                <a:latin typeface="Arial" panose="020B0604020202020204" pitchFamily="34" charset="0"/>
                <a:cs typeface="Arial" panose="020B0604020202020204" pitchFamily="34" charset="0"/>
              </a:rPr>
              <a:t>• The presence of signal crimes [Broken Windows] is more likely to stimulate a decline in levels of social cohesion and collective efficacy by</a:t>
            </a:r>
          </a:p>
          <a:p>
            <a:r>
              <a:rPr lang="en-GB" altLang="en-US" sz="1100" dirty="0" smtClean="0">
                <a:latin typeface="Arial" panose="020B0604020202020204" pitchFamily="34" charset="0"/>
                <a:cs typeface="Arial" panose="020B0604020202020204" pitchFamily="34" charset="0"/>
              </a:rPr>
              <a:t>degrading levels of mutual trust and confidence.</a:t>
            </a:r>
          </a:p>
          <a:p>
            <a:r>
              <a:rPr lang="en-GB" altLang="en-US" sz="1100" dirty="0" smtClean="0">
                <a:latin typeface="Arial" panose="020B0604020202020204" pitchFamily="34" charset="0"/>
                <a:cs typeface="Arial" panose="020B0604020202020204" pitchFamily="34" charset="0"/>
              </a:rPr>
              <a:t>Signal crimes shape people’s risk perceptions, encouraging higher levels of fear and anxiety.</a:t>
            </a:r>
          </a:p>
          <a:p>
            <a:r>
              <a:rPr lang="en-GB" altLang="en-US" sz="1100" b="1" dirty="0" smtClean="0">
                <a:latin typeface="Arial" panose="020B0604020202020204" pitchFamily="34" charset="0"/>
                <a:cs typeface="Arial" panose="020B0604020202020204" pitchFamily="34" charset="0"/>
              </a:rPr>
              <a:t>Innes, Martin. 2004. “Signal Crimes and Signal Disorders: Notes on</a:t>
            </a:r>
          </a:p>
          <a:p>
            <a:r>
              <a:rPr lang="en-GB" altLang="en-US" sz="1100" b="1" dirty="0" smtClean="0">
                <a:latin typeface="Arial" panose="020B0604020202020204" pitchFamily="34" charset="0"/>
                <a:cs typeface="Arial" panose="020B0604020202020204" pitchFamily="34" charset="0"/>
              </a:rPr>
              <a:t>Deviance as Communicative Action.”</a:t>
            </a:r>
          </a:p>
          <a:p>
            <a:r>
              <a:rPr lang="en-GB" altLang="en-US" sz="1100" b="1" i="1" dirty="0" smtClean="0">
                <a:latin typeface="Arial" panose="020B0604020202020204" pitchFamily="34" charset="0"/>
                <a:cs typeface="Arial" panose="020B0604020202020204" pitchFamily="34" charset="0"/>
              </a:rPr>
              <a:t>The British Journal of Sociology</a:t>
            </a:r>
            <a:r>
              <a:rPr lang="en-GB" altLang="en-US" sz="1100" b="1" dirty="0" smtClean="0">
                <a:latin typeface="Arial" panose="020B0604020202020204" pitchFamily="34" charset="0"/>
                <a:cs typeface="Arial" panose="020B0604020202020204" pitchFamily="34" charset="0"/>
              </a:rPr>
              <a:t>. Vol. 55(3) pp. 335-355.</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WE WILL NOW LOOK AT THE RAT/PAT and RATIONAL CHOICE THEORIES IN MORE DETAIL.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5473878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12746459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cs typeface="Arial" panose="020B0604020202020204" pitchFamily="34" charset="0"/>
              </a:rPr>
              <a:t>ASK THE GROUP WHO HAS HEARD OF THE PROBLEM ANALYSIS TRIANGLE?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Problem Analysis Triangle (PAT) breaks incidents down into three constituent elements.  PAT triangle will be used during the analysis stage.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Keep it simple!</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PAT = WHAT IS OUR PROBLEM, WHY HAVE THESE CRIMES OCCURRED</a:t>
            </a:r>
            <a:endParaRPr lang="en-GB" altLang="en-US" sz="1100" dirty="0" smtClean="0">
              <a:latin typeface="Arial" panose="020B0604020202020204" pitchFamily="34" charset="0"/>
              <a:cs typeface="Arial" panose="020B0604020202020204" pitchFamily="34" charset="0"/>
            </a:endParaRPr>
          </a:p>
          <a:p>
            <a:endParaRPr lang="en-GB" altLang="en-US" sz="1100" b="1"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This is based on the idea that a problem can only exist if an offender and victim/target are located at the same place at the same time without the presence of a capable guardian (more about this when we look at RAT).  If you take away one element of the triangle then the problem may not occur (Routine Activity Theory – </a:t>
            </a:r>
            <a:r>
              <a:rPr lang="en-GB" altLang="en-US" sz="1100" b="1" dirty="0" err="1" smtClean="0">
                <a:latin typeface="Arial" panose="020B0604020202020204" pitchFamily="34" charset="0"/>
                <a:cs typeface="Arial" panose="020B0604020202020204" pitchFamily="34" charset="0"/>
              </a:rPr>
              <a:t>Felson</a:t>
            </a:r>
            <a:r>
              <a:rPr lang="en-GB" altLang="en-US" sz="1100" b="1" dirty="0" smtClean="0">
                <a:latin typeface="Arial" panose="020B0604020202020204" pitchFamily="34" charset="0"/>
                <a:cs typeface="Arial" panose="020B0604020202020204" pitchFamily="34" charset="0"/>
              </a:rPr>
              <a:t> &amp; Cohen)</a:t>
            </a:r>
            <a:endParaRPr lang="en-GB" altLang="en-US" sz="1100" dirty="0" smtClean="0">
              <a:latin typeface="Arial" panose="020B0604020202020204" pitchFamily="34" charset="0"/>
              <a:cs typeface="Arial" panose="020B0604020202020204" pitchFamily="34" charset="0"/>
            </a:endParaRPr>
          </a:p>
          <a:p>
            <a:endParaRPr lang="en-GB" altLang="en-US" sz="1100" b="1"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triangle offers the opportunity to seek relationships between two or more elements and identify their importance in relation to Who, What, Where, When and How of the offence and, perhaps most importantly, Why the incident occurred or the offences were committed.</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By analysing the relationship of the three elements and asking “Why this crime occurred” we are better able to rationalise our next step in reducing/preventing opportunities for it to reoccur.  For most problems, changing some elements of the triangle will have more of an impact than changing others would.  In general, focus on the parts of the triangle that you and your partners can have the most impact upon.</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It helps to be as precise as possible when defining the problem, having identified what incidents to be included in the analysis.  It is crucial to establish what it is about the place, victim and the offender or source of the problem that causes it to arise and how and when it happens.  It may need some lateral thinking to define the factors behind a problem.</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By using the PAT you can identify all the features that may have an impact.</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Note down as much information as you can about each of the three areas – knowing the causes will help you to find the right solutions.  </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The PAT triangle should enable you to explore what you know about your problem, what you don’t know about your problem or would need to know about the problem.  </a:t>
            </a:r>
          </a:p>
          <a:p>
            <a:endParaRPr lang="en-GB" altLang="en-US" sz="1100" b="1"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In the final part of your analysis, you should begin to develop a working hypotheses about why the problem is happening (</a:t>
            </a:r>
            <a:r>
              <a:rPr lang="en-GB" altLang="en-US" sz="1100" dirty="0" err="1" smtClean="0">
                <a:latin typeface="Arial" panose="020B0604020202020204" pitchFamily="34" charset="0"/>
                <a:cs typeface="Arial" panose="020B0604020202020204" pitchFamily="34" charset="0"/>
              </a:rPr>
              <a:t>eg</a:t>
            </a:r>
            <a:r>
              <a:rPr lang="en-GB" altLang="en-US" sz="1100" dirty="0" smtClean="0">
                <a:latin typeface="Arial" panose="020B0604020202020204" pitchFamily="34" charset="0"/>
                <a:cs typeface="Arial" panose="020B0604020202020204" pitchFamily="34" charset="0"/>
              </a:rPr>
              <a:t> in a series of burglaries specific houses are being targeted because of their location on estates and their design making them susceptible to a particular MO by a small group of offenders).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36816711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smtClean="0">
                <a:latin typeface="Arial" panose="020B0604020202020204" pitchFamily="34" charset="0"/>
                <a:cs typeface="Arial" panose="020B0604020202020204" pitchFamily="34" charset="0"/>
              </a:rPr>
              <a:t>Group Exercise:</a:t>
            </a:r>
            <a:r>
              <a:rPr lang="en-GB" altLang="en-US" sz="1100" b="1" baseline="0"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Scenario to get them thinking about the problem (also just to illustrate problem solving isn’t just about ASB!).</a:t>
            </a:r>
          </a:p>
          <a:p>
            <a:pPr>
              <a:lnSpc>
                <a:spcPct val="100000"/>
              </a:lnSpc>
            </a:pPr>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Trainer to explain</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that they are going to watch a video clip of the Russian Tunnel and then </a:t>
            </a:r>
            <a:r>
              <a:rPr lang="en-GB" sz="1100" kern="1200" dirty="0" smtClean="0">
                <a:solidFill>
                  <a:schemeClr val="tx1"/>
                </a:solidFill>
                <a:effectLst/>
                <a:latin typeface="Arial" panose="020B0604020202020204" pitchFamily="34" charset="0"/>
                <a:ea typeface="+mn-ea"/>
                <a:cs typeface="Arial" panose="020B0604020202020204" pitchFamily="34" charset="0"/>
              </a:rPr>
              <a:t>go through the process of completing a Problem Analysis Triangle together.</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Show the video clip of the Russian Tunnel and then draw</a:t>
            </a:r>
            <a:r>
              <a:rPr lang="en-GB" altLang="en-US" sz="1100" baseline="0"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the PAT triangle on the Flip Chart Paper.</a:t>
            </a:r>
            <a:r>
              <a:rPr lang="en-GB" altLang="en-US" sz="1100" baseline="0" dirty="0" smtClean="0">
                <a:latin typeface="Arial" panose="020B0604020202020204" pitchFamily="34" charset="0"/>
                <a:cs typeface="Arial" panose="020B0604020202020204" pitchFamily="34" charset="0"/>
              </a:rPr>
              <a:t> </a:t>
            </a:r>
          </a:p>
          <a:p>
            <a:pPr>
              <a:lnSpc>
                <a:spcPct val="100000"/>
              </a:lnSpc>
            </a:pPr>
            <a:endParaRPr lang="en-GB" altLang="en-US" sz="1100" baseline="0" dirty="0" smtClean="0">
              <a:latin typeface="Arial" panose="020B0604020202020204" pitchFamily="34" charset="0"/>
              <a:cs typeface="Arial" panose="020B0604020202020204" pitchFamily="34" charset="0"/>
            </a:endParaRPr>
          </a:p>
          <a:p>
            <a:pPr>
              <a:lnSpc>
                <a:spcPct val="100000"/>
              </a:lnSpc>
            </a:pPr>
            <a:r>
              <a:rPr lang="en-GB" altLang="en-US" sz="1100" baseline="0" dirty="0" smtClean="0">
                <a:latin typeface="Arial" panose="020B0604020202020204" pitchFamily="34" charset="0"/>
                <a:cs typeface="Arial" panose="020B0604020202020204" pitchFamily="34" charset="0"/>
              </a:rPr>
              <a:t>A</a:t>
            </a:r>
            <a:r>
              <a:rPr lang="en-GB" altLang="en-US" sz="1100" dirty="0" smtClean="0">
                <a:latin typeface="Arial" panose="020B0604020202020204" pitchFamily="34" charset="0"/>
                <a:cs typeface="Arial" panose="020B0604020202020204" pitchFamily="34" charset="0"/>
              </a:rPr>
              <a:t>sk the students to shout out what they know from the video, about the Location, Victim(s) and Offender(s).</a:t>
            </a:r>
          </a:p>
          <a:p>
            <a:pPr>
              <a:lnSpc>
                <a:spcPct val="100000"/>
              </a:lnSpc>
            </a:pPr>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Students</a:t>
            </a:r>
            <a:r>
              <a:rPr lang="en-GB" altLang="en-US" sz="1100" baseline="0" dirty="0" smtClean="0">
                <a:latin typeface="Arial" panose="020B0604020202020204" pitchFamily="34" charset="0"/>
                <a:cs typeface="Arial" panose="020B0604020202020204" pitchFamily="34" charset="0"/>
              </a:rPr>
              <a:t> s</a:t>
            </a:r>
            <a:r>
              <a:rPr lang="en-GB" altLang="en-US" sz="1100" dirty="0" smtClean="0">
                <a:latin typeface="Arial" panose="020B0604020202020204" pitchFamily="34" charset="0"/>
                <a:cs typeface="Arial" panose="020B0604020202020204" pitchFamily="34" charset="0"/>
              </a:rPr>
              <a:t>hould come up with a list as follows</a:t>
            </a:r>
            <a:r>
              <a:rPr lang="en-GB" altLang="en-US" sz="1100" baseline="0" dirty="0" smtClean="0">
                <a:latin typeface="Arial" panose="020B0604020202020204" pitchFamily="34" charset="0"/>
                <a:cs typeface="Arial" panose="020B0604020202020204" pitchFamily="34" charset="0"/>
              </a:rPr>
              <a:t> (a q</a:t>
            </a:r>
            <a:r>
              <a:rPr lang="en-GB" altLang="en-US" sz="1100" dirty="0" smtClean="0">
                <a:latin typeface="Arial" panose="020B0604020202020204" pitchFamily="34" charset="0"/>
                <a:cs typeface="Arial" panose="020B0604020202020204" pitchFamily="34" charset="0"/>
              </a:rPr>
              <a:t>uestion mark indicates</a:t>
            </a:r>
            <a:r>
              <a:rPr lang="en-GB" altLang="en-US" sz="1100" baseline="0"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information that we need to find out):</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b="1" u="sng" dirty="0" smtClean="0">
                <a:latin typeface="Arial" panose="020B0604020202020204" pitchFamily="34" charset="0"/>
                <a:cs typeface="Arial" panose="020B0604020202020204" pitchFamily="34" charset="0"/>
              </a:rPr>
              <a:t>LOCATION</a:t>
            </a:r>
            <a:endParaRPr lang="en-GB" altLang="en-US" sz="1100" b="0" u="none"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Tunnel</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3 lanes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Speed?</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Chevrons?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Narrow</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Reaction to camera?</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No hard shoulder</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Curve</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Camber?</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What is on the approach the to location?</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Times?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Lighting</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Road surface?</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b="1" u="sng" dirty="0" smtClean="0">
                <a:latin typeface="Arial" panose="020B0604020202020204" pitchFamily="34" charset="0"/>
                <a:cs typeface="Arial" panose="020B0604020202020204" pitchFamily="34" charset="0"/>
              </a:rPr>
              <a:t>VICTIM(S)</a:t>
            </a:r>
            <a:endParaRPr lang="en-GB" altLang="en-US" sz="110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Drivers </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Passengers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Speed?</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Age?</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Type of vehicle?</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Other road users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Employees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Businesses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Family members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Tax payers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Insurance companies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Police</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Fire</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Ambulance</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Hospitals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Local Authority</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b="1" u="sng" dirty="0" smtClean="0">
                <a:latin typeface="Arial" panose="020B0604020202020204" pitchFamily="34" charset="0"/>
                <a:cs typeface="Arial" panose="020B0604020202020204" pitchFamily="34" charset="0"/>
              </a:rPr>
              <a:t>OFFENDER(S)</a:t>
            </a:r>
            <a:endParaRPr lang="en-GB" altLang="en-US" sz="110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Highways Authority</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Drivers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Legal?</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Distractions?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Injuries?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Intoxication?</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Sight?</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Architects</a:t>
            </a:r>
          </a:p>
          <a:p>
            <a:pPr marL="171450" indent="-171450">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Police</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endParaRPr lang="en-GB" altLang="en-US" sz="1100" b="1" u="sng" dirty="0" smtClean="0">
              <a:latin typeface="Arial" panose="020B0604020202020204" pitchFamily="34" charset="0"/>
              <a:cs typeface="Arial" panose="020B0604020202020204" pitchFamily="34" charset="0"/>
            </a:endParaRPr>
          </a:p>
          <a:p>
            <a:pPr>
              <a:lnSpc>
                <a:spcPct val="100000"/>
              </a:lnSpc>
            </a:pPr>
            <a:r>
              <a:rPr lang="en-GB" altLang="en-US" sz="1100" b="1" dirty="0" smtClean="0">
                <a:latin typeface="Arial" panose="020B0604020202020204" pitchFamily="34" charset="0"/>
                <a:cs typeface="Arial" panose="020B0604020202020204" pitchFamily="34" charset="0"/>
              </a:rPr>
              <a:t>SO, IN CONCLUSION – THE PAT WILL ENABLE US TO EXPLORE WHAT YOU KNOW ABOUT THE PROBLEM, WHAT YOU DON’T KNOW ABOUT THE PROBLEM AND WHAT YOU NEED TO KNOW ABOUT THE PROBLEM.</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41398020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b="1" dirty="0" smtClean="0">
                <a:latin typeface="Arial" panose="020B0604020202020204" pitchFamily="34" charset="0"/>
                <a:cs typeface="Arial" panose="020B0604020202020204" pitchFamily="34" charset="0"/>
              </a:rPr>
              <a:t>The Problem Analysis Triangle  is based within the Routine Activity Theory – so lets build upon it.</a:t>
            </a:r>
          </a:p>
          <a:p>
            <a:pPr>
              <a:defRPr/>
            </a:pPr>
            <a:endParaRPr lang="en-GB" sz="1100" b="1" dirty="0" smtClean="0">
              <a:latin typeface="Arial" panose="020B0604020202020204" pitchFamily="34" charset="0"/>
              <a:cs typeface="Arial" panose="020B0604020202020204" pitchFamily="34" charset="0"/>
            </a:endParaRPr>
          </a:p>
          <a:p>
            <a:pPr>
              <a:defRPr/>
            </a:pPr>
            <a:r>
              <a:rPr lang="en-GB" sz="1100" b="1" dirty="0" smtClean="0">
                <a:latin typeface="Arial" panose="020B0604020202020204" pitchFamily="34" charset="0"/>
                <a:cs typeface="Arial" panose="020B0604020202020204" pitchFamily="34" charset="0"/>
              </a:rPr>
              <a:t>RAT = WHAT IS OUR RESPONSE?  HOW CAN WE REDUCE THE RISK OF THE CRIME(S) OCCURRING?</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This tool can be used in the Fourth stage of OSARA to identify effective responses.  RAT was developed by Marcus </a:t>
            </a:r>
            <a:r>
              <a:rPr lang="en-GB" sz="1100" dirty="0" err="1" smtClean="0">
                <a:latin typeface="Arial" panose="020B0604020202020204" pitchFamily="34" charset="0"/>
                <a:cs typeface="Arial" panose="020B0604020202020204" pitchFamily="34" charset="0"/>
              </a:rPr>
              <a:t>Felson</a:t>
            </a:r>
            <a:r>
              <a:rPr lang="en-GB" sz="1100" dirty="0" smtClean="0">
                <a:latin typeface="Arial" panose="020B0604020202020204" pitchFamily="34" charset="0"/>
                <a:cs typeface="Arial" panose="020B0604020202020204" pitchFamily="34" charset="0"/>
              </a:rPr>
              <a:t>, a criminologist who has worked on crime reduction theories for a number of years.  This theory will help you understand why crimes occur by analysing the three elements present when any crime is committed.  RAT is a well known and straightforward explanation that can be used as a practical tool by practitioners in the field.</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The theory states that in order for a crime to occur 3 things must happen at the same time and in the same place – there is a suitable target, a likely offender and the absence of a capable guardian.</a:t>
            </a:r>
          </a:p>
          <a:p>
            <a:pPr>
              <a:defRPr/>
            </a:pPr>
            <a:endParaRPr lang="en-GB" sz="1100" dirty="0" smtClean="0">
              <a:latin typeface="Arial" panose="020B0604020202020204" pitchFamily="34" charset="0"/>
              <a:cs typeface="Arial" panose="020B0604020202020204" pitchFamily="34" charset="0"/>
            </a:endParaRPr>
          </a:p>
          <a:p>
            <a:pPr marL="171424" indent="-171424">
              <a:buFont typeface="Arial" panose="020B0604020202020204" pitchFamily="34" charset="0"/>
              <a:buChar char="•"/>
              <a:defRPr/>
            </a:pPr>
            <a:r>
              <a:rPr lang="en-GB" sz="1100" b="1" dirty="0" smtClean="0">
                <a:latin typeface="Arial" panose="020B0604020202020204" pitchFamily="34" charset="0"/>
                <a:cs typeface="Arial" panose="020B0604020202020204" pitchFamily="34" charset="0"/>
              </a:rPr>
              <a:t>A SUITABLE TARGET</a:t>
            </a:r>
            <a:r>
              <a:rPr lang="en-GB" sz="1100" dirty="0" smtClean="0">
                <a:latin typeface="Arial" panose="020B0604020202020204" pitchFamily="34" charset="0"/>
                <a:cs typeface="Arial" panose="020B0604020202020204" pitchFamily="34" charset="0"/>
              </a:rPr>
              <a:t> – can be a person, an object, a place.  Four things make a target suitable to an offender (click for second box and explain the following):</a:t>
            </a:r>
          </a:p>
          <a:p>
            <a:pPr marL="171424" indent="-171424">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a:defRPr/>
            </a:pPr>
            <a:r>
              <a:rPr lang="en-GB" sz="1100" b="1" dirty="0" smtClean="0">
                <a:latin typeface="Arial" panose="020B0604020202020204" pitchFamily="34" charset="0"/>
                <a:cs typeface="Arial" panose="020B0604020202020204" pitchFamily="34" charset="0"/>
              </a:rPr>
              <a:t>	Value</a:t>
            </a:r>
            <a:r>
              <a:rPr lang="en-GB" sz="1100" dirty="0" smtClean="0">
                <a:latin typeface="Arial" panose="020B0604020202020204" pitchFamily="34" charset="0"/>
                <a:cs typeface="Arial" panose="020B0604020202020204" pitchFamily="34" charset="0"/>
              </a:rPr>
              <a:t> – offender must either value the target for what they may gain from it or value the effect they may have on it.</a:t>
            </a:r>
          </a:p>
          <a:p>
            <a:pPr>
              <a:defRPr/>
            </a:pPr>
            <a:r>
              <a:rPr lang="en-GB" sz="1100" b="1" dirty="0" smtClean="0">
                <a:latin typeface="Arial" panose="020B0604020202020204" pitchFamily="34" charset="0"/>
                <a:cs typeface="Arial" panose="020B0604020202020204" pitchFamily="34" charset="0"/>
              </a:rPr>
              <a:t>	Inertia</a:t>
            </a:r>
            <a:r>
              <a:rPr lang="en-GB" sz="1100" dirty="0" smtClean="0">
                <a:latin typeface="Arial" panose="020B0604020202020204" pitchFamily="34" charset="0"/>
                <a:cs typeface="Arial" panose="020B0604020202020204" pitchFamily="34" charset="0"/>
              </a:rPr>
              <a:t> – how easily can it be removed/moved.  Size &amp; weight can affect how suitable it is to the offender.</a:t>
            </a:r>
          </a:p>
          <a:p>
            <a:pPr>
              <a:defRPr/>
            </a:pPr>
            <a:r>
              <a:rPr lang="en-GB" sz="1100" b="1" dirty="0" smtClean="0">
                <a:latin typeface="Arial" panose="020B0604020202020204" pitchFamily="34" charset="0"/>
                <a:cs typeface="Arial" panose="020B0604020202020204" pitchFamily="34" charset="0"/>
              </a:rPr>
              <a:t>	Visibility</a:t>
            </a:r>
            <a:r>
              <a:rPr lang="en-GB" sz="1100" dirty="0" smtClean="0">
                <a:latin typeface="Arial" panose="020B0604020202020204" pitchFamily="34" charset="0"/>
                <a:cs typeface="Arial" panose="020B0604020202020204" pitchFamily="34" charset="0"/>
              </a:rPr>
              <a:t> – how easy is it to see a target will affect how suitable it is.</a:t>
            </a:r>
          </a:p>
          <a:p>
            <a:pPr>
              <a:defRPr/>
            </a:pPr>
            <a:r>
              <a:rPr lang="en-GB" sz="1100" b="1" dirty="0" smtClean="0">
                <a:latin typeface="Arial" panose="020B0604020202020204" pitchFamily="34" charset="0"/>
                <a:cs typeface="Arial" panose="020B0604020202020204" pitchFamily="34" charset="0"/>
              </a:rPr>
              <a:t>	Access</a:t>
            </a:r>
            <a:r>
              <a:rPr lang="en-GB" sz="1100" dirty="0" smtClean="0">
                <a:latin typeface="Arial" panose="020B0604020202020204" pitchFamily="34" charset="0"/>
                <a:cs typeface="Arial" panose="020B0604020202020204" pitchFamily="34" charset="0"/>
              </a:rPr>
              <a:t> – if a potential target is easy to get to, the suitability is increased.</a:t>
            </a:r>
            <a:endParaRPr lang="en-GB" sz="1100" b="1" dirty="0" smtClean="0">
              <a:latin typeface="Arial" panose="020B0604020202020204" pitchFamily="34" charset="0"/>
              <a:cs typeface="Arial" panose="020B0604020202020204" pitchFamily="34" charset="0"/>
            </a:endParaRPr>
          </a:p>
          <a:p>
            <a:pPr marL="171424" indent="-171424">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marL="171424" indent="-171424">
              <a:buFont typeface="Arial" panose="020B0604020202020204" pitchFamily="34" charset="0"/>
              <a:buChar char="•"/>
              <a:defRPr/>
            </a:pPr>
            <a:r>
              <a:rPr lang="en-GB" sz="1100" b="1" dirty="0" smtClean="0">
                <a:latin typeface="Arial" panose="020B0604020202020204" pitchFamily="34" charset="0"/>
                <a:cs typeface="Arial" panose="020B0604020202020204" pitchFamily="34" charset="0"/>
              </a:rPr>
              <a:t>ABSENCE OF A CAPABLE GUARDIAN</a:t>
            </a:r>
            <a:r>
              <a:rPr lang="en-GB" sz="1100" dirty="0" smtClean="0">
                <a:latin typeface="Arial" panose="020B0604020202020204" pitchFamily="34" charset="0"/>
                <a:cs typeface="Arial" panose="020B0604020202020204" pitchFamily="34" charset="0"/>
              </a:rPr>
              <a:t> – a capable guardian whose presence would discourage a crime from taking place must be absent – examples : police patrols, security guards, Neighbourhood Watch Schemes, door staff, vigilant staff and co-workers, friends and/or neighbours, alarms, CCTV.</a:t>
            </a:r>
          </a:p>
          <a:p>
            <a:pPr marL="171424" indent="-171424">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marL="171424" indent="-171424">
              <a:buFont typeface="Arial" panose="020B0604020202020204" pitchFamily="34" charset="0"/>
              <a:buChar char="•"/>
              <a:defRPr/>
            </a:pPr>
            <a:r>
              <a:rPr lang="en-GB" sz="1100" b="1" dirty="0" smtClean="0">
                <a:latin typeface="Arial" panose="020B0604020202020204" pitchFamily="34" charset="0"/>
                <a:cs typeface="Arial" panose="020B0604020202020204" pitchFamily="34" charset="0"/>
              </a:rPr>
              <a:t>LIKELY OFFENDERS</a:t>
            </a:r>
            <a:r>
              <a:rPr lang="en-GB" sz="1100" dirty="0" smtClean="0">
                <a:latin typeface="Arial" panose="020B0604020202020204" pitchFamily="34" charset="0"/>
                <a:cs typeface="Arial" panose="020B0604020202020204" pitchFamily="34" charset="0"/>
              </a:rPr>
              <a:t> – This is the final element – a crime will only be committed if a likely offender thinks that a target is suitable and a capable guardian is absent.  It is their assessment of the situation that determines whether a crime will take place.</a:t>
            </a:r>
          </a:p>
          <a:p>
            <a:pPr marL="171424" indent="-171424">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To reduce the risk of an offence taking place, you should make sure the </a:t>
            </a:r>
            <a:r>
              <a:rPr lang="en-GB" sz="1100" b="1" dirty="0" smtClean="0">
                <a:latin typeface="Arial" panose="020B0604020202020204" pitchFamily="34" charset="0"/>
                <a:cs typeface="Arial" panose="020B0604020202020204" pitchFamily="34" charset="0"/>
              </a:rPr>
              <a:t>3 elements cannot happen at the same time and in the same place.</a:t>
            </a:r>
            <a:r>
              <a:rPr lang="en-GB" sz="1100" dirty="0" smtClean="0">
                <a:latin typeface="Arial" panose="020B0604020202020204" pitchFamily="34" charset="0"/>
                <a:cs typeface="Arial" panose="020B0604020202020204" pitchFamily="34" charset="0"/>
              </a:rPr>
              <a:t>  If you have a </a:t>
            </a:r>
            <a:r>
              <a:rPr lang="en-GB" sz="1100" b="1" dirty="0" smtClean="0">
                <a:latin typeface="Arial" panose="020B0604020202020204" pitchFamily="34" charset="0"/>
                <a:cs typeface="Arial" panose="020B0604020202020204" pitchFamily="34" charset="0"/>
              </a:rPr>
              <a:t>potential target</a:t>
            </a:r>
            <a:r>
              <a:rPr lang="en-GB" sz="1100" dirty="0" smtClean="0">
                <a:latin typeface="Arial" panose="020B0604020202020204" pitchFamily="34" charset="0"/>
                <a:cs typeface="Arial" panose="020B0604020202020204" pitchFamily="34" charset="0"/>
              </a:rPr>
              <a:t> but access is denied, the potential </a:t>
            </a:r>
            <a:r>
              <a:rPr lang="en-GB" sz="1100" b="1" dirty="0" smtClean="0">
                <a:latin typeface="Arial" panose="020B0604020202020204" pitchFamily="34" charset="0"/>
                <a:cs typeface="Arial" panose="020B0604020202020204" pitchFamily="34" charset="0"/>
              </a:rPr>
              <a:t>offender</a:t>
            </a:r>
            <a:r>
              <a:rPr lang="en-GB" sz="1100" dirty="0" smtClean="0">
                <a:latin typeface="Arial" panose="020B0604020202020204" pitchFamily="34" charset="0"/>
                <a:cs typeface="Arial" panose="020B0604020202020204" pitchFamily="34" charset="0"/>
              </a:rPr>
              <a:t> will be unable to carry out the offence.</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Similarly, making sure that there is a </a:t>
            </a:r>
            <a:r>
              <a:rPr lang="en-GB" sz="1100" b="1" dirty="0" smtClean="0">
                <a:latin typeface="Arial" panose="020B0604020202020204" pitchFamily="34" charset="0"/>
                <a:cs typeface="Arial" panose="020B0604020202020204" pitchFamily="34" charset="0"/>
              </a:rPr>
              <a:t>capable guardian</a:t>
            </a:r>
            <a:r>
              <a:rPr lang="en-GB" sz="1100" dirty="0" smtClean="0">
                <a:latin typeface="Arial" panose="020B0604020202020204" pitchFamily="34" charset="0"/>
                <a:cs typeface="Arial" panose="020B0604020202020204" pitchFamily="34" charset="0"/>
              </a:rPr>
              <a:t> in place will help to protect the target.</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Once you have used RAT to identify which element of a potential crime situation you want to alter to reduce the risk, you can then use the </a:t>
            </a:r>
            <a:r>
              <a:rPr lang="en-GB" sz="1100" b="1" dirty="0" smtClean="0">
                <a:latin typeface="Arial" panose="020B0604020202020204" pitchFamily="34" charset="0"/>
                <a:cs typeface="Arial" panose="020B0604020202020204" pitchFamily="34" charset="0"/>
              </a:rPr>
              <a:t>TEN PRINCIPLES OF CRIME PREVENTION</a:t>
            </a:r>
            <a:r>
              <a:rPr lang="en-GB" sz="1100" dirty="0" smtClean="0">
                <a:latin typeface="Arial" panose="020B0604020202020204" pitchFamily="34" charset="0"/>
                <a:cs typeface="Arial" panose="020B0604020202020204" pitchFamily="34" charset="0"/>
              </a:rPr>
              <a:t> to select the exact method.  The following principles can be used to be pro-active and therefore prevent crime from occurring in the first instance.  Be the “eyes” of the criminal when you look and see the opportunities that can prevent crime and the consequences.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41203612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b="1" dirty="0" smtClean="0">
                <a:latin typeface="Arial" charset="0"/>
                <a:ea typeface="ＭＳ Ｐゴシック" pitchFamily="34" charset="-128"/>
              </a:rPr>
              <a:t>GIVE HANDOUT WHICH EXPLAINS EACH OF THE 10 PRINCIPLES, RATHER THAN GO THROUGH EACH ONE.  YOU CAN PICK OUT A FEW EXAMPLES IF TIME PERMITS, FROM THE BELOW EXPLANATION OF EACH PRINCIPLE.  </a:t>
            </a:r>
            <a:endParaRPr lang="en-GB" altLang="en-US" sz="1100" dirty="0" smtClean="0">
              <a:latin typeface="Arial" charset="0"/>
              <a:ea typeface="ＭＳ Ｐゴシック" pitchFamily="34" charset="-128"/>
            </a:endParaRPr>
          </a:p>
          <a:p>
            <a:pPr>
              <a:defRPr/>
            </a:pPr>
            <a:endParaRPr lang="en-GB" altLang="en-US" sz="1100" u="sng" dirty="0" smtClean="0">
              <a:latin typeface="Arial" charset="0"/>
              <a:ea typeface="ＭＳ Ｐゴシック" pitchFamily="34" charset="-128"/>
            </a:endParaRPr>
          </a:p>
          <a:p>
            <a:pPr>
              <a:defRPr/>
            </a:pPr>
            <a:r>
              <a:rPr lang="en-GB" altLang="en-US" sz="1100" u="sng" dirty="0" smtClean="0">
                <a:latin typeface="Arial" charset="0"/>
                <a:ea typeface="ＭＳ Ｐゴシック" pitchFamily="34" charset="-128"/>
              </a:rPr>
              <a:t>Target hardening</a:t>
            </a:r>
            <a:r>
              <a:rPr lang="en-GB" altLang="en-US" sz="1100" dirty="0" smtClean="0">
                <a:latin typeface="Arial" charset="0"/>
                <a:ea typeface="ＭＳ Ｐゴシック" pitchFamily="34" charset="-128"/>
              </a:rPr>
              <a:t> – making targets more resistant to attack or more difficult to remove or damage.  A target is anything than an offender would want to steal or damage.  It could be an object, property, person or an animal.  Here are some examples of target hardening:</a:t>
            </a:r>
          </a:p>
          <a:p>
            <a:pPr>
              <a:defRPr/>
            </a:pPr>
            <a:endParaRPr lang="en-GB" altLang="en-US" sz="1100" dirty="0" smtClean="0">
              <a:latin typeface="Arial" charset="0"/>
              <a:ea typeface="ＭＳ Ｐゴシック" pitchFamily="34" charset="-128"/>
            </a:endParaRP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Fitting better doors, windows or shutters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Window or door locks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Alarms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Screens in banks and building societies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Fencing systems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Repairing damaged and derelict property (broken window effect)</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Fitting a wheel lock to a vehicle</a:t>
            </a:r>
          </a:p>
          <a:p>
            <a:pPr>
              <a:defRPr/>
            </a:pPr>
            <a:endParaRPr lang="en-GB" altLang="en-US" sz="1100" dirty="0" smtClean="0">
              <a:latin typeface="Arial" charset="0"/>
              <a:ea typeface="ＭＳ Ｐゴシック" pitchFamily="34" charset="-128"/>
            </a:endParaRPr>
          </a:p>
          <a:p>
            <a:pPr>
              <a:defRPr/>
            </a:pPr>
            <a:r>
              <a:rPr lang="en-GB" altLang="en-US" sz="1100" u="sng" dirty="0" smtClean="0">
                <a:latin typeface="Arial" charset="0"/>
                <a:ea typeface="ＭＳ Ｐゴシック" pitchFamily="34" charset="-128"/>
              </a:rPr>
              <a:t>Target removal</a:t>
            </a:r>
            <a:r>
              <a:rPr lang="en-GB" altLang="en-US" sz="1100" dirty="0" smtClean="0">
                <a:latin typeface="Arial" charset="0"/>
                <a:ea typeface="ＭＳ Ｐゴシック" pitchFamily="34" charset="-128"/>
              </a:rPr>
              <a:t> – permanent or temporary removal of vulnerable persons or property – quite simply this means making sure that any object in which a potential offender might be interested is not visible.  Examples:</a:t>
            </a:r>
          </a:p>
          <a:p>
            <a:pPr>
              <a:defRPr/>
            </a:pPr>
            <a:endParaRPr lang="en-GB" altLang="en-US" sz="1100" dirty="0" smtClean="0">
              <a:latin typeface="Arial" charset="0"/>
              <a:ea typeface="ＭＳ Ｐゴシック" pitchFamily="34" charset="-128"/>
            </a:endParaRP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Removing radios from parked cars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Keeping car keys out of sight, in pocket or daw</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Placing valuable items in a secure location</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Demolishing derelict property</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Removing jewellery from shop windows at night</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Moving small vulnerable items nearer to cash tills in shops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Re-housing vulnerable people </a:t>
            </a:r>
          </a:p>
          <a:p>
            <a:pPr>
              <a:defRPr/>
            </a:pPr>
            <a:endParaRPr lang="en-GB" altLang="en-US" sz="1100" dirty="0" smtClean="0">
              <a:latin typeface="Arial" charset="0"/>
              <a:ea typeface="ＭＳ Ｐゴシック" pitchFamily="34" charset="-128"/>
            </a:endParaRPr>
          </a:p>
          <a:p>
            <a:pPr>
              <a:defRPr/>
            </a:pPr>
            <a:endParaRPr lang="en-GB" altLang="en-US" sz="1100" dirty="0" smtClean="0">
              <a:latin typeface="Arial" charset="0"/>
              <a:ea typeface="ＭＳ Ｐゴシック" pitchFamily="34" charset="-128"/>
            </a:endParaRPr>
          </a:p>
          <a:p>
            <a:pPr>
              <a:defRPr/>
            </a:pPr>
            <a:r>
              <a:rPr lang="en-GB" altLang="en-US" sz="1100" u="sng" dirty="0" smtClean="0">
                <a:latin typeface="Arial" charset="0"/>
                <a:ea typeface="ＭＳ Ｐゴシック" pitchFamily="34" charset="-128"/>
              </a:rPr>
              <a:t>Remove the means to commit crime</a:t>
            </a:r>
            <a:r>
              <a:rPr lang="en-GB" altLang="en-US" sz="1100" dirty="0" smtClean="0">
                <a:latin typeface="Arial" charset="0"/>
                <a:ea typeface="ＭＳ Ｐゴシック" pitchFamily="34" charset="-128"/>
              </a:rPr>
              <a:t> – making sure material capable of being used to help offenders commit crime is not accessible – refer to photograph and ask what could be changed to reduce the chance of a crime taking place?  The dustbins could provide an easy access to the open window.  Removing these dustbins and locking them away in a shed would remove the means to commit crime.  Think about how many times you have seen large wheelie bins around industrial  premises.  These can easily be used as mobile platforms.  To remove this threat they could be chained or locked up so that the cannot be moved.  Other examples:</a:t>
            </a:r>
          </a:p>
          <a:p>
            <a:pPr>
              <a:defRPr/>
            </a:pPr>
            <a:endParaRPr lang="en-GB" altLang="en-US" sz="1100" dirty="0" smtClean="0">
              <a:latin typeface="Arial" charset="0"/>
              <a:ea typeface="ＭＳ Ｐゴシック" pitchFamily="34" charset="-128"/>
            </a:endParaRP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Locking up tools and gardening equipment</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Securing building materials such as scaffolding.</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Using plastic drinking glasses in venues where there is a history of disorder</a:t>
            </a:r>
          </a:p>
          <a:p>
            <a:pPr>
              <a:defRPr/>
            </a:pPr>
            <a:endParaRPr lang="en-GB" altLang="en-US" sz="1100" dirty="0" smtClean="0">
              <a:latin typeface="Arial" charset="0"/>
              <a:ea typeface="ＭＳ Ｐゴシック" pitchFamily="34" charset="-128"/>
            </a:endParaRPr>
          </a:p>
          <a:p>
            <a:pPr>
              <a:defRPr/>
            </a:pPr>
            <a:r>
              <a:rPr lang="en-GB" altLang="en-US" sz="1100" u="sng" dirty="0" smtClean="0">
                <a:latin typeface="Arial" charset="0"/>
                <a:ea typeface="ＭＳ Ｐゴシック" pitchFamily="34" charset="-128"/>
              </a:rPr>
              <a:t>Reduce the payoff</a:t>
            </a:r>
            <a:r>
              <a:rPr lang="en-GB" altLang="en-US" sz="1100" dirty="0" smtClean="0">
                <a:latin typeface="Arial" charset="0"/>
                <a:ea typeface="ＭＳ Ｐゴシック" pitchFamily="34" charset="-128"/>
              </a:rPr>
              <a:t> – reducing the gain for the criminal if a crime is committed – Examples:</a:t>
            </a:r>
          </a:p>
          <a:p>
            <a:pPr>
              <a:defRPr/>
            </a:pPr>
            <a:endParaRPr lang="en-GB" altLang="en-US" sz="1100" dirty="0" smtClean="0">
              <a:latin typeface="Arial" charset="0"/>
              <a:ea typeface="ＭＳ Ｐゴシック" pitchFamily="34" charset="-128"/>
            </a:endParaRP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Using a safe to reduce the amount of cash held in a till.</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Using a replica in a shop window</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Property marking to make items identifiable and therefore less valuable to the criminal.</a:t>
            </a:r>
          </a:p>
          <a:p>
            <a:pPr marL="171424" indent="-171424">
              <a:buFont typeface="Arial" panose="020B0604020202020204" pitchFamily="34" charset="0"/>
              <a:buChar char="•"/>
              <a:defRPr/>
            </a:pPr>
            <a:endParaRPr lang="en-GB" altLang="en-US" sz="1100" dirty="0" smtClean="0">
              <a:latin typeface="Arial" charset="0"/>
              <a:ea typeface="ＭＳ Ｐゴシック" pitchFamily="34" charset="-128"/>
            </a:endParaRPr>
          </a:p>
          <a:p>
            <a:pPr>
              <a:buFont typeface="Arial" panose="020B0604020202020204" pitchFamily="34" charset="0"/>
              <a:buNone/>
              <a:defRPr/>
            </a:pPr>
            <a:r>
              <a:rPr lang="en-GB" altLang="en-US" sz="1100" dirty="0" smtClean="0">
                <a:latin typeface="Arial" charset="0"/>
                <a:ea typeface="ＭＳ Ｐゴシック" pitchFamily="34" charset="-128"/>
              </a:rPr>
              <a:t>Bear in mind that even though adequate insurance will not reduce the gain to the criminal, it will reduce the loss to the individual or organisation.</a:t>
            </a:r>
          </a:p>
          <a:p>
            <a:pPr>
              <a:defRPr/>
            </a:pPr>
            <a:endParaRPr lang="en-GB" altLang="en-US" sz="1100" dirty="0" smtClean="0">
              <a:latin typeface="Arial" charset="0"/>
              <a:ea typeface="ＭＳ Ｐゴシック" pitchFamily="34" charset="-128"/>
            </a:endParaRPr>
          </a:p>
          <a:p>
            <a:pPr>
              <a:defRPr/>
            </a:pPr>
            <a:r>
              <a:rPr lang="en-GB" altLang="en-US" sz="1100" u="sng" dirty="0" smtClean="0">
                <a:latin typeface="Arial" charset="0"/>
                <a:ea typeface="ＭＳ Ｐゴシック" pitchFamily="34" charset="-128"/>
              </a:rPr>
              <a:t>Access control</a:t>
            </a:r>
            <a:r>
              <a:rPr lang="en-GB" altLang="en-US" sz="1100" dirty="0" smtClean="0">
                <a:latin typeface="Arial" charset="0"/>
                <a:ea typeface="ＭＳ Ｐゴシック" pitchFamily="34" charset="-128"/>
              </a:rPr>
              <a:t> – restricting access to sites, buildings or parts of sites and buildings.  There are many forms of access control, some of them are quite complex but some are relatively simple.</a:t>
            </a:r>
          </a:p>
          <a:p>
            <a:pPr>
              <a:defRPr/>
            </a:pPr>
            <a:endParaRPr lang="en-GB" altLang="en-US" sz="1100" dirty="0" smtClean="0">
              <a:latin typeface="Arial" charset="0"/>
              <a:ea typeface="ＭＳ Ｐゴシック" pitchFamily="34" charset="-128"/>
            </a:endParaRP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Door locks (and making sure doors are shut)</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Identity cards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Entry card systems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Entry phones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Baggage screening separate entries and exits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Combination locks</a:t>
            </a:r>
          </a:p>
          <a:p>
            <a:pPr>
              <a:defRPr/>
            </a:pPr>
            <a:endParaRPr lang="en-GB" altLang="en-US" sz="1100" dirty="0" smtClean="0">
              <a:latin typeface="Arial" charset="0"/>
              <a:ea typeface="ＭＳ Ｐゴシック" pitchFamily="34" charset="-128"/>
            </a:endParaRPr>
          </a:p>
          <a:p>
            <a:pPr>
              <a:defRPr/>
            </a:pPr>
            <a:r>
              <a:rPr lang="en-GB" altLang="en-US" sz="1100" u="sng" dirty="0" smtClean="0">
                <a:latin typeface="Arial" charset="0"/>
                <a:ea typeface="ＭＳ Ｐゴシック" pitchFamily="34" charset="-128"/>
              </a:rPr>
              <a:t>Visibility/Surveillance</a:t>
            </a:r>
            <a:r>
              <a:rPr lang="en-GB" altLang="en-US" sz="1100" dirty="0" smtClean="0">
                <a:latin typeface="Arial" charset="0"/>
                <a:ea typeface="ＭＳ Ｐゴシック" pitchFamily="34" charset="-128"/>
              </a:rPr>
              <a:t> – making sure offenders would be visible if they carried out a crime.  Three types of surveillance:</a:t>
            </a:r>
          </a:p>
          <a:p>
            <a:pPr>
              <a:defRPr/>
            </a:pPr>
            <a:endParaRPr lang="en-GB" altLang="en-US" sz="1100" dirty="0" smtClean="0">
              <a:latin typeface="Arial" charset="0"/>
              <a:ea typeface="ＭＳ Ｐゴシック" pitchFamily="34" charset="-128"/>
            </a:endParaRPr>
          </a:p>
          <a:p>
            <a:pPr marL="171424" indent="-171424">
              <a:buFont typeface="Arial" panose="020B0604020202020204" pitchFamily="34" charset="0"/>
              <a:buChar char="•"/>
              <a:defRPr/>
            </a:pPr>
            <a:r>
              <a:rPr lang="en-GB" altLang="en-US" sz="1100" b="1" dirty="0" smtClean="0">
                <a:latin typeface="Arial" charset="0"/>
                <a:ea typeface="ＭＳ Ｐゴシック" pitchFamily="34" charset="-128"/>
              </a:rPr>
              <a:t>Natural </a:t>
            </a:r>
            <a:r>
              <a:rPr lang="en-GB" altLang="en-US" sz="1100" dirty="0" smtClean="0">
                <a:latin typeface="Arial" charset="0"/>
                <a:ea typeface="ＭＳ Ｐゴシック" pitchFamily="34" charset="-128"/>
              </a:rPr>
              <a:t>– involves modifying the existing surroundings to increase visibility – </a:t>
            </a:r>
            <a:r>
              <a:rPr lang="en-GB" altLang="en-US" sz="1100" dirty="0" err="1" smtClean="0">
                <a:latin typeface="Arial" charset="0"/>
                <a:ea typeface="ＭＳ Ｐゴシック" pitchFamily="34" charset="-128"/>
              </a:rPr>
              <a:t>eg</a:t>
            </a:r>
            <a:r>
              <a:rPr lang="en-GB" altLang="en-US" sz="1100" dirty="0" smtClean="0">
                <a:latin typeface="Arial" charset="0"/>
                <a:ea typeface="ＭＳ Ｐゴシック" pitchFamily="34" charset="-128"/>
              </a:rPr>
              <a:t> pruning or removing shrubbery; improving or installing lighting; changing the height of fences; placing a playground area so that it overlooks nearby homes (and is overlooked by those homes).</a:t>
            </a:r>
          </a:p>
          <a:p>
            <a:pPr>
              <a:buFont typeface="Arial" panose="020B0604020202020204" pitchFamily="34" charset="0"/>
              <a:buNone/>
              <a:defRPr/>
            </a:pPr>
            <a:endParaRPr lang="en-GB" altLang="en-US" sz="1100" dirty="0" smtClean="0">
              <a:latin typeface="Arial" charset="0"/>
              <a:ea typeface="ＭＳ Ｐゴシック" pitchFamily="34" charset="-128"/>
            </a:endParaRPr>
          </a:p>
          <a:p>
            <a:pPr marL="171424" indent="-171424">
              <a:buFont typeface="Arial" panose="020B0604020202020204" pitchFamily="34" charset="0"/>
              <a:buChar char="•"/>
              <a:defRPr/>
            </a:pPr>
            <a:r>
              <a:rPr lang="en-GB" altLang="en-US" sz="1100" b="1" dirty="0" smtClean="0">
                <a:latin typeface="Arial" charset="0"/>
                <a:ea typeface="ＭＳ Ｐゴシック" pitchFamily="34" charset="-128"/>
              </a:rPr>
              <a:t>Formal </a:t>
            </a:r>
            <a:r>
              <a:rPr lang="en-GB" altLang="en-US" sz="1100" dirty="0" smtClean="0">
                <a:latin typeface="Arial" charset="0"/>
                <a:ea typeface="ＭＳ Ｐゴシック" pitchFamily="34" charset="-128"/>
              </a:rPr>
              <a:t>– uses technology or specialist staff who are employed or tasked to deter and identify actual or potential offenders – </a:t>
            </a:r>
            <a:r>
              <a:rPr lang="en-GB" altLang="en-US" sz="1100" dirty="0" err="1" smtClean="0">
                <a:latin typeface="Arial" charset="0"/>
                <a:ea typeface="ＭＳ Ｐゴシック" pitchFamily="34" charset="-128"/>
              </a:rPr>
              <a:t>eg</a:t>
            </a:r>
            <a:r>
              <a:rPr lang="en-GB" altLang="en-US" sz="1100" dirty="0" smtClean="0">
                <a:latin typeface="Arial" charset="0"/>
                <a:ea typeface="ＭＳ Ｐゴシック" pitchFamily="34" charset="-128"/>
              </a:rPr>
              <a:t>. Deploying police and security staff; store detectives; alarm systems; caretakers tasked with a security role; CCTV (small scale individual premises or large scale town CCTV)</a:t>
            </a:r>
          </a:p>
          <a:p>
            <a:pPr marL="171424" indent="-171424">
              <a:buFont typeface="Arial" panose="020B0604020202020204" pitchFamily="34" charset="0"/>
              <a:buChar char="•"/>
              <a:defRPr/>
            </a:pPr>
            <a:endParaRPr lang="en-GB" altLang="en-US" sz="1100" b="1" dirty="0" smtClean="0">
              <a:latin typeface="Arial" charset="0"/>
              <a:ea typeface="ＭＳ Ｐゴシック" pitchFamily="34" charset="-128"/>
            </a:endParaRPr>
          </a:p>
          <a:p>
            <a:pPr marL="171424" indent="-171424">
              <a:buFont typeface="Arial" panose="020B0604020202020204" pitchFamily="34" charset="0"/>
              <a:buChar char="•"/>
              <a:defRPr/>
            </a:pPr>
            <a:r>
              <a:rPr lang="en-GB" altLang="en-US" sz="1100" b="1" dirty="0" smtClean="0">
                <a:latin typeface="Arial" charset="0"/>
                <a:ea typeface="ＭＳ Ｐゴシック" pitchFamily="34" charset="-128"/>
              </a:rPr>
              <a:t>Informal</a:t>
            </a:r>
            <a:r>
              <a:rPr lang="en-GB" altLang="en-US" sz="1100" dirty="0" smtClean="0">
                <a:latin typeface="Arial" charset="0"/>
                <a:ea typeface="ＭＳ Ｐゴシック" pitchFamily="34" charset="-128"/>
              </a:rPr>
              <a:t> – this involves residents, employees and the community being encouraged to be vigilant and knowing what to do when they see a potential risk.  EG receptionists, counter staff and office staff can be trained to spot potential problems.</a:t>
            </a:r>
          </a:p>
          <a:p>
            <a:pPr marL="171424" indent="-171424">
              <a:buFont typeface="Arial" panose="020B0604020202020204" pitchFamily="34" charset="0"/>
              <a:buChar char="•"/>
              <a:defRPr/>
            </a:pPr>
            <a:endParaRPr lang="en-GB" altLang="en-US" sz="1100" dirty="0" smtClean="0">
              <a:latin typeface="Arial" charset="0"/>
              <a:ea typeface="ＭＳ Ｐゴシック" pitchFamily="34" charset="-128"/>
            </a:endParaRPr>
          </a:p>
          <a:p>
            <a:pPr>
              <a:defRPr/>
            </a:pPr>
            <a:endParaRPr lang="en-GB" altLang="en-US" sz="1100" dirty="0" smtClean="0">
              <a:latin typeface="Arial" charset="0"/>
              <a:ea typeface="ＭＳ Ｐゴシック" pitchFamily="34" charset="-128"/>
            </a:endParaRPr>
          </a:p>
          <a:p>
            <a:pPr>
              <a:defRPr/>
            </a:pPr>
            <a:r>
              <a:rPr lang="en-GB" altLang="en-US" sz="1100" u="sng" dirty="0" smtClean="0">
                <a:latin typeface="Arial" charset="0"/>
                <a:ea typeface="ＭＳ Ｐゴシック" pitchFamily="34" charset="-128"/>
              </a:rPr>
              <a:t>Environmental design</a:t>
            </a:r>
            <a:r>
              <a:rPr lang="en-GB" altLang="en-US" sz="1100" dirty="0" smtClean="0">
                <a:latin typeface="Arial" charset="0"/>
                <a:ea typeface="ＭＳ Ｐゴシック" pitchFamily="34" charset="-128"/>
              </a:rPr>
              <a:t> – changing the environment of a building, a site, an estate or a town to reduce opportunities for committing crime – DOCO engagement at the planning stage building crime prevention into a new housing estate, for example.</a:t>
            </a:r>
          </a:p>
          <a:p>
            <a:pPr>
              <a:defRPr/>
            </a:pPr>
            <a:endParaRPr lang="en-GB" altLang="en-US" sz="1100" dirty="0" smtClean="0">
              <a:latin typeface="Arial" charset="0"/>
              <a:ea typeface="ＭＳ Ｐゴシック" pitchFamily="34" charset="-128"/>
            </a:endParaRPr>
          </a:p>
          <a:p>
            <a:pPr>
              <a:defRPr/>
            </a:pPr>
            <a:r>
              <a:rPr lang="en-GB" altLang="en-US" sz="1100" u="sng" dirty="0" smtClean="0">
                <a:latin typeface="Arial" charset="0"/>
                <a:ea typeface="ＭＳ Ｐゴシック" pitchFamily="34" charset="-128"/>
              </a:rPr>
              <a:t>Rule setting</a:t>
            </a:r>
            <a:r>
              <a:rPr lang="en-GB" altLang="en-US" sz="1100" dirty="0" smtClean="0">
                <a:latin typeface="Arial" charset="0"/>
                <a:ea typeface="ＭＳ Ｐゴシック" pitchFamily="34" charset="-128"/>
              </a:rPr>
              <a:t> – introduction of legislation (by-laws/ASB Stage 1 letters, </a:t>
            </a:r>
            <a:r>
              <a:rPr lang="en-GB" altLang="en-US" sz="1100" dirty="0" err="1" smtClean="0">
                <a:latin typeface="Arial" charset="0"/>
                <a:ea typeface="ＭＳ Ｐゴシック" pitchFamily="34" charset="-128"/>
              </a:rPr>
              <a:t>etc</a:t>
            </a:r>
            <a:r>
              <a:rPr lang="en-GB" altLang="en-US" sz="1100" dirty="0" smtClean="0">
                <a:latin typeface="Arial" charset="0"/>
                <a:ea typeface="ＭＳ Ｐゴシック" pitchFamily="34" charset="-128"/>
              </a:rPr>
              <a:t>) setting out acceptable behaviour.  Some examples:</a:t>
            </a:r>
          </a:p>
          <a:p>
            <a:pPr>
              <a:defRPr/>
            </a:pPr>
            <a:endParaRPr lang="en-GB" altLang="en-US" sz="1100" u="sng" dirty="0" smtClean="0">
              <a:latin typeface="Arial" charset="0"/>
              <a:ea typeface="ＭＳ Ｐゴシック" pitchFamily="34" charset="-128"/>
            </a:endParaRP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wearing ID badges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Internal rules within businesses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Local by-laws such as those limiting consumption of alcohol in public places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Signs prohibiting access to buildings or certain areas in buildings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Requests to report to reception</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Laws enacted by Parliament</a:t>
            </a:r>
          </a:p>
          <a:p>
            <a:pPr marL="171424" indent="-171424">
              <a:buFont typeface="Arial" panose="020B0604020202020204" pitchFamily="34" charset="0"/>
              <a:buChar char="•"/>
              <a:defRPr/>
            </a:pPr>
            <a:endParaRPr lang="en-GB" altLang="en-US" sz="1100" dirty="0" smtClean="0">
              <a:latin typeface="Arial" charset="0"/>
              <a:ea typeface="ＭＳ Ｐゴシック" pitchFamily="34" charset="-128"/>
            </a:endParaRPr>
          </a:p>
          <a:p>
            <a:pPr>
              <a:buFont typeface="Arial" panose="020B0604020202020204" pitchFamily="34" charset="0"/>
              <a:buNone/>
              <a:defRPr/>
            </a:pPr>
            <a:r>
              <a:rPr lang="en-GB" altLang="en-US" sz="1100" u="sng" dirty="0" smtClean="0">
                <a:latin typeface="Arial" charset="0"/>
                <a:ea typeface="ＭＳ Ｐゴシック" pitchFamily="34" charset="-128"/>
              </a:rPr>
              <a:t>Increase the chance of being caught</a:t>
            </a:r>
            <a:r>
              <a:rPr lang="en-GB" altLang="en-US" sz="1100" dirty="0" smtClean="0">
                <a:latin typeface="Arial" charset="0"/>
                <a:ea typeface="ＭＳ Ｐゴシック" pitchFamily="34" charset="-128"/>
              </a:rPr>
              <a:t> – anything that slows down an offender or increases their risk of being caught.  Preventative methods are more effective if the offender risks being caught.  Anything that slows down an offender or increases the chance of detection is an effective method of prevention.  This means that good target hardening increases the time it takes to enter a building and increases the chances of being spotted.  The longer it takes to commit an offence, the more vulnerable the offender feels.   Can be achieved by:</a:t>
            </a:r>
          </a:p>
          <a:p>
            <a:pPr>
              <a:buFont typeface="Arial" panose="020B0604020202020204" pitchFamily="34" charset="0"/>
              <a:buNone/>
              <a:defRPr/>
            </a:pPr>
            <a:endParaRPr lang="en-GB" altLang="en-US" sz="1100" dirty="0" smtClean="0">
              <a:latin typeface="Arial" charset="0"/>
              <a:ea typeface="ＭＳ Ｐゴシック" pitchFamily="34" charset="-128"/>
            </a:endParaRP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Proper management of CCTV systems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Lighting that makes offenders more visible</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Making sure security equipment works properly</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Putting several preventive methods in place, which slows down an offender even further</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Alerting offenders to the fact that CCTV systems and alarms are being used</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Publicising successes in detecting offenders</a:t>
            </a:r>
          </a:p>
          <a:p>
            <a:pPr marL="171424" indent="-171424">
              <a:buFont typeface="Arial" panose="020B0604020202020204" pitchFamily="34" charset="0"/>
              <a:buChar char="•"/>
              <a:defRPr/>
            </a:pPr>
            <a:endParaRPr lang="en-GB" altLang="en-US" sz="1100" dirty="0" smtClean="0">
              <a:latin typeface="Arial" charset="0"/>
              <a:ea typeface="ＭＳ Ｐゴシック" pitchFamily="34" charset="-128"/>
            </a:endParaRPr>
          </a:p>
          <a:p>
            <a:pPr>
              <a:buFont typeface="Arial" panose="020B0604020202020204" pitchFamily="34" charset="0"/>
              <a:buNone/>
              <a:defRPr/>
            </a:pPr>
            <a:r>
              <a:rPr lang="en-GB" altLang="en-US" sz="1100" u="sng" dirty="0" smtClean="0">
                <a:latin typeface="Arial" charset="0"/>
                <a:ea typeface="ＭＳ Ｐゴシック" pitchFamily="34" charset="-128"/>
              </a:rPr>
              <a:t>Deflecting offenders</a:t>
            </a:r>
            <a:r>
              <a:rPr lang="en-GB" altLang="en-US" sz="1100" dirty="0" smtClean="0">
                <a:latin typeface="Arial" charset="0"/>
                <a:ea typeface="ＭＳ Ｐゴシック" pitchFamily="34" charset="-128"/>
              </a:rPr>
              <a:t> – diverting the offenders and potential offenders from committing crime.  This involves agencies working with young people and offenders to influence standards, thinking and attitudes.  The aim is to prevent potential offenders turning to crime.  Examples:</a:t>
            </a:r>
          </a:p>
          <a:p>
            <a:pPr>
              <a:buFont typeface="Arial" panose="020B0604020202020204" pitchFamily="34" charset="0"/>
              <a:buNone/>
              <a:defRPr/>
            </a:pPr>
            <a:endParaRPr lang="en-GB" altLang="en-US" sz="1100" dirty="0" smtClean="0">
              <a:latin typeface="Arial" charset="0"/>
              <a:ea typeface="ＭＳ Ｐゴシック" pitchFamily="34" charset="-128"/>
            </a:endParaRP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Education programmes and schools programmes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Drug action teams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Youth groups and organisations</a:t>
            </a:r>
          </a:p>
          <a:p>
            <a:pPr marL="171424" indent="-171424">
              <a:buFont typeface="Arial" panose="020B0604020202020204" pitchFamily="34" charset="0"/>
              <a:buChar char="•"/>
              <a:defRPr/>
            </a:pPr>
            <a:r>
              <a:rPr lang="en-GB" altLang="en-US" sz="1100" dirty="0" smtClean="0">
                <a:latin typeface="Arial" charset="0"/>
                <a:ea typeface="ＭＳ Ｐゴシック" pitchFamily="34" charset="-128"/>
              </a:rPr>
              <a:t>Providing training and work experience</a:t>
            </a:r>
          </a:p>
          <a:p>
            <a:pPr>
              <a:buFont typeface="Arial" panose="020B0604020202020204" pitchFamily="34" charset="0"/>
              <a:buNone/>
              <a:defRPr/>
            </a:pPr>
            <a:endParaRPr lang="en-GB" altLang="en-US" sz="1100" dirty="0" smtClean="0">
              <a:latin typeface="Arial" charset="0"/>
              <a:ea typeface="ＭＳ Ｐゴシック" pitchFamily="34" charset="-128"/>
            </a:endParaRPr>
          </a:p>
          <a:p>
            <a:pPr>
              <a:buFont typeface="Arial" panose="020B0604020202020204" pitchFamily="34" charset="0"/>
              <a:buNone/>
              <a:defRPr/>
            </a:pPr>
            <a:r>
              <a:rPr lang="en-GB" altLang="en-US" sz="1100" dirty="0" smtClean="0">
                <a:latin typeface="Arial" charset="0"/>
                <a:ea typeface="ＭＳ Ｐゴシック" pitchFamily="34" charset="-128"/>
              </a:rPr>
              <a:t>Make sure that any security measures don’t block any escape routes and that people can get out of houses as quickly as possible (consider advising to fit a smoke alarm with regular testing) and that home owners have an escape plan that everyone in the household knows.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24275152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Finally, the rational choice theory.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We can change the mind or behaviour of the offender in a number of different ways.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The key is to understand how they see the victim, the target or the place.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b="1"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smtClean="0">
                <a:latin typeface="Arial" panose="020B0604020202020204" pitchFamily="34" charset="0"/>
                <a:cs typeface="Arial" panose="020B0604020202020204" pitchFamily="34" charset="0"/>
              </a:rPr>
              <a:t>Every offender takes a cost benefit analysis on whether it is worth it to commit that offence</a:t>
            </a:r>
            <a:r>
              <a:rPr lang="en-GB" altLang="en-US" sz="1100" dirty="0" smtClean="0">
                <a:latin typeface="Arial" panose="020B0604020202020204" pitchFamily="34" charset="0"/>
                <a:cs typeface="Arial" panose="020B0604020202020204" pitchFamily="34" charset="0"/>
              </a:rPr>
              <a:t>.  It is up to us to change their perceptions and this can be done in a number of ways . . .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275663774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dirty="0" smtClean="0">
                <a:latin typeface="Arial" panose="020B0604020202020204" pitchFamily="34" charset="0"/>
                <a:cs typeface="Arial" panose="020B0604020202020204" pitchFamily="34" charset="0"/>
              </a:rPr>
              <a:t>IN ORDER TO PREVENT A CRIME OR INCIDENT, YOU OFTEN HAVE TO REMOVE OR DEAL WITH THE </a:t>
            </a:r>
            <a:r>
              <a:rPr lang="en-GB" altLang="en-US" sz="1100" b="1" dirty="0" smtClean="0">
                <a:latin typeface="Arial" panose="020B0604020202020204" pitchFamily="34" charset="0"/>
                <a:cs typeface="Arial" panose="020B0604020202020204" pitchFamily="34" charset="0"/>
              </a:rPr>
              <a:t>OPPORTUNITY.</a:t>
            </a:r>
            <a:r>
              <a:rPr lang="en-GB" altLang="en-US" sz="1100" dirty="0" smtClean="0">
                <a:latin typeface="Arial" panose="020B0604020202020204" pitchFamily="34" charset="0"/>
                <a:cs typeface="Arial" panose="020B0604020202020204" pitchFamily="34" charset="0"/>
              </a:rPr>
              <a:t>  THESE ARE THE 10 PRINCIPLES OF OPPORTUNITY.  </a:t>
            </a:r>
          </a:p>
          <a:p>
            <a:pPr>
              <a:defRPr/>
            </a:pPr>
            <a:endParaRPr lang="en-GB" altLang="en-US" sz="1100" dirty="0" smtClean="0">
              <a:latin typeface="Arial" panose="020B0604020202020204" pitchFamily="34" charset="0"/>
              <a:cs typeface="Arial" panose="020B0604020202020204" pitchFamily="34" charset="0"/>
            </a:endParaRPr>
          </a:p>
          <a:p>
            <a:pPr marL="510647" indent="-510647">
              <a:buFontTx/>
              <a:buAutoNum type="arabicPeriod"/>
              <a:defRPr/>
            </a:pPr>
            <a:r>
              <a:rPr lang="en-GB" altLang="en-US" sz="1100" dirty="0" smtClean="0">
                <a:latin typeface="Arial" panose="020B0604020202020204" pitchFamily="34" charset="0"/>
                <a:cs typeface="Arial" panose="020B0604020202020204" pitchFamily="34" charset="0"/>
              </a:rPr>
              <a:t>Opportunity plays a key role</a:t>
            </a:r>
          </a:p>
          <a:p>
            <a:pPr marL="510647" indent="-510647">
              <a:buFontTx/>
              <a:buAutoNum type="arabicPeriod"/>
              <a:defRPr/>
            </a:pPr>
            <a:r>
              <a:rPr lang="en-GB" altLang="en-US" sz="1100" dirty="0" smtClean="0">
                <a:latin typeface="Arial" panose="020B0604020202020204" pitchFamily="34" charset="0"/>
                <a:cs typeface="Arial" panose="020B0604020202020204" pitchFamily="34" charset="0"/>
              </a:rPr>
              <a:t>Crime opportunities are highly specific</a:t>
            </a:r>
          </a:p>
          <a:p>
            <a:pPr marL="510647" indent="-510647">
              <a:buFontTx/>
              <a:buAutoNum type="arabicPeriod"/>
              <a:defRPr/>
            </a:pPr>
            <a:r>
              <a:rPr lang="en-GB" altLang="en-US" sz="1100" dirty="0" smtClean="0">
                <a:latin typeface="Arial" panose="020B0604020202020204" pitchFamily="34" charset="0"/>
                <a:cs typeface="Arial" panose="020B0604020202020204" pitchFamily="34" charset="0"/>
              </a:rPr>
              <a:t>They are concentrated in time and space</a:t>
            </a:r>
          </a:p>
          <a:p>
            <a:pPr marL="510647" indent="-510647">
              <a:buFontTx/>
              <a:buAutoNum type="arabicPeriod"/>
              <a:defRPr/>
            </a:pPr>
            <a:r>
              <a:rPr lang="en-GB" altLang="en-US" sz="1100" dirty="0" smtClean="0">
                <a:latin typeface="Arial" panose="020B0604020202020204" pitchFamily="34" charset="0"/>
                <a:cs typeface="Arial" panose="020B0604020202020204" pitchFamily="34" charset="0"/>
              </a:rPr>
              <a:t>They depend on every day movements</a:t>
            </a:r>
          </a:p>
          <a:p>
            <a:pPr marL="510647" indent="-510647">
              <a:buFontTx/>
              <a:buAutoNum type="arabicPeriod"/>
              <a:defRPr/>
            </a:pPr>
            <a:r>
              <a:rPr lang="en-GB" altLang="en-US" sz="1100" dirty="0" smtClean="0">
                <a:latin typeface="Arial" panose="020B0604020202020204" pitchFamily="34" charset="0"/>
                <a:cs typeface="Arial" panose="020B0604020202020204" pitchFamily="34" charset="0"/>
              </a:rPr>
              <a:t>One crime produces the opportunity for another</a:t>
            </a:r>
          </a:p>
          <a:p>
            <a:pPr marL="510647" indent="-510647">
              <a:buFontTx/>
              <a:buAutoNum type="arabicPeriod"/>
              <a:defRPr/>
            </a:pPr>
            <a:r>
              <a:rPr lang="en-GB" altLang="en-US" sz="1100" dirty="0" smtClean="0">
                <a:latin typeface="Arial" panose="020B0604020202020204" pitchFamily="34" charset="0"/>
                <a:cs typeface="Arial" panose="020B0604020202020204" pitchFamily="34" charset="0"/>
              </a:rPr>
              <a:t>Certain products are more tempting</a:t>
            </a:r>
          </a:p>
          <a:p>
            <a:pPr marL="510647" indent="-510647">
              <a:buFontTx/>
              <a:buAutoNum type="arabicPeriod"/>
              <a:defRPr/>
            </a:pPr>
            <a:r>
              <a:rPr lang="en-GB" altLang="en-US" sz="1100" dirty="0" smtClean="0">
                <a:latin typeface="Arial" panose="020B0604020202020204" pitchFamily="34" charset="0"/>
                <a:cs typeface="Arial" panose="020B0604020202020204" pitchFamily="34" charset="0"/>
              </a:rPr>
              <a:t>Crime can be prevented by reducing opportunities</a:t>
            </a:r>
          </a:p>
          <a:p>
            <a:pPr marL="510647" indent="-510647">
              <a:buFontTx/>
              <a:buAutoNum type="arabicPeriod"/>
              <a:defRPr/>
            </a:pPr>
            <a:r>
              <a:rPr lang="en-GB" altLang="en-US" sz="1100" dirty="0" smtClean="0">
                <a:latin typeface="Arial" panose="020B0604020202020204" pitchFamily="34" charset="0"/>
                <a:cs typeface="Arial" panose="020B0604020202020204" pitchFamily="34" charset="0"/>
              </a:rPr>
              <a:t>Social and tech changes produce new opportunities</a:t>
            </a:r>
          </a:p>
          <a:p>
            <a:pPr marL="510647" indent="-510647">
              <a:buFontTx/>
              <a:buAutoNum type="arabicPeriod"/>
              <a:defRPr/>
            </a:pPr>
            <a:r>
              <a:rPr lang="en-GB" altLang="en-US" sz="1100" dirty="0" smtClean="0">
                <a:latin typeface="Arial" panose="020B0604020202020204" pitchFamily="34" charset="0"/>
                <a:cs typeface="Arial" panose="020B0604020202020204" pitchFamily="34" charset="0"/>
              </a:rPr>
              <a:t>Reducing opportunities does not always displace crime</a:t>
            </a:r>
          </a:p>
          <a:p>
            <a:pPr marL="510647" indent="-510647">
              <a:buFontTx/>
              <a:buAutoNum type="arabicPeriod"/>
              <a:defRPr/>
            </a:pPr>
            <a:r>
              <a:rPr lang="en-GB" altLang="en-US" sz="1100" dirty="0" smtClean="0">
                <a:latin typeface="Arial" panose="020B0604020202020204" pitchFamily="34" charset="0"/>
                <a:cs typeface="Arial" panose="020B0604020202020204" pitchFamily="34" charset="0"/>
              </a:rPr>
              <a:t>Focussed opportunity reduction offers wider declines</a:t>
            </a:r>
          </a:p>
          <a:p>
            <a:pPr>
              <a:defRPr/>
            </a:pPr>
            <a:endParaRPr lang="en-GB" sz="1100" dirty="0" smtClean="0">
              <a:latin typeface="Arial" panose="020B0604020202020204" pitchFamily="34" charset="0"/>
              <a:cs typeface="Arial" panose="020B0604020202020204" pitchFamily="34" charset="0"/>
            </a:endParaRP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Opportunities can be reduced in a number of ways:</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You can either:</a:t>
            </a:r>
          </a:p>
          <a:p>
            <a:pPr>
              <a:defRPr/>
            </a:pPr>
            <a:endParaRPr lang="en-GB" sz="1100" dirty="0" smtClean="0">
              <a:latin typeface="Arial" panose="020B0604020202020204" pitchFamily="34" charset="0"/>
              <a:cs typeface="Arial" panose="020B0604020202020204" pitchFamily="34" charset="0"/>
            </a:endParaRPr>
          </a:p>
          <a:p>
            <a:pPr marL="171424" indent="-171424">
              <a:buFont typeface="Arial" panose="020B0604020202020204" pitchFamily="34" charset="0"/>
              <a:buChar char="•"/>
              <a:defRPr/>
            </a:pPr>
            <a:r>
              <a:rPr lang="en-GB" sz="1100" b="1" dirty="0" smtClean="0">
                <a:latin typeface="Arial" panose="020B0604020202020204" pitchFamily="34" charset="0"/>
                <a:cs typeface="Arial" panose="020B0604020202020204" pitchFamily="34" charset="0"/>
              </a:rPr>
              <a:t>Increase the effort </a:t>
            </a:r>
            <a:r>
              <a:rPr lang="en-GB" sz="1100" dirty="0" smtClean="0">
                <a:latin typeface="Arial" panose="020B0604020202020204" pitchFamily="34" charset="0"/>
                <a:cs typeface="Arial" panose="020B0604020202020204" pitchFamily="34" charset="0"/>
              </a:rPr>
              <a:t>– making it more difficult for the offender to commit the offence;</a:t>
            </a:r>
          </a:p>
          <a:p>
            <a:pPr marL="171424" indent="-171424">
              <a:buFont typeface="Arial" panose="020B0604020202020204" pitchFamily="34" charset="0"/>
              <a:buChar char="•"/>
              <a:defRPr/>
            </a:pPr>
            <a:r>
              <a:rPr lang="en-GB" sz="1100" b="1" dirty="0" smtClean="0">
                <a:latin typeface="Arial" panose="020B0604020202020204" pitchFamily="34" charset="0"/>
                <a:cs typeface="Arial" panose="020B0604020202020204" pitchFamily="34" charset="0"/>
              </a:rPr>
              <a:t>Increase the risk </a:t>
            </a:r>
            <a:r>
              <a:rPr lang="en-GB" sz="1100" dirty="0" smtClean="0">
                <a:latin typeface="Arial" panose="020B0604020202020204" pitchFamily="34" charset="0"/>
                <a:cs typeface="Arial" panose="020B0604020202020204" pitchFamily="34" charset="0"/>
              </a:rPr>
              <a:t>(or perception of risk) – for example, if they think they may be being watched by some increased guardianship.</a:t>
            </a:r>
          </a:p>
          <a:p>
            <a:pPr marL="171424" indent="-171424">
              <a:buFont typeface="Arial" panose="020B0604020202020204" pitchFamily="34" charset="0"/>
              <a:buChar char="•"/>
              <a:defRPr/>
            </a:pPr>
            <a:r>
              <a:rPr lang="en-GB" sz="1100" b="1" dirty="0" smtClean="0">
                <a:latin typeface="Arial" panose="020B0604020202020204" pitchFamily="34" charset="0"/>
                <a:cs typeface="Arial" panose="020B0604020202020204" pitchFamily="34" charset="0"/>
              </a:rPr>
              <a:t>Reduce the rewards </a:t>
            </a:r>
            <a:r>
              <a:rPr lang="en-GB" sz="1100" dirty="0" smtClean="0">
                <a:latin typeface="Arial" panose="020B0604020202020204" pitchFamily="34" charset="0"/>
                <a:cs typeface="Arial" panose="020B0604020202020204" pitchFamily="34" charset="0"/>
              </a:rPr>
              <a:t>– we can make the item less attractive (</a:t>
            </a:r>
            <a:r>
              <a:rPr lang="en-GB" sz="1100" dirty="0" err="1" smtClean="0">
                <a:latin typeface="Arial" panose="020B0604020202020204" pitchFamily="34" charset="0"/>
                <a:cs typeface="Arial" panose="020B0604020202020204" pitchFamily="34" charset="0"/>
              </a:rPr>
              <a:t>ie</a:t>
            </a:r>
            <a:r>
              <a:rPr lang="en-GB" sz="1100" dirty="0" smtClean="0">
                <a:latin typeface="Arial" panose="020B0604020202020204" pitchFamily="34" charset="0"/>
                <a:cs typeface="Arial" panose="020B0604020202020204" pitchFamily="34" charset="0"/>
              </a:rPr>
              <a:t>. Mobile phones and vehicle immobilisation) or property marking which makes items less disposable; or</a:t>
            </a:r>
          </a:p>
          <a:p>
            <a:pPr marL="171424" indent="-171424">
              <a:buFont typeface="Arial" panose="020B0604020202020204" pitchFamily="34" charset="0"/>
              <a:buChar char="•"/>
              <a:defRPr/>
            </a:pPr>
            <a:r>
              <a:rPr lang="en-GB" sz="1100" b="1" dirty="0" smtClean="0">
                <a:latin typeface="Arial" panose="020B0604020202020204" pitchFamily="34" charset="0"/>
                <a:cs typeface="Arial" panose="020B0604020202020204" pitchFamily="34" charset="0"/>
              </a:rPr>
              <a:t>Reduce the provocation </a:t>
            </a:r>
            <a:r>
              <a:rPr lang="en-GB" sz="1100" dirty="0" smtClean="0">
                <a:latin typeface="Arial" panose="020B0604020202020204" pitchFamily="34" charset="0"/>
                <a:cs typeface="Arial" panose="020B0604020202020204" pitchFamily="34" charset="0"/>
              </a:rPr>
              <a:t>– perhaps by reducing the potential for young people to copy or follow others into crime or anti-social behaviours; or</a:t>
            </a:r>
          </a:p>
          <a:p>
            <a:pPr marL="171424" indent="-171424">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We can </a:t>
            </a:r>
            <a:r>
              <a:rPr lang="en-GB" sz="1100" b="1" dirty="0" smtClean="0">
                <a:latin typeface="Arial" panose="020B0604020202020204" pitchFamily="34" charset="0"/>
                <a:cs typeface="Arial" panose="020B0604020202020204" pitchFamily="34" charset="0"/>
              </a:rPr>
              <a:t>remove their excuses </a:t>
            </a:r>
            <a:r>
              <a:rPr lang="en-GB" sz="1100" dirty="0" smtClean="0">
                <a:latin typeface="Arial" panose="020B0604020202020204" pitchFamily="34" charset="0"/>
                <a:cs typeface="Arial" panose="020B0604020202020204" pitchFamily="34" charset="0"/>
              </a:rPr>
              <a:t>for committing the offences – such as signage and setting rules.</a:t>
            </a:r>
          </a:p>
          <a:p>
            <a:pPr marL="171424" indent="-171424">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marL="171424" indent="-171424">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a:buFont typeface="Arial" panose="020B0604020202020204" pitchFamily="34" charset="0"/>
              <a:buNone/>
              <a:defRPr/>
            </a:pPr>
            <a:r>
              <a:rPr lang="en-GB" sz="1100" dirty="0" smtClean="0">
                <a:latin typeface="Arial" panose="020B0604020202020204" pitchFamily="34" charset="0"/>
                <a:cs typeface="Arial" panose="020B0604020202020204" pitchFamily="34" charset="0"/>
              </a:rPr>
              <a:t>When developing an intervention, it is important (before delivery) to understand how it is going to work.  What is the purpose of the intervention, is it likely to change the circumstances surrounding the victimised location/victim.  For example, installing a gated system to a community suffering from burglary – the gates themselves will not stop the burglaries, but the perception of the burglar may be changed, therefore “making the perceived action of a crime more difficult to accomplish”.</a:t>
            </a:r>
          </a:p>
          <a:p>
            <a:pPr eaLnBrk="1" hangingPunct="1">
              <a:defRPr/>
            </a:pPr>
            <a:endParaRPr lang="en-GB" altLang="en-US" sz="1100" dirty="0" smtClean="0">
              <a:latin typeface="Arial" panose="020B0604020202020204" pitchFamily="34" charset="0"/>
              <a:cs typeface="Arial" panose="020B0604020202020204" pitchFamily="34" charset="0"/>
            </a:endParaRPr>
          </a:p>
          <a:p>
            <a:pPr eaLnBrk="1" hangingPunct="1">
              <a:defRPr/>
            </a:pPr>
            <a:r>
              <a:rPr lang="en-GB" altLang="en-US" sz="1100" dirty="0" smtClean="0">
                <a:latin typeface="Arial" panose="020B0604020202020204" pitchFamily="34" charset="0"/>
                <a:cs typeface="Arial" panose="020B0604020202020204" pitchFamily="34" charset="0"/>
              </a:rPr>
              <a:t>It is the perception of the offender which may be the “mechanism of change”.  Too many interventions are developed not only on a lack of understanding of the problem, or how the intervention is going to work.</a:t>
            </a:r>
          </a:p>
          <a:p>
            <a:pPr marL="171424" indent="-171424">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marL="171424" indent="-171424">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pPr>
              <a:buFont typeface="Arial" panose="020B0604020202020204" pitchFamily="34" charset="0"/>
              <a:buNone/>
              <a:defRPr/>
            </a:pPr>
            <a:r>
              <a:rPr lang="en-GB" sz="1100" dirty="0" smtClean="0">
                <a:latin typeface="Arial" panose="020B0604020202020204" pitchFamily="34" charset="0"/>
                <a:cs typeface="Arial" panose="020B0604020202020204" pitchFamily="34" charset="0"/>
              </a:rPr>
              <a:t>Bring in the 25 principles of crime prevention handout.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31670064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cs typeface="Arial" panose="020B0604020202020204" pitchFamily="34" charset="0"/>
              </a:rPr>
              <a:t>WHEN YOU PUT THE 5 KEY MECHANISMS TOGETHER WITH THE MOST COMMON EXAMPLES, THIS IS CALLED THE 25 TECHNIQUES OF SITUATIONAL CRIME PREVENTION.</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EXAMPLES OF THESE ARE (AGAIN, PICK OUT A COUPLE OF EXAMPLES RATHER THAN GOING THROUGH ALL 25 – WILL ALSO PROVIDE HANDOUT AT THE END).</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INCREASING THE EFFORT:</a:t>
            </a:r>
          </a:p>
          <a:p>
            <a:r>
              <a:rPr lang="en-GB" altLang="en-US" sz="1100" dirty="0" smtClean="0">
                <a:latin typeface="Arial" panose="020B0604020202020204" pitchFamily="34" charset="0"/>
                <a:cs typeface="Arial" panose="020B0604020202020204" pitchFamily="34" charset="0"/>
              </a:rPr>
              <a:t>TARGET HARDENING - steering column locks and immobilisers; anti-robbery screens; tamper-proof packaging</a:t>
            </a:r>
          </a:p>
          <a:p>
            <a:r>
              <a:rPr lang="en-GB" altLang="en-US" sz="1100" dirty="0" smtClean="0">
                <a:latin typeface="Arial" panose="020B0604020202020204" pitchFamily="34" charset="0"/>
                <a:cs typeface="Arial" panose="020B0604020202020204" pitchFamily="34" charset="0"/>
              </a:rPr>
              <a:t>CONTROL ACCESS: - Entry phones; electronic card access and baggage screening</a:t>
            </a:r>
          </a:p>
          <a:p>
            <a:r>
              <a:rPr lang="en-GB" altLang="en-US" sz="1100" dirty="0" smtClean="0">
                <a:latin typeface="Arial" panose="020B0604020202020204" pitchFamily="34" charset="0"/>
                <a:cs typeface="Arial" panose="020B0604020202020204" pitchFamily="34" charset="0"/>
              </a:rPr>
              <a:t>SCREEN EXITS - Tickets (Exit tickets at many train stations deter non payment of fares); Electronic merchandise tags</a:t>
            </a:r>
          </a:p>
          <a:p>
            <a:r>
              <a:rPr lang="en-GB" altLang="en-US" sz="1100" dirty="0" smtClean="0">
                <a:latin typeface="Arial" panose="020B0604020202020204" pitchFamily="34" charset="0"/>
                <a:cs typeface="Arial" panose="020B0604020202020204" pitchFamily="34" charset="0"/>
              </a:rPr>
              <a:t>DEFLECT OFFENDERS - Street closures; separate toilets for male and females; dispersal from bars and clubs</a:t>
            </a:r>
          </a:p>
          <a:p>
            <a:r>
              <a:rPr lang="en-GB" altLang="en-US" sz="1100" dirty="0" smtClean="0">
                <a:latin typeface="Arial" panose="020B0604020202020204" pitchFamily="34" charset="0"/>
                <a:cs typeface="Arial" panose="020B0604020202020204" pitchFamily="34" charset="0"/>
              </a:rPr>
              <a:t>CONTROL TOOLS/WEAPONS: - Disabling of stolen mobile phones; restricting sales of certain items such as spray paint to teenagers</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INCREASE THE RISK</a:t>
            </a:r>
          </a:p>
          <a:p>
            <a:r>
              <a:rPr lang="en-GB" altLang="en-US" sz="1100" dirty="0" smtClean="0">
                <a:latin typeface="Arial" panose="020B0604020202020204" pitchFamily="34" charset="0"/>
                <a:cs typeface="Arial" panose="020B0604020202020204" pitchFamily="34" charset="0"/>
              </a:rPr>
              <a:t>EXTEND GUARDIANSHIP - Going out in groups; leaving signs of home occupancy; Neighbourhood Watch; or Cocoon Watches (please call if you need an explanation for this)</a:t>
            </a:r>
          </a:p>
          <a:p>
            <a:r>
              <a:rPr lang="en-GB" altLang="en-US" sz="1100" dirty="0" smtClean="0">
                <a:latin typeface="Arial" panose="020B0604020202020204" pitchFamily="34" charset="0"/>
                <a:cs typeface="Arial" panose="020B0604020202020204" pitchFamily="34" charset="0"/>
              </a:rPr>
              <a:t>ASSIST NATURAL SURVEILLANCE - improved street lighting, cutting down high hedges, environmental changes providing ‘defensible space’ areas;</a:t>
            </a:r>
          </a:p>
          <a:p>
            <a:r>
              <a:rPr lang="en-GB" altLang="en-US" sz="1100" dirty="0" smtClean="0">
                <a:latin typeface="Arial" panose="020B0604020202020204" pitchFamily="34" charset="0"/>
                <a:cs typeface="Arial" panose="020B0604020202020204" pitchFamily="34" charset="0"/>
              </a:rPr>
              <a:t>REDUCE ANONYMITY: - ID’s for taxi drivers for example; School uniforms.</a:t>
            </a:r>
          </a:p>
          <a:p>
            <a:r>
              <a:rPr lang="en-GB" altLang="en-US" sz="1100" dirty="0" smtClean="0">
                <a:latin typeface="Arial" panose="020B0604020202020204" pitchFamily="34" charset="0"/>
                <a:cs typeface="Arial" panose="020B0604020202020204" pitchFamily="34" charset="0"/>
              </a:rPr>
              <a:t>USE PLACE MANAGERS - CCTV for buses, store security officers</a:t>
            </a:r>
          </a:p>
          <a:p>
            <a:r>
              <a:rPr lang="en-GB" altLang="en-US" sz="1100" dirty="0" smtClean="0">
                <a:latin typeface="Arial" panose="020B0604020202020204" pitchFamily="34" charset="0"/>
                <a:cs typeface="Arial" panose="020B0604020202020204" pitchFamily="34" charset="0"/>
              </a:rPr>
              <a:t>STRENGTHEN FORMAL SURVEILLANCE - CCTV; burglar alarms; security guards</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REDUCE THE REWARDS</a:t>
            </a:r>
          </a:p>
          <a:p>
            <a:r>
              <a:rPr lang="en-GB" altLang="en-US" sz="1100" dirty="0" smtClean="0">
                <a:latin typeface="Arial" panose="020B0604020202020204" pitchFamily="34" charset="0"/>
                <a:cs typeface="Arial" panose="020B0604020202020204" pitchFamily="34" charset="0"/>
              </a:rPr>
              <a:t>CONCEAL TARGETS: - off street parking; ex directory phone numbers; unmarked security vehicles; </a:t>
            </a:r>
          </a:p>
          <a:p>
            <a:r>
              <a:rPr lang="en-GB" altLang="en-US" sz="1100" dirty="0" smtClean="0">
                <a:latin typeface="Arial" panose="020B0604020202020204" pitchFamily="34" charset="0"/>
                <a:cs typeface="Arial" panose="020B0604020202020204" pitchFamily="34" charset="0"/>
              </a:rPr>
              <a:t>REMOVE TARGETS - Removing items of value from display in cars; women’s refuges</a:t>
            </a:r>
          </a:p>
          <a:p>
            <a:r>
              <a:rPr lang="en-GB" altLang="en-US" sz="1100" dirty="0" smtClean="0">
                <a:latin typeface="Arial" panose="020B0604020202020204" pitchFamily="34" charset="0"/>
                <a:cs typeface="Arial" panose="020B0604020202020204" pitchFamily="34" charset="0"/>
              </a:rPr>
              <a:t>IDENTIFY PROPERTY - Property making (i.e. </a:t>
            </a:r>
            <a:r>
              <a:rPr lang="en-GB" altLang="en-US" sz="1100" dirty="0" err="1" smtClean="0">
                <a:latin typeface="Arial" panose="020B0604020202020204" pitchFamily="34" charset="0"/>
                <a:cs typeface="Arial" panose="020B0604020202020204" pitchFamily="34" charset="0"/>
              </a:rPr>
              <a:t>SmartWater</a:t>
            </a:r>
            <a:r>
              <a:rPr lang="en-GB" altLang="en-US" sz="1100" dirty="0" smtClean="0">
                <a:latin typeface="Arial" panose="020B0604020202020204" pitchFamily="34" charset="0"/>
                <a:cs typeface="Arial" panose="020B0604020202020204" pitchFamily="34" charset="0"/>
              </a:rPr>
              <a:t>); vehicle licencing livestock branding</a:t>
            </a:r>
          </a:p>
          <a:p>
            <a:r>
              <a:rPr lang="en-GB" altLang="en-US" sz="1100" dirty="0" smtClean="0">
                <a:latin typeface="Arial" panose="020B0604020202020204" pitchFamily="34" charset="0"/>
                <a:cs typeface="Arial" panose="020B0604020202020204" pitchFamily="34" charset="0"/>
              </a:rPr>
              <a:t>DISRUPT MARKETS - Monitoring second hand shops (including Charity shops); licencing of street vendors.</a:t>
            </a:r>
          </a:p>
          <a:p>
            <a:r>
              <a:rPr lang="en-GB" altLang="en-US" sz="1100" dirty="0" smtClean="0">
                <a:latin typeface="Arial" panose="020B0604020202020204" pitchFamily="34" charset="0"/>
                <a:cs typeface="Arial" panose="020B0604020202020204" pitchFamily="34" charset="0"/>
              </a:rPr>
              <a:t>DENY BENEFITS - Merchandise tagging; graffiti cleaning; speed restrictors</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REDUCE PROVOCATION</a:t>
            </a:r>
          </a:p>
          <a:p>
            <a:r>
              <a:rPr lang="en-GB" altLang="en-US" sz="1100" dirty="0" smtClean="0">
                <a:latin typeface="Arial" panose="020B0604020202020204" pitchFamily="34" charset="0"/>
                <a:cs typeface="Arial" panose="020B0604020202020204" pitchFamily="34" charset="0"/>
              </a:rPr>
              <a:t>REDUCE FRUSTRATIONS AND STRESS - Efficient queues (especially people waiting to buy drinks in a bar, or waiting for taxis); Increased seating areas</a:t>
            </a:r>
          </a:p>
          <a:p>
            <a:r>
              <a:rPr lang="en-GB" altLang="en-US" sz="1100" dirty="0" smtClean="0">
                <a:latin typeface="Arial" panose="020B0604020202020204" pitchFamily="34" charset="0"/>
                <a:cs typeface="Arial" panose="020B0604020202020204" pitchFamily="34" charset="0"/>
              </a:rPr>
              <a:t>AVOID DISPUTES - Rival fans at sporting events being kept separated (including journeys to and from, and in stadiums); Reduced crowding in bars; fixed taxi fares</a:t>
            </a:r>
          </a:p>
          <a:p>
            <a:r>
              <a:rPr lang="en-GB" altLang="en-US" sz="1100" dirty="0" smtClean="0">
                <a:latin typeface="Arial" panose="020B0604020202020204" pitchFamily="34" charset="0"/>
                <a:cs typeface="Arial" panose="020B0604020202020204" pitchFamily="34" charset="0"/>
              </a:rPr>
              <a:t>REDUCE TEMPTATION AND AROUSAL - Controls on pornography; Enforce good behaviour on football/sports fields; prohibit racial abuse</a:t>
            </a:r>
          </a:p>
          <a:p>
            <a:r>
              <a:rPr lang="en-GB" altLang="en-US" sz="1100" dirty="0" smtClean="0">
                <a:latin typeface="Arial" panose="020B0604020202020204" pitchFamily="34" charset="0"/>
                <a:cs typeface="Arial" panose="020B0604020202020204" pitchFamily="34" charset="0"/>
              </a:rPr>
              <a:t>NEUTRALISE PEER PRESSURE: Campaigns such as ‘It’s OK to say No’; or Drink Drive campaigns; Dispersal of trouble-makers in school</a:t>
            </a:r>
          </a:p>
          <a:p>
            <a:r>
              <a:rPr lang="en-GB" altLang="en-US" sz="1100" dirty="0" smtClean="0">
                <a:latin typeface="Arial" panose="020B0604020202020204" pitchFamily="34" charset="0"/>
                <a:cs typeface="Arial" panose="020B0604020202020204" pitchFamily="34" charset="0"/>
              </a:rPr>
              <a:t>DISCOURAGE IMITATION: Rapid repairs (burglaries, vandalism, graffiti); censoring details of MO’s</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REMOVE EXCUSES</a:t>
            </a:r>
          </a:p>
          <a:p>
            <a:r>
              <a:rPr lang="en-GB" altLang="en-US" sz="1100" dirty="0" smtClean="0">
                <a:latin typeface="Arial" panose="020B0604020202020204" pitchFamily="34" charset="0"/>
                <a:cs typeface="Arial" panose="020B0604020202020204" pitchFamily="34" charset="0"/>
              </a:rPr>
              <a:t>SET RULES - Rental agreements; hotel registrations; scrap metal dealers registrations;</a:t>
            </a:r>
          </a:p>
          <a:p>
            <a:r>
              <a:rPr lang="en-GB" altLang="en-US" sz="1100" dirty="0" smtClean="0">
                <a:latin typeface="Arial" panose="020B0604020202020204" pitchFamily="34" charset="0"/>
                <a:cs typeface="Arial" panose="020B0604020202020204" pitchFamily="34" charset="0"/>
              </a:rPr>
              <a:t>POST INSTRUCTIONS - Signs such as ‘no parking’ or ‘private property’</a:t>
            </a:r>
          </a:p>
          <a:p>
            <a:r>
              <a:rPr lang="en-GB" altLang="en-US" sz="1100" dirty="0" smtClean="0">
                <a:latin typeface="Arial" panose="020B0604020202020204" pitchFamily="34" charset="0"/>
                <a:cs typeface="Arial" panose="020B0604020202020204" pitchFamily="34" charset="0"/>
              </a:rPr>
              <a:t>ALERT CONSCIENCE - Road speed displays (camera signs); customs declarations</a:t>
            </a:r>
          </a:p>
          <a:p>
            <a:r>
              <a:rPr lang="en-GB" altLang="en-US" sz="1100" dirty="0" smtClean="0">
                <a:latin typeface="Arial" panose="020B0604020202020204" pitchFamily="34" charset="0"/>
                <a:cs typeface="Arial" panose="020B0604020202020204" pitchFamily="34" charset="0"/>
              </a:rPr>
              <a:t>ASSIST COMPLIANCE - Check out of library books; putting litter into bins; using public toilets</a:t>
            </a:r>
          </a:p>
          <a:p>
            <a:r>
              <a:rPr lang="en-GB" altLang="en-US" sz="1100" dirty="0" smtClean="0">
                <a:latin typeface="Arial" panose="020B0604020202020204" pitchFamily="34" charset="0"/>
                <a:cs typeface="Arial" panose="020B0604020202020204" pitchFamily="34" charset="0"/>
              </a:rPr>
              <a:t>CONTROL DRUGS AND ALCOHOL - Breathalysers in pubs; alcohol free events; controls of ‘legal highs’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11033472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Here is an illustration of the types of partnerships we can engage with for our problem orientated approach – this is not a definitive list – there are more partnerships out there.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However, partnership working should not be taken for granted.  Now, more than ever, you need to identify skills and pool resources (they are facing cuts just the same as we are).  You should aim to have a shared vision and have less silo working.  We Should recognise our partners’ strengths and weaknesses.  We need to have the skills to do it properly.</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Partnership working is not always easy.  It is important to understand the remits of other agencies – not all are concerned about crime and disorder.  The Health Service, for example, only care about peoples’ health, so compromises will often have to be sought.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You should aim to have some shared visions about what you want to achieve, and recognise that not everyone is good at everything . . .  Including us!</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Working in partnership effectively is a skill.  It is about good communication and negotiation.</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DON’T FORGET THE PUBLIC ARE OUR PARTNERS TOO!</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979438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This version combines the PAT and RAT theories.  It also adds another layer to the triangle – Super Controllers.  This is the version of the triangle that will be included on our POP plans.</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problem analysis triangle should not be solely relied upon.</a:t>
            </a:r>
          </a:p>
          <a:p>
            <a:r>
              <a:rPr lang="en-GB" altLang="en-US" sz="1100" dirty="0" smtClean="0">
                <a:latin typeface="Arial" panose="020B0604020202020204" pitchFamily="34" charset="0"/>
                <a:cs typeface="Arial" panose="020B0604020202020204" pitchFamily="34" charset="0"/>
              </a:rPr>
              <a:t> </a:t>
            </a:r>
          </a:p>
          <a:p>
            <a:r>
              <a:rPr lang="en-GB" altLang="en-US" sz="1100" dirty="0" smtClean="0">
                <a:latin typeface="Arial" panose="020B0604020202020204" pitchFamily="34" charset="0"/>
                <a:cs typeface="Arial" panose="020B0604020202020204" pitchFamily="34" charset="0"/>
              </a:rPr>
              <a:t>It provides a way of thinking about recurring problems of crime and disorder. </a:t>
            </a:r>
          </a:p>
          <a:p>
            <a:r>
              <a:rPr lang="en-GB" altLang="en-US" sz="1100" dirty="0" smtClean="0">
                <a:latin typeface="Arial" panose="020B0604020202020204" pitchFamily="34" charset="0"/>
                <a:cs typeface="Arial" panose="020B0604020202020204" pitchFamily="34" charset="0"/>
              </a:rPr>
              <a:t> </a:t>
            </a:r>
          </a:p>
          <a:p>
            <a:r>
              <a:rPr lang="en-GB" altLang="en-US" sz="1100" dirty="0" smtClean="0">
                <a:latin typeface="Arial" panose="020B0604020202020204" pitchFamily="34" charset="0"/>
                <a:cs typeface="Arial" panose="020B0604020202020204" pitchFamily="34" charset="0"/>
              </a:rPr>
              <a:t>Understanding the weakness in the problem analysis triangle in the context of a particular problem will point the way to new involvements.</a:t>
            </a:r>
          </a:p>
          <a:p>
            <a:r>
              <a:rPr lang="en-GB" altLang="en-US" sz="1100" dirty="0" smtClean="0">
                <a:latin typeface="Arial" panose="020B0604020202020204" pitchFamily="34" charset="0"/>
                <a:cs typeface="Arial" panose="020B0604020202020204" pitchFamily="34" charset="0"/>
              </a:rPr>
              <a:t> </a:t>
            </a:r>
          </a:p>
          <a:p>
            <a:r>
              <a:rPr lang="en-GB" altLang="en-US" sz="1100" b="1" dirty="0" smtClean="0">
                <a:latin typeface="Arial" panose="020B0604020202020204" pitchFamily="34" charset="0"/>
                <a:cs typeface="Arial" panose="020B0604020202020204" pitchFamily="34" charset="0"/>
              </a:rPr>
              <a:t>Handler/offender</a:t>
            </a:r>
            <a:r>
              <a:rPr lang="en-GB" altLang="en-US" sz="1100" dirty="0" smtClean="0">
                <a:latin typeface="Arial" panose="020B0604020202020204" pitchFamily="34" charset="0"/>
                <a:cs typeface="Arial" panose="020B0604020202020204" pitchFamily="34" charset="0"/>
              </a:rPr>
              <a:t> – </a:t>
            </a:r>
            <a:r>
              <a:rPr lang="en-GB" altLang="en-US" sz="1100" dirty="0" smtClean="0">
                <a:latin typeface="Arial" panose="020B0604020202020204" pitchFamily="34" charset="0"/>
                <a:ea typeface="ＭＳ Ｐゴシック" pitchFamily="34" charset="-128"/>
                <a:cs typeface="Arial" panose="020B0604020202020204" pitchFamily="34" charset="0"/>
              </a:rPr>
              <a:t>this is someone who knows the offender well and who is in a position to exert some control over his or her actions. Handlers include parents, siblings, teachers, friends and spouses. Probation and parole authorities often augment or substitute for normal handlers</a:t>
            </a:r>
            <a:r>
              <a:rPr lang="en-GB" altLang="en-US" sz="1100" dirty="0" smtClean="0">
                <a:latin typeface="Arial" panose="020B0604020202020204" pitchFamily="34" charset="0"/>
                <a:cs typeface="Arial" panose="020B0604020202020204" pitchFamily="34" charset="0"/>
              </a:rPr>
              <a:t>. </a:t>
            </a:r>
          </a:p>
          <a:p>
            <a:r>
              <a:rPr lang="en-GB" altLang="en-US" sz="1100" dirty="0" smtClean="0">
                <a:latin typeface="Arial" panose="020B0604020202020204" pitchFamily="34" charset="0"/>
                <a:cs typeface="Arial" panose="020B0604020202020204" pitchFamily="34" charset="0"/>
              </a:rPr>
              <a:t> </a:t>
            </a:r>
          </a:p>
          <a:p>
            <a:pPr marL="0" indent="0">
              <a:buFont typeface="Arial" panose="020B0604020202020204" pitchFamily="34" charset="0"/>
              <a:buNone/>
            </a:pPr>
            <a:r>
              <a:rPr lang="en-GB" altLang="en-US" sz="1100" b="1" dirty="0" smtClean="0">
                <a:latin typeface="Arial" panose="020B0604020202020204" pitchFamily="34" charset="0"/>
                <a:cs typeface="Arial" panose="020B0604020202020204" pitchFamily="34" charset="0"/>
              </a:rPr>
              <a:t>Guardian/target/victim</a:t>
            </a:r>
            <a:r>
              <a:rPr lang="en-GB" altLang="en-US" sz="1100" dirty="0" smtClean="0">
                <a:latin typeface="Arial" panose="020B0604020202020204" pitchFamily="34" charset="0"/>
                <a:cs typeface="Arial" panose="020B0604020202020204" pitchFamily="34" charset="0"/>
              </a:rPr>
              <a:t> – </a:t>
            </a:r>
            <a:r>
              <a:rPr lang="en-GB" altLang="en-US" sz="1100" dirty="0" smtClean="0">
                <a:latin typeface="Arial" panose="020B0604020202020204" pitchFamily="34" charset="0"/>
                <a:ea typeface="ＭＳ Ｐゴシック" pitchFamily="34" charset="-128"/>
                <a:cs typeface="Arial" panose="020B0604020202020204" pitchFamily="34" charset="0"/>
              </a:rPr>
              <a:t>this is usually people protecting themselves, their own belongings or those of family members, friends, and co-workers. Guardians also include Police and private security.</a:t>
            </a:r>
          </a:p>
          <a:p>
            <a:r>
              <a:rPr lang="en-GB" altLang="en-US" sz="1100" dirty="0" smtClean="0">
                <a:latin typeface="Arial" panose="020B0604020202020204" pitchFamily="34" charset="0"/>
                <a:cs typeface="Arial" panose="020B0604020202020204" pitchFamily="34" charset="0"/>
              </a:rPr>
              <a:t> </a:t>
            </a:r>
          </a:p>
          <a:p>
            <a:r>
              <a:rPr lang="en-GB" altLang="en-US" sz="1100" b="1" dirty="0" smtClean="0">
                <a:latin typeface="Arial" panose="020B0604020202020204" pitchFamily="34" charset="0"/>
                <a:cs typeface="Arial" panose="020B0604020202020204" pitchFamily="34" charset="0"/>
              </a:rPr>
              <a:t>Manager/place/location</a:t>
            </a:r>
            <a:r>
              <a:rPr lang="en-GB" altLang="en-US" sz="1100" dirty="0" smtClean="0">
                <a:latin typeface="Arial" panose="020B0604020202020204" pitchFamily="34" charset="0"/>
                <a:cs typeface="Arial" panose="020B0604020202020204" pitchFamily="34" charset="0"/>
              </a:rPr>
              <a:t> – </a:t>
            </a:r>
            <a:r>
              <a:rPr lang="en-GB" altLang="en-US" sz="1100" dirty="0" smtClean="0">
                <a:latin typeface="Arial" panose="020B0604020202020204" pitchFamily="34" charset="0"/>
                <a:ea typeface="ＭＳ Ｐゴシック" pitchFamily="34" charset="-128"/>
                <a:cs typeface="Arial" panose="020B0604020202020204" pitchFamily="34" charset="0"/>
              </a:rPr>
              <a:t>is the owner or designee who has some responsibility for controlling behaviour in the specific location such as a bus driver or teacher in a school, bar owners in drinking establishments, landlords in rental housing, or flight attendants on commercial airliner</a:t>
            </a:r>
            <a:r>
              <a:rPr lang="en-GB" altLang="en-US" sz="1100" dirty="0" smtClean="0">
                <a:latin typeface="Arial" panose="020B0604020202020204" pitchFamily="34" charset="0"/>
                <a:cs typeface="Arial" panose="020B0604020202020204" pitchFamily="34" charset="0"/>
              </a:rPr>
              <a:t>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When working with partners, it is useful to consider who has the power (and interest) to make things happen.  We are working on the problem on the Problem Analysis Triangle (PAT) and you and your partners will be aiming to provide some handling, management or guardianship around the triangle.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However, responses may need resources (either money or people) that will involve decisions being made by people who have authority.  These we call </a:t>
            </a:r>
            <a:r>
              <a:rPr lang="en-GB" altLang="en-US" sz="1100" b="1" dirty="0" smtClean="0">
                <a:latin typeface="Arial" panose="020B0604020202020204" pitchFamily="34" charset="0"/>
                <a:cs typeface="Arial" panose="020B0604020202020204" pitchFamily="34" charset="0"/>
              </a:rPr>
              <a:t>Super Controllers</a:t>
            </a:r>
            <a:r>
              <a:rPr lang="en-GB" altLang="en-US" sz="1100" dirty="0" smtClean="0">
                <a:latin typeface="Arial" panose="020B0604020202020204" pitchFamily="34" charset="0"/>
                <a:cs typeface="Arial" panose="020B0604020202020204" pitchFamily="34" charset="0"/>
              </a:rPr>
              <a:t>.  It is always worth considering “who has the power to make something happen?”  In the police it could be an Inspector; in the local authority it could be a senior manager; a family member of a problem teenager, or a person with drug or alcohol dependency can also be a Super Controller – you need these people on your side.  These people can have a positive impact on decisions made about responses, but if they are not in agreement then the impact can be negative and things may not get done.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6557105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The purpose of assessing a problem-solving effort is to help you make better decisions by answering two specific questions:</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First, did the problem decline?  Answering this question helps you decide whether to end the problem-solving effort and focus resources on other problems.</a:t>
            </a:r>
          </a:p>
          <a:p>
            <a:pPr>
              <a:buFontTx/>
              <a:buAutoNum type="arabicPeriod"/>
            </a:pPr>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Secondly, if the problem </a:t>
            </a:r>
            <a:r>
              <a:rPr lang="en-GB" altLang="en-US" sz="1100" i="1" dirty="0" smtClean="0">
                <a:latin typeface="Arial" panose="020B0604020202020204" pitchFamily="34" charset="0"/>
                <a:cs typeface="Arial" panose="020B0604020202020204" pitchFamily="34" charset="0"/>
              </a:rPr>
              <a:t>did</a:t>
            </a:r>
            <a:r>
              <a:rPr lang="en-GB" altLang="en-US" sz="1100" dirty="0" smtClean="0">
                <a:latin typeface="Arial" panose="020B0604020202020204" pitchFamily="34" charset="0"/>
                <a:cs typeface="Arial" panose="020B0604020202020204" pitchFamily="34" charset="0"/>
              </a:rPr>
              <a:t> decline, did the response </a:t>
            </a:r>
            <a:r>
              <a:rPr lang="en-GB" altLang="en-US" sz="1100" i="1" dirty="0" smtClean="0">
                <a:latin typeface="Arial" panose="020B0604020202020204" pitchFamily="34" charset="0"/>
                <a:cs typeface="Arial" panose="020B0604020202020204" pitchFamily="34" charset="0"/>
              </a:rPr>
              <a:t>cause </a:t>
            </a:r>
            <a:r>
              <a:rPr lang="en-GB" altLang="en-US" sz="1100" dirty="0" smtClean="0">
                <a:latin typeface="Arial" panose="020B0604020202020204" pitchFamily="34" charset="0"/>
                <a:cs typeface="Arial" panose="020B0604020202020204" pitchFamily="34" charset="0"/>
              </a:rPr>
              <a:t>the decline? Answering this question helps you decide whether to apply the response to similar problems</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(Source: </a:t>
            </a:r>
            <a:r>
              <a:rPr lang="en-GB" altLang="en-US" sz="1100" dirty="0" smtClean="0">
                <a:latin typeface="Arial" panose="020B0604020202020204" pitchFamily="34" charset="0"/>
                <a:cs typeface="Arial" panose="020B0604020202020204" pitchFamily="34" charset="0"/>
              </a:rPr>
              <a:t>Eck, John (2002) </a:t>
            </a:r>
            <a:r>
              <a:rPr lang="en-US" altLang="en-US" sz="1100" dirty="0" smtClean="0">
                <a:latin typeface="Arial" panose="020B0604020202020204" pitchFamily="34" charset="0"/>
                <a:cs typeface="Arial" panose="020B0604020202020204" pitchFamily="34" charset="0"/>
              </a:rPr>
              <a:t>Assessing Responses to Problems: An Introductory Guide for Police Problem-Solvers. Problem-Oriented Guides for Police, Problem-Solving Tools Guide No. 1. Washington, DC.  Office of Community Oriented Policing Services, U.S. Department of Justice.)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8406383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And finally – did you achieve your SMART objectives?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30262752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dirty="0" smtClean="0">
                <a:latin typeface="Arial" panose="020B0604020202020204" pitchFamily="34" charset="0"/>
                <a:cs typeface="Arial" panose="020B0604020202020204" pitchFamily="34" charset="0"/>
              </a:rPr>
              <a:t>The What Works Centre for Crime Reduction was established in 2013 and is part of the College of Policing. </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The focus of the What Works Centre for Crime Reduction is on:</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reviewing research on practices and interventions to reduce crime;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labelling the best available evidence on interventions in terms of impact on crime reduction, how they work, where they work, how to do it and economic cost.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providing Police and Crime Commissioners (PCCs) and other crime reduction stakeholders with the knowledge, tools and guidance to help them target their resources more effectively.</a:t>
            </a:r>
            <a:br>
              <a:rPr lang="en-GB" sz="1100" dirty="0" smtClean="0">
                <a:latin typeface="Arial" panose="020B0604020202020204" pitchFamily="34" charset="0"/>
                <a:cs typeface="Arial" panose="020B0604020202020204" pitchFamily="34" charset="0"/>
              </a:rPr>
            </a:b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The Centre is led by a core team from the College of Policing and has been supported by a </a:t>
            </a:r>
            <a:r>
              <a:rPr lang="en-GB" sz="1100" dirty="0" smtClean="0">
                <a:latin typeface="Arial" panose="020B0604020202020204" pitchFamily="34" charset="0"/>
                <a:cs typeface="Arial" panose="020B0604020202020204" pitchFamily="34" charset="0"/>
                <a:hlinkClick r:id="rId3" tooltip="Read about the commissioned partnership programme"/>
              </a:rPr>
              <a:t>Commissioned partnership programme</a:t>
            </a:r>
            <a:r>
              <a:rPr lang="en-GB" sz="1100" dirty="0" smtClean="0">
                <a:latin typeface="Arial" panose="020B0604020202020204" pitchFamily="34" charset="0"/>
                <a:cs typeface="Arial" panose="020B0604020202020204" pitchFamily="34" charset="0"/>
              </a:rPr>
              <a:t> which was jointly funded by the College and the Economic and Social Research Council. </a:t>
            </a:r>
          </a:p>
          <a:p>
            <a:pPr>
              <a:defRPr/>
            </a:pPr>
            <a:r>
              <a:rPr lang="en-GB" sz="1100" dirty="0" smtClean="0">
                <a:latin typeface="Arial" panose="020B0604020202020204" pitchFamily="34" charset="0"/>
                <a:cs typeface="Arial" panose="020B0604020202020204" pitchFamily="34" charset="0"/>
              </a:rPr>
              <a:t>The What Works Centre for Crime Reduction is part of a network of What Works Centres created to provide robust and comprehensive evidence that will guide decision-making on public spending.</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52473393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38</a:t>
            </a:fld>
            <a:endParaRPr lang="en-GB"/>
          </a:p>
        </p:txBody>
      </p:sp>
    </p:spTree>
    <p:extLst>
      <p:ext uri="{BB962C8B-B14F-4D97-AF65-F5344CB8AC3E}">
        <p14:creationId xmlns:p14="http://schemas.microsoft.com/office/powerpoint/2010/main" val="1862883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tags" Target="../tags/tag3.xml"/><Relationship Id="rId7" Type="http://schemas.openxmlformats.org/officeDocument/2006/relationships/image" Target="../media/image9.jpe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3.jpg"/><Relationship Id="rId5" Type="http://schemas.openxmlformats.org/officeDocument/2006/relationships/notesSlide" Target="../notesSlides/notesSlide4.xml"/><Relationship Id="rId4"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3.jpg"/><Relationship Id="rId7"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s>
</file>

<file path=ppt/slides/_rels/slide9.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3.jpg"/><Relationship Id="rId7"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 Id="rId9"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hyperlink" Target="https://www.youtube.com/watch?v=vY4jmVfBAyQ" TargetMode="External"/></Relationships>
</file>

<file path=ppt/slides/_rels/slide2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40.emf"/></Relationships>
</file>

<file path=ppt/slides/_rels/slide3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4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388400" y="2705895"/>
            <a:ext cx="4551903" cy="1015663"/>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Problem Solving </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32166" y="136883"/>
            <a:ext cx="792549" cy="957155"/>
          </a:xfrm>
          <a:prstGeom prst="rect">
            <a:avLst/>
          </a:prstGeom>
        </p:spPr>
      </p:pic>
    </p:spTree>
    <p:extLst>
      <p:ext uri="{BB962C8B-B14F-4D97-AF65-F5344CB8AC3E}">
        <p14:creationId xmlns:p14="http://schemas.microsoft.com/office/powerpoint/2010/main" val="39029496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08341" y="1142801"/>
            <a:ext cx="4026298" cy="40242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184041" y="1915121"/>
            <a:ext cx="7704856" cy="3046988"/>
          </a:xfrm>
          <a:prstGeom prst="rect">
            <a:avLst/>
          </a:prstGeom>
          <a:noFill/>
        </p:spPr>
        <p:txBody>
          <a:bodyPr wrap="square" rtlCol="0">
            <a:spAutoFit/>
          </a:bodyPr>
          <a:lstStyle/>
          <a:p>
            <a:pPr algn="ctr">
              <a:defRPr/>
            </a:pPr>
            <a:r>
              <a:rPr lang="en-GB" altLang="en-US" sz="2400" dirty="0" smtClean="0">
                <a:solidFill>
                  <a:srgbClr val="0000FF"/>
                </a:solidFill>
                <a:latin typeface="Arial" charset="0"/>
                <a:ea typeface="ＭＳ Ｐゴシック" pitchFamily="34" charset="-128"/>
              </a:rPr>
              <a:t>Public Drinking</a:t>
            </a:r>
            <a:r>
              <a:rPr lang="en-GB" altLang="en-US" sz="2400" dirty="0">
                <a:solidFill>
                  <a:srgbClr val="0000FF"/>
                </a:solidFill>
                <a:latin typeface="Arial" charset="0"/>
                <a:ea typeface="ＭＳ Ｐゴシック" pitchFamily="34" charset="-128"/>
              </a:rPr>
              <a:t>, </a:t>
            </a:r>
            <a:r>
              <a:rPr lang="en-GB" altLang="en-US" sz="2400" dirty="0" smtClean="0">
                <a:solidFill>
                  <a:srgbClr val="0000FF"/>
                </a:solidFill>
                <a:latin typeface="Arial" charset="0"/>
                <a:ea typeface="ＭＳ Ｐゴシック" pitchFamily="34" charset="-128"/>
              </a:rPr>
              <a:t>Swearing</a:t>
            </a:r>
            <a:r>
              <a:rPr lang="en-GB" altLang="en-US" sz="2400" dirty="0">
                <a:solidFill>
                  <a:srgbClr val="0000FF"/>
                </a:solidFill>
                <a:latin typeface="Arial" charset="0"/>
                <a:ea typeface="ＭＳ Ｐゴシック" pitchFamily="34" charset="-128"/>
              </a:rPr>
              <a:t>, </a:t>
            </a:r>
            <a:r>
              <a:rPr lang="en-GB" altLang="en-US" sz="2400" dirty="0" smtClean="0">
                <a:solidFill>
                  <a:srgbClr val="0000FF"/>
                </a:solidFill>
                <a:latin typeface="Arial" charset="0"/>
                <a:ea typeface="ＭＳ Ｐゴシック" pitchFamily="34" charset="-128"/>
              </a:rPr>
              <a:t>rowdy </a:t>
            </a:r>
            <a:endParaRPr lang="en-GB" altLang="en-US" sz="2400" dirty="0">
              <a:solidFill>
                <a:srgbClr val="0000FF"/>
              </a:solidFill>
              <a:latin typeface="Arial" charset="0"/>
              <a:ea typeface="ＭＳ Ｐゴシック" pitchFamily="34" charset="-128"/>
            </a:endParaRPr>
          </a:p>
          <a:p>
            <a:pPr algn="ctr">
              <a:defRPr/>
            </a:pPr>
            <a:r>
              <a:rPr lang="en-GB" altLang="en-US" sz="2400" dirty="0" smtClean="0">
                <a:solidFill>
                  <a:srgbClr val="0000FF"/>
                </a:solidFill>
                <a:latin typeface="Arial" charset="0"/>
                <a:ea typeface="ＭＳ Ｐゴシック" pitchFamily="34" charset="-128"/>
              </a:rPr>
              <a:t> uncivil </a:t>
            </a:r>
            <a:r>
              <a:rPr lang="en-GB" altLang="en-US" sz="2400" dirty="0">
                <a:solidFill>
                  <a:srgbClr val="0000FF"/>
                </a:solidFill>
                <a:latin typeface="Arial" charset="0"/>
                <a:ea typeface="ＭＳ Ｐゴシック" pitchFamily="34" charset="-128"/>
              </a:rPr>
              <a:t>behaviour by groups of people or individuals</a:t>
            </a:r>
          </a:p>
          <a:p>
            <a:pPr algn="ctr">
              <a:defRPr/>
            </a:pPr>
            <a:r>
              <a:rPr lang="en-GB" altLang="en-US" sz="2400" dirty="0">
                <a:solidFill>
                  <a:srgbClr val="0000FF"/>
                </a:solidFill>
                <a:latin typeface="Arial" charset="0"/>
                <a:ea typeface="ＭＳ Ｐゴシック" pitchFamily="34" charset="-128"/>
              </a:rPr>
              <a:t>Graffiti or damage and vandalism</a:t>
            </a:r>
          </a:p>
          <a:p>
            <a:pPr algn="ctr">
              <a:defRPr/>
            </a:pPr>
            <a:r>
              <a:rPr lang="en-GB" altLang="en-US" sz="2400" dirty="0">
                <a:solidFill>
                  <a:srgbClr val="0000FF"/>
                </a:solidFill>
                <a:latin typeface="Arial" charset="0"/>
                <a:ea typeface="ＭＳ Ｐゴシック" pitchFamily="34" charset="-128"/>
              </a:rPr>
              <a:t>Littering</a:t>
            </a:r>
          </a:p>
          <a:p>
            <a:pPr algn="ctr">
              <a:defRPr/>
            </a:pPr>
            <a:r>
              <a:rPr lang="en-GB" altLang="en-US" sz="2400" dirty="0">
                <a:solidFill>
                  <a:srgbClr val="0000FF"/>
                </a:solidFill>
                <a:latin typeface="Arial" charset="0"/>
                <a:ea typeface="ＭＳ Ｐゴシック" pitchFamily="34" charset="-128"/>
              </a:rPr>
              <a:t>Evidence of drug taking and dealing</a:t>
            </a:r>
          </a:p>
          <a:p>
            <a:pPr algn="ctr">
              <a:defRPr/>
            </a:pPr>
            <a:r>
              <a:rPr lang="en-GB" altLang="en-US" sz="2400" dirty="0">
                <a:solidFill>
                  <a:srgbClr val="0000FF"/>
                </a:solidFill>
                <a:latin typeface="Arial" charset="0"/>
                <a:ea typeface="ＭＳ Ｐゴシック" pitchFamily="34" charset="-128"/>
              </a:rPr>
              <a:t>Prostitution</a:t>
            </a:r>
          </a:p>
          <a:p>
            <a:pPr algn="ctr">
              <a:defRPr/>
            </a:pPr>
            <a:r>
              <a:rPr lang="en-GB" altLang="en-US" sz="2400" dirty="0">
                <a:solidFill>
                  <a:srgbClr val="0000FF"/>
                </a:solidFill>
                <a:latin typeface="Arial" charset="0"/>
                <a:ea typeface="ＭＳ Ｐゴシック" pitchFamily="34" charset="-128"/>
              </a:rPr>
              <a:t>Speeding</a:t>
            </a:r>
          </a:p>
          <a:p>
            <a:pPr algn="ctr">
              <a:defRPr/>
            </a:pPr>
            <a:r>
              <a:rPr lang="en-GB" altLang="en-US" sz="2400" dirty="0">
                <a:solidFill>
                  <a:srgbClr val="0000FF"/>
                </a:solidFill>
                <a:latin typeface="Arial" charset="0"/>
                <a:ea typeface="ＭＳ Ｐゴシック" pitchFamily="34" charset="-128"/>
              </a:rPr>
              <a:t>Rubbish dumped outside houses, burnt out cars</a:t>
            </a:r>
          </a:p>
        </p:txBody>
      </p:sp>
      <p:pic>
        <p:nvPicPr>
          <p:cNvPr id="5" name="Picture 4"/>
          <p:cNvPicPr>
            <a:picLocks noChangeAspect="1"/>
          </p:cNvPicPr>
          <p:nvPr/>
        </p:nvPicPr>
        <p:blipFill>
          <a:blip r:embed="rId4"/>
          <a:stretch>
            <a:fillRect/>
          </a:stretch>
        </p:blipFill>
        <p:spPr>
          <a:xfrm>
            <a:off x="369529" y="3801401"/>
            <a:ext cx="2163722" cy="1485064"/>
          </a:xfrm>
          <a:prstGeom prst="rect">
            <a:avLst/>
          </a:prstGeom>
        </p:spPr>
      </p:pic>
      <p:pic>
        <p:nvPicPr>
          <p:cNvPr id="6" name="Picture 5"/>
          <p:cNvPicPr>
            <a:picLocks noChangeAspect="1"/>
          </p:cNvPicPr>
          <p:nvPr/>
        </p:nvPicPr>
        <p:blipFill>
          <a:blip r:embed="rId5"/>
          <a:stretch>
            <a:fillRect/>
          </a:stretch>
        </p:blipFill>
        <p:spPr>
          <a:xfrm>
            <a:off x="9458076" y="3438615"/>
            <a:ext cx="2476500" cy="1847850"/>
          </a:xfrm>
          <a:prstGeom prst="rect">
            <a:avLst/>
          </a:prstGeom>
        </p:spPr>
      </p:pic>
      <p:pic>
        <p:nvPicPr>
          <p:cNvPr id="7" name="Picture 6"/>
          <p:cNvPicPr>
            <a:picLocks noChangeAspect="1"/>
          </p:cNvPicPr>
          <p:nvPr/>
        </p:nvPicPr>
        <p:blipFill>
          <a:blip r:embed="rId6"/>
          <a:stretch>
            <a:fillRect/>
          </a:stretch>
        </p:blipFill>
        <p:spPr>
          <a:xfrm>
            <a:off x="9458076" y="413539"/>
            <a:ext cx="2122871" cy="1722169"/>
          </a:xfrm>
          <a:prstGeom prst="rect">
            <a:avLst/>
          </a:prstGeom>
        </p:spPr>
      </p:pic>
      <p:pic>
        <p:nvPicPr>
          <p:cNvPr id="8" name="Picture 7"/>
          <p:cNvPicPr>
            <a:picLocks noChangeAspect="1"/>
          </p:cNvPicPr>
          <p:nvPr/>
        </p:nvPicPr>
        <p:blipFill>
          <a:blip r:embed="rId7"/>
          <a:stretch>
            <a:fillRect/>
          </a:stretch>
        </p:blipFill>
        <p:spPr>
          <a:xfrm>
            <a:off x="401475" y="461311"/>
            <a:ext cx="2131776" cy="1556278"/>
          </a:xfrm>
          <a:prstGeom prst="rect">
            <a:avLst/>
          </a:prstGeom>
        </p:spPr>
      </p:pic>
      <p:sp>
        <p:nvSpPr>
          <p:cNvPr id="9" name="TextBox 8"/>
          <p:cNvSpPr txBox="1"/>
          <p:nvPr/>
        </p:nvSpPr>
        <p:spPr>
          <a:xfrm>
            <a:off x="3346760" y="628292"/>
            <a:ext cx="5297806" cy="584775"/>
          </a:xfrm>
          <a:prstGeom prst="rect">
            <a:avLst/>
          </a:prstGeom>
          <a:solidFill>
            <a:srgbClr val="002060"/>
          </a:solidFill>
        </p:spPr>
        <p:txBody>
          <a:bodyPr wrap="square" rtlCol="0">
            <a:spAutoFit/>
          </a:bodyPr>
          <a:lstStyle/>
          <a:p>
            <a:pPr algn="ctr"/>
            <a:r>
              <a:rPr lang="en-GB" sz="3200" b="1" dirty="0" smtClean="0">
                <a:solidFill>
                  <a:schemeClr val="bg1"/>
                </a:solidFill>
              </a:rPr>
              <a:t>Signal Crimes</a:t>
            </a:r>
            <a:endParaRPr lang="en-GB" sz="3200" b="1" dirty="0">
              <a:solidFill>
                <a:schemeClr val="bg1"/>
              </a:solidFill>
            </a:endParaRPr>
          </a:p>
        </p:txBody>
      </p:sp>
    </p:spTree>
    <p:extLst>
      <p:ext uri="{BB962C8B-B14F-4D97-AF65-F5344CB8AC3E}">
        <p14:creationId xmlns:p14="http://schemas.microsoft.com/office/powerpoint/2010/main" val="2773767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a:xfrm>
            <a:off x="785812" y="397221"/>
            <a:ext cx="4664595" cy="558924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Tx/>
              <a:buNone/>
            </a:pPr>
            <a:endParaRPr lang="en-GB" altLang="en-US" sz="2000" dirty="0" smtClean="0">
              <a:ea typeface="ＭＳ Ｐゴシック" pitchFamily="34" charset="-128"/>
            </a:endParaRPr>
          </a:p>
          <a:p>
            <a:pPr marL="0" indent="0" algn="ctr">
              <a:buFontTx/>
              <a:buNone/>
            </a:pPr>
            <a:r>
              <a:rPr lang="en-GB" altLang="en-US" sz="2800" dirty="0" smtClean="0">
                <a:solidFill>
                  <a:srgbClr val="002060"/>
                </a:solidFill>
                <a:ea typeface="ＭＳ Ｐゴシック" pitchFamily="34" charset="-128"/>
              </a:rPr>
              <a:t>A group of </a:t>
            </a:r>
          </a:p>
          <a:p>
            <a:pPr marL="0" indent="0" algn="ctr">
              <a:buFontTx/>
              <a:buNone/>
            </a:pPr>
            <a:r>
              <a:rPr lang="en-GB" altLang="en-US" sz="2800" dirty="0" smtClean="0">
                <a:solidFill>
                  <a:srgbClr val="002060"/>
                </a:solidFill>
                <a:ea typeface="ＭＳ Ｐゴシック" pitchFamily="34" charset="-128"/>
              </a:rPr>
              <a:t>incidents occurring</a:t>
            </a:r>
          </a:p>
          <a:p>
            <a:pPr marL="0" indent="0" algn="ctr">
              <a:buFontTx/>
              <a:buNone/>
            </a:pPr>
            <a:r>
              <a:rPr lang="en-GB" altLang="en-US" sz="2800" dirty="0" smtClean="0">
                <a:solidFill>
                  <a:srgbClr val="002060"/>
                </a:solidFill>
                <a:ea typeface="ＭＳ Ｐゴシック" pitchFamily="34" charset="-128"/>
              </a:rPr>
              <a:t> in a community</a:t>
            </a:r>
          </a:p>
          <a:p>
            <a:pPr marL="0" indent="0" algn="ctr">
              <a:buFontTx/>
              <a:buNone/>
            </a:pPr>
            <a:r>
              <a:rPr lang="en-GB" altLang="en-US" sz="2800" dirty="0" smtClean="0">
                <a:solidFill>
                  <a:srgbClr val="002060"/>
                </a:solidFill>
                <a:ea typeface="ＭＳ Ｐゴシック" pitchFamily="34" charset="-128"/>
              </a:rPr>
              <a:t> that are similar or</a:t>
            </a:r>
          </a:p>
          <a:p>
            <a:pPr marL="0" indent="0" algn="ctr">
              <a:buFontTx/>
              <a:buNone/>
            </a:pPr>
            <a:r>
              <a:rPr lang="en-GB" altLang="en-US" sz="2800" dirty="0" smtClean="0">
                <a:solidFill>
                  <a:srgbClr val="002060"/>
                </a:solidFill>
                <a:ea typeface="ＭＳ Ｐゴシック" pitchFamily="34" charset="-128"/>
              </a:rPr>
              <a:t> connected in one or</a:t>
            </a:r>
          </a:p>
          <a:p>
            <a:pPr marL="0" indent="0" algn="ctr">
              <a:buFontTx/>
              <a:buNone/>
            </a:pPr>
            <a:r>
              <a:rPr lang="en-GB" altLang="en-US" sz="2800" dirty="0" smtClean="0">
                <a:solidFill>
                  <a:srgbClr val="002060"/>
                </a:solidFill>
                <a:ea typeface="ＭＳ Ｐゴシック" pitchFamily="34" charset="-128"/>
              </a:rPr>
              <a:t> more ways and that</a:t>
            </a:r>
          </a:p>
          <a:p>
            <a:pPr marL="0" indent="0" algn="ctr">
              <a:buFontTx/>
              <a:buNone/>
            </a:pPr>
            <a:r>
              <a:rPr lang="en-GB" altLang="en-US" sz="2800" dirty="0" smtClean="0">
                <a:solidFill>
                  <a:srgbClr val="002060"/>
                </a:solidFill>
                <a:ea typeface="ＭＳ Ｐゴシック" pitchFamily="34" charset="-128"/>
              </a:rPr>
              <a:t> are of concern to the</a:t>
            </a:r>
          </a:p>
          <a:p>
            <a:pPr marL="0" indent="0" algn="ctr">
              <a:buFontTx/>
              <a:buNone/>
            </a:pPr>
            <a:r>
              <a:rPr lang="en-GB" altLang="en-US" sz="2800" dirty="0" smtClean="0">
                <a:solidFill>
                  <a:srgbClr val="002060"/>
                </a:solidFill>
                <a:ea typeface="ＭＳ Ｐゴシック" pitchFamily="34" charset="-128"/>
              </a:rPr>
              <a:t> public and require a</a:t>
            </a:r>
          </a:p>
          <a:p>
            <a:pPr marL="0" indent="0" algn="ctr">
              <a:buFontTx/>
              <a:buNone/>
            </a:pPr>
            <a:r>
              <a:rPr lang="en-GB" altLang="en-US" sz="2800" dirty="0" smtClean="0">
                <a:solidFill>
                  <a:srgbClr val="002060"/>
                </a:solidFill>
                <a:ea typeface="ＭＳ Ｐゴシック" pitchFamily="34" charset="-128"/>
              </a:rPr>
              <a:t> police response.</a:t>
            </a:r>
          </a:p>
          <a:p>
            <a:pPr marL="0" indent="0">
              <a:buFontTx/>
              <a:buNone/>
            </a:pPr>
            <a:endParaRPr lang="en-GB" altLang="en-US" sz="2000" dirty="0" smtClean="0">
              <a:ea typeface="ＭＳ Ｐゴシック" pitchFamily="34" charset="-128"/>
            </a:endParaRPr>
          </a:p>
        </p:txBody>
      </p:sp>
      <p:pic>
        <p:nvPicPr>
          <p:cNvPr id="5" name="Picture 4"/>
          <p:cNvPicPr>
            <a:picLocks noChangeAspect="1"/>
          </p:cNvPicPr>
          <p:nvPr>
            <p:custDataLst>
              <p:tags r:id="rId2"/>
            </p:custDataLst>
          </p:nvPr>
        </p:nvPicPr>
        <p:blipFill rotWithShape="1">
          <a:blip r:embed="rId7" cstate="print">
            <a:extLst>
              <a:ext uri="{28A0092B-C50C-407E-A947-70E740481C1C}">
                <a14:useLocalDpi xmlns:a14="http://schemas.microsoft.com/office/drawing/2010/main" val="0"/>
              </a:ext>
            </a:extLst>
          </a:blip>
          <a:srcRect l="9624" r="12547"/>
          <a:stretch/>
        </p:blipFill>
        <p:spPr>
          <a:xfrm>
            <a:off x="7864708" y="1540221"/>
            <a:ext cx="3904261" cy="2664296"/>
          </a:xfrm>
          <a:prstGeom prst="rect">
            <a:avLst/>
          </a:prstGeom>
          <a:effectLst>
            <a:softEdge rad="317500"/>
          </a:effectLst>
        </p:spPr>
      </p:pic>
      <p:pic>
        <p:nvPicPr>
          <p:cNvPr id="6" name="Picture 5"/>
          <p:cNvPicPr>
            <a:picLocks noChangeAspect="1"/>
          </p:cNvPicPr>
          <p:nvPr>
            <p:custDataLst>
              <p:tags r:id="rId3"/>
            </p:custDataLst>
          </p:nvPr>
        </p:nvPicPr>
        <p:blipFill rotWithShape="1">
          <a:blip r:embed="rId8" cstate="print">
            <a:extLst>
              <a:ext uri="{28A0092B-C50C-407E-A947-70E740481C1C}">
                <a14:useLocalDpi xmlns:a14="http://schemas.microsoft.com/office/drawing/2010/main" val="0"/>
              </a:ext>
            </a:extLst>
          </a:blip>
          <a:srcRect l="18241"/>
          <a:stretch/>
        </p:blipFill>
        <p:spPr>
          <a:xfrm>
            <a:off x="5450408" y="3191841"/>
            <a:ext cx="3432614" cy="2664296"/>
          </a:xfrm>
          <a:prstGeom prst="rect">
            <a:avLst/>
          </a:prstGeom>
          <a:effectLst>
            <a:softEdge rad="317500"/>
          </a:effectLst>
        </p:spPr>
      </p:pic>
      <p:sp>
        <p:nvSpPr>
          <p:cNvPr id="7" name="TextBox 6"/>
          <p:cNvSpPr txBox="1"/>
          <p:nvPr/>
        </p:nvSpPr>
        <p:spPr>
          <a:xfrm>
            <a:off x="5734057" y="422024"/>
            <a:ext cx="5297806" cy="584775"/>
          </a:xfrm>
          <a:prstGeom prst="rect">
            <a:avLst/>
          </a:prstGeom>
          <a:solidFill>
            <a:srgbClr val="002060"/>
          </a:solidFill>
        </p:spPr>
        <p:txBody>
          <a:bodyPr wrap="square" rtlCol="0">
            <a:spAutoFit/>
          </a:bodyPr>
          <a:lstStyle/>
          <a:p>
            <a:pPr algn="ctr"/>
            <a:r>
              <a:rPr lang="en-GB" sz="3200" b="1" dirty="0" smtClean="0">
                <a:solidFill>
                  <a:schemeClr val="bg1"/>
                </a:solidFill>
              </a:rPr>
              <a:t>What is a problem?</a:t>
            </a:r>
            <a:endParaRPr lang="en-GB" sz="3200" b="1" dirty="0">
              <a:solidFill>
                <a:schemeClr val="bg1"/>
              </a:solidFill>
            </a:endParaRPr>
          </a:p>
        </p:txBody>
      </p:sp>
    </p:spTree>
    <p:extLst>
      <p:ext uri="{BB962C8B-B14F-4D97-AF65-F5344CB8AC3E}">
        <p14:creationId xmlns:p14="http://schemas.microsoft.com/office/powerpoint/2010/main" val="1610698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1099127" y="1473486"/>
            <a:ext cx="9873671" cy="4154984"/>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400" kern="0" dirty="0" smtClean="0">
                <a:solidFill>
                  <a:srgbClr val="002060"/>
                </a:solidFill>
              </a:rPr>
              <a:t>Partnership</a:t>
            </a:r>
            <a:r>
              <a:rPr kumimoji="0" lang="en-GB" sz="4400" i="0" u="none" strike="noStrike" kern="0" cap="none" spc="0" normalizeH="0" baseline="0" noProof="0" dirty="0" smtClean="0">
                <a:ln>
                  <a:noFill/>
                </a:ln>
                <a:solidFill>
                  <a:srgbClr val="002060"/>
                </a:solidFill>
                <a:effectLst/>
                <a:uLnTx/>
                <a:uFillTx/>
              </a:rPr>
              <a:t>-Orientated Policing (POPS)</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4400" i="0" u="none" strike="noStrike" kern="0" cap="none" spc="0" normalizeH="0" baseline="0" noProof="0" dirty="0" smtClean="0">
                <a:ln>
                  <a:noFill/>
                </a:ln>
                <a:solidFill>
                  <a:srgbClr val="002060"/>
                </a:solidFill>
                <a:effectLst/>
                <a:uLnTx/>
                <a:uFillTx/>
              </a:rPr>
              <a:t>OSARA</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4400" i="0" u="none" strike="noStrike" kern="0" cap="none" spc="0" normalizeH="0" baseline="0" noProof="0" dirty="0" smtClean="0">
                <a:ln>
                  <a:noFill/>
                </a:ln>
                <a:solidFill>
                  <a:srgbClr val="002060"/>
                </a:solidFill>
                <a:effectLst/>
                <a:uLnTx/>
                <a:uFillTx/>
              </a:rPr>
              <a:t>PAT</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4400" i="0" u="none" strike="noStrike" kern="0" cap="none" spc="0" normalizeH="0" baseline="0" noProof="0" dirty="0" smtClean="0">
                <a:ln>
                  <a:noFill/>
                </a:ln>
                <a:solidFill>
                  <a:srgbClr val="002060"/>
                </a:solidFill>
                <a:effectLst/>
                <a:uLnTx/>
                <a:uFillTx/>
              </a:rPr>
              <a:t>PAT (Enhanced)</a:t>
            </a:r>
          </a:p>
          <a:p>
            <a:pPr marL="0" marR="0" lvl="0" indent="0" algn="ctr" defTabSz="914400" eaLnBrk="1" fontAlgn="auto" latinLnBrk="0" hangingPunct="1">
              <a:lnSpc>
                <a:spcPct val="100000"/>
              </a:lnSpc>
              <a:spcBef>
                <a:spcPts val="0"/>
              </a:spcBef>
              <a:spcAft>
                <a:spcPts val="0"/>
              </a:spcAft>
              <a:buClrTx/>
              <a:buSzTx/>
              <a:buFontTx/>
              <a:buNone/>
              <a:tabLst/>
              <a:defRPr/>
            </a:pPr>
            <a:r>
              <a:rPr lang="en-GB" sz="4400" kern="0" dirty="0" smtClean="0">
                <a:solidFill>
                  <a:srgbClr val="002060"/>
                </a:solidFill>
              </a:rPr>
              <a:t>Routine Activity Theory (RAT)</a:t>
            </a:r>
          </a:p>
          <a:p>
            <a:pPr marL="0" marR="0" lvl="0" indent="0" algn="ctr" defTabSz="914400" eaLnBrk="1" fontAlgn="auto" latinLnBrk="0" hangingPunct="1">
              <a:lnSpc>
                <a:spcPct val="100000"/>
              </a:lnSpc>
              <a:spcBef>
                <a:spcPts val="0"/>
              </a:spcBef>
              <a:spcAft>
                <a:spcPts val="0"/>
              </a:spcAft>
              <a:buClrTx/>
              <a:buSzTx/>
              <a:buFontTx/>
              <a:buNone/>
              <a:tabLst/>
              <a:defRPr/>
            </a:pPr>
            <a:r>
              <a:rPr lang="en-GB" sz="4400" kern="0" dirty="0" smtClean="0">
                <a:solidFill>
                  <a:srgbClr val="002060"/>
                </a:solidFill>
              </a:rPr>
              <a:t>Rational Choice Theory </a:t>
            </a:r>
            <a:r>
              <a:rPr kumimoji="0" lang="en-GB" sz="4400" i="0" u="none" strike="noStrike" kern="0" cap="none" spc="0" normalizeH="0" baseline="0" noProof="0" dirty="0" smtClean="0">
                <a:ln>
                  <a:noFill/>
                </a:ln>
                <a:solidFill>
                  <a:srgbClr val="002060"/>
                </a:solidFill>
                <a:effectLst/>
                <a:uLnTx/>
                <a:uFillTx/>
              </a:rPr>
              <a:t> </a:t>
            </a:r>
          </a:p>
        </p:txBody>
      </p:sp>
      <p:sp>
        <p:nvSpPr>
          <p:cNvPr id="4" name="TextBox 3"/>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Problem-Solving Models</a:t>
            </a:r>
            <a:endParaRPr lang="en-GB" sz="3200" b="1" dirty="0">
              <a:solidFill>
                <a:schemeClr val="bg1"/>
              </a:solidFill>
            </a:endParaRPr>
          </a:p>
        </p:txBody>
      </p:sp>
    </p:spTree>
    <p:extLst>
      <p:ext uri="{BB962C8B-B14F-4D97-AF65-F5344CB8AC3E}">
        <p14:creationId xmlns:p14="http://schemas.microsoft.com/office/powerpoint/2010/main" val="2596238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fade">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fade">
                                      <p:cBhvr>
                                        <p:cTn id="32"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bwMode="auto">
          <a:xfrm>
            <a:off x="1243596" y="1086472"/>
            <a:ext cx="4259766" cy="48808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smtClean="0">
                <a:ln>
                  <a:noFill/>
                </a:ln>
                <a:solidFill>
                  <a:srgbClr val="002060"/>
                </a:solidFill>
                <a:effectLst/>
                <a:uLnTx/>
                <a:uFillTx/>
                <a:latin typeface="Calibri"/>
                <a:ea typeface="MS PGothic" pitchFamily="34" charset="-128"/>
              </a:rPr>
              <a:t>Take a report - officer attends and deals with incident</a:t>
            </a: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smtClean="0">
              <a:ln>
                <a:noFill/>
              </a:ln>
              <a:solidFill>
                <a:srgbClr val="002060"/>
              </a:solidFill>
              <a:effectLst/>
              <a:uLnTx/>
              <a:uFillTx/>
              <a:latin typeface="Calibri"/>
              <a:ea typeface="MS PGothic" pitchFamily="34" charset="-128"/>
            </a:endParaRP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smtClean="0">
                <a:ln>
                  <a:noFill/>
                </a:ln>
                <a:solidFill>
                  <a:srgbClr val="002060"/>
                </a:solidFill>
                <a:effectLst/>
                <a:uLnTx/>
                <a:uFillTx/>
                <a:latin typeface="Calibri"/>
                <a:ea typeface="MS PGothic" pitchFamily="34" charset="-128"/>
              </a:rPr>
              <a:t>Take another report - officer attends and deals with incident</a:t>
            </a: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smtClean="0">
              <a:ln>
                <a:noFill/>
              </a:ln>
              <a:solidFill>
                <a:srgbClr val="002060"/>
              </a:solidFill>
              <a:effectLst/>
              <a:uLnTx/>
              <a:uFillTx/>
              <a:latin typeface="Calibri"/>
              <a:ea typeface="MS PGothic" pitchFamily="34" charset="-128"/>
            </a:endParaRP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smtClean="0">
                <a:ln>
                  <a:noFill/>
                </a:ln>
                <a:solidFill>
                  <a:srgbClr val="002060"/>
                </a:solidFill>
                <a:effectLst/>
                <a:uLnTx/>
                <a:uFillTx/>
                <a:latin typeface="Calibri"/>
                <a:ea typeface="MS PGothic" pitchFamily="34" charset="-128"/>
              </a:rPr>
              <a:t>Take yet another report -officer attends and deals with incident</a:t>
            </a: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smtClean="0">
              <a:ln>
                <a:noFill/>
              </a:ln>
              <a:solidFill>
                <a:srgbClr val="002060"/>
              </a:solidFill>
              <a:effectLst/>
              <a:uLnTx/>
              <a:uFillTx/>
              <a:latin typeface="Calibri"/>
              <a:ea typeface="MS PGothic" pitchFamily="34" charset="-128"/>
            </a:endParaRP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smtClean="0">
                <a:ln>
                  <a:noFill/>
                </a:ln>
                <a:solidFill>
                  <a:srgbClr val="002060"/>
                </a:solidFill>
                <a:effectLst/>
                <a:uLnTx/>
                <a:uFillTx/>
                <a:latin typeface="Calibri"/>
                <a:ea typeface="MS PGothic" pitchFamily="34" charset="-128"/>
              </a:rPr>
              <a:t>Random patrols in the hope of finding incident</a:t>
            </a:r>
            <a:endParaRPr kumimoji="0" lang="en-GB" altLang="en-US" sz="2400" b="0" i="0" u="none" strike="noStrike" kern="1200" cap="none" spc="0" normalizeH="0" baseline="0" noProof="0" dirty="0" smtClean="0">
              <a:ln>
                <a:noFill/>
              </a:ln>
              <a:solidFill>
                <a:srgbClr val="002060"/>
              </a:solidFill>
              <a:effectLst/>
              <a:uLnTx/>
              <a:uFillTx/>
              <a:latin typeface="Calibri"/>
              <a:ea typeface="MS PGothic" pitchFamily="34" charset="-128"/>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000" b="0" i="0" u="none" strike="noStrike" kern="1200" cap="none" spc="0" normalizeH="0" baseline="0" noProof="0" dirty="0" smtClean="0">
              <a:ln>
                <a:noFill/>
              </a:ln>
              <a:solidFill>
                <a:srgbClr val="1F497D"/>
              </a:solidFill>
              <a:effectLst/>
              <a:uLnTx/>
              <a:uFillTx/>
              <a:latin typeface="Calibri"/>
              <a:ea typeface="MS PGothic" pitchFamily="34" charset="-128"/>
            </a:endParaRPr>
          </a:p>
        </p:txBody>
      </p:sp>
      <p:sp>
        <p:nvSpPr>
          <p:cNvPr id="4" name="TextBox 1"/>
          <p:cNvSpPr txBox="1"/>
          <p:nvPr/>
        </p:nvSpPr>
        <p:spPr>
          <a:xfrm>
            <a:off x="5603101" y="2972899"/>
            <a:ext cx="1078950" cy="1107996"/>
          </a:xfrm>
          <a:prstGeom prst="rect">
            <a:avLst/>
          </a:prstGeom>
          <a:noFill/>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6600" b="1" i="0" u="none" strike="noStrike" kern="1200" cap="none" spc="0" normalizeH="0" baseline="0" noProof="0" dirty="0" smtClean="0">
                <a:ln w="22225">
                  <a:solidFill>
                    <a:srgbClr val="C0504D"/>
                  </a:solidFill>
                  <a:prstDash val="solid"/>
                </a:ln>
                <a:solidFill>
                  <a:srgbClr val="FF0000"/>
                </a:solidFill>
                <a:effectLst/>
                <a:uLnTx/>
                <a:uFillTx/>
                <a:latin typeface="Calibri"/>
                <a:ea typeface="+mn-ea"/>
                <a:cs typeface="+mn-cs"/>
              </a:rPr>
              <a:t>VS</a:t>
            </a:r>
            <a:endParaRPr kumimoji="0" lang="en-GB" sz="6600" b="1" i="0" u="none" strike="noStrike" kern="1200" cap="none" spc="0" normalizeH="0" baseline="0" noProof="0" dirty="0">
              <a:ln w="22225">
                <a:solidFill>
                  <a:srgbClr val="C0504D"/>
                </a:solidFill>
                <a:prstDash val="solid"/>
              </a:ln>
              <a:solidFill>
                <a:srgbClr val="FF0000"/>
              </a:solidFill>
              <a:effectLst/>
              <a:uLnTx/>
              <a:uFillTx/>
              <a:latin typeface="Calibri"/>
              <a:ea typeface="+mn-ea"/>
              <a:cs typeface="+mn-cs"/>
            </a:endParaRPr>
          </a:p>
        </p:txBody>
      </p:sp>
      <p:sp>
        <p:nvSpPr>
          <p:cNvPr id="5" name="Content Placeholder 5"/>
          <p:cNvSpPr txBox="1">
            <a:spLocks/>
          </p:cNvSpPr>
          <p:nvPr/>
        </p:nvSpPr>
        <p:spPr bwMode="auto">
          <a:xfrm>
            <a:off x="7273924" y="1086471"/>
            <a:ext cx="3698875" cy="48808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smtClean="0">
                <a:ln>
                  <a:noFill/>
                </a:ln>
                <a:solidFill>
                  <a:srgbClr val="1F497D"/>
                </a:solidFill>
                <a:effectLst/>
                <a:uLnTx/>
                <a:uFillTx/>
                <a:latin typeface="Calibri"/>
                <a:ea typeface="MS PGothic" pitchFamily="34" charset="-128"/>
              </a:rPr>
              <a:t>Constantly review reports for patterns</a:t>
            </a: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smtClean="0">
              <a:ln>
                <a:noFill/>
              </a:ln>
              <a:solidFill>
                <a:srgbClr val="1F497D"/>
              </a:solidFill>
              <a:effectLst/>
              <a:uLnTx/>
              <a:uFillTx/>
              <a:latin typeface="Calibri"/>
              <a:ea typeface="MS PGothic" pitchFamily="34" charset="-128"/>
            </a:endParaRP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smtClean="0">
                <a:ln>
                  <a:noFill/>
                </a:ln>
                <a:solidFill>
                  <a:srgbClr val="1F497D"/>
                </a:solidFill>
                <a:effectLst/>
                <a:uLnTx/>
                <a:uFillTx/>
                <a:latin typeface="Calibri"/>
                <a:ea typeface="MS PGothic" pitchFamily="34" charset="-128"/>
              </a:rPr>
              <a:t>Look for any commonalities that can be addressed</a:t>
            </a: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smtClean="0">
              <a:ln>
                <a:noFill/>
              </a:ln>
              <a:solidFill>
                <a:srgbClr val="1F497D"/>
              </a:solidFill>
              <a:effectLst/>
              <a:uLnTx/>
              <a:uFillTx/>
              <a:latin typeface="Calibri"/>
              <a:ea typeface="MS PGothic" pitchFamily="34" charset="-128"/>
            </a:endParaRP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smtClean="0">
                <a:ln>
                  <a:noFill/>
                </a:ln>
                <a:solidFill>
                  <a:srgbClr val="1F497D"/>
                </a:solidFill>
                <a:effectLst/>
                <a:uLnTx/>
                <a:uFillTx/>
                <a:latin typeface="Calibri"/>
                <a:ea typeface="MS PGothic" pitchFamily="34" charset="-128"/>
              </a:rPr>
              <a:t>Look for root cause</a:t>
            </a: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smtClean="0">
              <a:ln>
                <a:noFill/>
              </a:ln>
              <a:solidFill>
                <a:srgbClr val="1F497D"/>
              </a:solidFill>
              <a:effectLst/>
              <a:uLnTx/>
              <a:uFillTx/>
              <a:latin typeface="Calibri"/>
              <a:ea typeface="MS PGothic" pitchFamily="34" charset="-128"/>
            </a:endParaRP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smtClean="0">
                <a:ln>
                  <a:noFill/>
                </a:ln>
                <a:solidFill>
                  <a:srgbClr val="1F497D"/>
                </a:solidFill>
                <a:effectLst/>
                <a:uLnTx/>
                <a:uFillTx/>
                <a:latin typeface="Calibri"/>
                <a:ea typeface="MS PGothic" pitchFamily="34" charset="-128"/>
              </a:rPr>
              <a:t>Find solutions to root cause</a:t>
            </a: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smtClean="0">
              <a:ln>
                <a:noFill/>
              </a:ln>
              <a:solidFill>
                <a:srgbClr val="1F497D"/>
              </a:solidFill>
              <a:effectLst/>
              <a:uLnTx/>
              <a:uFillTx/>
              <a:latin typeface="Calibri"/>
              <a:ea typeface="MS PGothic" pitchFamily="34" charset="-128"/>
            </a:endParaRP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smtClean="0">
                <a:ln>
                  <a:noFill/>
                </a:ln>
                <a:solidFill>
                  <a:srgbClr val="1F497D"/>
                </a:solidFill>
                <a:effectLst/>
                <a:uLnTx/>
                <a:uFillTx/>
                <a:latin typeface="Calibri"/>
                <a:ea typeface="MS PGothic" pitchFamily="34" charset="-128"/>
              </a:rPr>
              <a:t>Implement solutions</a:t>
            </a:r>
            <a:endParaRPr kumimoji="0" lang="en-GB" altLang="en-US" sz="2400" b="0" i="0" u="none" strike="noStrike" kern="1200" cap="none" spc="0" normalizeH="0" baseline="0" noProof="0" dirty="0" smtClean="0">
              <a:ln>
                <a:noFill/>
              </a:ln>
              <a:solidFill>
                <a:srgbClr val="1F497D"/>
              </a:solidFill>
              <a:effectLst/>
              <a:uLnTx/>
              <a:uFillTx/>
              <a:latin typeface="Calibri"/>
              <a:ea typeface="MS PGothic" pitchFamily="34" charset="-128"/>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smtClean="0">
              <a:ln>
                <a:noFill/>
              </a:ln>
              <a:solidFill>
                <a:srgbClr val="1F497D"/>
              </a:solidFill>
              <a:effectLst/>
              <a:uLnTx/>
              <a:uFillTx/>
              <a:latin typeface="Calibri"/>
              <a:ea typeface="MS PGothic" pitchFamily="34" charset="-128"/>
            </a:endParaRPr>
          </a:p>
        </p:txBody>
      </p:sp>
      <p:sp>
        <p:nvSpPr>
          <p:cNvPr id="6" name="TextBox 5"/>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Traditional vs Partnership-Orientated Policing</a:t>
            </a:r>
            <a:endParaRPr lang="en-GB" sz="32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099129" y="1140809"/>
            <a:ext cx="5852443" cy="4893647"/>
          </a:xfrm>
          <a:prstGeom prst="rect">
            <a:avLst/>
          </a:prstGeom>
          <a:noFill/>
        </p:spPr>
        <p:txBody>
          <a:bodyPr wrap="square">
            <a:spAutoFit/>
          </a:bodyPr>
          <a:lstStyle/>
          <a:p>
            <a:pPr marL="285750" indent="-285750" fontAlgn="base">
              <a:spcBef>
                <a:spcPct val="0"/>
              </a:spcBef>
              <a:spcAft>
                <a:spcPct val="0"/>
              </a:spcAft>
              <a:buFont typeface="Arial" panose="020B0604020202020204" pitchFamily="34" charset="0"/>
              <a:buChar char="•"/>
              <a:defRPr/>
            </a:pPr>
            <a:r>
              <a:rPr lang="en-GB" sz="2400" dirty="0">
                <a:solidFill>
                  <a:srgbClr val="1F497D"/>
                </a:solidFill>
                <a:ea typeface="MS PGothic" panose="020B0600070205080204" pitchFamily="34" charset="-128"/>
                <a:cs typeface="ＭＳ Ｐゴシック" charset="0"/>
              </a:rPr>
              <a:t>Is a way of thinking that systematically addresses identified problems.</a:t>
            </a:r>
          </a:p>
          <a:p>
            <a:pPr fontAlgn="base">
              <a:spcBef>
                <a:spcPct val="0"/>
              </a:spcBef>
              <a:spcAft>
                <a:spcPct val="0"/>
              </a:spcAft>
              <a:defRPr/>
            </a:pPr>
            <a:endParaRPr lang="en-GB" sz="2400" dirty="0">
              <a:solidFill>
                <a:srgbClr val="1F497D"/>
              </a:solidFill>
              <a:ea typeface="MS PGothic" panose="020B0600070205080204" pitchFamily="34" charset="-128"/>
              <a:cs typeface="ＭＳ Ｐゴシック" charset="0"/>
            </a:endParaRPr>
          </a:p>
          <a:p>
            <a:pPr marL="285750" indent="-285750" fontAlgn="base">
              <a:spcBef>
                <a:spcPct val="0"/>
              </a:spcBef>
              <a:spcAft>
                <a:spcPct val="0"/>
              </a:spcAft>
              <a:buFont typeface="Arial" panose="020B0604020202020204" pitchFamily="34" charset="0"/>
              <a:buChar char="•"/>
              <a:defRPr/>
            </a:pPr>
            <a:r>
              <a:rPr lang="en-GB" sz="2400" dirty="0">
                <a:solidFill>
                  <a:srgbClr val="1F497D"/>
                </a:solidFill>
                <a:ea typeface="MS PGothic" panose="020B0600070205080204" pitchFamily="34" charset="-128"/>
                <a:cs typeface="ＭＳ Ｐゴシック" charset="0"/>
              </a:rPr>
              <a:t>It encompasses a set of tools designed to help you understand them.</a:t>
            </a:r>
          </a:p>
          <a:p>
            <a:pPr fontAlgn="base">
              <a:spcBef>
                <a:spcPct val="0"/>
              </a:spcBef>
              <a:spcAft>
                <a:spcPct val="0"/>
              </a:spcAft>
              <a:defRPr/>
            </a:pPr>
            <a:endParaRPr lang="en-GB" sz="2400" dirty="0">
              <a:solidFill>
                <a:srgbClr val="1F497D"/>
              </a:solidFill>
              <a:ea typeface="MS PGothic" panose="020B0600070205080204" pitchFamily="34" charset="-128"/>
              <a:cs typeface="ＭＳ Ｐゴシック" charset="0"/>
            </a:endParaRPr>
          </a:p>
          <a:p>
            <a:pPr marL="285750" indent="-285750" fontAlgn="base">
              <a:spcBef>
                <a:spcPct val="0"/>
              </a:spcBef>
              <a:spcAft>
                <a:spcPct val="0"/>
              </a:spcAft>
              <a:buFont typeface="Arial" panose="020B0604020202020204" pitchFamily="34" charset="0"/>
              <a:buChar char="•"/>
              <a:defRPr/>
            </a:pPr>
            <a:r>
              <a:rPr lang="en-GB" sz="2400" dirty="0">
                <a:solidFill>
                  <a:srgbClr val="1F497D"/>
                </a:solidFill>
                <a:ea typeface="MS PGothic" panose="020B0600070205080204" pitchFamily="34" charset="-128"/>
                <a:cs typeface="ＭＳ Ｐゴシック" charset="0"/>
              </a:rPr>
              <a:t>It is about dealing with the conditions that create the problems.</a:t>
            </a:r>
          </a:p>
          <a:p>
            <a:pPr fontAlgn="base">
              <a:spcBef>
                <a:spcPct val="0"/>
              </a:spcBef>
              <a:spcAft>
                <a:spcPct val="0"/>
              </a:spcAft>
              <a:defRPr/>
            </a:pPr>
            <a:endParaRPr lang="en-GB" sz="2400" dirty="0">
              <a:solidFill>
                <a:srgbClr val="1F497D"/>
              </a:solidFill>
              <a:ea typeface="MS PGothic" panose="020B0600070205080204" pitchFamily="34" charset="-128"/>
              <a:cs typeface="ＭＳ Ｐゴシック" charset="0"/>
            </a:endParaRPr>
          </a:p>
          <a:p>
            <a:pPr marL="285750" indent="-285750" fontAlgn="base">
              <a:spcBef>
                <a:spcPct val="0"/>
              </a:spcBef>
              <a:spcAft>
                <a:spcPct val="0"/>
              </a:spcAft>
              <a:buFont typeface="Arial" panose="020B0604020202020204" pitchFamily="34" charset="0"/>
              <a:buChar char="•"/>
              <a:defRPr/>
            </a:pPr>
            <a:r>
              <a:rPr lang="en-GB" sz="2400" dirty="0">
                <a:solidFill>
                  <a:srgbClr val="1F497D"/>
                </a:solidFill>
                <a:ea typeface="MS PGothic" panose="020B0600070205080204" pitchFamily="34" charset="-128"/>
                <a:cs typeface="ＭＳ Ｐゴシック" charset="0"/>
              </a:rPr>
              <a:t>It is about identifying who has the expertise to help.</a:t>
            </a:r>
          </a:p>
          <a:p>
            <a:pPr fontAlgn="base">
              <a:spcBef>
                <a:spcPct val="0"/>
              </a:spcBef>
              <a:spcAft>
                <a:spcPct val="0"/>
              </a:spcAft>
              <a:defRPr/>
            </a:pPr>
            <a:endParaRPr lang="en-GB" sz="2400" dirty="0">
              <a:solidFill>
                <a:srgbClr val="1F497D"/>
              </a:solidFill>
              <a:ea typeface="MS PGothic" panose="020B0600070205080204" pitchFamily="34" charset="-128"/>
              <a:cs typeface="ＭＳ Ｐゴシック" charset="0"/>
            </a:endParaRPr>
          </a:p>
          <a:p>
            <a:pPr marL="285750" indent="-285750" fontAlgn="base">
              <a:spcBef>
                <a:spcPct val="0"/>
              </a:spcBef>
              <a:spcAft>
                <a:spcPct val="0"/>
              </a:spcAft>
              <a:buFont typeface="Arial" panose="020B0604020202020204" pitchFamily="34" charset="0"/>
              <a:buChar char="•"/>
              <a:defRPr/>
            </a:pPr>
            <a:r>
              <a:rPr lang="en-GB" sz="2400" dirty="0">
                <a:solidFill>
                  <a:srgbClr val="1F497D"/>
                </a:solidFill>
                <a:ea typeface="MS PGothic" panose="020B0600070205080204" pitchFamily="34" charset="-128"/>
                <a:cs typeface="ＭＳ Ｐゴシック" charset="0"/>
              </a:rPr>
              <a:t>It is often about teamwork and leadership</a:t>
            </a:r>
          </a:p>
        </p:txBody>
      </p:sp>
      <p:pic>
        <p:nvPicPr>
          <p:cNvPr id="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27649" y="984691"/>
            <a:ext cx="3816350" cy="48936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Partnership-Orientated Problem-Solving</a:t>
            </a:r>
            <a:endParaRPr lang="en-GB" sz="32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750" y="1341438"/>
            <a:ext cx="3338513" cy="2552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55875" y="1196975"/>
            <a:ext cx="3960813" cy="3644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81907" y="2618015"/>
            <a:ext cx="4003675" cy="3003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63194" y="3028043"/>
            <a:ext cx="3862388" cy="302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74794" y="2071688"/>
            <a:ext cx="4868862" cy="3644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96615" y="1150938"/>
            <a:ext cx="3417888" cy="300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9"/>
          <p:cNvPicPr>
            <a:picLocks noChangeAspect="1" noChangeArrowheads="1"/>
          </p:cNvPicPr>
          <p:nvPr/>
        </p:nvPicPr>
        <p:blipFill>
          <a:blip r:embed="rId10">
            <a:extLst>
              <a:ext uri="{28A0092B-C50C-407E-A947-70E740481C1C}">
                <a14:useLocalDpi xmlns:a14="http://schemas.microsoft.com/office/drawing/2010/main" val="0"/>
              </a:ext>
            </a:extLst>
          </a:blip>
          <a:srcRect b="4459"/>
          <a:stretch>
            <a:fillRect/>
          </a:stretch>
        </p:blipFill>
        <p:spPr bwMode="auto">
          <a:xfrm>
            <a:off x="4071031" y="1368766"/>
            <a:ext cx="4664075" cy="3460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When Might We Use It?</a:t>
            </a:r>
            <a:endParaRPr lang="en-GB" sz="3200" b="1" dirty="0">
              <a:solidFill>
                <a:schemeClr val="bg1"/>
              </a:solidFill>
            </a:endParaRPr>
          </a:p>
        </p:txBody>
      </p:sp>
    </p:spTree>
    <p:extLst>
      <p:ext uri="{BB962C8B-B14F-4D97-AF65-F5344CB8AC3E}">
        <p14:creationId xmlns:p14="http://schemas.microsoft.com/office/powerpoint/2010/main" val="835272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32"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out)">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down)">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42"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arn(outHorizontal)">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circle(in)">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circle(in)">
                                      <p:cBhvr>
                                        <p:cTn id="3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158" y="556305"/>
            <a:ext cx="3465513" cy="1695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5"/>
          <p:cNvPicPr>
            <a:picLocks noChangeAspect="1" noChangeArrowheads="1"/>
          </p:cNvPicPr>
          <p:nvPr/>
        </p:nvPicPr>
        <p:blipFill>
          <a:blip r:embed="rId5">
            <a:extLst>
              <a:ext uri="{28A0092B-C50C-407E-A947-70E740481C1C}">
                <a14:useLocalDpi xmlns:a14="http://schemas.microsoft.com/office/drawing/2010/main" val="0"/>
              </a:ext>
            </a:extLst>
          </a:blip>
          <a:srcRect b="18610"/>
          <a:stretch>
            <a:fillRect/>
          </a:stretch>
        </p:blipFill>
        <p:spPr bwMode="auto">
          <a:xfrm>
            <a:off x="1001259" y="2591254"/>
            <a:ext cx="2881312" cy="1644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22740" y="4517345"/>
            <a:ext cx="2038350" cy="1358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34304" y="3589338"/>
            <a:ext cx="2663825" cy="2162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03335" y="1009650"/>
            <a:ext cx="4602162" cy="2374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225735" y="3822475"/>
            <a:ext cx="2571750" cy="1973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4638907" y="158531"/>
            <a:ext cx="6556916" cy="584775"/>
          </a:xfrm>
          <a:prstGeom prst="rect">
            <a:avLst/>
          </a:prstGeom>
          <a:solidFill>
            <a:srgbClr val="002060"/>
          </a:solidFill>
        </p:spPr>
        <p:txBody>
          <a:bodyPr wrap="square" rtlCol="0">
            <a:spAutoFit/>
          </a:bodyPr>
          <a:lstStyle/>
          <a:p>
            <a:pPr algn="ctr"/>
            <a:r>
              <a:rPr lang="en-GB" sz="3200" b="1" dirty="0" smtClean="0">
                <a:solidFill>
                  <a:schemeClr val="bg1"/>
                </a:solidFill>
              </a:rPr>
              <a:t>Key Elements of Problem-Solving</a:t>
            </a:r>
            <a:endParaRPr lang="en-GB" sz="3200" b="1" dirty="0">
              <a:solidFill>
                <a:schemeClr val="bg1"/>
              </a:solidFill>
            </a:endParaRPr>
          </a:p>
        </p:txBody>
      </p:sp>
    </p:spTree>
    <p:extLst>
      <p:ext uri="{BB962C8B-B14F-4D97-AF65-F5344CB8AC3E}">
        <p14:creationId xmlns:p14="http://schemas.microsoft.com/office/powerpoint/2010/main" val="3721826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barn(inVertical)">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barn(inVertical)">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circle(in)">
                                      <p:cBhvr>
                                        <p:cTn id="21" dur="20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barn(inVertical)">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980843" y="1167188"/>
            <a:ext cx="8230313" cy="4523624"/>
          </a:xfrm>
          <a:prstGeom prst="rect">
            <a:avLst/>
          </a:prstGeom>
        </p:spPr>
      </p:pic>
      <p:cxnSp>
        <p:nvCxnSpPr>
          <p:cNvPr id="3" name="Straight Connector 2"/>
          <p:cNvCxnSpPr/>
          <p:nvPr/>
        </p:nvCxnSpPr>
        <p:spPr>
          <a:xfrm>
            <a:off x="4457927" y="1406071"/>
            <a:ext cx="0" cy="3311525"/>
          </a:xfrm>
          <a:prstGeom prst="line">
            <a:avLst/>
          </a:prstGeom>
          <a:noFill/>
          <a:ln w="38100" cap="flat" cmpd="sng" algn="ctr">
            <a:solidFill>
              <a:sysClr val="windowText" lastClr="000000">
                <a:shade val="95000"/>
                <a:satMod val="105000"/>
              </a:sysClr>
            </a:solidFill>
            <a:prstDash val="solid"/>
          </a:ln>
          <a:effectLst/>
        </p:spPr>
      </p:cxnSp>
      <p:cxnSp>
        <p:nvCxnSpPr>
          <p:cNvPr id="4" name="Straight Connector 3"/>
          <p:cNvCxnSpPr/>
          <p:nvPr/>
        </p:nvCxnSpPr>
        <p:spPr>
          <a:xfrm>
            <a:off x="4446701" y="4718049"/>
            <a:ext cx="4933950" cy="6350"/>
          </a:xfrm>
          <a:prstGeom prst="line">
            <a:avLst/>
          </a:prstGeom>
          <a:ln w="38100"/>
        </p:spPr>
        <p:style>
          <a:lnRef idx="1">
            <a:schemeClr val="dk1"/>
          </a:lnRef>
          <a:fillRef idx="0">
            <a:schemeClr val="dk1"/>
          </a:fillRef>
          <a:effectRef idx="0">
            <a:schemeClr val="dk1"/>
          </a:effectRef>
          <a:fontRef idx="minor">
            <a:schemeClr val="tx1"/>
          </a:fontRef>
        </p:style>
      </p:cxnSp>
      <p:sp>
        <p:nvSpPr>
          <p:cNvPr id="5" name="TextBox 20"/>
          <p:cNvSpPr txBox="1">
            <a:spLocks noChangeArrowheads="1"/>
          </p:cNvSpPr>
          <p:nvPr/>
        </p:nvSpPr>
        <p:spPr bwMode="auto">
          <a:xfrm>
            <a:off x="4457927" y="5193170"/>
            <a:ext cx="757237"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200" b="1" dirty="0" smtClean="0">
                <a:solidFill>
                  <a:prstClr val="black"/>
                </a:solidFill>
                <a:latin typeface="Verdana" panose="020B0604030504040204" pitchFamily="34" charset="0"/>
              </a:rPr>
              <a:t>1970s</a:t>
            </a:r>
          </a:p>
        </p:txBody>
      </p:sp>
      <p:sp>
        <p:nvSpPr>
          <p:cNvPr id="6" name="TextBox 22"/>
          <p:cNvSpPr txBox="1">
            <a:spLocks noChangeArrowheads="1"/>
          </p:cNvSpPr>
          <p:nvPr/>
        </p:nvSpPr>
        <p:spPr bwMode="auto">
          <a:xfrm>
            <a:off x="6913676" y="5194757"/>
            <a:ext cx="12604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200" dirty="0" smtClean="0">
                <a:solidFill>
                  <a:prstClr val="black"/>
                </a:solidFill>
                <a:latin typeface="Verdana" panose="020B0604030504040204" pitchFamily="34" charset="0"/>
              </a:rPr>
              <a:t>Time</a:t>
            </a:r>
          </a:p>
        </p:txBody>
      </p:sp>
      <p:sp>
        <p:nvSpPr>
          <p:cNvPr id="8" name="TextBox 21"/>
          <p:cNvSpPr txBox="1">
            <a:spLocks noChangeArrowheads="1"/>
          </p:cNvSpPr>
          <p:nvPr/>
        </p:nvSpPr>
        <p:spPr bwMode="auto">
          <a:xfrm>
            <a:off x="9090608" y="5193964"/>
            <a:ext cx="1046163"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200" b="1" dirty="0" smtClean="0">
                <a:solidFill>
                  <a:prstClr val="black"/>
                </a:solidFill>
                <a:latin typeface="Verdana" panose="020B0604030504040204" pitchFamily="34" charset="0"/>
              </a:rPr>
              <a:t>Now </a:t>
            </a:r>
          </a:p>
        </p:txBody>
      </p:sp>
      <p:cxnSp>
        <p:nvCxnSpPr>
          <p:cNvPr id="9" name="Straight Arrow Connector 8"/>
          <p:cNvCxnSpPr/>
          <p:nvPr/>
        </p:nvCxnSpPr>
        <p:spPr>
          <a:xfrm flipV="1">
            <a:off x="4482096" y="2053997"/>
            <a:ext cx="4608512" cy="2663825"/>
          </a:xfrm>
          <a:prstGeom prst="straightConnector1">
            <a:avLst/>
          </a:prstGeom>
          <a:noFill/>
          <a:ln w="38100" cap="flat" cmpd="sng" algn="ctr">
            <a:solidFill>
              <a:srgbClr val="FF0000"/>
            </a:solidFill>
            <a:prstDash val="solid"/>
            <a:tailEnd type="arrow"/>
          </a:ln>
          <a:effectLst/>
        </p:spPr>
      </p:cxnSp>
      <p:cxnSp>
        <p:nvCxnSpPr>
          <p:cNvPr id="10" name="Straight Arrow Connector 9"/>
          <p:cNvCxnSpPr/>
          <p:nvPr/>
        </p:nvCxnSpPr>
        <p:spPr>
          <a:xfrm flipV="1">
            <a:off x="4482096" y="3886200"/>
            <a:ext cx="4608512" cy="813239"/>
          </a:xfrm>
          <a:prstGeom prst="straightConnector1">
            <a:avLst/>
          </a:prstGeom>
          <a:noFill/>
          <a:ln w="38100" cap="flat" cmpd="sng" algn="ctr">
            <a:solidFill>
              <a:srgbClr val="00B050"/>
            </a:solidFill>
            <a:prstDash val="solid"/>
            <a:tailEnd type="arrow"/>
          </a:ln>
          <a:effectLst/>
        </p:spPr>
      </p:cxnSp>
      <p:sp>
        <p:nvSpPr>
          <p:cNvPr id="12" name="TextBox 18"/>
          <p:cNvSpPr txBox="1">
            <a:spLocks noChangeArrowheads="1"/>
          </p:cNvSpPr>
          <p:nvPr/>
        </p:nvSpPr>
        <p:spPr bwMode="auto">
          <a:xfrm>
            <a:off x="7523445" y="4294293"/>
            <a:ext cx="15113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200" b="1" dirty="0" smtClean="0">
                <a:solidFill>
                  <a:srgbClr val="00B050"/>
                </a:solidFill>
                <a:latin typeface="Verdana" panose="020B0604030504040204" pitchFamily="34" charset="0"/>
              </a:rPr>
              <a:t>Resources</a:t>
            </a:r>
          </a:p>
        </p:txBody>
      </p:sp>
      <p:cxnSp>
        <p:nvCxnSpPr>
          <p:cNvPr id="13" name="Straight Arrow Connector 12"/>
          <p:cNvCxnSpPr/>
          <p:nvPr/>
        </p:nvCxnSpPr>
        <p:spPr>
          <a:xfrm>
            <a:off x="9380651" y="2053997"/>
            <a:ext cx="0" cy="1800225"/>
          </a:xfrm>
          <a:prstGeom prst="straightConnector1">
            <a:avLst/>
          </a:prstGeom>
          <a:noFill/>
          <a:ln w="38100" cap="flat" cmpd="sng" algn="ctr">
            <a:solidFill>
              <a:srgbClr val="0033CC"/>
            </a:solidFill>
            <a:prstDash val="solid"/>
            <a:headEnd type="arrow"/>
            <a:tailEnd type="arrow"/>
          </a:ln>
          <a:effectLst/>
        </p:spPr>
      </p:cxnSp>
      <p:sp>
        <p:nvSpPr>
          <p:cNvPr id="15" name="TextBox 19"/>
          <p:cNvSpPr txBox="1">
            <a:spLocks noChangeArrowheads="1"/>
          </p:cNvSpPr>
          <p:nvPr/>
        </p:nvSpPr>
        <p:spPr bwMode="auto">
          <a:xfrm>
            <a:off x="9612215" y="2631053"/>
            <a:ext cx="11525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800" b="1" dirty="0" smtClean="0">
                <a:solidFill>
                  <a:prstClr val="black"/>
                </a:solidFill>
                <a:latin typeface="Verdana" panose="020B0604030504040204" pitchFamily="34" charset="0"/>
              </a:rPr>
              <a:t>The</a:t>
            </a:r>
          </a:p>
          <a:p>
            <a:pPr fontAlgn="base">
              <a:spcBef>
                <a:spcPct val="0"/>
              </a:spcBef>
              <a:spcAft>
                <a:spcPct val="0"/>
              </a:spcAft>
              <a:buFontTx/>
              <a:buNone/>
            </a:pPr>
            <a:r>
              <a:rPr lang="en-GB" altLang="en-US" sz="1800" b="1" dirty="0" smtClean="0">
                <a:solidFill>
                  <a:prstClr val="black"/>
                </a:solidFill>
                <a:latin typeface="Verdana" panose="020B0604030504040204" pitchFamily="34" charset="0"/>
              </a:rPr>
              <a:t>Gap</a:t>
            </a:r>
          </a:p>
        </p:txBody>
      </p:sp>
      <p:sp>
        <p:nvSpPr>
          <p:cNvPr id="16" name="Title 1"/>
          <p:cNvSpPr txBox="1">
            <a:spLocks/>
          </p:cNvSpPr>
          <p:nvPr/>
        </p:nvSpPr>
        <p:spPr bwMode="auto">
          <a:xfrm>
            <a:off x="295971" y="2242909"/>
            <a:ext cx="387191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2pPr>
            <a:lvl3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3pPr>
            <a:lvl4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4pPr>
            <a:lvl5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5pPr>
            <a:lvl6pPr marL="457200" algn="ctr"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rtl="0" fontAlgn="base">
              <a:spcBef>
                <a:spcPct val="0"/>
              </a:spcBef>
              <a:spcAft>
                <a:spcPct val="0"/>
              </a:spcAft>
              <a:defRPr sz="4400">
                <a:solidFill>
                  <a:schemeClr val="tx1"/>
                </a:solidFill>
                <a:latin typeface="Calibri" charset="0"/>
                <a:ea typeface="ＭＳ Ｐゴシック" charset="0"/>
                <a:cs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4400" b="1" i="0" u="none" strike="noStrike" kern="1200" cap="none" spc="0" normalizeH="0" baseline="0" noProof="0" dirty="0" smtClean="0">
                <a:ln>
                  <a:noFill/>
                </a:ln>
                <a:solidFill>
                  <a:srgbClr val="1F497D"/>
                </a:solidFill>
                <a:effectLst/>
                <a:uLnTx/>
                <a:uFillTx/>
                <a:latin typeface="Calibri"/>
                <a:ea typeface="MS PGothic" pitchFamily="34" charset="-128"/>
              </a:rPr>
              <a:t>POP on a Beer Mat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4400" b="1" i="0" u="none" strike="noStrike" kern="1200" cap="none" spc="0" normalizeH="0" baseline="0" noProof="0" dirty="0" smtClean="0">
                <a:ln>
                  <a:noFill/>
                </a:ln>
                <a:solidFill>
                  <a:srgbClr val="1F497D"/>
                </a:solidFill>
                <a:effectLst/>
                <a:uLnTx/>
                <a:uFillTx/>
                <a:latin typeface="Calibri"/>
                <a:ea typeface="MS PGothic" pitchFamily="34" charset="-128"/>
              </a:rPr>
              <a:t/>
            </a:r>
            <a:br>
              <a:rPr kumimoji="0" lang="en-GB" altLang="en-US" sz="4400" b="1" i="0" u="none" strike="noStrike" kern="1200" cap="none" spc="0" normalizeH="0" baseline="0" noProof="0" dirty="0" smtClean="0">
                <a:ln>
                  <a:noFill/>
                </a:ln>
                <a:solidFill>
                  <a:srgbClr val="1F497D"/>
                </a:solidFill>
                <a:effectLst/>
                <a:uLnTx/>
                <a:uFillTx/>
                <a:latin typeface="Calibri"/>
                <a:ea typeface="MS PGothic" pitchFamily="34" charset="-128"/>
              </a:rPr>
            </a:br>
            <a:r>
              <a:rPr kumimoji="0" lang="en-GB" altLang="en-US" sz="1800" b="1" i="0" u="none" strike="noStrike" kern="1200" cap="none" spc="0" normalizeH="0" baseline="0" noProof="0" dirty="0" smtClean="0">
                <a:ln>
                  <a:noFill/>
                </a:ln>
                <a:solidFill>
                  <a:srgbClr val="1F497D"/>
                </a:solidFill>
                <a:effectLst/>
                <a:uLnTx/>
                <a:uFillTx/>
                <a:latin typeface="Calibri"/>
                <a:ea typeface="MS PGothic" pitchFamily="34" charset="-128"/>
              </a:rPr>
              <a:t>Tilley Award winner 2001</a:t>
            </a:r>
            <a:br>
              <a:rPr kumimoji="0" lang="en-GB" altLang="en-US" sz="1800" b="1" i="0" u="none" strike="noStrike" kern="1200" cap="none" spc="0" normalizeH="0" baseline="0" noProof="0" dirty="0" smtClean="0">
                <a:ln>
                  <a:noFill/>
                </a:ln>
                <a:solidFill>
                  <a:srgbClr val="1F497D"/>
                </a:solidFill>
                <a:effectLst/>
                <a:uLnTx/>
                <a:uFillTx/>
                <a:latin typeface="Calibri"/>
                <a:ea typeface="MS PGothic" pitchFamily="34" charset="-128"/>
              </a:rPr>
            </a:br>
            <a:r>
              <a:rPr kumimoji="0" lang="en-GB" altLang="en-US" sz="1800" b="1" i="0" u="none" strike="noStrike" kern="1200" cap="none" spc="0" normalizeH="0" baseline="0" noProof="0" dirty="0" smtClean="0">
                <a:ln>
                  <a:noFill/>
                </a:ln>
                <a:solidFill>
                  <a:srgbClr val="1F497D"/>
                </a:solidFill>
                <a:effectLst/>
                <a:uLnTx/>
                <a:uFillTx/>
                <a:latin typeface="Calibri"/>
                <a:ea typeface="MS PGothic" pitchFamily="34" charset="-128"/>
              </a:rPr>
              <a:t>Mike Barton (Chief Constable, Durham)</a:t>
            </a:r>
          </a:p>
        </p:txBody>
      </p:sp>
      <p:sp>
        <p:nvSpPr>
          <p:cNvPr id="17" name="TextBox 17"/>
          <p:cNvSpPr txBox="1">
            <a:spLocks noChangeArrowheads="1"/>
          </p:cNvSpPr>
          <p:nvPr/>
        </p:nvSpPr>
        <p:spPr bwMode="auto">
          <a:xfrm>
            <a:off x="5834176" y="2999353"/>
            <a:ext cx="10795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200" b="1" smtClean="0">
                <a:solidFill>
                  <a:srgbClr val="FF0000"/>
                </a:solidFill>
                <a:latin typeface="Verdana" panose="020B0604030504040204" pitchFamily="34" charset="0"/>
              </a:rPr>
              <a:t>Demand</a:t>
            </a:r>
          </a:p>
        </p:txBody>
      </p:sp>
    </p:spTree>
    <p:extLst>
      <p:ext uri="{BB962C8B-B14F-4D97-AF65-F5344CB8AC3E}">
        <p14:creationId xmlns:p14="http://schemas.microsoft.com/office/powerpoint/2010/main" val="20217297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cxnSp>
        <p:nvCxnSpPr>
          <p:cNvPr id="3" name="Straight Connector 2"/>
          <p:cNvCxnSpPr/>
          <p:nvPr/>
        </p:nvCxnSpPr>
        <p:spPr>
          <a:xfrm>
            <a:off x="4457927" y="1406071"/>
            <a:ext cx="0" cy="3311525"/>
          </a:xfrm>
          <a:prstGeom prst="line">
            <a:avLst/>
          </a:prstGeom>
          <a:noFill/>
          <a:ln w="38100" cap="flat" cmpd="sng" algn="ctr">
            <a:solidFill>
              <a:sysClr val="windowText" lastClr="000000">
                <a:shade val="95000"/>
                <a:satMod val="105000"/>
              </a:sysClr>
            </a:solidFill>
            <a:prstDash val="solid"/>
          </a:ln>
          <a:effectLst/>
        </p:spPr>
      </p:cxnSp>
      <p:cxnSp>
        <p:nvCxnSpPr>
          <p:cNvPr id="4" name="Straight Connector 3"/>
          <p:cNvCxnSpPr/>
          <p:nvPr/>
        </p:nvCxnSpPr>
        <p:spPr>
          <a:xfrm>
            <a:off x="4446701" y="4718049"/>
            <a:ext cx="4933950" cy="6350"/>
          </a:xfrm>
          <a:prstGeom prst="line">
            <a:avLst/>
          </a:prstGeom>
          <a:ln w="38100"/>
        </p:spPr>
        <p:style>
          <a:lnRef idx="1">
            <a:schemeClr val="dk1"/>
          </a:lnRef>
          <a:fillRef idx="0">
            <a:schemeClr val="dk1"/>
          </a:fillRef>
          <a:effectRef idx="0">
            <a:schemeClr val="dk1"/>
          </a:effectRef>
          <a:fontRef idx="minor">
            <a:schemeClr val="tx1"/>
          </a:fontRef>
        </p:style>
      </p:cxnSp>
      <p:sp>
        <p:nvSpPr>
          <p:cNvPr id="5" name="TextBox 20"/>
          <p:cNvSpPr txBox="1">
            <a:spLocks noChangeArrowheads="1"/>
          </p:cNvSpPr>
          <p:nvPr/>
        </p:nvSpPr>
        <p:spPr bwMode="auto">
          <a:xfrm>
            <a:off x="4457927" y="5193170"/>
            <a:ext cx="757237"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200" b="1" dirty="0" smtClean="0">
                <a:solidFill>
                  <a:prstClr val="black"/>
                </a:solidFill>
                <a:latin typeface="Verdana" panose="020B0604030504040204" pitchFamily="34" charset="0"/>
              </a:rPr>
              <a:t>1970s</a:t>
            </a:r>
          </a:p>
        </p:txBody>
      </p:sp>
      <p:sp>
        <p:nvSpPr>
          <p:cNvPr id="6" name="TextBox 22"/>
          <p:cNvSpPr txBox="1">
            <a:spLocks noChangeArrowheads="1"/>
          </p:cNvSpPr>
          <p:nvPr/>
        </p:nvSpPr>
        <p:spPr bwMode="auto">
          <a:xfrm>
            <a:off x="6913676" y="5194757"/>
            <a:ext cx="12604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200" dirty="0" smtClean="0">
                <a:solidFill>
                  <a:prstClr val="black"/>
                </a:solidFill>
                <a:latin typeface="Verdana" panose="020B0604030504040204" pitchFamily="34" charset="0"/>
              </a:rPr>
              <a:t>Time</a:t>
            </a:r>
          </a:p>
        </p:txBody>
      </p:sp>
      <p:sp>
        <p:nvSpPr>
          <p:cNvPr id="8" name="TextBox 21"/>
          <p:cNvSpPr txBox="1">
            <a:spLocks noChangeArrowheads="1"/>
          </p:cNvSpPr>
          <p:nvPr/>
        </p:nvSpPr>
        <p:spPr bwMode="auto">
          <a:xfrm>
            <a:off x="9090608" y="5193964"/>
            <a:ext cx="1046163"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200" b="1" dirty="0" smtClean="0">
                <a:solidFill>
                  <a:prstClr val="black"/>
                </a:solidFill>
                <a:latin typeface="Verdana" panose="020B0604030504040204" pitchFamily="34" charset="0"/>
              </a:rPr>
              <a:t>Now </a:t>
            </a:r>
          </a:p>
        </p:txBody>
      </p:sp>
      <p:cxnSp>
        <p:nvCxnSpPr>
          <p:cNvPr id="9" name="Straight Arrow Connector 8"/>
          <p:cNvCxnSpPr/>
          <p:nvPr/>
        </p:nvCxnSpPr>
        <p:spPr>
          <a:xfrm flipV="1">
            <a:off x="4482096" y="2053997"/>
            <a:ext cx="4608512" cy="2663825"/>
          </a:xfrm>
          <a:prstGeom prst="straightConnector1">
            <a:avLst/>
          </a:prstGeom>
          <a:noFill/>
          <a:ln w="38100" cap="flat" cmpd="sng" algn="ctr">
            <a:solidFill>
              <a:srgbClr val="FF0000"/>
            </a:solidFill>
            <a:prstDash val="solid"/>
            <a:tailEnd type="arrow"/>
          </a:ln>
          <a:effectLst/>
        </p:spPr>
      </p:cxnSp>
      <p:cxnSp>
        <p:nvCxnSpPr>
          <p:cNvPr id="10" name="Straight Arrow Connector 9"/>
          <p:cNvCxnSpPr/>
          <p:nvPr/>
        </p:nvCxnSpPr>
        <p:spPr>
          <a:xfrm flipV="1">
            <a:off x="4482096" y="3886200"/>
            <a:ext cx="4608512" cy="813239"/>
          </a:xfrm>
          <a:prstGeom prst="straightConnector1">
            <a:avLst/>
          </a:prstGeom>
          <a:noFill/>
          <a:ln w="38100" cap="flat" cmpd="sng" algn="ctr">
            <a:solidFill>
              <a:srgbClr val="00B050"/>
            </a:solidFill>
            <a:prstDash val="solid"/>
            <a:tailEnd type="arrow"/>
          </a:ln>
          <a:effectLst/>
        </p:spPr>
      </p:cxnSp>
      <p:sp>
        <p:nvSpPr>
          <p:cNvPr id="12" name="TextBox 18"/>
          <p:cNvSpPr txBox="1">
            <a:spLocks noChangeArrowheads="1"/>
          </p:cNvSpPr>
          <p:nvPr/>
        </p:nvSpPr>
        <p:spPr bwMode="auto">
          <a:xfrm>
            <a:off x="7523445" y="4294293"/>
            <a:ext cx="15113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200" b="1" dirty="0" smtClean="0">
                <a:solidFill>
                  <a:srgbClr val="00B050"/>
                </a:solidFill>
                <a:latin typeface="Verdana" panose="020B0604030504040204" pitchFamily="34" charset="0"/>
              </a:rPr>
              <a:t>Resources</a:t>
            </a:r>
          </a:p>
        </p:txBody>
      </p:sp>
      <p:cxnSp>
        <p:nvCxnSpPr>
          <p:cNvPr id="13" name="Straight Arrow Connector 12"/>
          <p:cNvCxnSpPr/>
          <p:nvPr/>
        </p:nvCxnSpPr>
        <p:spPr>
          <a:xfrm>
            <a:off x="9380651" y="2053997"/>
            <a:ext cx="0" cy="1800225"/>
          </a:xfrm>
          <a:prstGeom prst="straightConnector1">
            <a:avLst/>
          </a:prstGeom>
          <a:noFill/>
          <a:ln w="38100" cap="flat" cmpd="sng" algn="ctr">
            <a:solidFill>
              <a:srgbClr val="0033CC"/>
            </a:solidFill>
            <a:prstDash val="solid"/>
            <a:headEnd type="arrow"/>
            <a:tailEnd type="arrow"/>
          </a:ln>
          <a:effectLst/>
        </p:spPr>
      </p:cxnSp>
      <p:sp>
        <p:nvSpPr>
          <p:cNvPr id="14" name="TextBox 19"/>
          <p:cNvSpPr txBox="1">
            <a:spLocks noChangeArrowheads="1"/>
          </p:cNvSpPr>
          <p:nvPr/>
        </p:nvSpPr>
        <p:spPr bwMode="auto">
          <a:xfrm>
            <a:off x="9670695" y="2600664"/>
            <a:ext cx="1323975"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800" b="1" dirty="0" smtClean="0">
                <a:solidFill>
                  <a:prstClr val="black"/>
                </a:solidFill>
                <a:latin typeface="Verdana" panose="020B0604030504040204" pitchFamily="34" charset="0"/>
              </a:rPr>
              <a:t>Bridging that </a:t>
            </a:r>
          </a:p>
          <a:p>
            <a:pPr fontAlgn="base">
              <a:spcBef>
                <a:spcPct val="0"/>
              </a:spcBef>
              <a:spcAft>
                <a:spcPct val="0"/>
              </a:spcAft>
              <a:buFontTx/>
              <a:buNone/>
            </a:pPr>
            <a:r>
              <a:rPr lang="en-GB" altLang="en-US" sz="1800" b="1" dirty="0" smtClean="0">
                <a:solidFill>
                  <a:prstClr val="black"/>
                </a:solidFill>
                <a:latin typeface="Verdana" panose="020B0604030504040204" pitchFamily="34" charset="0"/>
              </a:rPr>
              <a:t>Gap</a:t>
            </a:r>
          </a:p>
        </p:txBody>
      </p:sp>
      <p:sp>
        <p:nvSpPr>
          <p:cNvPr id="17" name="TextBox 17"/>
          <p:cNvSpPr txBox="1">
            <a:spLocks noChangeArrowheads="1"/>
          </p:cNvSpPr>
          <p:nvPr/>
        </p:nvSpPr>
        <p:spPr bwMode="auto">
          <a:xfrm>
            <a:off x="5706852" y="3037569"/>
            <a:ext cx="10795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200" b="1" dirty="0" smtClean="0">
                <a:solidFill>
                  <a:srgbClr val="FF0000"/>
                </a:solidFill>
                <a:latin typeface="Verdana" panose="020B0604030504040204" pitchFamily="34" charset="0"/>
              </a:rPr>
              <a:t>Demand</a:t>
            </a:r>
          </a:p>
        </p:txBody>
      </p:sp>
      <p:sp>
        <p:nvSpPr>
          <p:cNvPr id="18" name="Title 1"/>
          <p:cNvSpPr txBox="1">
            <a:spLocks/>
          </p:cNvSpPr>
          <p:nvPr/>
        </p:nvSpPr>
        <p:spPr bwMode="auto">
          <a:xfrm>
            <a:off x="584783" y="2600664"/>
            <a:ext cx="318611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2pPr>
            <a:lvl3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3pPr>
            <a:lvl4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4pPr>
            <a:lvl5pPr algn="ctr" rtl="0" eaLnBrk="0" fontAlgn="base" hangingPunct="0">
              <a:spcBef>
                <a:spcPct val="0"/>
              </a:spcBef>
              <a:spcAft>
                <a:spcPct val="0"/>
              </a:spcAft>
              <a:defRPr sz="4400">
                <a:solidFill>
                  <a:schemeClr val="tx1"/>
                </a:solidFill>
                <a:latin typeface="Calibri" charset="0"/>
                <a:ea typeface="MS PGothic" pitchFamily="34" charset="-128"/>
                <a:cs typeface="ＭＳ Ｐゴシック" charset="0"/>
              </a:defRPr>
            </a:lvl5pPr>
            <a:lvl6pPr marL="457200" algn="ctr"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rtl="0" fontAlgn="base">
              <a:spcBef>
                <a:spcPct val="0"/>
              </a:spcBef>
              <a:spcAft>
                <a:spcPct val="0"/>
              </a:spcAft>
              <a:defRPr sz="4400">
                <a:solidFill>
                  <a:schemeClr val="tx1"/>
                </a:solidFill>
                <a:latin typeface="Calibri" charset="0"/>
                <a:ea typeface="ＭＳ Ｐゴシック" charset="0"/>
                <a:cs typeface="ＭＳ Ｐゴシック"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smtClean="0">
                <a:ln>
                  <a:noFill/>
                </a:ln>
                <a:solidFill>
                  <a:srgbClr val="002060"/>
                </a:solidFill>
                <a:effectLst/>
                <a:uLnTx/>
                <a:uFillTx/>
                <a:latin typeface="Calibri"/>
                <a:ea typeface="MS PGothic" pitchFamily="34" charset="-128"/>
              </a:rPr>
              <a:t>POP is about increasing resources in order to reduce demand</a:t>
            </a:r>
          </a:p>
        </p:txBody>
      </p:sp>
    </p:spTree>
    <p:extLst>
      <p:ext uri="{BB962C8B-B14F-4D97-AF65-F5344CB8AC3E}">
        <p14:creationId xmlns:p14="http://schemas.microsoft.com/office/powerpoint/2010/main" val="459774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57425" y="1014762"/>
            <a:ext cx="7974167" cy="39832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03320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243013" y="1600200"/>
            <a:ext cx="9829799"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Underlying conditions create problems</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Problems in turn lead to incidents</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Many incidents lead to police calls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Incidents appear to be isolated</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They can arise from a single common source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Police usually only deal with the symptom of the cause</a:t>
            </a:r>
          </a:p>
        </p:txBody>
      </p:sp>
      <p:sp>
        <p:nvSpPr>
          <p:cNvPr id="4" name="TextBox 3"/>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Goldstein Theorised ….</a:t>
            </a:r>
            <a:endParaRPr lang="en-GB" sz="3200" b="1" dirty="0">
              <a:solidFill>
                <a:schemeClr val="bg1"/>
              </a:solidFill>
            </a:endParaRPr>
          </a:p>
        </p:txBody>
      </p:sp>
    </p:spTree>
    <p:extLst>
      <p:ext uri="{BB962C8B-B14F-4D97-AF65-F5344CB8AC3E}">
        <p14:creationId xmlns:p14="http://schemas.microsoft.com/office/powerpoint/2010/main" val="4199709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099129" y="2036795"/>
            <a:ext cx="5145554" cy="2709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3200" b="0" i="1" u="none" strike="noStrike" kern="1200" cap="none" spc="0" normalizeH="0" baseline="0" noProof="0" dirty="0" smtClean="0">
                <a:ln>
                  <a:noFill/>
                </a:ln>
                <a:solidFill>
                  <a:srgbClr val="002060"/>
                </a:solidFill>
                <a:effectLst/>
                <a:uLnTx/>
                <a:uFillTx/>
                <a:latin typeface="Calibri"/>
                <a:ea typeface="MS PGothic" pitchFamily="34" charset="-128"/>
              </a:rPr>
              <a:t>“ He who asks a question may be a fool for five minutes, but he who never asks a question remains a fool forever.”</a:t>
            </a:r>
          </a:p>
          <a:p>
            <a:pPr marL="0" marR="0" lvl="0" indent="0" algn="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 Tom Connelly</a:t>
            </a:r>
          </a:p>
        </p:txBody>
      </p:sp>
      <p:sp>
        <p:nvSpPr>
          <p:cNvPr id="4" name="TextBox 3"/>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Barriers to Effective Problem-Solving</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6453652" y="1528415"/>
            <a:ext cx="4519147" cy="3725808"/>
          </a:xfrm>
          <a:prstGeom prst="rect">
            <a:avLst/>
          </a:prstGeom>
        </p:spPr>
      </p:pic>
    </p:spTree>
    <p:extLst>
      <p:ext uri="{BB962C8B-B14F-4D97-AF65-F5344CB8AC3E}">
        <p14:creationId xmlns:p14="http://schemas.microsoft.com/office/powerpoint/2010/main" val="245728758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943012" y="1315844"/>
            <a:ext cx="5903837" cy="43266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Failure to recognise the problem</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Conceiving the problem too narrowly</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Making a hasty choice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Failure to consider all consequences</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Failure to consider the feasibility of the solution </a:t>
            </a:r>
          </a:p>
        </p:txBody>
      </p:sp>
      <p:sp>
        <p:nvSpPr>
          <p:cNvPr id="4" name="TextBox 3"/>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Barriers to Effective Problem-Solving</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7002966" y="1516566"/>
            <a:ext cx="3969832" cy="4125951"/>
          </a:xfrm>
          <a:prstGeom prst="rect">
            <a:avLst/>
          </a:prstGeom>
        </p:spPr>
      </p:pic>
    </p:spTree>
    <p:extLst>
      <p:ext uri="{BB962C8B-B14F-4D97-AF65-F5344CB8AC3E}">
        <p14:creationId xmlns:p14="http://schemas.microsoft.com/office/powerpoint/2010/main" val="536526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3663" y="1182029"/>
            <a:ext cx="6259628" cy="47631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28113" y="4805363"/>
            <a:ext cx="1431925"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Straight Connector 4"/>
          <p:cNvCxnSpPr/>
          <p:nvPr/>
        </p:nvCxnSpPr>
        <p:spPr>
          <a:xfrm>
            <a:off x="7739566" y="4486422"/>
            <a:ext cx="1508667" cy="800894"/>
          </a:xfrm>
          <a:prstGeom prst="line">
            <a:avLst/>
          </a:prstGeom>
        </p:spPr>
        <p:style>
          <a:lnRef idx="1">
            <a:schemeClr val="dk1"/>
          </a:lnRef>
          <a:fillRef idx="0">
            <a:schemeClr val="dk1"/>
          </a:fillRef>
          <a:effectRef idx="0">
            <a:schemeClr val="dk1"/>
          </a:effectRef>
          <a:fontRef idx="minor">
            <a:schemeClr val="tx1"/>
          </a:fontRef>
        </p:style>
      </p:cxnSp>
      <p:sp>
        <p:nvSpPr>
          <p:cNvPr id="8" name="Rectangle 3"/>
          <p:cNvSpPr>
            <a:spLocks noChangeArrowheads="1"/>
          </p:cNvSpPr>
          <p:nvPr/>
        </p:nvSpPr>
        <p:spPr bwMode="auto">
          <a:xfrm>
            <a:off x="9528175" y="4343400"/>
            <a:ext cx="186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fontAlgn="base">
              <a:spcBef>
                <a:spcPct val="0"/>
              </a:spcBef>
              <a:spcAft>
                <a:spcPct val="0"/>
              </a:spcAft>
              <a:buFontTx/>
              <a:buNone/>
            </a:pPr>
            <a:r>
              <a:rPr lang="en-GB" altLang="en-US" sz="1200" b="1" dirty="0" smtClean="0">
                <a:solidFill>
                  <a:prstClr val="black"/>
                </a:solidFill>
                <a:latin typeface="Verdana" panose="020B0604030504040204" pitchFamily="34" charset="0"/>
              </a:rPr>
              <a:t>The Problem Analysis Triangle</a:t>
            </a:r>
          </a:p>
        </p:txBody>
      </p:sp>
      <p:sp>
        <p:nvSpPr>
          <p:cNvPr id="7" name="TextBox 6"/>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Problem-Solving Models: OSARA</a:t>
            </a:r>
            <a:endParaRPr lang="en-GB" sz="3200" b="1" dirty="0">
              <a:solidFill>
                <a:schemeClr val="bg1"/>
              </a:solidFill>
            </a:endParaRPr>
          </a:p>
        </p:txBody>
      </p:sp>
      <p:sp>
        <p:nvSpPr>
          <p:cNvPr id="6" name="TextBox 5"/>
          <p:cNvSpPr txBox="1"/>
          <p:nvPr/>
        </p:nvSpPr>
        <p:spPr>
          <a:xfrm>
            <a:off x="594614" y="2286335"/>
            <a:ext cx="2572332" cy="2554545"/>
          </a:xfrm>
          <a:prstGeom prst="rect">
            <a:avLst/>
          </a:prstGeom>
          <a:noFill/>
        </p:spPr>
        <p:txBody>
          <a:bodyPr wrap="square" rtlCol="0">
            <a:spAutoFit/>
          </a:bodyPr>
          <a:lstStyle/>
          <a:p>
            <a:r>
              <a:rPr lang="en-GB" sz="3200" b="1" dirty="0">
                <a:solidFill>
                  <a:srgbClr val="FF0000"/>
                </a:solidFill>
              </a:rPr>
              <a:t>O</a:t>
            </a:r>
            <a:r>
              <a:rPr lang="en-GB" sz="2800" dirty="0" smtClean="0">
                <a:solidFill>
                  <a:srgbClr val="002060"/>
                </a:solidFill>
              </a:rPr>
              <a:t> </a:t>
            </a:r>
            <a:r>
              <a:rPr lang="en-GB" sz="2800" dirty="0" smtClean="0">
                <a:solidFill>
                  <a:srgbClr val="002060"/>
                </a:solidFill>
              </a:rPr>
              <a:t>– Objective</a:t>
            </a:r>
          </a:p>
          <a:p>
            <a:r>
              <a:rPr lang="en-GB" sz="3200" b="1" dirty="0" smtClean="0">
                <a:solidFill>
                  <a:srgbClr val="FF0000"/>
                </a:solidFill>
              </a:rPr>
              <a:t>S</a:t>
            </a:r>
            <a:r>
              <a:rPr lang="en-GB" sz="2800" dirty="0" smtClean="0">
                <a:solidFill>
                  <a:srgbClr val="002060"/>
                </a:solidFill>
              </a:rPr>
              <a:t> – Scanning</a:t>
            </a:r>
          </a:p>
          <a:p>
            <a:r>
              <a:rPr lang="en-GB" sz="3200" b="1" dirty="0" smtClean="0">
                <a:solidFill>
                  <a:srgbClr val="FF0000"/>
                </a:solidFill>
              </a:rPr>
              <a:t>A</a:t>
            </a:r>
            <a:r>
              <a:rPr lang="en-GB" sz="2800" dirty="0" smtClean="0">
                <a:solidFill>
                  <a:srgbClr val="002060"/>
                </a:solidFill>
              </a:rPr>
              <a:t> – Analysis</a:t>
            </a:r>
          </a:p>
          <a:p>
            <a:r>
              <a:rPr lang="en-GB" sz="3200" b="1" dirty="0" smtClean="0">
                <a:solidFill>
                  <a:srgbClr val="FF0000"/>
                </a:solidFill>
              </a:rPr>
              <a:t>R</a:t>
            </a:r>
            <a:r>
              <a:rPr lang="en-GB" sz="2800" dirty="0" smtClean="0">
                <a:solidFill>
                  <a:srgbClr val="FF0000"/>
                </a:solidFill>
              </a:rPr>
              <a:t> </a:t>
            </a:r>
            <a:r>
              <a:rPr lang="en-GB" sz="2800" dirty="0" smtClean="0">
                <a:solidFill>
                  <a:srgbClr val="002060"/>
                </a:solidFill>
              </a:rPr>
              <a:t>– Response</a:t>
            </a:r>
          </a:p>
          <a:p>
            <a:r>
              <a:rPr lang="en-GB" sz="3200" b="1" dirty="0" smtClean="0">
                <a:solidFill>
                  <a:srgbClr val="FF0000"/>
                </a:solidFill>
              </a:rPr>
              <a:t>A</a:t>
            </a:r>
            <a:r>
              <a:rPr lang="en-GB" sz="2800" dirty="0" smtClean="0">
                <a:solidFill>
                  <a:srgbClr val="FF0000"/>
                </a:solidFill>
              </a:rPr>
              <a:t> </a:t>
            </a:r>
            <a:r>
              <a:rPr lang="en-GB" sz="2800" dirty="0" smtClean="0">
                <a:solidFill>
                  <a:srgbClr val="002060"/>
                </a:solidFill>
              </a:rPr>
              <a:t>- Assessment</a:t>
            </a:r>
            <a:endParaRPr lang="en-GB" sz="2800" dirty="0">
              <a:solidFill>
                <a:srgbClr val="002060"/>
              </a:solidFill>
            </a:endParaRPr>
          </a:p>
        </p:txBody>
      </p:sp>
    </p:spTree>
    <p:extLst>
      <p:ext uri="{BB962C8B-B14F-4D97-AF65-F5344CB8AC3E}">
        <p14:creationId xmlns:p14="http://schemas.microsoft.com/office/powerpoint/2010/main" val="1000077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099129" y="1376589"/>
            <a:ext cx="9873670" cy="624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4000" b="1" i="0" u="none" strike="noStrike" kern="1200" cap="none" spc="0" normalizeH="0" baseline="0" noProof="0" dirty="0" smtClean="0">
                <a:ln>
                  <a:noFill/>
                </a:ln>
                <a:solidFill>
                  <a:srgbClr val="002060"/>
                </a:solidFill>
                <a:effectLst/>
                <a:uLnTx/>
                <a:uFillTx/>
                <a:latin typeface="Calibri"/>
                <a:ea typeface="MS PGothic" pitchFamily="34" charset="-128"/>
              </a:rPr>
              <a:t>Objective (SMART</a:t>
            </a:r>
            <a:r>
              <a:rPr kumimoji="0" lang="en-GB" altLang="en-US" sz="3200" b="1" i="0" u="none" strike="noStrike" kern="1200" cap="none" spc="0" normalizeH="0" baseline="0" noProof="0" dirty="0" smtClean="0">
                <a:ln>
                  <a:noFill/>
                </a:ln>
                <a:solidFill>
                  <a:srgbClr val="002060"/>
                </a:solidFill>
                <a:effectLst/>
                <a:uLnTx/>
                <a:uFillTx/>
                <a:latin typeface="Calibri"/>
                <a:ea typeface="MS PGothic" pitchFamily="34" charset="-128"/>
              </a:rPr>
              <a:t>)</a:t>
            </a: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1" i="0" u="none" strike="noStrike" kern="1200" cap="none" spc="0" normalizeH="0" baseline="0" noProof="0" dirty="0" smtClean="0">
              <a:ln>
                <a:noFill/>
              </a:ln>
              <a:solidFill>
                <a:srgbClr val="1F497D"/>
              </a:solidFill>
              <a:effectLst/>
              <a:uLnTx/>
              <a:uFillTx/>
              <a:latin typeface="Calibri"/>
              <a:ea typeface="MS PGothic" pitchFamily="34" charset="-128"/>
            </a:endParaRP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1" i="0" u="none" strike="noStrike" kern="1200" cap="none" spc="0" normalizeH="0" baseline="0" noProof="0" dirty="0" smtClean="0">
              <a:ln>
                <a:noFill/>
              </a:ln>
              <a:solidFill>
                <a:sysClr val="windowText" lastClr="000000"/>
              </a:solidFill>
              <a:effectLst/>
              <a:uLnTx/>
              <a:uFillTx/>
              <a:latin typeface="Calibri"/>
              <a:ea typeface="MS PGothic" pitchFamily="34" charset="-128"/>
            </a:endParaRPr>
          </a:p>
        </p:txBody>
      </p:sp>
      <p:sp>
        <p:nvSpPr>
          <p:cNvPr id="4" name="TextBox 3"/>
          <p:cNvSpPr txBox="1"/>
          <p:nvPr/>
        </p:nvSpPr>
        <p:spPr>
          <a:xfrm>
            <a:off x="1146859" y="2393322"/>
            <a:ext cx="2098551" cy="1754326"/>
          </a:xfrm>
          <a:prstGeom prst="rect">
            <a:avLst/>
          </a:prstGeom>
          <a:noFill/>
        </p:spPr>
        <p:txBody>
          <a:bodyPr wrap="square">
            <a:spAutoFit/>
          </a:bodyPr>
          <a:lstStyle/>
          <a:p>
            <a:pPr algn="ctr" fontAlgn="base">
              <a:spcBef>
                <a:spcPct val="0"/>
              </a:spcBef>
              <a:spcAft>
                <a:spcPct val="0"/>
              </a:spcAft>
              <a:defRPr/>
            </a:pPr>
            <a:r>
              <a:rPr lang="en-GB" sz="3600" b="1" dirty="0">
                <a:solidFill>
                  <a:prstClr val="black"/>
                </a:solidFill>
                <a:ea typeface="MS PGothic" panose="020B0600070205080204" pitchFamily="34" charset="-128"/>
              </a:rPr>
              <a:t>Scanning</a:t>
            </a:r>
          </a:p>
          <a:p>
            <a:pPr algn="ctr" fontAlgn="base">
              <a:spcBef>
                <a:spcPct val="0"/>
              </a:spcBef>
              <a:spcAft>
                <a:spcPct val="0"/>
              </a:spcAft>
              <a:defRPr/>
            </a:pPr>
            <a:r>
              <a:rPr lang="en-GB" sz="3600" dirty="0">
                <a:solidFill>
                  <a:prstClr val="black"/>
                </a:solidFill>
                <a:ea typeface="MS PGothic" panose="020B0600070205080204" pitchFamily="34" charset="-128"/>
              </a:rPr>
              <a:t>Identify problems</a:t>
            </a:r>
          </a:p>
        </p:txBody>
      </p:sp>
      <p:sp>
        <p:nvSpPr>
          <p:cNvPr id="6" name="TextBox 5"/>
          <p:cNvSpPr txBox="1"/>
          <p:nvPr/>
        </p:nvSpPr>
        <p:spPr>
          <a:xfrm>
            <a:off x="3448673" y="2393322"/>
            <a:ext cx="2384028" cy="3416320"/>
          </a:xfrm>
          <a:prstGeom prst="rect">
            <a:avLst/>
          </a:prstGeom>
          <a:noFill/>
        </p:spPr>
        <p:txBody>
          <a:bodyPr wrap="square">
            <a:spAutoFit/>
          </a:bodyPr>
          <a:lstStyle/>
          <a:p>
            <a:pPr algn="ctr" fontAlgn="base">
              <a:spcBef>
                <a:spcPct val="0"/>
              </a:spcBef>
              <a:spcAft>
                <a:spcPct val="0"/>
              </a:spcAft>
              <a:defRPr/>
            </a:pPr>
            <a:r>
              <a:rPr lang="en-GB" sz="3600" b="1" dirty="0">
                <a:solidFill>
                  <a:prstClr val="black"/>
                </a:solidFill>
                <a:ea typeface="MS PGothic" panose="020B0600070205080204" pitchFamily="34" charset="-128"/>
              </a:rPr>
              <a:t>Analysis</a:t>
            </a:r>
          </a:p>
          <a:p>
            <a:pPr algn="ctr" fontAlgn="base">
              <a:spcBef>
                <a:spcPct val="0"/>
              </a:spcBef>
              <a:spcAft>
                <a:spcPct val="0"/>
              </a:spcAft>
              <a:defRPr/>
            </a:pPr>
            <a:r>
              <a:rPr lang="en-GB" sz="3600" dirty="0">
                <a:solidFill>
                  <a:prstClr val="black"/>
                </a:solidFill>
                <a:ea typeface="MS PGothic" panose="020B0600070205080204" pitchFamily="34" charset="-128"/>
              </a:rPr>
              <a:t>Understand conditions that cause problems to occur</a:t>
            </a:r>
          </a:p>
        </p:txBody>
      </p:sp>
      <p:sp>
        <p:nvSpPr>
          <p:cNvPr id="7" name="TextBox 6"/>
          <p:cNvSpPr txBox="1"/>
          <p:nvPr/>
        </p:nvSpPr>
        <p:spPr>
          <a:xfrm>
            <a:off x="6035964" y="2393322"/>
            <a:ext cx="2231271" cy="2862322"/>
          </a:xfrm>
          <a:prstGeom prst="rect">
            <a:avLst/>
          </a:prstGeom>
          <a:noFill/>
        </p:spPr>
        <p:txBody>
          <a:bodyPr wrap="square">
            <a:spAutoFit/>
          </a:bodyPr>
          <a:lstStyle/>
          <a:p>
            <a:pPr algn="ctr" fontAlgn="base">
              <a:spcBef>
                <a:spcPct val="0"/>
              </a:spcBef>
              <a:spcAft>
                <a:spcPct val="0"/>
              </a:spcAft>
              <a:defRPr/>
            </a:pPr>
            <a:r>
              <a:rPr lang="en-GB" sz="3600" b="1" dirty="0">
                <a:solidFill>
                  <a:prstClr val="black"/>
                </a:solidFill>
                <a:ea typeface="MS PGothic" panose="020B0600070205080204" pitchFamily="34" charset="-128"/>
              </a:rPr>
              <a:t>Response</a:t>
            </a:r>
          </a:p>
          <a:p>
            <a:pPr algn="ctr" fontAlgn="base">
              <a:spcBef>
                <a:spcPct val="0"/>
              </a:spcBef>
              <a:spcAft>
                <a:spcPct val="0"/>
              </a:spcAft>
              <a:defRPr/>
            </a:pPr>
            <a:r>
              <a:rPr lang="en-GB" sz="3600" dirty="0">
                <a:solidFill>
                  <a:prstClr val="black"/>
                </a:solidFill>
                <a:ea typeface="MS PGothic" panose="020B0600070205080204" pitchFamily="34" charset="-128"/>
              </a:rPr>
              <a:t>Develop and implement solutions</a:t>
            </a:r>
          </a:p>
        </p:txBody>
      </p:sp>
      <p:sp>
        <p:nvSpPr>
          <p:cNvPr id="8" name="TextBox 7"/>
          <p:cNvSpPr txBox="1"/>
          <p:nvPr/>
        </p:nvSpPr>
        <p:spPr>
          <a:xfrm>
            <a:off x="8467723" y="2393322"/>
            <a:ext cx="2505076" cy="1754326"/>
          </a:xfrm>
          <a:prstGeom prst="rect">
            <a:avLst/>
          </a:prstGeom>
          <a:noFill/>
        </p:spPr>
        <p:txBody>
          <a:bodyPr wrap="square">
            <a:spAutoFit/>
          </a:bodyPr>
          <a:lstStyle/>
          <a:p>
            <a:pPr algn="ctr" fontAlgn="base">
              <a:spcBef>
                <a:spcPct val="0"/>
              </a:spcBef>
              <a:spcAft>
                <a:spcPct val="0"/>
              </a:spcAft>
              <a:defRPr/>
            </a:pPr>
            <a:r>
              <a:rPr lang="en-GB" sz="3600" b="1" dirty="0">
                <a:solidFill>
                  <a:prstClr val="black"/>
                </a:solidFill>
                <a:ea typeface="MS PGothic" panose="020B0600070205080204" pitchFamily="34" charset="-128"/>
              </a:rPr>
              <a:t>Assessment</a:t>
            </a:r>
          </a:p>
          <a:p>
            <a:pPr algn="ctr" fontAlgn="base">
              <a:spcBef>
                <a:spcPct val="0"/>
              </a:spcBef>
              <a:spcAft>
                <a:spcPct val="0"/>
              </a:spcAft>
              <a:defRPr/>
            </a:pPr>
            <a:r>
              <a:rPr lang="en-GB" sz="3600" dirty="0">
                <a:solidFill>
                  <a:prstClr val="black"/>
                </a:solidFill>
                <a:ea typeface="MS PGothic" panose="020B0600070205080204" pitchFamily="34" charset="-128"/>
              </a:rPr>
              <a:t>Determine the impact</a:t>
            </a:r>
          </a:p>
        </p:txBody>
      </p:sp>
      <p:sp>
        <p:nvSpPr>
          <p:cNvPr id="9" name="TextBox 8"/>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OSARA Model</a:t>
            </a:r>
            <a:endParaRPr lang="en-GB" sz="3200" b="1" dirty="0">
              <a:solidFill>
                <a:schemeClr val="bg1"/>
              </a:solidFill>
            </a:endParaRPr>
          </a:p>
        </p:txBody>
      </p:sp>
    </p:spTree>
    <p:extLst>
      <p:ext uri="{BB962C8B-B14F-4D97-AF65-F5344CB8AC3E}">
        <p14:creationId xmlns:p14="http://schemas.microsoft.com/office/powerpoint/2010/main" val="8651979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1382751" y="423746"/>
            <a:ext cx="9166303" cy="5597913"/>
          </a:xfrm>
          <a:prstGeom prst="rect">
            <a:avLst/>
          </a:prstGeom>
        </p:spPr>
      </p:pic>
    </p:spTree>
    <p:extLst>
      <p:ext uri="{BB962C8B-B14F-4D97-AF65-F5344CB8AC3E}">
        <p14:creationId xmlns:p14="http://schemas.microsoft.com/office/powerpoint/2010/main" val="24269304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ounded Rectangle 2"/>
          <p:cNvSpPr/>
          <p:nvPr/>
        </p:nvSpPr>
        <p:spPr>
          <a:xfrm>
            <a:off x="3990975" y="1930400"/>
            <a:ext cx="4248150" cy="3613150"/>
          </a:xfrm>
          <a:prstGeom prst="roundRect">
            <a:avLst/>
          </a:prstGeom>
          <a:gradFill>
            <a:gsLst>
              <a:gs pos="0">
                <a:srgbClr val="4F81BD">
                  <a:tint val="66000"/>
                  <a:satMod val="160000"/>
                </a:srgbClr>
              </a:gs>
              <a:gs pos="50000">
                <a:srgbClr val="4F81BD">
                  <a:tint val="44500"/>
                  <a:satMod val="160000"/>
                </a:srgbClr>
              </a:gs>
              <a:gs pos="100000">
                <a:srgbClr val="4F81BD">
                  <a:tint val="23500"/>
                  <a:satMod val="160000"/>
                </a:srgbClr>
              </a:gs>
            </a:gsLst>
            <a:lin ang="5400000" scaled="0"/>
          </a:gradFill>
          <a:ln w="25400" cap="flat" cmpd="sng" algn="ctr">
            <a:solidFill>
              <a:srgbClr val="4F81BD">
                <a:shade val="50000"/>
              </a:srgbClr>
            </a:solidFill>
            <a:prstDash val="solid"/>
          </a:ln>
          <a:effectLst/>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4" name="TextBox 3"/>
          <p:cNvSpPr txBox="1"/>
          <p:nvPr/>
        </p:nvSpPr>
        <p:spPr>
          <a:xfrm>
            <a:off x="4314825" y="2182812"/>
            <a:ext cx="3600450" cy="3108325"/>
          </a:xfrm>
          <a:prstGeom prst="rect">
            <a:avLst/>
          </a:prstGeom>
          <a:noFill/>
        </p:spPr>
        <p:txBody>
          <a:bodyPr>
            <a:spAutoFit/>
          </a:bodyPr>
          <a:lstStyle/>
          <a:p>
            <a:pPr algn="ctr" fontAlgn="base">
              <a:spcBef>
                <a:spcPct val="0"/>
              </a:spcBef>
              <a:spcAft>
                <a:spcPct val="0"/>
              </a:spcAft>
              <a:defRPr/>
            </a:pPr>
            <a:r>
              <a:rPr lang="en-GB" sz="2800" b="1" dirty="0">
                <a:solidFill>
                  <a:prstClr val="black"/>
                </a:solidFill>
                <a:ea typeface="MS PGothic" panose="020B0600070205080204" pitchFamily="34" charset="-128"/>
              </a:rPr>
              <a:t>“By the end of the project (in six months time), the number of anti-social behaviour incidents in Newtown Bus Station will have reduced by 20%”</a:t>
            </a:r>
          </a:p>
        </p:txBody>
      </p:sp>
      <p:sp>
        <p:nvSpPr>
          <p:cNvPr id="5" name="TextBox 4"/>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SMART Objectives</a:t>
            </a:r>
            <a:endParaRPr lang="en-GB" sz="3200" b="1" dirty="0">
              <a:solidFill>
                <a:schemeClr val="bg1"/>
              </a:solidFill>
            </a:endParaRPr>
          </a:p>
        </p:txBody>
      </p:sp>
    </p:spTree>
    <p:extLst>
      <p:ext uri="{BB962C8B-B14F-4D97-AF65-F5344CB8AC3E}">
        <p14:creationId xmlns:p14="http://schemas.microsoft.com/office/powerpoint/2010/main" val="80895392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099129" y="1376589"/>
            <a:ext cx="9873670" cy="624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4000" b="1" i="0" u="none" strike="noStrike" kern="1200" cap="none" spc="0" normalizeH="0" baseline="0" noProof="0" dirty="0" smtClean="0">
                <a:ln>
                  <a:noFill/>
                </a:ln>
                <a:solidFill>
                  <a:srgbClr val="002060"/>
                </a:solidFill>
                <a:effectLst/>
                <a:uLnTx/>
                <a:uFillTx/>
                <a:latin typeface="Calibri"/>
                <a:ea typeface="MS PGothic" pitchFamily="34" charset="-128"/>
              </a:rPr>
              <a:t>Objective (SMART</a:t>
            </a:r>
            <a:r>
              <a:rPr kumimoji="0" lang="en-GB" altLang="en-US" sz="3200" b="1" i="0" u="none" strike="noStrike" kern="1200" cap="none" spc="0" normalizeH="0" baseline="0" noProof="0" dirty="0" smtClean="0">
                <a:ln>
                  <a:noFill/>
                </a:ln>
                <a:solidFill>
                  <a:srgbClr val="002060"/>
                </a:solidFill>
                <a:effectLst/>
                <a:uLnTx/>
                <a:uFillTx/>
                <a:latin typeface="Calibri"/>
                <a:ea typeface="MS PGothic" pitchFamily="34" charset="-128"/>
              </a:rPr>
              <a:t>)</a:t>
            </a: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1" i="0" u="none" strike="noStrike" kern="1200" cap="none" spc="0" normalizeH="0" baseline="0" noProof="0" dirty="0" smtClean="0">
              <a:ln>
                <a:noFill/>
              </a:ln>
              <a:solidFill>
                <a:srgbClr val="1F497D"/>
              </a:solidFill>
              <a:effectLst/>
              <a:uLnTx/>
              <a:uFillTx/>
              <a:latin typeface="Calibri"/>
              <a:ea typeface="MS PGothic" pitchFamily="34" charset="-128"/>
            </a:endParaRP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1" i="0" u="none" strike="noStrike" kern="1200" cap="none" spc="0" normalizeH="0" baseline="0" noProof="0" dirty="0" smtClean="0">
              <a:ln>
                <a:noFill/>
              </a:ln>
              <a:solidFill>
                <a:sysClr val="windowText" lastClr="000000"/>
              </a:solidFill>
              <a:effectLst/>
              <a:uLnTx/>
              <a:uFillTx/>
              <a:latin typeface="Calibri"/>
              <a:ea typeface="MS PGothic" pitchFamily="34" charset="-128"/>
            </a:endParaRPr>
          </a:p>
        </p:txBody>
      </p:sp>
      <p:sp>
        <p:nvSpPr>
          <p:cNvPr id="4" name="TextBox 3"/>
          <p:cNvSpPr txBox="1"/>
          <p:nvPr/>
        </p:nvSpPr>
        <p:spPr>
          <a:xfrm>
            <a:off x="1146859" y="2393322"/>
            <a:ext cx="2098551" cy="1754326"/>
          </a:xfrm>
          <a:prstGeom prst="rect">
            <a:avLst/>
          </a:prstGeom>
          <a:noFill/>
        </p:spPr>
        <p:txBody>
          <a:bodyPr wrap="square">
            <a:spAutoFit/>
          </a:bodyPr>
          <a:lstStyle/>
          <a:p>
            <a:pPr algn="ctr" fontAlgn="base">
              <a:spcBef>
                <a:spcPct val="0"/>
              </a:spcBef>
              <a:spcAft>
                <a:spcPct val="0"/>
              </a:spcAft>
              <a:defRPr/>
            </a:pPr>
            <a:r>
              <a:rPr lang="en-GB" sz="3600" b="1" dirty="0">
                <a:solidFill>
                  <a:srgbClr val="FF0000"/>
                </a:solidFill>
                <a:ea typeface="MS PGothic" panose="020B0600070205080204" pitchFamily="34" charset="-128"/>
              </a:rPr>
              <a:t>Scanning</a:t>
            </a:r>
          </a:p>
          <a:p>
            <a:pPr algn="ctr" fontAlgn="base">
              <a:spcBef>
                <a:spcPct val="0"/>
              </a:spcBef>
              <a:spcAft>
                <a:spcPct val="0"/>
              </a:spcAft>
              <a:defRPr/>
            </a:pPr>
            <a:r>
              <a:rPr lang="en-GB" sz="3600" dirty="0">
                <a:solidFill>
                  <a:srgbClr val="FF0000"/>
                </a:solidFill>
                <a:ea typeface="MS PGothic" panose="020B0600070205080204" pitchFamily="34" charset="-128"/>
              </a:rPr>
              <a:t>Identify problems</a:t>
            </a:r>
          </a:p>
        </p:txBody>
      </p:sp>
      <p:sp>
        <p:nvSpPr>
          <p:cNvPr id="6" name="TextBox 5"/>
          <p:cNvSpPr txBox="1"/>
          <p:nvPr/>
        </p:nvSpPr>
        <p:spPr>
          <a:xfrm>
            <a:off x="3448673" y="2393322"/>
            <a:ext cx="2384028" cy="3416320"/>
          </a:xfrm>
          <a:prstGeom prst="rect">
            <a:avLst/>
          </a:prstGeom>
          <a:noFill/>
        </p:spPr>
        <p:txBody>
          <a:bodyPr wrap="square">
            <a:spAutoFit/>
          </a:bodyPr>
          <a:lstStyle/>
          <a:p>
            <a:pPr algn="ctr" fontAlgn="base">
              <a:spcBef>
                <a:spcPct val="0"/>
              </a:spcBef>
              <a:spcAft>
                <a:spcPct val="0"/>
              </a:spcAft>
              <a:defRPr/>
            </a:pPr>
            <a:r>
              <a:rPr lang="en-GB" sz="3600" b="1" dirty="0">
                <a:solidFill>
                  <a:srgbClr val="002060"/>
                </a:solidFill>
                <a:ea typeface="MS PGothic" panose="020B0600070205080204" pitchFamily="34" charset="-128"/>
              </a:rPr>
              <a:t>Analysis</a:t>
            </a:r>
          </a:p>
          <a:p>
            <a:pPr algn="ctr" fontAlgn="base">
              <a:spcBef>
                <a:spcPct val="0"/>
              </a:spcBef>
              <a:spcAft>
                <a:spcPct val="0"/>
              </a:spcAft>
              <a:defRPr/>
            </a:pPr>
            <a:r>
              <a:rPr lang="en-GB" sz="3600" dirty="0">
                <a:solidFill>
                  <a:srgbClr val="002060"/>
                </a:solidFill>
                <a:ea typeface="MS PGothic" panose="020B0600070205080204" pitchFamily="34" charset="-128"/>
              </a:rPr>
              <a:t>Understand conditions that cause problems to occur</a:t>
            </a:r>
          </a:p>
        </p:txBody>
      </p:sp>
      <p:sp>
        <p:nvSpPr>
          <p:cNvPr id="7" name="TextBox 6"/>
          <p:cNvSpPr txBox="1"/>
          <p:nvPr/>
        </p:nvSpPr>
        <p:spPr>
          <a:xfrm>
            <a:off x="6035964" y="2393322"/>
            <a:ext cx="2231271" cy="2862322"/>
          </a:xfrm>
          <a:prstGeom prst="rect">
            <a:avLst/>
          </a:prstGeom>
          <a:noFill/>
        </p:spPr>
        <p:txBody>
          <a:bodyPr wrap="square">
            <a:spAutoFit/>
          </a:bodyPr>
          <a:lstStyle/>
          <a:p>
            <a:pPr algn="ctr" fontAlgn="base">
              <a:spcBef>
                <a:spcPct val="0"/>
              </a:spcBef>
              <a:spcAft>
                <a:spcPct val="0"/>
              </a:spcAft>
              <a:defRPr/>
            </a:pPr>
            <a:r>
              <a:rPr lang="en-GB" sz="3600" b="1" dirty="0">
                <a:solidFill>
                  <a:srgbClr val="002060"/>
                </a:solidFill>
                <a:ea typeface="MS PGothic" panose="020B0600070205080204" pitchFamily="34" charset="-128"/>
              </a:rPr>
              <a:t>Response</a:t>
            </a:r>
          </a:p>
          <a:p>
            <a:pPr algn="ctr" fontAlgn="base">
              <a:spcBef>
                <a:spcPct val="0"/>
              </a:spcBef>
              <a:spcAft>
                <a:spcPct val="0"/>
              </a:spcAft>
              <a:defRPr/>
            </a:pPr>
            <a:r>
              <a:rPr lang="en-GB" sz="3600" dirty="0">
                <a:solidFill>
                  <a:srgbClr val="002060"/>
                </a:solidFill>
                <a:ea typeface="MS PGothic" panose="020B0600070205080204" pitchFamily="34" charset="-128"/>
              </a:rPr>
              <a:t>Develop and implement solutions</a:t>
            </a:r>
          </a:p>
        </p:txBody>
      </p:sp>
      <p:sp>
        <p:nvSpPr>
          <p:cNvPr id="8" name="TextBox 7"/>
          <p:cNvSpPr txBox="1"/>
          <p:nvPr/>
        </p:nvSpPr>
        <p:spPr>
          <a:xfrm>
            <a:off x="8467723" y="2393322"/>
            <a:ext cx="2505076" cy="1754326"/>
          </a:xfrm>
          <a:prstGeom prst="rect">
            <a:avLst/>
          </a:prstGeom>
          <a:noFill/>
        </p:spPr>
        <p:txBody>
          <a:bodyPr wrap="square">
            <a:spAutoFit/>
          </a:bodyPr>
          <a:lstStyle/>
          <a:p>
            <a:pPr algn="ctr" fontAlgn="base">
              <a:spcBef>
                <a:spcPct val="0"/>
              </a:spcBef>
              <a:spcAft>
                <a:spcPct val="0"/>
              </a:spcAft>
              <a:defRPr/>
            </a:pPr>
            <a:r>
              <a:rPr lang="en-GB" sz="3600" b="1" dirty="0">
                <a:solidFill>
                  <a:srgbClr val="002060"/>
                </a:solidFill>
                <a:ea typeface="MS PGothic" panose="020B0600070205080204" pitchFamily="34" charset="-128"/>
              </a:rPr>
              <a:t>Assessment</a:t>
            </a:r>
          </a:p>
          <a:p>
            <a:pPr algn="ctr" fontAlgn="base">
              <a:spcBef>
                <a:spcPct val="0"/>
              </a:spcBef>
              <a:spcAft>
                <a:spcPct val="0"/>
              </a:spcAft>
              <a:defRPr/>
            </a:pPr>
            <a:r>
              <a:rPr lang="en-GB" sz="3600" dirty="0">
                <a:solidFill>
                  <a:srgbClr val="002060"/>
                </a:solidFill>
                <a:ea typeface="MS PGothic" panose="020B0600070205080204" pitchFamily="34" charset="-128"/>
              </a:rPr>
              <a:t>Determine the impact</a:t>
            </a:r>
          </a:p>
        </p:txBody>
      </p:sp>
      <p:sp>
        <p:nvSpPr>
          <p:cNvPr id="9" name="TextBox 8"/>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OSARA Model</a:t>
            </a:r>
            <a:endParaRPr lang="en-GB" sz="3200" b="1" dirty="0">
              <a:solidFill>
                <a:schemeClr val="bg1"/>
              </a:solidFill>
            </a:endParaRPr>
          </a:p>
        </p:txBody>
      </p:sp>
    </p:spTree>
    <p:extLst>
      <p:ext uri="{BB962C8B-B14F-4D97-AF65-F5344CB8AC3E}">
        <p14:creationId xmlns:p14="http://schemas.microsoft.com/office/powerpoint/2010/main" val="70877538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099129" y="1376589"/>
            <a:ext cx="9873670" cy="624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4000" b="1" i="0" u="none" strike="noStrike" kern="1200" cap="none" spc="0" normalizeH="0" baseline="0" noProof="0" dirty="0" smtClean="0">
                <a:ln>
                  <a:noFill/>
                </a:ln>
                <a:solidFill>
                  <a:srgbClr val="002060"/>
                </a:solidFill>
                <a:effectLst/>
                <a:uLnTx/>
                <a:uFillTx/>
                <a:latin typeface="Calibri"/>
                <a:ea typeface="MS PGothic" pitchFamily="34" charset="-128"/>
              </a:rPr>
              <a:t>Objective (SMART</a:t>
            </a:r>
            <a:r>
              <a:rPr kumimoji="0" lang="en-GB" altLang="en-US" sz="3200" b="1" i="0" u="none" strike="noStrike" kern="1200" cap="none" spc="0" normalizeH="0" baseline="0" noProof="0" dirty="0" smtClean="0">
                <a:ln>
                  <a:noFill/>
                </a:ln>
                <a:solidFill>
                  <a:srgbClr val="002060"/>
                </a:solidFill>
                <a:effectLst/>
                <a:uLnTx/>
                <a:uFillTx/>
                <a:latin typeface="Calibri"/>
                <a:ea typeface="MS PGothic" pitchFamily="34" charset="-128"/>
              </a:rPr>
              <a:t>)</a:t>
            </a: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1" i="0" u="none" strike="noStrike" kern="1200" cap="none" spc="0" normalizeH="0" baseline="0" noProof="0" dirty="0" smtClean="0">
              <a:ln>
                <a:noFill/>
              </a:ln>
              <a:solidFill>
                <a:srgbClr val="1F497D"/>
              </a:solidFill>
              <a:effectLst/>
              <a:uLnTx/>
              <a:uFillTx/>
              <a:latin typeface="Calibri"/>
              <a:ea typeface="MS PGothic" pitchFamily="34" charset="-128"/>
            </a:endParaRP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1" i="0" u="none" strike="noStrike" kern="1200" cap="none" spc="0" normalizeH="0" baseline="0" noProof="0" dirty="0" smtClean="0">
              <a:ln>
                <a:noFill/>
              </a:ln>
              <a:solidFill>
                <a:sysClr val="windowText" lastClr="000000"/>
              </a:solidFill>
              <a:effectLst/>
              <a:uLnTx/>
              <a:uFillTx/>
              <a:latin typeface="Calibri"/>
              <a:ea typeface="MS PGothic" pitchFamily="34" charset="-128"/>
            </a:endParaRPr>
          </a:p>
        </p:txBody>
      </p:sp>
      <p:sp>
        <p:nvSpPr>
          <p:cNvPr id="4" name="TextBox 3"/>
          <p:cNvSpPr txBox="1"/>
          <p:nvPr/>
        </p:nvSpPr>
        <p:spPr>
          <a:xfrm>
            <a:off x="1146859" y="2393322"/>
            <a:ext cx="2098551" cy="1754326"/>
          </a:xfrm>
          <a:prstGeom prst="rect">
            <a:avLst/>
          </a:prstGeom>
          <a:noFill/>
        </p:spPr>
        <p:txBody>
          <a:bodyPr wrap="square">
            <a:spAutoFit/>
          </a:bodyPr>
          <a:lstStyle/>
          <a:p>
            <a:pPr algn="ctr" fontAlgn="base">
              <a:spcBef>
                <a:spcPct val="0"/>
              </a:spcBef>
              <a:spcAft>
                <a:spcPct val="0"/>
              </a:spcAft>
              <a:defRPr/>
            </a:pPr>
            <a:r>
              <a:rPr lang="en-GB" sz="3600" b="1" dirty="0">
                <a:solidFill>
                  <a:srgbClr val="002060"/>
                </a:solidFill>
                <a:ea typeface="MS PGothic" panose="020B0600070205080204" pitchFamily="34" charset="-128"/>
              </a:rPr>
              <a:t>Scanning</a:t>
            </a:r>
          </a:p>
          <a:p>
            <a:pPr algn="ctr" fontAlgn="base">
              <a:spcBef>
                <a:spcPct val="0"/>
              </a:spcBef>
              <a:spcAft>
                <a:spcPct val="0"/>
              </a:spcAft>
              <a:defRPr/>
            </a:pPr>
            <a:r>
              <a:rPr lang="en-GB" sz="3600" dirty="0">
                <a:solidFill>
                  <a:srgbClr val="002060"/>
                </a:solidFill>
                <a:ea typeface="MS PGothic" panose="020B0600070205080204" pitchFamily="34" charset="-128"/>
              </a:rPr>
              <a:t>Identify problems</a:t>
            </a:r>
          </a:p>
        </p:txBody>
      </p:sp>
      <p:sp>
        <p:nvSpPr>
          <p:cNvPr id="6" name="TextBox 5"/>
          <p:cNvSpPr txBox="1"/>
          <p:nvPr/>
        </p:nvSpPr>
        <p:spPr>
          <a:xfrm>
            <a:off x="3448673" y="2393322"/>
            <a:ext cx="2384028" cy="3416320"/>
          </a:xfrm>
          <a:prstGeom prst="rect">
            <a:avLst/>
          </a:prstGeom>
          <a:noFill/>
        </p:spPr>
        <p:txBody>
          <a:bodyPr wrap="square">
            <a:spAutoFit/>
          </a:bodyPr>
          <a:lstStyle/>
          <a:p>
            <a:pPr algn="ctr" fontAlgn="base">
              <a:spcBef>
                <a:spcPct val="0"/>
              </a:spcBef>
              <a:spcAft>
                <a:spcPct val="0"/>
              </a:spcAft>
              <a:defRPr/>
            </a:pPr>
            <a:r>
              <a:rPr lang="en-GB" sz="3600" b="1" dirty="0">
                <a:solidFill>
                  <a:srgbClr val="FF0000"/>
                </a:solidFill>
                <a:ea typeface="MS PGothic" panose="020B0600070205080204" pitchFamily="34" charset="-128"/>
              </a:rPr>
              <a:t>Analysis</a:t>
            </a:r>
          </a:p>
          <a:p>
            <a:pPr algn="ctr" fontAlgn="base">
              <a:spcBef>
                <a:spcPct val="0"/>
              </a:spcBef>
              <a:spcAft>
                <a:spcPct val="0"/>
              </a:spcAft>
              <a:defRPr/>
            </a:pPr>
            <a:r>
              <a:rPr lang="en-GB" sz="3600" dirty="0">
                <a:solidFill>
                  <a:srgbClr val="FF0000"/>
                </a:solidFill>
                <a:ea typeface="MS PGothic" panose="020B0600070205080204" pitchFamily="34" charset="-128"/>
              </a:rPr>
              <a:t>Understand conditions that cause problems to occur</a:t>
            </a:r>
          </a:p>
        </p:txBody>
      </p:sp>
      <p:sp>
        <p:nvSpPr>
          <p:cNvPr id="7" name="TextBox 6"/>
          <p:cNvSpPr txBox="1"/>
          <p:nvPr/>
        </p:nvSpPr>
        <p:spPr>
          <a:xfrm>
            <a:off x="6035964" y="2393322"/>
            <a:ext cx="2231271" cy="2862322"/>
          </a:xfrm>
          <a:prstGeom prst="rect">
            <a:avLst/>
          </a:prstGeom>
          <a:noFill/>
        </p:spPr>
        <p:txBody>
          <a:bodyPr wrap="square">
            <a:spAutoFit/>
          </a:bodyPr>
          <a:lstStyle/>
          <a:p>
            <a:pPr algn="ctr" fontAlgn="base">
              <a:spcBef>
                <a:spcPct val="0"/>
              </a:spcBef>
              <a:spcAft>
                <a:spcPct val="0"/>
              </a:spcAft>
              <a:defRPr/>
            </a:pPr>
            <a:r>
              <a:rPr lang="en-GB" sz="3600" b="1" dirty="0">
                <a:solidFill>
                  <a:srgbClr val="002060"/>
                </a:solidFill>
                <a:ea typeface="MS PGothic" panose="020B0600070205080204" pitchFamily="34" charset="-128"/>
              </a:rPr>
              <a:t>Response</a:t>
            </a:r>
          </a:p>
          <a:p>
            <a:pPr algn="ctr" fontAlgn="base">
              <a:spcBef>
                <a:spcPct val="0"/>
              </a:spcBef>
              <a:spcAft>
                <a:spcPct val="0"/>
              </a:spcAft>
              <a:defRPr/>
            </a:pPr>
            <a:r>
              <a:rPr lang="en-GB" sz="3600" dirty="0">
                <a:solidFill>
                  <a:srgbClr val="002060"/>
                </a:solidFill>
                <a:ea typeface="MS PGothic" panose="020B0600070205080204" pitchFamily="34" charset="-128"/>
              </a:rPr>
              <a:t>Develop and implement solutions</a:t>
            </a:r>
          </a:p>
        </p:txBody>
      </p:sp>
      <p:sp>
        <p:nvSpPr>
          <p:cNvPr id="8" name="TextBox 7"/>
          <p:cNvSpPr txBox="1"/>
          <p:nvPr/>
        </p:nvSpPr>
        <p:spPr>
          <a:xfrm>
            <a:off x="8467723" y="2393322"/>
            <a:ext cx="2505076" cy="1754326"/>
          </a:xfrm>
          <a:prstGeom prst="rect">
            <a:avLst/>
          </a:prstGeom>
          <a:noFill/>
        </p:spPr>
        <p:txBody>
          <a:bodyPr wrap="square">
            <a:spAutoFit/>
          </a:bodyPr>
          <a:lstStyle/>
          <a:p>
            <a:pPr algn="ctr" fontAlgn="base">
              <a:spcBef>
                <a:spcPct val="0"/>
              </a:spcBef>
              <a:spcAft>
                <a:spcPct val="0"/>
              </a:spcAft>
              <a:defRPr/>
            </a:pPr>
            <a:r>
              <a:rPr lang="en-GB" sz="3600" b="1" dirty="0">
                <a:solidFill>
                  <a:srgbClr val="002060"/>
                </a:solidFill>
                <a:ea typeface="MS PGothic" panose="020B0600070205080204" pitchFamily="34" charset="-128"/>
              </a:rPr>
              <a:t>Assessment</a:t>
            </a:r>
          </a:p>
          <a:p>
            <a:pPr algn="ctr" fontAlgn="base">
              <a:spcBef>
                <a:spcPct val="0"/>
              </a:spcBef>
              <a:spcAft>
                <a:spcPct val="0"/>
              </a:spcAft>
              <a:defRPr/>
            </a:pPr>
            <a:r>
              <a:rPr lang="en-GB" sz="3600" dirty="0">
                <a:solidFill>
                  <a:srgbClr val="002060"/>
                </a:solidFill>
                <a:ea typeface="MS PGothic" panose="020B0600070205080204" pitchFamily="34" charset="-128"/>
              </a:rPr>
              <a:t>Determine the impact</a:t>
            </a:r>
          </a:p>
        </p:txBody>
      </p:sp>
      <p:sp>
        <p:nvSpPr>
          <p:cNvPr id="9" name="TextBox 8"/>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OSARA Model</a:t>
            </a:r>
            <a:endParaRPr lang="en-GB" sz="3200" b="1" dirty="0">
              <a:solidFill>
                <a:schemeClr val="bg1"/>
              </a:solidFill>
            </a:endParaRPr>
          </a:p>
        </p:txBody>
      </p:sp>
    </p:spTree>
    <p:extLst>
      <p:ext uri="{BB962C8B-B14F-4D97-AF65-F5344CB8AC3E}">
        <p14:creationId xmlns:p14="http://schemas.microsoft.com/office/powerpoint/2010/main" val="368323948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099129" y="1376589"/>
            <a:ext cx="9873670" cy="624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4000" b="1" i="0" u="none" strike="noStrike" kern="1200" cap="none" spc="0" normalizeH="0" baseline="0" noProof="0" dirty="0" smtClean="0">
                <a:ln>
                  <a:noFill/>
                </a:ln>
                <a:solidFill>
                  <a:srgbClr val="002060"/>
                </a:solidFill>
                <a:effectLst/>
                <a:uLnTx/>
                <a:uFillTx/>
                <a:latin typeface="Calibri"/>
                <a:ea typeface="MS PGothic" pitchFamily="34" charset="-128"/>
              </a:rPr>
              <a:t>Objective (SMART</a:t>
            </a:r>
            <a:r>
              <a:rPr kumimoji="0" lang="en-GB" altLang="en-US" sz="3200" b="1" i="0" u="none" strike="noStrike" kern="1200" cap="none" spc="0" normalizeH="0" baseline="0" noProof="0" dirty="0" smtClean="0">
                <a:ln>
                  <a:noFill/>
                </a:ln>
                <a:solidFill>
                  <a:srgbClr val="002060"/>
                </a:solidFill>
                <a:effectLst/>
                <a:uLnTx/>
                <a:uFillTx/>
                <a:latin typeface="Calibri"/>
                <a:ea typeface="MS PGothic" pitchFamily="34" charset="-128"/>
              </a:rPr>
              <a:t>)</a:t>
            </a: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1" i="0" u="none" strike="noStrike" kern="1200" cap="none" spc="0" normalizeH="0" baseline="0" noProof="0" dirty="0" smtClean="0">
              <a:ln>
                <a:noFill/>
              </a:ln>
              <a:solidFill>
                <a:srgbClr val="1F497D"/>
              </a:solidFill>
              <a:effectLst/>
              <a:uLnTx/>
              <a:uFillTx/>
              <a:latin typeface="Calibri"/>
              <a:ea typeface="MS PGothic" pitchFamily="34" charset="-128"/>
            </a:endParaRP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1" i="0" u="none" strike="noStrike" kern="1200" cap="none" spc="0" normalizeH="0" baseline="0" noProof="0" dirty="0" smtClean="0">
              <a:ln>
                <a:noFill/>
              </a:ln>
              <a:solidFill>
                <a:sysClr val="windowText" lastClr="000000"/>
              </a:solidFill>
              <a:effectLst/>
              <a:uLnTx/>
              <a:uFillTx/>
              <a:latin typeface="Calibri"/>
              <a:ea typeface="MS PGothic" pitchFamily="34" charset="-128"/>
            </a:endParaRPr>
          </a:p>
        </p:txBody>
      </p:sp>
      <p:sp>
        <p:nvSpPr>
          <p:cNvPr id="4" name="TextBox 3"/>
          <p:cNvSpPr txBox="1"/>
          <p:nvPr/>
        </p:nvSpPr>
        <p:spPr>
          <a:xfrm>
            <a:off x="1146859" y="2393322"/>
            <a:ext cx="2098551" cy="1754326"/>
          </a:xfrm>
          <a:prstGeom prst="rect">
            <a:avLst/>
          </a:prstGeom>
          <a:noFill/>
        </p:spPr>
        <p:txBody>
          <a:bodyPr wrap="square">
            <a:spAutoFit/>
          </a:bodyPr>
          <a:lstStyle/>
          <a:p>
            <a:pPr algn="ctr" fontAlgn="base">
              <a:spcBef>
                <a:spcPct val="0"/>
              </a:spcBef>
              <a:spcAft>
                <a:spcPct val="0"/>
              </a:spcAft>
              <a:defRPr/>
            </a:pPr>
            <a:r>
              <a:rPr lang="en-GB" sz="3600" b="1" dirty="0">
                <a:solidFill>
                  <a:srgbClr val="002060"/>
                </a:solidFill>
                <a:ea typeface="MS PGothic" panose="020B0600070205080204" pitchFamily="34" charset="-128"/>
              </a:rPr>
              <a:t>Scanning</a:t>
            </a:r>
          </a:p>
          <a:p>
            <a:pPr algn="ctr" fontAlgn="base">
              <a:spcBef>
                <a:spcPct val="0"/>
              </a:spcBef>
              <a:spcAft>
                <a:spcPct val="0"/>
              </a:spcAft>
              <a:defRPr/>
            </a:pPr>
            <a:r>
              <a:rPr lang="en-GB" sz="3600" dirty="0">
                <a:solidFill>
                  <a:srgbClr val="002060"/>
                </a:solidFill>
                <a:ea typeface="MS PGothic" panose="020B0600070205080204" pitchFamily="34" charset="-128"/>
              </a:rPr>
              <a:t>Identify problems</a:t>
            </a:r>
          </a:p>
        </p:txBody>
      </p:sp>
      <p:sp>
        <p:nvSpPr>
          <p:cNvPr id="6" name="TextBox 5"/>
          <p:cNvSpPr txBox="1"/>
          <p:nvPr/>
        </p:nvSpPr>
        <p:spPr>
          <a:xfrm>
            <a:off x="3448673" y="2393322"/>
            <a:ext cx="2384028" cy="3416320"/>
          </a:xfrm>
          <a:prstGeom prst="rect">
            <a:avLst/>
          </a:prstGeom>
          <a:noFill/>
        </p:spPr>
        <p:txBody>
          <a:bodyPr wrap="square">
            <a:spAutoFit/>
          </a:bodyPr>
          <a:lstStyle/>
          <a:p>
            <a:pPr algn="ctr" fontAlgn="base">
              <a:spcBef>
                <a:spcPct val="0"/>
              </a:spcBef>
              <a:spcAft>
                <a:spcPct val="0"/>
              </a:spcAft>
              <a:defRPr/>
            </a:pPr>
            <a:r>
              <a:rPr lang="en-GB" sz="3600" b="1" dirty="0">
                <a:solidFill>
                  <a:srgbClr val="002060"/>
                </a:solidFill>
                <a:ea typeface="MS PGothic" panose="020B0600070205080204" pitchFamily="34" charset="-128"/>
              </a:rPr>
              <a:t>Analysis</a:t>
            </a:r>
          </a:p>
          <a:p>
            <a:pPr algn="ctr" fontAlgn="base">
              <a:spcBef>
                <a:spcPct val="0"/>
              </a:spcBef>
              <a:spcAft>
                <a:spcPct val="0"/>
              </a:spcAft>
              <a:defRPr/>
            </a:pPr>
            <a:r>
              <a:rPr lang="en-GB" sz="3600" dirty="0">
                <a:solidFill>
                  <a:srgbClr val="002060"/>
                </a:solidFill>
                <a:ea typeface="MS PGothic" panose="020B0600070205080204" pitchFamily="34" charset="-128"/>
              </a:rPr>
              <a:t>Understand conditions that cause problems to occur</a:t>
            </a:r>
          </a:p>
        </p:txBody>
      </p:sp>
      <p:sp>
        <p:nvSpPr>
          <p:cNvPr id="7" name="TextBox 6"/>
          <p:cNvSpPr txBox="1"/>
          <p:nvPr/>
        </p:nvSpPr>
        <p:spPr>
          <a:xfrm>
            <a:off x="6035964" y="2393322"/>
            <a:ext cx="2231271" cy="2862322"/>
          </a:xfrm>
          <a:prstGeom prst="rect">
            <a:avLst/>
          </a:prstGeom>
          <a:noFill/>
        </p:spPr>
        <p:txBody>
          <a:bodyPr wrap="square">
            <a:spAutoFit/>
          </a:bodyPr>
          <a:lstStyle/>
          <a:p>
            <a:pPr algn="ctr" fontAlgn="base">
              <a:spcBef>
                <a:spcPct val="0"/>
              </a:spcBef>
              <a:spcAft>
                <a:spcPct val="0"/>
              </a:spcAft>
              <a:defRPr/>
            </a:pPr>
            <a:r>
              <a:rPr lang="en-GB" sz="3600" b="1" dirty="0">
                <a:solidFill>
                  <a:srgbClr val="FF0000"/>
                </a:solidFill>
                <a:ea typeface="MS PGothic" panose="020B0600070205080204" pitchFamily="34" charset="-128"/>
              </a:rPr>
              <a:t>Response</a:t>
            </a:r>
          </a:p>
          <a:p>
            <a:pPr algn="ctr" fontAlgn="base">
              <a:spcBef>
                <a:spcPct val="0"/>
              </a:spcBef>
              <a:spcAft>
                <a:spcPct val="0"/>
              </a:spcAft>
              <a:defRPr/>
            </a:pPr>
            <a:r>
              <a:rPr lang="en-GB" sz="3600" dirty="0">
                <a:solidFill>
                  <a:srgbClr val="FF0000"/>
                </a:solidFill>
                <a:ea typeface="MS PGothic" panose="020B0600070205080204" pitchFamily="34" charset="-128"/>
              </a:rPr>
              <a:t>Develop and implement solutions</a:t>
            </a:r>
          </a:p>
        </p:txBody>
      </p:sp>
      <p:sp>
        <p:nvSpPr>
          <p:cNvPr id="8" name="TextBox 7"/>
          <p:cNvSpPr txBox="1"/>
          <p:nvPr/>
        </p:nvSpPr>
        <p:spPr>
          <a:xfrm>
            <a:off x="8467723" y="2393322"/>
            <a:ext cx="2505076" cy="1754326"/>
          </a:xfrm>
          <a:prstGeom prst="rect">
            <a:avLst/>
          </a:prstGeom>
          <a:noFill/>
        </p:spPr>
        <p:txBody>
          <a:bodyPr wrap="square">
            <a:spAutoFit/>
          </a:bodyPr>
          <a:lstStyle/>
          <a:p>
            <a:pPr algn="ctr" fontAlgn="base">
              <a:spcBef>
                <a:spcPct val="0"/>
              </a:spcBef>
              <a:spcAft>
                <a:spcPct val="0"/>
              </a:spcAft>
              <a:defRPr/>
            </a:pPr>
            <a:r>
              <a:rPr lang="en-GB" sz="3600" b="1" dirty="0">
                <a:solidFill>
                  <a:srgbClr val="002060"/>
                </a:solidFill>
                <a:ea typeface="MS PGothic" panose="020B0600070205080204" pitchFamily="34" charset="-128"/>
              </a:rPr>
              <a:t>Assessment</a:t>
            </a:r>
          </a:p>
          <a:p>
            <a:pPr algn="ctr" fontAlgn="base">
              <a:spcBef>
                <a:spcPct val="0"/>
              </a:spcBef>
              <a:spcAft>
                <a:spcPct val="0"/>
              </a:spcAft>
              <a:defRPr/>
            </a:pPr>
            <a:r>
              <a:rPr lang="en-GB" sz="3600" dirty="0">
                <a:solidFill>
                  <a:srgbClr val="002060"/>
                </a:solidFill>
                <a:ea typeface="MS PGothic" panose="020B0600070205080204" pitchFamily="34" charset="-128"/>
              </a:rPr>
              <a:t>Determine the impact</a:t>
            </a:r>
          </a:p>
        </p:txBody>
      </p:sp>
      <p:sp>
        <p:nvSpPr>
          <p:cNvPr id="9" name="TextBox 8"/>
          <p:cNvSpPr txBox="1"/>
          <p:nvPr/>
        </p:nvSpPr>
        <p:spPr>
          <a:xfrm>
            <a:off x="1099129" y="309786"/>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OSARA Model</a:t>
            </a:r>
            <a:endParaRPr lang="en-GB" sz="3200" b="1" dirty="0">
              <a:solidFill>
                <a:schemeClr val="bg1"/>
              </a:solidFill>
            </a:endParaRPr>
          </a:p>
        </p:txBody>
      </p:sp>
    </p:spTree>
    <p:extLst>
      <p:ext uri="{BB962C8B-B14F-4D97-AF65-F5344CB8AC3E}">
        <p14:creationId xmlns:p14="http://schemas.microsoft.com/office/powerpoint/2010/main" val="393144894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099129" y="1376589"/>
            <a:ext cx="9873670" cy="624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4000" b="1" i="0" u="none" strike="noStrike" kern="1200" cap="none" spc="0" normalizeH="0" baseline="0" noProof="0" dirty="0" smtClean="0">
                <a:ln>
                  <a:noFill/>
                </a:ln>
                <a:solidFill>
                  <a:srgbClr val="002060"/>
                </a:solidFill>
                <a:effectLst/>
                <a:uLnTx/>
                <a:uFillTx/>
                <a:latin typeface="Calibri"/>
                <a:ea typeface="MS PGothic" pitchFamily="34" charset="-128"/>
              </a:rPr>
              <a:t>Objective (SMART</a:t>
            </a:r>
            <a:r>
              <a:rPr kumimoji="0" lang="en-GB" altLang="en-US" sz="3200" b="1" i="0" u="none" strike="noStrike" kern="1200" cap="none" spc="0" normalizeH="0" baseline="0" noProof="0" dirty="0" smtClean="0">
                <a:ln>
                  <a:noFill/>
                </a:ln>
                <a:solidFill>
                  <a:srgbClr val="002060"/>
                </a:solidFill>
                <a:effectLst/>
                <a:uLnTx/>
                <a:uFillTx/>
                <a:latin typeface="Calibri"/>
                <a:ea typeface="MS PGothic" pitchFamily="34" charset="-128"/>
              </a:rPr>
              <a:t>)</a:t>
            </a: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1" i="0" u="none" strike="noStrike" kern="1200" cap="none" spc="0" normalizeH="0" baseline="0" noProof="0" dirty="0" smtClean="0">
              <a:ln>
                <a:noFill/>
              </a:ln>
              <a:solidFill>
                <a:srgbClr val="1F497D"/>
              </a:solidFill>
              <a:effectLst/>
              <a:uLnTx/>
              <a:uFillTx/>
              <a:latin typeface="Calibri"/>
              <a:ea typeface="MS PGothic" pitchFamily="34" charset="-128"/>
            </a:endParaRP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1" i="0" u="none" strike="noStrike" kern="1200" cap="none" spc="0" normalizeH="0" baseline="0" noProof="0" dirty="0" smtClean="0">
              <a:ln>
                <a:noFill/>
              </a:ln>
              <a:solidFill>
                <a:sysClr val="windowText" lastClr="000000"/>
              </a:solidFill>
              <a:effectLst/>
              <a:uLnTx/>
              <a:uFillTx/>
              <a:latin typeface="Calibri"/>
              <a:ea typeface="MS PGothic" pitchFamily="34" charset="-128"/>
            </a:endParaRPr>
          </a:p>
        </p:txBody>
      </p:sp>
      <p:sp>
        <p:nvSpPr>
          <p:cNvPr id="4" name="TextBox 3"/>
          <p:cNvSpPr txBox="1"/>
          <p:nvPr/>
        </p:nvSpPr>
        <p:spPr>
          <a:xfrm>
            <a:off x="1146859" y="2393322"/>
            <a:ext cx="2098551" cy="1754326"/>
          </a:xfrm>
          <a:prstGeom prst="rect">
            <a:avLst/>
          </a:prstGeom>
          <a:noFill/>
        </p:spPr>
        <p:txBody>
          <a:bodyPr wrap="square">
            <a:spAutoFit/>
          </a:bodyPr>
          <a:lstStyle/>
          <a:p>
            <a:pPr algn="ctr" fontAlgn="base">
              <a:spcBef>
                <a:spcPct val="0"/>
              </a:spcBef>
              <a:spcAft>
                <a:spcPct val="0"/>
              </a:spcAft>
              <a:defRPr/>
            </a:pPr>
            <a:r>
              <a:rPr lang="en-GB" sz="3600" b="1" dirty="0">
                <a:solidFill>
                  <a:srgbClr val="002060"/>
                </a:solidFill>
                <a:ea typeface="MS PGothic" panose="020B0600070205080204" pitchFamily="34" charset="-128"/>
              </a:rPr>
              <a:t>Scanning</a:t>
            </a:r>
          </a:p>
          <a:p>
            <a:pPr algn="ctr" fontAlgn="base">
              <a:spcBef>
                <a:spcPct val="0"/>
              </a:spcBef>
              <a:spcAft>
                <a:spcPct val="0"/>
              </a:spcAft>
              <a:defRPr/>
            </a:pPr>
            <a:r>
              <a:rPr lang="en-GB" sz="3600" dirty="0">
                <a:solidFill>
                  <a:srgbClr val="002060"/>
                </a:solidFill>
                <a:ea typeface="MS PGothic" panose="020B0600070205080204" pitchFamily="34" charset="-128"/>
              </a:rPr>
              <a:t>Identify problems</a:t>
            </a:r>
          </a:p>
        </p:txBody>
      </p:sp>
      <p:sp>
        <p:nvSpPr>
          <p:cNvPr id="6" name="TextBox 5"/>
          <p:cNvSpPr txBox="1"/>
          <p:nvPr/>
        </p:nvSpPr>
        <p:spPr>
          <a:xfrm>
            <a:off x="3448673" y="2393322"/>
            <a:ext cx="2384028" cy="3416320"/>
          </a:xfrm>
          <a:prstGeom prst="rect">
            <a:avLst/>
          </a:prstGeom>
          <a:noFill/>
        </p:spPr>
        <p:txBody>
          <a:bodyPr wrap="square">
            <a:spAutoFit/>
          </a:bodyPr>
          <a:lstStyle/>
          <a:p>
            <a:pPr algn="ctr" fontAlgn="base">
              <a:spcBef>
                <a:spcPct val="0"/>
              </a:spcBef>
              <a:spcAft>
                <a:spcPct val="0"/>
              </a:spcAft>
              <a:defRPr/>
            </a:pPr>
            <a:r>
              <a:rPr lang="en-GB" sz="3600" b="1" dirty="0">
                <a:solidFill>
                  <a:srgbClr val="002060"/>
                </a:solidFill>
                <a:ea typeface="MS PGothic" panose="020B0600070205080204" pitchFamily="34" charset="-128"/>
              </a:rPr>
              <a:t>Analysis</a:t>
            </a:r>
          </a:p>
          <a:p>
            <a:pPr algn="ctr" fontAlgn="base">
              <a:spcBef>
                <a:spcPct val="0"/>
              </a:spcBef>
              <a:spcAft>
                <a:spcPct val="0"/>
              </a:spcAft>
              <a:defRPr/>
            </a:pPr>
            <a:r>
              <a:rPr lang="en-GB" sz="3600" dirty="0">
                <a:solidFill>
                  <a:srgbClr val="002060"/>
                </a:solidFill>
                <a:ea typeface="MS PGothic" panose="020B0600070205080204" pitchFamily="34" charset="-128"/>
              </a:rPr>
              <a:t>Understand conditions that cause problems to occur</a:t>
            </a:r>
          </a:p>
        </p:txBody>
      </p:sp>
      <p:sp>
        <p:nvSpPr>
          <p:cNvPr id="7" name="TextBox 6"/>
          <p:cNvSpPr txBox="1"/>
          <p:nvPr/>
        </p:nvSpPr>
        <p:spPr>
          <a:xfrm>
            <a:off x="6035964" y="2393322"/>
            <a:ext cx="2231271" cy="2862322"/>
          </a:xfrm>
          <a:prstGeom prst="rect">
            <a:avLst/>
          </a:prstGeom>
          <a:noFill/>
        </p:spPr>
        <p:txBody>
          <a:bodyPr wrap="square">
            <a:spAutoFit/>
          </a:bodyPr>
          <a:lstStyle/>
          <a:p>
            <a:pPr algn="ctr" fontAlgn="base">
              <a:spcBef>
                <a:spcPct val="0"/>
              </a:spcBef>
              <a:spcAft>
                <a:spcPct val="0"/>
              </a:spcAft>
              <a:defRPr/>
            </a:pPr>
            <a:r>
              <a:rPr lang="en-GB" sz="3600" b="1" dirty="0">
                <a:solidFill>
                  <a:srgbClr val="002060"/>
                </a:solidFill>
                <a:ea typeface="MS PGothic" panose="020B0600070205080204" pitchFamily="34" charset="-128"/>
              </a:rPr>
              <a:t>Response</a:t>
            </a:r>
          </a:p>
          <a:p>
            <a:pPr algn="ctr" fontAlgn="base">
              <a:spcBef>
                <a:spcPct val="0"/>
              </a:spcBef>
              <a:spcAft>
                <a:spcPct val="0"/>
              </a:spcAft>
              <a:defRPr/>
            </a:pPr>
            <a:r>
              <a:rPr lang="en-GB" sz="3600" dirty="0">
                <a:solidFill>
                  <a:srgbClr val="002060"/>
                </a:solidFill>
                <a:ea typeface="MS PGothic" panose="020B0600070205080204" pitchFamily="34" charset="-128"/>
              </a:rPr>
              <a:t>Develop and implement solutions</a:t>
            </a:r>
          </a:p>
        </p:txBody>
      </p:sp>
      <p:sp>
        <p:nvSpPr>
          <p:cNvPr id="8" name="TextBox 7"/>
          <p:cNvSpPr txBox="1"/>
          <p:nvPr/>
        </p:nvSpPr>
        <p:spPr>
          <a:xfrm>
            <a:off x="8467723" y="2393322"/>
            <a:ext cx="2505076" cy="1754326"/>
          </a:xfrm>
          <a:prstGeom prst="rect">
            <a:avLst/>
          </a:prstGeom>
          <a:noFill/>
        </p:spPr>
        <p:txBody>
          <a:bodyPr wrap="square">
            <a:spAutoFit/>
          </a:bodyPr>
          <a:lstStyle/>
          <a:p>
            <a:pPr algn="ctr" fontAlgn="base">
              <a:spcBef>
                <a:spcPct val="0"/>
              </a:spcBef>
              <a:spcAft>
                <a:spcPct val="0"/>
              </a:spcAft>
              <a:defRPr/>
            </a:pPr>
            <a:r>
              <a:rPr lang="en-GB" sz="3600" b="1" dirty="0">
                <a:solidFill>
                  <a:srgbClr val="FF0000"/>
                </a:solidFill>
                <a:ea typeface="MS PGothic" panose="020B0600070205080204" pitchFamily="34" charset="-128"/>
              </a:rPr>
              <a:t>Assessment</a:t>
            </a:r>
          </a:p>
          <a:p>
            <a:pPr algn="ctr" fontAlgn="base">
              <a:spcBef>
                <a:spcPct val="0"/>
              </a:spcBef>
              <a:spcAft>
                <a:spcPct val="0"/>
              </a:spcAft>
              <a:defRPr/>
            </a:pPr>
            <a:r>
              <a:rPr lang="en-GB" sz="3600" dirty="0">
                <a:solidFill>
                  <a:srgbClr val="FF0000"/>
                </a:solidFill>
                <a:ea typeface="MS PGothic" panose="020B0600070205080204" pitchFamily="34" charset="-128"/>
              </a:rPr>
              <a:t>Determine the impact</a:t>
            </a:r>
          </a:p>
        </p:txBody>
      </p:sp>
      <p:sp>
        <p:nvSpPr>
          <p:cNvPr id="9" name="TextBox 8"/>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OSARA Model</a:t>
            </a:r>
            <a:endParaRPr lang="en-GB" sz="3200" b="1" dirty="0">
              <a:solidFill>
                <a:schemeClr val="bg1"/>
              </a:solidFill>
            </a:endParaRPr>
          </a:p>
        </p:txBody>
      </p:sp>
    </p:spTree>
    <p:extLst>
      <p:ext uri="{BB962C8B-B14F-4D97-AF65-F5344CB8AC3E}">
        <p14:creationId xmlns:p14="http://schemas.microsoft.com/office/powerpoint/2010/main" val="247871582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099129" y="1139416"/>
            <a:ext cx="6104559" cy="4770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5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Routine Activity Theory</a:t>
            </a:r>
          </a:p>
          <a:p>
            <a:pPr marL="342900" marR="0" lvl="0" indent="-342900" algn="l" defTabSz="914400" rtl="0" eaLnBrk="0" fontAlgn="base" latinLnBrk="0" hangingPunct="0">
              <a:lnSpc>
                <a:spcPct val="15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Repeat (and near repeat) victimisation</a:t>
            </a:r>
          </a:p>
          <a:p>
            <a:pPr marL="342900" marR="0" lvl="0" indent="-342900" algn="l" defTabSz="914400" rtl="0" eaLnBrk="0" fontAlgn="base" latinLnBrk="0" hangingPunct="0">
              <a:lnSpc>
                <a:spcPct val="15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Rational Choice Theory</a:t>
            </a:r>
          </a:p>
          <a:p>
            <a:pPr marL="342900" marR="0" lvl="0" indent="-342900" algn="l" defTabSz="914400" rtl="0" eaLnBrk="0" fontAlgn="base" latinLnBrk="0" hangingPunct="0">
              <a:lnSpc>
                <a:spcPct val="15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Incident Pattern Theory</a:t>
            </a:r>
          </a:p>
          <a:p>
            <a:pPr marL="342900" marR="0" lvl="0" indent="-342900" algn="l" defTabSz="914400" rtl="0" eaLnBrk="0" fontAlgn="base" latinLnBrk="0" hangingPunct="0">
              <a:lnSpc>
                <a:spcPct val="15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Broken Windows</a:t>
            </a:r>
          </a:p>
        </p:txBody>
      </p:sp>
      <p:sp>
        <p:nvSpPr>
          <p:cNvPr id="4" name="TextBox 3"/>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Theories That Underpin Problem-Solving</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5977054" y="1539167"/>
            <a:ext cx="4995745" cy="3971228"/>
          </a:xfrm>
          <a:prstGeom prst="rect">
            <a:avLst/>
          </a:prstGeom>
        </p:spPr>
      </p:pic>
    </p:spTree>
    <p:extLst>
      <p:ext uri="{BB962C8B-B14F-4D97-AF65-F5344CB8AC3E}">
        <p14:creationId xmlns:p14="http://schemas.microsoft.com/office/powerpoint/2010/main" val="2426161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9129" y="2044700"/>
            <a:ext cx="4842883" cy="3049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5"/>
          <p:cNvSpPr txBox="1">
            <a:spLocks/>
          </p:cNvSpPr>
          <p:nvPr/>
        </p:nvSpPr>
        <p:spPr bwMode="auto">
          <a:xfrm>
            <a:off x="6276975" y="1306512"/>
            <a:ext cx="4695824"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This rule argues that typically 80% of unfocussed effort generates only 20% of results.</a:t>
            </a: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endParaRP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rPr>
              <a:t>The remaining 80% of results are achieved with only 20% of the effort.</a:t>
            </a:r>
          </a:p>
        </p:txBody>
      </p:sp>
      <p:sp>
        <p:nvSpPr>
          <p:cNvPr id="5" name="TextBox 4"/>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80/20 Rule: The Pareto Principle</a:t>
            </a:r>
            <a:endParaRPr lang="en-GB" sz="3200" b="1" dirty="0">
              <a:solidFill>
                <a:schemeClr val="bg1"/>
              </a:solidFill>
            </a:endParaRPr>
          </a:p>
        </p:txBody>
      </p:sp>
    </p:spTree>
    <p:extLst>
      <p:ext uri="{BB962C8B-B14F-4D97-AF65-F5344CB8AC3E}">
        <p14:creationId xmlns:p14="http://schemas.microsoft.com/office/powerpoint/2010/main" val="125373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Isosceles Triangle 1"/>
          <p:cNvSpPr/>
          <p:nvPr/>
        </p:nvSpPr>
        <p:spPr>
          <a:xfrm>
            <a:off x="4068539" y="1861964"/>
            <a:ext cx="3960440" cy="3024336"/>
          </a:xfrm>
          <a:prstGeom prst="triangle">
            <a:avLst>
              <a:gd name="adj" fmla="val 49519"/>
            </a:avLst>
          </a:prstGeom>
          <a:solidFill>
            <a:srgbClr val="4BACC6">
              <a:lumMod val="40000"/>
              <a:lumOff val="60000"/>
            </a:srgbClr>
          </a:solidFill>
          <a:ln w="76200" cap="flat" cmpd="sng" algn="ctr">
            <a:noFill/>
            <a:prstDash val="solid"/>
          </a:ln>
          <a:effectLst>
            <a:outerShdw blurRad="225425" dist="50800" dir="5220000" algn="ctr">
              <a:srgbClr val="000000">
                <a:alpha val="33000"/>
              </a:srgbClr>
            </a:outerShdw>
          </a:effectLst>
          <a:scene3d>
            <a:camera prst="obliqueTopLeft"/>
            <a:lightRig rig="harsh" dir="t">
              <a:rot lat="0" lon="0" rev="3000000"/>
            </a:lightRig>
          </a:scene3d>
          <a:sp3d extrusionH="254000" contourW="19050">
            <a:bevelT w="82550" h="44450" prst="angle"/>
            <a:bevelB w="82550" h="44450" prst="angle"/>
            <a:contourClr>
              <a:srgbClr val="FFFFFF"/>
            </a:contourClr>
          </a:sp3d>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sz="3200" b="1" i="0" u="none" strike="noStrike" kern="0" cap="none" spc="0" normalizeH="0" baseline="0" noProof="0" dirty="0">
              <a:ln>
                <a:noFill/>
              </a:ln>
              <a:solidFill>
                <a:prstClr val="black"/>
              </a:solidFill>
              <a:effectLst/>
              <a:uLnTx/>
              <a:uFillTx/>
              <a:latin typeface="Calibri"/>
              <a:ea typeface="+mn-ea"/>
              <a:cs typeface="+mn-cs"/>
            </a:endParaRPr>
          </a:p>
        </p:txBody>
      </p:sp>
      <p:sp>
        <p:nvSpPr>
          <p:cNvPr id="3" name="TextBox 2"/>
          <p:cNvSpPr txBox="1"/>
          <p:nvPr/>
        </p:nvSpPr>
        <p:spPr>
          <a:xfrm>
            <a:off x="2860675" y="3009900"/>
            <a:ext cx="1511300" cy="522288"/>
          </a:xfrm>
          <a:prstGeom prst="rect">
            <a:avLst/>
          </a:prstGeom>
          <a:noFill/>
        </p:spPr>
        <p:txBody>
          <a:bodyPr>
            <a:spAutoFit/>
          </a:bodyPr>
          <a:lstStyle/>
          <a:p>
            <a:pPr fontAlgn="base">
              <a:spcBef>
                <a:spcPct val="0"/>
              </a:spcBef>
              <a:spcAft>
                <a:spcPct val="0"/>
              </a:spcAft>
              <a:defRPr/>
            </a:pPr>
            <a:r>
              <a:rPr lang="en-GB" sz="2800" b="1" dirty="0">
                <a:solidFill>
                  <a:prstClr val="black"/>
                </a:solidFill>
                <a:ea typeface="MS PGothic" panose="020B0600070205080204" pitchFamily="34" charset="-128"/>
              </a:rPr>
              <a:t>Offender</a:t>
            </a:r>
          </a:p>
        </p:txBody>
      </p:sp>
      <p:sp>
        <p:nvSpPr>
          <p:cNvPr id="4" name="TextBox 3"/>
          <p:cNvSpPr txBox="1"/>
          <p:nvPr/>
        </p:nvSpPr>
        <p:spPr>
          <a:xfrm>
            <a:off x="7566025" y="3009900"/>
            <a:ext cx="1944687" cy="522288"/>
          </a:xfrm>
          <a:prstGeom prst="rect">
            <a:avLst/>
          </a:prstGeom>
          <a:noFill/>
        </p:spPr>
        <p:txBody>
          <a:bodyPr>
            <a:spAutoFit/>
          </a:bodyPr>
          <a:lstStyle/>
          <a:p>
            <a:pPr fontAlgn="base">
              <a:spcBef>
                <a:spcPct val="0"/>
              </a:spcBef>
              <a:spcAft>
                <a:spcPct val="0"/>
              </a:spcAft>
              <a:defRPr/>
            </a:pPr>
            <a:r>
              <a:rPr lang="en-GB" sz="2800" b="1" dirty="0">
                <a:solidFill>
                  <a:prstClr val="black"/>
                </a:solidFill>
                <a:ea typeface="MS PGothic" panose="020B0600070205080204" pitchFamily="34" charset="-128"/>
              </a:rPr>
              <a:t>Location</a:t>
            </a:r>
          </a:p>
        </p:txBody>
      </p:sp>
      <p:sp>
        <p:nvSpPr>
          <p:cNvPr id="5" name="TextBox 4"/>
          <p:cNvSpPr txBox="1"/>
          <p:nvPr/>
        </p:nvSpPr>
        <p:spPr>
          <a:xfrm>
            <a:off x="4465228" y="5301418"/>
            <a:ext cx="3167062" cy="523875"/>
          </a:xfrm>
          <a:prstGeom prst="rect">
            <a:avLst/>
          </a:prstGeom>
          <a:noFill/>
        </p:spPr>
        <p:txBody>
          <a:bodyPr>
            <a:spAutoFit/>
          </a:bodyPr>
          <a:lstStyle/>
          <a:p>
            <a:pPr algn="ctr" fontAlgn="base">
              <a:spcBef>
                <a:spcPct val="0"/>
              </a:spcBef>
              <a:spcAft>
                <a:spcPct val="0"/>
              </a:spcAft>
              <a:defRPr/>
            </a:pPr>
            <a:r>
              <a:rPr lang="en-GB" sz="2800" b="1" dirty="0">
                <a:solidFill>
                  <a:prstClr val="black"/>
                </a:solidFill>
                <a:ea typeface="MS PGothic" panose="020B0600070205080204" pitchFamily="34" charset="-128"/>
              </a:rPr>
              <a:t>Victim</a:t>
            </a:r>
          </a:p>
        </p:txBody>
      </p:sp>
      <p:sp>
        <p:nvSpPr>
          <p:cNvPr id="7" name="TextBox 6"/>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The Problem-Analysis Triangle</a:t>
            </a:r>
            <a:endParaRPr lang="en-GB" sz="3200" b="1" dirty="0">
              <a:solidFill>
                <a:schemeClr val="bg1"/>
              </a:solidFill>
            </a:endParaRPr>
          </a:p>
        </p:txBody>
      </p:sp>
    </p:spTree>
    <p:extLst>
      <p:ext uri="{BB962C8B-B14F-4D97-AF65-F5344CB8AC3E}">
        <p14:creationId xmlns:p14="http://schemas.microsoft.com/office/powerpoint/2010/main" val="3777109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185614" y="1395636"/>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Case Study</a:t>
            </a:r>
            <a:endParaRPr lang="en-GB" sz="3200" b="1" dirty="0">
              <a:solidFill>
                <a:schemeClr val="bg1"/>
              </a:solidFill>
            </a:endParaRPr>
          </a:p>
        </p:txBody>
      </p:sp>
      <p:sp>
        <p:nvSpPr>
          <p:cNvPr id="3" name="Rectangle 2"/>
          <p:cNvSpPr/>
          <p:nvPr/>
        </p:nvSpPr>
        <p:spPr>
          <a:xfrm>
            <a:off x="2825937" y="3072884"/>
            <a:ext cx="6593023" cy="461665"/>
          </a:xfrm>
          <a:prstGeom prst="rect">
            <a:avLst/>
          </a:prstGeom>
        </p:spPr>
        <p:txBody>
          <a:bodyPr wrap="none">
            <a:spAutoFit/>
          </a:bodyPr>
          <a:lstStyle/>
          <a:p>
            <a:r>
              <a:rPr lang="en-GB" sz="2400" dirty="0">
                <a:hlinkClick r:id="rId4"/>
              </a:rPr>
              <a:t>https://</a:t>
            </a:r>
            <a:r>
              <a:rPr lang="en-GB" sz="2400" dirty="0" smtClean="0">
                <a:hlinkClick r:id="rId4"/>
              </a:rPr>
              <a:t>www.youtube.com/watch?v=vY4jmVfBAyQ</a:t>
            </a:r>
            <a:r>
              <a:rPr lang="en-GB" sz="2400" dirty="0" smtClean="0"/>
              <a:t> </a:t>
            </a:r>
            <a:endParaRPr lang="en-GB" sz="2400" dirty="0"/>
          </a:p>
        </p:txBody>
      </p:sp>
    </p:spTree>
    <p:extLst>
      <p:ext uri="{BB962C8B-B14F-4D97-AF65-F5344CB8AC3E}">
        <p14:creationId xmlns:p14="http://schemas.microsoft.com/office/powerpoint/2010/main" val="72311973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ounded Rectangle 2"/>
          <p:cNvSpPr/>
          <p:nvPr/>
        </p:nvSpPr>
        <p:spPr>
          <a:xfrm>
            <a:off x="1554163" y="2028825"/>
            <a:ext cx="2447925" cy="1800225"/>
          </a:xfrm>
          <a:prstGeom prst="roundRect">
            <a:avLst/>
          </a:prstGeom>
          <a:solidFill>
            <a:srgbClr val="8064A2">
              <a:lumMod val="20000"/>
              <a:lumOff val="80000"/>
            </a:srgbClr>
          </a:solidFill>
          <a:ln w="25400" cap="flat" cmpd="sng" algn="ctr">
            <a:solidFill>
              <a:srgbClr val="4F81BD"/>
            </a:solidFill>
            <a:prstDash val="solid"/>
          </a:ln>
          <a:effectLst/>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800" b="1" i="0" u="none" strike="noStrike" kern="0" cap="none" spc="0" normalizeH="0" baseline="0" noProof="0" dirty="0">
                <a:ln>
                  <a:noFill/>
                </a:ln>
                <a:solidFill>
                  <a:prstClr val="black"/>
                </a:solidFill>
                <a:effectLst/>
                <a:uLnTx/>
                <a:uFillTx/>
                <a:latin typeface="Calibri"/>
                <a:ea typeface="+mn-ea"/>
                <a:cs typeface="+mn-cs"/>
              </a:rPr>
              <a:t>Value</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800" b="1" i="0" u="none" strike="noStrike" kern="0" cap="none" spc="0" normalizeH="0" baseline="0" noProof="0" dirty="0">
                <a:ln>
                  <a:noFill/>
                </a:ln>
                <a:solidFill>
                  <a:prstClr val="black"/>
                </a:solidFill>
                <a:effectLst/>
                <a:uLnTx/>
                <a:uFillTx/>
                <a:latin typeface="Calibri"/>
                <a:ea typeface="+mn-ea"/>
                <a:cs typeface="+mn-cs"/>
              </a:rPr>
              <a:t>Inertia</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800" b="1" i="0" u="none" strike="noStrike" kern="0" cap="none" spc="0" normalizeH="0" baseline="0" noProof="0" dirty="0">
                <a:ln>
                  <a:noFill/>
                </a:ln>
                <a:solidFill>
                  <a:prstClr val="black"/>
                </a:solidFill>
                <a:effectLst/>
                <a:uLnTx/>
                <a:uFillTx/>
                <a:latin typeface="Calibri"/>
                <a:ea typeface="+mn-ea"/>
                <a:cs typeface="+mn-cs"/>
              </a:rPr>
              <a:t>Visibility</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800" b="1" i="0" u="none" strike="noStrike" kern="0" cap="none" spc="0" normalizeH="0" baseline="0" noProof="0" dirty="0">
                <a:ln>
                  <a:noFill/>
                </a:ln>
                <a:solidFill>
                  <a:prstClr val="black"/>
                </a:solidFill>
                <a:effectLst/>
                <a:uLnTx/>
                <a:uFillTx/>
                <a:latin typeface="Calibri"/>
                <a:ea typeface="+mn-ea"/>
                <a:cs typeface="+mn-cs"/>
              </a:rPr>
              <a:t>Access</a:t>
            </a:r>
          </a:p>
        </p:txBody>
      </p:sp>
      <p:graphicFrame>
        <p:nvGraphicFramePr>
          <p:cNvPr id="4" name="Content Placeholder 3"/>
          <p:cNvGraphicFramePr>
            <a:graphicFrameLocks/>
          </p:cNvGraphicFramePr>
          <p:nvPr>
            <p:extLst>
              <p:ext uri="{D42A27DB-BD31-4B8C-83A1-F6EECF244321}">
                <p14:modId xmlns:p14="http://schemas.microsoft.com/office/powerpoint/2010/main" val="3596134116"/>
              </p:ext>
            </p:extLst>
          </p:nvPr>
        </p:nvGraphicFramePr>
        <p:xfrm>
          <a:off x="2916238" y="1417638"/>
          <a:ext cx="8229600" cy="45259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Routine Activity Theory (RAT)</a:t>
            </a:r>
            <a:endParaRPr lang="en-GB" sz="3200" b="1" dirty="0">
              <a:solidFill>
                <a:schemeClr val="bg1"/>
              </a:solidFill>
            </a:endParaRPr>
          </a:p>
        </p:txBody>
      </p:sp>
    </p:spTree>
    <p:extLst>
      <p:ext uri="{BB962C8B-B14F-4D97-AF65-F5344CB8AC3E}">
        <p14:creationId xmlns:p14="http://schemas.microsoft.com/office/powerpoint/2010/main" val="916060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5269683" y="1305893"/>
            <a:ext cx="5279369"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marR="0" lvl="0" indent="-457200" algn="l" defTabSz="914400" rtl="0" eaLnBrk="0" fontAlgn="base" latinLnBrk="0" hangingPunct="0">
              <a:lnSpc>
                <a:spcPct val="100000"/>
              </a:lnSpc>
              <a:spcBef>
                <a:spcPct val="20000"/>
              </a:spcBef>
              <a:spcAft>
                <a:spcPct val="0"/>
              </a:spcAft>
              <a:buClrTx/>
              <a:buSzTx/>
              <a:buFont typeface="+mj-lt"/>
              <a:buAutoNum type="arabicPeriod"/>
              <a:tabLst/>
              <a:defRPr/>
            </a:pPr>
            <a:r>
              <a:rPr kumimoji="0" lang="en-GB" altLang="en-US" sz="2400" b="1" i="0" u="none" strike="noStrike" kern="1200" cap="none" spc="0" normalizeH="0" baseline="0" noProof="0" dirty="0" smtClean="0">
                <a:ln>
                  <a:noFill/>
                </a:ln>
                <a:solidFill>
                  <a:srgbClr val="1F497D"/>
                </a:solidFill>
                <a:effectLst/>
                <a:uLnTx/>
                <a:uFillTx/>
                <a:latin typeface="Calibri"/>
                <a:ea typeface="MS PGothic" pitchFamily="34" charset="-128"/>
              </a:rPr>
              <a:t>Target hardening</a:t>
            </a:r>
          </a:p>
          <a:p>
            <a:pPr marL="457200" marR="0" lvl="0" indent="-457200" algn="l" defTabSz="914400" rtl="0" eaLnBrk="0" fontAlgn="base" latinLnBrk="0" hangingPunct="0">
              <a:lnSpc>
                <a:spcPct val="100000"/>
              </a:lnSpc>
              <a:spcBef>
                <a:spcPct val="20000"/>
              </a:spcBef>
              <a:spcAft>
                <a:spcPct val="0"/>
              </a:spcAft>
              <a:buClrTx/>
              <a:buSzTx/>
              <a:buFont typeface="+mj-lt"/>
              <a:buAutoNum type="arabicPeriod"/>
              <a:tabLst/>
              <a:defRPr/>
            </a:pPr>
            <a:r>
              <a:rPr kumimoji="0" lang="en-GB" altLang="en-US" sz="2400" b="1" i="0" u="none" strike="noStrike" kern="1200" cap="none" spc="0" normalizeH="0" baseline="0" noProof="0" dirty="0" smtClean="0">
                <a:ln>
                  <a:noFill/>
                </a:ln>
                <a:solidFill>
                  <a:srgbClr val="1F497D"/>
                </a:solidFill>
                <a:effectLst/>
                <a:uLnTx/>
                <a:uFillTx/>
                <a:latin typeface="Calibri"/>
                <a:ea typeface="MS PGothic" pitchFamily="34" charset="-128"/>
              </a:rPr>
              <a:t>Target removal</a:t>
            </a:r>
          </a:p>
          <a:p>
            <a:pPr marL="457200" marR="0" lvl="0" indent="-457200" algn="l" defTabSz="914400" rtl="0" eaLnBrk="0" fontAlgn="base" latinLnBrk="0" hangingPunct="0">
              <a:lnSpc>
                <a:spcPct val="100000"/>
              </a:lnSpc>
              <a:spcBef>
                <a:spcPct val="20000"/>
              </a:spcBef>
              <a:spcAft>
                <a:spcPct val="0"/>
              </a:spcAft>
              <a:buClrTx/>
              <a:buSzTx/>
              <a:buFont typeface="+mj-lt"/>
              <a:buAutoNum type="arabicPeriod"/>
              <a:tabLst/>
              <a:defRPr/>
            </a:pPr>
            <a:r>
              <a:rPr kumimoji="0" lang="en-GB" altLang="en-US" sz="2400" b="1" i="0" u="none" strike="noStrike" kern="1200" cap="none" spc="0" normalizeH="0" baseline="0" noProof="0" dirty="0" smtClean="0">
                <a:ln>
                  <a:noFill/>
                </a:ln>
                <a:solidFill>
                  <a:srgbClr val="1F497D"/>
                </a:solidFill>
                <a:effectLst/>
                <a:uLnTx/>
                <a:uFillTx/>
                <a:latin typeface="Calibri"/>
                <a:ea typeface="MS PGothic" pitchFamily="34" charset="-128"/>
              </a:rPr>
              <a:t>Remove the means to commit crime</a:t>
            </a:r>
          </a:p>
          <a:p>
            <a:pPr marL="457200" marR="0" lvl="0" indent="-457200" algn="l" defTabSz="914400" rtl="0" eaLnBrk="0" fontAlgn="base" latinLnBrk="0" hangingPunct="0">
              <a:lnSpc>
                <a:spcPct val="100000"/>
              </a:lnSpc>
              <a:spcBef>
                <a:spcPct val="20000"/>
              </a:spcBef>
              <a:spcAft>
                <a:spcPct val="0"/>
              </a:spcAft>
              <a:buClrTx/>
              <a:buSzTx/>
              <a:buFont typeface="+mj-lt"/>
              <a:buAutoNum type="arabicPeriod"/>
              <a:tabLst/>
              <a:defRPr/>
            </a:pPr>
            <a:r>
              <a:rPr kumimoji="0" lang="en-GB" altLang="en-US" sz="2400" b="1" i="0" u="none" strike="noStrike" kern="1200" cap="none" spc="0" normalizeH="0" baseline="0" noProof="0" dirty="0" smtClean="0">
                <a:ln>
                  <a:noFill/>
                </a:ln>
                <a:solidFill>
                  <a:srgbClr val="1F497D"/>
                </a:solidFill>
                <a:effectLst/>
                <a:uLnTx/>
                <a:uFillTx/>
                <a:latin typeface="Calibri"/>
                <a:ea typeface="MS PGothic" pitchFamily="34" charset="-128"/>
              </a:rPr>
              <a:t>Reduce the payoff</a:t>
            </a:r>
          </a:p>
          <a:p>
            <a:pPr marL="457200" marR="0" lvl="0" indent="-457200" algn="l" defTabSz="914400" rtl="0" eaLnBrk="0" fontAlgn="base" latinLnBrk="0" hangingPunct="0">
              <a:lnSpc>
                <a:spcPct val="100000"/>
              </a:lnSpc>
              <a:spcBef>
                <a:spcPct val="20000"/>
              </a:spcBef>
              <a:spcAft>
                <a:spcPct val="0"/>
              </a:spcAft>
              <a:buClrTx/>
              <a:buSzTx/>
              <a:buFont typeface="+mj-lt"/>
              <a:buAutoNum type="arabicPeriod"/>
              <a:tabLst/>
              <a:defRPr/>
            </a:pPr>
            <a:r>
              <a:rPr kumimoji="0" lang="en-GB" altLang="en-US" sz="2400" b="1" i="0" u="none" strike="noStrike" kern="1200" cap="none" spc="0" normalizeH="0" baseline="0" noProof="0" dirty="0" smtClean="0">
                <a:ln>
                  <a:noFill/>
                </a:ln>
                <a:solidFill>
                  <a:srgbClr val="1F497D"/>
                </a:solidFill>
                <a:effectLst/>
                <a:uLnTx/>
                <a:uFillTx/>
                <a:latin typeface="Calibri"/>
                <a:ea typeface="MS PGothic" pitchFamily="34" charset="-128"/>
              </a:rPr>
              <a:t>Access control</a:t>
            </a:r>
          </a:p>
          <a:p>
            <a:pPr marL="457200" marR="0" lvl="0" indent="-457200" algn="l" defTabSz="914400" rtl="0" eaLnBrk="0" fontAlgn="base" latinLnBrk="0" hangingPunct="0">
              <a:lnSpc>
                <a:spcPct val="100000"/>
              </a:lnSpc>
              <a:spcBef>
                <a:spcPct val="20000"/>
              </a:spcBef>
              <a:spcAft>
                <a:spcPct val="0"/>
              </a:spcAft>
              <a:buClrTx/>
              <a:buSzTx/>
              <a:buFont typeface="+mj-lt"/>
              <a:buAutoNum type="arabicPeriod"/>
              <a:tabLst/>
              <a:defRPr/>
            </a:pPr>
            <a:r>
              <a:rPr kumimoji="0" lang="en-GB" altLang="en-US" sz="2400" b="1" i="0" u="none" strike="noStrike" kern="1200" cap="none" spc="0" normalizeH="0" baseline="0" noProof="0" dirty="0" smtClean="0">
                <a:ln>
                  <a:noFill/>
                </a:ln>
                <a:solidFill>
                  <a:srgbClr val="1F497D"/>
                </a:solidFill>
                <a:effectLst/>
                <a:uLnTx/>
                <a:uFillTx/>
                <a:latin typeface="Calibri"/>
                <a:ea typeface="MS PGothic" pitchFamily="34" charset="-128"/>
              </a:rPr>
              <a:t>Visibility/surveillance</a:t>
            </a:r>
          </a:p>
          <a:p>
            <a:pPr marL="457200" marR="0" lvl="0" indent="-457200" algn="l" defTabSz="914400" rtl="0" eaLnBrk="0" fontAlgn="base" latinLnBrk="0" hangingPunct="0">
              <a:lnSpc>
                <a:spcPct val="100000"/>
              </a:lnSpc>
              <a:spcBef>
                <a:spcPct val="20000"/>
              </a:spcBef>
              <a:spcAft>
                <a:spcPct val="0"/>
              </a:spcAft>
              <a:buClrTx/>
              <a:buSzTx/>
              <a:buFont typeface="+mj-lt"/>
              <a:buAutoNum type="arabicPeriod"/>
              <a:tabLst/>
              <a:defRPr/>
            </a:pPr>
            <a:r>
              <a:rPr kumimoji="0" lang="en-GB" altLang="en-US" sz="2400" b="1" i="0" u="none" strike="noStrike" kern="1200" cap="none" spc="0" normalizeH="0" baseline="0" noProof="0" dirty="0" smtClean="0">
                <a:ln>
                  <a:noFill/>
                </a:ln>
                <a:solidFill>
                  <a:srgbClr val="1F497D"/>
                </a:solidFill>
                <a:effectLst/>
                <a:uLnTx/>
                <a:uFillTx/>
                <a:latin typeface="Calibri"/>
                <a:ea typeface="MS PGothic" pitchFamily="34" charset="-128"/>
              </a:rPr>
              <a:t>Environmental design</a:t>
            </a:r>
          </a:p>
          <a:p>
            <a:pPr marL="457200" marR="0" lvl="0" indent="-457200" algn="l" defTabSz="914400" rtl="0" eaLnBrk="0" fontAlgn="base" latinLnBrk="0" hangingPunct="0">
              <a:lnSpc>
                <a:spcPct val="100000"/>
              </a:lnSpc>
              <a:spcBef>
                <a:spcPct val="20000"/>
              </a:spcBef>
              <a:spcAft>
                <a:spcPct val="0"/>
              </a:spcAft>
              <a:buClrTx/>
              <a:buSzTx/>
              <a:buFont typeface="+mj-lt"/>
              <a:buAutoNum type="arabicPeriod"/>
              <a:tabLst/>
              <a:defRPr/>
            </a:pPr>
            <a:r>
              <a:rPr kumimoji="0" lang="en-GB" altLang="en-US" sz="2400" b="1" i="0" u="none" strike="noStrike" kern="1200" cap="none" spc="0" normalizeH="0" baseline="0" noProof="0" dirty="0" smtClean="0">
                <a:ln>
                  <a:noFill/>
                </a:ln>
                <a:solidFill>
                  <a:srgbClr val="1F497D"/>
                </a:solidFill>
                <a:effectLst/>
                <a:uLnTx/>
                <a:uFillTx/>
                <a:latin typeface="Calibri"/>
                <a:ea typeface="MS PGothic" pitchFamily="34" charset="-128"/>
              </a:rPr>
              <a:t>Rule setting</a:t>
            </a:r>
          </a:p>
          <a:p>
            <a:pPr marL="457200" marR="0" lvl="0" indent="-457200" algn="l" defTabSz="914400" rtl="0" eaLnBrk="0" fontAlgn="base" latinLnBrk="0" hangingPunct="0">
              <a:lnSpc>
                <a:spcPct val="100000"/>
              </a:lnSpc>
              <a:spcBef>
                <a:spcPct val="20000"/>
              </a:spcBef>
              <a:spcAft>
                <a:spcPct val="0"/>
              </a:spcAft>
              <a:buClrTx/>
              <a:buSzTx/>
              <a:buFont typeface="+mj-lt"/>
              <a:buAutoNum type="arabicPeriod"/>
              <a:tabLst/>
              <a:defRPr/>
            </a:pPr>
            <a:r>
              <a:rPr kumimoji="0" lang="en-GB" altLang="en-US" sz="2400" b="1" i="0" u="none" strike="noStrike" kern="1200" cap="none" spc="0" normalizeH="0" baseline="0" noProof="0" dirty="0" smtClean="0">
                <a:ln>
                  <a:noFill/>
                </a:ln>
                <a:solidFill>
                  <a:srgbClr val="1F497D"/>
                </a:solidFill>
                <a:effectLst/>
                <a:uLnTx/>
                <a:uFillTx/>
                <a:latin typeface="Calibri"/>
                <a:ea typeface="MS PGothic" pitchFamily="34" charset="-128"/>
              </a:rPr>
              <a:t>Increase the chance of being caught</a:t>
            </a:r>
          </a:p>
          <a:p>
            <a:pPr marL="457200" marR="0" lvl="0" indent="-457200" algn="l" defTabSz="914400" rtl="0" eaLnBrk="0" fontAlgn="base" latinLnBrk="0" hangingPunct="0">
              <a:lnSpc>
                <a:spcPct val="100000"/>
              </a:lnSpc>
              <a:spcBef>
                <a:spcPct val="20000"/>
              </a:spcBef>
              <a:spcAft>
                <a:spcPct val="0"/>
              </a:spcAft>
              <a:buClrTx/>
              <a:buSzTx/>
              <a:buFont typeface="+mj-lt"/>
              <a:buAutoNum type="arabicPeriod"/>
              <a:tabLst/>
              <a:defRPr/>
            </a:pPr>
            <a:r>
              <a:rPr kumimoji="0" lang="en-GB" altLang="en-US" sz="2400" b="1" i="0" u="none" strike="noStrike" kern="1200" cap="none" spc="0" normalizeH="0" baseline="0" noProof="0" dirty="0" smtClean="0">
                <a:ln>
                  <a:noFill/>
                </a:ln>
                <a:solidFill>
                  <a:srgbClr val="1F497D"/>
                </a:solidFill>
                <a:effectLst/>
                <a:uLnTx/>
                <a:uFillTx/>
                <a:latin typeface="Calibri"/>
                <a:ea typeface="MS PGothic" pitchFamily="34" charset="-128"/>
              </a:rPr>
              <a:t>Deflection offenders</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endParaRPr kumimoji="0" lang="en-GB" altLang="en-US" sz="3200" b="0" i="0" u="none" strike="noStrike" kern="1200" cap="none" spc="0" normalizeH="0" baseline="0" noProof="0" dirty="0" smtClean="0">
              <a:ln>
                <a:noFill/>
              </a:ln>
              <a:solidFill>
                <a:srgbClr val="1F497D"/>
              </a:solidFill>
              <a:effectLst/>
              <a:uLnTx/>
              <a:uFillTx/>
              <a:latin typeface="Calibri"/>
              <a:ea typeface="MS PGothic" pitchFamily="34" charset="-128"/>
            </a:endParaRPr>
          </a:p>
        </p:txBody>
      </p:sp>
      <p:sp>
        <p:nvSpPr>
          <p:cNvPr id="4" name="TextBox 3"/>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The 10 Principles of Crime Prevention</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1433666" y="1556679"/>
            <a:ext cx="3037662" cy="4024390"/>
          </a:xfrm>
          <a:prstGeom prst="rect">
            <a:avLst/>
          </a:prstGeom>
        </p:spPr>
      </p:pic>
    </p:spTree>
    <p:extLst>
      <p:ext uri="{BB962C8B-B14F-4D97-AF65-F5344CB8AC3E}">
        <p14:creationId xmlns:p14="http://schemas.microsoft.com/office/powerpoint/2010/main" val="222718275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099129" y="1735138"/>
            <a:ext cx="5429250" cy="3154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3600" b="0" i="0" u="none" strike="noStrike" kern="1200" cap="none" spc="0" normalizeH="0" baseline="0" noProof="0" dirty="0" smtClean="0">
                <a:ln>
                  <a:noFill/>
                </a:ln>
                <a:solidFill>
                  <a:srgbClr val="002060"/>
                </a:solidFill>
                <a:effectLst/>
                <a:uLnTx/>
                <a:uFillTx/>
                <a:latin typeface="Calibri"/>
                <a:ea typeface="MS PGothic" pitchFamily="34" charset="-128"/>
              </a:rPr>
              <a:t>“Changing the potential </a:t>
            </a: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3600" b="0" i="0" u="none" strike="noStrike" kern="1200" cap="none" spc="0" normalizeH="0" baseline="0" noProof="0" dirty="0" smtClean="0">
                <a:ln>
                  <a:noFill/>
                </a:ln>
                <a:solidFill>
                  <a:srgbClr val="002060"/>
                </a:solidFill>
                <a:effectLst/>
                <a:uLnTx/>
                <a:uFillTx/>
                <a:latin typeface="Calibri"/>
                <a:ea typeface="MS PGothic" pitchFamily="34" charset="-128"/>
              </a:rPr>
              <a:t>offenders’ perceptions of </a:t>
            </a: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3600" b="0" i="0" u="none" strike="noStrike" kern="1200" cap="none" spc="0" normalizeH="0" baseline="0" noProof="0" dirty="0" smtClean="0">
                <a:ln>
                  <a:noFill/>
                </a:ln>
                <a:solidFill>
                  <a:srgbClr val="002060"/>
                </a:solidFill>
                <a:effectLst/>
                <a:uLnTx/>
                <a:uFillTx/>
                <a:latin typeface="Calibri"/>
                <a:ea typeface="MS PGothic" pitchFamily="34" charset="-128"/>
              </a:rPr>
              <a:t>these factors can change </a:t>
            </a: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3600" b="0" i="0" u="none" strike="noStrike" kern="1200" cap="none" spc="0" normalizeH="0" baseline="0" noProof="0" dirty="0" smtClean="0">
                <a:ln>
                  <a:noFill/>
                </a:ln>
                <a:solidFill>
                  <a:srgbClr val="002060"/>
                </a:solidFill>
                <a:effectLst/>
                <a:uLnTx/>
                <a:uFillTx/>
                <a:latin typeface="Calibri"/>
                <a:ea typeface="MS PGothic" pitchFamily="34" charset="-128"/>
              </a:rPr>
              <a:t>their decision”</a:t>
            </a:r>
          </a:p>
        </p:txBody>
      </p:sp>
      <p:sp>
        <p:nvSpPr>
          <p:cNvPr id="5" name="TextBox 4"/>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Rational Choice Theory</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7187773" y="1428217"/>
            <a:ext cx="3785026" cy="3768204"/>
          </a:xfrm>
          <a:prstGeom prst="rect">
            <a:avLst/>
          </a:prstGeom>
        </p:spPr>
      </p:pic>
    </p:spTree>
    <p:extLst>
      <p:ext uri="{BB962C8B-B14F-4D97-AF65-F5344CB8AC3E}">
        <p14:creationId xmlns:p14="http://schemas.microsoft.com/office/powerpoint/2010/main" val="74136713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171070" y="1510990"/>
            <a:ext cx="9729787" cy="4020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 typeface="Arial" charset="0"/>
              <a:buNone/>
              <a:tabLst/>
              <a:defRPr/>
            </a:pPr>
            <a:r>
              <a:rPr kumimoji="0" lang="en-GB" sz="3200" b="1" i="0" u="none" strike="noStrike" kern="1200" cap="none" spc="0" normalizeH="0" baseline="0" noProof="0" dirty="0" smtClean="0">
                <a:ln>
                  <a:noFill/>
                </a:ln>
                <a:solidFill>
                  <a:srgbClr val="002060"/>
                </a:solidFill>
                <a:effectLst/>
                <a:uLnTx/>
                <a:uFillTx/>
                <a:latin typeface="Calibri"/>
                <a:ea typeface="MS PGothic" pitchFamily="34" charset="-128"/>
              </a:rPr>
              <a:t>Offenders’ perception of:</a:t>
            </a:r>
          </a:p>
          <a:p>
            <a:pPr marL="0" marR="0" lvl="0" indent="0" algn="ctr" defTabSz="914400" rtl="0" eaLnBrk="0" fontAlgn="base" latinLnBrk="0" hangingPunct="0">
              <a:lnSpc>
                <a:spcPct val="100000"/>
              </a:lnSpc>
              <a:spcBef>
                <a:spcPct val="20000"/>
              </a:spcBef>
              <a:spcAft>
                <a:spcPct val="0"/>
              </a:spcAft>
              <a:buClrTx/>
              <a:buSzTx/>
              <a:buFont typeface="Arial" charset="0"/>
              <a:buNone/>
              <a:tabLst/>
              <a:defRPr/>
            </a:pPr>
            <a:r>
              <a:rPr kumimoji="0" lang="en-GB" sz="3200" b="0" i="0" u="none" strike="noStrike" kern="1200" cap="none" spc="0" normalizeH="0" baseline="0" noProof="0" dirty="0" smtClean="0">
                <a:ln>
                  <a:noFill/>
                </a:ln>
                <a:solidFill>
                  <a:srgbClr val="002060"/>
                </a:solidFill>
                <a:effectLst/>
                <a:uLnTx/>
                <a:uFillTx/>
                <a:latin typeface="Calibri"/>
                <a:ea typeface="MS PGothic" pitchFamily="34" charset="-128"/>
              </a:rPr>
              <a:t>Effort, Risk, Rewards, Provocation, Excuses</a:t>
            </a:r>
          </a:p>
          <a:p>
            <a:pPr marL="0" marR="0" lvl="0" indent="0" algn="ctr" defTabSz="914400" rtl="0" eaLnBrk="0" fontAlgn="base" latinLnBrk="0" hangingPunct="0">
              <a:lnSpc>
                <a:spcPct val="100000"/>
              </a:lnSpc>
              <a:spcBef>
                <a:spcPct val="20000"/>
              </a:spcBef>
              <a:spcAft>
                <a:spcPct val="0"/>
              </a:spcAft>
              <a:buClrTx/>
              <a:buSzTx/>
              <a:buFont typeface="Arial" charset="0"/>
              <a:buNone/>
              <a:tabLst/>
              <a:defRPr/>
            </a:pPr>
            <a:endParaRPr kumimoji="0" lang="en-GB" sz="3200" b="0" i="0" u="none" strike="noStrike" kern="1200" cap="none" spc="0" normalizeH="0" baseline="0" noProof="0" dirty="0" smtClean="0">
              <a:ln>
                <a:noFill/>
              </a:ln>
              <a:solidFill>
                <a:srgbClr val="002060"/>
              </a:solidFill>
              <a:effectLst/>
              <a:uLnTx/>
              <a:uFillTx/>
              <a:latin typeface="Calibri"/>
              <a:ea typeface="MS PGothic" pitchFamily="34" charset="-128"/>
            </a:endParaRPr>
          </a:p>
          <a:p>
            <a:pPr marL="0" marR="0" lvl="0" indent="0" algn="ctr" defTabSz="914400" rtl="0" eaLnBrk="0" fontAlgn="base" latinLnBrk="0" hangingPunct="0">
              <a:lnSpc>
                <a:spcPct val="100000"/>
              </a:lnSpc>
              <a:spcBef>
                <a:spcPct val="20000"/>
              </a:spcBef>
              <a:spcAft>
                <a:spcPct val="0"/>
              </a:spcAft>
              <a:buClrTx/>
              <a:buSzTx/>
              <a:buFont typeface="Arial" charset="0"/>
              <a:buNone/>
              <a:tabLst/>
              <a:defRPr/>
            </a:pPr>
            <a:r>
              <a:rPr kumimoji="0" lang="en-GB" sz="3200" b="1" i="0" u="none" strike="noStrike" kern="1200" cap="none" spc="0" normalizeH="0" baseline="0" noProof="0" dirty="0" smtClean="0">
                <a:ln>
                  <a:noFill/>
                </a:ln>
                <a:solidFill>
                  <a:srgbClr val="002060"/>
                </a:solidFill>
                <a:effectLst/>
                <a:uLnTx/>
                <a:uFillTx/>
                <a:latin typeface="Calibri"/>
                <a:ea typeface="MS PGothic" pitchFamily="34" charset="-128"/>
              </a:rPr>
              <a:t>Crime Prevention</a:t>
            </a:r>
          </a:p>
          <a:p>
            <a:pPr marL="0" marR="0" lvl="0" indent="0" algn="ctr" defTabSz="914400" rtl="0" eaLnBrk="0" fontAlgn="base" latinLnBrk="0" hangingPunct="0">
              <a:lnSpc>
                <a:spcPct val="100000"/>
              </a:lnSpc>
              <a:spcBef>
                <a:spcPct val="20000"/>
              </a:spcBef>
              <a:spcAft>
                <a:spcPct val="0"/>
              </a:spcAft>
              <a:buClrTx/>
              <a:buSzTx/>
              <a:buFont typeface="Arial" charset="0"/>
              <a:buNone/>
              <a:tabLst/>
              <a:defRPr/>
            </a:pPr>
            <a:r>
              <a:rPr kumimoji="0" lang="en-GB" sz="3200" b="0" i="0" u="none" strike="noStrike" kern="1200" cap="none" spc="0" normalizeH="0" baseline="0" noProof="0" dirty="0" smtClean="0">
                <a:ln>
                  <a:noFill/>
                </a:ln>
                <a:solidFill>
                  <a:srgbClr val="002060"/>
                </a:solidFill>
                <a:effectLst/>
                <a:uLnTx/>
                <a:uFillTx/>
                <a:latin typeface="Calibri"/>
                <a:ea typeface="MS PGothic" pitchFamily="34" charset="-128"/>
              </a:rPr>
              <a:t>The 25 techniques of situational prevention were designed to tackle opportunity reduction (partnership opportunity)</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endParaRPr kumimoji="0" lang="en-GB" sz="3200" b="0" i="0" u="none" strike="noStrike" kern="1200" cap="none" spc="0" normalizeH="0" baseline="0" noProof="0" dirty="0">
              <a:ln>
                <a:noFill/>
              </a:ln>
              <a:solidFill>
                <a:sysClr val="window" lastClr="FFFFFF"/>
              </a:solidFill>
              <a:effectLst/>
              <a:uLnTx/>
              <a:uFillTx/>
              <a:latin typeface="Calibri"/>
              <a:ea typeface="MS PGothic" pitchFamily="34" charset="-128"/>
            </a:endParaRPr>
          </a:p>
        </p:txBody>
      </p:sp>
      <p:sp>
        <p:nvSpPr>
          <p:cNvPr id="4" name="TextBox 3"/>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Opportunity</a:t>
            </a:r>
            <a:endParaRPr lang="en-GB" sz="3200" b="1" dirty="0">
              <a:solidFill>
                <a:schemeClr val="bg1"/>
              </a:solidFill>
            </a:endParaRPr>
          </a:p>
        </p:txBody>
      </p:sp>
    </p:spTree>
    <p:extLst>
      <p:ext uri="{BB962C8B-B14F-4D97-AF65-F5344CB8AC3E}">
        <p14:creationId xmlns:p14="http://schemas.microsoft.com/office/powerpoint/2010/main" val="348206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9129" y="984692"/>
            <a:ext cx="9873670" cy="49589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25 Techniques of Situational Crime Prevention</a:t>
            </a:r>
            <a:endParaRPr lang="en-GB" sz="3200" b="1" dirty="0">
              <a:solidFill>
                <a:schemeClr val="bg1"/>
              </a:solidFill>
            </a:endParaRPr>
          </a:p>
        </p:txBody>
      </p:sp>
    </p:spTree>
    <p:extLst>
      <p:ext uri="{BB962C8B-B14F-4D97-AF65-F5344CB8AC3E}">
        <p14:creationId xmlns:p14="http://schemas.microsoft.com/office/powerpoint/2010/main" val="384226203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3565" y="1331913"/>
            <a:ext cx="5002668" cy="4418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Partnership Working</a:t>
            </a:r>
            <a:endParaRPr lang="en-GB" sz="3200" b="1" dirty="0">
              <a:solidFill>
                <a:schemeClr val="bg1"/>
              </a:solidFill>
            </a:endParaRPr>
          </a:p>
        </p:txBody>
      </p:sp>
    </p:spTree>
    <p:extLst>
      <p:ext uri="{BB962C8B-B14F-4D97-AF65-F5344CB8AC3E}">
        <p14:creationId xmlns:p14="http://schemas.microsoft.com/office/powerpoint/2010/main" val="427576300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40138" y="1230314"/>
            <a:ext cx="5035550" cy="4522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Back to RAT / PAT ….</a:t>
            </a:r>
            <a:endParaRPr lang="en-GB" sz="3200" b="1" dirty="0">
              <a:solidFill>
                <a:schemeClr val="bg1"/>
              </a:solidFill>
            </a:endParaRPr>
          </a:p>
        </p:txBody>
      </p:sp>
    </p:spTree>
    <p:extLst>
      <p:ext uri="{BB962C8B-B14F-4D97-AF65-F5344CB8AC3E}">
        <p14:creationId xmlns:p14="http://schemas.microsoft.com/office/powerpoint/2010/main" val="52483814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9129" y="1538867"/>
            <a:ext cx="5207159" cy="3992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449916" y="2160837"/>
            <a:ext cx="4894359" cy="523220"/>
          </a:xfrm>
          <a:prstGeom prst="rect">
            <a:avLst/>
          </a:prstGeom>
          <a:noFill/>
        </p:spPr>
        <p:txBody>
          <a:bodyPr wrap="square">
            <a:spAutoFit/>
          </a:bodyPr>
          <a:lstStyle/>
          <a:p>
            <a:pPr algn="ctr" fontAlgn="base">
              <a:spcBef>
                <a:spcPct val="0"/>
              </a:spcBef>
              <a:spcAft>
                <a:spcPct val="0"/>
              </a:spcAft>
              <a:defRPr/>
            </a:pPr>
            <a:r>
              <a:rPr lang="en-GB" sz="2800" b="1" dirty="0" smtClean="0">
                <a:solidFill>
                  <a:srgbClr val="1F497D"/>
                </a:solidFill>
                <a:ea typeface="MS PGothic" panose="020B0600070205080204" pitchFamily="34" charset="-128"/>
              </a:rPr>
              <a:t>Assessment: What’s different?</a:t>
            </a:r>
          </a:p>
        </p:txBody>
      </p:sp>
      <p:sp>
        <p:nvSpPr>
          <p:cNvPr id="5" name="TextBox 4"/>
          <p:cNvSpPr txBox="1"/>
          <p:nvPr/>
        </p:nvSpPr>
        <p:spPr>
          <a:xfrm>
            <a:off x="6449916" y="3176588"/>
            <a:ext cx="4522883" cy="523220"/>
          </a:xfrm>
          <a:prstGeom prst="rect">
            <a:avLst/>
          </a:prstGeom>
          <a:noFill/>
        </p:spPr>
        <p:txBody>
          <a:bodyPr wrap="square">
            <a:spAutoFit/>
          </a:bodyPr>
          <a:lstStyle/>
          <a:p>
            <a:pPr algn="ctr" fontAlgn="base">
              <a:spcBef>
                <a:spcPct val="0"/>
              </a:spcBef>
              <a:spcAft>
                <a:spcPct val="0"/>
              </a:spcAft>
              <a:defRPr/>
            </a:pPr>
            <a:r>
              <a:rPr lang="en-GB" sz="2800" b="1" dirty="0">
                <a:solidFill>
                  <a:srgbClr val="1F497D"/>
                </a:solidFill>
                <a:ea typeface="MS PGothic" panose="020B0600070205080204" pitchFamily="34" charset="-128"/>
              </a:rPr>
              <a:t>1.  Did the problem decline?</a:t>
            </a:r>
          </a:p>
        </p:txBody>
      </p:sp>
      <p:sp>
        <p:nvSpPr>
          <p:cNvPr id="6" name="TextBox 5"/>
          <p:cNvSpPr txBox="1"/>
          <p:nvPr/>
        </p:nvSpPr>
        <p:spPr>
          <a:xfrm>
            <a:off x="6449916" y="3860202"/>
            <a:ext cx="4522883" cy="954107"/>
          </a:xfrm>
          <a:prstGeom prst="rect">
            <a:avLst/>
          </a:prstGeom>
          <a:noFill/>
        </p:spPr>
        <p:txBody>
          <a:bodyPr wrap="square">
            <a:spAutoFit/>
          </a:bodyPr>
          <a:lstStyle/>
          <a:p>
            <a:pPr algn="ctr" fontAlgn="base">
              <a:spcBef>
                <a:spcPct val="0"/>
              </a:spcBef>
              <a:spcAft>
                <a:spcPct val="0"/>
              </a:spcAft>
              <a:defRPr/>
            </a:pPr>
            <a:r>
              <a:rPr lang="en-GB" sz="2800" b="1" dirty="0">
                <a:solidFill>
                  <a:srgbClr val="1F497D"/>
                </a:solidFill>
                <a:ea typeface="MS PGothic" panose="020B0600070205080204" pitchFamily="34" charset="-128"/>
              </a:rPr>
              <a:t>2. If so, did the response </a:t>
            </a:r>
            <a:r>
              <a:rPr lang="en-GB" sz="2800" b="1" i="1" dirty="0">
                <a:solidFill>
                  <a:srgbClr val="1F497D"/>
                </a:solidFill>
                <a:ea typeface="MS PGothic" panose="020B0600070205080204" pitchFamily="34" charset="-128"/>
              </a:rPr>
              <a:t>cause</a:t>
            </a:r>
            <a:r>
              <a:rPr lang="en-GB" sz="2800" b="1" dirty="0">
                <a:solidFill>
                  <a:srgbClr val="1F497D"/>
                </a:solidFill>
                <a:ea typeface="MS PGothic" panose="020B0600070205080204" pitchFamily="34" charset="-128"/>
              </a:rPr>
              <a:t> the decline?</a:t>
            </a:r>
          </a:p>
        </p:txBody>
      </p:sp>
      <p:sp>
        <p:nvSpPr>
          <p:cNvPr id="7" name="TextBox 6"/>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Measuring Effectiveness</a:t>
            </a:r>
            <a:endParaRPr lang="en-GB" sz="3200" b="1" dirty="0">
              <a:solidFill>
                <a:schemeClr val="bg1"/>
              </a:solidFill>
            </a:endParaRPr>
          </a:p>
        </p:txBody>
      </p:sp>
    </p:spTree>
    <p:extLst>
      <p:ext uri="{BB962C8B-B14F-4D97-AF65-F5344CB8AC3E}">
        <p14:creationId xmlns:p14="http://schemas.microsoft.com/office/powerpoint/2010/main" val="2212072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428749" y="1332571"/>
            <a:ext cx="954405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3200" b="1" i="1" u="none" strike="noStrike" kern="1200" cap="none" spc="0" normalizeH="0" baseline="0" noProof="0" dirty="0" smtClean="0">
                <a:ln>
                  <a:noFill/>
                </a:ln>
                <a:solidFill>
                  <a:srgbClr val="FF0000"/>
                </a:solidFill>
                <a:effectLst/>
                <a:uLnTx/>
                <a:uFillTx/>
                <a:latin typeface="Calibri"/>
                <a:ea typeface="MS PGothic" pitchFamily="34" charset="-128"/>
              </a:rPr>
              <a:t>S</a:t>
            </a:r>
            <a:r>
              <a:rPr kumimoji="0" lang="en-GB" altLang="en-US" sz="3200" b="1" i="1" u="none" strike="noStrike" kern="1200" cap="none" spc="0" normalizeH="0" baseline="0" noProof="0" dirty="0" smtClean="0">
                <a:ln>
                  <a:noFill/>
                </a:ln>
                <a:solidFill>
                  <a:srgbClr val="1F497D"/>
                </a:solidFill>
                <a:effectLst/>
                <a:uLnTx/>
                <a:uFillTx/>
                <a:latin typeface="Calibri"/>
                <a:ea typeface="MS PGothic" pitchFamily="34" charset="-128"/>
              </a:rPr>
              <a:t>pecific</a:t>
            </a:r>
            <a:r>
              <a:rPr kumimoji="0" lang="en-GB" altLang="en-US" sz="3200" b="1" i="0" u="none" strike="noStrike" kern="1200" cap="none" spc="0" normalizeH="0" baseline="0" noProof="0" dirty="0" smtClean="0">
                <a:ln>
                  <a:noFill/>
                </a:ln>
                <a:solidFill>
                  <a:sysClr val="windowText" lastClr="000000"/>
                </a:solidFill>
                <a:effectLst/>
                <a:uLnTx/>
                <a:uFillTx/>
                <a:latin typeface="Calibri"/>
                <a:ea typeface="MS PGothic" pitchFamily="34" charset="-128"/>
              </a:rPr>
              <a:t> </a:t>
            </a:r>
            <a:r>
              <a:rPr kumimoji="0" lang="en-GB" altLang="en-US" sz="3200" b="0" i="0" u="none" strike="noStrike" kern="1200" cap="none" spc="0" normalizeH="0" baseline="0" noProof="0" dirty="0" smtClean="0">
                <a:ln>
                  <a:noFill/>
                </a:ln>
                <a:solidFill>
                  <a:srgbClr val="1F497D"/>
                </a:solidFill>
                <a:effectLst/>
                <a:uLnTx/>
                <a:uFillTx/>
                <a:latin typeface="Calibri"/>
                <a:ea typeface="MS PGothic" pitchFamily="34" charset="-128"/>
              </a:rPr>
              <a:t>– Did you target a specific area for improvement?</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3200" b="1" i="1" u="none" strike="noStrike" kern="1200" cap="none" spc="0" normalizeH="0" baseline="0" noProof="0" dirty="0" smtClean="0">
                <a:ln>
                  <a:noFill/>
                </a:ln>
                <a:solidFill>
                  <a:srgbClr val="FF0000"/>
                </a:solidFill>
                <a:effectLst/>
                <a:uLnTx/>
                <a:uFillTx/>
                <a:latin typeface="Calibri"/>
                <a:ea typeface="MS PGothic" pitchFamily="34" charset="-128"/>
              </a:rPr>
              <a:t>M</a:t>
            </a:r>
            <a:r>
              <a:rPr kumimoji="0" lang="en-GB" altLang="en-US" sz="3200" b="1" i="1" u="none" strike="noStrike" kern="1200" cap="none" spc="0" normalizeH="0" baseline="0" noProof="0" dirty="0" smtClean="0">
                <a:ln>
                  <a:noFill/>
                </a:ln>
                <a:solidFill>
                  <a:srgbClr val="1F497D"/>
                </a:solidFill>
                <a:effectLst/>
                <a:uLnTx/>
                <a:uFillTx/>
                <a:latin typeface="Calibri"/>
                <a:ea typeface="MS PGothic" pitchFamily="34" charset="-128"/>
              </a:rPr>
              <a:t>easurable</a:t>
            </a: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S PGothic" pitchFamily="34" charset="-128"/>
              </a:rPr>
              <a:t> </a:t>
            </a:r>
            <a:r>
              <a:rPr kumimoji="0" lang="en-GB" altLang="en-US" sz="3200" b="0" i="0" u="none" strike="noStrike" kern="1200" cap="none" spc="0" normalizeH="0" baseline="0" noProof="0" dirty="0" smtClean="0">
                <a:ln>
                  <a:noFill/>
                </a:ln>
                <a:solidFill>
                  <a:srgbClr val="1F497D"/>
                </a:solidFill>
                <a:effectLst/>
                <a:uLnTx/>
                <a:uFillTx/>
                <a:latin typeface="Calibri"/>
                <a:ea typeface="MS PGothic" pitchFamily="34" charset="-128"/>
              </a:rPr>
              <a:t>– can you quantify or at least suggest an indicator of progress?</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3200" b="1" i="1" u="none" strike="noStrike" kern="1200" cap="none" spc="0" normalizeH="0" baseline="0" noProof="0" dirty="0" smtClean="0">
                <a:ln>
                  <a:noFill/>
                </a:ln>
                <a:solidFill>
                  <a:srgbClr val="FF0000"/>
                </a:solidFill>
                <a:effectLst/>
                <a:uLnTx/>
                <a:uFillTx/>
                <a:latin typeface="Calibri"/>
                <a:ea typeface="MS PGothic" pitchFamily="34" charset="-128"/>
              </a:rPr>
              <a:t>A</a:t>
            </a:r>
            <a:r>
              <a:rPr kumimoji="0" lang="en-GB" altLang="en-US" sz="3200" b="1" i="1" u="none" strike="noStrike" kern="1200" cap="none" spc="0" normalizeH="0" baseline="0" noProof="0" dirty="0" smtClean="0">
                <a:ln>
                  <a:noFill/>
                </a:ln>
                <a:solidFill>
                  <a:srgbClr val="1F497D"/>
                </a:solidFill>
                <a:effectLst/>
                <a:uLnTx/>
                <a:uFillTx/>
                <a:latin typeface="Calibri"/>
                <a:ea typeface="MS PGothic" pitchFamily="34" charset="-128"/>
              </a:rPr>
              <a:t>ssignable</a:t>
            </a:r>
            <a:r>
              <a:rPr kumimoji="0" lang="en-GB" altLang="en-US" sz="3200" b="1" i="1" u="none" strike="noStrike" kern="1200" cap="none" spc="0" normalizeH="0" baseline="0" noProof="0" dirty="0" smtClean="0">
                <a:ln>
                  <a:noFill/>
                </a:ln>
                <a:solidFill>
                  <a:sysClr val="windowText" lastClr="000000"/>
                </a:solidFill>
                <a:effectLst/>
                <a:uLnTx/>
                <a:uFillTx/>
                <a:latin typeface="Calibri"/>
                <a:ea typeface="MS PGothic" pitchFamily="34" charset="-128"/>
              </a:rPr>
              <a:t> </a:t>
            </a:r>
            <a:r>
              <a:rPr kumimoji="0" lang="en-GB" altLang="en-US" sz="3200" b="1" i="1" u="none" strike="noStrike" kern="1200" cap="none" spc="0" normalizeH="0" baseline="0" noProof="0" dirty="0" smtClean="0">
                <a:ln>
                  <a:noFill/>
                </a:ln>
                <a:solidFill>
                  <a:srgbClr val="1F497D"/>
                </a:solidFill>
                <a:effectLst/>
                <a:uLnTx/>
                <a:uFillTx/>
                <a:latin typeface="Calibri"/>
                <a:ea typeface="MS PGothic" pitchFamily="34" charset="-128"/>
              </a:rPr>
              <a:t>(Achievable)</a:t>
            </a:r>
            <a:r>
              <a:rPr kumimoji="0" lang="en-GB" altLang="en-US" sz="3200" b="0" i="0" u="none" strike="noStrike" kern="1200" cap="none" spc="0" normalizeH="0" baseline="0" noProof="0" dirty="0" smtClean="0">
                <a:ln>
                  <a:noFill/>
                </a:ln>
                <a:solidFill>
                  <a:srgbClr val="1F497D"/>
                </a:solidFill>
                <a:effectLst/>
                <a:uLnTx/>
                <a:uFillTx/>
                <a:latin typeface="Calibri"/>
                <a:ea typeface="MS PGothic" pitchFamily="34" charset="-128"/>
              </a:rPr>
              <a:t> – do you know who did the work?</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3200" b="1" i="1" u="none" strike="noStrike" kern="1200" cap="none" spc="0" normalizeH="0" baseline="0" noProof="0" dirty="0" smtClean="0">
                <a:ln>
                  <a:noFill/>
                </a:ln>
                <a:solidFill>
                  <a:srgbClr val="FF0000"/>
                </a:solidFill>
                <a:effectLst/>
                <a:uLnTx/>
                <a:uFillTx/>
                <a:latin typeface="Calibri"/>
                <a:ea typeface="MS PGothic" pitchFamily="34" charset="-128"/>
              </a:rPr>
              <a:t>R</a:t>
            </a:r>
            <a:r>
              <a:rPr kumimoji="0" lang="en-GB" altLang="en-US" sz="3200" b="1" i="1" u="none" strike="noStrike" kern="1200" cap="none" spc="0" normalizeH="0" baseline="0" noProof="0" dirty="0" smtClean="0">
                <a:ln>
                  <a:noFill/>
                </a:ln>
                <a:solidFill>
                  <a:srgbClr val="1F497D"/>
                </a:solidFill>
                <a:effectLst/>
                <a:uLnTx/>
                <a:uFillTx/>
                <a:latin typeface="Calibri"/>
                <a:ea typeface="MS PGothic" pitchFamily="34" charset="-128"/>
              </a:rPr>
              <a:t>ealistic</a:t>
            </a: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S PGothic" pitchFamily="34" charset="-128"/>
              </a:rPr>
              <a:t> </a:t>
            </a:r>
            <a:r>
              <a:rPr kumimoji="0" lang="en-GB" altLang="en-US" sz="3200" b="0" i="0" u="none" strike="noStrike" kern="1200" cap="none" spc="0" normalizeH="0" baseline="0" noProof="0" dirty="0" smtClean="0">
                <a:ln>
                  <a:noFill/>
                </a:ln>
                <a:solidFill>
                  <a:srgbClr val="1F497D"/>
                </a:solidFill>
                <a:effectLst/>
                <a:uLnTx/>
                <a:uFillTx/>
                <a:latin typeface="Calibri"/>
                <a:ea typeface="MS PGothic" pitchFamily="34" charset="-128"/>
              </a:rPr>
              <a:t>– did you achieve positive results?</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3200" b="1" i="1" u="none" strike="noStrike" kern="1200" cap="none" spc="0" normalizeH="0" baseline="0" noProof="0" dirty="0" smtClean="0">
                <a:ln>
                  <a:noFill/>
                </a:ln>
                <a:solidFill>
                  <a:srgbClr val="FF0000"/>
                </a:solidFill>
                <a:effectLst/>
                <a:uLnTx/>
                <a:uFillTx/>
                <a:latin typeface="Calibri"/>
                <a:ea typeface="MS PGothic" pitchFamily="34" charset="-128"/>
              </a:rPr>
              <a:t>T</a:t>
            </a:r>
            <a:r>
              <a:rPr kumimoji="0" lang="en-GB" altLang="en-US" sz="3200" b="1" i="1" u="none" strike="noStrike" kern="1200" cap="none" spc="0" normalizeH="0" baseline="0" noProof="0" dirty="0" smtClean="0">
                <a:ln>
                  <a:noFill/>
                </a:ln>
                <a:solidFill>
                  <a:srgbClr val="1F497D"/>
                </a:solidFill>
                <a:effectLst/>
                <a:uLnTx/>
                <a:uFillTx/>
                <a:latin typeface="Calibri"/>
                <a:ea typeface="MS PGothic" pitchFamily="34" charset="-128"/>
              </a:rPr>
              <a:t>imely</a:t>
            </a:r>
            <a:r>
              <a:rPr kumimoji="0" lang="en-GB" altLang="en-US" sz="3200" b="0" i="0" u="none" strike="noStrike" kern="1200" cap="none" spc="0" normalizeH="0" baseline="0" noProof="0" dirty="0" smtClean="0">
                <a:ln>
                  <a:noFill/>
                </a:ln>
                <a:solidFill>
                  <a:srgbClr val="1F497D"/>
                </a:solidFill>
                <a:effectLst/>
                <a:uLnTx/>
                <a:uFillTx/>
                <a:latin typeface="Calibri"/>
                <a:ea typeface="MS PGothic" pitchFamily="34" charset="-128"/>
              </a:rPr>
              <a:t> – did you do it in the specified time?</a:t>
            </a:r>
            <a:endParaRPr kumimoji="0" lang="en-GB" altLang="en-US" sz="3200" b="1" i="1" u="none" strike="noStrike" kern="1200" cap="none" spc="0" normalizeH="0" baseline="0" noProof="0" dirty="0" smtClean="0">
              <a:ln>
                <a:noFill/>
              </a:ln>
              <a:solidFill>
                <a:srgbClr val="1F497D"/>
              </a:solidFill>
              <a:effectLst/>
              <a:uLnTx/>
              <a:uFillTx/>
              <a:latin typeface="Calibri"/>
              <a:ea typeface="MS PGothic" pitchFamily="34" charset="-128"/>
            </a:endParaRPr>
          </a:p>
        </p:txBody>
      </p:sp>
      <p:sp>
        <p:nvSpPr>
          <p:cNvPr id="4" name="TextBox 3"/>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Did You Achieve Your SMART Objectives?</a:t>
            </a:r>
            <a:endParaRPr lang="en-GB" sz="3200" b="1" dirty="0">
              <a:solidFill>
                <a:schemeClr val="bg1"/>
              </a:solidFill>
            </a:endParaRPr>
          </a:p>
        </p:txBody>
      </p:sp>
    </p:spTree>
    <p:extLst>
      <p:ext uri="{BB962C8B-B14F-4D97-AF65-F5344CB8AC3E}">
        <p14:creationId xmlns:p14="http://schemas.microsoft.com/office/powerpoint/2010/main" val="405321924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61171" y="1360449"/>
            <a:ext cx="9233209" cy="44381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smtClean="0">
                <a:solidFill>
                  <a:schemeClr val="bg1"/>
                </a:solidFill>
              </a:rPr>
              <a:t>College of Policing: What Works?</a:t>
            </a:r>
            <a:endParaRPr lang="en-GB" sz="3200" b="1" dirty="0">
              <a:solidFill>
                <a:schemeClr val="bg1"/>
              </a:solidFill>
            </a:endParaRPr>
          </a:p>
        </p:txBody>
      </p:sp>
    </p:spTree>
    <p:extLst>
      <p:ext uri="{BB962C8B-B14F-4D97-AF65-F5344CB8AC3E}">
        <p14:creationId xmlns:p14="http://schemas.microsoft.com/office/powerpoint/2010/main" val="34399382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700462" y="1075575"/>
            <a:ext cx="5354449" cy="3905401"/>
          </a:xfrm>
          <a:prstGeom prst="rect">
            <a:avLst/>
          </a:prstGeom>
        </p:spPr>
      </p:pic>
    </p:spTree>
    <p:extLst>
      <p:ext uri="{BB962C8B-B14F-4D97-AF65-F5344CB8AC3E}">
        <p14:creationId xmlns:p14="http://schemas.microsoft.com/office/powerpoint/2010/main" val="3258204015"/>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2&quot;/&gt;&lt;lineCharCount val=&quot;1&quot;/&gt;&lt;lineCharCount val=&quot;1&quot;/&gt;&lt;lineCharCount val=&quot;11&quot;/&gt;&lt;lineCharCount val=&quot;20&quot;/&gt;&lt;lineCharCount val=&quot;15&quot;/&gt;&lt;lineCharCount val=&quot;20&quot;/&gt;&lt;lineCharCount val=&quot;17&quot;/&gt;&lt;lineCharCount val=&quot;17&quot;/&gt;&lt;lineCharCount val=&quot;19&quot;/&gt;&lt;lineCharCount val=&quot;18&quot;/&gt;&lt;lineCharCount val=&quot;17&quot;/&gt;&lt;lineCharCount val=&quot;10&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A5976FEC-879B-48A3-9451-47DEA09188C5}&quot;/&gt;&lt;isInvalidForFieldText val=&quot;0&quot;/&gt;&lt;Image&gt;&lt;filename val=&quot;C:\DOCUME~1\swp54152\LOCALS~1\Temp\PR\data\asimages\{A5976FEC-879B-48A3-9451-47DEA09188C5}_6.png&quot;/&gt;&lt;left val=&quot;403&quot;/&gt;&lt;top val=&quot;8&quot;/&gt;&lt;width val=&quot;309&quot;/&gt;&lt;height val=&quot;211&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AE7F4D10-4DE7-40C4-ACA4-506C045AC3C2}&quot;/&gt;&lt;isInvalidForFieldText val=&quot;0&quot;/&gt;&lt;Image&gt;&lt;filename val=&quot;C:\DOCUME~1\swp54152\LOCALS~1\Temp\PR\data\asimages\{AE7F4D10-4DE7-40C4-ACA4-506C045AC3C2}_6.png&quot;/&gt;&lt;left val=&quot;251&quot;/&gt;&lt;top val=&quot;167&quot;/&gt;&lt;width val=&quot;306&quot;/&gt;&lt;height val=&quot;211&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673</TotalTime>
  <Words>8074</Words>
  <Application>Microsoft Office PowerPoint</Application>
  <PresentationFormat>Widescreen</PresentationFormat>
  <Paragraphs>875</Paragraphs>
  <Slides>38</Slides>
  <Notes>38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ＭＳ Ｐゴシック</vt:lpstr>
      <vt:lpstr>ＭＳ Ｐゴシック</vt:lpstr>
      <vt:lpstr>Arial</vt:lpstr>
      <vt:lpstr>Calibri</vt:lpstr>
      <vt:lpstr>Calibri Light</vt:lpstr>
      <vt:lpstr>Microsoft Sans Serif</vt:lpstr>
      <vt:lpstr>Tahoma</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98</cp:revision>
  <dcterms:created xsi:type="dcterms:W3CDTF">2018-01-30T11:09:50Z</dcterms:created>
  <dcterms:modified xsi:type="dcterms:W3CDTF">2019-03-26T13:07:59Z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