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2"/>
  </p:notesMasterIdLst>
  <p:sldIdLst>
    <p:sldId id="256" r:id="rId2"/>
    <p:sldId id="257" r:id="rId3"/>
    <p:sldId id="258" r:id="rId4"/>
    <p:sldId id="268" r:id="rId5"/>
    <p:sldId id="269" r:id="rId6"/>
    <p:sldId id="273" r:id="rId7"/>
    <p:sldId id="274" r:id="rId8"/>
    <p:sldId id="271" r:id="rId9"/>
    <p:sldId id="275" r:id="rId10"/>
    <p:sldId id="276" r:id="rId11"/>
    <p:sldId id="259" r:id="rId12"/>
    <p:sldId id="260" r:id="rId13"/>
    <p:sldId id="261" r:id="rId14"/>
    <p:sldId id="262" r:id="rId15"/>
    <p:sldId id="264" r:id="rId16"/>
    <p:sldId id="266" r:id="rId17"/>
    <p:sldId id="277" r:id="rId18"/>
    <p:sldId id="278" r:id="rId19"/>
    <p:sldId id="279" r:id="rId20"/>
    <p:sldId id="26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2081C3"/>
    <a:srgbClr val="099BDD"/>
    <a:srgbClr val="78D5D7"/>
    <a:srgbClr val="63D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37" autoAdjust="0"/>
    <p:restoredTop sz="80562" autoAdjust="0"/>
  </p:normalViewPr>
  <p:slideViewPr>
    <p:cSldViewPr snapToGrid="0">
      <p:cViewPr varScale="1">
        <p:scale>
          <a:sx n="93" d="100"/>
          <a:sy n="93" d="100"/>
        </p:scale>
        <p:origin x="534" y="78"/>
      </p:cViewPr>
      <p:guideLst/>
    </p:cSldViewPr>
  </p:slideViewPr>
  <p:outlineViewPr>
    <p:cViewPr>
      <p:scale>
        <a:sx n="33" d="100"/>
        <a:sy n="33" d="100"/>
      </p:scale>
      <p:origin x="0" y="-219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91" d="100"/>
          <a:sy n="91" d="100"/>
        </p:scale>
        <p:origin x="3564"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2E78C1-7E60-4CBD-81D3-6C72029B8D7C}" type="datetimeFigureOut">
              <a:rPr lang="en-GB" smtClean="0"/>
              <a:t>14/01/2020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F46C8-C04F-45B1-BF1C-A43DE3334174}" type="slidenum">
              <a:rPr lang="en-GB" smtClean="0"/>
              <a:t>‹#›</a:t>
            </a:fld>
            <a:endParaRPr lang="en-GB"/>
          </a:p>
        </p:txBody>
      </p:sp>
    </p:spTree>
    <p:extLst>
      <p:ext uri="{BB962C8B-B14F-4D97-AF65-F5344CB8AC3E}">
        <p14:creationId xmlns:p14="http://schemas.microsoft.com/office/powerpoint/2010/main" val="1883559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oiletmap.org.uk/loos/f250dffab2d878c74054f7e3"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3F46C8-C04F-45B1-BF1C-A43DE3334174}" type="slidenum">
              <a:rPr lang="en-GB" smtClean="0"/>
              <a:t>1</a:t>
            </a:fld>
            <a:endParaRPr lang="en-GB"/>
          </a:p>
        </p:txBody>
      </p:sp>
    </p:spTree>
    <p:extLst>
      <p:ext uri="{BB962C8B-B14F-4D97-AF65-F5344CB8AC3E}">
        <p14:creationId xmlns:p14="http://schemas.microsoft.com/office/powerpoint/2010/main" val="3940585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3F46C8-C04F-45B1-BF1C-A43DE3334174}" type="slidenum">
              <a:rPr lang="en-GB" smtClean="0"/>
              <a:t>2</a:t>
            </a:fld>
            <a:endParaRPr lang="en-GB"/>
          </a:p>
        </p:txBody>
      </p:sp>
    </p:spTree>
    <p:extLst>
      <p:ext uri="{BB962C8B-B14F-4D97-AF65-F5344CB8AC3E}">
        <p14:creationId xmlns:p14="http://schemas.microsoft.com/office/powerpoint/2010/main" val="2601382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3F46C8-C04F-45B1-BF1C-A43DE3334174}" type="slidenum">
              <a:rPr lang="en-GB" smtClean="0"/>
              <a:t>3</a:t>
            </a:fld>
            <a:endParaRPr lang="en-GB"/>
          </a:p>
        </p:txBody>
      </p:sp>
    </p:spTree>
    <p:extLst>
      <p:ext uri="{BB962C8B-B14F-4D97-AF65-F5344CB8AC3E}">
        <p14:creationId xmlns:p14="http://schemas.microsoft.com/office/powerpoint/2010/main" val="3237994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first started off with a mind map as we thought it would be a good starting point for the design.</a:t>
            </a:r>
          </a:p>
          <a:p>
            <a:r>
              <a:rPr lang="en-GB" dirty="0"/>
              <a:t>We wrote down key features that the app needed to have.</a:t>
            </a:r>
          </a:p>
          <a:p>
            <a:r>
              <a:rPr lang="en-GB" dirty="0"/>
              <a:t>The need to be able to search for a toilet by categories especially if you’re disabled or are just looking for a certain toilet, very useful if its an emergency.</a:t>
            </a:r>
          </a:p>
        </p:txBody>
      </p:sp>
      <p:sp>
        <p:nvSpPr>
          <p:cNvPr id="4" name="Slide Number Placeholder 3"/>
          <p:cNvSpPr>
            <a:spLocks noGrp="1"/>
          </p:cNvSpPr>
          <p:nvPr>
            <p:ph type="sldNum" sz="quarter" idx="5"/>
          </p:nvPr>
        </p:nvSpPr>
        <p:spPr/>
        <p:txBody>
          <a:bodyPr/>
          <a:lstStyle/>
          <a:p>
            <a:fld id="{BD3F46C8-C04F-45B1-BF1C-A43DE3334174}" type="slidenum">
              <a:rPr lang="en-GB" smtClean="0"/>
              <a:t>4</a:t>
            </a:fld>
            <a:endParaRPr lang="en-GB"/>
          </a:p>
        </p:txBody>
      </p:sp>
    </p:spTree>
    <p:extLst>
      <p:ext uri="{BB962C8B-B14F-4D97-AF65-F5344CB8AC3E}">
        <p14:creationId xmlns:p14="http://schemas.microsoft.com/office/powerpoint/2010/main" val="2153437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first started designing very basic sketches, trying to include all the critical features that our app needed in order to be ‘successful’</a:t>
            </a:r>
          </a:p>
        </p:txBody>
      </p:sp>
      <p:sp>
        <p:nvSpPr>
          <p:cNvPr id="4" name="Slide Number Placeholder 3"/>
          <p:cNvSpPr>
            <a:spLocks noGrp="1"/>
          </p:cNvSpPr>
          <p:nvPr>
            <p:ph type="sldNum" sz="quarter" idx="5"/>
          </p:nvPr>
        </p:nvSpPr>
        <p:spPr/>
        <p:txBody>
          <a:bodyPr/>
          <a:lstStyle/>
          <a:p>
            <a:fld id="{BD3F46C8-C04F-45B1-BF1C-A43DE3334174}" type="slidenum">
              <a:rPr lang="en-GB" smtClean="0"/>
              <a:t>5</a:t>
            </a:fld>
            <a:endParaRPr lang="en-GB"/>
          </a:p>
        </p:txBody>
      </p:sp>
    </p:spTree>
    <p:extLst>
      <p:ext uri="{BB962C8B-B14F-4D97-AF65-F5344CB8AC3E}">
        <p14:creationId xmlns:p14="http://schemas.microsoft.com/office/powerpoint/2010/main" val="947261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We chose</a:t>
            </a:r>
            <a:r>
              <a:rPr lang="en-GB" baseline="0" dirty="0" smtClean="0"/>
              <a:t> this colour scheme which is a range of blues and whites because of how heavily it’s </a:t>
            </a:r>
            <a:r>
              <a:rPr lang="en-GB" baseline="0" dirty="0" err="1" smtClean="0"/>
              <a:t>accociatation</a:t>
            </a:r>
            <a:r>
              <a:rPr lang="en-GB" baseline="0" dirty="0" smtClean="0"/>
              <a:t> to toilets are</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Once</a:t>
            </a:r>
            <a:r>
              <a:rPr lang="en-GB" baseline="0" dirty="0" smtClean="0"/>
              <a:t> we were happy with the final sketches of the app we decided on any last minute features before coming up with a final design, one of these last minute features included a place for ad’s to go both on the top and bottom of the screen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BD3F46C8-C04F-45B1-BF1C-A43DE3334174}" type="slidenum">
              <a:rPr lang="en-GB" smtClean="0"/>
              <a:t>8</a:t>
            </a:fld>
            <a:endParaRPr lang="en-GB"/>
          </a:p>
        </p:txBody>
      </p:sp>
    </p:spTree>
    <p:extLst>
      <p:ext uri="{BB962C8B-B14F-4D97-AF65-F5344CB8AC3E}">
        <p14:creationId xmlns:p14="http://schemas.microsoft.com/office/powerpoint/2010/main" val="3192405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a:t>
            </a:r>
            <a:r>
              <a:rPr lang="en-GB" baseline="0" dirty="0" smtClean="0"/>
              <a:t> the </a:t>
            </a:r>
            <a:r>
              <a:rPr lang="en-GB" baseline="0" dirty="0" err="1" smtClean="0"/>
              <a:t>nav</a:t>
            </a:r>
            <a:r>
              <a:rPr lang="en-GB" baseline="0" dirty="0" smtClean="0"/>
              <a:t> bar to add a toilet then brought to this screen where they can select multiple options and then submit the toilet location for review.</a:t>
            </a:r>
            <a:endParaRPr lang="en-GB" dirty="0"/>
          </a:p>
        </p:txBody>
      </p:sp>
      <p:sp>
        <p:nvSpPr>
          <p:cNvPr id="4" name="Slide Number Placeholder 3"/>
          <p:cNvSpPr>
            <a:spLocks noGrp="1"/>
          </p:cNvSpPr>
          <p:nvPr>
            <p:ph type="sldNum" sz="quarter" idx="10"/>
          </p:nvPr>
        </p:nvSpPr>
        <p:spPr/>
        <p:txBody>
          <a:bodyPr/>
          <a:lstStyle/>
          <a:p>
            <a:fld id="{BD3F46C8-C04F-45B1-BF1C-A43DE3334174}" type="slidenum">
              <a:rPr lang="en-GB" smtClean="0"/>
              <a:t>9</a:t>
            </a:fld>
            <a:endParaRPr lang="en-GB"/>
          </a:p>
        </p:txBody>
      </p:sp>
    </p:spTree>
    <p:extLst>
      <p:ext uri="{BB962C8B-B14F-4D97-AF65-F5344CB8AC3E}">
        <p14:creationId xmlns:p14="http://schemas.microsoft.com/office/powerpoint/2010/main" val="879551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strike="noStrike" kern="1200" dirty="0">
                <a:solidFill>
                  <a:schemeClr val="tx1"/>
                </a:solidFill>
                <a:effectLst/>
                <a:latin typeface="+mn-lt"/>
                <a:ea typeface="+mn-ea"/>
                <a:cs typeface="+mn-cs"/>
                <a:hlinkClick r:id="rId3"/>
              </a:rPr>
              <a:t>https://www.toiletmap.org.uk/loos/f250dffab2d878c74054f7e3</a:t>
            </a: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D3F46C8-C04F-45B1-BF1C-A43DE3334174}" type="slidenum">
              <a:rPr lang="en-GB" smtClean="0"/>
              <a:t>11</a:t>
            </a:fld>
            <a:endParaRPr lang="en-GB"/>
          </a:p>
        </p:txBody>
      </p:sp>
    </p:spTree>
    <p:extLst>
      <p:ext uri="{BB962C8B-B14F-4D97-AF65-F5344CB8AC3E}">
        <p14:creationId xmlns:p14="http://schemas.microsoft.com/office/powerpoint/2010/main" val="39052923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rgbClr val="FF0000"/>
                </a:solidFill>
                <a:effectLst/>
                <a:latin typeface="+mn-lt"/>
                <a:ea typeface="+mn-ea"/>
                <a:cs typeface="+mn-cs"/>
              </a:rPr>
              <a:t>Another unique selling point is that the app is free and anyone is able to use it.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The app will have ads on the screen which will help with the upkeep and maintenance of the app.</a:t>
            </a:r>
          </a:p>
          <a:p>
            <a:endParaRPr lang="en-GB" dirty="0"/>
          </a:p>
        </p:txBody>
      </p:sp>
      <p:sp>
        <p:nvSpPr>
          <p:cNvPr id="4" name="Slide Number Placeholder 3"/>
          <p:cNvSpPr>
            <a:spLocks noGrp="1"/>
          </p:cNvSpPr>
          <p:nvPr>
            <p:ph type="sldNum" sz="quarter" idx="5"/>
          </p:nvPr>
        </p:nvSpPr>
        <p:spPr/>
        <p:txBody>
          <a:bodyPr/>
          <a:lstStyle/>
          <a:p>
            <a:fld id="{BD3F46C8-C04F-45B1-BF1C-A43DE3334174}" type="slidenum">
              <a:rPr lang="en-GB" smtClean="0"/>
              <a:t>12</a:t>
            </a:fld>
            <a:endParaRPr lang="en-GB"/>
          </a:p>
        </p:txBody>
      </p:sp>
    </p:spTree>
    <p:extLst>
      <p:ext uri="{BB962C8B-B14F-4D97-AF65-F5344CB8AC3E}">
        <p14:creationId xmlns:p14="http://schemas.microsoft.com/office/powerpoint/2010/main" val="2007634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3F46C8-C04F-45B1-BF1C-A43DE3334174}" type="slidenum">
              <a:rPr lang="en-GB" smtClean="0"/>
              <a:t>13</a:t>
            </a:fld>
            <a:endParaRPr lang="en-GB"/>
          </a:p>
        </p:txBody>
      </p:sp>
    </p:spTree>
    <p:extLst>
      <p:ext uri="{BB962C8B-B14F-4D97-AF65-F5344CB8AC3E}">
        <p14:creationId xmlns:p14="http://schemas.microsoft.com/office/powerpoint/2010/main" val="1021338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3F46C8-C04F-45B1-BF1C-A43DE3334174}" type="slidenum">
              <a:rPr lang="en-GB" smtClean="0"/>
              <a:t>14</a:t>
            </a:fld>
            <a:endParaRPr lang="en-GB"/>
          </a:p>
        </p:txBody>
      </p:sp>
    </p:spTree>
    <p:extLst>
      <p:ext uri="{BB962C8B-B14F-4D97-AF65-F5344CB8AC3E}">
        <p14:creationId xmlns:p14="http://schemas.microsoft.com/office/powerpoint/2010/main" val="127333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D3F46C8-C04F-45B1-BF1C-A43DE3334174}" type="slidenum">
              <a:rPr lang="en-GB" smtClean="0"/>
              <a:t>15</a:t>
            </a:fld>
            <a:endParaRPr lang="en-GB"/>
          </a:p>
        </p:txBody>
      </p:sp>
    </p:spTree>
    <p:extLst>
      <p:ext uri="{BB962C8B-B14F-4D97-AF65-F5344CB8AC3E}">
        <p14:creationId xmlns:p14="http://schemas.microsoft.com/office/powerpoint/2010/main" val="8545408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Some other illnesses that might find this app useful are Crohn's disease</a:t>
            </a:r>
            <a:r>
              <a:rPr lang="en-US" sz="1200" b="1" i="0" u="none" strike="noStrike" kern="1200" dirty="0">
                <a:solidFill>
                  <a:schemeClr val="tx1"/>
                </a:solidFill>
                <a:effectLst/>
                <a:latin typeface="+mn-lt"/>
                <a:ea typeface="+mn-ea"/>
                <a:cs typeface="+mn-cs"/>
              </a:rPr>
              <a:t>,</a:t>
            </a:r>
            <a:r>
              <a:rPr lang="en-US" sz="1200" b="0" i="0" u="none" strike="noStrike" kern="1200" dirty="0">
                <a:solidFill>
                  <a:schemeClr val="tx1"/>
                </a:solidFill>
                <a:effectLst/>
                <a:latin typeface="+mn-lt"/>
                <a:ea typeface="+mn-ea"/>
                <a:cs typeface="+mn-cs"/>
              </a:rPr>
              <a:t> ulcerative colitis </a:t>
            </a:r>
            <a:r>
              <a:rPr lang="en-US" sz="1200" b="0" i="0" u="none" strike="noStrike" kern="1200" dirty="0" err="1">
                <a:solidFill>
                  <a:schemeClr val="tx1"/>
                </a:solidFill>
                <a:effectLst/>
                <a:latin typeface="+mn-lt"/>
                <a:ea typeface="+mn-ea"/>
                <a:cs typeface="+mn-cs"/>
              </a:rPr>
              <a:t>etc</a:t>
            </a:r>
            <a:r>
              <a:rPr lang="en-US" sz="1200" b="0" i="0" u="none" strike="noStrike" kern="1200" dirty="0">
                <a:solidFill>
                  <a:schemeClr val="tx1"/>
                </a:solidFill>
                <a:effectLst/>
                <a:latin typeface="+mn-lt"/>
                <a:ea typeface="+mn-ea"/>
                <a:cs typeface="+mn-cs"/>
              </a:rPr>
              <a:t>…</a:t>
            </a:r>
            <a:endParaRPr lang="en-US" b="0" dirty="0">
              <a:effectLst/>
            </a:endParaRPr>
          </a:p>
          <a:p>
            <a:pPr rtl="0"/>
            <a:r>
              <a:rPr lang="en-US" b="0" dirty="0">
                <a:effectLst/>
              </a:rPr>
              <a:t/>
            </a:r>
            <a:br>
              <a:rPr lang="en-US" b="0" dirty="0">
                <a:effectLst/>
              </a:rPr>
            </a:br>
            <a:r>
              <a:rPr lang="en-US" sz="1200" b="0" i="0" u="none" strike="noStrike" kern="1200" dirty="0">
                <a:solidFill>
                  <a:schemeClr val="tx1"/>
                </a:solidFill>
                <a:effectLst/>
                <a:latin typeface="+mn-lt"/>
                <a:ea typeface="+mn-ea"/>
                <a:cs typeface="+mn-cs"/>
              </a:rPr>
              <a:t>Doctors could also suggest the app to patients that they diagnose with any illness that requires access to restrooms.</a:t>
            </a:r>
            <a:endParaRPr lang="en-US" b="0" dirty="0">
              <a:effectLst/>
            </a:endParaRPr>
          </a:p>
          <a:p>
            <a:r>
              <a:rPr lang="en-US" dirty="0"/>
              <a:t/>
            </a:r>
            <a:br>
              <a:rPr lang="en-US" dirty="0"/>
            </a:br>
            <a:endParaRPr lang="en-GB" dirty="0"/>
          </a:p>
        </p:txBody>
      </p:sp>
      <p:sp>
        <p:nvSpPr>
          <p:cNvPr id="4" name="Slide Number Placeholder 3"/>
          <p:cNvSpPr>
            <a:spLocks noGrp="1"/>
          </p:cNvSpPr>
          <p:nvPr>
            <p:ph type="sldNum" sz="quarter" idx="5"/>
          </p:nvPr>
        </p:nvSpPr>
        <p:spPr/>
        <p:txBody>
          <a:bodyPr/>
          <a:lstStyle/>
          <a:p>
            <a:fld id="{BD3F46C8-C04F-45B1-BF1C-A43DE3334174}" type="slidenum">
              <a:rPr lang="en-GB" smtClean="0"/>
              <a:t>16</a:t>
            </a:fld>
            <a:endParaRPr lang="en-GB"/>
          </a:p>
        </p:txBody>
      </p:sp>
    </p:spTree>
    <p:extLst>
      <p:ext uri="{BB962C8B-B14F-4D97-AF65-F5344CB8AC3E}">
        <p14:creationId xmlns:p14="http://schemas.microsoft.com/office/powerpoint/2010/main" val="41017497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D3F46C8-C04F-45B1-BF1C-A43DE3334174}" type="slidenum">
              <a:rPr lang="en-GB" smtClean="0"/>
              <a:t>17</a:t>
            </a:fld>
            <a:endParaRPr lang="en-GB"/>
          </a:p>
        </p:txBody>
      </p:sp>
    </p:spTree>
    <p:extLst>
      <p:ext uri="{BB962C8B-B14F-4D97-AF65-F5344CB8AC3E}">
        <p14:creationId xmlns:p14="http://schemas.microsoft.com/office/powerpoint/2010/main" val="804436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Throughout this project we had set up a shared google drive folder where everyone in the group is able to work on the group work and make contributions to it with it being up to date for everyone in real time.</a:t>
            </a:r>
            <a:endParaRPr lang="en-US" b="0" dirty="0">
              <a:effectLst/>
            </a:endParaRPr>
          </a:p>
          <a:p>
            <a:pPr rtl="0"/>
            <a:r>
              <a:rPr lang="en-US" b="0" dirty="0">
                <a:effectLst/>
              </a:rPr>
              <a:t/>
            </a:r>
            <a:br>
              <a:rPr lang="en-US" b="0" dirty="0">
                <a:effectLst/>
              </a:rPr>
            </a:br>
            <a:r>
              <a:rPr lang="en-US" sz="1200" b="0" i="0" u="none" strike="noStrike" kern="1200" dirty="0">
                <a:solidFill>
                  <a:schemeClr val="tx1"/>
                </a:solidFill>
                <a:effectLst/>
                <a:latin typeface="+mn-lt"/>
                <a:ea typeface="+mn-ea"/>
                <a:cs typeface="+mn-cs"/>
              </a:rPr>
              <a:t>We also held meetings often where we met up and discussed what we needed to do next.</a:t>
            </a:r>
            <a:endParaRPr lang="en-US" b="0" dirty="0">
              <a:effectLst/>
            </a:endParaRPr>
          </a:p>
          <a:p>
            <a:pPr rtl="0"/>
            <a:r>
              <a:rPr lang="en-US" b="0" dirty="0">
                <a:effectLst/>
              </a:rPr>
              <a:t/>
            </a:r>
            <a:br>
              <a:rPr lang="en-US" b="0" dirty="0">
                <a:effectLst/>
              </a:rPr>
            </a:br>
            <a:r>
              <a:rPr lang="en-US" sz="1200" b="0" i="0" u="none" strike="noStrike" kern="1200" dirty="0">
                <a:solidFill>
                  <a:schemeClr val="tx1"/>
                </a:solidFill>
                <a:effectLst/>
                <a:latin typeface="+mn-lt"/>
                <a:ea typeface="+mn-ea"/>
                <a:cs typeface="+mn-cs"/>
              </a:rPr>
              <a:t>We all have some experience with coding and app design so we all worked together to design and make the prototype.</a:t>
            </a:r>
            <a:endParaRPr lang="en-US" b="0" dirty="0">
              <a:effectLst/>
            </a:endParaRPr>
          </a:p>
          <a:p>
            <a:endParaRPr lang="en-GB" dirty="0"/>
          </a:p>
        </p:txBody>
      </p:sp>
      <p:sp>
        <p:nvSpPr>
          <p:cNvPr id="4" name="Slide Number Placeholder 3"/>
          <p:cNvSpPr>
            <a:spLocks noGrp="1"/>
          </p:cNvSpPr>
          <p:nvPr>
            <p:ph type="sldNum" sz="quarter" idx="5"/>
          </p:nvPr>
        </p:nvSpPr>
        <p:spPr/>
        <p:txBody>
          <a:bodyPr/>
          <a:lstStyle/>
          <a:p>
            <a:fld id="{BD3F46C8-C04F-45B1-BF1C-A43DE3334174}" type="slidenum">
              <a:rPr lang="en-GB" smtClean="0"/>
              <a:t>20</a:t>
            </a:fld>
            <a:endParaRPr lang="en-GB"/>
          </a:p>
        </p:txBody>
      </p:sp>
    </p:spTree>
    <p:extLst>
      <p:ext uri="{BB962C8B-B14F-4D97-AF65-F5344CB8AC3E}">
        <p14:creationId xmlns:p14="http://schemas.microsoft.com/office/powerpoint/2010/main" val="3795500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71CC01-3F2E-40A9-8612-D9E5EF59CA2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4225012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71CC01-3F2E-40A9-8612-D9E5EF59CA2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1909584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D971CC01-3F2E-40A9-8612-D9E5EF59CA2C}" type="datetimeFigureOut">
              <a:rPr lang="en-GB" smtClean="0"/>
              <a:t>14/01/2020</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11B6AD26-8EB7-4D1F-BF25-85371E3C3B6F}" type="slidenum">
              <a:rPr lang="en-GB" smtClean="0"/>
              <a:t>‹#›</a:t>
            </a:fld>
            <a:endParaRPr lang="en-GB"/>
          </a:p>
        </p:txBody>
      </p:sp>
    </p:spTree>
    <p:extLst>
      <p:ext uri="{BB962C8B-B14F-4D97-AF65-F5344CB8AC3E}">
        <p14:creationId xmlns:p14="http://schemas.microsoft.com/office/powerpoint/2010/main" val="292702501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71CC01-3F2E-40A9-8612-D9E5EF59CA2C}"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1226123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71CC01-3F2E-40A9-8612-D9E5EF59CA2C}" type="datetimeFigureOut">
              <a:rPr lang="en-GB" smtClean="0"/>
              <a:t>14/01/2020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405037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71CC01-3F2E-40A9-8612-D9E5EF59CA2C}" type="datetimeFigureOut">
              <a:rPr lang="en-GB" smtClean="0"/>
              <a:t>14/01/2020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2748229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71CC01-3F2E-40A9-8612-D9E5EF59CA2C}" type="datetimeFigureOut">
              <a:rPr lang="en-GB" smtClean="0"/>
              <a:t>14/01/2020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3073983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71CC01-3F2E-40A9-8612-D9E5EF59CA2C}"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368015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71CC01-3F2E-40A9-8612-D9E5EF59CA2C}"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2608877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71CC01-3F2E-40A9-8612-D9E5EF59CA2C}"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1574438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D971CC01-3F2E-40A9-8612-D9E5EF59CA2C}" type="datetimeFigureOut">
              <a:rPr lang="en-GB" smtClean="0"/>
              <a:t>14/01/2020</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11B6AD26-8EB7-4D1F-BF25-85371E3C3B6F}" type="slidenum">
              <a:rPr lang="en-GB" smtClean="0"/>
              <a:t>‹#›</a:t>
            </a:fld>
            <a:endParaRPr lang="en-GB"/>
          </a:p>
        </p:txBody>
      </p:sp>
    </p:spTree>
    <p:extLst>
      <p:ext uri="{BB962C8B-B14F-4D97-AF65-F5344CB8AC3E}">
        <p14:creationId xmlns:p14="http://schemas.microsoft.com/office/powerpoint/2010/main" val="3838163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D971CC01-3F2E-40A9-8612-D9E5EF59CA2C}" type="datetimeFigureOut">
              <a:rPr lang="en-GB" smtClean="0"/>
              <a:t>14/01/2020</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11B6AD26-8EB7-4D1F-BF25-85371E3C3B6F}" type="slidenum">
              <a:rPr lang="en-GB" smtClean="0"/>
              <a:t>‹#›</a:t>
            </a:fld>
            <a:endParaRPr lang="en-GB"/>
          </a:p>
        </p:txBody>
      </p:sp>
    </p:spTree>
    <p:extLst>
      <p:ext uri="{BB962C8B-B14F-4D97-AF65-F5344CB8AC3E}">
        <p14:creationId xmlns:p14="http://schemas.microsoft.com/office/powerpoint/2010/main" val="123035148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957058-57AD-46A9-BAE9-7145CB3504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8"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99C3507-7400-485A-93D5-889ECC48103E}"/>
              </a:ext>
            </a:extLst>
          </p:cNvPr>
          <p:cNvSpPr>
            <a:spLocks noGrp="1"/>
          </p:cNvSpPr>
          <p:nvPr>
            <p:ph type="ctrTitle"/>
          </p:nvPr>
        </p:nvSpPr>
        <p:spPr>
          <a:xfrm>
            <a:off x="4718503" y="1244205"/>
            <a:ext cx="6487761" cy="4369590"/>
          </a:xfrm>
        </p:spPr>
        <p:txBody>
          <a:bodyPr>
            <a:normAutofit/>
          </a:bodyPr>
          <a:lstStyle/>
          <a:p>
            <a:pPr algn="l"/>
            <a:r>
              <a:rPr lang="en-GB" sz="6600">
                <a:solidFill>
                  <a:schemeClr val="tx1"/>
                </a:solidFill>
              </a:rPr>
              <a:t>CrapMap™</a:t>
            </a:r>
          </a:p>
        </p:txBody>
      </p:sp>
      <p:sp>
        <p:nvSpPr>
          <p:cNvPr id="10" name="Rectangle 9">
            <a:extLst>
              <a:ext uri="{FF2B5EF4-FFF2-40B4-BE49-F238E27FC236}">
                <a16:creationId xmlns:a16="http://schemas.microsoft.com/office/drawing/2014/main" id="{1A6D86F0-98E0-4468-9315-41BF7B0F2E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6748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937333-9A88-4BC8-9C14-9C865C8345FD}"/>
              </a:ext>
            </a:extLst>
          </p:cNvPr>
          <p:cNvSpPr>
            <a:spLocks noGrp="1"/>
          </p:cNvSpPr>
          <p:nvPr>
            <p:ph type="subTitle" idx="1"/>
          </p:nvPr>
        </p:nvSpPr>
        <p:spPr>
          <a:xfrm>
            <a:off x="1041061" y="1244205"/>
            <a:ext cx="2781909" cy="4369589"/>
          </a:xfrm>
        </p:spPr>
        <p:txBody>
          <a:bodyPr anchor="ctr">
            <a:normAutofit/>
          </a:bodyPr>
          <a:lstStyle/>
          <a:p>
            <a:pPr algn="l"/>
            <a:r>
              <a:rPr lang="en-GB" sz="2800" dirty="0"/>
              <a:t/>
            </a:r>
            <a:br>
              <a:rPr lang="en-GB" sz="2800" dirty="0"/>
            </a:br>
            <a:endParaRPr lang="en-GB" sz="2800" dirty="0"/>
          </a:p>
        </p:txBody>
      </p:sp>
      <p:sp>
        <p:nvSpPr>
          <p:cNvPr id="12" name="Rectangle 11">
            <a:extLst>
              <a:ext uri="{FF2B5EF4-FFF2-40B4-BE49-F238E27FC236}">
                <a16:creationId xmlns:a16="http://schemas.microsoft.com/office/drawing/2014/main" id="{A474FAB3-E3BB-4F3C-A0C1-7FFE69BA31F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329" cy="6858000"/>
          </a:xfrm>
          <a:prstGeom prst="rect">
            <a:avLst/>
          </a:prstGeom>
          <a:solidFill>
            <a:schemeClr val="bg2">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14443911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63522-A8B0-4DA4-859E-30A9CD464DC4}"/>
              </a:ext>
            </a:extLst>
          </p:cNvPr>
          <p:cNvSpPr>
            <a:spLocks noGrp="1"/>
          </p:cNvSpPr>
          <p:nvPr>
            <p:ph type="title"/>
          </p:nvPr>
        </p:nvSpPr>
        <p:spPr/>
        <p:txBody>
          <a:bodyPr>
            <a:normAutofit/>
          </a:bodyPr>
          <a:lstStyle/>
          <a:p>
            <a:r>
              <a:rPr lang="en-GB" sz="6000" dirty="0"/>
              <a:t>The Team</a:t>
            </a:r>
          </a:p>
        </p:txBody>
      </p:sp>
      <p:sp>
        <p:nvSpPr>
          <p:cNvPr id="3" name="Content Placeholder 2">
            <a:extLst>
              <a:ext uri="{FF2B5EF4-FFF2-40B4-BE49-F238E27FC236}">
                <a16:creationId xmlns:a16="http://schemas.microsoft.com/office/drawing/2014/main" id="{37CC93B2-9C81-496B-918F-EBC562700195}"/>
              </a:ext>
            </a:extLst>
          </p:cNvPr>
          <p:cNvSpPr>
            <a:spLocks noGrp="1"/>
          </p:cNvSpPr>
          <p:nvPr>
            <p:ph idx="1"/>
          </p:nvPr>
        </p:nvSpPr>
        <p:spPr/>
        <p:txBody>
          <a:bodyPr/>
          <a:lstStyle/>
          <a:p>
            <a:endParaRPr lang="en-GB"/>
          </a:p>
        </p:txBody>
      </p:sp>
      <p:pic>
        <p:nvPicPr>
          <p:cNvPr id="1026" name="Picture 2" descr="https://lh3.googleusercontent.com/6OoxFKOARO11krus33s_vcI66AmwoelYEfpKNu8lrGyDUuoLI9_rAD-HXPWhRqm64LIzA8e1bAKNXn-9YDuetgRXchbzscDKn_-5AaKIVx4k5ZhrAFBR0fiyaJFiDqXT1X0_Y-8sIlg">
            <a:extLst>
              <a:ext uri="{FF2B5EF4-FFF2-40B4-BE49-F238E27FC236}">
                <a16:creationId xmlns:a16="http://schemas.microsoft.com/office/drawing/2014/main" id="{D704CB54-3642-45F1-B964-2D14A7C966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881" y="2011680"/>
            <a:ext cx="11074237" cy="4562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1586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2CE73-E8D8-4EF2-B93D-7242FE365E57}"/>
              </a:ext>
            </a:extLst>
          </p:cNvPr>
          <p:cNvSpPr>
            <a:spLocks noGrp="1"/>
          </p:cNvSpPr>
          <p:nvPr>
            <p:ph type="title"/>
          </p:nvPr>
        </p:nvSpPr>
        <p:spPr/>
        <p:txBody>
          <a:bodyPr>
            <a:normAutofit/>
          </a:bodyPr>
          <a:lstStyle/>
          <a:p>
            <a:r>
              <a:rPr lang="en-GB" sz="6000" dirty="0"/>
              <a:t>The Product</a:t>
            </a:r>
          </a:p>
        </p:txBody>
      </p:sp>
      <p:sp>
        <p:nvSpPr>
          <p:cNvPr id="3" name="Content Placeholder 2">
            <a:extLst>
              <a:ext uri="{FF2B5EF4-FFF2-40B4-BE49-F238E27FC236}">
                <a16:creationId xmlns:a16="http://schemas.microsoft.com/office/drawing/2014/main" id="{629F7EEA-E8CC-4B40-BBA4-715930C13D06}"/>
              </a:ext>
            </a:extLst>
          </p:cNvPr>
          <p:cNvSpPr>
            <a:spLocks noGrp="1"/>
          </p:cNvSpPr>
          <p:nvPr>
            <p:ph idx="1"/>
          </p:nvPr>
        </p:nvSpPr>
        <p:spPr/>
        <p:txBody>
          <a:bodyPr>
            <a:normAutofit/>
          </a:bodyPr>
          <a:lstStyle/>
          <a:p>
            <a:r>
              <a:rPr lang="en-US" sz="2800" dirty="0" err="1"/>
              <a:t>CrapMap</a:t>
            </a:r>
            <a:r>
              <a:rPr lang="en-US" sz="2800" dirty="0"/>
              <a:t> is an app that will use the location service on mobile phones to find toilets near your area. Users can leave reviews and ratings on the toilets which will all result in an overall rating, this allows people to see how clean and safe the toilets around them are. We want to give users the ability to add toilets that are not already on the map which will make our app more valued. This app will be for android and IOS. We will develop this app using the google maps API to give us an already existing interactive map that we can use.</a:t>
            </a:r>
          </a:p>
        </p:txBody>
      </p:sp>
    </p:spTree>
    <p:extLst>
      <p:ext uri="{BB962C8B-B14F-4D97-AF65-F5344CB8AC3E}">
        <p14:creationId xmlns:p14="http://schemas.microsoft.com/office/powerpoint/2010/main" val="23807843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A4AC7-426C-490D-A718-3F84D7C99453}"/>
              </a:ext>
            </a:extLst>
          </p:cNvPr>
          <p:cNvSpPr>
            <a:spLocks noGrp="1"/>
          </p:cNvSpPr>
          <p:nvPr>
            <p:ph type="title"/>
          </p:nvPr>
        </p:nvSpPr>
        <p:spPr>
          <a:xfrm>
            <a:off x="1202919" y="284176"/>
            <a:ext cx="9784080" cy="1508760"/>
          </a:xfrm>
        </p:spPr>
        <p:txBody>
          <a:bodyPr/>
          <a:lstStyle/>
          <a:p>
            <a:r>
              <a:rPr lang="en-GB"/>
              <a:t>The Design</a:t>
            </a:r>
            <a:endParaRPr lang="en-GB" dirty="0"/>
          </a:p>
        </p:txBody>
      </p:sp>
      <p:pic>
        <p:nvPicPr>
          <p:cNvPr id="32" name="Picture 31">
            <a:extLst>
              <a:ext uri="{FF2B5EF4-FFF2-40B4-BE49-F238E27FC236}">
                <a16:creationId xmlns:a16="http://schemas.microsoft.com/office/drawing/2014/main" id="{91145684-9497-4E47-8732-08FC7DE66BA5}"/>
              </a:ext>
            </a:extLst>
          </p:cNvPr>
          <p:cNvPicPr>
            <a:picLocks noChangeAspect="1"/>
          </p:cNvPicPr>
          <p:nvPr/>
        </p:nvPicPr>
        <p:blipFill rotWithShape="1">
          <a:blip r:embed="rId3" cstate="hqprint">
            <a:extLst>
              <a:ext uri="{28A0092B-C50C-407E-A947-70E740481C1C}">
                <a14:useLocalDpi xmlns:a14="http://schemas.microsoft.com/office/drawing/2010/main" val="0"/>
              </a:ext>
            </a:extLst>
          </a:blip>
          <a:srcRect l="5694" t="4143" b="20093"/>
          <a:stretch/>
        </p:blipFill>
        <p:spPr>
          <a:xfrm>
            <a:off x="2301013" y="2001823"/>
            <a:ext cx="7587892" cy="4572003"/>
          </a:xfrm>
          <a:prstGeom prst="snip2DiagRect">
            <a:avLst>
              <a:gd name="adj1" fmla="val 0"/>
              <a:gd name="adj2" fmla="val 16667"/>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4" name="Picture 33">
            <a:extLst>
              <a:ext uri="{FF2B5EF4-FFF2-40B4-BE49-F238E27FC236}">
                <a16:creationId xmlns:a16="http://schemas.microsoft.com/office/drawing/2014/main" id="{58FBF54E-95BB-40C3-8B49-4EA34F18BC8E}"/>
              </a:ext>
            </a:extLst>
          </p:cNvPr>
          <p:cNvPicPr>
            <a:picLocks noChangeAspect="1"/>
          </p:cNvPicPr>
          <p:nvPr/>
        </p:nvPicPr>
        <p:blipFill>
          <a:blip r:embed="rId4"/>
          <a:stretch>
            <a:fillRect/>
          </a:stretch>
        </p:blipFill>
        <p:spPr>
          <a:xfrm>
            <a:off x="5579639" y="284176"/>
            <a:ext cx="6604503" cy="1433134"/>
          </a:xfrm>
          <a:prstGeom prst="rect">
            <a:avLst/>
          </a:prstGeom>
        </p:spPr>
      </p:pic>
    </p:spTree>
    <p:extLst>
      <p:ext uri="{BB962C8B-B14F-4D97-AF65-F5344CB8AC3E}">
        <p14:creationId xmlns:p14="http://schemas.microsoft.com/office/powerpoint/2010/main" val="1791886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1B8B8-F4A1-4B84-AFBA-F350443344F1}"/>
              </a:ext>
            </a:extLst>
          </p:cNvPr>
          <p:cNvSpPr>
            <a:spLocks noGrp="1"/>
          </p:cNvSpPr>
          <p:nvPr>
            <p:ph type="title"/>
          </p:nvPr>
        </p:nvSpPr>
        <p:spPr/>
        <p:txBody>
          <a:bodyPr/>
          <a:lstStyle/>
          <a:p>
            <a:r>
              <a:rPr lang="en-GB" dirty="0"/>
              <a:t>The Design</a:t>
            </a:r>
          </a:p>
        </p:txBody>
      </p:sp>
      <p:pic>
        <p:nvPicPr>
          <p:cNvPr id="5" name="Picture 4">
            <a:extLst>
              <a:ext uri="{FF2B5EF4-FFF2-40B4-BE49-F238E27FC236}">
                <a16:creationId xmlns:a16="http://schemas.microsoft.com/office/drawing/2014/main" id="{D519F45D-90F7-4629-BF57-58E967B3BF1E}"/>
              </a:ext>
            </a:extLst>
          </p:cNvPr>
          <p:cNvPicPr>
            <a:picLocks noChangeAspect="1"/>
          </p:cNvPicPr>
          <p:nvPr/>
        </p:nvPicPr>
        <p:blipFill rotWithShape="1">
          <a:blip r:embed="rId3" cstate="hqprint">
            <a:extLst>
              <a:ext uri="{28A0092B-C50C-407E-A947-70E740481C1C}">
                <a14:useLocalDpi xmlns:a14="http://schemas.microsoft.com/office/drawing/2010/main" val="0"/>
              </a:ext>
            </a:extLst>
          </a:blip>
          <a:srcRect t="52083" r="43281"/>
          <a:stretch/>
        </p:blipFill>
        <p:spPr>
          <a:xfrm rot="5400000">
            <a:off x="-668627" y="2839398"/>
            <a:ext cx="4572002" cy="2896853"/>
          </a:xfrm>
          <a:prstGeom prst="rect">
            <a:avLst/>
          </a:prstGeom>
        </p:spPr>
      </p:pic>
      <p:pic>
        <p:nvPicPr>
          <p:cNvPr id="6" name="Picture 5">
            <a:extLst>
              <a:ext uri="{FF2B5EF4-FFF2-40B4-BE49-F238E27FC236}">
                <a16:creationId xmlns:a16="http://schemas.microsoft.com/office/drawing/2014/main" id="{11C023C6-B4B4-495A-AE9C-656C31E06B26}"/>
              </a:ext>
            </a:extLst>
          </p:cNvPr>
          <p:cNvPicPr>
            <a:picLocks noChangeAspect="1"/>
          </p:cNvPicPr>
          <p:nvPr/>
        </p:nvPicPr>
        <p:blipFill rotWithShape="1">
          <a:blip r:embed="rId4">
            <a:extLst>
              <a:ext uri="{28A0092B-C50C-407E-A947-70E740481C1C}">
                <a14:useLocalDpi xmlns:a14="http://schemas.microsoft.com/office/drawing/2010/main" val="0"/>
              </a:ext>
            </a:extLst>
          </a:blip>
          <a:srcRect l="2284" t="1996" r="52855" b="48656"/>
          <a:stretch/>
        </p:blipFill>
        <p:spPr>
          <a:xfrm rot="5400000">
            <a:off x="8340857" y="2692426"/>
            <a:ext cx="4102103" cy="3384259"/>
          </a:xfrm>
          <a:prstGeom prst="rect">
            <a:avLst/>
          </a:prstGeom>
        </p:spPr>
      </p:pic>
      <p:sp>
        <p:nvSpPr>
          <p:cNvPr id="7" name="Rectangle 6">
            <a:extLst>
              <a:ext uri="{FF2B5EF4-FFF2-40B4-BE49-F238E27FC236}">
                <a16:creationId xmlns:a16="http://schemas.microsoft.com/office/drawing/2014/main" id="{AA1C0748-CD8C-4052-A8F3-BF0EF0A8BC55}"/>
              </a:ext>
            </a:extLst>
          </p:cNvPr>
          <p:cNvSpPr/>
          <p:nvPr/>
        </p:nvSpPr>
        <p:spPr>
          <a:xfrm>
            <a:off x="3065801" y="1854334"/>
            <a:ext cx="3417553" cy="1015663"/>
          </a:xfrm>
          <a:prstGeom prst="rect">
            <a:avLst/>
          </a:prstGeom>
        </p:spPr>
        <p:txBody>
          <a:bodyPr wrap="square">
            <a:spAutoFit/>
          </a:bodyPr>
          <a:lstStyle/>
          <a:p>
            <a:r>
              <a:rPr lang="en-US" sz="2000" dirty="0"/>
              <a:t>Main screen</a:t>
            </a:r>
          </a:p>
          <a:p>
            <a:pPr marL="342900" indent="-342900">
              <a:buFont typeface="Arial" panose="020B0604020202020204" pitchFamily="34" charset="0"/>
              <a:buChar char="•"/>
            </a:pPr>
            <a:r>
              <a:rPr lang="en-US" sz="2000" dirty="0"/>
              <a:t>First sketches of what the app could possibly look like</a:t>
            </a:r>
          </a:p>
        </p:txBody>
      </p:sp>
      <p:pic>
        <p:nvPicPr>
          <p:cNvPr id="9" name="Picture 8">
            <a:extLst>
              <a:ext uri="{FF2B5EF4-FFF2-40B4-BE49-F238E27FC236}">
                <a16:creationId xmlns:a16="http://schemas.microsoft.com/office/drawing/2014/main" id="{EF7F8549-4F4A-4C5D-A947-F318636223D7}"/>
              </a:ext>
            </a:extLst>
          </p:cNvPr>
          <p:cNvPicPr>
            <a:picLocks noChangeAspect="1"/>
          </p:cNvPicPr>
          <p:nvPr/>
        </p:nvPicPr>
        <p:blipFill>
          <a:blip r:embed="rId5"/>
          <a:stretch>
            <a:fillRect/>
          </a:stretch>
        </p:blipFill>
        <p:spPr>
          <a:xfrm>
            <a:off x="5579639" y="284176"/>
            <a:ext cx="6604503" cy="1433134"/>
          </a:xfrm>
          <a:prstGeom prst="rect">
            <a:avLst/>
          </a:prstGeom>
        </p:spPr>
      </p:pic>
      <p:grpSp>
        <p:nvGrpSpPr>
          <p:cNvPr id="82" name="Group 81">
            <a:extLst>
              <a:ext uri="{FF2B5EF4-FFF2-40B4-BE49-F238E27FC236}">
                <a16:creationId xmlns:a16="http://schemas.microsoft.com/office/drawing/2014/main" id="{3EEA052B-EEEB-4389-948D-DDA8D9A55789}"/>
              </a:ext>
            </a:extLst>
          </p:cNvPr>
          <p:cNvGrpSpPr/>
          <p:nvPr/>
        </p:nvGrpSpPr>
        <p:grpSpPr>
          <a:xfrm>
            <a:off x="518321" y="2763265"/>
            <a:ext cx="4491002" cy="3129506"/>
            <a:chOff x="518321" y="2763265"/>
            <a:chExt cx="4491002" cy="3129506"/>
          </a:xfrm>
        </p:grpSpPr>
        <p:sp>
          <p:nvSpPr>
            <p:cNvPr id="8" name="TextBox 7">
              <a:extLst>
                <a:ext uri="{FF2B5EF4-FFF2-40B4-BE49-F238E27FC236}">
                  <a16:creationId xmlns:a16="http://schemas.microsoft.com/office/drawing/2014/main" id="{681D86BF-B7BD-490B-A1AC-39BA8B3C431F}"/>
                </a:ext>
              </a:extLst>
            </p:cNvPr>
            <p:cNvSpPr txBox="1"/>
            <p:nvPr/>
          </p:nvSpPr>
          <p:spPr>
            <a:xfrm>
              <a:off x="3327400" y="3035780"/>
              <a:ext cx="1681922"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My location</a:t>
              </a:r>
            </a:p>
          </p:txBody>
        </p:sp>
        <p:cxnSp>
          <p:nvCxnSpPr>
            <p:cNvPr id="11" name="Connector: Elbow 10">
              <a:extLst>
                <a:ext uri="{FF2B5EF4-FFF2-40B4-BE49-F238E27FC236}">
                  <a16:creationId xmlns:a16="http://schemas.microsoft.com/office/drawing/2014/main" id="{A90503C3-A99D-4C11-9EB8-DD2189B09DF5}"/>
                </a:ext>
              </a:extLst>
            </p:cNvPr>
            <p:cNvCxnSpPr>
              <a:cxnSpLocks/>
              <a:stCxn id="8" idx="1"/>
            </p:cNvCxnSpPr>
            <p:nvPr/>
          </p:nvCxnSpPr>
          <p:spPr>
            <a:xfrm rot="10800000">
              <a:off x="2811260" y="2851116"/>
              <a:ext cx="516140" cy="369330"/>
            </a:xfrm>
            <a:prstGeom prst="bentConnector3">
              <a:avLst>
                <a:gd name="adj1" fmla="val 101993"/>
              </a:avLst>
            </a:prstGeom>
            <a:ln w="38100">
              <a:solidFill>
                <a:schemeClr val="tx1"/>
              </a:solidFill>
            </a:ln>
          </p:spPr>
          <p:style>
            <a:lnRef idx="1">
              <a:schemeClr val="accent4"/>
            </a:lnRef>
            <a:fillRef idx="0">
              <a:schemeClr val="accent4"/>
            </a:fillRef>
            <a:effectRef idx="0">
              <a:schemeClr val="accent4"/>
            </a:effectRef>
            <a:fontRef idx="minor">
              <a:schemeClr val="tx1"/>
            </a:fontRef>
          </p:style>
        </p:cxnSp>
        <p:sp>
          <p:nvSpPr>
            <p:cNvPr id="20" name="TextBox 19">
              <a:extLst>
                <a:ext uri="{FF2B5EF4-FFF2-40B4-BE49-F238E27FC236}">
                  <a16:creationId xmlns:a16="http://schemas.microsoft.com/office/drawing/2014/main" id="{B6156D9A-B7DD-42A2-9E68-39521E75EB6A}"/>
                </a:ext>
              </a:extLst>
            </p:cNvPr>
            <p:cNvSpPr txBox="1"/>
            <p:nvPr/>
          </p:nvSpPr>
          <p:spPr>
            <a:xfrm>
              <a:off x="3321731" y="3594109"/>
              <a:ext cx="1687591"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Search bar</a:t>
              </a:r>
            </a:p>
          </p:txBody>
        </p:sp>
        <p:cxnSp>
          <p:nvCxnSpPr>
            <p:cNvPr id="21" name="Connector: Elbow 20">
              <a:extLst>
                <a:ext uri="{FF2B5EF4-FFF2-40B4-BE49-F238E27FC236}">
                  <a16:creationId xmlns:a16="http://schemas.microsoft.com/office/drawing/2014/main" id="{3DCE9628-BDC2-4D77-8AE4-54B04BCF34EA}"/>
                </a:ext>
              </a:extLst>
            </p:cNvPr>
            <p:cNvCxnSpPr>
              <a:cxnSpLocks/>
              <a:stCxn id="20" idx="1"/>
            </p:cNvCxnSpPr>
            <p:nvPr/>
          </p:nvCxnSpPr>
          <p:spPr>
            <a:xfrm rot="10800000">
              <a:off x="1682317" y="2804999"/>
              <a:ext cx="1639414" cy="973777"/>
            </a:xfrm>
            <a:prstGeom prst="bentConnector3">
              <a:avLst>
                <a:gd name="adj1" fmla="val 99713"/>
              </a:avLst>
            </a:prstGeom>
            <a:ln w="38100">
              <a:solidFill>
                <a:schemeClr val="tx1"/>
              </a:solidFill>
            </a:ln>
          </p:spPr>
          <p:style>
            <a:lnRef idx="1">
              <a:schemeClr val="accent4"/>
            </a:lnRef>
            <a:fillRef idx="0">
              <a:schemeClr val="accent4"/>
            </a:fillRef>
            <a:effectRef idx="0">
              <a:schemeClr val="accent4"/>
            </a:effectRef>
            <a:fontRef idx="minor">
              <a:schemeClr val="tx1"/>
            </a:fontRef>
          </p:style>
        </p:cxnSp>
        <p:sp>
          <p:nvSpPr>
            <p:cNvPr id="24" name="TextBox 23">
              <a:extLst>
                <a:ext uri="{FF2B5EF4-FFF2-40B4-BE49-F238E27FC236}">
                  <a16:creationId xmlns:a16="http://schemas.microsoft.com/office/drawing/2014/main" id="{CEB0537F-C5DB-499A-A834-FE747397EA2B}"/>
                </a:ext>
              </a:extLst>
            </p:cNvPr>
            <p:cNvSpPr txBox="1"/>
            <p:nvPr/>
          </p:nvSpPr>
          <p:spPr>
            <a:xfrm>
              <a:off x="3321731" y="4122761"/>
              <a:ext cx="1687592"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Menu</a:t>
              </a:r>
            </a:p>
          </p:txBody>
        </p:sp>
        <p:cxnSp>
          <p:nvCxnSpPr>
            <p:cNvPr id="25" name="Connector: Elbow 24">
              <a:extLst>
                <a:ext uri="{FF2B5EF4-FFF2-40B4-BE49-F238E27FC236}">
                  <a16:creationId xmlns:a16="http://schemas.microsoft.com/office/drawing/2014/main" id="{FF93BA7F-BD2E-42B1-9B7B-D242803B7735}"/>
                </a:ext>
              </a:extLst>
            </p:cNvPr>
            <p:cNvCxnSpPr>
              <a:cxnSpLocks/>
              <a:stCxn id="24" idx="1"/>
            </p:cNvCxnSpPr>
            <p:nvPr/>
          </p:nvCxnSpPr>
          <p:spPr>
            <a:xfrm rot="10800000">
              <a:off x="518321" y="2763265"/>
              <a:ext cx="2803410" cy="1544163"/>
            </a:xfrm>
            <a:prstGeom prst="bentConnector3">
              <a:avLst>
                <a:gd name="adj1" fmla="val 100344"/>
              </a:avLst>
            </a:prstGeom>
            <a:ln w="38100">
              <a:solidFill>
                <a:schemeClr val="tx1"/>
              </a:solidFill>
            </a:ln>
          </p:spPr>
          <p:style>
            <a:lnRef idx="1">
              <a:schemeClr val="accent4"/>
            </a:lnRef>
            <a:fillRef idx="0">
              <a:schemeClr val="accent4"/>
            </a:fillRef>
            <a:effectRef idx="0">
              <a:schemeClr val="accent4"/>
            </a:effectRef>
            <a:fontRef idx="minor">
              <a:schemeClr val="tx1"/>
            </a:fontRef>
          </p:style>
        </p:cxnSp>
        <p:sp>
          <p:nvSpPr>
            <p:cNvPr id="30" name="TextBox 29">
              <a:extLst>
                <a:ext uri="{FF2B5EF4-FFF2-40B4-BE49-F238E27FC236}">
                  <a16:creationId xmlns:a16="http://schemas.microsoft.com/office/drawing/2014/main" id="{84079CDC-5E9A-4387-9A0D-479A80B4BE6A}"/>
                </a:ext>
              </a:extLst>
            </p:cNvPr>
            <p:cNvSpPr txBox="1"/>
            <p:nvPr/>
          </p:nvSpPr>
          <p:spPr>
            <a:xfrm>
              <a:off x="3321730" y="4669014"/>
              <a:ext cx="1687592"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Toilet location</a:t>
              </a:r>
            </a:p>
          </p:txBody>
        </p:sp>
        <p:cxnSp>
          <p:nvCxnSpPr>
            <p:cNvPr id="31" name="Connector: Elbow 30">
              <a:extLst>
                <a:ext uri="{FF2B5EF4-FFF2-40B4-BE49-F238E27FC236}">
                  <a16:creationId xmlns:a16="http://schemas.microsoft.com/office/drawing/2014/main" id="{A45CD885-3F51-43F2-A973-595E216C0F08}"/>
                </a:ext>
              </a:extLst>
            </p:cNvPr>
            <p:cNvCxnSpPr>
              <a:cxnSpLocks/>
              <a:stCxn id="30" idx="1"/>
            </p:cNvCxnSpPr>
            <p:nvPr/>
          </p:nvCxnSpPr>
          <p:spPr>
            <a:xfrm rot="10800000" flipV="1">
              <a:off x="2114746" y="4853680"/>
              <a:ext cx="1206985" cy="307684"/>
            </a:xfrm>
            <a:prstGeom prst="bentConnector3">
              <a:avLst>
                <a:gd name="adj1" fmla="val 50000"/>
              </a:avLst>
            </a:prstGeom>
            <a:ln w="38100">
              <a:solidFill>
                <a:schemeClr val="tx1"/>
              </a:solidFill>
            </a:ln>
          </p:spPr>
          <p:style>
            <a:lnRef idx="1">
              <a:schemeClr val="accent4"/>
            </a:lnRef>
            <a:fillRef idx="0">
              <a:schemeClr val="accent4"/>
            </a:fillRef>
            <a:effectRef idx="0">
              <a:schemeClr val="accent4"/>
            </a:effectRef>
            <a:fontRef idx="minor">
              <a:schemeClr val="tx1"/>
            </a:fontRef>
          </p:style>
        </p:cxnSp>
        <p:sp>
          <p:nvSpPr>
            <p:cNvPr id="39" name="TextBox 38">
              <a:extLst>
                <a:ext uri="{FF2B5EF4-FFF2-40B4-BE49-F238E27FC236}">
                  <a16:creationId xmlns:a16="http://schemas.microsoft.com/office/drawing/2014/main" id="{1C5E7F52-EE00-4267-8DC9-ED1F64E7420D}"/>
                </a:ext>
              </a:extLst>
            </p:cNvPr>
            <p:cNvSpPr txBox="1"/>
            <p:nvPr/>
          </p:nvSpPr>
          <p:spPr>
            <a:xfrm>
              <a:off x="3321729" y="5246440"/>
              <a:ext cx="1687593" cy="646331"/>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Longitude and Latitude search</a:t>
              </a:r>
            </a:p>
          </p:txBody>
        </p:sp>
        <p:cxnSp>
          <p:nvCxnSpPr>
            <p:cNvPr id="40" name="Connector: Elbow 39">
              <a:extLst>
                <a:ext uri="{FF2B5EF4-FFF2-40B4-BE49-F238E27FC236}">
                  <a16:creationId xmlns:a16="http://schemas.microsoft.com/office/drawing/2014/main" id="{5C3200CD-6F3A-4546-B39F-C21B71CFC509}"/>
                </a:ext>
              </a:extLst>
            </p:cNvPr>
            <p:cNvCxnSpPr>
              <a:cxnSpLocks/>
              <a:stCxn id="39" idx="1"/>
            </p:cNvCxnSpPr>
            <p:nvPr/>
          </p:nvCxnSpPr>
          <p:spPr>
            <a:xfrm rot="10800000" flipV="1">
              <a:off x="1353099" y="5569606"/>
              <a:ext cx="1968630" cy="294248"/>
            </a:xfrm>
            <a:prstGeom prst="bentConnector3">
              <a:avLst>
                <a:gd name="adj1" fmla="val 99478"/>
              </a:avLst>
            </a:prstGeom>
            <a:ln w="38100">
              <a:solidFill>
                <a:schemeClr val="tx1"/>
              </a:solidFill>
            </a:ln>
          </p:spPr>
          <p:style>
            <a:lnRef idx="1">
              <a:schemeClr val="accent4"/>
            </a:lnRef>
            <a:fillRef idx="0">
              <a:schemeClr val="accent4"/>
            </a:fillRef>
            <a:effectRef idx="0">
              <a:schemeClr val="accent4"/>
            </a:effectRef>
            <a:fontRef idx="minor">
              <a:schemeClr val="tx1"/>
            </a:fontRef>
          </p:style>
        </p:cxnSp>
      </p:grpSp>
      <p:sp>
        <p:nvSpPr>
          <p:cNvPr id="63" name="Rectangle 62">
            <a:extLst>
              <a:ext uri="{FF2B5EF4-FFF2-40B4-BE49-F238E27FC236}">
                <a16:creationId xmlns:a16="http://schemas.microsoft.com/office/drawing/2014/main" id="{09D78382-3646-4867-A83D-F6B74637BB65}"/>
              </a:ext>
            </a:extLst>
          </p:cNvPr>
          <p:cNvSpPr/>
          <p:nvPr/>
        </p:nvSpPr>
        <p:spPr>
          <a:xfrm>
            <a:off x="8699779" y="1877990"/>
            <a:ext cx="3484363" cy="400110"/>
          </a:xfrm>
          <a:prstGeom prst="rect">
            <a:avLst/>
          </a:prstGeom>
        </p:spPr>
        <p:txBody>
          <a:bodyPr wrap="square">
            <a:spAutoFit/>
          </a:bodyPr>
          <a:lstStyle/>
          <a:p>
            <a:pPr algn="ctr"/>
            <a:r>
              <a:rPr lang="en-US" sz="2000" dirty="0"/>
              <a:t>Add Toilet Screen</a:t>
            </a:r>
          </a:p>
        </p:txBody>
      </p:sp>
      <p:grpSp>
        <p:nvGrpSpPr>
          <p:cNvPr id="83" name="Group 82">
            <a:extLst>
              <a:ext uri="{FF2B5EF4-FFF2-40B4-BE49-F238E27FC236}">
                <a16:creationId xmlns:a16="http://schemas.microsoft.com/office/drawing/2014/main" id="{CE58DC87-6E88-4241-A836-2AB75F1F84D2}"/>
              </a:ext>
            </a:extLst>
          </p:cNvPr>
          <p:cNvGrpSpPr/>
          <p:nvPr/>
        </p:nvGrpSpPr>
        <p:grpSpPr>
          <a:xfrm>
            <a:off x="6483354" y="3028798"/>
            <a:ext cx="4141576" cy="2835056"/>
            <a:chOff x="6483354" y="3028798"/>
            <a:chExt cx="4141576" cy="2835056"/>
          </a:xfrm>
        </p:grpSpPr>
        <p:sp>
          <p:nvSpPr>
            <p:cNvPr id="64" name="TextBox 63">
              <a:extLst>
                <a:ext uri="{FF2B5EF4-FFF2-40B4-BE49-F238E27FC236}">
                  <a16:creationId xmlns:a16="http://schemas.microsoft.com/office/drawing/2014/main" id="{18EE84E2-E119-4EE0-A673-6A3DF570A0A7}"/>
                </a:ext>
              </a:extLst>
            </p:cNvPr>
            <p:cNvSpPr txBox="1"/>
            <p:nvPr/>
          </p:nvSpPr>
          <p:spPr>
            <a:xfrm>
              <a:off x="6490253" y="3028798"/>
              <a:ext cx="1947928"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Add Toilet Button</a:t>
              </a:r>
            </a:p>
          </p:txBody>
        </p:sp>
        <p:cxnSp>
          <p:nvCxnSpPr>
            <p:cNvPr id="69" name="Straight Connector 68">
              <a:extLst>
                <a:ext uri="{FF2B5EF4-FFF2-40B4-BE49-F238E27FC236}">
                  <a16:creationId xmlns:a16="http://schemas.microsoft.com/office/drawing/2014/main" id="{A7535092-EE13-4625-82E4-A845CD96C93D}"/>
                </a:ext>
              </a:extLst>
            </p:cNvPr>
            <p:cNvCxnSpPr>
              <a:cxnSpLocks/>
              <a:stCxn id="64" idx="3"/>
            </p:cNvCxnSpPr>
            <p:nvPr/>
          </p:nvCxnSpPr>
          <p:spPr>
            <a:xfrm>
              <a:off x="8438181" y="3213464"/>
              <a:ext cx="2186749"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9D8B4630-7535-4091-AF38-70442ADC7FD4}"/>
                </a:ext>
              </a:extLst>
            </p:cNvPr>
            <p:cNvSpPr txBox="1"/>
            <p:nvPr/>
          </p:nvSpPr>
          <p:spPr>
            <a:xfrm>
              <a:off x="6483354" y="3594278"/>
              <a:ext cx="1947928"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Current Location</a:t>
              </a:r>
            </a:p>
          </p:txBody>
        </p:sp>
        <p:cxnSp>
          <p:nvCxnSpPr>
            <p:cNvPr id="75" name="Connector: Elbow 74">
              <a:extLst>
                <a:ext uri="{FF2B5EF4-FFF2-40B4-BE49-F238E27FC236}">
                  <a16:creationId xmlns:a16="http://schemas.microsoft.com/office/drawing/2014/main" id="{E311257F-D61E-48A5-8F7D-0E703855B18E}"/>
                </a:ext>
              </a:extLst>
            </p:cNvPr>
            <p:cNvCxnSpPr>
              <a:stCxn id="73" idx="3"/>
            </p:cNvCxnSpPr>
            <p:nvPr/>
          </p:nvCxnSpPr>
          <p:spPr>
            <a:xfrm>
              <a:off x="8431282" y="3778944"/>
              <a:ext cx="1587361" cy="1074736"/>
            </a:xfrm>
            <a:prstGeom prst="bentConnector3">
              <a:avLst>
                <a:gd name="adj1" fmla="val 100718"/>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TextBox 76">
              <a:extLst>
                <a:ext uri="{FF2B5EF4-FFF2-40B4-BE49-F238E27FC236}">
                  <a16:creationId xmlns:a16="http://schemas.microsoft.com/office/drawing/2014/main" id="{A7B6520C-46CA-473E-88B5-00D7DC1A44D7}"/>
                </a:ext>
              </a:extLst>
            </p:cNvPr>
            <p:cNvSpPr txBox="1"/>
            <p:nvPr/>
          </p:nvSpPr>
          <p:spPr>
            <a:xfrm>
              <a:off x="6490253" y="4122761"/>
              <a:ext cx="1947928"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Type of Toilet</a:t>
              </a:r>
            </a:p>
          </p:txBody>
        </p:sp>
        <p:cxnSp>
          <p:nvCxnSpPr>
            <p:cNvPr id="78" name="Connector: Elbow 77">
              <a:extLst>
                <a:ext uri="{FF2B5EF4-FFF2-40B4-BE49-F238E27FC236}">
                  <a16:creationId xmlns:a16="http://schemas.microsoft.com/office/drawing/2014/main" id="{7B3D040D-E23C-410F-8128-02445904747C}"/>
                </a:ext>
              </a:extLst>
            </p:cNvPr>
            <p:cNvCxnSpPr>
              <a:cxnSpLocks/>
              <a:stCxn id="77" idx="3"/>
            </p:cNvCxnSpPr>
            <p:nvPr/>
          </p:nvCxnSpPr>
          <p:spPr>
            <a:xfrm>
              <a:off x="8438181" y="4307427"/>
              <a:ext cx="786781" cy="1556427"/>
            </a:xfrm>
            <a:prstGeom prst="bentConnector2">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1" name="TextBox 80">
            <a:extLst>
              <a:ext uri="{FF2B5EF4-FFF2-40B4-BE49-F238E27FC236}">
                <a16:creationId xmlns:a16="http://schemas.microsoft.com/office/drawing/2014/main" id="{792B1FC2-5C07-4B16-ABB8-692E9544D0E8}"/>
              </a:ext>
            </a:extLst>
          </p:cNvPr>
          <p:cNvSpPr txBox="1"/>
          <p:nvPr/>
        </p:nvSpPr>
        <p:spPr>
          <a:xfrm>
            <a:off x="6433198" y="1905096"/>
            <a:ext cx="5650840" cy="4695834"/>
          </a:xfrm>
          <a:prstGeom prst="rect">
            <a:avLst/>
          </a:prstGeom>
          <a:solidFill>
            <a:srgbClr val="099BDD"/>
          </a:solidFill>
          <a:ln>
            <a:no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endParaRPr lang="en-GB" dirty="0"/>
          </a:p>
        </p:txBody>
      </p:sp>
    </p:spTree>
    <p:extLst>
      <p:ext uri="{BB962C8B-B14F-4D97-AF65-F5344CB8AC3E}">
        <p14:creationId xmlns:p14="http://schemas.microsoft.com/office/powerpoint/2010/main" val="299894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82"/>
                                        </p:tgtEl>
                                        <p:attrNameLst>
                                          <p:attrName>style.visibility</p:attrName>
                                        </p:attrNameLst>
                                      </p:cBhvr>
                                      <p:to>
                                        <p:strVal val="visible"/>
                                      </p:to>
                                    </p:set>
                                    <p:animEffect transition="in" filter="strips(downLeft)">
                                      <p:cBhvr>
                                        <p:cTn id="7" dur="500"/>
                                        <p:tgtEl>
                                          <p:spTgt spid="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81"/>
                                        </p:tgtEl>
                                      </p:cBhvr>
                                    </p:animEffect>
                                    <p:set>
                                      <p:cBhvr>
                                        <p:cTn id="12" dur="1" fill="hold">
                                          <p:stCondLst>
                                            <p:cond delay="499"/>
                                          </p:stCondLst>
                                        </p:cTn>
                                        <p:tgtEl>
                                          <p:spTgt spid="8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83"/>
                                        </p:tgtEl>
                                        <p:attrNameLst>
                                          <p:attrName>style.visibility</p:attrName>
                                        </p:attrNameLst>
                                      </p:cBhvr>
                                      <p:to>
                                        <p:strVal val="visible"/>
                                      </p:to>
                                    </p:set>
                                    <p:animEffect transition="in" filter="strips(downLeft)">
                                      <p:cBhvr>
                                        <p:cTn id="17" dur="5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C66D2D5-7FF0-46F7-AD11-7078F824A569}"/>
              </a:ext>
            </a:extLst>
          </p:cNvPr>
          <p:cNvPicPr>
            <a:picLocks noChangeAspect="1"/>
          </p:cNvPicPr>
          <p:nvPr/>
        </p:nvPicPr>
        <p:blipFill rotWithShape="1">
          <a:blip r:embed="rId2">
            <a:extLst>
              <a:ext uri="{28A0092B-C50C-407E-A947-70E740481C1C}">
                <a14:useLocalDpi xmlns:a14="http://schemas.microsoft.com/office/drawing/2010/main" val="0"/>
              </a:ext>
            </a:extLst>
          </a:blip>
          <a:srcRect l="56476" t="52824" r="20052" b="-370"/>
          <a:stretch/>
        </p:blipFill>
        <p:spPr>
          <a:xfrm rot="5400000">
            <a:off x="1098672" y="-869494"/>
            <a:ext cx="3850411" cy="5849666"/>
          </a:xfrm>
          <a:prstGeom prst="rect">
            <a:avLst/>
          </a:prstGeom>
        </p:spPr>
      </p:pic>
      <p:sp>
        <p:nvSpPr>
          <p:cNvPr id="3" name="Rectangle 2">
            <a:extLst>
              <a:ext uri="{FF2B5EF4-FFF2-40B4-BE49-F238E27FC236}">
                <a16:creationId xmlns:a16="http://schemas.microsoft.com/office/drawing/2014/main" id="{35934C43-8AE0-44F9-B004-1F7444026DA2}"/>
              </a:ext>
            </a:extLst>
          </p:cNvPr>
          <p:cNvSpPr/>
          <p:nvPr/>
        </p:nvSpPr>
        <p:spPr>
          <a:xfrm>
            <a:off x="6096000" y="562972"/>
            <a:ext cx="3444330" cy="1015663"/>
          </a:xfrm>
          <a:prstGeom prst="rect">
            <a:avLst/>
          </a:prstGeom>
        </p:spPr>
        <p:txBody>
          <a:bodyPr wrap="square">
            <a:spAutoFit/>
          </a:bodyPr>
          <a:lstStyle/>
          <a:p>
            <a:r>
              <a:rPr lang="en-US" sz="2000" dirty="0"/>
              <a:t>Review screen</a:t>
            </a:r>
          </a:p>
          <a:p>
            <a:pPr marL="342900" indent="-342900">
              <a:buFont typeface="Arial" panose="020B0604020202020204" pitchFamily="34" charset="0"/>
              <a:buChar char="•"/>
            </a:pPr>
            <a:r>
              <a:rPr lang="en-US" sz="2000" dirty="0"/>
              <a:t>First sketches of what the app could possibly look like</a:t>
            </a:r>
          </a:p>
        </p:txBody>
      </p:sp>
      <p:grpSp>
        <p:nvGrpSpPr>
          <p:cNvPr id="4" name="Group 3">
            <a:extLst>
              <a:ext uri="{FF2B5EF4-FFF2-40B4-BE49-F238E27FC236}">
                <a16:creationId xmlns:a16="http://schemas.microsoft.com/office/drawing/2014/main" id="{34177563-6752-4366-A90A-CC7B78A75421}"/>
              </a:ext>
            </a:extLst>
          </p:cNvPr>
          <p:cNvGrpSpPr/>
          <p:nvPr/>
        </p:nvGrpSpPr>
        <p:grpSpPr>
          <a:xfrm>
            <a:off x="509508" y="1231901"/>
            <a:ext cx="7431998" cy="3304190"/>
            <a:chOff x="-1716998" y="2349223"/>
            <a:chExt cx="7431998" cy="3304190"/>
          </a:xfrm>
        </p:grpSpPr>
        <p:sp>
          <p:nvSpPr>
            <p:cNvPr id="5" name="TextBox 4">
              <a:extLst>
                <a:ext uri="{FF2B5EF4-FFF2-40B4-BE49-F238E27FC236}">
                  <a16:creationId xmlns:a16="http://schemas.microsoft.com/office/drawing/2014/main" id="{893AA9D4-F315-4FD3-BE5D-444C44AB2869}"/>
                </a:ext>
              </a:extLst>
            </p:cNvPr>
            <p:cNvSpPr txBox="1"/>
            <p:nvPr/>
          </p:nvSpPr>
          <p:spPr>
            <a:xfrm>
              <a:off x="4033078" y="3230318"/>
              <a:ext cx="1681922"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Rating system</a:t>
              </a:r>
            </a:p>
          </p:txBody>
        </p:sp>
        <p:cxnSp>
          <p:nvCxnSpPr>
            <p:cNvPr id="6" name="Connector: Elbow 5">
              <a:extLst>
                <a:ext uri="{FF2B5EF4-FFF2-40B4-BE49-F238E27FC236}">
                  <a16:creationId xmlns:a16="http://schemas.microsoft.com/office/drawing/2014/main" id="{48D219DA-A4CF-45A5-883F-4B76891A630C}"/>
                </a:ext>
              </a:extLst>
            </p:cNvPr>
            <p:cNvCxnSpPr>
              <a:cxnSpLocks/>
              <a:stCxn id="5" idx="1"/>
            </p:cNvCxnSpPr>
            <p:nvPr/>
          </p:nvCxnSpPr>
          <p:spPr>
            <a:xfrm rot="10800000">
              <a:off x="3529082" y="2663688"/>
              <a:ext cx="503997" cy="751297"/>
            </a:xfrm>
            <a:prstGeom prst="bentConnector2">
              <a:avLst/>
            </a:prstGeom>
            <a:ln w="38100">
              <a:solidFill>
                <a:schemeClr val="tx1"/>
              </a:solidFill>
            </a:ln>
          </p:spPr>
          <p:style>
            <a:lnRef idx="1">
              <a:schemeClr val="accent4"/>
            </a:lnRef>
            <a:fillRef idx="0">
              <a:schemeClr val="accent4"/>
            </a:fillRef>
            <a:effectRef idx="0">
              <a:schemeClr val="accent4"/>
            </a:effectRef>
            <a:fontRef idx="minor">
              <a:schemeClr val="tx1"/>
            </a:fontRef>
          </p:style>
        </p:cxnSp>
        <p:sp>
          <p:nvSpPr>
            <p:cNvPr id="7" name="TextBox 6">
              <a:extLst>
                <a:ext uri="{FF2B5EF4-FFF2-40B4-BE49-F238E27FC236}">
                  <a16:creationId xmlns:a16="http://schemas.microsoft.com/office/drawing/2014/main" id="{77DBA72D-5C53-46D3-A753-336F030AE1C3}"/>
                </a:ext>
              </a:extLst>
            </p:cNvPr>
            <p:cNvSpPr txBox="1"/>
            <p:nvPr/>
          </p:nvSpPr>
          <p:spPr>
            <a:xfrm>
              <a:off x="4027409" y="3788647"/>
              <a:ext cx="1687591"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Toilet info</a:t>
              </a:r>
            </a:p>
          </p:txBody>
        </p:sp>
        <p:cxnSp>
          <p:nvCxnSpPr>
            <p:cNvPr id="8" name="Connector: Elbow 7">
              <a:extLst>
                <a:ext uri="{FF2B5EF4-FFF2-40B4-BE49-F238E27FC236}">
                  <a16:creationId xmlns:a16="http://schemas.microsoft.com/office/drawing/2014/main" id="{9CD0C614-AF1B-4451-ACAB-C11818C7E0C4}"/>
                </a:ext>
              </a:extLst>
            </p:cNvPr>
            <p:cNvCxnSpPr>
              <a:cxnSpLocks/>
              <a:stCxn id="7" idx="1"/>
            </p:cNvCxnSpPr>
            <p:nvPr/>
          </p:nvCxnSpPr>
          <p:spPr>
            <a:xfrm rot="10800000">
              <a:off x="2852597" y="3124821"/>
              <a:ext cx="1174812" cy="848492"/>
            </a:xfrm>
            <a:prstGeom prst="bentConnector3">
              <a:avLst>
                <a:gd name="adj1" fmla="val 100808"/>
              </a:avLst>
            </a:prstGeom>
            <a:ln w="38100">
              <a:solidFill>
                <a:schemeClr val="tx1"/>
              </a:solidFill>
            </a:ln>
          </p:spPr>
          <p:style>
            <a:lnRef idx="1">
              <a:schemeClr val="accent4"/>
            </a:lnRef>
            <a:fillRef idx="0">
              <a:schemeClr val="accent4"/>
            </a:fillRef>
            <a:effectRef idx="0">
              <a:schemeClr val="accent4"/>
            </a:effectRef>
            <a:fontRef idx="minor">
              <a:schemeClr val="tx1"/>
            </a:fontRef>
          </p:style>
        </p:cxnSp>
        <p:sp>
          <p:nvSpPr>
            <p:cNvPr id="9" name="TextBox 8">
              <a:extLst>
                <a:ext uri="{FF2B5EF4-FFF2-40B4-BE49-F238E27FC236}">
                  <a16:creationId xmlns:a16="http://schemas.microsoft.com/office/drawing/2014/main" id="{470555FE-AF14-4651-9D04-048A87EF2BE8}"/>
                </a:ext>
              </a:extLst>
            </p:cNvPr>
            <p:cNvSpPr txBox="1"/>
            <p:nvPr/>
          </p:nvSpPr>
          <p:spPr>
            <a:xfrm>
              <a:off x="-1716998" y="5284081"/>
              <a:ext cx="1687591"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Name of Toilet</a:t>
              </a:r>
            </a:p>
          </p:txBody>
        </p:sp>
        <p:cxnSp>
          <p:nvCxnSpPr>
            <p:cNvPr id="10" name="Connector: Elbow 9">
              <a:extLst>
                <a:ext uri="{FF2B5EF4-FFF2-40B4-BE49-F238E27FC236}">
                  <a16:creationId xmlns:a16="http://schemas.microsoft.com/office/drawing/2014/main" id="{A260AD12-8F94-4F9E-B75E-BD170AC20887}"/>
                </a:ext>
              </a:extLst>
            </p:cNvPr>
            <p:cNvCxnSpPr>
              <a:cxnSpLocks/>
            </p:cNvCxnSpPr>
            <p:nvPr/>
          </p:nvCxnSpPr>
          <p:spPr>
            <a:xfrm rot="5400000" flipH="1" flipV="1">
              <a:off x="-2102882" y="3546401"/>
              <a:ext cx="2934859" cy="540503"/>
            </a:xfrm>
            <a:prstGeom prst="bentConnector3">
              <a:avLst>
                <a:gd name="adj1" fmla="val 99764"/>
              </a:avLst>
            </a:prstGeom>
            <a:ln w="38100">
              <a:solidFill>
                <a:schemeClr val="tx1"/>
              </a:solidFill>
            </a:ln>
          </p:spPr>
          <p:style>
            <a:lnRef idx="1">
              <a:schemeClr val="accent4"/>
            </a:lnRef>
            <a:fillRef idx="0">
              <a:schemeClr val="accent4"/>
            </a:fillRef>
            <a:effectRef idx="0">
              <a:schemeClr val="accent4"/>
            </a:effectRef>
            <a:fontRef idx="minor">
              <a:schemeClr val="tx1"/>
            </a:fontRef>
          </p:style>
        </p:cxnSp>
        <p:sp>
          <p:nvSpPr>
            <p:cNvPr id="11" name="TextBox 10">
              <a:extLst>
                <a:ext uri="{FF2B5EF4-FFF2-40B4-BE49-F238E27FC236}">
                  <a16:creationId xmlns:a16="http://schemas.microsoft.com/office/drawing/2014/main" id="{58F06D83-B51C-4A8A-8F8E-489259D429A8}"/>
                </a:ext>
              </a:extLst>
            </p:cNvPr>
            <p:cNvSpPr txBox="1"/>
            <p:nvPr/>
          </p:nvSpPr>
          <p:spPr>
            <a:xfrm>
              <a:off x="4027408" y="4914749"/>
              <a:ext cx="1687591"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Comments</a:t>
              </a:r>
            </a:p>
          </p:txBody>
        </p:sp>
        <p:cxnSp>
          <p:nvCxnSpPr>
            <p:cNvPr id="12" name="Connector: Elbow 11">
              <a:extLst>
                <a:ext uri="{FF2B5EF4-FFF2-40B4-BE49-F238E27FC236}">
                  <a16:creationId xmlns:a16="http://schemas.microsoft.com/office/drawing/2014/main" id="{37595D6B-D806-4CFD-94DD-6DAF65E2F807}"/>
                </a:ext>
              </a:extLst>
            </p:cNvPr>
            <p:cNvCxnSpPr>
              <a:cxnSpLocks/>
              <a:stCxn id="11" idx="1"/>
            </p:cNvCxnSpPr>
            <p:nvPr/>
          </p:nvCxnSpPr>
          <p:spPr>
            <a:xfrm rot="10800000">
              <a:off x="2852598" y="4730085"/>
              <a:ext cx="1174811" cy="369331"/>
            </a:xfrm>
            <a:prstGeom prst="bentConnector3">
              <a:avLst>
                <a:gd name="adj1" fmla="val 99727"/>
              </a:avLst>
            </a:prstGeom>
            <a:ln w="38100">
              <a:solidFill>
                <a:schemeClr val="tx1"/>
              </a:solidFill>
            </a:ln>
          </p:spPr>
          <p:style>
            <a:lnRef idx="1">
              <a:schemeClr val="accent4"/>
            </a:lnRef>
            <a:fillRef idx="0">
              <a:schemeClr val="accent4"/>
            </a:fillRef>
            <a:effectRef idx="0">
              <a:schemeClr val="accent4"/>
            </a:effectRef>
            <a:fontRef idx="minor">
              <a:schemeClr val="tx1"/>
            </a:fontRef>
          </p:style>
        </p:cxnSp>
      </p:grpSp>
    </p:spTree>
    <p:extLst>
      <p:ext uri="{BB962C8B-B14F-4D97-AF65-F5344CB8AC3E}">
        <p14:creationId xmlns:p14="http://schemas.microsoft.com/office/powerpoint/2010/main" val="230471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down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DD1C444-AFB6-4F15-962D-7889202CDAF3}"/>
              </a:ext>
            </a:extLst>
          </p:cNvPr>
          <p:cNvSpPr/>
          <p:nvPr/>
        </p:nvSpPr>
        <p:spPr>
          <a:xfrm>
            <a:off x="6865620" y="375114"/>
            <a:ext cx="3417553" cy="830997"/>
          </a:xfrm>
          <a:prstGeom prst="rect">
            <a:avLst/>
          </a:prstGeom>
        </p:spPr>
        <p:txBody>
          <a:bodyPr wrap="square">
            <a:spAutoFit/>
          </a:bodyPr>
          <a:lstStyle/>
          <a:p>
            <a:r>
              <a:rPr lang="en-US" sz="2800" b="1" dirty="0"/>
              <a:t>Main screen </a:t>
            </a:r>
            <a:r>
              <a:rPr lang="en-US" sz="2000" b="1" dirty="0"/>
              <a:t>design improvements</a:t>
            </a:r>
          </a:p>
        </p:txBody>
      </p:sp>
      <p:cxnSp>
        <p:nvCxnSpPr>
          <p:cNvPr id="23" name="Straight Arrow Connector 22">
            <a:extLst>
              <a:ext uri="{FF2B5EF4-FFF2-40B4-BE49-F238E27FC236}">
                <a16:creationId xmlns:a16="http://schemas.microsoft.com/office/drawing/2014/main" id="{D2313F50-E496-4C25-BFAE-9A1A86D1C8A5}"/>
              </a:ext>
            </a:extLst>
          </p:cNvPr>
          <p:cNvCxnSpPr>
            <a:cxnSpLocks/>
            <a:stCxn id="7" idx="1"/>
          </p:cNvCxnSpPr>
          <p:nvPr/>
        </p:nvCxnSpPr>
        <p:spPr>
          <a:xfrm flipH="1">
            <a:off x="6471920" y="5365123"/>
            <a:ext cx="1123491"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61956397-0810-4CA7-B889-D260D14F9660}"/>
              </a:ext>
            </a:extLst>
          </p:cNvPr>
          <p:cNvGrpSpPr/>
          <p:nvPr/>
        </p:nvGrpSpPr>
        <p:grpSpPr>
          <a:xfrm>
            <a:off x="101599" y="121922"/>
            <a:ext cx="9175734" cy="5600702"/>
            <a:chOff x="101599" y="121922"/>
            <a:chExt cx="9175734" cy="5600702"/>
          </a:xfrm>
        </p:grpSpPr>
        <p:pic>
          <p:nvPicPr>
            <p:cNvPr id="2" name="Content Placeholder 4">
              <a:extLst>
                <a:ext uri="{FF2B5EF4-FFF2-40B4-BE49-F238E27FC236}">
                  <a16:creationId xmlns:a16="http://schemas.microsoft.com/office/drawing/2014/main" id="{EE147EF3-A5CC-4DD4-AD8F-B04AAFC3F06C}"/>
                </a:ext>
              </a:extLst>
            </p:cNvPr>
            <p:cNvPicPr>
              <a:picLocks noChangeAspect="1"/>
            </p:cNvPicPr>
            <p:nvPr/>
          </p:nvPicPr>
          <p:blipFill rotWithShape="1">
            <a:blip r:embed="rId2" cstate="hqprint">
              <a:extLst>
                <a:ext uri="{28A0092B-C50C-407E-A947-70E740481C1C}">
                  <a14:useLocalDpi xmlns:a14="http://schemas.microsoft.com/office/drawing/2010/main" val="0"/>
                </a:ext>
              </a:extLst>
            </a:blip>
            <a:srcRect l="5711" t="24247" r="16372" b="18253"/>
            <a:stretch/>
          </p:blipFill>
          <p:spPr>
            <a:xfrm rot="5400000">
              <a:off x="2524320" y="1369767"/>
              <a:ext cx="5589144" cy="3093455"/>
            </a:xfrm>
            <a:prstGeom prst="rect">
              <a:avLst/>
            </a:prstGeom>
          </p:spPr>
        </p:pic>
        <p:pic>
          <p:nvPicPr>
            <p:cNvPr id="3" name="Picture 2">
              <a:extLst>
                <a:ext uri="{FF2B5EF4-FFF2-40B4-BE49-F238E27FC236}">
                  <a16:creationId xmlns:a16="http://schemas.microsoft.com/office/drawing/2014/main" id="{1569FF46-EC60-407D-9F6F-87B561025F96}"/>
                </a:ext>
              </a:extLst>
            </p:cNvPr>
            <p:cNvPicPr>
              <a:picLocks noChangeAspect="1"/>
            </p:cNvPicPr>
            <p:nvPr/>
          </p:nvPicPr>
          <p:blipFill rotWithShape="1">
            <a:blip r:embed="rId3">
              <a:extLst>
                <a:ext uri="{28A0092B-C50C-407E-A947-70E740481C1C}">
                  <a14:useLocalDpi xmlns:a14="http://schemas.microsoft.com/office/drawing/2010/main" val="0"/>
                </a:ext>
              </a:extLst>
            </a:blip>
            <a:srcRect t="52083" r="43281"/>
            <a:stretch/>
          </p:blipFill>
          <p:spPr>
            <a:xfrm rot="5400000">
              <a:off x="-924429" y="1147950"/>
              <a:ext cx="5600702" cy="3548645"/>
            </a:xfrm>
            <a:prstGeom prst="rect">
              <a:avLst/>
            </a:prstGeom>
          </p:spPr>
        </p:pic>
        <p:sp>
          <p:nvSpPr>
            <p:cNvPr id="7" name="TextBox 6">
              <a:extLst>
                <a:ext uri="{FF2B5EF4-FFF2-40B4-BE49-F238E27FC236}">
                  <a16:creationId xmlns:a16="http://schemas.microsoft.com/office/drawing/2014/main" id="{80F426BF-8A30-4869-A90C-57ED014EEC99}"/>
                </a:ext>
              </a:extLst>
            </p:cNvPr>
            <p:cNvSpPr txBox="1"/>
            <p:nvPr/>
          </p:nvSpPr>
          <p:spPr>
            <a:xfrm>
              <a:off x="7595411" y="5180457"/>
              <a:ext cx="1681922"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Search by icon</a:t>
              </a:r>
            </a:p>
          </p:txBody>
        </p:sp>
        <p:sp>
          <p:nvSpPr>
            <p:cNvPr id="25" name="TextBox 24">
              <a:extLst>
                <a:ext uri="{FF2B5EF4-FFF2-40B4-BE49-F238E27FC236}">
                  <a16:creationId xmlns:a16="http://schemas.microsoft.com/office/drawing/2014/main" id="{41F85003-1CA9-41B1-9B07-6631790D1375}"/>
                </a:ext>
              </a:extLst>
            </p:cNvPr>
            <p:cNvSpPr txBox="1"/>
            <p:nvPr/>
          </p:nvSpPr>
          <p:spPr>
            <a:xfrm>
              <a:off x="7595411" y="1267666"/>
              <a:ext cx="1681922" cy="646331"/>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Search bar removed</a:t>
              </a:r>
            </a:p>
          </p:txBody>
        </p:sp>
        <p:cxnSp>
          <p:nvCxnSpPr>
            <p:cNvPr id="26" name="Straight Arrow Connector 25">
              <a:extLst>
                <a:ext uri="{FF2B5EF4-FFF2-40B4-BE49-F238E27FC236}">
                  <a16:creationId xmlns:a16="http://schemas.microsoft.com/office/drawing/2014/main" id="{D894226D-2C20-478D-8A6E-50D361F57050}"/>
                </a:ext>
              </a:extLst>
            </p:cNvPr>
            <p:cNvCxnSpPr>
              <a:cxnSpLocks/>
              <a:stCxn id="25" idx="1"/>
            </p:cNvCxnSpPr>
            <p:nvPr/>
          </p:nvCxnSpPr>
          <p:spPr>
            <a:xfrm flipH="1" flipV="1">
              <a:off x="6217921" y="995680"/>
              <a:ext cx="1377490" cy="595152"/>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5" name="Group 44">
            <a:extLst>
              <a:ext uri="{FF2B5EF4-FFF2-40B4-BE49-F238E27FC236}">
                <a16:creationId xmlns:a16="http://schemas.microsoft.com/office/drawing/2014/main" id="{CC2543CF-70AC-463B-8136-906744AD4458}"/>
              </a:ext>
            </a:extLst>
          </p:cNvPr>
          <p:cNvGrpSpPr/>
          <p:nvPr/>
        </p:nvGrpSpPr>
        <p:grpSpPr>
          <a:xfrm>
            <a:off x="-30478" y="121921"/>
            <a:ext cx="12191999" cy="5973385"/>
            <a:chOff x="-40642" y="121918"/>
            <a:chExt cx="12191999" cy="5973385"/>
          </a:xfrm>
        </p:grpSpPr>
        <p:sp>
          <p:nvSpPr>
            <p:cNvPr id="46" name="TextBox 45">
              <a:extLst>
                <a:ext uri="{FF2B5EF4-FFF2-40B4-BE49-F238E27FC236}">
                  <a16:creationId xmlns:a16="http://schemas.microsoft.com/office/drawing/2014/main" id="{EF0C882C-CDA9-4386-B56C-B89160889903}"/>
                </a:ext>
              </a:extLst>
            </p:cNvPr>
            <p:cNvSpPr txBox="1"/>
            <p:nvPr/>
          </p:nvSpPr>
          <p:spPr>
            <a:xfrm>
              <a:off x="-40642" y="121918"/>
              <a:ext cx="12191999" cy="5740399"/>
            </a:xfrm>
            <a:prstGeom prst="rect">
              <a:avLst/>
            </a:prstGeom>
            <a:solidFill>
              <a:srgbClr val="099BDD"/>
            </a:solidFill>
            <a:ln>
              <a:no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endParaRPr lang="en-GB" dirty="0"/>
            </a:p>
          </p:txBody>
        </p:sp>
        <p:sp>
          <p:nvSpPr>
            <p:cNvPr id="47" name="Rectangle 46">
              <a:extLst>
                <a:ext uri="{FF2B5EF4-FFF2-40B4-BE49-F238E27FC236}">
                  <a16:creationId xmlns:a16="http://schemas.microsoft.com/office/drawing/2014/main" id="{6D50D68F-C812-434A-BEF2-0A905EEF687B}"/>
                </a:ext>
              </a:extLst>
            </p:cNvPr>
            <p:cNvSpPr/>
            <p:nvPr/>
          </p:nvSpPr>
          <p:spPr>
            <a:xfrm>
              <a:off x="6865619" y="375114"/>
              <a:ext cx="3417553" cy="830997"/>
            </a:xfrm>
            <a:prstGeom prst="rect">
              <a:avLst/>
            </a:prstGeom>
          </p:spPr>
          <p:txBody>
            <a:bodyPr wrap="square">
              <a:spAutoFit/>
            </a:bodyPr>
            <a:lstStyle/>
            <a:p>
              <a:r>
                <a:rPr lang="en-US" sz="2800" b="1" dirty="0"/>
                <a:t>Add toilet screen </a:t>
              </a:r>
              <a:r>
                <a:rPr lang="en-US" sz="2000" b="1" dirty="0"/>
                <a:t>design improvements</a:t>
              </a:r>
            </a:p>
          </p:txBody>
        </p:sp>
        <p:pic>
          <p:nvPicPr>
            <p:cNvPr id="48" name="Picture 47">
              <a:extLst>
                <a:ext uri="{FF2B5EF4-FFF2-40B4-BE49-F238E27FC236}">
                  <a16:creationId xmlns:a16="http://schemas.microsoft.com/office/drawing/2014/main" id="{110EE2E4-B162-45A9-95A4-84D85A67743A}"/>
                </a:ext>
              </a:extLst>
            </p:cNvPr>
            <p:cNvPicPr>
              <a:picLocks noChangeAspect="1"/>
            </p:cNvPicPr>
            <p:nvPr/>
          </p:nvPicPr>
          <p:blipFill rotWithShape="1">
            <a:blip r:embed="rId4">
              <a:extLst>
                <a:ext uri="{28A0092B-C50C-407E-A947-70E740481C1C}">
                  <a14:useLocalDpi xmlns:a14="http://schemas.microsoft.com/office/drawing/2010/main" val="0"/>
                </a:ext>
              </a:extLst>
            </a:blip>
            <a:srcRect l="2284" t="1996" r="52855" b="48656"/>
            <a:stretch/>
          </p:blipFill>
          <p:spPr>
            <a:xfrm rot="5400000">
              <a:off x="-262796" y="486312"/>
              <a:ext cx="4164631" cy="3435845"/>
            </a:xfrm>
            <a:prstGeom prst="rect">
              <a:avLst/>
            </a:prstGeom>
          </p:spPr>
        </p:pic>
        <p:pic>
          <p:nvPicPr>
            <p:cNvPr id="49" name="Picture 48">
              <a:extLst>
                <a:ext uri="{FF2B5EF4-FFF2-40B4-BE49-F238E27FC236}">
                  <a16:creationId xmlns:a16="http://schemas.microsoft.com/office/drawing/2014/main" id="{2A9E4C89-D7D6-48B8-935A-1D9DB9126CC5}"/>
                </a:ext>
              </a:extLst>
            </p:cNvPr>
            <p:cNvPicPr>
              <a:picLocks noChangeAspect="1"/>
            </p:cNvPicPr>
            <p:nvPr/>
          </p:nvPicPr>
          <p:blipFill rotWithShape="1">
            <a:blip r:embed="rId5" cstate="hqprint">
              <a:extLst>
                <a:ext uri="{28A0092B-C50C-407E-A947-70E740481C1C}">
                  <a14:useLocalDpi xmlns:a14="http://schemas.microsoft.com/office/drawing/2010/main" val="0"/>
                </a:ext>
              </a:extLst>
            </a:blip>
            <a:srcRect l="4286" t="15119" r="20713" b="30713"/>
            <a:stretch/>
          </p:blipFill>
          <p:spPr>
            <a:xfrm rot="5400000">
              <a:off x="2302178" y="1490815"/>
              <a:ext cx="5973384" cy="3235592"/>
            </a:xfrm>
            <a:prstGeom prst="rect">
              <a:avLst/>
            </a:prstGeom>
          </p:spPr>
        </p:pic>
        <p:sp>
          <p:nvSpPr>
            <p:cNvPr id="50" name="TextBox 49">
              <a:extLst>
                <a:ext uri="{FF2B5EF4-FFF2-40B4-BE49-F238E27FC236}">
                  <a16:creationId xmlns:a16="http://schemas.microsoft.com/office/drawing/2014/main" id="{FAE31301-7C4C-4491-9893-651AD887CA9E}"/>
                </a:ext>
              </a:extLst>
            </p:cNvPr>
            <p:cNvSpPr txBox="1"/>
            <p:nvPr/>
          </p:nvSpPr>
          <p:spPr>
            <a:xfrm>
              <a:off x="7395761" y="3429000"/>
              <a:ext cx="1687591" cy="646331"/>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Add Toilet Name</a:t>
              </a:r>
            </a:p>
          </p:txBody>
        </p:sp>
        <p:cxnSp>
          <p:nvCxnSpPr>
            <p:cNvPr id="51" name="Straight Arrow Connector 50">
              <a:extLst>
                <a:ext uri="{FF2B5EF4-FFF2-40B4-BE49-F238E27FC236}">
                  <a16:creationId xmlns:a16="http://schemas.microsoft.com/office/drawing/2014/main" id="{DC1EED4E-29AE-46C8-A9B3-6CE24B333769}"/>
                </a:ext>
              </a:extLst>
            </p:cNvPr>
            <p:cNvCxnSpPr>
              <a:cxnSpLocks/>
              <a:stCxn id="50" idx="1"/>
            </p:cNvCxnSpPr>
            <p:nvPr/>
          </p:nvCxnSpPr>
          <p:spPr>
            <a:xfrm flipH="1">
              <a:off x="6424629" y="3752166"/>
              <a:ext cx="971132"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056B3319-BB32-48E6-BAC2-CFEEDE89099A}"/>
                </a:ext>
              </a:extLst>
            </p:cNvPr>
            <p:cNvSpPr txBox="1"/>
            <p:nvPr/>
          </p:nvSpPr>
          <p:spPr>
            <a:xfrm>
              <a:off x="7395761" y="1679580"/>
              <a:ext cx="1687591" cy="646331"/>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No longer a button</a:t>
              </a:r>
            </a:p>
          </p:txBody>
        </p:sp>
        <p:cxnSp>
          <p:nvCxnSpPr>
            <p:cNvPr id="53" name="Straight Arrow Connector 52">
              <a:extLst>
                <a:ext uri="{FF2B5EF4-FFF2-40B4-BE49-F238E27FC236}">
                  <a16:creationId xmlns:a16="http://schemas.microsoft.com/office/drawing/2014/main" id="{7716AB92-1911-4487-A4D6-11C155C75EF3}"/>
                </a:ext>
              </a:extLst>
            </p:cNvPr>
            <p:cNvCxnSpPr>
              <a:cxnSpLocks/>
              <a:stCxn id="52" idx="1"/>
            </p:cNvCxnSpPr>
            <p:nvPr/>
          </p:nvCxnSpPr>
          <p:spPr>
            <a:xfrm flipH="1" flipV="1">
              <a:off x="6085836" y="1146930"/>
              <a:ext cx="1309925" cy="85581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id="{AFAB6BCA-FE59-41CC-81D9-3B97AF3992B7}"/>
                </a:ext>
              </a:extLst>
            </p:cNvPr>
            <p:cNvSpPr txBox="1"/>
            <p:nvPr/>
          </p:nvSpPr>
          <p:spPr>
            <a:xfrm>
              <a:off x="7395761" y="4588405"/>
              <a:ext cx="1687591"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Icons moved</a:t>
              </a:r>
            </a:p>
          </p:txBody>
        </p:sp>
        <p:cxnSp>
          <p:nvCxnSpPr>
            <p:cNvPr id="55" name="Straight Arrow Connector 54">
              <a:extLst>
                <a:ext uri="{FF2B5EF4-FFF2-40B4-BE49-F238E27FC236}">
                  <a16:creationId xmlns:a16="http://schemas.microsoft.com/office/drawing/2014/main" id="{7F9D76A6-AEDC-480C-B3D1-B61DA421434B}"/>
                </a:ext>
              </a:extLst>
            </p:cNvPr>
            <p:cNvCxnSpPr>
              <a:cxnSpLocks/>
              <a:stCxn id="54" idx="1"/>
            </p:cNvCxnSpPr>
            <p:nvPr/>
          </p:nvCxnSpPr>
          <p:spPr>
            <a:xfrm flipH="1">
              <a:off x="6906667" y="4773071"/>
              <a:ext cx="489094" cy="201372"/>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77" name="Group 76">
            <a:extLst>
              <a:ext uri="{FF2B5EF4-FFF2-40B4-BE49-F238E27FC236}">
                <a16:creationId xmlns:a16="http://schemas.microsoft.com/office/drawing/2014/main" id="{4059AC6A-796A-4FEA-9500-970D736C0D91}"/>
              </a:ext>
            </a:extLst>
          </p:cNvPr>
          <p:cNvGrpSpPr/>
          <p:nvPr/>
        </p:nvGrpSpPr>
        <p:grpSpPr>
          <a:xfrm>
            <a:off x="-30479" y="121921"/>
            <a:ext cx="11797251" cy="6318738"/>
            <a:chOff x="-30479" y="121921"/>
            <a:chExt cx="11797251" cy="6318738"/>
          </a:xfrm>
        </p:grpSpPr>
        <p:sp>
          <p:nvSpPr>
            <p:cNvPr id="71" name="TextBox 70">
              <a:extLst>
                <a:ext uri="{FF2B5EF4-FFF2-40B4-BE49-F238E27FC236}">
                  <a16:creationId xmlns:a16="http://schemas.microsoft.com/office/drawing/2014/main" id="{C6B2ADA9-7A9D-40D9-998E-E3564FED1EBA}"/>
                </a:ext>
              </a:extLst>
            </p:cNvPr>
            <p:cNvSpPr txBox="1"/>
            <p:nvPr/>
          </p:nvSpPr>
          <p:spPr>
            <a:xfrm>
              <a:off x="96662" y="700260"/>
              <a:ext cx="10048239" cy="5740399"/>
            </a:xfrm>
            <a:prstGeom prst="rect">
              <a:avLst/>
            </a:prstGeom>
            <a:solidFill>
              <a:srgbClr val="099BDD"/>
            </a:solidFill>
            <a:ln>
              <a:no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endParaRPr lang="en-GB" dirty="0"/>
            </a:p>
          </p:txBody>
        </p:sp>
        <p:sp>
          <p:nvSpPr>
            <p:cNvPr id="59" name="TextBox 58">
              <a:extLst>
                <a:ext uri="{FF2B5EF4-FFF2-40B4-BE49-F238E27FC236}">
                  <a16:creationId xmlns:a16="http://schemas.microsoft.com/office/drawing/2014/main" id="{E593068D-C727-4DC8-9C67-5A0BB66FFF16}"/>
                </a:ext>
              </a:extLst>
            </p:cNvPr>
            <p:cNvSpPr txBox="1"/>
            <p:nvPr/>
          </p:nvSpPr>
          <p:spPr>
            <a:xfrm>
              <a:off x="-30479" y="121921"/>
              <a:ext cx="10048239" cy="5740399"/>
            </a:xfrm>
            <a:prstGeom prst="rect">
              <a:avLst/>
            </a:prstGeom>
            <a:solidFill>
              <a:srgbClr val="099BDD"/>
            </a:solidFill>
            <a:ln>
              <a:no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endParaRPr lang="en-GB" dirty="0"/>
            </a:p>
          </p:txBody>
        </p:sp>
        <p:sp>
          <p:nvSpPr>
            <p:cNvPr id="60" name="Rectangle 59">
              <a:extLst>
                <a:ext uri="{FF2B5EF4-FFF2-40B4-BE49-F238E27FC236}">
                  <a16:creationId xmlns:a16="http://schemas.microsoft.com/office/drawing/2014/main" id="{8C660E38-2CA5-48E7-B323-751927EB3818}"/>
                </a:ext>
              </a:extLst>
            </p:cNvPr>
            <p:cNvSpPr/>
            <p:nvPr/>
          </p:nvSpPr>
          <p:spPr>
            <a:xfrm>
              <a:off x="70606" y="3659835"/>
              <a:ext cx="3417553" cy="830997"/>
            </a:xfrm>
            <a:prstGeom prst="rect">
              <a:avLst/>
            </a:prstGeom>
          </p:spPr>
          <p:txBody>
            <a:bodyPr wrap="square">
              <a:spAutoFit/>
            </a:bodyPr>
            <a:lstStyle/>
            <a:p>
              <a:r>
                <a:rPr lang="en-US" sz="2800" b="1" dirty="0"/>
                <a:t>Review screen </a:t>
              </a:r>
              <a:r>
                <a:rPr lang="en-US" sz="2000" b="1" dirty="0"/>
                <a:t>design improvements</a:t>
              </a:r>
            </a:p>
          </p:txBody>
        </p:sp>
        <p:pic>
          <p:nvPicPr>
            <p:cNvPr id="69" name="Picture 68">
              <a:extLst>
                <a:ext uri="{FF2B5EF4-FFF2-40B4-BE49-F238E27FC236}">
                  <a16:creationId xmlns:a16="http://schemas.microsoft.com/office/drawing/2014/main" id="{75D506AA-1CA0-46E7-BD37-181591A02321}"/>
                </a:ext>
              </a:extLst>
            </p:cNvPr>
            <p:cNvPicPr>
              <a:picLocks noChangeAspect="1"/>
            </p:cNvPicPr>
            <p:nvPr/>
          </p:nvPicPr>
          <p:blipFill rotWithShape="1">
            <a:blip r:embed="rId6" cstate="hqprint">
              <a:extLst>
                <a:ext uri="{28A0092B-C50C-407E-A947-70E740481C1C}">
                  <a14:useLocalDpi xmlns:a14="http://schemas.microsoft.com/office/drawing/2010/main" val="0"/>
                </a:ext>
              </a:extLst>
            </a:blip>
            <a:srcRect l="16003" t="30920" r="14696" b="18316"/>
            <a:stretch/>
          </p:blipFill>
          <p:spPr>
            <a:xfrm rot="5400000">
              <a:off x="4143657" y="1478812"/>
              <a:ext cx="5973383" cy="3281681"/>
            </a:xfrm>
            <a:prstGeom prst="rect">
              <a:avLst/>
            </a:prstGeom>
          </p:spPr>
        </p:pic>
        <p:sp>
          <p:nvSpPr>
            <p:cNvPr id="63" name="TextBox 62">
              <a:extLst>
                <a:ext uri="{FF2B5EF4-FFF2-40B4-BE49-F238E27FC236}">
                  <a16:creationId xmlns:a16="http://schemas.microsoft.com/office/drawing/2014/main" id="{B98CD25B-2022-41BB-A5D1-0CF3FD298FCB}"/>
                </a:ext>
              </a:extLst>
            </p:cNvPr>
            <p:cNvSpPr txBox="1"/>
            <p:nvPr/>
          </p:nvSpPr>
          <p:spPr>
            <a:xfrm>
              <a:off x="10079181" y="3302233"/>
              <a:ext cx="1687591" cy="646331"/>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Horizontal layout </a:t>
              </a:r>
            </a:p>
          </p:txBody>
        </p:sp>
        <p:cxnSp>
          <p:nvCxnSpPr>
            <p:cNvPr id="64" name="Straight Arrow Connector 63">
              <a:extLst>
                <a:ext uri="{FF2B5EF4-FFF2-40B4-BE49-F238E27FC236}">
                  <a16:creationId xmlns:a16="http://schemas.microsoft.com/office/drawing/2014/main" id="{D2B0970D-3CBB-4FB3-A845-51C26486ECF8}"/>
                </a:ext>
              </a:extLst>
            </p:cNvPr>
            <p:cNvCxnSpPr>
              <a:cxnSpLocks/>
              <a:stCxn id="63" idx="1"/>
            </p:cNvCxnSpPr>
            <p:nvPr/>
          </p:nvCxnSpPr>
          <p:spPr>
            <a:xfrm flipH="1">
              <a:off x="7955281" y="3625399"/>
              <a:ext cx="2123900" cy="66115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257A53C5-AED3-493B-9AF9-156C215097C7}"/>
                </a:ext>
              </a:extLst>
            </p:cNvPr>
            <p:cNvSpPr txBox="1"/>
            <p:nvPr/>
          </p:nvSpPr>
          <p:spPr>
            <a:xfrm>
              <a:off x="10079181" y="1552813"/>
              <a:ext cx="1687591" cy="923330"/>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Decided to format info into the map </a:t>
              </a:r>
            </a:p>
          </p:txBody>
        </p:sp>
        <p:cxnSp>
          <p:nvCxnSpPr>
            <p:cNvPr id="66" name="Straight Arrow Connector 65">
              <a:extLst>
                <a:ext uri="{FF2B5EF4-FFF2-40B4-BE49-F238E27FC236}">
                  <a16:creationId xmlns:a16="http://schemas.microsoft.com/office/drawing/2014/main" id="{2B86E20E-CC5B-4E67-8B5A-9F887C0CAD78}"/>
                </a:ext>
              </a:extLst>
            </p:cNvPr>
            <p:cNvCxnSpPr>
              <a:cxnSpLocks/>
              <a:stCxn id="65" idx="1"/>
            </p:cNvCxnSpPr>
            <p:nvPr/>
          </p:nvCxnSpPr>
          <p:spPr>
            <a:xfrm flipH="1">
              <a:off x="7533065" y="2014478"/>
              <a:ext cx="2546116" cy="173769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7" name="TextBox 66">
              <a:extLst>
                <a:ext uri="{FF2B5EF4-FFF2-40B4-BE49-F238E27FC236}">
                  <a16:creationId xmlns:a16="http://schemas.microsoft.com/office/drawing/2014/main" id="{88D54C13-6488-4E71-9CBA-0EF726A0D1BB}"/>
                </a:ext>
              </a:extLst>
            </p:cNvPr>
            <p:cNvSpPr txBox="1"/>
            <p:nvPr/>
          </p:nvSpPr>
          <p:spPr>
            <a:xfrm>
              <a:off x="10079181" y="4461638"/>
              <a:ext cx="1687591" cy="646331"/>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a:t>Comments remained same</a:t>
              </a:r>
            </a:p>
          </p:txBody>
        </p:sp>
        <p:cxnSp>
          <p:nvCxnSpPr>
            <p:cNvPr id="68" name="Straight Arrow Connector 67">
              <a:extLst>
                <a:ext uri="{FF2B5EF4-FFF2-40B4-BE49-F238E27FC236}">
                  <a16:creationId xmlns:a16="http://schemas.microsoft.com/office/drawing/2014/main" id="{31CEBB1E-D02C-498D-BCA6-9693DB225C89}"/>
                </a:ext>
              </a:extLst>
            </p:cNvPr>
            <p:cNvCxnSpPr>
              <a:cxnSpLocks/>
              <a:stCxn id="67" idx="1"/>
            </p:cNvCxnSpPr>
            <p:nvPr/>
          </p:nvCxnSpPr>
          <p:spPr>
            <a:xfrm flipH="1">
              <a:off x="8436373" y="4784804"/>
              <a:ext cx="1642808" cy="76498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70" name="Picture 69">
              <a:extLst>
                <a:ext uri="{FF2B5EF4-FFF2-40B4-BE49-F238E27FC236}">
                  <a16:creationId xmlns:a16="http://schemas.microsoft.com/office/drawing/2014/main" id="{94E376B8-4672-4BB8-8338-3E85B189E054}"/>
                </a:ext>
              </a:extLst>
            </p:cNvPr>
            <p:cNvPicPr>
              <a:picLocks noChangeAspect="1"/>
            </p:cNvPicPr>
            <p:nvPr/>
          </p:nvPicPr>
          <p:blipFill rotWithShape="1">
            <a:blip r:embed="rId4">
              <a:extLst>
                <a:ext uri="{28A0092B-C50C-407E-A947-70E740481C1C}">
                  <a14:useLocalDpi xmlns:a14="http://schemas.microsoft.com/office/drawing/2010/main" val="0"/>
                </a:ext>
              </a:extLst>
            </a:blip>
            <a:srcRect l="56476" t="52824" r="20052" b="-370"/>
            <a:stretch/>
          </p:blipFill>
          <p:spPr>
            <a:xfrm rot="5400000">
              <a:off x="990349" y="-760726"/>
              <a:ext cx="3442344" cy="5229718"/>
            </a:xfrm>
            <a:prstGeom prst="rect">
              <a:avLst/>
            </a:prstGeom>
          </p:spPr>
        </p:pic>
      </p:grpSp>
    </p:spTree>
    <p:extLst>
      <p:ext uri="{BB962C8B-B14F-4D97-AF65-F5344CB8AC3E}">
        <p14:creationId xmlns:p14="http://schemas.microsoft.com/office/powerpoint/2010/main" val="55354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5"/>
                                        </p:tgtEl>
                                        <p:attrNameLst>
                                          <p:attrName>style.visibility</p:attrName>
                                        </p:attrNameLst>
                                      </p:cBhvr>
                                      <p:to>
                                        <p:strVal val="visible"/>
                                      </p:to>
                                    </p:set>
                                    <p:animEffect transition="in" filter="wipe(down)">
                                      <p:cBhvr>
                                        <p:cTn id="7" dur="500"/>
                                        <p:tgtEl>
                                          <p:spTgt spid="4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7"/>
                                        </p:tgtEl>
                                        <p:attrNameLst>
                                          <p:attrName>style.visibility</p:attrName>
                                        </p:attrNameLst>
                                      </p:cBhvr>
                                      <p:to>
                                        <p:strVal val="visible"/>
                                      </p:to>
                                    </p:set>
                                    <p:animEffect transition="in" filter="wipe(down)">
                                      <p:cBhvr>
                                        <p:cTn id="12" dur="500"/>
                                        <p:tgtEl>
                                          <p:spTgt spid="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001C7A-4E9A-4BC6-99AA-08931BC8D6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468" y="0"/>
            <a:ext cx="3823335" cy="6858000"/>
          </a:xfrm>
          <a:prstGeom prst="rect">
            <a:avLst/>
          </a:prstGeom>
        </p:spPr>
      </p:pic>
      <p:pic>
        <p:nvPicPr>
          <p:cNvPr id="5" name="Picture 4">
            <a:extLst>
              <a:ext uri="{FF2B5EF4-FFF2-40B4-BE49-F238E27FC236}">
                <a16:creationId xmlns:a16="http://schemas.microsoft.com/office/drawing/2014/main" id="{80CBEBCE-E26C-434D-B724-3E499DF562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92098" y="0"/>
            <a:ext cx="3823335" cy="6858000"/>
          </a:xfrm>
          <a:prstGeom prst="rect">
            <a:avLst/>
          </a:prstGeom>
        </p:spPr>
      </p:pic>
      <p:pic>
        <p:nvPicPr>
          <p:cNvPr id="7" name="Picture 6">
            <a:extLst>
              <a:ext uri="{FF2B5EF4-FFF2-40B4-BE49-F238E27FC236}">
                <a16:creationId xmlns:a16="http://schemas.microsoft.com/office/drawing/2014/main" id="{D4BD2BDA-0A2A-492D-AC05-BC7FD526115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92098" y="0"/>
            <a:ext cx="3823335" cy="6858000"/>
          </a:xfrm>
          <a:prstGeom prst="rect">
            <a:avLst/>
          </a:prstGeom>
        </p:spPr>
      </p:pic>
      <p:grpSp>
        <p:nvGrpSpPr>
          <p:cNvPr id="34" name="Group 33"/>
          <p:cNvGrpSpPr/>
          <p:nvPr/>
        </p:nvGrpSpPr>
        <p:grpSpPr>
          <a:xfrm>
            <a:off x="7559749" y="973702"/>
            <a:ext cx="3749823" cy="369332"/>
            <a:chOff x="7559749" y="973702"/>
            <a:chExt cx="3749823" cy="369332"/>
          </a:xfrm>
        </p:grpSpPr>
        <p:sp>
          <p:nvSpPr>
            <p:cNvPr id="31" name="TextBox 30">
              <a:extLst>
                <a:ext uri="{FF2B5EF4-FFF2-40B4-BE49-F238E27FC236}">
                  <a16:creationId xmlns:a16="http://schemas.microsoft.com/office/drawing/2014/main" id="{B98CD25B-2022-41BB-A5D1-0CF3FD298FCB}"/>
                </a:ext>
              </a:extLst>
            </p:cNvPr>
            <p:cNvSpPr txBox="1"/>
            <p:nvPr/>
          </p:nvSpPr>
          <p:spPr>
            <a:xfrm>
              <a:off x="9621981" y="973702"/>
              <a:ext cx="1687591" cy="369332"/>
            </a:xfrm>
            <a:prstGeom prst="rect">
              <a:avLst/>
            </a:prstGeom>
            <a:solidFill>
              <a:srgbClr val="63D2FF"/>
            </a:solidFill>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Advertisements</a:t>
              </a:r>
              <a:endParaRPr lang="en-GB" dirty="0"/>
            </a:p>
          </p:txBody>
        </p:sp>
        <p:cxnSp>
          <p:nvCxnSpPr>
            <p:cNvPr id="32" name="Straight Arrow Connector 31">
              <a:extLst>
                <a:ext uri="{FF2B5EF4-FFF2-40B4-BE49-F238E27FC236}">
                  <a16:creationId xmlns:a16="http://schemas.microsoft.com/office/drawing/2014/main" id="{D2B0970D-3CBB-4FB3-A845-51C26486ECF8}"/>
                </a:ext>
              </a:extLst>
            </p:cNvPr>
            <p:cNvCxnSpPr>
              <a:cxnSpLocks/>
              <a:stCxn id="31" idx="1"/>
            </p:cNvCxnSpPr>
            <p:nvPr/>
          </p:nvCxnSpPr>
          <p:spPr>
            <a:xfrm flipH="1">
              <a:off x="7559749" y="1158368"/>
              <a:ext cx="2062232" cy="58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53" name="Group 52"/>
          <p:cNvGrpSpPr/>
          <p:nvPr/>
        </p:nvGrpSpPr>
        <p:grpSpPr>
          <a:xfrm>
            <a:off x="1208917" y="0"/>
            <a:ext cx="10983083" cy="6858000"/>
            <a:chOff x="1208917" y="0"/>
            <a:chExt cx="10983083" cy="6858000"/>
          </a:xfrm>
        </p:grpSpPr>
        <p:grpSp>
          <p:nvGrpSpPr>
            <p:cNvPr id="49" name="Group 48"/>
            <p:cNvGrpSpPr/>
            <p:nvPr/>
          </p:nvGrpSpPr>
          <p:grpSpPr>
            <a:xfrm>
              <a:off x="1208917" y="0"/>
              <a:ext cx="10983083" cy="6858000"/>
              <a:chOff x="1284270" y="0"/>
              <a:chExt cx="10983083" cy="6858000"/>
            </a:xfrm>
          </p:grpSpPr>
          <p:grpSp>
            <p:nvGrpSpPr>
              <p:cNvPr id="2" name="Group 1"/>
              <p:cNvGrpSpPr/>
              <p:nvPr/>
            </p:nvGrpSpPr>
            <p:grpSpPr>
              <a:xfrm>
                <a:off x="3563513" y="0"/>
                <a:ext cx="8703840" cy="6858000"/>
                <a:chOff x="3488160" y="0"/>
                <a:chExt cx="8703840" cy="6858000"/>
              </a:xfrm>
            </p:grpSpPr>
            <p:sp>
              <p:nvSpPr>
                <p:cNvPr id="21" name="TextBox 20">
                  <a:extLst>
                    <a:ext uri="{FF2B5EF4-FFF2-40B4-BE49-F238E27FC236}">
                      <a16:creationId xmlns:a16="http://schemas.microsoft.com/office/drawing/2014/main" id="{E593068D-C727-4DC8-9C67-5A0BB66FFF16}"/>
                    </a:ext>
                  </a:extLst>
                </p:cNvPr>
                <p:cNvSpPr txBox="1"/>
                <p:nvPr/>
              </p:nvSpPr>
              <p:spPr>
                <a:xfrm>
                  <a:off x="3488160" y="0"/>
                  <a:ext cx="8703840" cy="6858000"/>
                </a:xfrm>
                <a:prstGeom prst="rect">
                  <a:avLst/>
                </a:prstGeom>
                <a:solidFill>
                  <a:srgbClr val="099BDD"/>
                </a:solidFill>
                <a:ln>
                  <a:no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endParaRPr lang="en-GB" dirty="0"/>
                </a:p>
              </p:txBody>
            </p:sp>
            <p:sp>
              <p:nvSpPr>
                <p:cNvPr id="22" name="Rectangle 21">
                  <a:extLst>
                    <a:ext uri="{FF2B5EF4-FFF2-40B4-BE49-F238E27FC236}">
                      <a16:creationId xmlns:a16="http://schemas.microsoft.com/office/drawing/2014/main" id="{8C660E38-2CA5-48E7-B323-751927EB3818}"/>
                    </a:ext>
                  </a:extLst>
                </p:cNvPr>
                <p:cNvSpPr/>
                <p:nvPr/>
              </p:nvSpPr>
              <p:spPr>
                <a:xfrm>
                  <a:off x="3638866" y="331008"/>
                  <a:ext cx="3417553" cy="830997"/>
                </a:xfrm>
                <a:prstGeom prst="rect">
                  <a:avLst/>
                </a:prstGeom>
              </p:spPr>
              <p:txBody>
                <a:bodyPr wrap="square">
                  <a:spAutoFit/>
                </a:bodyPr>
                <a:lstStyle/>
                <a:p>
                  <a:r>
                    <a:rPr lang="en-US" sz="2800" b="1" dirty="0" smtClean="0"/>
                    <a:t>Main content screen </a:t>
                  </a:r>
                  <a:r>
                    <a:rPr lang="en-US" sz="2000" b="1" dirty="0" smtClean="0"/>
                    <a:t>Final design</a:t>
                  </a:r>
                  <a:endParaRPr lang="en-US" sz="2000" b="1" dirty="0"/>
                </a:p>
              </p:txBody>
            </p:sp>
          </p:grpSp>
          <p:sp>
            <p:nvSpPr>
              <p:cNvPr id="36" name="TextBox 35">
                <a:extLst>
                  <a:ext uri="{FF2B5EF4-FFF2-40B4-BE49-F238E27FC236}">
                    <a16:creationId xmlns:a16="http://schemas.microsoft.com/office/drawing/2014/main" id="{B98CD25B-2022-41BB-A5D1-0CF3FD298FCB}"/>
                  </a:ext>
                </a:extLst>
              </p:cNvPr>
              <p:cNvSpPr txBox="1"/>
              <p:nvPr/>
            </p:nvSpPr>
            <p:spPr>
              <a:xfrm>
                <a:off x="3748256" y="1343034"/>
                <a:ext cx="1687591" cy="646331"/>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New icons for toilet</a:t>
                </a:r>
                <a:endParaRPr lang="en-GB" dirty="0"/>
              </a:p>
            </p:txBody>
          </p:sp>
          <p:cxnSp>
            <p:nvCxnSpPr>
              <p:cNvPr id="37" name="Straight Arrow Connector 36">
                <a:extLst>
                  <a:ext uri="{FF2B5EF4-FFF2-40B4-BE49-F238E27FC236}">
                    <a16:creationId xmlns:a16="http://schemas.microsoft.com/office/drawing/2014/main" id="{D2B0970D-3CBB-4FB3-A845-51C26486ECF8}"/>
                  </a:ext>
                </a:extLst>
              </p:cNvPr>
              <p:cNvCxnSpPr>
                <a:cxnSpLocks/>
                <a:stCxn id="36" idx="1"/>
              </p:cNvCxnSpPr>
              <p:nvPr/>
            </p:nvCxnSpPr>
            <p:spPr>
              <a:xfrm flipH="1" flipV="1">
                <a:off x="1284270" y="1623318"/>
                <a:ext cx="2463986" cy="4288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41" name="TextBox 40">
                <a:extLst>
                  <a:ext uri="{FF2B5EF4-FFF2-40B4-BE49-F238E27FC236}">
                    <a16:creationId xmlns:a16="http://schemas.microsoft.com/office/drawing/2014/main" id="{B98CD25B-2022-41BB-A5D1-0CF3FD298FCB}"/>
                  </a:ext>
                </a:extLst>
              </p:cNvPr>
              <p:cNvSpPr txBox="1"/>
              <p:nvPr/>
            </p:nvSpPr>
            <p:spPr>
              <a:xfrm>
                <a:off x="3748256" y="2170394"/>
                <a:ext cx="1687591" cy="646331"/>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Real time tracking</a:t>
                </a:r>
                <a:endParaRPr lang="en-GB" dirty="0"/>
              </a:p>
            </p:txBody>
          </p:sp>
          <p:cxnSp>
            <p:nvCxnSpPr>
              <p:cNvPr id="42" name="Straight Arrow Connector 41">
                <a:extLst>
                  <a:ext uri="{FF2B5EF4-FFF2-40B4-BE49-F238E27FC236}">
                    <a16:creationId xmlns:a16="http://schemas.microsoft.com/office/drawing/2014/main" id="{D2B0970D-3CBB-4FB3-A845-51C26486ECF8}"/>
                  </a:ext>
                </a:extLst>
              </p:cNvPr>
              <p:cNvCxnSpPr>
                <a:cxnSpLocks/>
                <a:stCxn id="41" idx="1"/>
              </p:cNvCxnSpPr>
              <p:nvPr/>
            </p:nvCxnSpPr>
            <p:spPr>
              <a:xfrm flipH="1">
                <a:off x="2050316" y="2493560"/>
                <a:ext cx="1697940" cy="646331"/>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44" name="TextBox 43">
                <a:extLst>
                  <a:ext uri="{FF2B5EF4-FFF2-40B4-BE49-F238E27FC236}">
                    <a16:creationId xmlns:a16="http://schemas.microsoft.com/office/drawing/2014/main" id="{B98CD25B-2022-41BB-A5D1-0CF3FD298FCB}"/>
                  </a:ext>
                </a:extLst>
              </p:cNvPr>
              <p:cNvSpPr txBox="1"/>
              <p:nvPr/>
            </p:nvSpPr>
            <p:spPr>
              <a:xfrm>
                <a:off x="3756864" y="2997754"/>
                <a:ext cx="1687591" cy="646331"/>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Better layout of icons</a:t>
                </a:r>
                <a:endParaRPr lang="en-GB" dirty="0"/>
              </a:p>
            </p:txBody>
          </p:sp>
          <p:cxnSp>
            <p:nvCxnSpPr>
              <p:cNvPr id="45" name="Straight Arrow Connector 44">
                <a:extLst>
                  <a:ext uri="{FF2B5EF4-FFF2-40B4-BE49-F238E27FC236}">
                    <a16:creationId xmlns:a16="http://schemas.microsoft.com/office/drawing/2014/main" id="{D2B0970D-3CBB-4FB3-A845-51C26486ECF8}"/>
                  </a:ext>
                </a:extLst>
              </p:cNvPr>
              <p:cNvCxnSpPr>
                <a:cxnSpLocks/>
                <a:stCxn id="44" idx="1"/>
              </p:cNvCxnSpPr>
              <p:nvPr/>
            </p:nvCxnSpPr>
            <p:spPr>
              <a:xfrm flipH="1">
                <a:off x="1828800" y="3320920"/>
                <a:ext cx="1928064" cy="1610676"/>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pic>
          <p:nvPicPr>
            <p:cNvPr id="51" name="Picture 50">
              <a:extLst>
                <a:ext uri="{FF2B5EF4-FFF2-40B4-BE49-F238E27FC236}">
                  <a16:creationId xmlns:a16="http://schemas.microsoft.com/office/drawing/2014/main" id="{EF7F8549-4F4A-4C5D-A947-F318636223D7}"/>
                </a:ext>
              </a:extLst>
            </p:cNvPr>
            <p:cNvPicPr>
              <a:picLocks noChangeAspect="1"/>
            </p:cNvPicPr>
            <p:nvPr/>
          </p:nvPicPr>
          <p:blipFill>
            <a:blip r:embed="rId6"/>
            <a:stretch>
              <a:fillRect/>
            </a:stretch>
          </p:blipFill>
          <p:spPr>
            <a:xfrm>
              <a:off x="3672903" y="4975640"/>
              <a:ext cx="6604503" cy="1433134"/>
            </a:xfrm>
            <a:prstGeom prst="rect">
              <a:avLst/>
            </a:prstGeom>
          </p:spPr>
        </p:pic>
        <p:sp>
          <p:nvSpPr>
            <p:cNvPr id="52" name="Rectangle 51">
              <a:extLst>
                <a:ext uri="{FF2B5EF4-FFF2-40B4-BE49-F238E27FC236}">
                  <a16:creationId xmlns:a16="http://schemas.microsoft.com/office/drawing/2014/main" id="{8C660E38-2CA5-48E7-B323-751927EB3818}"/>
                </a:ext>
              </a:extLst>
            </p:cNvPr>
            <p:cNvSpPr/>
            <p:nvPr/>
          </p:nvSpPr>
          <p:spPr>
            <a:xfrm>
              <a:off x="6174495" y="4408376"/>
              <a:ext cx="4099321" cy="523220"/>
            </a:xfrm>
            <a:prstGeom prst="rect">
              <a:avLst/>
            </a:prstGeom>
          </p:spPr>
          <p:txBody>
            <a:bodyPr wrap="square">
              <a:spAutoFit/>
            </a:bodyPr>
            <a:lstStyle/>
            <a:p>
              <a:pPr algn="r"/>
              <a:r>
                <a:rPr lang="en-US" sz="2800" b="1" dirty="0" smtClean="0"/>
                <a:t>Chosen </a:t>
              </a:r>
              <a:r>
                <a:rPr lang="en-US" sz="2800" b="1" dirty="0"/>
                <a:t>colour</a:t>
              </a:r>
              <a:r>
                <a:rPr lang="en-US" sz="2800" b="1" dirty="0" smtClean="0"/>
                <a:t> scheme</a:t>
              </a:r>
              <a:endParaRPr lang="en-US" sz="2000" b="1" dirty="0"/>
            </a:p>
          </p:txBody>
        </p:sp>
      </p:grpSp>
    </p:spTree>
    <p:extLst>
      <p:ext uri="{BB962C8B-B14F-4D97-AF65-F5344CB8AC3E}">
        <p14:creationId xmlns:p14="http://schemas.microsoft.com/office/powerpoint/2010/main" val="322023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3"/>
                                        </p:tgtEl>
                                      </p:cBhvr>
                                    </p:animEffect>
                                    <p:set>
                                      <p:cBhvr>
                                        <p:cTn id="7" dur="1" fill="hold">
                                          <p:stCondLst>
                                            <p:cond delay="499"/>
                                          </p:stCondLst>
                                        </p:cTn>
                                        <p:tgtEl>
                                          <p:spTgt spid="5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42" presetClass="path" presetSubtype="0" accel="50000" decel="50000" fill="hold" nodeType="withEffect">
                                  <p:stCondLst>
                                    <p:cond delay="0"/>
                                  </p:stCondLst>
                                  <p:childTnLst>
                                    <p:animMotion origin="layout" path="M 1.875E-6 2.77556E-17 L 0.00234 0.52431 " pathEditMode="relative" rAng="0" ptsTypes="AA">
                                      <p:cBhvr>
                                        <p:cTn id="14" dur="1000" fill="hold"/>
                                        <p:tgtEl>
                                          <p:spTgt spid="34"/>
                                        </p:tgtEl>
                                        <p:attrNameLst>
                                          <p:attrName>ppt_x</p:attrName>
                                          <p:attrName>ppt_y</p:attrName>
                                        </p:attrNameLst>
                                      </p:cBhvr>
                                      <p:rCtr x="117" y="2620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495" y="0"/>
            <a:ext cx="3742667" cy="6858000"/>
          </a:xfrm>
          <a:prstGeom prst="rect">
            <a:avLst/>
          </a:prstGeom>
        </p:spPr>
      </p:pic>
      <p:grpSp>
        <p:nvGrpSpPr>
          <p:cNvPr id="24" name="Group 23"/>
          <p:cNvGrpSpPr/>
          <p:nvPr/>
        </p:nvGrpSpPr>
        <p:grpSpPr>
          <a:xfrm>
            <a:off x="1892595" y="331008"/>
            <a:ext cx="5163824" cy="5536636"/>
            <a:chOff x="1892595" y="331008"/>
            <a:chExt cx="5163824" cy="5536636"/>
          </a:xfrm>
        </p:grpSpPr>
        <p:sp>
          <p:nvSpPr>
            <p:cNvPr id="12" name="Rectangle 11">
              <a:extLst>
                <a:ext uri="{FF2B5EF4-FFF2-40B4-BE49-F238E27FC236}">
                  <a16:creationId xmlns:a16="http://schemas.microsoft.com/office/drawing/2014/main" id="{8C660E38-2CA5-48E7-B323-751927EB3818}"/>
                </a:ext>
              </a:extLst>
            </p:cNvPr>
            <p:cNvSpPr/>
            <p:nvPr/>
          </p:nvSpPr>
          <p:spPr>
            <a:xfrm>
              <a:off x="3638866" y="331008"/>
              <a:ext cx="3417553" cy="830997"/>
            </a:xfrm>
            <a:prstGeom prst="rect">
              <a:avLst/>
            </a:prstGeom>
          </p:spPr>
          <p:txBody>
            <a:bodyPr wrap="square">
              <a:spAutoFit/>
            </a:bodyPr>
            <a:lstStyle/>
            <a:p>
              <a:r>
                <a:rPr lang="en-US" sz="2800" b="1" dirty="0" smtClean="0"/>
                <a:t>Add toilet screen  </a:t>
              </a:r>
              <a:r>
                <a:rPr lang="en-US" sz="2000" b="1" dirty="0" smtClean="0"/>
                <a:t>Final design</a:t>
              </a:r>
              <a:endParaRPr lang="en-US" sz="2000" b="1" dirty="0"/>
            </a:p>
          </p:txBody>
        </p:sp>
        <p:sp>
          <p:nvSpPr>
            <p:cNvPr id="4" name="TextBox 3">
              <a:extLst>
                <a:ext uri="{FF2B5EF4-FFF2-40B4-BE49-F238E27FC236}">
                  <a16:creationId xmlns:a16="http://schemas.microsoft.com/office/drawing/2014/main" id="{B98CD25B-2022-41BB-A5D1-0CF3FD298FCB}"/>
                </a:ext>
              </a:extLst>
            </p:cNvPr>
            <p:cNvSpPr txBox="1"/>
            <p:nvPr/>
          </p:nvSpPr>
          <p:spPr>
            <a:xfrm>
              <a:off x="3709256" y="1254015"/>
              <a:ext cx="1687591" cy="646331"/>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Better layout of content</a:t>
              </a:r>
              <a:endParaRPr lang="en-GB" dirty="0"/>
            </a:p>
          </p:txBody>
        </p:sp>
        <p:cxnSp>
          <p:nvCxnSpPr>
            <p:cNvPr id="5" name="Straight Arrow Connector 4">
              <a:extLst>
                <a:ext uri="{FF2B5EF4-FFF2-40B4-BE49-F238E27FC236}">
                  <a16:creationId xmlns:a16="http://schemas.microsoft.com/office/drawing/2014/main" id="{D2B0970D-3CBB-4FB3-A845-51C26486ECF8}"/>
                </a:ext>
              </a:extLst>
            </p:cNvPr>
            <p:cNvCxnSpPr>
              <a:cxnSpLocks/>
              <a:stCxn id="4" idx="1"/>
            </p:cNvCxnSpPr>
            <p:nvPr/>
          </p:nvCxnSpPr>
          <p:spPr>
            <a:xfrm flipH="1">
              <a:off x="1892595" y="1577181"/>
              <a:ext cx="1816661" cy="2388763"/>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B98CD25B-2022-41BB-A5D1-0CF3FD298FCB}"/>
                </a:ext>
              </a:extLst>
            </p:cNvPr>
            <p:cNvSpPr txBox="1"/>
            <p:nvPr/>
          </p:nvSpPr>
          <p:spPr>
            <a:xfrm>
              <a:off x="3709256" y="3154361"/>
              <a:ext cx="1687591" cy="646331"/>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Added icons instead of text</a:t>
              </a:r>
              <a:endParaRPr lang="en-GB" dirty="0"/>
            </a:p>
          </p:txBody>
        </p:sp>
        <p:cxnSp>
          <p:nvCxnSpPr>
            <p:cNvPr id="15" name="Straight Arrow Connector 14">
              <a:extLst>
                <a:ext uri="{FF2B5EF4-FFF2-40B4-BE49-F238E27FC236}">
                  <a16:creationId xmlns:a16="http://schemas.microsoft.com/office/drawing/2014/main" id="{D2B0970D-3CBB-4FB3-A845-51C26486ECF8}"/>
                </a:ext>
              </a:extLst>
            </p:cNvPr>
            <p:cNvCxnSpPr>
              <a:cxnSpLocks/>
              <a:stCxn id="14" idx="1"/>
            </p:cNvCxnSpPr>
            <p:nvPr/>
          </p:nvCxnSpPr>
          <p:spPr>
            <a:xfrm flipH="1">
              <a:off x="2849526" y="3477527"/>
              <a:ext cx="859730" cy="1245308"/>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B98CD25B-2022-41BB-A5D1-0CF3FD298FCB}"/>
                </a:ext>
              </a:extLst>
            </p:cNvPr>
            <p:cNvSpPr txBox="1"/>
            <p:nvPr/>
          </p:nvSpPr>
          <p:spPr>
            <a:xfrm>
              <a:off x="3706185" y="5320458"/>
              <a:ext cx="1687591" cy="369332"/>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Added a button</a:t>
              </a:r>
              <a:endParaRPr lang="en-GB" dirty="0"/>
            </a:p>
          </p:txBody>
        </p:sp>
        <p:cxnSp>
          <p:nvCxnSpPr>
            <p:cNvPr id="19" name="Straight Arrow Connector 18">
              <a:extLst>
                <a:ext uri="{FF2B5EF4-FFF2-40B4-BE49-F238E27FC236}">
                  <a16:creationId xmlns:a16="http://schemas.microsoft.com/office/drawing/2014/main" id="{D2B0970D-3CBB-4FB3-A845-51C26486ECF8}"/>
                </a:ext>
              </a:extLst>
            </p:cNvPr>
            <p:cNvCxnSpPr>
              <a:cxnSpLocks/>
              <a:stCxn id="18" idx="1"/>
            </p:cNvCxnSpPr>
            <p:nvPr/>
          </p:nvCxnSpPr>
          <p:spPr>
            <a:xfrm flipH="1">
              <a:off x="2402959" y="5505124"/>
              <a:ext cx="1303226" cy="36252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grpSp>
        <p:nvGrpSpPr>
          <p:cNvPr id="27" name="Group 26"/>
          <p:cNvGrpSpPr/>
          <p:nvPr/>
        </p:nvGrpSpPr>
        <p:grpSpPr>
          <a:xfrm>
            <a:off x="-203496" y="0"/>
            <a:ext cx="3742667" cy="6858000"/>
            <a:chOff x="-205365" y="0"/>
            <a:chExt cx="3742667" cy="6858000"/>
          </a:xfrm>
        </p:grpSpPr>
        <p:grpSp>
          <p:nvGrpSpPr>
            <p:cNvPr id="11" name="Group 10"/>
            <p:cNvGrpSpPr/>
            <p:nvPr/>
          </p:nvGrpSpPr>
          <p:grpSpPr>
            <a:xfrm>
              <a:off x="-205365" y="0"/>
              <a:ext cx="3742667" cy="6858000"/>
              <a:chOff x="181572" y="0"/>
              <a:chExt cx="3742667" cy="685800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t="59026" r="48011"/>
              <a:stretch/>
            </p:blipFill>
            <p:spPr>
              <a:xfrm>
                <a:off x="181574" y="4048018"/>
                <a:ext cx="1945750" cy="2809982"/>
              </a:xfrm>
              <a:prstGeom prst="rect">
                <a:avLst/>
              </a:prstGeom>
            </p:spPr>
          </p:pic>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b="40974"/>
              <a:stretch/>
            </p:blipFill>
            <p:spPr>
              <a:xfrm>
                <a:off x="181572" y="0"/>
                <a:ext cx="3742667" cy="4048018"/>
              </a:xfrm>
              <a:prstGeom prst="rect">
                <a:avLst/>
              </a:prstGeom>
            </p:spPr>
          </p:pic>
        </p:grpSp>
        <p:pic>
          <p:nvPicPr>
            <p:cNvPr id="26" name="Picture 25"/>
            <p:cNvPicPr>
              <a:picLocks noChangeAspect="1"/>
            </p:cNvPicPr>
            <p:nvPr/>
          </p:nvPicPr>
          <p:blipFill rotWithShape="1">
            <a:blip r:embed="rId3">
              <a:extLst>
                <a:ext uri="{28A0092B-C50C-407E-A947-70E740481C1C}">
                  <a14:useLocalDpi xmlns:a14="http://schemas.microsoft.com/office/drawing/2010/main" val="0"/>
                </a:ext>
              </a:extLst>
            </a:blip>
            <a:srcRect l="51855" t="58994" b="-1"/>
            <a:stretch/>
          </p:blipFill>
          <p:spPr>
            <a:xfrm>
              <a:off x="1733872" y="4045744"/>
              <a:ext cx="1801882" cy="2812256"/>
            </a:xfrm>
            <a:prstGeom prst="rect">
              <a:avLst/>
            </a:prstGeom>
          </p:spPr>
        </p:pic>
      </p:gr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3497" y="0"/>
            <a:ext cx="3742667" cy="6858000"/>
          </a:xfrm>
          <a:prstGeom prst="rect">
            <a:avLst/>
          </a:prstGeom>
        </p:spPr>
      </p:pic>
    </p:spTree>
    <p:extLst>
      <p:ext uri="{BB962C8B-B14F-4D97-AF65-F5344CB8AC3E}">
        <p14:creationId xmlns:p14="http://schemas.microsoft.com/office/powerpoint/2010/main" val="3021230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24"/>
                                        </p:tgtEl>
                                      </p:cBhvr>
                                    </p:animEffect>
                                    <p:set>
                                      <p:cBhvr>
                                        <p:cTn id="7" dur="1" fill="hold">
                                          <p:stCondLst>
                                            <p:cond delay="499"/>
                                          </p:stCondLst>
                                        </p:cTn>
                                        <p:tgtEl>
                                          <p:spTgt spid="2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xit" presetSubtype="0" fill="hold" nodeType="clickEffect">
                                  <p:stCondLst>
                                    <p:cond delay="0"/>
                                  </p:stCondLst>
                                  <p:childTnLst>
                                    <p:set>
                                      <p:cBhvr>
                                        <p:cTn id="11" dur="1" fill="hold">
                                          <p:stCondLst>
                                            <p:cond delay="0"/>
                                          </p:stCondLst>
                                        </p:cTn>
                                        <p:tgtEl>
                                          <p:spTgt spid="7"/>
                                        </p:tgtEl>
                                        <p:attrNameLst>
                                          <p:attrName>style.visibility</p:attrName>
                                        </p:attrNameLst>
                                      </p:cBhvr>
                                      <p:to>
                                        <p:strVal val="hidden"/>
                                      </p:to>
                                    </p:set>
                                  </p:childTnLst>
                                </p:cTn>
                              </p:par>
                            </p:childTnLst>
                          </p:cTn>
                        </p:par>
                        <p:par>
                          <p:cTn id="12" fill="hold">
                            <p:stCondLst>
                              <p:cond delay="0"/>
                            </p:stCondLst>
                            <p:childTnLst>
                              <p:par>
                                <p:cTn id="13" presetID="1" presetClass="entr" presetSubtype="0" fill="hold" nodeType="after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xit" presetSubtype="0" fill="hold" nodeType="withEffect">
                                  <p:stCondLst>
                                    <p:cond delay="0"/>
                                  </p:stCondLst>
                                  <p:childTnLst>
                                    <p:set>
                                      <p:cBhvr>
                                        <p:cTn id="20" dur="1" fill="hold">
                                          <p:stCondLst>
                                            <p:cond delay="0"/>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535" y="0"/>
            <a:ext cx="3715990" cy="6858000"/>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24471" t="61872" r="65508" b="32102"/>
          <a:stretch/>
        </p:blipFill>
        <p:spPr>
          <a:xfrm>
            <a:off x="1127815" y="4246939"/>
            <a:ext cx="372373" cy="413168"/>
          </a:xfrm>
          <a:prstGeom prst="rect">
            <a:avLst/>
          </a:prstGeom>
        </p:spPr>
      </p:pic>
      <p:grpSp>
        <p:nvGrpSpPr>
          <p:cNvPr id="19" name="Group 18"/>
          <p:cNvGrpSpPr/>
          <p:nvPr/>
        </p:nvGrpSpPr>
        <p:grpSpPr>
          <a:xfrm>
            <a:off x="2730320" y="3429000"/>
            <a:ext cx="2852231" cy="2861641"/>
            <a:chOff x="2667906" y="3955747"/>
            <a:chExt cx="2852231" cy="2861641"/>
          </a:xfrm>
        </p:grpSpPr>
        <p:sp>
          <p:nvSpPr>
            <p:cNvPr id="4" name="TextBox 3">
              <a:extLst>
                <a:ext uri="{FF2B5EF4-FFF2-40B4-BE49-F238E27FC236}">
                  <a16:creationId xmlns:a16="http://schemas.microsoft.com/office/drawing/2014/main" id="{B98CD25B-2022-41BB-A5D1-0CF3FD298FCB}"/>
                </a:ext>
              </a:extLst>
            </p:cNvPr>
            <p:cNvSpPr txBox="1"/>
            <p:nvPr/>
          </p:nvSpPr>
          <p:spPr>
            <a:xfrm>
              <a:off x="3832546" y="3955747"/>
              <a:ext cx="1687591" cy="369332"/>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Verified toilet</a:t>
              </a:r>
              <a:endParaRPr lang="en-GB" dirty="0"/>
            </a:p>
          </p:txBody>
        </p:sp>
        <p:cxnSp>
          <p:nvCxnSpPr>
            <p:cNvPr id="5" name="Straight Arrow Connector 4">
              <a:extLst>
                <a:ext uri="{FF2B5EF4-FFF2-40B4-BE49-F238E27FC236}">
                  <a16:creationId xmlns:a16="http://schemas.microsoft.com/office/drawing/2014/main" id="{D2B0970D-3CBB-4FB3-A845-51C26486ECF8}"/>
                </a:ext>
              </a:extLst>
            </p:cNvPr>
            <p:cNvCxnSpPr>
              <a:cxnSpLocks/>
              <a:stCxn id="4" idx="1"/>
            </p:cNvCxnSpPr>
            <p:nvPr/>
          </p:nvCxnSpPr>
          <p:spPr>
            <a:xfrm flipH="1">
              <a:off x="2667906" y="4140413"/>
              <a:ext cx="1164640" cy="54180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B98CD25B-2022-41BB-A5D1-0CF3FD298FCB}"/>
                </a:ext>
              </a:extLst>
            </p:cNvPr>
            <p:cNvSpPr txBox="1"/>
            <p:nvPr/>
          </p:nvSpPr>
          <p:spPr>
            <a:xfrm>
              <a:off x="3832546" y="4509404"/>
              <a:ext cx="1687591" cy="923330"/>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Changed icons from stars to poop</a:t>
              </a:r>
              <a:endParaRPr lang="en-GB" dirty="0"/>
            </a:p>
          </p:txBody>
        </p:sp>
        <p:cxnSp>
          <p:nvCxnSpPr>
            <p:cNvPr id="10" name="Straight Arrow Connector 9">
              <a:extLst>
                <a:ext uri="{FF2B5EF4-FFF2-40B4-BE49-F238E27FC236}">
                  <a16:creationId xmlns:a16="http://schemas.microsoft.com/office/drawing/2014/main" id="{D2B0970D-3CBB-4FB3-A845-51C26486ECF8}"/>
                </a:ext>
              </a:extLst>
            </p:cNvPr>
            <p:cNvCxnSpPr>
              <a:cxnSpLocks/>
              <a:stCxn id="9" idx="1"/>
            </p:cNvCxnSpPr>
            <p:nvPr/>
          </p:nvCxnSpPr>
          <p:spPr>
            <a:xfrm flipH="1">
              <a:off x="2667906" y="4971069"/>
              <a:ext cx="1164640" cy="78631"/>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B98CD25B-2022-41BB-A5D1-0CF3FD298FCB}"/>
                </a:ext>
              </a:extLst>
            </p:cNvPr>
            <p:cNvSpPr txBox="1"/>
            <p:nvPr/>
          </p:nvSpPr>
          <p:spPr>
            <a:xfrm>
              <a:off x="3832546" y="5617059"/>
              <a:ext cx="1687591" cy="1200329"/>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Comments made to look more like comments</a:t>
              </a:r>
              <a:endParaRPr lang="en-GB" dirty="0"/>
            </a:p>
          </p:txBody>
        </p:sp>
        <p:cxnSp>
          <p:nvCxnSpPr>
            <p:cNvPr id="13" name="Straight Arrow Connector 12">
              <a:extLst>
                <a:ext uri="{FF2B5EF4-FFF2-40B4-BE49-F238E27FC236}">
                  <a16:creationId xmlns:a16="http://schemas.microsoft.com/office/drawing/2014/main" id="{D2B0970D-3CBB-4FB3-A845-51C26486ECF8}"/>
                </a:ext>
              </a:extLst>
            </p:cNvPr>
            <p:cNvCxnSpPr>
              <a:cxnSpLocks/>
              <a:stCxn id="12" idx="1"/>
            </p:cNvCxnSpPr>
            <p:nvPr/>
          </p:nvCxnSpPr>
          <p:spPr>
            <a:xfrm flipH="1" flipV="1">
              <a:off x="3060930" y="6217223"/>
              <a:ext cx="771616" cy="1"/>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grpSp>
      <p:pic>
        <p:nvPicPr>
          <p:cNvPr id="15" name="Picture 14"/>
          <p:cNvPicPr>
            <a:picLocks noChangeAspect="1"/>
          </p:cNvPicPr>
          <p:nvPr/>
        </p:nvPicPr>
        <p:blipFill rotWithShape="1">
          <a:blip r:embed="rId3">
            <a:extLst>
              <a:ext uri="{28A0092B-C50C-407E-A947-70E740481C1C}">
                <a14:useLocalDpi xmlns:a14="http://schemas.microsoft.com/office/drawing/2010/main" val="0"/>
              </a:ext>
            </a:extLst>
          </a:blip>
          <a:srcRect l="24471" t="61872" r="65508" b="32068"/>
          <a:stretch/>
        </p:blipFill>
        <p:spPr>
          <a:xfrm>
            <a:off x="1500188" y="4246937"/>
            <a:ext cx="372373" cy="415551"/>
          </a:xfrm>
          <a:prstGeom prst="rect">
            <a:avLst/>
          </a:prstGeom>
        </p:spPr>
      </p:pic>
      <p:pic>
        <p:nvPicPr>
          <p:cNvPr id="16" name="Picture 15"/>
          <p:cNvPicPr>
            <a:picLocks noChangeAspect="1"/>
          </p:cNvPicPr>
          <p:nvPr/>
        </p:nvPicPr>
        <p:blipFill rotWithShape="1">
          <a:blip r:embed="rId3">
            <a:extLst>
              <a:ext uri="{28A0092B-C50C-407E-A947-70E740481C1C}">
                <a14:useLocalDpi xmlns:a14="http://schemas.microsoft.com/office/drawing/2010/main" val="0"/>
              </a:ext>
            </a:extLst>
          </a:blip>
          <a:srcRect l="24471" t="61872" r="65508" b="32033"/>
          <a:stretch/>
        </p:blipFill>
        <p:spPr>
          <a:xfrm>
            <a:off x="1866561" y="4246936"/>
            <a:ext cx="372373" cy="417933"/>
          </a:xfrm>
          <a:prstGeom prst="rect">
            <a:avLst/>
          </a:prstGeom>
        </p:spPr>
      </p:pic>
      <p:pic>
        <p:nvPicPr>
          <p:cNvPr id="17" name="Picture 16"/>
          <p:cNvPicPr>
            <a:picLocks noChangeAspect="1"/>
          </p:cNvPicPr>
          <p:nvPr/>
        </p:nvPicPr>
        <p:blipFill rotWithShape="1">
          <a:blip r:embed="rId3">
            <a:extLst>
              <a:ext uri="{28A0092B-C50C-407E-A947-70E740481C1C}">
                <a14:useLocalDpi xmlns:a14="http://schemas.microsoft.com/office/drawing/2010/main" val="0"/>
              </a:ext>
            </a:extLst>
          </a:blip>
          <a:srcRect l="24471" t="61872" r="65508" b="32127"/>
          <a:stretch/>
        </p:blipFill>
        <p:spPr>
          <a:xfrm>
            <a:off x="2231281" y="4243871"/>
            <a:ext cx="372373" cy="411474"/>
          </a:xfrm>
          <a:prstGeom prst="rect">
            <a:avLst/>
          </a:prstGeom>
        </p:spPr>
      </p:pic>
      <p:sp>
        <p:nvSpPr>
          <p:cNvPr id="18" name="Rectangle 17">
            <a:extLst>
              <a:ext uri="{FF2B5EF4-FFF2-40B4-BE49-F238E27FC236}">
                <a16:creationId xmlns:a16="http://schemas.microsoft.com/office/drawing/2014/main" id="{8C660E38-2CA5-48E7-B323-751927EB3818}"/>
              </a:ext>
            </a:extLst>
          </p:cNvPr>
          <p:cNvSpPr/>
          <p:nvPr/>
        </p:nvSpPr>
        <p:spPr>
          <a:xfrm>
            <a:off x="4265590" y="331008"/>
            <a:ext cx="4231138" cy="830997"/>
          </a:xfrm>
          <a:prstGeom prst="rect">
            <a:avLst/>
          </a:prstGeom>
        </p:spPr>
        <p:txBody>
          <a:bodyPr wrap="square">
            <a:spAutoFit/>
          </a:bodyPr>
          <a:lstStyle/>
          <a:p>
            <a:r>
              <a:rPr lang="en-US" sz="2800" b="1" dirty="0" smtClean="0"/>
              <a:t>Toilet information screen  </a:t>
            </a:r>
            <a:r>
              <a:rPr lang="en-US" sz="2000" b="1" dirty="0" smtClean="0"/>
              <a:t>Final design</a:t>
            </a:r>
            <a:endParaRPr lang="en-US" sz="2000" b="1" dirty="0"/>
          </a:p>
        </p:txBody>
      </p:sp>
    </p:spTree>
    <p:extLst>
      <p:ext uri="{BB962C8B-B14F-4D97-AF65-F5344CB8AC3E}">
        <p14:creationId xmlns:p14="http://schemas.microsoft.com/office/powerpoint/2010/main" val="699918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9"/>
                                        </p:tgtEl>
                                      </p:cBhvr>
                                    </p:animEffect>
                                    <p:set>
                                      <p:cBhvr>
                                        <p:cTn id="7" dur="1" fill="hold">
                                          <p:stCondLst>
                                            <p:cond delay="499"/>
                                          </p:stCondLst>
                                        </p:cTn>
                                        <p:tgtEl>
                                          <p:spTgt spid="19"/>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31CCB-5A0D-45F6-B021-56AF4DFE2EC9}"/>
              </a:ext>
            </a:extLst>
          </p:cNvPr>
          <p:cNvSpPr>
            <a:spLocks noGrp="1"/>
          </p:cNvSpPr>
          <p:nvPr>
            <p:ph type="title"/>
          </p:nvPr>
        </p:nvSpPr>
        <p:spPr/>
        <p:txBody>
          <a:bodyPr>
            <a:normAutofit fontScale="90000"/>
          </a:bodyPr>
          <a:lstStyle/>
          <a:p>
            <a:r>
              <a:rPr lang="en-US" sz="6000" dirty="0"/>
              <a:t>Current Market &amp; Analysis of Competitors</a:t>
            </a:r>
            <a:endParaRPr lang="en-GB" sz="8000" dirty="0"/>
          </a:p>
        </p:txBody>
      </p:sp>
      <p:sp>
        <p:nvSpPr>
          <p:cNvPr id="3" name="Content Placeholder 2">
            <a:extLst>
              <a:ext uri="{FF2B5EF4-FFF2-40B4-BE49-F238E27FC236}">
                <a16:creationId xmlns:a16="http://schemas.microsoft.com/office/drawing/2014/main" id="{1AE0EF2C-F1C3-476D-A14E-98A5E1C4C936}"/>
              </a:ext>
            </a:extLst>
          </p:cNvPr>
          <p:cNvSpPr>
            <a:spLocks noGrp="1"/>
          </p:cNvSpPr>
          <p:nvPr>
            <p:ph idx="1"/>
          </p:nvPr>
        </p:nvSpPr>
        <p:spPr>
          <a:xfrm>
            <a:off x="1202919" y="2011680"/>
            <a:ext cx="9784080" cy="4562144"/>
          </a:xfrm>
        </p:spPr>
        <p:txBody>
          <a:bodyPr>
            <a:normAutofit lnSpcReduction="10000"/>
          </a:bodyPr>
          <a:lstStyle/>
          <a:p>
            <a:r>
              <a:rPr lang="en-US" sz="2400" dirty="0"/>
              <a:t>There are not many competitors in this type of app design which is good news because we can make a new updated app. The competitor apps are not very good and have a limited number of features so we can use this to our advantage and try to make a profit in this market with a better app with advertising. </a:t>
            </a:r>
          </a:p>
          <a:p>
            <a:r>
              <a:rPr lang="en-US" sz="2400" dirty="0"/>
              <a:t>The difference from our app and other apps is that ours will have more features and be more user friendly and will support IOS and android. From researching competitors, there is a website which does exactly what our app aims to do but it does it using a website and not an app which is where ours will be different. </a:t>
            </a:r>
          </a:p>
          <a:p>
            <a:r>
              <a:rPr lang="en-US" sz="2400" dirty="0"/>
              <a:t>Creating an app instead of a webpage is better for our target market because nearly everyone (including elderly people) has a phone which makes our service more accessible and user friendly.</a:t>
            </a:r>
          </a:p>
        </p:txBody>
      </p:sp>
    </p:spTree>
    <p:extLst>
      <p:ext uri="{BB962C8B-B14F-4D97-AF65-F5344CB8AC3E}">
        <p14:creationId xmlns:p14="http://schemas.microsoft.com/office/powerpoint/2010/main" val="24494890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C45F-F043-4E77-9AB0-D36E55E774F2}"/>
              </a:ext>
            </a:extLst>
          </p:cNvPr>
          <p:cNvSpPr>
            <a:spLocks noGrp="1"/>
          </p:cNvSpPr>
          <p:nvPr>
            <p:ph type="title"/>
          </p:nvPr>
        </p:nvSpPr>
        <p:spPr/>
        <p:txBody>
          <a:bodyPr>
            <a:normAutofit/>
          </a:bodyPr>
          <a:lstStyle/>
          <a:p>
            <a:r>
              <a:rPr lang="en-GB" sz="6000" dirty="0"/>
              <a:t>Unique selling point</a:t>
            </a:r>
          </a:p>
        </p:txBody>
      </p:sp>
      <p:sp>
        <p:nvSpPr>
          <p:cNvPr id="3" name="Content Placeholder 2">
            <a:extLst>
              <a:ext uri="{FF2B5EF4-FFF2-40B4-BE49-F238E27FC236}">
                <a16:creationId xmlns:a16="http://schemas.microsoft.com/office/drawing/2014/main" id="{1B5F18CE-7623-407C-9C7D-4DA7D76424CC}"/>
              </a:ext>
            </a:extLst>
          </p:cNvPr>
          <p:cNvSpPr>
            <a:spLocks noGrp="1"/>
          </p:cNvSpPr>
          <p:nvPr>
            <p:ph idx="1"/>
          </p:nvPr>
        </p:nvSpPr>
        <p:spPr/>
        <p:txBody>
          <a:bodyPr>
            <a:normAutofit/>
          </a:bodyPr>
          <a:lstStyle/>
          <a:p>
            <a:r>
              <a:rPr lang="en-US" sz="2400" dirty="0"/>
              <a:t>One of the unique selling points of this app is that the app allows its users to leave reviews on the toilets and restrooms that they use so other people can see how hygienic and maintained the toilets are. </a:t>
            </a:r>
          </a:p>
          <a:p>
            <a:r>
              <a:rPr lang="en-US" sz="2400" dirty="0"/>
              <a:t>Another unique selling point is that the app is free and anyone is able to use it. </a:t>
            </a:r>
          </a:p>
          <a:p>
            <a:r>
              <a:rPr lang="en-US" sz="2400" dirty="0"/>
              <a:t>The app will not collect any personal data on the users and only stores the comments the user made at which public toilet which helps give people an idea of the state of the toilets before they use them. </a:t>
            </a:r>
          </a:p>
        </p:txBody>
      </p:sp>
    </p:spTree>
    <p:extLst>
      <p:ext uri="{BB962C8B-B14F-4D97-AF65-F5344CB8AC3E}">
        <p14:creationId xmlns:p14="http://schemas.microsoft.com/office/powerpoint/2010/main" val="10995297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63D1E-C5F0-48C1-9142-4DE97EA43027}"/>
              </a:ext>
            </a:extLst>
          </p:cNvPr>
          <p:cNvSpPr>
            <a:spLocks noGrp="1"/>
          </p:cNvSpPr>
          <p:nvPr>
            <p:ph type="title"/>
          </p:nvPr>
        </p:nvSpPr>
        <p:spPr/>
        <p:txBody>
          <a:bodyPr>
            <a:normAutofit/>
          </a:bodyPr>
          <a:lstStyle/>
          <a:p>
            <a:r>
              <a:rPr lang="en-GB" sz="6000" dirty="0"/>
              <a:t>Goal &amp; Objectives</a:t>
            </a:r>
          </a:p>
        </p:txBody>
      </p:sp>
      <p:sp>
        <p:nvSpPr>
          <p:cNvPr id="3" name="Content Placeholder 2">
            <a:extLst>
              <a:ext uri="{FF2B5EF4-FFF2-40B4-BE49-F238E27FC236}">
                <a16:creationId xmlns:a16="http://schemas.microsoft.com/office/drawing/2014/main" id="{DCD07A01-1989-4164-B6EB-610606218C00}"/>
              </a:ext>
            </a:extLst>
          </p:cNvPr>
          <p:cNvSpPr>
            <a:spLocks noGrp="1"/>
          </p:cNvSpPr>
          <p:nvPr>
            <p:ph idx="1"/>
          </p:nvPr>
        </p:nvSpPr>
        <p:spPr/>
        <p:txBody>
          <a:bodyPr>
            <a:normAutofit/>
          </a:bodyPr>
          <a:lstStyle/>
          <a:p>
            <a:pPr marL="0" indent="0">
              <a:buNone/>
            </a:pPr>
            <a:r>
              <a:rPr lang="en-US" dirty="0"/>
              <a:t>Goals:</a:t>
            </a:r>
          </a:p>
          <a:p>
            <a:pPr fontAlgn="base"/>
            <a:r>
              <a:rPr lang="en-US" dirty="0"/>
              <a:t>Create a logo suitable for our application</a:t>
            </a:r>
          </a:p>
          <a:p>
            <a:pPr fontAlgn="base"/>
            <a:r>
              <a:rPr lang="en-US" dirty="0"/>
              <a:t>Design the interface of our application</a:t>
            </a:r>
          </a:p>
          <a:p>
            <a:pPr fontAlgn="base"/>
            <a:r>
              <a:rPr lang="en-US" dirty="0"/>
              <a:t>Create a prototype of </a:t>
            </a:r>
            <a:r>
              <a:rPr lang="en-US" dirty="0" err="1"/>
              <a:t>CrapMap</a:t>
            </a:r>
            <a:endParaRPr lang="en-US" dirty="0"/>
          </a:p>
          <a:p>
            <a:pPr marL="0" indent="0" fontAlgn="base">
              <a:buNone/>
            </a:pPr>
            <a:endParaRPr lang="en-US" dirty="0"/>
          </a:p>
          <a:p>
            <a:pPr marL="0" indent="0">
              <a:buNone/>
            </a:pPr>
            <a:r>
              <a:rPr lang="en-US" dirty="0"/>
              <a:t>Objectives:</a:t>
            </a:r>
          </a:p>
          <a:p>
            <a:pPr fontAlgn="base"/>
            <a:r>
              <a:rPr lang="en-US" dirty="0"/>
              <a:t>Implement a way for users to add public toilets to the map</a:t>
            </a:r>
          </a:p>
          <a:p>
            <a:pPr fontAlgn="base"/>
            <a:r>
              <a:rPr lang="en-US" dirty="0"/>
              <a:t>Implement a review system</a:t>
            </a:r>
            <a:br>
              <a:rPr lang="en-US" dirty="0"/>
            </a:br>
            <a:endParaRPr lang="en-GB" dirty="0"/>
          </a:p>
        </p:txBody>
      </p:sp>
    </p:spTree>
    <p:extLst>
      <p:ext uri="{BB962C8B-B14F-4D97-AF65-F5344CB8AC3E}">
        <p14:creationId xmlns:p14="http://schemas.microsoft.com/office/powerpoint/2010/main" val="21788369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5777C-6E86-4EF6-BF0C-6B25B9875411}"/>
              </a:ext>
            </a:extLst>
          </p:cNvPr>
          <p:cNvSpPr>
            <a:spLocks noGrp="1"/>
          </p:cNvSpPr>
          <p:nvPr>
            <p:ph type="title"/>
          </p:nvPr>
        </p:nvSpPr>
        <p:spPr/>
        <p:txBody>
          <a:bodyPr>
            <a:normAutofit/>
          </a:bodyPr>
          <a:lstStyle/>
          <a:p>
            <a:r>
              <a:rPr lang="en-GB" sz="6000" dirty="0"/>
              <a:t>GANTT Chart</a:t>
            </a:r>
          </a:p>
        </p:txBody>
      </p:sp>
      <p:pic>
        <p:nvPicPr>
          <p:cNvPr id="2050" name="Picture 2" descr="https://lh6.googleusercontent.com/Uo-gh5EH4frWRPuWN4-H7S4jbranN0kqJdvtTZmqgsBXqLm7uBL0OdQN0X8hCt5g5wC-oKxSn0zSVcNtvkFFjOyjVHI2qObl_PyE7pgl17LhR-80dZDz72hr7FQdK2MdOepSH7xYRnM">
            <a:extLst>
              <a:ext uri="{FF2B5EF4-FFF2-40B4-BE49-F238E27FC236}">
                <a16:creationId xmlns:a16="http://schemas.microsoft.com/office/drawing/2014/main" id="{EEB067F4-1F91-41E8-A07C-821A4CC4391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360" t="20276" r="49028" b="33475"/>
          <a:stretch/>
        </p:blipFill>
        <p:spPr bwMode="auto">
          <a:xfrm>
            <a:off x="1611557" y="1918663"/>
            <a:ext cx="8968886" cy="4702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14441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E4EEA-8ACF-46F3-A521-B14F937A1B84}"/>
              </a:ext>
            </a:extLst>
          </p:cNvPr>
          <p:cNvSpPr>
            <a:spLocks noGrp="1"/>
          </p:cNvSpPr>
          <p:nvPr>
            <p:ph type="title"/>
          </p:nvPr>
        </p:nvSpPr>
        <p:spPr/>
        <p:txBody>
          <a:bodyPr>
            <a:normAutofit/>
          </a:bodyPr>
          <a:lstStyle/>
          <a:p>
            <a:r>
              <a:rPr lang="en-GB" sz="6000" dirty="0"/>
              <a:t>Logo</a:t>
            </a:r>
          </a:p>
        </p:txBody>
      </p:sp>
      <p:sp>
        <p:nvSpPr>
          <p:cNvPr id="3" name="Content Placeholder 2">
            <a:extLst>
              <a:ext uri="{FF2B5EF4-FFF2-40B4-BE49-F238E27FC236}">
                <a16:creationId xmlns:a16="http://schemas.microsoft.com/office/drawing/2014/main" id="{9C8824F9-2C7C-4976-B8AC-0E2729B87178}"/>
              </a:ext>
            </a:extLst>
          </p:cNvPr>
          <p:cNvSpPr>
            <a:spLocks noGrp="1"/>
          </p:cNvSpPr>
          <p:nvPr>
            <p:ph idx="1"/>
          </p:nvPr>
        </p:nvSpPr>
        <p:spPr>
          <a:xfrm>
            <a:off x="126125" y="2011680"/>
            <a:ext cx="5683467" cy="4635700"/>
          </a:xfrm>
        </p:spPr>
        <p:txBody>
          <a:bodyPr>
            <a:normAutofit/>
          </a:bodyPr>
          <a:lstStyle/>
          <a:p>
            <a:r>
              <a:rPr lang="en-US" dirty="0"/>
              <a:t>These are the four logos that we created. We decided to go with logo 2 because we feel that this logo is the most appealing and suits our application best. </a:t>
            </a:r>
          </a:p>
          <a:p>
            <a:r>
              <a:rPr lang="en-US" dirty="0"/>
              <a:t>The other options are too convoluted, this is because logos are supposed to be simple. </a:t>
            </a:r>
          </a:p>
          <a:p>
            <a:r>
              <a:rPr lang="en-US" dirty="0"/>
              <a:t>We have also decided to use option 1 but inside of the application instead of as the logo. </a:t>
            </a:r>
          </a:p>
          <a:p>
            <a:pPr marL="0" indent="0">
              <a:buNone/>
            </a:pPr>
            <a:endParaRPr lang="en-GB" dirty="0" smtClean="0"/>
          </a:p>
          <a:p>
            <a:pPr marL="0" indent="0">
              <a:buNone/>
            </a:pPr>
            <a:r>
              <a:rPr lang="en-GB" dirty="0" smtClean="0"/>
              <a:t>SLOGAN: </a:t>
            </a:r>
            <a:r>
              <a:rPr lang="en-US" dirty="0" smtClean="0"/>
              <a:t>If you need a crap use our map! Trading name: </a:t>
            </a:r>
            <a:r>
              <a:rPr lang="en-US" dirty="0" smtClean="0"/>
              <a:t>Crap Map</a:t>
            </a:r>
            <a:endParaRPr lang="en-GB" dirty="0"/>
          </a:p>
        </p:txBody>
      </p:sp>
      <p:pic>
        <p:nvPicPr>
          <p:cNvPr id="3079" name="Picture 7" descr="https://lh3.googleusercontent.com/w3BzRbTuImeiUHuieVyHIPNAi-rPs5RHucTo79DVlesyh5-7zb6UJcaATE7iEd-_ZvGf3x6sJ0MhtXRQ3VVPa9WMutssEdxDpsx4amhJ_ChiV12NLrjr8CuAZlfyGhX4IikQEDzsLoE">
            <a:extLst>
              <a:ext uri="{FF2B5EF4-FFF2-40B4-BE49-F238E27FC236}">
                <a16:creationId xmlns:a16="http://schemas.microsoft.com/office/drawing/2014/main" id="{84BC24BD-4BC6-42EB-8455-CB70FC11B5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9592" y="322732"/>
            <a:ext cx="3082159" cy="3082159"/>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descr="https://lh3.googleusercontent.com/oM2iYzHQh1XSgpVLQ86kcbeHvfPIl-_SkSNKdj41hrtrpLpkCscVUiPY4mx1wks36p62qQAX4caGQnMYsJI9U-uwbzPs2BnKgOxqiBIjU9buUO3mqgEauxp837OpPkIRdGaS4RixZW4">
            <a:extLst>
              <a:ext uri="{FF2B5EF4-FFF2-40B4-BE49-F238E27FC236}">
                <a16:creationId xmlns:a16="http://schemas.microsoft.com/office/drawing/2014/main" id="{72258F13-11B5-404C-9398-67F9AD1FE935}"/>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5809592" y="3491665"/>
            <a:ext cx="3082159" cy="3082159"/>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11" descr="https://lh3.googleusercontent.com/T3eaGzQEpKFRMU-47JixBoKRnSoD8J4oYUclqZaxu88XokcrWRBdXDa5Lo_b-o9htmvDdTgUpslTP3R0ktKOLRBPcEDCBlEsXtgv8Er-Mc_fqjctqx8CIGxDS_c_6g8cUrCYK9cRQKs">
            <a:extLst>
              <a:ext uri="{FF2B5EF4-FFF2-40B4-BE49-F238E27FC236}">
                <a16:creationId xmlns:a16="http://schemas.microsoft.com/office/drawing/2014/main" id="{4C8EBB1B-0269-4E24-A03F-7F5364272E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86344" y="322732"/>
            <a:ext cx="3082160" cy="3082160"/>
          </a:xfrm>
          <a:prstGeom prst="rect">
            <a:avLst/>
          </a:prstGeom>
          <a:noFill/>
          <a:extLst>
            <a:ext uri="{909E8E84-426E-40DD-AFC4-6F175D3DCCD1}">
              <a14:hiddenFill xmlns:a14="http://schemas.microsoft.com/office/drawing/2010/main">
                <a:solidFill>
                  <a:srgbClr val="FFFFFF"/>
                </a:solidFill>
              </a14:hiddenFill>
            </a:ext>
          </a:extLst>
        </p:spPr>
      </p:pic>
      <p:pic>
        <p:nvPicPr>
          <p:cNvPr id="3085" name="Picture 13" descr="https://lh5.googleusercontent.com/tYQ70v6f89Htuz3xMvXzXPzNRBIW0N8DXewrIAVGiLmJ_SPyLHLR3h1Xgh6ARRffKv3y3td8dk-YdvUK__mwxnZGk2d9R8kzK4q8vbmADZcByQjQwi26yfKqdmuIP79GSSOVSP2RNqA">
            <a:extLst>
              <a:ext uri="{FF2B5EF4-FFF2-40B4-BE49-F238E27FC236}">
                <a16:creationId xmlns:a16="http://schemas.microsoft.com/office/drawing/2014/main" id="{AA66D4D2-5CCE-4407-90CD-DB45ADBFB4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86344" y="3491665"/>
            <a:ext cx="3082159" cy="30821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E08AB1C-F42A-4948-9145-726CCB329BEA}"/>
              </a:ext>
            </a:extLst>
          </p:cNvPr>
          <p:cNvSpPr txBox="1"/>
          <p:nvPr/>
        </p:nvSpPr>
        <p:spPr>
          <a:xfrm>
            <a:off x="5809592" y="322732"/>
            <a:ext cx="400708" cy="769441"/>
          </a:xfrm>
          <a:prstGeom prst="rect">
            <a:avLst/>
          </a:prstGeom>
          <a:noFill/>
        </p:spPr>
        <p:txBody>
          <a:bodyPr wrap="square" rtlCol="0">
            <a:spAutoFit/>
          </a:bodyPr>
          <a:lstStyle/>
          <a:p>
            <a:r>
              <a:rPr lang="en-GB" sz="4400" dirty="0"/>
              <a:t>1</a:t>
            </a:r>
          </a:p>
        </p:txBody>
      </p:sp>
      <p:sp>
        <p:nvSpPr>
          <p:cNvPr id="16" name="TextBox 15">
            <a:extLst>
              <a:ext uri="{FF2B5EF4-FFF2-40B4-BE49-F238E27FC236}">
                <a16:creationId xmlns:a16="http://schemas.microsoft.com/office/drawing/2014/main" id="{FE6EF1FB-75A0-4D61-BAE5-5212502F8048}"/>
              </a:ext>
            </a:extLst>
          </p:cNvPr>
          <p:cNvSpPr txBox="1"/>
          <p:nvPr/>
        </p:nvSpPr>
        <p:spPr>
          <a:xfrm>
            <a:off x="8986344" y="322731"/>
            <a:ext cx="400708" cy="769441"/>
          </a:xfrm>
          <a:prstGeom prst="rect">
            <a:avLst/>
          </a:prstGeom>
          <a:noFill/>
        </p:spPr>
        <p:txBody>
          <a:bodyPr wrap="square" rtlCol="0">
            <a:spAutoFit/>
          </a:bodyPr>
          <a:lstStyle/>
          <a:p>
            <a:r>
              <a:rPr lang="en-GB" sz="4400" dirty="0"/>
              <a:t>2</a:t>
            </a:r>
          </a:p>
        </p:txBody>
      </p:sp>
      <p:sp>
        <p:nvSpPr>
          <p:cNvPr id="17" name="TextBox 16">
            <a:extLst>
              <a:ext uri="{FF2B5EF4-FFF2-40B4-BE49-F238E27FC236}">
                <a16:creationId xmlns:a16="http://schemas.microsoft.com/office/drawing/2014/main" id="{7F120D6B-EB6B-4738-96DD-0D4A9786A8BB}"/>
              </a:ext>
            </a:extLst>
          </p:cNvPr>
          <p:cNvSpPr txBox="1"/>
          <p:nvPr/>
        </p:nvSpPr>
        <p:spPr>
          <a:xfrm>
            <a:off x="5809592" y="3491665"/>
            <a:ext cx="400708" cy="769441"/>
          </a:xfrm>
          <a:prstGeom prst="rect">
            <a:avLst/>
          </a:prstGeom>
          <a:noFill/>
        </p:spPr>
        <p:txBody>
          <a:bodyPr wrap="square" rtlCol="0">
            <a:spAutoFit/>
          </a:bodyPr>
          <a:lstStyle/>
          <a:p>
            <a:r>
              <a:rPr lang="en-GB" sz="4400" dirty="0"/>
              <a:t>3</a:t>
            </a:r>
          </a:p>
        </p:txBody>
      </p:sp>
      <p:sp>
        <p:nvSpPr>
          <p:cNvPr id="18" name="TextBox 17">
            <a:extLst>
              <a:ext uri="{FF2B5EF4-FFF2-40B4-BE49-F238E27FC236}">
                <a16:creationId xmlns:a16="http://schemas.microsoft.com/office/drawing/2014/main" id="{F0D82AAD-7C15-4D14-BA0F-F652FD97CB27}"/>
              </a:ext>
            </a:extLst>
          </p:cNvPr>
          <p:cNvSpPr txBox="1"/>
          <p:nvPr/>
        </p:nvSpPr>
        <p:spPr>
          <a:xfrm>
            <a:off x="8986344" y="3491665"/>
            <a:ext cx="400708" cy="769441"/>
          </a:xfrm>
          <a:prstGeom prst="rect">
            <a:avLst/>
          </a:prstGeom>
          <a:noFill/>
        </p:spPr>
        <p:txBody>
          <a:bodyPr wrap="square" rtlCol="0">
            <a:spAutoFit/>
          </a:bodyPr>
          <a:lstStyle/>
          <a:p>
            <a:r>
              <a:rPr lang="en-GB" sz="4400" dirty="0"/>
              <a:t>4</a:t>
            </a:r>
          </a:p>
        </p:txBody>
      </p:sp>
    </p:spTree>
    <p:extLst>
      <p:ext uri="{BB962C8B-B14F-4D97-AF65-F5344CB8AC3E}">
        <p14:creationId xmlns:p14="http://schemas.microsoft.com/office/powerpoint/2010/main" val="40685315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824AF-805E-47BD-8574-C8692810D6AD}"/>
              </a:ext>
            </a:extLst>
          </p:cNvPr>
          <p:cNvSpPr>
            <a:spLocks noGrp="1"/>
          </p:cNvSpPr>
          <p:nvPr>
            <p:ph type="title"/>
          </p:nvPr>
        </p:nvSpPr>
        <p:spPr/>
        <p:txBody>
          <a:bodyPr>
            <a:normAutofit/>
          </a:bodyPr>
          <a:lstStyle/>
          <a:p>
            <a:r>
              <a:rPr lang="en-GB" sz="6000" dirty="0"/>
              <a:t>Target Market</a:t>
            </a:r>
          </a:p>
        </p:txBody>
      </p:sp>
      <p:sp>
        <p:nvSpPr>
          <p:cNvPr id="3" name="Content Placeholder 2">
            <a:extLst>
              <a:ext uri="{FF2B5EF4-FFF2-40B4-BE49-F238E27FC236}">
                <a16:creationId xmlns:a16="http://schemas.microsoft.com/office/drawing/2014/main" id="{CB4BAB9E-F6E7-4AB9-B165-B18835ADDAC4}"/>
              </a:ext>
            </a:extLst>
          </p:cNvPr>
          <p:cNvSpPr>
            <a:spLocks noGrp="1"/>
          </p:cNvSpPr>
          <p:nvPr>
            <p:ph idx="1"/>
          </p:nvPr>
        </p:nvSpPr>
        <p:spPr/>
        <p:txBody>
          <a:bodyPr/>
          <a:lstStyle/>
          <a:p>
            <a:r>
              <a:rPr lang="en-US" dirty="0"/>
              <a:t>The target market for this application is people who suffer from illnesses that requires them to have access to toilets or know where the closest toilet is if they are in an emergency. </a:t>
            </a:r>
          </a:p>
          <a:p>
            <a:r>
              <a:rPr lang="en-US" dirty="0"/>
              <a:t>An </a:t>
            </a:r>
            <a:r>
              <a:rPr lang="en-US" dirty="0" smtClean="0"/>
              <a:t>illness </a:t>
            </a:r>
            <a:r>
              <a:rPr lang="en-US" dirty="0"/>
              <a:t>that people </a:t>
            </a:r>
            <a:r>
              <a:rPr lang="en-US" dirty="0" smtClean="0"/>
              <a:t>may </a:t>
            </a:r>
            <a:r>
              <a:rPr lang="en-US" dirty="0"/>
              <a:t>have is IBS (Irritable Bowel Syndrome) which is one </a:t>
            </a:r>
            <a:r>
              <a:rPr lang="en-US" dirty="0" smtClean="0"/>
              <a:t>of the </a:t>
            </a:r>
            <a:r>
              <a:rPr lang="en-US" dirty="0"/>
              <a:t>many illnesses that might require access to a public restroom. </a:t>
            </a:r>
          </a:p>
          <a:p>
            <a:r>
              <a:rPr lang="en-US" dirty="0"/>
              <a:t>Other people that might find this map useful is people that spend a lot of time attending concerts and other public events as they might need to find the closest toilet if they need it.</a:t>
            </a:r>
          </a:p>
        </p:txBody>
      </p:sp>
    </p:spTree>
    <p:extLst>
      <p:ext uri="{BB962C8B-B14F-4D97-AF65-F5344CB8AC3E}">
        <p14:creationId xmlns:p14="http://schemas.microsoft.com/office/powerpoint/2010/main" val="21455541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share</a:t>
            </a:r>
            <a:endParaRPr lang="en-GB" dirty="0"/>
          </a:p>
        </p:txBody>
      </p:sp>
      <p:pic>
        <p:nvPicPr>
          <p:cNvPr id="4" name="Picture 3"/>
          <p:cNvPicPr/>
          <p:nvPr/>
        </p:nvPicPr>
        <p:blipFill rotWithShape="1">
          <a:blip r:embed="rId3" cstate="print">
            <a:extLst>
              <a:ext uri="{28A0092B-C50C-407E-A947-70E740481C1C}">
                <a14:useLocalDpi xmlns:a14="http://schemas.microsoft.com/office/drawing/2010/main" val="0"/>
              </a:ext>
            </a:extLst>
          </a:blip>
          <a:srcRect l="26590" t="20976" r="36517" b="57359"/>
          <a:stretch/>
        </p:blipFill>
        <p:spPr bwMode="auto">
          <a:xfrm>
            <a:off x="145644" y="1918990"/>
            <a:ext cx="4339248" cy="1433269"/>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B98CD25B-2022-41BB-A5D1-0CF3FD298FCB}"/>
              </a:ext>
            </a:extLst>
          </p:cNvPr>
          <p:cNvSpPr txBox="1"/>
          <p:nvPr/>
        </p:nvSpPr>
        <p:spPr>
          <a:xfrm>
            <a:off x="4656747" y="2340497"/>
            <a:ext cx="2222519" cy="584775"/>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sz="3200" dirty="0" smtClean="0">
                <a:latin typeface="Arial" panose="020B0604020202020204" pitchFamily="34" charset="0"/>
                <a:cs typeface="Arial" panose="020B0604020202020204" pitchFamily="34" charset="0"/>
              </a:rPr>
              <a:t>500,000 +</a:t>
            </a:r>
            <a:endParaRPr lang="en-GB" sz="3200" dirty="0">
              <a:latin typeface="Arial" panose="020B0604020202020204" pitchFamily="34" charset="0"/>
              <a:cs typeface="Arial" panose="020B0604020202020204" pitchFamily="34" charset="0"/>
            </a:endParaRPr>
          </a:p>
        </p:txBody>
      </p:sp>
      <p:grpSp>
        <p:nvGrpSpPr>
          <p:cNvPr id="13" name="Group 12"/>
          <p:cNvGrpSpPr/>
          <p:nvPr/>
        </p:nvGrpSpPr>
        <p:grpSpPr>
          <a:xfrm>
            <a:off x="145644" y="3565352"/>
            <a:ext cx="6733622" cy="1392865"/>
            <a:chOff x="145644" y="3565352"/>
            <a:chExt cx="6733622" cy="1392865"/>
          </a:xfrm>
        </p:grpSpPr>
        <p:pic>
          <p:nvPicPr>
            <p:cNvPr id="6" name="Picture 5"/>
            <p:cNvPicPr/>
            <p:nvPr/>
          </p:nvPicPr>
          <p:blipFill rotWithShape="1">
            <a:blip r:embed="rId4" cstate="print">
              <a:extLst>
                <a:ext uri="{28A0092B-C50C-407E-A947-70E740481C1C}">
                  <a14:useLocalDpi xmlns:a14="http://schemas.microsoft.com/office/drawing/2010/main" val="0"/>
                </a:ext>
              </a:extLst>
            </a:blip>
            <a:srcRect l="26424" t="12114" r="37015" b="67022"/>
            <a:stretch/>
          </p:blipFill>
          <p:spPr bwMode="auto">
            <a:xfrm>
              <a:off x="145644" y="3565352"/>
              <a:ext cx="4339248" cy="1392865"/>
            </a:xfrm>
            <a:prstGeom prst="rect">
              <a:avLst/>
            </a:prstGeom>
            <a:ln>
              <a:noFill/>
            </a:ln>
            <a:extLst>
              <a:ext uri="{53640926-AAD7-44D8-BBD7-CCE9431645EC}">
                <a14:shadowObscured xmlns:a14="http://schemas.microsoft.com/office/drawing/2010/main"/>
              </a:ext>
            </a:extLst>
          </p:spPr>
        </p:pic>
        <p:sp>
          <p:nvSpPr>
            <p:cNvPr id="11" name="TextBox 10">
              <a:extLst>
                <a:ext uri="{FF2B5EF4-FFF2-40B4-BE49-F238E27FC236}">
                  <a16:creationId xmlns:a16="http://schemas.microsoft.com/office/drawing/2014/main" id="{B98CD25B-2022-41BB-A5D1-0CF3FD298FCB}"/>
                </a:ext>
              </a:extLst>
            </p:cNvPr>
            <p:cNvSpPr txBox="1"/>
            <p:nvPr/>
          </p:nvSpPr>
          <p:spPr>
            <a:xfrm>
              <a:off x="4656748" y="3969396"/>
              <a:ext cx="2222518" cy="584775"/>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sz="3200" dirty="0" smtClean="0">
                  <a:latin typeface="Arial" panose="020B0604020202020204" pitchFamily="34" charset="0"/>
                  <a:cs typeface="Arial" panose="020B0604020202020204" pitchFamily="34" charset="0"/>
                </a:rPr>
                <a:t>500,000 +</a:t>
              </a:r>
              <a:endParaRPr lang="en-GB" sz="3200" dirty="0">
                <a:latin typeface="Arial" panose="020B0604020202020204" pitchFamily="34" charset="0"/>
                <a:cs typeface="Arial" panose="020B0604020202020204" pitchFamily="34" charset="0"/>
              </a:endParaRPr>
            </a:p>
          </p:txBody>
        </p:sp>
      </p:grpSp>
      <p:grpSp>
        <p:nvGrpSpPr>
          <p:cNvPr id="14" name="Group 13"/>
          <p:cNvGrpSpPr/>
          <p:nvPr/>
        </p:nvGrpSpPr>
        <p:grpSpPr>
          <a:xfrm>
            <a:off x="145644" y="5171311"/>
            <a:ext cx="6733622" cy="1686689"/>
            <a:chOff x="145644" y="5171311"/>
            <a:chExt cx="6733622" cy="1686689"/>
          </a:xfrm>
        </p:grpSpPr>
        <p:pic>
          <p:nvPicPr>
            <p:cNvPr id="7" name="Picture 6"/>
            <p:cNvPicPr/>
            <p:nvPr/>
          </p:nvPicPr>
          <p:blipFill rotWithShape="1">
            <a:blip r:embed="rId5" cstate="print">
              <a:extLst>
                <a:ext uri="{28A0092B-C50C-407E-A947-70E740481C1C}">
                  <a14:useLocalDpi xmlns:a14="http://schemas.microsoft.com/office/drawing/2010/main" val="0"/>
                </a:ext>
              </a:extLst>
            </a:blip>
            <a:srcRect l="26091" t="11818" r="36683" b="62457"/>
            <a:stretch/>
          </p:blipFill>
          <p:spPr bwMode="auto">
            <a:xfrm>
              <a:off x="145644" y="5171311"/>
              <a:ext cx="4339247" cy="1686689"/>
            </a:xfrm>
            <a:prstGeom prst="rect">
              <a:avLst/>
            </a:prstGeom>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B98CD25B-2022-41BB-A5D1-0CF3FD298FCB}"/>
                </a:ext>
              </a:extLst>
            </p:cNvPr>
            <p:cNvSpPr txBox="1"/>
            <p:nvPr/>
          </p:nvSpPr>
          <p:spPr>
            <a:xfrm>
              <a:off x="4656747" y="5725835"/>
              <a:ext cx="2222519" cy="584775"/>
            </a:xfrm>
            <a:prstGeom prst="rect">
              <a:avLst/>
            </a:prstGeom>
            <a:solidFill>
              <a:srgbClr val="2081C3"/>
            </a:solidFill>
            <a:ln w="38100">
              <a:solidFill>
                <a:schemeClr val="bg1"/>
              </a:solidFill>
            </a:ln>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sz="3200" dirty="0">
                  <a:latin typeface="Arial" panose="020B0604020202020204" pitchFamily="34" charset="0"/>
                  <a:cs typeface="Arial" panose="020B0604020202020204" pitchFamily="34" charset="0"/>
                </a:rPr>
                <a:t>1</a:t>
              </a:r>
              <a:r>
                <a:rPr lang="en-GB" sz="3200" dirty="0" smtClean="0">
                  <a:latin typeface="Arial" panose="020B0604020202020204" pitchFamily="34" charset="0"/>
                  <a:cs typeface="Arial" panose="020B0604020202020204" pitchFamily="34" charset="0"/>
                </a:rPr>
                <a:t>00,000 +</a:t>
              </a:r>
              <a:endParaRPr lang="en-GB" sz="3200" dirty="0">
                <a:latin typeface="Arial" panose="020B0604020202020204" pitchFamily="34" charset="0"/>
                <a:cs typeface="Arial" panose="020B0604020202020204" pitchFamily="34" charset="0"/>
              </a:endParaRPr>
            </a:p>
          </p:txBody>
        </p:sp>
      </p:grpSp>
      <p:sp>
        <p:nvSpPr>
          <p:cNvPr id="15" name="Content Placeholder 2">
            <a:extLst>
              <a:ext uri="{FF2B5EF4-FFF2-40B4-BE49-F238E27FC236}">
                <a16:creationId xmlns:a16="http://schemas.microsoft.com/office/drawing/2014/main" id="{76F264C3-D855-421B-8158-1BCB765A0BC2}"/>
              </a:ext>
            </a:extLst>
          </p:cNvPr>
          <p:cNvSpPr txBox="1">
            <a:spLocks/>
          </p:cNvSpPr>
          <p:nvPr/>
        </p:nvSpPr>
        <p:spPr>
          <a:xfrm>
            <a:off x="7051122" y="3352259"/>
            <a:ext cx="5059363" cy="420624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r>
              <a:rPr lang="en-GB" dirty="0" smtClean="0"/>
              <a:t>The current market share is massive</a:t>
            </a:r>
          </a:p>
          <a:p>
            <a:r>
              <a:rPr lang="en-GB" dirty="0" smtClean="0"/>
              <a:t>Everyone needs to use the toilet</a:t>
            </a:r>
          </a:p>
          <a:p>
            <a:r>
              <a:rPr lang="en-GB" dirty="0" smtClean="0"/>
              <a:t>Could not get any stats on IOS</a:t>
            </a:r>
          </a:p>
          <a:p>
            <a:r>
              <a:rPr lang="en-GB" dirty="0" smtClean="0"/>
              <a:t>Was not responded to a FOI request </a:t>
            </a:r>
          </a:p>
          <a:p>
            <a:endParaRPr lang="en-GB" dirty="0" smtClean="0"/>
          </a:p>
        </p:txBody>
      </p:sp>
    </p:spTree>
    <p:extLst>
      <p:ext uri="{BB962C8B-B14F-4D97-AF65-F5344CB8AC3E}">
        <p14:creationId xmlns:p14="http://schemas.microsoft.com/office/powerpoint/2010/main" val="1458533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 trends</a:t>
            </a:r>
            <a:endParaRPr lang="en-GB" dirty="0"/>
          </a:p>
        </p:txBody>
      </p:sp>
      <p:pic>
        <p:nvPicPr>
          <p:cNvPr id="4" name="Picture 3"/>
          <p:cNvPicPr/>
          <p:nvPr/>
        </p:nvPicPr>
        <p:blipFill rotWithShape="1">
          <a:blip r:embed="rId2">
            <a:extLst>
              <a:ext uri="{28A0092B-C50C-407E-A947-70E740481C1C}">
                <a14:useLocalDpi xmlns:a14="http://schemas.microsoft.com/office/drawing/2010/main" val="0"/>
              </a:ext>
            </a:extLst>
          </a:blip>
          <a:srcRect l="20109" t="32204" r="20895" b="31160"/>
          <a:stretch/>
        </p:blipFill>
        <p:spPr bwMode="auto">
          <a:xfrm>
            <a:off x="773822" y="2728699"/>
            <a:ext cx="10336249" cy="3610457"/>
          </a:xfrm>
          <a:prstGeom prst="rect">
            <a:avLst/>
          </a:prstGeom>
          <a:ln>
            <a:noFill/>
          </a:ln>
          <a:extLst>
            <a:ext uri="{53640926-AAD7-44D8-BBD7-CCE9431645EC}">
              <a14:shadowObscured xmlns:a14="http://schemas.microsoft.com/office/drawing/2010/main"/>
            </a:ext>
          </a:extLst>
        </p:spPr>
      </p:pic>
      <p:sp>
        <p:nvSpPr>
          <p:cNvPr id="5" name="Text Box 8"/>
          <p:cNvSpPr txBox="1"/>
          <p:nvPr/>
        </p:nvSpPr>
        <p:spPr>
          <a:xfrm>
            <a:off x="3730701" y="2063982"/>
            <a:ext cx="4422490" cy="664717"/>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3600" b="1" dirty="0">
                <a:effectLst/>
                <a:latin typeface="Calibri" panose="020F0502020204030204" pitchFamily="34" charset="0"/>
                <a:ea typeface="Calibri" panose="020F0502020204030204" pitchFamily="34" charset="0"/>
                <a:cs typeface="Times New Roman" panose="02020603050405020304" pitchFamily="18" charset="0"/>
              </a:rPr>
              <a:t>Public toilet near me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8" name="Group 7"/>
          <p:cNvGrpSpPr/>
          <p:nvPr/>
        </p:nvGrpSpPr>
        <p:grpSpPr>
          <a:xfrm>
            <a:off x="629123" y="2073133"/>
            <a:ext cx="10625645" cy="4266023"/>
            <a:chOff x="629123" y="2073133"/>
            <a:chExt cx="10625645" cy="4266023"/>
          </a:xfrm>
        </p:grpSpPr>
        <p:pic>
          <p:nvPicPr>
            <p:cNvPr id="6" name="Picture 5"/>
            <p:cNvPicPr>
              <a:picLocks noChangeAspect="1"/>
            </p:cNvPicPr>
            <p:nvPr/>
          </p:nvPicPr>
          <p:blipFill rotWithShape="1">
            <a:blip r:embed="rId3"/>
            <a:srcRect l="19632" t="32378" r="20310" b="31344"/>
            <a:stretch/>
          </p:blipFill>
          <p:spPr>
            <a:xfrm>
              <a:off x="629123" y="2728699"/>
              <a:ext cx="10625645" cy="3610457"/>
            </a:xfrm>
            <a:prstGeom prst="rect">
              <a:avLst/>
            </a:prstGeom>
          </p:spPr>
        </p:pic>
        <p:sp>
          <p:nvSpPr>
            <p:cNvPr id="7" name="Text Box 8"/>
            <p:cNvSpPr txBox="1"/>
            <p:nvPr/>
          </p:nvSpPr>
          <p:spPr>
            <a:xfrm>
              <a:off x="4626587" y="2073133"/>
              <a:ext cx="2630715" cy="664717"/>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3600" b="1" dirty="0">
                  <a:effectLst/>
                  <a:latin typeface="Calibri" panose="020F0502020204030204" pitchFamily="34" charset="0"/>
                  <a:ea typeface="Calibri" panose="020F0502020204030204" pitchFamily="34" charset="0"/>
                  <a:cs typeface="Times New Roman" panose="02020603050405020304" pitchFamily="18" charset="0"/>
                </a:rPr>
                <a:t>Public </a:t>
              </a:r>
              <a:r>
                <a:rPr lang="en-GB" sz="3600" b="1" dirty="0" smtClean="0">
                  <a:effectLst/>
                  <a:latin typeface="Calibri" panose="020F0502020204030204" pitchFamily="34" charset="0"/>
                  <a:ea typeface="Calibri" panose="020F0502020204030204" pitchFamily="34" charset="0"/>
                  <a:cs typeface="Times New Roman" panose="02020603050405020304" pitchFamily="18" charset="0"/>
                </a:rPr>
                <a:t>toilet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3282907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xit"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trends</a:t>
            </a:r>
          </a:p>
        </p:txBody>
      </p:sp>
      <p:pic>
        <p:nvPicPr>
          <p:cNvPr id="4" name="Picture 3"/>
          <p:cNvPicPr/>
          <p:nvPr/>
        </p:nvPicPr>
        <p:blipFill rotWithShape="1">
          <a:blip r:embed="rId2">
            <a:extLst>
              <a:ext uri="{28A0092B-C50C-407E-A947-70E740481C1C}">
                <a14:useLocalDpi xmlns:a14="http://schemas.microsoft.com/office/drawing/2010/main" val="0"/>
              </a:ext>
            </a:extLst>
          </a:blip>
          <a:srcRect l="20441" t="40477" r="20563" b="24069"/>
          <a:stretch/>
        </p:blipFill>
        <p:spPr bwMode="auto">
          <a:xfrm>
            <a:off x="882735" y="2831760"/>
            <a:ext cx="10664441" cy="3605000"/>
          </a:xfrm>
          <a:prstGeom prst="rect">
            <a:avLst/>
          </a:prstGeom>
          <a:ln>
            <a:noFill/>
          </a:ln>
          <a:extLst>
            <a:ext uri="{53640926-AAD7-44D8-BBD7-CCE9431645EC}">
              <a14:shadowObscured xmlns:a14="http://schemas.microsoft.com/office/drawing/2010/main"/>
            </a:ext>
          </a:extLst>
        </p:spPr>
      </p:pic>
      <p:sp>
        <p:nvSpPr>
          <p:cNvPr id="5" name="Text Box 6"/>
          <p:cNvSpPr txBox="1"/>
          <p:nvPr/>
        </p:nvSpPr>
        <p:spPr>
          <a:xfrm>
            <a:off x="2774022" y="2293763"/>
            <a:ext cx="2389384" cy="42862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3200" b="1"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Public toilet</a:t>
            </a:r>
            <a:endParaRPr lang="en-GB" sz="24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 Box 7"/>
          <p:cNvSpPr txBox="1"/>
          <p:nvPr/>
        </p:nvSpPr>
        <p:spPr>
          <a:xfrm>
            <a:off x="5487255" y="2293763"/>
            <a:ext cx="3831405" cy="42862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32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Public toilet near me</a:t>
            </a:r>
            <a:endParaRPr lang="en-GB" sz="2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7" name="Group 16"/>
          <p:cNvGrpSpPr/>
          <p:nvPr/>
        </p:nvGrpSpPr>
        <p:grpSpPr>
          <a:xfrm>
            <a:off x="5825447" y="3883632"/>
            <a:ext cx="5465852" cy="1828799"/>
            <a:chOff x="5825447" y="3883632"/>
            <a:chExt cx="5465852" cy="1828799"/>
          </a:xfrm>
        </p:grpSpPr>
        <p:cxnSp>
          <p:nvCxnSpPr>
            <p:cNvPr id="7" name="Straight Arrow Connector 6"/>
            <p:cNvCxnSpPr/>
            <p:nvPr/>
          </p:nvCxnSpPr>
          <p:spPr>
            <a:xfrm flipV="1">
              <a:off x="5825447" y="3883632"/>
              <a:ext cx="5465852" cy="1171253"/>
            </a:xfrm>
            <a:prstGeom prst="straightConnector1">
              <a:avLst/>
            </a:prstGeom>
            <a:ln w="28575">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10" name="Straight Arrow Connector 9"/>
            <p:cNvCxnSpPr/>
            <p:nvPr/>
          </p:nvCxnSpPr>
          <p:spPr>
            <a:xfrm flipV="1">
              <a:off x="10037852" y="5400564"/>
              <a:ext cx="1253447" cy="311867"/>
            </a:xfrm>
            <a:prstGeom prst="straightConnector1">
              <a:avLst/>
            </a:prstGeom>
            <a:ln w="28575">
              <a:solidFill>
                <a:srgbClr val="002060"/>
              </a:solidFill>
              <a:tailEnd type="triangle"/>
            </a:ln>
          </p:spPr>
          <p:style>
            <a:lnRef idx="1">
              <a:schemeClr val="accent2"/>
            </a:lnRef>
            <a:fillRef idx="0">
              <a:schemeClr val="accent2"/>
            </a:fillRef>
            <a:effectRef idx="0">
              <a:schemeClr val="accent2"/>
            </a:effectRef>
            <a:fontRef idx="minor">
              <a:schemeClr val="tx1"/>
            </a:fontRef>
          </p:style>
        </p:cxnSp>
      </p:grpSp>
      <p:grpSp>
        <p:nvGrpSpPr>
          <p:cNvPr id="26" name="Group 25"/>
          <p:cNvGrpSpPr/>
          <p:nvPr/>
        </p:nvGrpSpPr>
        <p:grpSpPr>
          <a:xfrm>
            <a:off x="7633699" y="3944069"/>
            <a:ext cx="3554856" cy="1045529"/>
            <a:chOff x="7633699" y="3944069"/>
            <a:chExt cx="3554856" cy="1045529"/>
          </a:xfrm>
        </p:grpSpPr>
        <p:cxnSp>
          <p:nvCxnSpPr>
            <p:cNvPr id="19" name="Straight Arrow Connector 18"/>
            <p:cNvCxnSpPr/>
            <p:nvPr/>
          </p:nvCxnSpPr>
          <p:spPr>
            <a:xfrm flipV="1">
              <a:off x="7633699" y="4640276"/>
              <a:ext cx="205483" cy="349322"/>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V="1">
              <a:off x="8145695" y="4498259"/>
              <a:ext cx="205483" cy="349322"/>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V="1">
              <a:off x="8657691" y="4383421"/>
              <a:ext cx="205483" cy="349322"/>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9213350" y="4234117"/>
              <a:ext cx="205483" cy="349322"/>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9820381" y="4148937"/>
              <a:ext cx="205483" cy="349322"/>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V="1">
              <a:off x="10421417" y="3999633"/>
              <a:ext cx="205483" cy="349322"/>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10983072" y="3944069"/>
              <a:ext cx="205483" cy="349322"/>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70374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17"/>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B9E6F-B773-47CC-95AE-1A092BE589F3}"/>
              </a:ext>
            </a:extLst>
          </p:cNvPr>
          <p:cNvSpPr>
            <a:spLocks noGrp="1"/>
          </p:cNvSpPr>
          <p:nvPr>
            <p:ph type="title"/>
          </p:nvPr>
        </p:nvSpPr>
        <p:spPr>
          <a:xfrm>
            <a:off x="0" y="284176"/>
            <a:ext cx="4999037" cy="1508760"/>
          </a:xfrm>
        </p:spPr>
        <p:txBody>
          <a:bodyPr>
            <a:normAutofit/>
          </a:bodyPr>
          <a:lstStyle/>
          <a:p>
            <a:pPr algn="ctr"/>
            <a:r>
              <a:rPr lang="en-GB" sz="3600" dirty="0"/>
              <a:t>Collaboration during </a:t>
            </a:r>
            <a:br>
              <a:rPr lang="en-GB" sz="3600" dirty="0"/>
            </a:br>
            <a:r>
              <a:rPr lang="en-GB" sz="3600" dirty="0"/>
              <a:t>the project</a:t>
            </a:r>
          </a:p>
        </p:txBody>
      </p:sp>
      <p:pic>
        <p:nvPicPr>
          <p:cNvPr id="4098" name="Picture 2" descr="https://lh3.googleusercontent.com/6OoxFKOARO11krus33s_vcI66AmwoelYEfpKNu8lrGyDUuoLI9_rAD-HXPWhRqm64LIzA8e1bAKNXn-9YDuetgRXchbzscDKn_-5AaKIVx4k5ZhrAFBR0fiyaJFiDqXT1X0_Y-8sIlg">
            <a:extLst>
              <a:ext uri="{FF2B5EF4-FFF2-40B4-BE49-F238E27FC236}">
                <a16:creationId xmlns:a16="http://schemas.microsoft.com/office/drawing/2014/main" id="{776E0295-ECC3-4B46-B1BD-F11252A6AC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2456" y="615027"/>
            <a:ext cx="7069544" cy="291237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4AD97A7-A738-4E91-9556-CCC6F875AF5B}"/>
              </a:ext>
            </a:extLst>
          </p:cNvPr>
          <p:cNvSpPr/>
          <p:nvPr/>
        </p:nvSpPr>
        <p:spPr>
          <a:xfrm>
            <a:off x="123419" y="2329970"/>
            <a:ext cx="4999037" cy="1323439"/>
          </a:xfrm>
          <a:prstGeom prst="rect">
            <a:avLst/>
          </a:prstGeom>
        </p:spPr>
        <p:txBody>
          <a:bodyPr wrap="square">
            <a:spAutoFit/>
          </a:bodyPr>
          <a:lstStyle/>
          <a:p>
            <a:pPr marL="342900" indent="-342900">
              <a:buFont typeface="Arial" panose="020B0604020202020204" pitchFamily="34" charset="0"/>
              <a:buChar char="•"/>
            </a:pPr>
            <a:r>
              <a:rPr lang="en-US" sz="2000" dirty="0"/>
              <a:t>We have split up the workload of this group project into sections and given it to each other based on what they feel like their skills will be best suited for.</a:t>
            </a:r>
          </a:p>
        </p:txBody>
      </p:sp>
      <p:sp>
        <p:nvSpPr>
          <p:cNvPr id="6" name="Rectangle 5">
            <a:extLst>
              <a:ext uri="{FF2B5EF4-FFF2-40B4-BE49-F238E27FC236}">
                <a16:creationId xmlns:a16="http://schemas.microsoft.com/office/drawing/2014/main" id="{1176995A-9B05-4E78-8A99-506CC578CA5C}"/>
              </a:ext>
            </a:extLst>
          </p:cNvPr>
          <p:cNvSpPr/>
          <p:nvPr/>
        </p:nvSpPr>
        <p:spPr>
          <a:xfrm>
            <a:off x="123419" y="3776520"/>
            <a:ext cx="11792762" cy="2893100"/>
          </a:xfrm>
          <a:prstGeom prst="rect">
            <a:avLst/>
          </a:prstGeom>
        </p:spPr>
        <p:txBody>
          <a:bodyPr wrap="square">
            <a:spAutoFit/>
          </a:bodyPr>
          <a:lstStyle/>
          <a:p>
            <a:pPr marL="342900" indent="-342900">
              <a:buFont typeface="Arial" panose="020B0604020202020204" pitchFamily="34" charset="0"/>
              <a:buChar char="•"/>
            </a:pPr>
            <a:r>
              <a:rPr lang="en-US" sz="2000" dirty="0"/>
              <a:t>We also held meetings where all members of the group meet up and discuss what we have done and what we need to work on next.</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We set up a shared google drive folder where all the members in the group can share their work and hold it all together in one place so we can keep track of what everyone is doing and what has been done.</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We all helped out with the prototype too where we each put something in to get the prototype working  as we all have some experience with coding and can help each other work out how to get it to a working state.</a:t>
            </a:r>
          </a:p>
          <a:p>
            <a:endParaRPr lang="en-GB" sz="2200" dirty="0"/>
          </a:p>
        </p:txBody>
      </p:sp>
    </p:spTree>
    <p:extLst>
      <p:ext uri="{BB962C8B-B14F-4D97-AF65-F5344CB8AC3E}">
        <p14:creationId xmlns:p14="http://schemas.microsoft.com/office/powerpoint/2010/main" val="348914331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272</TotalTime>
  <Words>1012</Words>
  <Application>Microsoft Office PowerPoint</Application>
  <PresentationFormat>Widescreen</PresentationFormat>
  <Paragraphs>134</Paragraphs>
  <Slides>20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Corbel</vt:lpstr>
      <vt:lpstr>Times New Roman</vt:lpstr>
      <vt:lpstr>Wingdings</vt:lpstr>
      <vt:lpstr>Banded</vt:lpstr>
      <vt:lpstr>CrapMap™</vt:lpstr>
      <vt:lpstr>The Team</vt:lpstr>
      <vt:lpstr>The Product</vt:lpstr>
      <vt:lpstr>The Design</vt:lpstr>
      <vt:lpstr>The Design</vt:lpstr>
      <vt:lpstr>PowerPoint Presentation</vt:lpstr>
      <vt:lpstr>PowerPoint Presentation</vt:lpstr>
      <vt:lpstr>PowerPoint Presentation</vt:lpstr>
      <vt:lpstr>PowerPoint Presentation</vt:lpstr>
      <vt:lpstr>PowerPoint Presentation</vt:lpstr>
      <vt:lpstr>Current Market &amp; Analysis of Competitors</vt:lpstr>
      <vt:lpstr>Unique selling point</vt:lpstr>
      <vt:lpstr>Goal &amp; Objectives</vt:lpstr>
      <vt:lpstr>GANTT Chart</vt:lpstr>
      <vt:lpstr>Logo</vt:lpstr>
      <vt:lpstr>Target Market</vt:lpstr>
      <vt:lpstr>Market share</vt:lpstr>
      <vt:lpstr>Market trends</vt:lpstr>
      <vt:lpstr>Market trends</vt:lpstr>
      <vt:lpstr>Collaboration during  the project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CrapMap™</dc:title>
  <dc:creator>kyle garmey</dc:creator>
  <cp:lastModifiedBy>useraccount</cp:lastModifiedBy>
  <cp:revision>21</cp:revision>
  <dcterms:created xsi:type="dcterms:W3CDTF">2020-01-08T21:07:41Z</dcterms:created>
  <dcterms:modified xsi:type="dcterms:W3CDTF">2020-01-14T15:17:31Z</dcterms:modified>
</cp:coreProperties>
</file>