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76" r:id="rId3"/>
    <p:sldId id="277" r:id="rId4"/>
    <p:sldId id="278" r:id="rId5"/>
    <p:sldId id="279" r:id="rId6"/>
    <p:sldId id="280" r:id="rId7"/>
    <p:sldId id="281" r:id="rId8"/>
    <p:sldId id="282" r:id="rId9"/>
    <p:sldId id="275" r:id="rId10"/>
    <p:sldId id="257" r:id="rId11"/>
    <p:sldId id="258" r:id="rId12"/>
    <p:sldId id="259" r:id="rId13"/>
    <p:sldId id="267" r:id="rId14"/>
    <p:sldId id="260" r:id="rId15"/>
    <p:sldId id="264" r:id="rId16"/>
    <p:sldId id="265" r:id="rId17"/>
    <p:sldId id="266" r:id="rId18"/>
    <p:sldId id="263" r:id="rId19"/>
    <p:sldId id="261" r:id="rId20"/>
    <p:sldId id="268" r:id="rId21"/>
    <p:sldId id="262" r:id="rId22"/>
    <p:sldId id="269" r:id="rId23"/>
    <p:sldId id="270" r:id="rId24"/>
    <p:sldId id="271" r:id="rId25"/>
    <p:sldId id="272" r:id="rId26"/>
    <p:sldId id="273" r:id="rId27"/>
    <p:sldId id="27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78" d="100"/>
          <a:sy n="78" d="100"/>
        </p:scale>
        <p:origin x="64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87BE80F-A13C-4418-BF0F-AC752383A308}" type="datetimeFigureOut">
              <a:rPr lang="en-GB" smtClean="0"/>
              <a:t>19/10/2018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E450E1FF-2598-4C88-99C7-711AF3EFE999}"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6485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87BE80F-A13C-4418-BF0F-AC752383A308}"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0E1FF-2598-4C88-99C7-711AF3EFE999}" type="slidenum">
              <a:rPr lang="en-GB" smtClean="0"/>
              <a:t>‹#›</a:t>
            </a:fld>
            <a:endParaRPr lang="en-GB"/>
          </a:p>
        </p:txBody>
      </p:sp>
    </p:spTree>
    <p:extLst>
      <p:ext uri="{BB962C8B-B14F-4D97-AF65-F5344CB8AC3E}">
        <p14:creationId xmlns:p14="http://schemas.microsoft.com/office/powerpoint/2010/main" val="1735796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87BE80F-A13C-4418-BF0F-AC752383A308}"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0E1FF-2598-4C88-99C7-711AF3EFE999}"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5400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87BE80F-A13C-4418-BF0F-AC752383A308}" type="datetimeFigureOut">
              <a:rPr lang="en-GB" smtClean="0"/>
              <a:t>19/10/2018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50E1FF-2598-4C88-99C7-711AF3EFE999}" type="slidenum">
              <a:rPr lang="en-GB" smtClean="0"/>
              <a:t>‹#›</a:t>
            </a:fld>
            <a:endParaRPr lang="en-GB"/>
          </a:p>
        </p:txBody>
      </p:sp>
    </p:spTree>
    <p:extLst>
      <p:ext uri="{BB962C8B-B14F-4D97-AF65-F5344CB8AC3E}">
        <p14:creationId xmlns:p14="http://schemas.microsoft.com/office/powerpoint/2010/main" val="202077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87BE80F-A13C-4418-BF0F-AC752383A308}" type="datetimeFigureOut">
              <a:rPr lang="en-GB" smtClean="0"/>
              <a:t>19/10/2018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50E1FF-2598-4C88-99C7-711AF3EFE999}"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4611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87BE80F-A13C-4418-BF0F-AC752383A308}" type="datetimeFigureOut">
              <a:rPr lang="en-GB" smtClean="0"/>
              <a:t>19/10/2018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50E1FF-2598-4C88-99C7-711AF3EFE99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3852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7BE80F-A13C-4418-BF0F-AC752383A308}" type="datetimeFigureOut">
              <a:rPr lang="en-GB" smtClean="0"/>
              <a:t>19/10/2018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50E1FF-2598-4C88-99C7-711AF3EFE999}" type="slidenum">
              <a:rPr lang="en-GB" smtClean="0"/>
              <a:t>‹#›</a:t>
            </a:fld>
            <a:endParaRPr lang="en-GB"/>
          </a:p>
        </p:txBody>
      </p:sp>
    </p:spTree>
    <p:extLst>
      <p:ext uri="{BB962C8B-B14F-4D97-AF65-F5344CB8AC3E}">
        <p14:creationId xmlns:p14="http://schemas.microsoft.com/office/powerpoint/2010/main" val="4267191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7BE80F-A13C-4418-BF0F-AC752383A308}" type="datetimeFigureOut">
              <a:rPr lang="en-GB" smtClean="0"/>
              <a:t>19/10/2018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50E1FF-2598-4C88-99C7-711AF3EFE999}"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4248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7BE80F-A13C-4418-BF0F-AC752383A308}" type="datetimeFigureOut">
              <a:rPr lang="en-GB" smtClean="0"/>
              <a:t>19/10/2018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50E1FF-2598-4C88-99C7-711AF3EFE999}" type="slidenum">
              <a:rPr lang="en-GB" smtClean="0"/>
              <a:t>‹#›</a:t>
            </a:fld>
            <a:endParaRPr lang="en-GB"/>
          </a:p>
        </p:txBody>
      </p:sp>
    </p:spTree>
    <p:extLst>
      <p:ext uri="{BB962C8B-B14F-4D97-AF65-F5344CB8AC3E}">
        <p14:creationId xmlns:p14="http://schemas.microsoft.com/office/powerpoint/2010/main" val="3328316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7BE80F-A13C-4418-BF0F-AC752383A308}" type="datetimeFigureOut">
              <a:rPr lang="en-GB" smtClean="0"/>
              <a:t>19/10/2018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50E1FF-2598-4C88-99C7-711AF3EFE999}" type="slidenum">
              <a:rPr lang="en-GB" smtClean="0"/>
              <a:t>‹#›</a:t>
            </a:fld>
            <a:endParaRPr lang="en-GB"/>
          </a:p>
        </p:txBody>
      </p:sp>
    </p:spTree>
    <p:extLst>
      <p:ext uri="{BB962C8B-B14F-4D97-AF65-F5344CB8AC3E}">
        <p14:creationId xmlns:p14="http://schemas.microsoft.com/office/powerpoint/2010/main" val="1453983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87BE80F-A13C-4418-BF0F-AC752383A308}"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0E1FF-2598-4C88-99C7-711AF3EFE999}"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3028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87BE80F-A13C-4418-BF0F-AC752383A308}"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0E1FF-2598-4C88-99C7-711AF3EFE999}"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9984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87BE80F-A13C-4418-BF0F-AC752383A308}"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0E1FF-2598-4C88-99C7-711AF3EFE999}" type="slidenum">
              <a:rPr lang="en-GB" smtClean="0"/>
              <a:t>‹#›</a:t>
            </a:fld>
            <a:endParaRPr lang="en-GB"/>
          </a:p>
        </p:txBody>
      </p:sp>
    </p:spTree>
    <p:extLst>
      <p:ext uri="{BB962C8B-B14F-4D97-AF65-F5344CB8AC3E}">
        <p14:creationId xmlns:p14="http://schemas.microsoft.com/office/powerpoint/2010/main" val="3080816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87BE80F-A13C-4418-BF0F-AC752383A308}"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0E1FF-2598-4C88-99C7-711AF3EFE999}"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2557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87BE80F-A13C-4418-BF0F-AC752383A308}"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0E1FF-2598-4C88-99C7-711AF3EFE999}"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47299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87BE80F-A13C-4418-BF0F-AC752383A308}"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0E1FF-2598-4C88-99C7-711AF3EFE99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4801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87BE80F-A13C-4418-BF0F-AC752383A308}" type="datetimeFigureOut">
              <a:rPr lang="en-GB" smtClean="0"/>
              <a:t>19/10/2018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50E1FF-2598-4C88-99C7-711AF3EFE999}"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9869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87BE80F-A13C-4418-BF0F-AC752383A308}" type="datetimeFigureOut">
              <a:rPr lang="en-GB" smtClean="0"/>
              <a:t>19/10/2018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450E1FF-2598-4C88-99C7-711AF3EFE999}" type="slidenum">
              <a:rPr lang="en-GB" smtClean="0"/>
              <a:t>‹#›</a:t>
            </a:fld>
            <a:endParaRPr lang="en-GB"/>
          </a:p>
        </p:txBody>
      </p:sp>
    </p:spTree>
    <p:extLst>
      <p:ext uri="{BB962C8B-B14F-4D97-AF65-F5344CB8AC3E}">
        <p14:creationId xmlns:p14="http://schemas.microsoft.com/office/powerpoint/2010/main" val="1979880427"/>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Donaldson report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33655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ormAutofit fontScale="90000"/>
          </a:bodyPr>
          <a:lstStyle/>
          <a:p>
            <a:r>
              <a:rPr lang="en-GB" altLang="en-US" b="1" smtClean="0"/>
              <a:t>What is government policy?</a:t>
            </a:r>
            <a:br>
              <a:rPr lang="en-GB" altLang="en-US" b="1" smtClean="0"/>
            </a:br>
            <a:endParaRPr lang="en-GB" altLang="en-US" smtClean="0"/>
          </a:p>
        </p:txBody>
      </p:sp>
      <p:sp>
        <p:nvSpPr>
          <p:cNvPr id="7171" name="Content Placeholder 2"/>
          <p:cNvSpPr>
            <a:spLocks noGrp="1"/>
          </p:cNvSpPr>
          <p:nvPr>
            <p:ph idx="1"/>
          </p:nvPr>
        </p:nvSpPr>
        <p:spPr/>
        <p:txBody>
          <a:bodyPr/>
          <a:lstStyle/>
          <a:p>
            <a:r>
              <a:rPr lang="en-GB" altLang="en-US" dirty="0" smtClean="0"/>
              <a:t>The term ‘government policy’ can be used to describe any course of action which intends to change a certain situation. Think of policies as a starting point for government to take a course of action that makes a real life change (www.indirect.gov.uk)</a:t>
            </a:r>
          </a:p>
        </p:txBody>
      </p:sp>
    </p:spTree>
    <p:extLst>
      <p:ext uri="{BB962C8B-B14F-4D97-AF65-F5344CB8AC3E}">
        <p14:creationId xmlns:p14="http://schemas.microsoft.com/office/powerpoint/2010/main" val="1574560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endParaRPr lang="en-US" altLang="en-US" smtClean="0"/>
          </a:p>
        </p:txBody>
      </p:sp>
      <p:sp>
        <p:nvSpPr>
          <p:cNvPr id="8195" name="Content Placeholder 2"/>
          <p:cNvSpPr>
            <a:spLocks noGrp="1"/>
          </p:cNvSpPr>
          <p:nvPr>
            <p:ph idx="1"/>
          </p:nvPr>
        </p:nvSpPr>
        <p:spPr/>
        <p:txBody>
          <a:bodyPr/>
          <a:lstStyle/>
          <a:p>
            <a:r>
              <a:rPr lang="en-GB" altLang="en-US" dirty="0" smtClean="0"/>
              <a:t>Government uses policy to tackle a wide range of issues. </a:t>
            </a:r>
          </a:p>
          <a:p>
            <a:r>
              <a:rPr lang="en-GB" altLang="en-US" dirty="0" smtClean="0"/>
              <a:t>In fact, it can make policies that could change how much tax you pay, parking fines, immigration laws and pensions.</a:t>
            </a:r>
          </a:p>
          <a:p>
            <a:endParaRPr lang="en-GB" altLang="en-US" dirty="0" smtClean="0"/>
          </a:p>
          <a:p>
            <a:endParaRPr lang="en-GB" altLang="en-US" dirty="0" smtClean="0"/>
          </a:p>
        </p:txBody>
      </p:sp>
    </p:spTree>
    <p:extLst>
      <p:ext uri="{BB962C8B-B14F-4D97-AF65-F5344CB8AC3E}">
        <p14:creationId xmlns:p14="http://schemas.microsoft.com/office/powerpoint/2010/main" val="1645964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latin typeface="Comic Sans MS" panose="030F0702030302020204" pitchFamily="66" charset="0"/>
              </a:rPr>
              <a:t>What is policy?</a:t>
            </a:r>
          </a:p>
        </p:txBody>
      </p:sp>
      <p:sp>
        <p:nvSpPr>
          <p:cNvPr id="9219"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smtClean="0"/>
              <a:t>    </a:t>
            </a:r>
            <a:r>
              <a:rPr lang="en-GB" altLang="en-US" smtClean="0">
                <a:latin typeface="Comic Sans MS" panose="030F0702030302020204" pitchFamily="66" charset="0"/>
              </a:rPr>
              <a:t>A policy is a plan of action for tackling political issues. It is often initiated by a political party in government, which undergoes reforms and changes by interested parties, for example,  lobby groups. Policy designates a process. (Social policy definitions, 2003). </a:t>
            </a:r>
            <a:br>
              <a:rPr lang="en-GB" altLang="en-US" smtClean="0">
                <a:latin typeface="Comic Sans MS" panose="030F0702030302020204" pitchFamily="66" charset="0"/>
              </a:rPr>
            </a:br>
            <a:endParaRPr lang="en-GB" altLang="en-US" smtClean="0">
              <a:latin typeface="Comic Sans MS" panose="030F0702030302020204" pitchFamily="66" charset="0"/>
            </a:endParaRPr>
          </a:p>
        </p:txBody>
      </p:sp>
    </p:spTree>
    <p:extLst>
      <p:ext uri="{BB962C8B-B14F-4D97-AF65-F5344CB8AC3E}">
        <p14:creationId xmlns:p14="http://schemas.microsoft.com/office/powerpoint/2010/main" val="41210101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r>
              <a:rPr lang="en-GB" altLang="en-US" b="1" smtClean="0"/>
              <a:t>Influencing policy</a:t>
            </a:r>
            <a:br>
              <a:rPr lang="en-GB" altLang="en-US" b="1" smtClean="0"/>
            </a:br>
            <a:endParaRPr lang="en-GB" altLang="en-US" smtClean="0"/>
          </a:p>
        </p:txBody>
      </p:sp>
      <p:sp>
        <p:nvSpPr>
          <p:cNvPr id="3" name="Content Placeholder 2"/>
          <p:cNvSpPr>
            <a:spLocks noGrp="1"/>
          </p:cNvSpPr>
          <p:nvPr>
            <p:ph idx="1"/>
          </p:nvPr>
        </p:nvSpPr>
        <p:spPr/>
        <p:txBody>
          <a:bodyPr>
            <a:normAutofit fontScale="47500" lnSpcReduction="20000"/>
          </a:bodyPr>
          <a:lstStyle/>
          <a:p>
            <a:pPr>
              <a:defRPr/>
            </a:pPr>
            <a:r>
              <a:rPr lang="en-GB" dirty="0" smtClean="0"/>
              <a:t>Policy making is the process of changing an idea into an action. These ‘ideas’ can come from many different places, for example:</a:t>
            </a:r>
          </a:p>
          <a:p>
            <a:pPr>
              <a:defRPr/>
            </a:pPr>
            <a:r>
              <a:rPr lang="en-GB" dirty="0" smtClean="0"/>
              <a:t>government</a:t>
            </a:r>
          </a:p>
          <a:p>
            <a:pPr>
              <a:defRPr/>
            </a:pPr>
            <a:r>
              <a:rPr lang="en-GB" dirty="0" smtClean="0"/>
              <a:t>ministers</a:t>
            </a:r>
          </a:p>
          <a:p>
            <a:pPr>
              <a:defRPr/>
            </a:pPr>
            <a:r>
              <a:rPr lang="en-GB" dirty="0" smtClean="0"/>
              <a:t>politicians</a:t>
            </a:r>
          </a:p>
          <a:p>
            <a:pPr>
              <a:defRPr/>
            </a:pPr>
            <a:r>
              <a:rPr lang="en-GB" dirty="0" smtClean="0"/>
              <a:t>councillors</a:t>
            </a:r>
          </a:p>
          <a:p>
            <a:pPr>
              <a:defRPr/>
            </a:pPr>
            <a:r>
              <a:rPr lang="en-GB" dirty="0" smtClean="0"/>
              <a:t>civil servants</a:t>
            </a:r>
          </a:p>
          <a:p>
            <a:pPr>
              <a:defRPr/>
            </a:pPr>
            <a:r>
              <a:rPr lang="en-GB" dirty="0" smtClean="0"/>
              <a:t>society</a:t>
            </a:r>
          </a:p>
          <a:p>
            <a:pPr>
              <a:defRPr/>
            </a:pPr>
            <a:r>
              <a:rPr lang="en-GB" dirty="0" smtClean="0"/>
              <a:t>voluntary organisations</a:t>
            </a:r>
          </a:p>
          <a:p>
            <a:pPr>
              <a:defRPr/>
            </a:pPr>
            <a:r>
              <a:rPr lang="en-GB" dirty="0" smtClean="0"/>
              <a:t>community groups</a:t>
            </a:r>
          </a:p>
          <a:p>
            <a:pPr>
              <a:defRPr/>
            </a:pPr>
            <a:r>
              <a:rPr lang="en-GB" dirty="0" smtClean="0"/>
              <a:t>trade unions</a:t>
            </a:r>
          </a:p>
          <a:p>
            <a:pPr>
              <a:defRPr/>
            </a:pPr>
            <a:r>
              <a:rPr lang="en-GB" dirty="0" smtClean="0"/>
              <a:t>professionals, such as doctors and academics</a:t>
            </a:r>
          </a:p>
          <a:p>
            <a:pPr>
              <a:defRPr/>
            </a:pPr>
            <a:r>
              <a:rPr lang="en-GB" dirty="0" smtClean="0"/>
              <a:t>public opinion</a:t>
            </a:r>
          </a:p>
          <a:p>
            <a:pPr>
              <a:defRPr/>
            </a:pPr>
            <a:r>
              <a:rPr lang="en-GB" dirty="0" smtClean="0"/>
              <a:t>people like you</a:t>
            </a:r>
            <a:endParaRPr lang="en-GB" dirty="0"/>
          </a:p>
        </p:txBody>
      </p:sp>
    </p:spTree>
    <p:extLst>
      <p:ext uri="{BB962C8B-B14F-4D97-AF65-F5344CB8AC3E}">
        <p14:creationId xmlns:p14="http://schemas.microsoft.com/office/powerpoint/2010/main" val="2124059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endParaRPr lang="en-US" altLang="en-US" smtClean="0"/>
          </a:p>
        </p:txBody>
      </p:sp>
      <p:sp>
        <p:nvSpPr>
          <p:cNvPr id="27651" name="Content Placeholder 2"/>
          <p:cNvSpPr>
            <a:spLocks noGrp="1"/>
          </p:cNvSpPr>
          <p:nvPr>
            <p:ph idx="1"/>
          </p:nvPr>
        </p:nvSpPr>
        <p:spPr/>
        <p:txBody>
          <a:bodyPr/>
          <a:lstStyle/>
          <a:p>
            <a:r>
              <a:rPr lang="en-GB" altLang="en-US" smtClean="0"/>
              <a:t>Conservative governments have historically attempted to keep a lid on spending .</a:t>
            </a:r>
          </a:p>
          <a:p>
            <a:r>
              <a:rPr lang="en-GB" altLang="en-US" smtClean="0"/>
              <a:t>Labour governments tend to allow social spending to increase particularly in areas of health and education.</a:t>
            </a:r>
          </a:p>
          <a:p>
            <a:endParaRPr lang="en-GB" altLang="en-US" smtClean="0"/>
          </a:p>
        </p:txBody>
      </p:sp>
    </p:spTree>
    <p:extLst>
      <p:ext uri="{BB962C8B-B14F-4D97-AF65-F5344CB8AC3E}">
        <p14:creationId xmlns:p14="http://schemas.microsoft.com/office/powerpoint/2010/main" val="1977470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endParaRPr lang="en-US" altLang="en-US" smtClean="0"/>
          </a:p>
        </p:txBody>
      </p:sp>
      <p:sp>
        <p:nvSpPr>
          <p:cNvPr id="37891" name="Content Placeholder 2"/>
          <p:cNvSpPr>
            <a:spLocks noGrp="1"/>
          </p:cNvSpPr>
          <p:nvPr>
            <p:ph idx="1"/>
          </p:nvPr>
        </p:nvSpPr>
        <p:spPr/>
        <p:txBody>
          <a:bodyPr/>
          <a:lstStyle/>
          <a:p>
            <a:r>
              <a:rPr lang="en-GB" altLang="en-US" sz="2400"/>
              <a:t>Furthermore, key policies such as the current plan for reducing childhood obesity have been criticised as insufficient, services for children and young people experienced larger funding cuts than any other area of public health in 2016/17, and children’s services do not feature in most sustainability and transformation plans (STPs). </a:t>
            </a:r>
          </a:p>
        </p:txBody>
      </p:sp>
    </p:spTree>
    <p:extLst>
      <p:ext uri="{BB962C8B-B14F-4D97-AF65-F5344CB8AC3E}">
        <p14:creationId xmlns:p14="http://schemas.microsoft.com/office/powerpoint/2010/main" val="198979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endParaRPr lang="en-US" altLang="en-US" smtClean="0"/>
          </a:p>
        </p:txBody>
      </p:sp>
      <p:sp>
        <p:nvSpPr>
          <p:cNvPr id="38915" name="Content Placeholder 2"/>
          <p:cNvSpPr>
            <a:spLocks noGrp="1"/>
          </p:cNvSpPr>
          <p:nvPr>
            <p:ph idx="1"/>
          </p:nvPr>
        </p:nvSpPr>
        <p:spPr/>
        <p:txBody>
          <a:bodyPr/>
          <a:lstStyle/>
          <a:p>
            <a:r>
              <a:rPr lang="en-GB" altLang="en-US" sz="2400" dirty="0"/>
              <a:t>Reductions in local authority budgets have notably affected Flying Start centres (which support health and development in early years), and the number of health visitors in post has reduced (and caseloads have gone up for those remaining). </a:t>
            </a:r>
            <a:endParaRPr lang="en-GB" altLang="en-US" sz="2400" dirty="0" smtClean="0"/>
          </a:p>
          <a:p>
            <a:r>
              <a:rPr lang="en-GB" altLang="en-US" sz="2400" dirty="0" smtClean="0"/>
              <a:t>In </a:t>
            </a:r>
            <a:r>
              <a:rPr lang="en-GB" altLang="en-US" sz="2400" dirty="0"/>
              <a:t>hospital services, there are concerns that there are too few paediatric consultants, trainee doctors and advanced nurse practitioners.</a:t>
            </a:r>
          </a:p>
          <a:p>
            <a:endParaRPr lang="en-GB" altLang="en-US" dirty="0" smtClean="0"/>
          </a:p>
        </p:txBody>
      </p:sp>
    </p:spTree>
    <p:extLst>
      <p:ext uri="{BB962C8B-B14F-4D97-AF65-F5344CB8AC3E}">
        <p14:creationId xmlns:p14="http://schemas.microsoft.com/office/powerpoint/2010/main" val="119404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Challenging reforms in education and social care are taking place this includes continuing UK wide austerity and the uncertainties associated with Brexit.</a:t>
            </a:r>
            <a:endParaRPr lang="en-GB" dirty="0"/>
          </a:p>
        </p:txBody>
      </p:sp>
    </p:spTree>
    <p:extLst>
      <p:ext uri="{BB962C8B-B14F-4D97-AF65-F5344CB8AC3E}">
        <p14:creationId xmlns:p14="http://schemas.microsoft.com/office/powerpoint/2010/main" val="1325276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period since 1988 has been particularly pressurised as governments have responded to concerns about standards, particularly in literacy and numeracy. </a:t>
            </a:r>
            <a:endParaRPr lang="en-GB" dirty="0" smtClean="0">
              <a:solidFill>
                <a:srgbClr val="FF0000"/>
              </a:solidFill>
            </a:endParaRPr>
          </a:p>
        </p:txBody>
      </p:sp>
    </p:spTree>
    <p:extLst>
      <p:ext uri="{BB962C8B-B14F-4D97-AF65-F5344CB8AC3E}">
        <p14:creationId xmlns:p14="http://schemas.microsoft.com/office/powerpoint/2010/main" val="2030587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Welsh Government has consistently sought to respond to these pressures, as seen in curriculum changes in 2008, major reports and initiatives on school improvement, and the reform of qualifications that is currently under way. </a:t>
            </a:r>
          </a:p>
        </p:txBody>
      </p:sp>
    </p:spTree>
    <p:extLst>
      <p:ext uri="{BB962C8B-B14F-4D97-AF65-F5344CB8AC3E}">
        <p14:creationId xmlns:p14="http://schemas.microsoft.com/office/powerpoint/2010/main" val="2291431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case for change </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a:t>case for change rests partly on concerns about perceived shortcomings in the present curriculum and assessment arrangements. </a:t>
            </a:r>
            <a:endParaRPr lang="en-GB" dirty="0" smtClean="0"/>
          </a:p>
          <a:p>
            <a:r>
              <a:rPr lang="en-GB" dirty="0" smtClean="0"/>
              <a:t>Despite </a:t>
            </a:r>
            <a:r>
              <a:rPr lang="en-GB" dirty="0"/>
              <a:t>the series of reforms and initiatives introduced by the Welsh Government, there are a number of issues, both practical and fundamental, with the current curriculum and assessment arrangements in Wales. </a:t>
            </a:r>
          </a:p>
        </p:txBody>
      </p:sp>
    </p:spTree>
    <p:extLst>
      <p:ext uri="{BB962C8B-B14F-4D97-AF65-F5344CB8AC3E}">
        <p14:creationId xmlns:p14="http://schemas.microsoft.com/office/powerpoint/2010/main" val="2616851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Evidence from Programme for International Student Assessment (PISA) surveys, the relative performance of children and young people in Wales in national qualifications, and evaluations in Estyn reports all demonstrate that levels of achievement are not as high as they could and should be. </a:t>
            </a:r>
          </a:p>
          <a:p>
            <a:r>
              <a:rPr lang="en-GB" dirty="0" smtClean="0"/>
              <a:t>An Organisation for Economic Cooperation and Development (OECD) report published in 20144 highlighted the continuing high proportion of young people in Welsh schools whose performance was low and concluded that current assessment and evaluation arrangements are unsatisfactory. </a:t>
            </a:r>
          </a:p>
          <a:p>
            <a:endParaRPr lang="en-GB" dirty="0"/>
          </a:p>
        </p:txBody>
      </p:sp>
    </p:spTree>
    <p:extLst>
      <p:ext uri="{BB962C8B-B14F-4D97-AF65-F5344CB8AC3E}">
        <p14:creationId xmlns:p14="http://schemas.microsoft.com/office/powerpoint/2010/main" val="3737162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International surveys such as the OECD’s PISA highlight differences in performance between countries leading to worries in some countries about loss of global competitiveness if their education systems are seen to be weak. </a:t>
            </a:r>
            <a:endParaRPr lang="en-GB" dirty="0" smtClean="0"/>
          </a:p>
          <a:p>
            <a:r>
              <a:rPr lang="en-GB" dirty="0" smtClean="0"/>
              <a:t>The </a:t>
            </a:r>
            <a:r>
              <a:rPr lang="en-GB" dirty="0"/>
              <a:t>disappointing performance of Wales in successive PISA surveys has been and remains a significant driver for change. </a:t>
            </a:r>
          </a:p>
        </p:txBody>
      </p:sp>
    </p:spTree>
    <p:extLst>
      <p:ext uri="{BB962C8B-B14F-4D97-AF65-F5344CB8AC3E}">
        <p14:creationId xmlns:p14="http://schemas.microsoft.com/office/powerpoint/2010/main" val="2697593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further significant challenge is that disadvantage in its many forms too often has a pernicious effect on the educational achievement and personal well-being of children and young people</a:t>
            </a:r>
            <a:r>
              <a:rPr lang="en-GB" dirty="0" smtClean="0"/>
              <a:t>.</a:t>
            </a:r>
          </a:p>
          <a:p>
            <a:r>
              <a:rPr lang="en-GB" dirty="0" smtClean="0"/>
              <a:t> </a:t>
            </a:r>
            <a:r>
              <a:rPr lang="en-GB" dirty="0"/>
              <a:t>It is essential that the curriculum is designed in ways that will engage the interest of all children and young people and enable them to achieve. </a:t>
            </a:r>
            <a:endParaRPr lang="en-GB" dirty="0" smtClean="0"/>
          </a:p>
          <a:p>
            <a:r>
              <a:rPr lang="en-GB" dirty="0" smtClean="0"/>
              <a:t>A </a:t>
            </a:r>
            <a:r>
              <a:rPr lang="en-GB" dirty="0"/>
              <a:t>curriculum that promotes high expectations for all can help schools to defeat the circumstances that condemn so many to educational underachievement. </a:t>
            </a:r>
          </a:p>
        </p:txBody>
      </p:sp>
    </p:spTree>
    <p:extLst>
      <p:ext uri="{BB962C8B-B14F-4D97-AF65-F5344CB8AC3E}">
        <p14:creationId xmlns:p14="http://schemas.microsoft.com/office/powerpoint/2010/main" val="2590976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high degree of prescription and detail in the national curriculum, allied to increasingly powerful accountability mechanisms, has tended to create a culture within which the creative role of the school has become diminished and the professional contribution of the workforce underdeveloped. </a:t>
            </a:r>
            <a:endParaRPr lang="en-GB" dirty="0" smtClean="0"/>
          </a:p>
          <a:p>
            <a:r>
              <a:rPr lang="en-GB" dirty="0" smtClean="0"/>
              <a:t>The </a:t>
            </a:r>
            <a:r>
              <a:rPr lang="en-GB" dirty="0"/>
              <a:t>extent of legislative control and associated accountability mechanisms, seen as necessary at the time, have inhibited professionalism, agility and responsiveness in dealing with emerging issues, and have forced too-frequent political intervention in non-strategic matters. </a:t>
            </a:r>
          </a:p>
        </p:txBody>
      </p:sp>
    </p:spTree>
    <p:extLst>
      <p:ext uri="{BB962C8B-B14F-4D97-AF65-F5344CB8AC3E}">
        <p14:creationId xmlns:p14="http://schemas.microsoft.com/office/powerpoint/2010/main" val="1358007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Partly as a consequence, much of the curriculum as experienced by children and young people has become detached from its avowed aims and too focused on the short-term. </a:t>
            </a:r>
            <a:endParaRPr lang="en-GB" dirty="0" smtClean="0"/>
          </a:p>
          <a:p>
            <a:r>
              <a:rPr lang="en-GB" dirty="0" smtClean="0"/>
              <a:t>At </a:t>
            </a:r>
            <a:r>
              <a:rPr lang="en-GB" dirty="0"/>
              <a:t>its most extreme, the mission of primary schools can almost be reduced to the teaching of literacy and numeracy and of secondary schools to preparation for qualifications. </a:t>
            </a:r>
          </a:p>
        </p:txBody>
      </p:sp>
    </p:spTree>
    <p:extLst>
      <p:ext uri="{BB962C8B-B14F-4D97-AF65-F5344CB8AC3E}">
        <p14:creationId xmlns:p14="http://schemas.microsoft.com/office/powerpoint/2010/main" val="2835752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essential features of a curriculum devised in 1988 reflect a world that was yet to see the World Wide Web and the advances in technology and globalisation that have transformed the way we live and work. </a:t>
            </a:r>
            <a:endParaRPr lang="en-GB" dirty="0" smtClean="0"/>
          </a:p>
          <a:p>
            <a:r>
              <a:rPr lang="en-GB" dirty="0" smtClean="0"/>
              <a:t>These </a:t>
            </a:r>
            <a:r>
              <a:rPr lang="en-GB" dirty="0"/>
              <a:t>changes have profound implications for what, and how, children and young people need to learn during the period of their statutory education. </a:t>
            </a:r>
          </a:p>
        </p:txBody>
      </p:sp>
    </p:spTree>
    <p:extLst>
      <p:ext uri="{BB962C8B-B14F-4D97-AF65-F5344CB8AC3E}">
        <p14:creationId xmlns:p14="http://schemas.microsoft.com/office/powerpoint/2010/main" val="14825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The curriculum, then, has become overloaded, complicated and, in parts, outdated. Assessment arrangements are not making the contribution they should to improving learning. </a:t>
            </a:r>
            <a:endParaRPr lang="en-GB" dirty="0" smtClean="0"/>
          </a:p>
          <a:p>
            <a:r>
              <a:rPr lang="en-GB" dirty="0" smtClean="0"/>
              <a:t>The </a:t>
            </a:r>
            <a:r>
              <a:rPr lang="en-GB" dirty="0"/>
              <a:t>ability of schools and teachers to respond to rapidly changing needs is constrained. </a:t>
            </a:r>
            <a:endParaRPr lang="en-GB" dirty="0" smtClean="0"/>
          </a:p>
        </p:txBody>
      </p:sp>
    </p:spTree>
    <p:extLst>
      <p:ext uri="{BB962C8B-B14F-4D97-AF65-F5344CB8AC3E}">
        <p14:creationId xmlns:p14="http://schemas.microsoft.com/office/powerpoint/2010/main" val="39804768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As the Confederation of British Industry (CBI) said in its recent proposals for education,</a:t>
            </a:r>
          </a:p>
          <a:p>
            <a:r>
              <a:rPr lang="en-GB" dirty="0" smtClean="0"/>
              <a:t> ‘Systemic change is needed to align the curriculum, examinations and accountability framework with the outcomes we are looking for’.</a:t>
            </a:r>
          </a:p>
          <a:p>
            <a:r>
              <a:rPr lang="en-GB" dirty="0" smtClean="0"/>
              <a:t> Together, the current national curriculum and assessment arrangements no longer meet the needs of the children and young people of Wales. </a:t>
            </a:r>
          </a:p>
          <a:p>
            <a:r>
              <a:rPr lang="en-GB" dirty="0" smtClean="0"/>
              <a:t>The case for fundamental change is powerful. </a:t>
            </a:r>
          </a:p>
          <a:p>
            <a:endParaRPr lang="en-GB" dirty="0"/>
          </a:p>
        </p:txBody>
      </p:sp>
    </p:spTree>
    <p:extLst>
      <p:ext uri="{BB962C8B-B14F-4D97-AF65-F5344CB8AC3E}">
        <p14:creationId xmlns:p14="http://schemas.microsoft.com/office/powerpoint/2010/main" val="2107612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Discussions with stakeholders suggest strongly that there is a real desire among the profession for schools and teachers to have more (but not complete) autonomy to make their own decisions within a national curriculum framework. </a:t>
            </a:r>
            <a:endParaRPr lang="en-GB" dirty="0" smtClean="0"/>
          </a:p>
          <a:p>
            <a:r>
              <a:rPr lang="en-GB" dirty="0" smtClean="0"/>
              <a:t>Interestingly</a:t>
            </a:r>
            <a:r>
              <a:rPr lang="en-GB" dirty="0"/>
              <a:t>, in their responses to the call for evidence, the overwhelming majority of children and young people indicated that they ‘do not think it matters if you study different things from your friends at school’8. </a:t>
            </a:r>
          </a:p>
        </p:txBody>
      </p:sp>
    </p:spTree>
    <p:extLst>
      <p:ext uri="{BB962C8B-B14F-4D97-AF65-F5344CB8AC3E}">
        <p14:creationId xmlns:p14="http://schemas.microsoft.com/office/powerpoint/2010/main" val="2255290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endParaRPr lang="en-GB" dirty="0"/>
          </a:p>
          <a:p>
            <a:r>
              <a:rPr lang="en-GB" dirty="0"/>
              <a:t>The Welsh Government has acknowledged weaknesses in its assessment framework and that assessment for learning approaches are not well understood and </a:t>
            </a:r>
            <a:r>
              <a:rPr lang="en-GB" dirty="0" smtClean="0"/>
              <a:t>embedded. </a:t>
            </a:r>
            <a:r>
              <a:rPr lang="en-GB" dirty="0"/>
              <a:t>Its educational improvement plan recognises that there is a need to provide the kind of high-quality feedback that comes from good formative assessment – assessment for the purpose of informing the next steps in teaching and learning by identifying whether children and young people are progressing as intended – if the achievements of children and young people in Wales are to improve. </a:t>
            </a:r>
          </a:p>
        </p:txBody>
      </p:sp>
    </p:spTree>
    <p:extLst>
      <p:ext uri="{BB962C8B-B14F-4D97-AF65-F5344CB8AC3E}">
        <p14:creationId xmlns:p14="http://schemas.microsoft.com/office/powerpoint/2010/main" val="32237923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Welsh </a:t>
            </a:r>
            <a:r>
              <a:rPr lang="en-GB" dirty="0"/>
              <a:t>Government is currently undertaking a consultation on proposals for improving teacher assessment which, taken with the recommendations in this report, should make an important contribution to improving the validity and reliability of teacher assessment in Wales. </a:t>
            </a:r>
          </a:p>
        </p:txBody>
      </p:sp>
    </p:spTree>
    <p:extLst>
      <p:ext uri="{BB962C8B-B14F-4D97-AF65-F5344CB8AC3E}">
        <p14:creationId xmlns:p14="http://schemas.microsoft.com/office/powerpoint/2010/main" val="22479062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Teacher assessment has the potential to have high validity because it can cover the full breadth of the intended learning, can relate to and be embedded in coursework and can take place on a regular or even continuous basis. </a:t>
            </a:r>
          </a:p>
        </p:txBody>
      </p:sp>
    </p:spTree>
    <p:extLst>
      <p:ext uri="{BB962C8B-B14F-4D97-AF65-F5344CB8AC3E}">
        <p14:creationId xmlns:p14="http://schemas.microsoft.com/office/powerpoint/2010/main" val="13001912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smtClean="0"/>
              <a:t>However, that validity is highly dependent on the teacher’s capacity to design assessments that reflect the learning goals and that can be a complex and time-consuming task. </a:t>
            </a:r>
          </a:p>
          <a:p>
            <a:r>
              <a:rPr lang="en-GB" dirty="0" smtClean="0"/>
              <a:t>As a result teacher assessments can fall short in reflecting the breadth and purposes of learning, particularly in doing justice to more complex knowledge and skills. </a:t>
            </a:r>
          </a:p>
          <a:p>
            <a:r>
              <a:rPr lang="en-GB" dirty="0" smtClean="0"/>
              <a:t>Teachers are therefore likely to need support, through both professional development and exemplars, if the full contribution of assessment is to be realised. </a:t>
            </a:r>
          </a:p>
          <a:p>
            <a:endParaRPr lang="en-GB" dirty="0"/>
          </a:p>
        </p:txBody>
      </p:sp>
    </p:spTree>
    <p:extLst>
      <p:ext uri="{BB962C8B-B14F-4D97-AF65-F5344CB8AC3E}">
        <p14:creationId xmlns:p14="http://schemas.microsoft.com/office/powerpoint/2010/main" val="3501782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Local and national policies and practices for assessment should be carefully designed to be as light-touch as possible, while giving sufficient information to assess progress, and avoid unnecessary bureaucracy </a:t>
            </a:r>
          </a:p>
        </p:txBody>
      </p:sp>
    </p:spTree>
    <p:extLst>
      <p:ext uri="{BB962C8B-B14F-4D97-AF65-F5344CB8AC3E}">
        <p14:creationId xmlns:p14="http://schemas.microsoft.com/office/powerpoint/2010/main" val="219444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54907019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21</TotalTime>
  <Words>1393</Words>
  <Application>Microsoft Office PowerPoint</Application>
  <PresentationFormat>Widescreen</PresentationFormat>
  <Paragraphs>61</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Comic Sans MS</vt:lpstr>
      <vt:lpstr>Garamond</vt:lpstr>
      <vt:lpstr>Wingdings</vt:lpstr>
      <vt:lpstr>Organic</vt:lpstr>
      <vt:lpstr>Donaldson report</vt:lpstr>
      <vt:lpstr>What is government policy? </vt:lpstr>
      <vt:lpstr>PowerPoint Presentation</vt:lpstr>
      <vt:lpstr>What is policy?</vt:lpstr>
      <vt:lpstr>Influencing policy </vt:lpstr>
      <vt:lpstr>PowerPoint Presentation</vt:lpstr>
      <vt:lpstr>PowerPoint Presentation</vt:lpstr>
      <vt:lpstr>PowerPoint Presentation</vt:lpstr>
      <vt:lpstr>PowerPoint Presentation</vt:lpstr>
      <vt:lpstr>PowerPoint Presentation</vt:lpstr>
      <vt:lpstr>PowerPoint Presentation</vt:lpstr>
      <vt:lpstr>The case for change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Donaldson report</dc:title>
  <dc:creator>Karen Burton</dc:creator>
  <cp:lastModifiedBy>Karen Burton</cp:lastModifiedBy>
  <cp:revision>3</cp:revision>
  <dcterms:created xsi:type="dcterms:W3CDTF">2018-10-17T09:19:58Z</dcterms:created>
  <dcterms:modified xsi:type="dcterms:W3CDTF">2018-10-19T09:17:18Z</dcterms:modified>
</cp:coreProperties>
</file>