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5"/>
  </p:notesMasterIdLst>
  <p:handoutMasterIdLst>
    <p:handoutMasterId r:id="rId16"/>
  </p:handoutMasterIdLst>
  <p:sldIdLst>
    <p:sldId id="257" r:id="rId5"/>
    <p:sldId id="384" r:id="rId6"/>
    <p:sldId id="389" r:id="rId7"/>
    <p:sldId id="317" r:id="rId8"/>
    <p:sldId id="277" r:id="rId9"/>
    <p:sldId id="278" r:id="rId10"/>
    <p:sldId id="268" r:id="rId11"/>
    <p:sldId id="279" r:id="rId12"/>
    <p:sldId id="270" r:id="rId13"/>
    <p:sldId id="39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napToGrid="0">
      <p:cViewPr varScale="1">
        <p:scale>
          <a:sx n="79" d="100"/>
          <a:sy n="79" d="100"/>
        </p:scale>
        <p:origin x="773" y="7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D6A95A-3461-4B54-95FA-A3CFFF80CB0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FC30FC7-C2C8-4A61-B404-4E28E8E8363A}">
      <dgm:prSet/>
      <dgm:spPr/>
      <dgm:t>
        <a:bodyPr/>
        <a:lstStyle/>
        <a:p>
          <a:r>
            <a:rPr lang="en-US" dirty="0"/>
            <a:t>Nursing shortage</a:t>
          </a:r>
        </a:p>
      </dgm:t>
    </dgm:pt>
    <dgm:pt modelId="{7CC23A86-D7F9-470B-A49A-451D9DB6DA68}" type="parTrans" cxnId="{C10683B4-01C2-4653-8BCA-A37DDF9ECAE3}">
      <dgm:prSet/>
      <dgm:spPr/>
      <dgm:t>
        <a:bodyPr/>
        <a:lstStyle/>
        <a:p>
          <a:endParaRPr lang="en-US"/>
        </a:p>
      </dgm:t>
    </dgm:pt>
    <dgm:pt modelId="{D7201F4E-2D05-4E4F-9A52-E599BA512B16}" type="sibTrans" cxnId="{C10683B4-01C2-4653-8BCA-A37DDF9ECAE3}">
      <dgm:prSet/>
      <dgm:spPr/>
      <dgm:t>
        <a:bodyPr/>
        <a:lstStyle/>
        <a:p>
          <a:endParaRPr lang="en-US"/>
        </a:p>
      </dgm:t>
    </dgm:pt>
    <dgm:pt modelId="{D6C832B4-F522-4B28-9B95-8E84E4A5A335}">
      <dgm:prSet/>
      <dgm:spPr/>
      <dgm:t>
        <a:bodyPr/>
        <a:lstStyle/>
        <a:p>
          <a:r>
            <a:rPr lang="en-US" dirty="0"/>
            <a:t>Adult social care sectors </a:t>
          </a:r>
          <a:r>
            <a:rPr lang="en-US" dirty="0">
              <a:latin typeface="Arial" panose="020B0604020202020204" pitchFamily="34" charset="0"/>
              <a:cs typeface="Arial" panose="020B0604020202020204" pitchFamily="34" charset="0"/>
            </a:rPr>
            <a:t>shortage</a:t>
          </a:r>
        </a:p>
      </dgm:t>
    </dgm:pt>
    <dgm:pt modelId="{D73C740A-041D-4240-8B0B-3AF067267E4C}" type="parTrans" cxnId="{FC087AC9-752A-48F4-BB32-CFECD1EED1B1}">
      <dgm:prSet/>
      <dgm:spPr/>
      <dgm:t>
        <a:bodyPr/>
        <a:lstStyle/>
        <a:p>
          <a:endParaRPr lang="en-US"/>
        </a:p>
      </dgm:t>
    </dgm:pt>
    <dgm:pt modelId="{D56D4485-E780-4B0E-83AF-1F14F394BD01}" type="sibTrans" cxnId="{FC087AC9-752A-48F4-BB32-CFECD1EED1B1}">
      <dgm:prSet/>
      <dgm:spPr/>
      <dgm:t>
        <a:bodyPr/>
        <a:lstStyle/>
        <a:p>
          <a:endParaRPr lang="en-US"/>
        </a:p>
      </dgm:t>
    </dgm:pt>
    <dgm:pt modelId="{09C94F5B-3209-4C08-9115-8834428B2D21}">
      <dgm:prSet/>
      <dgm:spPr/>
      <dgm:t>
        <a:bodyPr/>
        <a:lstStyle/>
        <a:p>
          <a:r>
            <a:rPr lang="en-US" dirty="0"/>
            <a:t>Problems in medicine</a:t>
          </a:r>
        </a:p>
      </dgm:t>
    </dgm:pt>
    <dgm:pt modelId="{A388B2A8-77FA-47AF-B41E-3640465E308C}" type="parTrans" cxnId="{FFBACEE1-4FC8-4859-AE04-B4A070B411F7}">
      <dgm:prSet/>
      <dgm:spPr/>
      <dgm:t>
        <a:bodyPr/>
        <a:lstStyle/>
        <a:p>
          <a:endParaRPr lang="en-US"/>
        </a:p>
      </dgm:t>
    </dgm:pt>
    <dgm:pt modelId="{E3EF0AD2-07C8-44FC-86D9-839B33011976}" type="sibTrans" cxnId="{FFBACEE1-4FC8-4859-AE04-B4A070B411F7}">
      <dgm:prSet/>
      <dgm:spPr/>
      <dgm:t>
        <a:bodyPr/>
        <a:lstStyle/>
        <a:p>
          <a:endParaRPr lang="en-US"/>
        </a:p>
      </dgm:t>
    </dgm:pt>
    <dgm:pt modelId="{BF0AD725-06D4-454B-AE3F-FEEA3FE62343}" type="pres">
      <dgm:prSet presAssocID="{F9D6A95A-3461-4B54-95FA-A3CFFF80CB0F}" presName="linear" presStyleCnt="0">
        <dgm:presLayoutVars>
          <dgm:animLvl val="lvl"/>
          <dgm:resizeHandles val="exact"/>
        </dgm:presLayoutVars>
      </dgm:prSet>
      <dgm:spPr/>
    </dgm:pt>
    <dgm:pt modelId="{AE9EC636-EF19-4816-B51F-3C42D5B947A0}" type="pres">
      <dgm:prSet presAssocID="{DFC30FC7-C2C8-4A61-B404-4E28E8E8363A}" presName="parentText" presStyleLbl="node1" presStyleIdx="0" presStyleCnt="3">
        <dgm:presLayoutVars>
          <dgm:chMax val="0"/>
          <dgm:bulletEnabled val="1"/>
        </dgm:presLayoutVars>
      </dgm:prSet>
      <dgm:spPr/>
    </dgm:pt>
    <dgm:pt modelId="{219AE506-5ED0-4FC7-92B3-33FB35273FAA}" type="pres">
      <dgm:prSet presAssocID="{D7201F4E-2D05-4E4F-9A52-E599BA512B16}" presName="spacer" presStyleCnt="0"/>
      <dgm:spPr/>
    </dgm:pt>
    <dgm:pt modelId="{40EC7E4A-91C0-47A8-84D1-F57426B5D0E1}" type="pres">
      <dgm:prSet presAssocID="{D6C832B4-F522-4B28-9B95-8E84E4A5A335}" presName="parentText" presStyleLbl="node1" presStyleIdx="1" presStyleCnt="3">
        <dgm:presLayoutVars>
          <dgm:chMax val="0"/>
          <dgm:bulletEnabled val="1"/>
        </dgm:presLayoutVars>
      </dgm:prSet>
      <dgm:spPr/>
    </dgm:pt>
    <dgm:pt modelId="{9030A977-CF0E-4509-BF26-C438E15FA51C}" type="pres">
      <dgm:prSet presAssocID="{D56D4485-E780-4B0E-83AF-1F14F394BD01}" presName="spacer" presStyleCnt="0"/>
      <dgm:spPr/>
    </dgm:pt>
    <dgm:pt modelId="{837E2433-3808-4EFE-8B0E-1C33249A785E}" type="pres">
      <dgm:prSet presAssocID="{09C94F5B-3209-4C08-9115-8834428B2D21}" presName="parentText" presStyleLbl="node1" presStyleIdx="2" presStyleCnt="3">
        <dgm:presLayoutVars>
          <dgm:chMax val="0"/>
          <dgm:bulletEnabled val="1"/>
        </dgm:presLayoutVars>
      </dgm:prSet>
      <dgm:spPr/>
    </dgm:pt>
  </dgm:ptLst>
  <dgm:cxnLst>
    <dgm:cxn modelId="{74773B8A-27D5-4059-82AC-0AF5D786F5AC}" type="presOf" srcId="{F9D6A95A-3461-4B54-95FA-A3CFFF80CB0F}" destId="{BF0AD725-06D4-454B-AE3F-FEEA3FE62343}" srcOrd="0" destOrd="0" presId="urn:microsoft.com/office/officeart/2005/8/layout/vList2"/>
    <dgm:cxn modelId="{B260DE90-9025-4B3A-BAFB-F2BD0DA6740C}" type="presOf" srcId="{DFC30FC7-C2C8-4A61-B404-4E28E8E8363A}" destId="{AE9EC636-EF19-4816-B51F-3C42D5B947A0}" srcOrd="0" destOrd="0" presId="urn:microsoft.com/office/officeart/2005/8/layout/vList2"/>
    <dgm:cxn modelId="{465F05A7-2B32-42CA-BC93-AD5F505F902F}" type="presOf" srcId="{09C94F5B-3209-4C08-9115-8834428B2D21}" destId="{837E2433-3808-4EFE-8B0E-1C33249A785E}" srcOrd="0" destOrd="0" presId="urn:microsoft.com/office/officeart/2005/8/layout/vList2"/>
    <dgm:cxn modelId="{C10683B4-01C2-4653-8BCA-A37DDF9ECAE3}" srcId="{F9D6A95A-3461-4B54-95FA-A3CFFF80CB0F}" destId="{DFC30FC7-C2C8-4A61-B404-4E28E8E8363A}" srcOrd="0" destOrd="0" parTransId="{7CC23A86-D7F9-470B-A49A-451D9DB6DA68}" sibTransId="{D7201F4E-2D05-4E4F-9A52-E599BA512B16}"/>
    <dgm:cxn modelId="{FC087AC9-752A-48F4-BB32-CFECD1EED1B1}" srcId="{F9D6A95A-3461-4B54-95FA-A3CFFF80CB0F}" destId="{D6C832B4-F522-4B28-9B95-8E84E4A5A335}" srcOrd="1" destOrd="0" parTransId="{D73C740A-041D-4240-8B0B-3AF067267E4C}" sibTransId="{D56D4485-E780-4B0E-83AF-1F14F394BD01}"/>
    <dgm:cxn modelId="{FFBACEE1-4FC8-4859-AE04-B4A070B411F7}" srcId="{F9D6A95A-3461-4B54-95FA-A3CFFF80CB0F}" destId="{09C94F5B-3209-4C08-9115-8834428B2D21}" srcOrd="2" destOrd="0" parTransId="{A388B2A8-77FA-47AF-B41E-3640465E308C}" sibTransId="{E3EF0AD2-07C8-44FC-86D9-839B33011976}"/>
    <dgm:cxn modelId="{3085C6F7-7C40-43F9-972E-4D227675050A}" type="presOf" srcId="{D6C832B4-F522-4B28-9B95-8E84E4A5A335}" destId="{40EC7E4A-91C0-47A8-84D1-F57426B5D0E1}" srcOrd="0" destOrd="0" presId="urn:microsoft.com/office/officeart/2005/8/layout/vList2"/>
    <dgm:cxn modelId="{7CE25649-6043-4F3A-9593-CBA66684F0B1}" type="presParOf" srcId="{BF0AD725-06D4-454B-AE3F-FEEA3FE62343}" destId="{AE9EC636-EF19-4816-B51F-3C42D5B947A0}" srcOrd="0" destOrd="0" presId="urn:microsoft.com/office/officeart/2005/8/layout/vList2"/>
    <dgm:cxn modelId="{7649051F-FC60-451C-9941-E0501A0A43AE}" type="presParOf" srcId="{BF0AD725-06D4-454B-AE3F-FEEA3FE62343}" destId="{219AE506-5ED0-4FC7-92B3-33FB35273FAA}" srcOrd="1" destOrd="0" presId="urn:microsoft.com/office/officeart/2005/8/layout/vList2"/>
    <dgm:cxn modelId="{9EF59F5A-F209-46CE-AA02-5F4EE0185189}" type="presParOf" srcId="{BF0AD725-06D4-454B-AE3F-FEEA3FE62343}" destId="{40EC7E4A-91C0-47A8-84D1-F57426B5D0E1}" srcOrd="2" destOrd="0" presId="urn:microsoft.com/office/officeart/2005/8/layout/vList2"/>
    <dgm:cxn modelId="{E714827A-5C8E-4BE0-87F5-B21015703B21}" type="presParOf" srcId="{BF0AD725-06D4-454B-AE3F-FEEA3FE62343}" destId="{9030A977-CF0E-4509-BF26-C438E15FA51C}" srcOrd="3" destOrd="0" presId="urn:microsoft.com/office/officeart/2005/8/layout/vList2"/>
    <dgm:cxn modelId="{14A28406-DBF4-4933-B3BB-136CC1211461}" type="presParOf" srcId="{BF0AD725-06D4-454B-AE3F-FEEA3FE62343}" destId="{837E2433-3808-4EFE-8B0E-1C33249A785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AD89E9-1DF3-42AD-B96B-3F757A68243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97FF505-BBEE-4F26-B8C6-161895A26530}">
      <dgm:prSet custT="1"/>
      <dgm:spPr/>
      <dgm:t>
        <a:bodyPr/>
        <a:lstStyle/>
        <a:p>
          <a:r>
            <a:rPr lang="en-GB" sz="1400" dirty="0">
              <a:latin typeface="Arial" panose="020B0604020202020204" pitchFamily="34" charset="0"/>
              <a:cs typeface="Arial" panose="020B0604020202020204" pitchFamily="34" charset="0"/>
            </a:rPr>
            <a:t>Consider the inflation fact ( growing cost of le</a:t>
          </a:r>
        </a:p>
        <a:p>
          <a:r>
            <a:rPr lang="en-GB" sz="1400" dirty="0">
              <a:latin typeface="Arial" panose="020B0604020202020204" pitchFamily="34" charset="0"/>
              <a:cs typeface="Arial" panose="020B0604020202020204" pitchFamily="34" charset="0"/>
            </a:rPr>
            <a:t>Living)</a:t>
          </a:r>
        </a:p>
      </dgm:t>
    </dgm:pt>
    <dgm:pt modelId="{6402810F-FE27-44F8-BEF2-19E8A56C5CE2}" type="parTrans" cxnId="{2FF76F5F-F91A-44F4-824C-84F3D85E7506}">
      <dgm:prSet/>
      <dgm:spPr/>
      <dgm:t>
        <a:bodyPr/>
        <a:lstStyle/>
        <a:p>
          <a:endParaRPr lang="en-US"/>
        </a:p>
      </dgm:t>
    </dgm:pt>
    <dgm:pt modelId="{55FBB52C-CD88-408D-AF02-75653D8BF135}" type="sibTrans" cxnId="{2FF76F5F-F91A-44F4-824C-84F3D85E7506}">
      <dgm:prSet/>
      <dgm:spPr/>
      <dgm:t>
        <a:bodyPr/>
        <a:lstStyle/>
        <a:p>
          <a:endParaRPr lang="en-US"/>
        </a:p>
      </dgm:t>
    </dgm:pt>
    <dgm:pt modelId="{8C32045E-6941-45F2-A3D4-CF64D450ED01}">
      <dgm:prSet custT="1"/>
      <dgm:spPr/>
      <dgm:t>
        <a:bodyPr/>
        <a:lstStyle/>
        <a:p>
          <a:r>
            <a:rPr lang="en-GB" sz="1400" dirty="0">
              <a:latin typeface="Arial" panose="020B0604020202020204" pitchFamily="34" charset="0"/>
              <a:cs typeface="Arial" panose="020B0604020202020204" pitchFamily="34" charset="0"/>
            </a:rPr>
            <a:t>Improving the well-being help of current  staff</a:t>
          </a:r>
          <a:endParaRPr lang="en-US" sz="1400" dirty="0">
            <a:latin typeface="Arial" panose="020B0604020202020204" pitchFamily="34" charset="0"/>
            <a:cs typeface="Arial" panose="020B0604020202020204" pitchFamily="34" charset="0"/>
          </a:endParaRPr>
        </a:p>
      </dgm:t>
    </dgm:pt>
    <dgm:pt modelId="{6D37C401-8078-4863-A9E2-3F07C80FF752}" type="parTrans" cxnId="{10561765-21BC-45FB-9268-A15102EE59E2}">
      <dgm:prSet/>
      <dgm:spPr/>
      <dgm:t>
        <a:bodyPr/>
        <a:lstStyle/>
        <a:p>
          <a:endParaRPr lang="en-US"/>
        </a:p>
      </dgm:t>
    </dgm:pt>
    <dgm:pt modelId="{437B8BB7-DD84-4969-A04A-38D0E5A39D9A}" type="sibTrans" cxnId="{10561765-21BC-45FB-9268-A15102EE59E2}">
      <dgm:prSet/>
      <dgm:spPr/>
      <dgm:t>
        <a:bodyPr/>
        <a:lstStyle/>
        <a:p>
          <a:endParaRPr lang="en-US"/>
        </a:p>
      </dgm:t>
    </dgm:pt>
    <dgm:pt modelId="{F1147065-CC21-466A-83A4-82D6C601BC7F}">
      <dgm:prSet custT="1"/>
      <dgm:spPr/>
      <dgm:t>
        <a:bodyPr/>
        <a:lstStyle/>
        <a:p>
          <a:r>
            <a:rPr lang="en-GB" sz="1400" dirty="0">
              <a:latin typeface="Arial" panose="020B0604020202020204" pitchFamily="34" charset="0"/>
              <a:cs typeface="Arial" panose="020B0604020202020204" pitchFamily="34" charset="0"/>
            </a:rPr>
            <a:t>Definite NHS workforce help and supply plan over a long period of time</a:t>
          </a:r>
          <a:endParaRPr lang="en-US" sz="1400" dirty="0">
            <a:latin typeface="Arial" panose="020B0604020202020204" pitchFamily="34" charset="0"/>
            <a:cs typeface="Arial" panose="020B0604020202020204" pitchFamily="34" charset="0"/>
          </a:endParaRPr>
        </a:p>
      </dgm:t>
    </dgm:pt>
    <dgm:pt modelId="{30477CC3-0BB9-45F6-8732-21F54065C622}" type="parTrans" cxnId="{C7EB9732-2ED0-4392-851D-03EAC33FE43A}">
      <dgm:prSet/>
      <dgm:spPr/>
      <dgm:t>
        <a:bodyPr/>
        <a:lstStyle/>
        <a:p>
          <a:endParaRPr lang="en-US"/>
        </a:p>
      </dgm:t>
    </dgm:pt>
    <dgm:pt modelId="{9ECC279F-4D69-475A-BF1C-10F8CA3C2507}" type="sibTrans" cxnId="{C7EB9732-2ED0-4392-851D-03EAC33FE43A}">
      <dgm:prSet/>
      <dgm:spPr/>
      <dgm:t>
        <a:bodyPr/>
        <a:lstStyle/>
        <a:p>
          <a:endParaRPr lang="en-US"/>
        </a:p>
      </dgm:t>
    </dgm:pt>
    <dgm:pt modelId="{BC3ACAC3-7A21-45D5-AE09-403AF228FEA2}">
      <dgm:prSet custT="1"/>
      <dgm:spPr/>
      <dgm:t>
        <a:bodyPr/>
        <a:lstStyle/>
        <a:p>
          <a:r>
            <a:rPr lang="en-GB" sz="1400" dirty="0"/>
            <a:t>More frequent checking and analyse of the data, and assist regardless of affected departments with a stable plan</a:t>
          </a:r>
          <a:endParaRPr lang="en-US" sz="1400" dirty="0"/>
        </a:p>
      </dgm:t>
    </dgm:pt>
    <dgm:pt modelId="{0B5EAD22-3C6F-4FBE-B8C0-C58FC093ED46}" type="parTrans" cxnId="{FD54582A-E8FB-4405-8C11-AA4545D4ADBD}">
      <dgm:prSet/>
      <dgm:spPr/>
      <dgm:t>
        <a:bodyPr/>
        <a:lstStyle/>
        <a:p>
          <a:endParaRPr lang="en-US"/>
        </a:p>
      </dgm:t>
    </dgm:pt>
    <dgm:pt modelId="{BBE0458A-E935-411E-A725-2A1615288D97}" type="sibTrans" cxnId="{FD54582A-E8FB-4405-8C11-AA4545D4ADBD}">
      <dgm:prSet/>
      <dgm:spPr/>
      <dgm:t>
        <a:bodyPr/>
        <a:lstStyle/>
        <a:p>
          <a:endParaRPr lang="en-US"/>
        </a:p>
      </dgm:t>
    </dgm:pt>
    <dgm:pt modelId="{B456EFE0-3D0C-4EE0-96D8-46D8DC368CEF}">
      <dgm:prSet custT="1"/>
      <dgm:spPr/>
      <dgm:t>
        <a:bodyPr/>
        <a:lstStyle/>
        <a:p>
          <a:r>
            <a:rPr lang="en-GB" sz="1400" dirty="0">
              <a:latin typeface="Arial" panose="020B0604020202020204" pitchFamily="34" charset="0"/>
              <a:cs typeface="Arial" panose="020B0604020202020204" pitchFamily="34" charset="0"/>
            </a:rPr>
            <a:t>Plan the pay and developing aspect </a:t>
          </a:r>
          <a:endParaRPr lang="en-US" sz="1400" dirty="0">
            <a:latin typeface="Arial" panose="020B0604020202020204" pitchFamily="34" charset="0"/>
            <a:cs typeface="Arial" panose="020B0604020202020204" pitchFamily="34" charset="0"/>
          </a:endParaRPr>
        </a:p>
      </dgm:t>
    </dgm:pt>
    <dgm:pt modelId="{1422D184-4CE8-4F9E-B0A7-B63326D565D0}" type="parTrans" cxnId="{DD5C595A-EE60-4EDC-81F7-62AA79037299}">
      <dgm:prSet/>
      <dgm:spPr/>
      <dgm:t>
        <a:bodyPr/>
        <a:lstStyle/>
        <a:p>
          <a:endParaRPr lang="en-US"/>
        </a:p>
      </dgm:t>
    </dgm:pt>
    <dgm:pt modelId="{17832D10-2295-4E0C-95EB-71FF72DF4A6C}" type="sibTrans" cxnId="{DD5C595A-EE60-4EDC-81F7-62AA79037299}">
      <dgm:prSet/>
      <dgm:spPr/>
      <dgm:t>
        <a:bodyPr/>
        <a:lstStyle/>
        <a:p>
          <a:endParaRPr lang="en-US"/>
        </a:p>
      </dgm:t>
    </dgm:pt>
    <dgm:pt modelId="{DDACE02B-E5BF-4FC4-9ADA-32027A494EEB}">
      <dgm:prSet custT="1"/>
      <dgm:spPr/>
      <dgm:t>
        <a:bodyPr/>
        <a:lstStyle/>
        <a:p>
          <a:r>
            <a:rPr lang="en-GB" sz="1400" kern="1200" dirty="0">
              <a:latin typeface="Arial" panose="020B0604020202020204" pitchFamily="34" charset="0"/>
              <a:cs typeface="Arial" panose="020B0604020202020204" pitchFamily="34" charset="0"/>
            </a:rPr>
            <a:t>Implement a new strategy to encourage existing and new staff to develop and be more trained to feel more confidentiality</a:t>
          </a:r>
        </a:p>
        <a:p>
          <a:r>
            <a:rPr lang="en-GB" sz="1400" kern="1200" dirty="0">
              <a:latin typeface="Arial" panose="020B0604020202020204" pitchFamily="34" charset="0"/>
              <a:cs typeface="Arial" panose="020B0604020202020204" pitchFamily="34" charset="0"/>
            </a:rPr>
            <a:t>consider </a:t>
          </a:r>
          <a:r>
            <a:rPr lang="en-GB" sz="1200" kern="1200" dirty="0">
              <a:solidFill>
                <a:prstClr val="white">
                  <a:hueOff val="0"/>
                  <a:satOff val="0"/>
                  <a:lumOff val="0"/>
                  <a:alphaOff val="0"/>
                </a:prstClr>
              </a:solidFill>
              <a:latin typeface="Gill Sans MT"/>
              <a:ea typeface="+mn-ea"/>
              <a:cs typeface="+mn-cs"/>
            </a:rPr>
            <a:t>changing</a:t>
          </a:r>
          <a:r>
            <a:rPr lang="en-GB" sz="1400" kern="1200" dirty="0">
              <a:latin typeface="Arial" panose="020B0604020202020204" pitchFamily="34" charset="0"/>
              <a:cs typeface="Arial" panose="020B0604020202020204" pitchFamily="34" charset="0"/>
            </a:rPr>
            <a:t> a policy </a:t>
          </a:r>
        </a:p>
        <a:p>
          <a:endParaRPr lang="en-GB" sz="1400" kern="1200" dirty="0">
            <a:latin typeface="Arial" panose="020B0604020202020204" pitchFamily="34" charset="0"/>
            <a:cs typeface="Arial" panose="020B0604020202020204" pitchFamily="34" charset="0"/>
          </a:endParaRPr>
        </a:p>
        <a:p>
          <a:r>
            <a:rPr lang="en-US" sz="1400" kern="1200" dirty="0">
              <a:latin typeface="Arial" panose="020B0604020202020204" pitchFamily="34" charset="0"/>
              <a:cs typeface="Arial" panose="020B0604020202020204" pitchFamily="34" charset="0"/>
            </a:rPr>
            <a:t>Deep swot analyses in places wherever are busier </a:t>
          </a:r>
        </a:p>
      </dgm:t>
    </dgm:pt>
    <dgm:pt modelId="{4018557D-7D0A-4D04-937D-3756AC2999B0}" type="parTrans" cxnId="{F705C6B9-753C-4129-B90E-D001E4C0DD4F}">
      <dgm:prSet/>
      <dgm:spPr/>
      <dgm:t>
        <a:bodyPr/>
        <a:lstStyle/>
        <a:p>
          <a:endParaRPr lang="en-US"/>
        </a:p>
      </dgm:t>
    </dgm:pt>
    <dgm:pt modelId="{48D25876-969A-4285-92D8-FE7D0B1E7A0F}" type="sibTrans" cxnId="{F705C6B9-753C-4129-B90E-D001E4C0DD4F}">
      <dgm:prSet/>
      <dgm:spPr/>
      <dgm:t>
        <a:bodyPr/>
        <a:lstStyle/>
        <a:p>
          <a:endParaRPr lang="en-US"/>
        </a:p>
      </dgm:t>
    </dgm:pt>
    <dgm:pt modelId="{384E1014-CD87-4BA3-AB5A-2821C91E9EA8}" type="pres">
      <dgm:prSet presAssocID="{15AD89E9-1DF3-42AD-B96B-3F757A682437}" presName="vert0" presStyleCnt="0">
        <dgm:presLayoutVars>
          <dgm:dir/>
          <dgm:animOne val="branch"/>
          <dgm:animLvl val="lvl"/>
        </dgm:presLayoutVars>
      </dgm:prSet>
      <dgm:spPr/>
    </dgm:pt>
    <dgm:pt modelId="{E005B8F1-92D5-4C00-9C39-A0E68D49375B}" type="pres">
      <dgm:prSet presAssocID="{F97FF505-BBEE-4F26-B8C6-161895A26530}" presName="thickLine" presStyleLbl="alignNode1" presStyleIdx="0" presStyleCnt="6"/>
      <dgm:spPr/>
    </dgm:pt>
    <dgm:pt modelId="{78FDA340-7D3F-4CE0-9E11-4DADAAFB6542}" type="pres">
      <dgm:prSet presAssocID="{F97FF505-BBEE-4F26-B8C6-161895A26530}" presName="horz1" presStyleCnt="0"/>
      <dgm:spPr/>
    </dgm:pt>
    <dgm:pt modelId="{3473C59C-94E9-41DD-93E6-0313DF0A33CE}" type="pres">
      <dgm:prSet presAssocID="{F97FF505-BBEE-4F26-B8C6-161895A26530}" presName="tx1" presStyleLbl="revTx" presStyleIdx="0" presStyleCnt="6"/>
      <dgm:spPr/>
    </dgm:pt>
    <dgm:pt modelId="{85421796-1F60-4E1D-8823-F31AA7DEBD27}" type="pres">
      <dgm:prSet presAssocID="{F97FF505-BBEE-4F26-B8C6-161895A26530}" presName="vert1" presStyleCnt="0"/>
      <dgm:spPr/>
    </dgm:pt>
    <dgm:pt modelId="{56739D13-CA18-4E72-9BE7-7AAE486FCEAC}" type="pres">
      <dgm:prSet presAssocID="{8C32045E-6941-45F2-A3D4-CF64D450ED01}" presName="thickLine" presStyleLbl="alignNode1" presStyleIdx="1" presStyleCnt="6"/>
      <dgm:spPr/>
    </dgm:pt>
    <dgm:pt modelId="{5C2802BD-BD9E-48F3-B31D-4B8BAB5FBAE2}" type="pres">
      <dgm:prSet presAssocID="{8C32045E-6941-45F2-A3D4-CF64D450ED01}" presName="horz1" presStyleCnt="0"/>
      <dgm:spPr/>
    </dgm:pt>
    <dgm:pt modelId="{CA6F1A32-7060-467E-9765-ED2DE60C9996}" type="pres">
      <dgm:prSet presAssocID="{8C32045E-6941-45F2-A3D4-CF64D450ED01}" presName="tx1" presStyleLbl="revTx" presStyleIdx="1" presStyleCnt="6"/>
      <dgm:spPr/>
    </dgm:pt>
    <dgm:pt modelId="{4D5C9846-7E14-436B-97DB-A48902148319}" type="pres">
      <dgm:prSet presAssocID="{8C32045E-6941-45F2-A3D4-CF64D450ED01}" presName="vert1" presStyleCnt="0"/>
      <dgm:spPr/>
    </dgm:pt>
    <dgm:pt modelId="{B9525992-ECC7-4E8D-A08F-2ED9DA40CEB1}" type="pres">
      <dgm:prSet presAssocID="{F1147065-CC21-466A-83A4-82D6C601BC7F}" presName="thickLine" presStyleLbl="alignNode1" presStyleIdx="2" presStyleCnt="6"/>
      <dgm:spPr/>
    </dgm:pt>
    <dgm:pt modelId="{E18C794A-BE6B-48C8-97C9-C170E87EFC81}" type="pres">
      <dgm:prSet presAssocID="{F1147065-CC21-466A-83A4-82D6C601BC7F}" presName="horz1" presStyleCnt="0"/>
      <dgm:spPr/>
    </dgm:pt>
    <dgm:pt modelId="{AD653808-AEA6-49B2-8F7F-5E9CC18AC56F}" type="pres">
      <dgm:prSet presAssocID="{F1147065-CC21-466A-83A4-82D6C601BC7F}" presName="tx1" presStyleLbl="revTx" presStyleIdx="2" presStyleCnt="6"/>
      <dgm:spPr/>
    </dgm:pt>
    <dgm:pt modelId="{46F5B65B-D582-4B57-8988-5D45BF9BC146}" type="pres">
      <dgm:prSet presAssocID="{F1147065-CC21-466A-83A4-82D6C601BC7F}" presName="vert1" presStyleCnt="0"/>
      <dgm:spPr/>
    </dgm:pt>
    <dgm:pt modelId="{DCF129F3-03D0-408D-B314-3F14857599AA}" type="pres">
      <dgm:prSet presAssocID="{BC3ACAC3-7A21-45D5-AE09-403AF228FEA2}" presName="thickLine" presStyleLbl="alignNode1" presStyleIdx="3" presStyleCnt="6"/>
      <dgm:spPr/>
    </dgm:pt>
    <dgm:pt modelId="{C7A58C69-6509-488D-90C5-D95BD0507EBB}" type="pres">
      <dgm:prSet presAssocID="{BC3ACAC3-7A21-45D5-AE09-403AF228FEA2}" presName="horz1" presStyleCnt="0"/>
      <dgm:spPr/>
    </dgm:pt>
    <dgm:pt modelId="{D787515D-A1E1-44B0-B772-983BEC2726ED}" type="pres">
      <dgm:prSet presAssocID="{BC3ACAC3-7A21-45D5-AE09-403AF228FEA2}" presName="tx1" presStyleLbl="revTx" presStyleIdx="3" presStyleCnt="6"/>
      <dgm:spPr/>
    </dgm:pt>
    <dgm:pt modelId="{A517E11C-67F3-4986-B62C-8B3406DAFD72}" type="pres">
      <dgm:prSet presAssocID="{BC3ACAC3-7A21-45D5-AE09-403AF228FEA2}" presName="vert1" presStyleCnt="0"/>
      <dgm:spPr/>
    </dgm:pt>
    <dgm:pt modelId="{F8F73802-CBBC-4427-8AA4-D50EB9227AC6}" type="pres">
      <dgm:prSet presAssocID="{B456EFE0-3D0C-4EE0-96D8-46D8DC368CEF}" presName="thickLine" presStyleLbl="alignNode1" presStyleIdx="4" presStyleCnt="6"/>
      <dgm:spPr/>
    </dgm:pt>
    <dgm:pt modelId="{DC292AE6-6C65-4AB5-BB63-ACAA944F9252}" type="pres">
      <dgm:prSet presAssocID="{B456EFE0-3D0C-4EE0-96D8-46D8DC368CEF}" presName="horz1" presStyleCnt="0"/>
      <dgm:spPr/>
    </dgm:pt>
    <dgm:pt modelId="{073C1FC4-9C0B-4F8A-915C-BEA0947861A6}" type="pres">
      <dgm:prSet presAssocID="{B456EFE0-3D0C-4EE0-96D8-46D8DC368CEF}" presName="tx1" presStyleLbl="revTx" presStyleIdx="4" presStyleCnt="6"/>
      <dgm:spPr/>
    </dgm:pt>
    <dgm:pt modelId="{C4AB6EED-4EC9-4F1E-ACB0-79920F22B344}" type="pres">
      <dgm:prSet presAssocID="{B456EFE0-3D0C-4EE0-96D8-46D8DC368CEF}" presName="vert1" presStyleCnt="0"/>
      <dgm:spPr/>
    </dgm:pt>
    <dgm:pt modelId="{9A2386DC-B5FE-4C2F-8B66-B7EFCE19049A}" type="pres">
      <dgm:prSet presAssocID="{DDACE02B-E5BF-4FC4-9ADA-32027A494EEB}" presName="thickLine" presStyleLbl="alignNode1" presStyleIdx="5" presStyleCnt="6"/>
      <dgm:spPr/>
    </dgm:pt>
    <dgm:pt modelId="{ABEB85FA-0151-4872-8DAC-0100C7BB5F00}" type="pres">
      <dgm:prSet presAssocID="{DDACE02B-E5BF-4FC4-9ADA-32027A494EEB}" presName="horz1" presStyleCnt="0"/>
      <dgm:spPr/>
    </dgm:pt>
    <dgm:pt modelId="{88A1312F-87D8-4966-A20B-A9EDF45A0757}" type="pres">
      <dgm:prSet presAssocID="{DDACE02B-E5BF-4FC4-9ADA-32027A494EEB}" presName="tx1" presStyleLbl="revTx" presStyleIdx="5" presStyleCnt="6" custScaleY="372407"/>
      <dgm:spPr/>
    </dgm:pt>
    <dgm:pt modelId="{BFFB1F8F-F45D-4348-9228-7690186BAD5E}" type="pres">
      <dgm:prSet presAssocID="{DDACE02B-E5BF-4FC4-9ADA-32027A494EEB}" presName="vert1" presStyleCnt="0"/>
      <dgm:spPr/>
    </dgm:pt>
  </dgm:ptLst>
  <dgm:cxnLst>
    <dgm:cxn modelId="{FD54582A-E8FB-4405-8C11-AA4545D4ADBD}" srcId="{15AD89E9-1DF3-42AD-B96B-3F757A682437}" destId="{BC3ACAC3-7A21-45D5-AE09-403AF228FEA2}" srcOrd="3" destOrd="0" parTransId="{0B5EAD22-3C6F-4FBE-B8C0-C58FC093ED46}" sibTransId="{BBE0458A-E935-411E-A725-2A1615288D97}"/>
    <dgm:cxn modelId="{C7EB9732-2ED0-4392-851D-03EAC33FE43A}" srcId="{15AD89E9-1DF3-42AD-B96B-3F757A682437}" destId="{F1147065-CC21-466A-83A4-82D6C601BC7F}" srcOrd="2" destOrd="0" parTransId="{30477CC3-0BB9-45F6-8732-21F54065C622}" sibTransId="{9ECC279F-4D69-475A-BF1C-10F8CA3C2507}"/>
    <dgm:cxn modelId="{2FF76F5F-F91A-44F4-824C-84F3D85E7506}" srcId="{15AD89E9-1DF3-42AD-B96B-3F757A682437}" destId="{F97FF505-BBEE-4F26-B8C6-161895A26530}" srcOrd="0" destOrd="0" parTransId="{6402810F-FE27-44F8-BEF2-19E8A56C5CE2}" sibTransId="{55FBB52C-CD88-408D-AF02-75653D8BF135}"/>
    <dgm:cxn modelId="{10561765-21BC-45FB-9268-A15102EE59E2}" srcId="{15AD89E9-1DF3-42AD-B96B-3F757A682437}" destId="{8C32045E-6941-45F2-A3D4-CF64D450ED01}" srcOrd="1" destOrd="0" parTransId="{6D37C401-8078-4863-A9E2-3F07C80FF752}" sibTransId="{437B8BB7-DD84-4969-A04A-38D0E5A39D9A}"/>
    <dgm:cxn modelId="{DD5C595A-EE60-4EDC-81F7-62AA79037299}" srcId="{15AD89E9-1DF3-42AD-B96B-3F757A682437}" destId="{B456EFE0-3D0C-4EE0-96D8-46D8DC368CEF}" srcOrd="4" destOrd="0" parTransId="{1422D184-4CE8-4F9E-B0A7-B63326D565D0}" sibTransId="{17832D10-2295-4E0C-95EB-71FF72DF4A6C}"/>
    <dgm:cxn modelId="{D7BFD085-5068-48B5-AF09-D71FCF605223}" type="presOf" srcId="{8C32045E-6941-45F2-A3D4-CF64D450ED01}" destId="{CA6F1A32-7060-467E-9765-ED2DE60C9996}" srcOrd="0" destOrd="0" presId="urn:microsoft.com/office/officeart/2008/layout/LinedList"/>
    <dgm:cxn modelId="{F2BDDB9C-301F-4CCE-92ED-21181800A1E4}" type="presOf" srcId="{BC3ACAC3-7A21-45D5-AE09-403AF228FEA2}" destId="{D787515D-A1E1-44B0-B772-983BEC2726ED}" srcOrd="0" destOrd="0" presId="urn:microsoft.com/office/officeart/2008/layout/LinedList"/>
    <dgm:cxn modelId="{F5A0A5A0-26B0-45AF-9B25-EBC51F47FE29}" type="presOf" srcId="{F1147065-CC21-466A-83A4-82D6C601BC7F}" destId="{AD653808-AEA6-49B2-8F7F-5E9CC18AC56F}" srcOrd="0" destOrd="0" presId="urn:microsoft.com/office/officeart/2008/layout/LinedList"/>
    <dgm:cxn modelId="{F705C6B9-753C-4129-B90E-D001E4C0DD4F}" srcId="{15AD89E9-1DF3-42AD-B96B-3F757A682437}" destId="{DDACE02B-E5BF-4FC4-9ADA-32027A494EEB}" srcOrd="5" destOrd="0" parTransId="{4018557D-7D0A-4D04-937D-3756AC2999B0}" sibTransId="{48D25876-969A-4285-92D8-FE7D0B1E7A0F}"/>
    <dgm:cxn modelId="{0C57B4CD-CA4A-4EDC-BA11-807598868D84}" type="presOf" srcId="{B456EFE0-3D0C-4EE0-96D8-46D8DC368CEF}" destId="{073C1FC4-9C0B-4F8A-915C-BEA0947861A6}" srcOrd="0" destOrd="0" presId="urn:microsoft.com/office/officeart/2008/layout/LinedList"/>
    <dgm:cxn modelId="{937025ED-1434-4546-9E72-B6B4B880B085}" type="presOf" srcId="{15AD89E9-1DF3-42AD-B96B-3F757A682437}" destId="{384E1014-CD87-4BA3-AB5A-2821C91E9EA8}" srcOrd="0" destOrd="0" presId="urn:microsoft.com/office/officeart/2008/layout/LinedList"/>
    <dgm:cxn modelId="{C3B6F7FB-F336-4067-B6A9-3B26AE911039}" type="presOf" srcId="{F97FF505-BBEE-4F26-B8C6-161895A26530}" destId="{3473C59C-94E9-41DD-93E6-0313DF0A33CE}" srcOrd="0" destOrd="0" presId="urn:microsoft.com/office/officeart/2008/layout/LinedList"/>
    <dgm:cxn modelId="{1D3FE5FC-D4EF-4228-ABD2-A2A7FCB9177E}" type="presOf" srcId="{DDACE02B-E5BF-4FC4-9ADA-32027A494EEB}" destId="{88A1312F-87D8-4966-A20B-A9EDF45A0757}" srcOrd="0" destOrd="0" presId="urn:microsoft.com/office/officeart/2008/layout/LinedList"/>
    <dgm:cxn modelId="{504A2AA7-15A6-4B22-8DF1-6EFE61600431}" type="presParOf" srcId="{384E1014-CD87-4BA3-AB5A-2821C91E9EA8}" destId="{E005B8F1-92D5-4C00-9C39-A0E68D49375B}" srcOrd="0" destOrd="0" presId="urn:microsoft.com/office/officeart/2008/layout/LinedList"/>
    <dgm:cxn modelId="{33B5D6C1-8AFA-45BD-ADB9-A353A2E39778}" type="presParOf" srcId="{384E1014-CD87-4BA3-AB5A-2821C91E9EA8}" destId="{78FDA340-7D3F-4CE0-9E11-4DADAAFB6542}" srcOrd="1" destOrd="0" presId="urn:microsoft.com/office/officeart/2008/layout/LinedList"/>
    <dgm:cxn modelId="{F17C7F66-8922-4456-B2BE-258ED2421832}" type="presParOf" srcId="{78FDA340-7D3F-4CE0-9E11-4DADAAFB6542}" destId="{3473C59C-94E9-41DD-93E6-0313DF0A33CE}" srcOrd="0" destOrd="0" presId="urn:microsoft.com/office/officeart/2008/layout/LinedList"/>
    <dgm:cxn modelId="{23177F22-8590-457D-948E-80B7A0796ADA}" type="presParOf" srcId="{78FDA340-7D3F-4CE0-9E11-4DADAAFB6542}" destId="{85421796-1F60-4E1D-8823-F31AA7DEBD27}" srcOrd="1" destOrd="0" presId="urn:microsoft.com/office/officeart/2008/layout/LinedList"/>
    <dgm:cxn modelId="{855640BB-7727-4EA6-BB74-F44F27D457E5}" type="presParOf" srcId="{384E1014-CD87-4BA3-AB5A-2821C91E9EA8}" destId="{56739D13-CA18-4E72-9BE7-7AAE486FCEAC}" srcOrd="2" destOrd="0" presId="urn:microsoft.com/office/officeart/2008/layout/LinedList"/>
    <dgm:cxn modelId="{08FE1CD2-8089-41F8-9552-A997060D957C}" type="presParOf" srcId="{384E1014-CD87-4BA3-AB5A-2821C91E9EA8}" destId="{5C2802BD-BD9E-48F3-B31D-4B8BAB5FBAE2}" srcOrd="3" destOrd="0" presId="urn:microsoft.com/office/officeart/2008/layout/LinedList"/>
    <dgm:cxn modelId="{EFBCD134-ADBF-44DC-8E8C-873FCA1B5069}" type="presParOf" srcId="{5C2802BD-BD9E-48F3-B31D-4B8BAB5FBAE2}" destId="{CA6F1A32-7060-467E-9765-ED2DE60C9996}" srcOrd="0" destOrd="0" presId="urn:microsoft.com/office/officeart/2008/layout/LinedList"/>
    <dgm:cxn modelId="{325E8385-013B-493C-8709-E3A0E06C27BF}" type="presParOf" srcId="{5C2802BD-BD9E-48F3-B31D-4B8BAB5FBAE2}" destId="{4D5C9846-7E14-436B-97DB-A48902148319}" srcOrd="1" destOrd="0" presId="urn:microsoft.com/office/officeart/2008/layout/LinedList"/>
    <dgm:cxn modelId="{E16C6BE3-2BE5-4633-B3E4-2F0AE1A83B03}" type="presParOf" srcId="{384E1014-CD87-4BA3-AB5A-2821C91E9EA8}" destId="{B9525992-ECC7-4E8D-A08F-2ED9DA40CEB1}" srcOrd="4" destOrd="0" presId="urn:microsoft.com/office/officeart/2008/layout/LinedList"/>
    <dgm:cxn modelId="{FE20344B-3FFD-407C-B43E-9C0A7BD81241}" type="presParOf" srcId="{384E1014-CD87-4BA3-AB5A-2821C91E9EA8}" destId="{E18C794A-BE6B-48C8-97C9-C170E87EFC81}" srcOrd="5" destOrd="0" presId="urn:microsoft.com/office/officeart/2008/layout/LinedList"/>
    <dgm:cxn modelId="{48FE9C98-AE19-4FC1-8825-7C48E9EAC81F}" type="presParOf" srcId="{E18C794A-BE6B-48C8-97C9-C170E87EFC81}" destId="{AD653808-AEA6-49B2-8F7F-5E9CC18AC56F}" srcOrd="0" destOrd="0" presId="urn:microsoft.com/office/officeart/2008/layout/LinedList"/>
    <dgm:cxn modelId="{61B52A56-F9BB-4834-82E4-ACFD1EA5AAB0}" type="presParOf" srcId="{E18C794A-BE6B-48C8-97C9-C170E87EFC81}" destId="{46F5B65B-D582-4B57-8988-5D45BF9BC146}" srcOrd="1" destOrd="0" presId="urn:microsoft.com/office/officeart/2008/layout/LinedList"/>
    <dgm:cxn modelId="{711F657C-6826-49F9-994C-FDC6F7784985}" type="presParOf" srcId="{384E1014-CD87-4BA3-AB5A-2821C91E9EA8}" destId="{DCF129F3-03D0-408D-B314-3F14857599AA}" srcOrd="6" destOrd="0" presId="urn:microsoft.com/office/officeart/2008/layout/LinedList"/>
    <dgm:cxn modelId="{1E8C794C-1108-4F11-BAF7-C5E615F41C93}" type="presParOf" srcId="{384E1014-CD87-4BA3-AB5A-2821C91E9EA8}" destId="{C7A58C69-6509-488D-90C5-D95BD0507EBB}" srcOrd="7" destOrd="0" presId="urn:microsoft.com/office/officeart/2008/layout/LinedList"/>
    <dgm:cxn modelId="{CDAD94E8-3490-46C8-9CBB-DF95A3B0D716}" type="presParOf" srcId="{C7A58C69-6509-488D-90C5-D95BD0507EBB}" destId="{D787515D-A1E1-44B0-B772-983BEC2726ED}" srcOrd="0" destOrd="0" presId="urn:microsoft.com/office/officeart/2008/layout/LinedList"/>
    <dgm:cxn modelId="{617EEACC-ADBE-4766-9D7E-F324DD72B033}" type="presParOf" srcId="{C7A58C69-6509-488D-90C5-D95BD0507EBB}" destId="{A517E11C-67F3-4986-B62C-8B3406DAFD72}" srcOrd="1" destOrd="0" presId="urn:microsoft.com/office/officeart/2008/layout/LinedList"/>
    <dgm:cxn modelId="{42DF37D6-D4DE-4ECA-83F8-A42750CBC2BF}" type="presParOf" srcId="{384E1014-CD87-4BA3-AB5A-2821C91E9EA8}" destId="{F8F73802-CBBC-4427-8AA4-D50EB9227AC6}" srcOrd="8" destOrd="0" presId="urn:microsoft.com/office/officeart/2008/layout/LinedList"/>
    <dgm:cxn modelId="{FAFDCA00-4A33-4B36-A8AA-8B4DD55915BA}" type="presParOf" srcId="{384E1014-CD87-4BA3-AB5A-2821C91E9EA8}" destId="{DC292AE6-6C65-4AB5-BB63-ACAA944F9252}" srcOrd="9" destOrd="0" presId="urn:microsoft.com/office/officeart/2008/layout/LinedList"/>
    <dgm:cxn modelId="{308B43E5-9D8B-4A85-8414-CEB5DD35AE5B}" type="presParOf" srcId="{DC292AE6-6C65-4AB5-BB63-ACAA944F9252}" destId="{073C1FC4-9C0B-4F8A-915C-BEA0947861A6}" srcOrd="0" destOrd="0" presId="urn:microsoft.com/office/officeart/2008/layout/LinedList"/>
    <dgm:cxn modelId="{936B6784-0179-45EC-ADA9-D40C581218DD}" type="presParOf" srcId="{DC292AE6-6C65-4AB5-BB63-ACAA944F9252}" destId="{C4AB6EED-4EC9-4F1E-ACB0-79920F22B344}" srcOrd="1" destOrd="0" presId="urn:microsoft.com/office/officeart/2008/layout/LinedList"/>
    <dgm:cxn modelId="{4734A422-2EBA-496E-9A63-0EF46BB47B87}" type="presParOf" srcId="{384E1014-CD87-4BA3-AB5A-2821C91E9EA8}" destId="{9A2386DC-B5FE-4C2F-8B66-B7EFCE19049A}" srcOrd="10" destOrd="0" presId="urn:microsoft.com/office/officeart/2008/layout/LinedList"/>
    <dgm:cxn modelId="{38F0E6F8-A42B-455D-9219-F446322209E0}" type="presParOf" srcId="{384E1014-CD87-4BA3-AB5A-2821C91E9EA8}" destId="{ABEB85FA-0151-4872-8DAC-0100C7BB5F00}" srcOrd="11" destOrd="0" presId="urn:microsoft.com/office/officeart/2008/layout/LinedList"/>
    <dgm:cxn modelId="{A66A327D-946C-4629-B4AD-1EA903F697F2}" type="presParOf" srcId="{ABEB85FA-0151-4872-8DAC-0100C7BB5F00}" destId="{88A1312F-87D8-4966-A20B-A9EDF45A0757}" srcOrd="0" destOrd="0" presId="urn:microsoft.com/office/officeart/2008/layout/LinedList"/>
    <dgm:cxn modelId="{C2AFE3A3-87FA-4CE3-9C29-D55546F70D3C}" type="presParOf" srcId="{ABEB85FA-0151-4872-8DAC-0100C7BB5F00}" destId="{BFFB1F8F-F45D-4348-9228-7690186BAD5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EC636-EF19-4816-B51F-3C42D5B947A0}">
      <dsp:nvSpPr>
        <dsp:cNvPr id="0" name=""/>
        <dsp:cNvSpPr/>
      </dsp:nvSpPr>
      <dsp:spPr>
        <a:xfrm>
          <a:off x="0" y="248540"/>
          <a:ext cx="4040156" cy="1482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Nursing shortage</a:t>
          </a:r>
        </a:p>
      </dsp:txBody>
      <dsp:txXfrm>
        <a:off x="72393" y="320933"/>
        <a:ext cx="3895370" cy="1338189"/>
      </dsp:txXfrm>
    </dsp:sp>
    <dsp:sp modelId="{40EC7E4A-91C0-47A8-84D1-F57426B5D0E1}">
      <dsp:nvSpPr>
        <dsp:cNvPr id="0" name=""/>
        <dsp:cNvSpPr/>
      </dsp:nvSpPr>
      <dsp:spPr>
        <a:xfrm>
          <a:off x="0" y="1843835"/>
          <a:ext cx="4040156" cy="1482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Adult social care sectors </a:t>
          </a:r>
          <a:r>
            <a:rPr lang="en-US" sz="3900" kern="1200" dirty="0">
              <a:latin typeface="Arial" panose="020B0604020202020204" pitchFamily="34" charset="0"/>
              <a:cs typeface="Arial" panose="020B0604020202020204" pitchFamily="34" charset="0"/>
            </a:rPr>
            <a:t>shortage</a:t>
          </a:r>
        </a:p>
      </dsp:txBody>
      <dsp:txXfrm>
        <a:off x="72393" y="1916228"/>
        <a:ext cx="3895370" cy="1338189"/>
      </dsp:txXfrm>
    </dsp:sp>
    <dsp:sp modelId="{837E2433-3808-4EFE-8B0E-1C33249A785E}">
      <dsp:nvSpPr>
        <dsp:cNvPr id="0" name=""/>
        <dsp:cNvSpPr/>
      </dsp:nvSpPr>
      <dsp:spPr>
        <a:xfrm>
          <a:off x="0" y="3439130"/>
          <a:ext cx="4040156" cy="1482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Problems in medicine</a:t>
          </a:r>
        </a:p>
      </dsp:txBody>
      <dsp:txXfrm>
        <a:off x="72393" y="3511523"/>
        <a:ext cx="3895370" cy="1338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5B8F1-92D5-4C00-9C39-A0E68D49375B}">
      <dsp:nvSpPr>
        <dsp:cNvPr id="0" name=""/>
        <dsp:cNvSpPr/>
      </dsp:nvSpPr>
      <dsp:spPr>
        <a:xfrm>
          <a:off x="0" y="26"/>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73C59C-94E9-41DD-93E6-0313DF0A33CE}">
      <dsp:nvSpPr>
        <dsp:cNvPr id="0" name=""/>
        <dsp:cNvSpPr/>
      </dsp:nvSpPr>
      <dsp:spPr>
        <a:xfrm>
          <a:off x="0" y="26"/>
          <a:ext cx="10770781" cy="50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Consider the inflation fact ( growing cost of le</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Living)</a:t>
          </a:r>
        </a:p>
      </dsp:txBody>
      <dsp:txXfrm>
        <a:off x="0" y="26"/>
        <a:ext cx="10770781" cy="506484"/>
      </dsp:txXfrm>
    </dsp:sp>
    <dsp:sp modelId="{56739D13-CA18-4E72-9BE7-7AAE486FCEAC}">
      <dsp:nvSpPr>
        <dsp:cNvPr id="0" name=""/>
        <dsp:cNvSpPr/>
      </dsp:nvSpPr>
      <dsp:spPr>
        <a:xfrm>
          <a:off x="0" y="506511"/>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6F1A32-7060-467E-9765-ED2DE60C9996}">
      <dsp:nvSpPr>
        <dsp:cNvPr id="0" name=""/>
        <dsp:cNvSpPr/>
      </dsp:nvSpPr>
      <dsp:spPr>
        <a:xfrm>
          <a:off x="0" y="506511"/>
          <a:ext cx="10770781" cy="50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Improving the well-being help of current  staff</a:t>
          </a:r>
          <a:endParaRPr lang="en-US" sz="1400" kern="1200" dirty="0">
            <a:latin typeface="Arial" panose="020B0604020202020204" pitchFamily="34" charset="0"/>
            <a:cs typeface="Arial" panose="020B0604020202020204" pitchFamily="34" charset="0"/>
          </a:endParaRPr>
        </a:p>
      </dsp:txBody>
      <dsp:txXfrm>
        <a:off x="0" y="506511"/>
        <a:ext cx="10770781" cy="506484"/>
      </dsp:txXfrm>
    </dsp:sp>
    <dsp:sp modelId="{B9525992-ECC7-4E8D-A08F-2ED9DA40CEB1}">
      <dsp:nvSpPr>
        <dsp:cNvPr id="0" name=""/>
        <dsp:cNvSpPr/>
      </dsp:nvSpPr>
      <dsp:spPr>
        <a:xfrm>
          <a:off x="0" y="1012996"/>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53808-AEA6-49B2-8F7F-5E9CC18AC56F}">
      <dsp:nvSpPr>
        <dsp:cNvPr id="0" name=""/>
        <dsp:cNvSpPr/>
      </dsp:nvSpPr>
      <dsp:spPr>
        <a:xfrm>
          <a:off x="0" y="1012996"/>
          <a:ext cx="10770781" cy="50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Definite NHS workforce help and supply plan over a long period of time</a:t>
          </a:r>
          <a:endParaRPr lang="en-US" sz="1400" kern="1200" dirty="0">
            <a:latin typeface="Arial" panose="020B0604020202020204" pitchFamily="34" charset="0"/>
            <a:cs typeface="Arial" panose="020B0604020202020204" pitchFamily="34" charset="0"/>
          </a:endParaRPr>
        </a:p>
      </dsp:txBody>
      <dsp:txXfrm>
        <a:off x="0" y="1012996"/>
        <a:ext cx="10770781" cy="506484"/>
      </dsp:txXfrm>
    </dsp:sp>
    <dsp:sp modelId="{DCF129F3-03D0-408D-B314-3F14857599AA}">
      <dsp:nvSpPr>
        <dsp:cNvPr id="0" name=""/>
        <dsp:cNvSpPr/>
      </dsp:nvSpPr>
      <dsp:spPr>
        <a:xfrm>
          <a:off x="0" y="1519481"/>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87515D-A1E1-44B0-B772-983BEC2726ED}">
      <dsp:nvSpPr>
        <dsp:cNvPr id="0" name=""/>
        <dsp:cNvSpPr/>
      </dsp:nvSpPr>
      <dsp:spPr>
        <a:xfrm>
          <a:off x="0" y="1519481"/>
          <a:ext cx="10770781" cy="50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More frequent checking and analyse of the data, and assist regardless of affected departments with a stable plan</a:t>
          </a:r>
          <a:endParaRPr lang="en-US" sz="1400" kern="1200" dirty="0"/>
        </a:p>
      </dsp:txBody>
      <dsp:txXfrm>
        <a:off x="0" y="1519481"/>
        <a:ext cx="10770781" cy="506484"/>
      </dsp:txXfrm>
    </dsp:sp>
    <dsp:sp modelId="{F8F73802-CBBC-4427-8AA4-D50EB9227AC6}">
      <dsp:nvSpPr>
        <dsp:cNvPr id="0" name=""/>
        <dsp:cNvSpPr/>
      </dsp:nvSpPr>
      <dsp:spPr>
        <a:xfrm>
          <a:off x="0" y="2025966"/>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3C1FC4-9C0B-4F8A-915C-BEA0947861A6}">
      <dsp:nvSpPr>
        <dsp:cNvPr id="0" name=""/>
        <dsp:cNvSpPr/>
      </dsp:nvSpPr>
      <dsp:spPr>
        <a:xfrm>
          <a:off x="0" y="2025966"/>
          <a:ext cx="10770781" cy="50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Plan the pay and developing aspect </a:t>
          </a:r>
          <a:endParaRPr lang="en-US" sz="1400" kern="1200" dirty="0">
            <a:latin typeface="Arial" panose="020B0604020202020204" pitchFamily="34" charset="0"/>
            <a:cs typeface="Arial" panose="020B0604020202020204" pitchFamily="34" charset="0"/>
          </a:endParaRPr>
        </a:p>
      </dsp:txBody>
      <dsp:txXfrm>
        <a:off x="0" y="2025966"/>
        <a:ext cx="10770781" cy="506484"/>
      </dsp:txXfrm>
    </dsp:sp>
    <dsp:sp modelId="{9A2386DC-B5FE-4C2F-8B66-B7EFCE19049A}">
      <dsp:nvSpPr>
        <dsp:cNvPr id="0" name=""/>
        <dsp:cNvSpPr/>
      </dsp:nvSpPr>
      <dsp:spPr>
        <a:xfrm>
          <a:off x="0" y="2532451"/>
          <a:ext cx="1077078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A1312F-87D8-4966-A20B-A9EDF45A0757}">
      <dsp:nvSpPr>
        <dsp:cNvPr id="0" name=""/>
        <dsp:cNvSpPr/>
      </dsp:nvSpPr>
      <dsp:spPr>
        <a:xfrm>
          <a:off x="0" y="2532451"/>
          <a:ext cx="10760262" cy="1886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Implement a new strategy to encourage existing and new staff to develop and be more trained to feel more confidentiality</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consider </a:t>
          </a:r>
          <a:r>
            <a:rPr lang="en-GB" sz="1200" kern="1200" dirty="0">
              <a:solidFill>
                <a:prstClr val="white">
                  <a:hueOff val="0"/>
                  <a:satOff val="0"/>
                  <a:lumOff val="0"/>
                  <a:alphaOff val="0"/>
                </a:prstClr>
              </a:solidFill>
              <a:latin typeface="Gill Sans MT"/>
              <a:ea typeface="+mn-ea"/>
              <a:cs typeface="+mn-cs"/>
            </a:rPr>
            <a:t>changing</a:t>
          </a:r>
          <a:r>
            <a:rPr lang="en-GB" sz="1400" kern="1200" dirty="0">
              <a:latin typeface="Arial" panose="020B0604020202020204" pitchFamily="34" charset="0"/>
              <a:cs typeface="Arial" panose="020B0604020202020204" pitchFamily="34" charset="0"/>
            </a:rPr>
            <a:t> a policy </a:t>
          </a:r>
        </a:p>
        <a:p>
          <a:pPr marL="0" lvl="0" indent="0" algn="l"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Deep swot analyses in places wherever are busier </a:t>
          </a:r>
        </a:p>
      </dsp:txBody>
      <dsp:txXfrm>
        <a:off x="0" y="2532451"/>
        <a:ext cx="10760262" cy="18861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7/15/2022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7/15/2022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7</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9</a:t>
            </a:fld>
            <a:endParaRPr lang="en-US"/>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technofaq.org/posts/2019/05/big-data-analytics-how-beneficial-is-it-for-healthcare/" TargetMode="External"/><Relationship Id="rId3" Type="http://schemas.openxmlformats.org/officeDocument/2006/relationships/image" Target="../media/image3.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hyperlink" Target="https://www.flickr.com/photos/premierrp/7225557904/"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39415781@N06/5325493476" TargetMode="External"/><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infirmiers.com/etudiants-en-ifsi/tfe/acte-1-contexte-du-travail-de-recherche-infirmier-dans-la-formation-infirmiere.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app.croneri.co.uk/feature-articles/environmental-sustainability-and-nhs" TargetMode="External"/><Relationship Id="rId3" Type="http://schemas.openxmlformats.org/officeDocument/2006/relationships/image" Target="../media/image13.jpeg"/><Relationship Id="rId7" Type="http://schemas.openxmlformats.org/officeDocument/2006/relationships/hyperlink" Target="https://www.bma.org.uk/advice-and-support/nhs-delivery-and-workforce/workforce/nhs-medical-staffing-data-analysis" TargetMode="External"/><Relationship Id="rId2" Type="http://schemas.openxmlformats.org/officeDocument/2006/relationships/image" Target="../media/image12.jpeg"/><Relationship Id="rId1" Type="http://schemas.openxmlformats.org/officeDocument/2006/relationships/slideLayout" Target="../slideLayouts/slideLayout12.xml"/><Relationship Id="rId6" Type="http://schemas.openxmlformats.org/officeDocument/2006/relationships/hyperlink" Target="https://www.careengland.org.uk/news/shortage-care-workers" TargetMode="External"/><Relationship Id="rId5" Type="http://schemas.openxmlformats.org/officeDocument/2006/relationships/hyperlink" Target="https://nhsproviders.org/media/693314/workforce-planning-survey-march-2022-external-media-briefing.pdf" TargetMode="External"/><Relationship Id="rId4" Type="http://schemas.openxmlformats.org/officeDocument/2006/relationships/hyperlink" Target="https://pestleanalysis.com/nhs-pestle-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277933"/>
            <a:ext cx="3565524" cy="3109878"/>
          </a:xfrm>
        </p:spPr>
        <p:txBody>
          <a:bodyPr anchor="b" anchorCtr="0">
            <a:normAutofit fontScale="90000"/>
          </a:bodyPr>
          <a:lstStyle/>
          <a:p>
            <a:r>
              <a:rPr lang="en-GB" dirty="0">
                <a:latin typeface="Arial" panose="020B0604020202020204" pitchFamily="34" charset="0"/>
                <a:cs typeface="Arial" panose="020B0604020202020204" pitchFamily="34" charset="0"/>
              </a:rPr>
              <a:t>Addressing the problem of staff shortage HealthCare, UK</a:t>
            </a:r>
            <a:endParaRPr lang="en-US" dirty="0">
              <a:latin typeface="Arial" panose="020B0604020202020204" pitchFamily="34" charset="0"/>
              <a:cs typeface="Arial" panose="020B0604020202020204" pitchFamily="34" charset="0"/>
            </a:endParaRP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dirty="0"/>
              <a:t>Kamil Lenczowski </a:t>
            </a:r>
          </a:p>
          <a:p>
            <a:r>
              <a:rPr lang="en-US" dirty="0"/>
              <a:t>Student number </a:t>
            </a:r>
          </a:p>
          <a:p>
            <a:r>
              <a:rPr lang="en-US" dirty="0"/>
              <a:t>2120455</a:t>
            </a:r>
          </a:p>
        </p:txBody>
      </p:sp>
      <p:pic>
        <p:nvPicPr>
          <p:cNvPr id="4" name="Picture 3">
            <a:extLst>
              <a:ext uri="{FF2B5EF4-FFF2-40B4-BE49-F238E27FC236}">
                <a16:creationId xmlns:a16="http://schemas.microsoft.com/office/drawing/2014/main" id="{113D81BD-A1E4-C281-CA85-02B9699C2077}"/>
              </a:ext>
            </a:extLst>
          </p:cNvPr>
          <p:cNvPicPr>
            <a:picLocks noChangeAspect="1"/>
          </p:cNvPicPr>
          <p:nvPr/>
        </p:nvPicPr>
        <p:blipFill>
          <a:blip r:embed="rId4"/>
          <a:stretch>
            <a:fillRect/>
          </a:stretch>
        </p:blipFill>
        <p:spPr>
          <a:xfrm>
            <a:off x="0" y="0"/>
            <a:ext cx="7452360" cy="6781800"/>
          </a:xfrm>
          <a:prstGeom prst="rect">
            <a:avLst/>
          </a:prstGeom>
        </p:spPr>
      </p:pic>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dirty="0">
                <a:latin typeface="Arial" panose="020B0604020202020204" pitchFamily="34" charset="0"/>
                <a:cs typeface="Arial" panose="020B0604020202020204" pitchFamily="34" charset="0"/>
              </a:rPr>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fontScale="92500" lnSpcReduction="20000"/>
          </a:bodyPr>
          <a:lstStyle/>
          <a:p>
            <a:pPr marL="0" indent="0">
              <a:buNone/>
            </a:pPr>
            <a:r>
              <a:rPr lang="en-US" dirty="0">
                <a:latin typeface="Arial" panose="020B0604020202020204" pitchFamily="34" charset="0"/>
                <a:cs typeface="Arial" panose="020B0604020202020204" pitchFamily="34" charset="0"/>
              </a:rPr>
              <a:t>The whole health service including NHS trust, and adult care health service is facing staff shortage in the UK. The presentation will bring up the problem in more specific sectors by looking up closer to the date provided.</a:t>
            </a:r>
          </a:p>
          <a:p>
            <a:pPr marL="0" indent="0">
              <a:buNone/>
            </a:pPr>
            <a:r>
              <a:rPr lang="en-US" dirty="0">
                <a:latin typeface="Arial" panose="020B0604020202020204" pitchFamily="34" charset="0"/>
                <a:cs typeface="Arial" panose="020B0604020202020204" pitchFamily="34" charset="0"/>
              </a:rPr>
              <a:t>The presentation will visualize the impact </a:t>
            </a:r>
            <a:r>
              <a:rPr lang="en-US" dirty="0" err="1">
                <a:latin typeface="Arial" panose="020B0604020202020204" pitchFamily="34" charset="0"/>
                <a:cs typeface="Arial" panose="020B0604020202020204" pitchFamily="34" charset="0"/>
              </a:rPr>
              <a:t>challanges</a:t>
            </a:r>
            <a:endParaRPr lang="en-US" dirty="0"/>
          </a:p>
        </p:txBody>
      </p:sp>
      <p:pic>
        <p:nvPicPr>
          <p:cNvPr id="15" name="Picture Placeholder 14" descr="A picture containing indoor, ceiling, person, standing&#10;&#10;Description automatically generated">
            <a:extLst>
              <a:ext uri="{FF2B5EF4-FFF2-40B4-BE49-F238E27FC236}">
                <a16:creationId xmlns:a16="http://schemas.microsoft.com/office/drawing/2014/main" id="{AD5291DF-C617-7476-91D9-C2A4B6292D41}"/>
              </a:ext>
            </a:extLst>
          </p:cNvPr>
          <p:cNvPicPr>
            <a:picLocks noGrp="1" noChangeAspect="1"/>
          </p:cNvPicPr>
          <p:nvPr>
            <p:ph type="pic" sz="quarter" idx="16"/>
          </p:nvPr>
        </p:nvPicPr>
        <p:blipFill>
          <a:blip r:embed="rId4">
            <a:extLst>
              <a:ext uri="{837473B0-CC2E-450A-ABE3-18F120FF3D39}">
                <a1611:picAttrSrcUrl xmlns:a1611="http://schemas.microsoft.com/office/drawing/2016/11/main" r:id="rId5"/>
              </a:ext>
            </a:extLst>
          </a:blip>
          <a:srcRect l="24529" r="24529"/>
          <a:stretch>
            <a:fillRect/>
          </a:stretch>
        </p:blipFill>
        <p:spPr>
          <a:xfrm>
            <a:off x="9128942" y="0"/>
            <a:ext cx="3054096" cy="3776472"/>
          </a:xfrm>
        </p:spPr>
      </p:pic>
      <p:pic>
        <p:nvPicPr>
          <p:cNvPr id="21" name="Picture 20">
            <a:extLst>
              <a:ext uri="{FF2B5EF4-FFF2-40B4-BE49-F238E27FC236}">
                <a16:creationId xmlns:a16="http://schemas.microsoft.com/office/drawing/2014/main" id="{E67D794C-9432-9BD5-F6D5-6114DBCB440C}"/>
              </a:ext>
            </a:extLst>
          </p:cNvPr>
          <p:cNvPicPr>
            <a:picLocks noChangeAspect="1"/>
          </p:cNvPicPr>
          <p:nvPr/>
        </p:nvPicPr>
        <p:blipFill>
          <a:blip r:embed="rId6"/>
          <a:stretch>
            <a:fillRect/>
          </a:stretch>
        </p:blipFill>
        <p:spPr>
          <a:xfrm>
            <a:off x="6083543" y="0"/>
            <a:ext cx="3054361" cy="3779848"/>
          </a:xfrm>
          <a:prstGeom prst="rect">
            <a:avLst/>
          </a:prstGeom>
        </p:spPr>
      </p:pic>
      <p:pic>
        <p:nvPicPr>
          <p:cNvPr id="31" name="Picture Placeholder 30" descr="A picture containing text, outdoor object, honeycomb&#10;&#10;Description automatically generated">
            <a:extLst>
              <a:ext uri="{FF2B5EF4-FFF2-40B4-BE49-F238E27FC236}">
                <a16:creationId xmlns:a16="http://schemas.microsoft.com/office/drawing/2014/main" id="{FBF9EB9A-58AF-0879-E519-E9DE5D9A8D83}"/>
              </a:ext>
            </a:extLst>
          </p:cNvPr>
          <p:cNvPicPr>
            <a:picLocks noGrp="1" noChangeAspect="1"/>
          </p:cNvPicPr>
          <p:nvPr>
            <p:ph type="pic" sz="quarter" idx="14"/>
          </p:nvPr>
        </p:nvPicPr>
        <p:blipFill>
          <a:blip r:embed="rId7">
            <a:extLst>
              <a:ext uri="{837473B0-CC2E-450A-ABE3-18F120FF3D39}">
                <a1611:picAttrSrcUrl xmlns:a1611="http://schemas.microsoft.com/office/drawing/2016/11/main" r:id="rId8"/>
              </a:ext>
            </a:extLst>
          </a:blip>
          <a:srcRect l="27237" r="27237"/>
          <a:stretch>
            <a:fillRect/>
          </a:stretch>
        </p:blipFill>
        <p:spPr/>
      </p:pic>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99114" y="-1449384"/>
            <a:ext cx="3565524" cy="1997855"/>
          </a:xfrm>
        </p:spPr>
        <p:txBody>
          <a:bodyPr/>
          <a:lstStyle/>
          <a:p>
            <a:r>
              <a:rPr lang="en-US" sz="14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163512" y="533501"/>
            <a:ext cx="6490177" cy="5790997"/>
          </a:xfrm>
        </p:spPr>
        <p:txBody>
          <a:bodyPr/>
          <a:lstStyle/>
          <a:p>
            <a:endParaRPr lang="en-US" sz="1200" b="1" u="sng" dirty="0">
              <a:solidFill>
                <a:srgbClr val="FF0000">
                  <a:alpha val="60000"/>
                </a:srgbClr>
              </a:solidFill>
            </a:endParaRPr>
          </a:p>
          <a:p>
            <a:pPr>
              <a:buFont typeface="+mj-lt"/>
              <a:buAutoNum type="arabicPeriod"/>
            </a:pPr>
            <a:r>
              <a:rPr lang="en-US" sz="1600" b="1" dirty="0">
                <a:solidFill>
                  <a:srgbClr val="FF0000">
                    <a:alpha val="60000"/>
                  </a:srgbClr>
                </a:solidFill>
                <a:latin typeface="Arial" panose="020B0604020202020204" pitchFamily="34" charset="0"/>
                <a:cs typeface="Arial" panose="020B0604020202020204" pitchFamily="34" charset="0"/>
              </a:rPr>
              <a:t> introduction to the problem of staff shortage</a:t>
            </a:r>
          </a:p>
          <a:p>
            <a:pPr>
              <a:buFont typeface="+mj-lt"/>
              <a:buAutoNum type="arabicPeriod"/>
            </a:pPr>
            <a:r>
              <a:rPr lang="en-US" sz="1600" b="1" dirty="0">
                <a:solidFill>
                  <a:srgbClr val="FF0000">
                    <a:alpha val="60000"/>
                  </a:srgbClr>
                </a:solidFill>
                <a:latin typeface="Arial" panose="020B0604020202020204" pitchFamily="34" charset="0"/>
                <a:cs typeface="Arial" panose="020B0604020202020204" pitchFamily="34" charset="0"/>
              </a:rPr>
              <a:t>challenges:</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Nursing shortage</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Adult social care sectors shortage</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Problems in medicine</a:t>
            </a:r>
          </a:p>
          <a:p>
            <a:pPr marL="0" indent="0"/>
            <a:endParaRPr lang="en-US" sz="1100" dirty="0">
              <a:solidFill>
                <a:schemeClr val="accent2">
                  <a:lumMod val="75000"/>
                  <a:alpha val="60000"/>
                </a:schemeClr>
              </a:solidFill>
              <a:latin typeface="Arial" panose="020B0604020202020204" pitchFamily="34" charset="0"/>
              <a:cs typeface="Arial" panose="020B0604020202020204" pitchFamily="34" charset="0"/>
            </a:endParaRPr>
          </a:p>
          <a:p>
            <a:pPr marL="0" indent="0"/>
            <a:r>
              <a:rPr lang="en-US" sz="1600" b="1" dirty="0">
                <a:solidFill>
                  <a:srgbClr val="FF0000">
                    <a:alpha val="60000"/>
                  </a:srgbClr>
                </a:solidFill>
                <a:latin typeface="Arial" panose="020B0604020202020204" pitchFamily="34" charset="0"/>
                <a:cs typeface="Arial" panose="020B0604020202020204" pitchFamily="34" charset="0"/>
              </a:rPr>
              <a:t>3. Possible tools  to examine the problem and impact:</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Pestel analysis</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Swot analysis</a:t>
            </a: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CAUSE AND EFFECT DIAGRAM, (FISHBONE)</a:t>
            </a:r>
          </a:p>
          <a:p>
            <a:pPr marL="0" indent="0"/>
            <a:r>
              <a:rPr lang="en-US" sz="1600" b="1" dirty="0">
                <a:solidFill>
                  <a:srgbClr val="FF0000">
                    <a:alpha val="60000"/>
                  </a:srgbClr>
                </a:solidFill>
                <a:latin typeface="Arial" panose="020B0604020202020204" pitchFamily="34" charset="0"/>
                <a:cs typeface="Arial" panose="020B0604020202020204" pitchFamily="34" charset="0"/>
              </a:rPr>
              <a:t>4.Effective Decision making, (problem solving, decision making)</a:t>
            </a:r>
          </a:p>
          <a:p>
            <a:pPr marL="171450" indent="-171450">
              <a:buFont typeface="Arial" panose="020B0604020202020204" pitchFamily="34" charset="0"/>
              <a:buChar char="•"/>
            </a:pPr>
            <a:endParaRPr lang="en-US" sz="1200" b="1" dirty="0">
              <a:solidFill>
                <a:srgbClr val="FF0000">
                  <a:alpha val="60000"/>
                </a:srgb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100" dirty="0">
              <a:solidFill>
                <a:schemeClr val="accent2">
                  <a:lumMod val="75000"/>
                  <a:alpha val="60000"/>
                </a:schemeClr>
              </a:solidFill>
            </a:endParaRPr>
          </a:p>
          <a:p>
            <a:pPr marL="457200" indent="-457200">
              <a:buFont typeface="+mj-lt"/>
              <a:buAutoNum type="arabicPeriod"/>
            </a:pPr>
            <a:endParaRPr lang="en-US" dirty="0"/>
          </a:p>
          <a:p>
            <a:endParaRPr lang="en-US" dirty="0"/>
          </a:p>
        </p:txBody>
      </p:sp>
      <p:pic>
        <p:nvPicPr>
          <p:cNvPr id="8" name="Picture Placeholder 7">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6061853" y="1902110"/>
            <a:ext cx="3448558" cy="2586418"/>
          </a:xfrm>
        </p:spPr>
      </p:pic>
      <p:pic>
        <p:nvPicPr>
          <p:cNvPr id="10" name="Picture Placeholder 9" descr="Doctor with stethoscope">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a:blip r:embed="rId4"/>
          <a:srcRect/>
          <a:stretch/>
        </p:blipFill>
        <p:spPr>
          <a:xfrm>
            <a:off x="9428162" y="321184"/>
            <a:ext cx="2263776" cy="1510685"/>
          </a:xfrm>
        </p:spPr>
      </p:pic>
      <p:pic>
        <p:nvPicPr>
          <p:cNvPr id="12" name="Picture Placeholder 11" descr="Smiling healthcare professional">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a:blip r:embed="rId5"/>
          <a:srcRect/>
          <a:stretch/>
        </p:blipFill>
        <p:spPr>
          <a:xfrm>
            <a:off x="9058241" y="4337658"/>
            <a:ext cx="2936876" cy="1772311"/>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spTree>
    <p:extLst>
      <p:ext uri="{BB962C8B-B14F-4D97-AF65-F5344CB8AC3E}">
        <p14:creationId xmlns:p14="http://schemas.microsoft.com/office/powerpoint/2010/main" val="2313234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20699" y="334136"/>
            <a:ext cx="5437187" cy="2986234"/>
          </a:xfrm>
        </p:spPr>
        <p:txBody>
          <a:bodyPr vert="horz" wrap="square" lIns="0" tIns="0" rIns="0" bIns="0" rtlCol="0" anchor="b" anchorCtr="0">
            <a:normAutofit/>
          </a:bodyPr>
          <a:lstStyle/>
          <a:p>
            <a:pPr>
              <a:lnSpc>
                <a:spcPct val="100000"/>
              </a:lnSpc>
            </a:pPr>
            <a:r>
              <a:rPr lang="en-US" dirty="0">
                <a:solidFill>
                  <a:srgbClr val="FF0000"/>
                </a:solidFill>
                <a:latin typeface="Arial" panose="020B0604020202020204" pitchFamily="34" charset="0"/>
                <a:cs typeface="Arial" panose="020B0604020202020204" pitchFamily="34" charset="0"/>
              </a:rPr>
              <a:t>NHS establish the problem of staff shortage </a:t>
            </a:r>
            <a:endParaRPr lang="en-US" kern="1200" dirty="0">
              <a:solidFill>
                <a:srgbClr val="FF0000"/>
              </a:solidFill>
              <a:latin typeface="Arial" panose="020B0604020202020204" pitchFamily="34" charset="0"/>
              <a:cs typeface="Arial" panose="020B0604020202020204" pitchFamily="34" charset="0"/>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fontScale="92500"/>
          </a:bodyPr>
          <a:lstStyle/>
          <a:p>
            <a:pPr marL="0" indent="0">
              <a:lnSpc>
                <a:spcPct val="100000"/>
              </a:lnSpc>
            </a:pPr>
            <a:r>
              <a:rPr lang="en-US" dirty="0">
                <a:latin typeface="Arial" panose="020B0604020202020204" pitchFamily="34" charset="0"/>
                <a:cs typeface="Arial" panose="020B0604020202020204" pitchFamily="34" charset="0"/>
              </a:rPr>
              <a:t>From many sectors we can see that the health care system has been faced up with several problems for decades, it seems that many analytics have looked down the causes and tried to find a proper decision-making process with the defined problem.</a:t>
            </a:r>
            <a:endParaRPr lang="en-US" kern="1200" dirty="0">
              <a:latin typeface="Arial" panose="020B0604020202020204" pitchFamily="34" charset="0"/>
              <a:cs typeface="Arial" panose="020B0604020202020204" pitchFamily="34" charset="0"/>
            </a:endParaRPr>
          </a:p>
        </p:txBody>
      </p:sp>
      <p:pic>
        <p:nvPicPr>
          <p:cNvPr id="12" name="Picture Placeholder 11" descr="Icon&#10;&#10;Description automatically generated">
            <a:extLst>
              <a:ext uri="{FF2B5EF4-FFF2-40B4-BE49-F238E27FC236}">
                <a16:creationId xmlns:a16="http://schemas.microsoft.com/office/drawing/2014/main" id="{3F9BA33B-7A24-59B5-4D62-F33CE7D222E7}"/>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l="17626" r="16148"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69" name="Group 68">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70" name="Freeform: Shape 69">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 name="Oval 70">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3" name="Oval 72">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400"/>
                                        <p:tgtEl>
                                          <p:spTgt spid="15"/>
                                        </p:tgtEl>
                                      </p:cBhvr>
                                    </p:animEffect>
                                  </p:childTnLst>
                                </p:cTn>
                              </p:par>
                            </p:childTnLst>
                          </p:cTn>
                        </p:par>
                        <p:par>
                          <p:cTn id="8" fill="hold">
                            <p:stCondLst>
                              <p:cond delay="1840"/>
                            </p:stCondLst>
                            <p:childTnLst>
                              <p:par>
                                <p:cTn id="9" presetID="10" presetClass="entr" presetSubtype="0" fill="hold" grpId="0" nodeType="afterEffect">
                                  <p:stCondLst>
                                    <p:cond delay="0"/>
                                  </p:stCondLst>
                                  <p:iterate type="lt">
                                    <p:tmPct val="10000"/>
                                  </p:iterate>
                                  <p:childTnLst>
                                    <p:set>
                                      <p:cBhvr>
                                        <p:cTn id="10" dur="1" fill="hold">
                                          <p:stCondLst>
                                            <p:cond delay="0"/>
                                          </p:stCondLst>
                                        </p:cTn>
                                        <p:tgtEl>
                                          <p:spTgt spid="16">
                                            <p:txEl>
                                              <p:pRg st="0" end="0"/>
                                            </p:txEl>
                                          </p:spTgt>
                                        </p:tgtEl>
                                        <p:attrNameLst>
                                          <p:attrName>style.visibility</p:attrName>
                                        </p:attrNameLst>
                                      </p:cBhvr>
                                      <p:to>
                                        <p:strVal val="visible"/>
                                      </p:to>
                                    </p:set>
                                    <p:animEffect transition="in" filter="fade">
                                      <p:cBhvr>
                                        <p:cTn id="11" dur="4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8" name="Group 37">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9" name="Freeform: Shape 38">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1" name="Oval 40">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4" name="Rectangle 43">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8" name="Group 47">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49" name="Freeform: Shape 48">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52" name="Group 51">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53"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Content Placeholder 7">
            <a:extLst>
              <a:ext uri="{FF2B5EF4-FFF2-40B4-BE49-F238E27FC236}">
                <a16:creationId xmlns:a16="http://schemas.microsoft.com/office/drawing/2014/main" id="{DE07547A-62C0-9CDC-00F8-934CCD234BC0}"/>
              </a:ext>
            </a:extLst>
          </p:cNvPr>
          <p:cNvPicPr>
            <a:picLocks noGrp="1" noChangeAspect="1"/>
          </p:cNvPicPr>
          <p:nvPr>
            <p:ph idx="1"/>
          </p:nvPr>
        </p:nvPicPr>
        <p:blipFill>
          <a:blip r:embed="rId2"/>
          <a:stretch>
            <a:fillRect/>
          </a:stretch>
        </p:blipFill>
        <p:spPr>
          <a:xfrm>
            <a:off x="4333733" y="549275"/>
            <a:ext cx="7269448" cy="5761037"/>
          </a:xfrm>
          <a:custGeom>
            <a:avLst/>
            <a:gdLst/>
            <a:ahLst/>
            <a:cxnLst/>
            <a:rect l="l" t="t" r="r" b="b"/>
            <a:pathLst>
              <a:path w="7345363" h="5761037">
                <a:moveTo>
                  <a:pt x="0" y="0"/>
                </a:moveTo>
                <a:lnTo>
                  <a:pt x="7345363" y="0"/>
                </a:lnTo>
                <a:lnTo>
                  <a:pt x="7345363" y="5761037"/>
                </a:lnTo>
                <a:lnTo>
                  <a:pt x="0" y="5761037"/>
                </a:lnTo>
                <a:close/>
              </a:path>
            </a:pathLst>
          </a:custGeom>
        </p:spPr>
      </p:pic>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5</a:t>
            </a:fld>
            <a:endParaRPr lang="en-US">
              <a:solidFill>
                <a:schemeClr val="tx1">
                  <a:alpha val="80000"/>
                </a:schemeClr>
              </a:solidFill>
            </a:endParaRPr>
          </a:p>
        </p:txBody>
      </p:sp>
      <p:sp>
        <p:nvSpPr>
          <p:cNvPr id="9" name="TextBox 8">
            <a:extLst>
              <a:ext uri="{FF2B5EF4-FFF2-40B4-BE49-F238E27FC236}">
                <a16:creationId xmlns:a16="http://schemas.microsoft.com/office/drawing/2014/main" id="{0C19F688-B1FD-7756-7479-EDFCF64153F2}"/>
              </a:ext>
            </a:extLst>
          </p:cNvPr>
          <p:cNvSpPr txBox="1"/>
          <p:nvPr/>
        </p:nvSpPr>
        <p:spPr>
          <a:xfrm>
            <a:off x="271841" y="2104082"/>
            <a:ext cx="3580516" cy="2800767"/>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The whole sector is missing staff. </a:t>
            </a:r>
          </a:p>
          <a:p>
            <a:endParaRPr lang="en-US" sz="2000" dirty="0">
              <a:solidFill>
                <a:srgbClr val="FF0000"/>
              </a:solidFill>
              <a:latin typeface="Arial" panose="020B0604020202020204" pitchFamily="34" charset="0"/>
              <a:cs typeface="Arial" panose="020B0604020202020204" pitchFamily="34" charset="0"/>
            </a:endParaRPr>
          </a:p>
          <a:p>
            <a:endParaRPr lang="en-US"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There are more vacancies available than already staff working.</a:t>
            </a:r>
          </a:p>
          <a:p>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1198289" y="99176"/>
            <a:ext cx="3414647" cy="1332000"/>
          </a:xfrm>
        </p:spPr>
        <p:txBody>
          <a:bodyPr/>
          <a:lstStyle/>
          <a:p>
            <a:r>
              <a:rPr lang="en-US" dirty="0">
                <a:solidFill>
                  <a:srgbClr val="FF0000"/>
                </a:solidFill>
                <a:latin typeface="Arial" panose="020B0604020202020204" pitchFamily="34" charset="0"/>
                <a:cs typeface="Arial" panose="020B0604020202020204" pitchFamily="34" charset="0"/>
              </a:rPr>
              <a:t>challenges</a:t>
            </a:r>
            <a:r>
              <a:rPr lang="en-US" dirty="0"/>
              <a:t> </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sp>
        <p:nvSpPr>
          <p:cNvPr id="4" name="Content Placeholder 3">
            <a:extLst>
              <a:ext uri="{FF2B5EF4-FFF2-40B4-BE49-F238E27FC236}">
                <a16:creationId xmlns:a16="http://schemas.microsoft.com/office/drawing/2014/main" id="{D9E913AE-B285-11B7-6471-85BA590C466F}"/>
              </a:ext>
            </a:extLst>
          </p:cNvPr>
          <p:cNvSpPr>
            <a:spLocks noGrp="1"/>
          </p:cNvSpPr>
          <p:nvPr>
            <p:ph idx="1"/>
          </p:nvPr>
        </p:nvSpPr>
        <p:spPr>
          <a:xfrm>
            <a:off x="550863" y="5411755"/>
            <a:ext cx="839398" cy="681069"/>
          </a:xfrm>
        </p:spPr>
        <p:txBody>
          <a:bodyPr/>
          <a:lstStyle/>
          <a:p>
            <a:pPr marL="0" indent="0">
              <a:buNone/>
            </a:pPr>
            <a:endParaRPr lang="en-GB" dirty="0"/>
          </a:p>
          <a:p>
            <a:endParaRPr lang="en-GB" dirty="0"/>
          </a:p>
        </p:txBody>
      </p:sp>
      <p:sp>
        <p:nvSpPr>
          <p:cNvPr id="9" name="TextBox 8">
            <a:extLst>
              <a:ext uri="{FF2B5EF4-FFF2-40B4-BE49-F238E27FC236}">
                <a16:creationId xmlns:a16="http://schemas.microsoft.com/office/drawing/2014/main" id="{DE361DDA-72F9-7E14-27C1-7ACA4267844B}"/>
              </a:ext>
            </a:extLst>
          </p:cNvPr>
          <p:cNvSpPr txBox="1"/>
          <p:nvPr/>
        </p:nvSpPr>
        <p:spPr>
          <a:xfrm>
            <a:off x="5577565" y="652545"/>
            <a:ext cx="6063572" cy="6832640"/>
          </a:xfrm>
          <a:prstGeom prst="rect">
            <a:avLst/>
          </a:prstGeom>
          <a:noFill/>
        </p:spPr>
        <p:txBody>
          <a:bodyPr wrap="square" rtlCol="0">
            <a:spAutoFit/>
          </a:bodyPr>
          <a:lstStyle/>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Existing problems in inner cities and teaching organizations.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Complex problem for the government. </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Low morale, high cost of higher education.</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Average age of nurses and midwifery is based around 40 years old.</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Lack of nurses who have been registered with the UK Central Council For Nursing.</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The part of students is not completing their courses and coming back to their countries.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Part of nurses do not work for NHS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Pay and cost leaving.</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Changing the job nature.</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Perception of being valued.</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No more freedom in movements (8% of WORKERS EU NATIONALS)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Removing the NHS bursary for students in nursing or social care</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Not enough campaigns that foster work in social care.</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The shortage of staff brings chronic stress on already working doctors.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The workforce plan does not cover the requirements.</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Pandemic.</a:t>
            </a:r>
          </a:p>
          <a:p>
            <a:pPr marL="342900" indent="-342900">
              <a:buFont typeface="Arial" panose="020B0604020202020204" pitchFamily="34" charset="0"/>
              <a:buChar char="•"/>
            </a:pPr>
            <a:r>
              <a:rPr lang="en-GB" sz="1600" dirty="0">
                <a:solidFill>
                  <a:schemeClr val="tx1">
                    <a:lumMod val="95000"/>
                    <a:alpha val="60000"/>
                  </a:schemeClr>
                </a:solidFill>
                <a:latin typeface="Arial" panose="020B0604020202020204" pitchFamily="34" charset="0"/>
                <a:cs typeface="Arial" panose="020B0604020202020204" pitchFamily="34" charset="0"/>
              </a:rPr>
              <a:t>Shortage in nurses affecting the doctor’s abilities.</a:t>
            </a:r>
          </a:p>
          <a:p>
            <a:pPr marL="285750" indent="-285750">
              <a:buFont typeface="Arial" panose="020B0604020202020204" pitchFamily="34" charset="0"/>
              <a:buChar char="•"/>
            </a:pPr>
            <a:endParaRPr lang="en-GB" sz="1600" dirty="0">
              <a:solidFill>
                <a:srgbClr val="FFC000">
                  <a:alpha val="60000"/>
                </a:srgb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rgbClr val="FFC000">
                  <a:alpha val="60000"/>
                </a:srgb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rgbClr val="FFC000">
                  <a:alpha val="60000"/>
                </a:srgbClr>
              </a:solidFill>
              <a:latin typeface="Arial" panose="020B0604020202020204" pitchFamily="34" charset="0"/>
              <a:cs typeface="Arial" panose="020B0604020202020204" pitchFamily="34" charset="0"/>
            </a:endParaRPr>
          </a:p>
          <a:p>
            <a:endParaRPr lang="en-GB" dirty="0"/>
          </a:p>
        </p:txBody>
      </p:sp>
      <p:sp>
        <p:nvSpPr>
          <p:cNvPr id="11" name="TextBox 10">
            <a:extLst>
              <a:ext uri="{FF2B5EF4-FFF2-40B4-BE49-F238E27FC236}">
                <a16:creationId xmlns:a16="http://schemas.microsoft.com/office/drawing/2014/main" id="{2843AE9A-C672-0176-1FF4-2C534D5FD880}"/>
              </a:ext>
            </a:extLst>
          </p:cNvPr>
          <p:cNvSpPr txBox="1"/>
          <p:nvPr/>
        </p:nvSpPr>
        <p:spPr>
          <a:xfrm flipH="1">
            <a:off x="7914968" y="-65821"/>
            <a:ext cx="2223115" cy="830997"/>
          </a:xfrm>
          <a:prstGeom prst="rect">
            <a:avLst/>
          </a:prstGeom>
          <a:noFill/>
        </p:spPr>
        <p:txBody>
          <a:bodyPr wrap="square" rtlCol="0">
            <a:spAutoFit/>
          </a:bodyPr>
          <a:lstStyle/>
          <a:p>
            <a:r>
              <a:rPr lang="en-GB" sz="4800" dirty="0">
                <a:solidFill>
                  <a:srgbClr val="FF0000"/>
                </a:solidFill>
                <a:latin typeface="Arial" panose="020B0604020202020204" pitchFamily="34" charset="0"/>
                <a:ea typeface="+mj-ea"/>
                <a:cs typeface="Arial" panose="020B0604020202020204" pitchFamily="34" charset="0"/>
              </a:rPr>
              <a:t>causes</a:t>
            </a:r>
          </a:p>
        </p:txBody>
      </p:sp>
      <p:graphicFrame>
        <p:nvGraphicFramePr>
          <p:cNvPr id="18" name="TextBox 9">
            <a:extLst>
              <a:ext uri="{FF2B5EF4-FFF2-40B4-BE49-F238E27FC236}">
                <a16:creationId xmlns:a16="http://schemas.microsoft.com/office/drawing/2014/main" id="{344BAEF0-E10C-D2D7-7237-98E02742B97A}"/>
              </a:ext>
            </a:extLst>
          </p:cNvPr>
          <p:cNvGraphicFramePr/>
          <p:nvPr>
            <p:extLst>
              <p:ext uri="{D42A27DB-BD31-4B8C-83A1-F6EECF244321}">
                <p14:modId xmlns:p14="http://schemas.microsoft.com/office/powerpoint/2010/main" val="3552818550"/>
              </p:ext>
            </p:extLst>
          </p:nvPr>
        </p:nvGraphicFramePr>
        <p:xfrm>
          <a:off x="474893" y="920656"/>
          <a:ext cx="4040156" cy="5170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314766" y="2554848"/>
            <a:ext cx="1082222" cy="365760"/>
          </a:xfrm>
        </p:spPr>
        <p:txBody>
          <a:bodyPr/>
          <a:lstStyle/>
          <a:p>
            <a:r>
              <a:rPr lang="en-US" sz="2000" b="1" dirty="0">
                <a:solidFill>
                  <a:srgbClr val="FF0000">
                    <a:alpha val="60000"/>
                  </a:srgbClr>
                </a:solidFill>
                <a:latin typeface="Arial" panose="020B0604020202020204" pitchFamily="34" charset="0"/>
                <a:cs typeface="Arial" panose="020B0604020202020204" pitchFamily="34" charset="0"/>
              </a:rPr>
              <a:t>PESTEL</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3571917" y="4105429"/>
            <a:ext cx="1691640" cy="1947631"/>
          </a:xfrm>
        </p:spPr>
        <p:txBody>
          <a:bodyPr/>
          <a:lstStyle/>
          <a:p>
            <a:pPr marL="0"/>
            <a:r>
              <a:rPr lang="en-US" sz="1600" dirty="0">
                <a:latin typeface="Arial" panose="020B0604020202020204" pitchFamily="34" charset="0"/>
                <a:cs typeface="Arial" panose="020B0604020202020204" pitchFamily="34" charset="0"/>
              </a:rPr>
              <a:t>ECONOMIC DOWNTURN</a:t>
            </a:r>
          </a:p>
          <a:p>
            <a:pPr marL="0">
              <a:lnSpc>
                <a:spcPct val="150000"/>
              </a:lnSpc>
            </a:pPr>
            <a:r>
              <a:rPr lang="en-US" sz="1600" dirty="0">
                <a:latin typeface="Arial" panose="020B0604020202020204" pitchFamily="34" charset="0"/>
                <a:cs typeface="Arial" panose="020B0604020202020204" pitchFamily="34" charset="0"/>
              </a:rPr>
              <a:t>GOVERNMENT SAVING ACTIONS</a:t>
            </a:r>
          </a:p>
          <a:p>
            <a:endParaRPr lang="en-US"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894165" y="6572526"/>
            <a:ext cx="1692274" cy="153888"/>
          </a:xfrm>
        </p:spPr>
        <p:txBody>
          <a:bodyPr/>
          <a:lstStyle/>
          <a:p>
            <a:fld id="{DBA1B0FB-D917-4C8C-928F-313BD683BF39}" type="slidenum">
              <a:rPr lang="en-US" smtClean="0"/>
              <a:pPr/>
              <a:t>7</a:t>
            </a:fld>
            <a:endParaRPr lang="en-US"/>
          </a:p>
        </p:txBody>
      </p:sp>
      <p:sp>
        <p:nvSpPr>
          <p:cNvPr id="20" name="Text Placeholder 19">
            <a:extLst>
              <a:ext uri="{FF2B5EF4-FFF2-40B4-BE49-F238E27FC236}">
                <a16:creationId xmlns:a16="http://schemas.microsoft.com/office/drawing/2014/main" id="{5E7A5652-024F-DB9A-0505-D3E486BFE8CF}"/>
              </a:ext>
            </a:extLst>
          </p:cNvPr>
          <p:cNvSpPr>
            <a:spLocks noGrp="1"/>
          </p:cNvSpPr>
          <p:nvPr>
            <p:ph type="body" sz="quarter" idx="20"/>
          </p:nvPr>
        </p:nvSpPr>
        <p:spPr>
          <a:xfrm>
            <a:off x="2151211" y="4108170"/>
            <a:ext cx="1082222" cy="365760"/>
          </a:xfrm>
        </p:spPr>
        <p:txBody>
          <a:bodyPr/>
          <a:lstStyle/>
          <a:p>
            <a:r>
              <a:rPr lang="en-GB" sz="1600" dirty="0">
                <a:latin typeface="Arial" panose="020B0604020202020204" pitchFamily="34" charset="0"/>
                <a:cs typeface="Arial" panose="020B0604020202020204" pitchFamily="34" charset="0"/>
              </a:rPr>
              <a:t>BREXIT</a:t>
            </a:r>
          </a:p>
          <a:p>
            <a:endParaRPr lang="en-GB" dirty="0"/>
          </a:p>
        </p:txBody>
      </p:sp>
      <p:sp>
        <p:nvSpPr>
          <p:cNvPr id="25" name="TextBox 24">
            <a:extLst>
              <a:ext uri="{FF2B5EF4-FFF2-40B4-BE49-F238E27FC236}">
                <a16:creationId xmlns:a16="http://schemas.microsoft.com/office/drawing/2014/main" id="{FCD1954A-F927-2A29-C637-1ED829BDA7EA}"/>
              </a:ext>
            </a:extLst>
          </p:cNvPr>
          <p:cNvSpPr txBox="1"/>
          <p:nvPr/>
        </p:nvSpPr>
        <p:spPr>
          <a:xfrm>
            <a:off x="5181661" y="4057651"/>
            <a:ext cx="1828678" cy="1419363"/>
          </a:xfrm>
          <a:prstGeom prst="rect">
            <a:avLst/>
          </a:prstGeom>
          <a:noFill/>
        </p:spPr>
        <p:txBody>
          <a:bodyPr wrap="square" rtlCol="0">
            <a:spAutoFit/>
          </a:bodyPr>
          <a:lstStyle/>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AGING</a:t>
            </a:r>
            <a:r>
              <a:rPr lang="en-GB" b="1" dirty="0"/>
              <a:t> </a:t>
            </a:r>
            <a:r>
              <a:rPr lang="en-GB" sz="1600" b="1" dirty="0">
                <a:solidFill>
                  <a:schemeClr val="tx1">
                    <a:alpha val="60000"/>
                  </a:schemeClr>
                </a:solidFill>
                <a:latin typeface="Arial" panose="020B0604020202020204" pitchFamily="34" charset="0"/>
                <a:cs typeface="Arial" panose="020B0604020202020204" pitchFamily="34" charset="0"/>
              </a:rPr>
              <a:t>POPULATION </a:t>
            </a:r>
          </a:p>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HIGH PATIENT EXPECTATIONS</a:t>
            </a:r>
          </a:p>
        </p:txBody>
      </p:sp>
      <p:sp>
        <p:nvSpPr>
          <p:cNvPr id="30" name="TextBox 29">
            <a:extLst>
              <a:ext uri="{FF2B5EF4-FFF2-40B4-BE49-F238E27FC236}">
                <a16:creationId xmlns:a16="http://schemas.microsoft.com/office/drawing/2014/main" id="{B3ECAB21-AF70-3938-1BB2-9C6821078547}"/>
              </a:ext>
            </a:extLst>
          </p:cNvPr>
          <p:cNvSpPr txBox="1"/>
          <p:nvPr/>
        </p:nvSpPr>
        <p:spPr>
          <a:xfrm>
            <a:off x="7036024" y="4101708"/>
            <a:ext cx="1609716" cy="1786130"/>
          </a:xfrm>
          <a:prstGeom prst="rect">
            <a:avLst/>
          </a:prstGeom>
          <a:noFill/>
        </p:spPr>
        <p:txBody>
          <a:bodyPr wrap="square" rtlCol="0">
            <a:spAutoFit/>
          </a:bodyPr>
          <a:lstStyle/>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IMPROVED HEALTHCARE</a:t>
            </a:r>
          </a:p>
          <a:p>
            <a:pPr indent="-228600">
              <a:lnSpc>
                <a:spcPct val="110000"/>
              </a:lnSpc>
              <a:spcBef>
                <a:spcPts val="1000"/>
              </a:spcBef>
              <a:spcAft>
                <a:spcPts val="800"/>
              </a:spcAft>
            </a:pPr>
            <a:r>
              <a:rPr lang="en-GB" sz="1600" b="1" dirty="0">
                <a:solidFill>
                  <a:schemeClr val="tx1">
                    <a:alpha val="60000"/>
                  </a:schemeClr>
                </a:solidFill>
                <a:latin typeface="Arial" panose="020B0604020202020204" pitchFamily="34" charset="0"/>
                <a:cs typeface="Arial" panose="020B0604020202020204" pitchFamily="34" charset="0"/>
              </a:rPr>
              <a:t>BETTER EDUCATION</a:t>
            </a:r>
          </a:p>
          <a:p>
            <a:endParaRPr lang="en-GB" dirty="0"/>
          </a:p>
        </p:txBody>
      </p:sp>
      <p:sp>
        <p:nvSpPr>
          <p:cNvPr id="65" name="TextBox 64">
            <a:extLst>
              <a:ext uri="{FF2B5EF4-FFF2-40B4-BE49-F238E27FC236}">
                <a16:creationId xmlns:a16="http://schemas.microsoft.com/office/drawing/2014/main" id="{507C4E27-BAC7-7A9E-718C-72E423A8CA17}"/>
              </a:ext>
            </a:extLst>
          </p:cNvPr>
          <p:cNvSpPr txBox="1"/>
          <p:nvPr/>
        </p:nvSpPr>
        <p:spPr>
          <a:xfrm>
            <a:off x="10845580" y="4103058"/>
            <a:ext cx="1524777" cy="584775"/>
          </a:xfrm>
          <a:prstGeom prst="rect">
            <a:avLst/>
          </a:prstGeom>
          <a:noFill/>
        </p:spPr>
        <p:txBody>
          <a:bodyPr wrap="square" rtlCol="0">
            <a:spAutoFit/>
          </a:bodyPr>
          <a:lstStyle/>
          <a:p>
            <a:r>
              <a:rPr lang="en-GB" sz="1600" b="1" dirty="0">
                <a:solidFill>
                  <a:schemeClr val="tx1">
                    <a:alpha val="60000"/>
                  </a:schemeClr>
                </a:solidFill>
                <a:latin typeface="Arial" panose="020B0604020202020204" pitchFamily="34" charset="0"/>
                <a:cs typeface="Arial" panose="020B0604020202020204" pitchFamily="34" charset="0"/>
              </a:rPr>
              <a:t>LEGAL ACTION</a:t>
            </a:r>
          </a:p>
        </p:txBody>
      </p:sp>
      <p:sp>
        <p:nvSpPr>
          <p:cNvPr id="2" name="TextBox 1">
            <a:extLst>
              <a:ext uri="{FF2B5EF4-FFF2-40B4-BE49-F238E27FC236}">
                <a16:creationId xmlns:a16="http://schemas.microsoft.com/office/drawing/2014/main" id="{09FF928C-469D-4B93-7FD6-7DBE9D6AD621}"/>
              </a:ext>
            </a:extLst>
          </p:cNvPr>
          <p:cNvSpPr txBox="1"/>
          <p:nvPr/>
        </p:nvSpPr>
        <p:spPr>
          <a:xfrm>
            <a:off x="8818256" y="4081900"/>
            <a:ext cx="2027324" cy="2554545"/>
          </a:xfrm>
          <a:prstGeom prst="rect">
            <a:avLst/>
          </a:prstGeom>
          <a:noFill/>
        </p:spPr>
        <p:txBody>
          <a:bodyPr wrap="square" rtlCol="0">
            <a:spAutoFit/>
          </a:bodyPr>
          <a:lstStyle/>
          <a:p>
            <a:r>
              <a:rPr lang="en-GB" sz="1600" b="1" dirty="0">
                <a:solidFill>
                  <a:schemeClr val="tx1">
                    <a:alpha val="60000"/>
                  </a:schemeClr>
                </a:solidFill>
                <a:latin typeface="Arial" panose="020B0604020202020204" pitchFamily="34" charset="0"/>
                <a:cs typeface="Arial" panose="020B0604020202020204" pitchFamily="34" charset="0"/>
              </a:rPr>
              <a:t>FOLLOWING A NEW GREEN PLAN ACROSS BIGGER ORGANISATIONS TO PRESERVE ANS MAINTAIN THE QUALITY OF THE ENVIRONMENT</a:t>
            </a:r>
          </a:p>
        </p:txBody>
      </p:sp>
      <p:sp>
        <p:nvSpPr>
          <p:cNvPr id="3" name="TextBox 2">
            <a:extLst>
              <a:ext uri="{FF2B5EF4-FFF2-40B4-BE49-F238E27FC236}">
                <a16:creationId xmlns:a16="http://schemas.microsoft.com/office/drawing/2014/main" id="{ECABAB17-4DF2-D741-DBF5-E5FB08EAF4B8}"/>
              </a:ext>
            </a:extLst>
          </p:cNvPr>
          <p:cNvSpPr txBox="1"/>
          <p:nvPr/>
        </p:nvSpPr>
        <p:spPr>
          <a:xfrm>
            <a:off x="2203982" y="2543224"/>
            <a:ext cx="1295115"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Political</a:t>
            </a:r>
          </a:p>
        </p:txBody>
      </p:sp>
      <p:sp>
        <p:nvSpPr>
          <p:cNvPr id="4" name="TextBox 3">
            <a:extLst>
              <a:ext uri="{FF2B5EF4-FFF2-40B4-BE49-F238E27FC236}">
                <a16:creationId xmlns:a16="http://schemas.microsoft.com/office/drawing/2014/main" id="{A2DE43C2-EDF7-A3D7-5263-008E95579FD9}"/>
              </a:ext>
            </a:extLst>
          </p:cNvPr>
          <p:cNvSpPr txBox="1"/>
          <p:nvPr/>
        </p:nvSpPr>
        <p:spPr>
          <a:xfrm>
            <a:off x="3815835" y="2551276"/>
            <a:ext cx="1399738" cy="369332"/>
          </a:xfrm>
          <a:prstGeom prst="rect">
            <a:avLst/>
          </a:prstGeom>
          <a:noFill/>
        </p:spPr>
        <p:txBody>
          <a:bodyPr wrap="square" rtlCol="0">
            <a:spAutoFit/>
          </a:bodyPr>
          <a:lstStyle/>
          <a:p>
            <a:r>
              <a:rPr lang="en-GB" dirty="0">
                <a:solidFill>
                  <a:srgbClr val="FF0000"/>
                </a:solidFill>
              </a:rPr>
              <a:t>Economical</a:t>
            </a:r>
          </a:p>
        </p:txBody>
      </p:sp>
      <p:sp>
        <p:nvSpPr>
          <p:cNvPr id="5" name="TextBox 4">
            <a:extLst>
              <a:ext uri="{FF2B5EF4-FFF2-40B4-BE49-F238E27FC236}">
                <a16:creationId xmlns:a16="http://schemas.microsoft.com/office/drawing/2014/main" id="{C65C87CF-85FC-8714-AC52-13A88A33A495}"/>
              </a:ext>
            </a:extLst>
          </p:cNvPr>
          <p:cNvSpPr txBox="1"/>
          <p:nvPr/>
        </p:nvSpPr>
        <p:spPr>
          <a:xfrm>
            <a:off x="5638439" y="2551276"/>
            <a:ext cx="850037"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Social</a:t>
            </a:r>
          </a:p>
        </p:txBody>
      </p:sp>
      <p:sp>
        <p:nvSpPr>
          <p:cNvPr id="6" name="TextBox 5">
            <a:extLst>
              <a:ext uri="{FF2B5EF4-FFF2-40B4-BE49-F238E27FC236}">
                <a16:creationId xmlns:a16="http://schemas.microsoft.com/office/drawing/2014/main" id="{7521B23E-F233-F35F-9EEB-261251F11A38}"/>
              </a:ext>
            </a:extLst>
          </p:cNvPr>
          <p:cNvSpPr txBox="1"/>
          <p:nvPr/>
        </p:nvSpPr>
        <p:spPr>
          <a:xfrm>
            <a:off x="7064284" y="2551276"/>
            <a:ext cx="1351717" cy="369332"/>
          </a:xfrm>
          <a:prstGeom prst="rect">
            <a:avLst/>
          </a:prstGeom>
          <a:noFill/>
        </p:spPr>
        <p:txBody>
          <a:bodyPr wrap="none" rtlCol="0">
            <a:spAutoFit/>
          </a:bodyPr>
          <a:lstStyle/>
          <a:p>
            <a:r>
              <a:rPr lang="en-GB" dirty="0">
                <a:solidFill>
                  <a:srgbClr val="FF0000"/>
                </a:solidFill>
                <a:latin typeface="Arial" panose="020B0604020202020204" pitchFamily="34" charset="0"/>
                <a:cs typeface="Arial" panose="020B0604020202020204" pitchFamily="34" charset="0"/>
              </a:rPr>
              <a:t>Technology</a:t>
            </a:r>
          </a:p>
        </p:txBody>
      </p:sp>
      <p:sp>
        <p:nvSpPr>
          <p:cNvPr id="7" name="TextBox 6">
            <a:extLst>
              <a:ext uri="{FF2B5EF4-FFF2-40B4-BE49-F238E27FC236}">
                <a16:creationId xmlns:a16="http://schemas.microsoft.com/office/drawing/2014/main" id="{36F82148-3D31-3FAA-FBE0-CC4FE6630F22}"/>
              </a:ext>
            </a:extLst>
          </p:cNvPr>
          <p:cNvSpPr txBox="1"/>
          <p:nvPr/>
        </p:nvSpPr>
        <p:spPr>
          <a:xfrm>
            <a:off x="8710033" y="2543224"/>
            <a:ext cx="1659429" cy="369332"/>
          </a:xfrm>
          <a:prstGeom prst="rect">
            <a:avLst/>
          </a:prstGeom>
          <a:noFill/>
        </p:spPr>
        <p:txBody>
          <a:bodyPr wrap="none" rtlCol="0">
            <a:spAutoFit/>
          </a:bodyPr>
          <a:lstStyle/>
          <a:p>
            <a:r>
              <a:rPr lang="en-GB" dirty="0">
                <a:solidFill>
                  <a:srgbClr val="FF0000"/>
                </a:solidFill>
                <a:latin typeface="Arial" panose="020B0604020202020204" pitchFamily="34" charset="0"/>
                <a:cs typeface="Arial" panose="020B0604020202020204" pitchFamily="34" charset="0"/>
              </a:rPr>
              <a:t>Environmental</a:t>
            </a:r>
          </a:p>
        </p:txBody>
      </p:sp>
      <p:sp>
        <p:nvSpPr>
          <p:cNvPr id="8" name="TextBox 7">
            <a:extLst>
              <a:ext uri="{FF2B5EF4-FFF2-40B4-BE49-F238E27FC236}">
                <a16:creationId xmlns:a16="http://schemas.microsoft.com/office/drawing/2014/main" id="{DDBB58F1-1A10-53CF-D809-B958A089816E}"/>
              </a:ext>
            </a:extLst>
          </p:cNvPr>
          <p:cNvSpPr txBox="1"/>
          <p:nvPr/>
        </p:nvSpPr>
        <p:spPr>
          <a:xfrm>
            <a:off x="11060591" y="2551276"/>
            <a:ext cx="748923" cy="369332"/>
          </a:xfrm>
          <a:prstGeom prst="rect">
            <a:avLst/>
          </a:prstGeom>
          <a:noFill/>
        </p:spPr>
        <p:txBody>
          <a:bodyPr wrap="none" rtlCol="0">
            <a:spAutoFit/>
          </a:bodyPr>
          <a:lstStyle/>
          <a:p>
            <a:r>
              <a:rPr lang="en-GB" dirty="0">
                <a:solidFill>
                  <a:srgbClr val="FF0000"/>
                </a:solidFill>
                <a:latin typeface="Arial" panose="020B0604020202020204" pitchFamily="34" charset="0"/>
                <a:cs typeface="Arial" panose="020B0604020202020204" pitchFamily="34" charset="0"/>
              </a:rPr>
              <a:t>Legal</a:t>
            </a:r>
          </a:p>
        </p:txBody>
      </p:sp>
      <p:cxnSp>
        <p:nvCxnSpPr>
          <p:cNvPr id="17" name="Straight Connector 16">
            <a:extLst>
              <a:ext uri="{FF2B5EF4-FFF2-40B4-BE49-F238E27FC236}">
                <a16:creationId xmlns:a16="http://schemas.microsoft.com/office/drawing/2014/main" id="{D6F02486-1F70-E143-C4DD-31D09F90241C}"/>
              </a:ext>
            </a:extLst>
          </p:cNvPr>
          <p:cNvCxnSpPr>
            <a:cxnSpLocks/>
          </p:cNvCxnSpPr>
          <p:nvPr/>
        </p:nvCxnSpPr>
        <p:spPr>
          <a:xfrm flipV="1">
            <a:off x="429208" y="3256384"/>
            <a:ext cx="11485984" cy="7464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987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56" name="Freeform: Shape 55">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7" name="Oval 56">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8" name="Oval 57">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Freeform: Shape 58">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61" name="Rectangle 6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sp>
        <p:nvSpPr>
          <p:cNvPr id="8" name="TextBox 7">
            <a:extLst>
              <a:ext uri="{FF2B5EF4-FFF2-40B4-BE49-F238E27FC236}">
                <a16:creationId xmlns:a16="http://schemas.microsoft.com/office/drawing/2014/main" id="{EA117AB6-2051-3531-A84E-2809B8DD74CB}"/>
              </a:ext>
            </a:extLst>
          </p:cNvPr>
          <p:cNvSpPr txBox="1"/>
          <p:nvPr/>
        </p:nvSpPr>
        <p:spPr>
          <a:xfrm>
            <a:off x="7257376" y="6408445"/>
            <a:ext cx="4506875" cy="369332"/>
          </a:xfrm>
          <a:prstGeom prst="rect">
            <a:avLst/>
          </a:prstGeom>
          <a:noFill/>
        </p:spPr>
        <p:txBody>
          <a:bodyPr wrap="none" rtlCol="0">
            <a:spAutoFit/>
          </a:bodyPr>
          <a:lstStyle/>
          <a:p>
            <a:r>
              <a:rPr lang="en-GB" dirty="0"/>
              <a:t>All of the suggestions can overlap each other  </a:t>
            </a:r>
          </a:p>
        </p:txBody>
      </p:sp>
      <p:sp>
        <p:nvSpPr>
          <p:cNvPr id="6" name="Arrow: Right 5">
            <a:extLst>
              <a:ext uri="{FF2B5EF4-FFF2-40B4-BE49-F238E27FC236}">
                <a16:creationId xmlns:a16="http://schemas.microsoft.com/office/drawing/2014/main" id="{DE74F997-7D62-EDBA-D7A5-5F19ECAF005C}"/>
              </a:ext>
            </a:extLst>
          </p:cNvPr>
          <p:cNvSpPr/>
          <p:nvPr/>
        </p:nvSpPr>
        <p:spPr>
          <a:xfrm>
            <a:off x="190563" y="3484695"/>
            <a:ext cx="10710437"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E93F4832-916F-D6B3-4309-636FE64B0C4F}"/>
              </a:ext>
            </a:extLst>
          </p:cNvPr>
          <p:cNvSpPr txBox="1"/>
          <p:nvPr/>
        </p:nvSpPr>
        <p:spPr>
          <a:xfrm>
            <a:off x="11169898" y="3214611"/>
            <a:ext cx="1291000" cy="646331"/>
          </a:xfrm>
          <a:prstGeom prst="rect">
            <a:avLst/>
          </a:prstGeom>
          <a:noFill/>
        </p:spPr>
        <p:txBody>
          <a:bodyPr wrap="square" rtlCol="0">
            <a:spAutoFit/>
          </a:bodyPr>
          <a:lstStyle/>
          <a:p>
            <a:r>
              <a:rPr lang="en-GB" dirty="0"/>
              <a:t>Staff shortage</a:t>
            </a:r>
          </a:p>
        </p:txBody>
      </p:sp>
      <p:cxnSp>
        <p:nvCxnSpPr>
          <p:cNvPr id="11" name="Straight Connector 10">
            <a:extLst>
              <a:ext uri="{FF2B5EF4-FFF2-40B4-BE49-F238E27FC236}">
                <a16:creationId xmlns:a16="http://schemas.microsoft.com/office/drawing/2014/main" id="{6BA91C56-225A-7767-D4A5-6F4D079063E0}"/>
              </a:ext>
            </a:extLst>
          </p:cNvPr>
          <p:cNvCxnSpPr>
            <a:cxnSpLocks/>
          </p:cNvCxnSpPr>
          <p:nvPr/>
        </p:nvCxnSpPr>
        <p:spPr>
          <a:xfrm>
            <a:off x="4334652" y="1897076"/>
            <a:ext cx="962723" cy="1308497"/>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13" name="Straight Connector 12">
            <a:extLst>
              <a:ext uri="{FF2B5EF4-FFF2-40B4-BE49-F238E27FC236}">
                <a16:creationId xmlns:a16="http://schemas.microsoft.com/office/drawing/2014/main" id="{B04ED70F-590A-5A63-4CC0-94C7F1B878FA}"/>
              </a:ext>
            </a:extLst>
          </p:cNvPr>
          <p:cNvCxnSpPr/>
          <p:nvPr/>
        </p:nvCxnSpPr>
        <p:spPr>
          <a:xfrm>
            <a:off x="8856565" y="2382260"/>
            <a:ext cx="914400" cy="914400"/>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7DC5F893-C113-CA1D-654D-D298ADFFF8AF}"/>
              </a:ext>
            </a:extLst>
          </p:cNvPr>
          <p:cNvCxnSpPr>
            <a:cxnSpLocks/>
          </p:cNvCxnSpPr>
          <p:nvPr/>
        </p:nvCxnSpPr>
        <p:spPr>
          <a:xfrm flipV="1">
            <a:off x="4151419" y="4160508"/>
            <a:ext cx="1206116" cy="103600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12D4887-5E08-539C-9BC1-DEC5106BA9C1}"/>
              </a:ext>
            </a:extLst>
          </p:cNvPr>
          <p:cNvSpPr txBox="1"/>
          <p:nvPr/>
        </p:nvSpPr>
        <p:spPr>
          <a:xfrm>
            <a:off x="3413051" y="1391905"/>
            <a:ext cx="814647" cy="369332"/>
          </a:xfrm>
          <a:prstGeom prst="rect">
            <a:avLst/>
          </a:prstGeom>
          <a:noFill/>
        </p:spPr>
        <p:txBody>
          <a:bodyPr wrap="none" rtlCol="0">
            <a:spAutoFit/>
          </a:bodyPr>
          <a:lstStyle/>
          <a:p>
            <a:r>
              <a:rPr lang="en-GB" dirty="0">
                <a:solidFill>
                  <a:srgbClr val="FF0000"/>
                </a:solidFill>
              </a:rPr>
              <a:t>people</a:t>
            </a:r>
          </a:p>
        </p:txBody>
      </p:sp>
      <p:sp>
        <p:nvSpPr>
          <p:cNvPr id="19" name="TextBox 18">
            <a:extLst>
              <a:ext uri="{FF2B5EF4-FFF2-40B4-BE49-F238E27FC236}">
                <a16:creationId xmlns:a16="http://schemas.microsoft.com/office/drawing/2014/main" id="{56368B4C-A6B3-CD7B-F724-2F431F3EDDC7}"/>
              </a:ext>
            </a:extLst>
          </p:cNvPr>
          <p:cNvSpPr txBox="1"/>
          <p:nvPr/>
        </p:nvSpPr>
        <p:spPr>
          <a:xfrm>
            <a:off x="9339521" y="2282946"/>
            <a:ext cx="1218684" cy="369332"/>
          </a:xfrm>
          <a:prstGeom prst="rect">
            <a:avLst/>
          </a:prstGeom>
          <a:noFill/>
        </p:spPr>
        <p:txBody>
          <a:bodyPr wrap="square" rtlCol="0">
            <a:spAutoFit/>
          </a:bodyPr>
          <a:lstStyle/>
          <a:p>
            <a:r>
              <a:rPr lang="en-GB" dirty="0">
                <a:solidFill>
                  <a:srgbClr val="FF0000"/>
                </a:solidFill>
              </a:rPr>
              <a:t>methods</a:t>
            </a:r>
          </a:p>
        </p:txBody>
      </p:sp>
      <p:cxnSp>
        <p:nvCxnSpPr>
          <p:cNvPr id="23" name="Straight Connector 22">
            <a:extLst>
              <a:ext uri="{FF2B5EF4-FFF2-40B4-BE49-F238E27FC236}">
                <a16:creationId xmlns:a16="http://schemas.microsoft.com/office/drawing/2014/main" id="{6B792996-3A2C-1A35-68D2-4E9ACB950A4A}"/>
              </a:ext>
            </a:extLst>
          </p:cNvPr>
          <p:cNvCxnSpPr>
            <a:cxnSpLocks/>
          </p:cNvCxnSpPr>
          <p:nvPr/>
        </p:nvCxnSpPr>
        <p:spPr>
          <a:xfrm flipV="1">
            <a:off x="8610576" y="4036552"/>
            <a:ext cx="1041990" cy="120092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761D9C0-3E26-F0EF-BDAB-565B88BABABF}"/>
              </a:ext>
            </a:extLst>
          </p:cNvPr>
          <p:cNvSpPr txBox="1"/>
          <p:nvPr/>
        </p:nvSpPr>
        <p:spPr>
          <a:xfrm>
            <a:off x="4910500" y="4986710"/>
            <a:ext cx="1559830" cy="369332"/>
          </a:xfrm>
          <a:prstGeom prst="rect">
            <a:avLst/>
          </a:prstGeom>
          <a:noFill/>
        </p:spPr>
        <p:txBody>
          <a:bodyPr wrap="square" rtlCol="0">
            <a:spAutoFit/>
          </a:bodyPr>
          <a:lstStyle/>
          <a:p>
            <a:r>
              <a:rPr lang="en-GB" dirty="0">
                <a:solidFill>
                  <a:srgbClr val="FF0000"/>
                </a:solidFill>
              </a:rPr>
              <a:t>environmental</a:t>
            </a:r>
          </a:p>
        </p:txBody>
      </p:sp>
      <p:sp>
        <p:nvSpPr>
          <p:cNvPr id="29" name="TextBox 28">
            <a:extLst>
              <a:ext uri="{FF2B5EF4-FFF2-40B4-BE49-F238E27FC236}">
                <a16:creationId xmlns:a16="http://schemas.microsoft.com/office/drawing/2014/main" id="{A497BF4A-366E-2FDC-E15C-B95627D7AF27}"/>
              </a:ext>
            </a:extLst>
          </p:cNvPr>
          <p:cNvSpPr txBox="1"/>
          <p:nvPr/>
        </p:nvSpPr>
        <p:spPr>
          <a:xfrm>
            <a:off x="9415070" y="4984695"/>
            <a:ext cx="1842331" cy="369332"/>
          </a:xfrm>
          <a:prstGeom prst="rect">
            <a:avLst/>
          </a:prstGeom>
          <a:noFill/>
        </p:spPr>
        <p:txBody>
          <a:bodyPr wrap="square" rtlCol="0">
            <a:spAutoFit/>
          </a:bodyPr>
          <a:lstStyle/>
          <a:p>
            <a:r>
              <a:rPr lang="en-GB" dirty="0">
                <a:solidFill>
                  <a:srgbClr val="FF0000"/>
                </a:solidFill>
              </a:rPr>
              <a:t>equipment</a:t>
            </a:r>
          </a:p>
        </p:txBody>
      </p:sp>
      <p:sp>
        <p:nvSpPr>
          <p:cNvPr id="30" name="TextBox 29">
            <a:extLst>
              <a:ext uri="{FF2B5EF4-FFF2-40B4-BE49-F238E27FC236}">
                <a16:creationId xmlns:a16="http://schemas.microsoft.com/office/drawing/2014/main" id="{46722861-5677-2F78-7831-C51FA30DD52E}"/>
              </a:ext>
            </a:extLst>
          </p:cNvPr>
          <p:cNvSpPr txBox="1"/>
          <p:nvPr/>
        </p:nvSpPr>
        <p:spPr>
          <a:xfrm>
            <a:off x="42487" y="78217"/>
            <a:ext cx="3264712"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Burning down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Patient experience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Not believing in skills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Low morale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predisposition to study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Not enough registered staff</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Choosing work not for NHS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Not feeling valued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Brexit </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3" name="TextBox 32">
            <a:extLst>
              <a:ext uri="{FF2B5EF4-FFF2-40B4-BE49-F238E27FC236}">
                <a16:creationId xmlns:a16="http://schemas.microsoft.com/office/drawing/2014/main" id="{3B1FA8CE-9170-E624-1F8C-0C7BA85CF53C}"/>
              </a:ext>
            </a:extLst>
          </p:cNvPr>
          <p:cNvSpPr txBox="1"/>
          <p:nvPr/>
        </p:nvSpPr>
        <p:spPr>
          <a:xfrm>
            <a:off x="5821088" y="232641"/>
            <a:ext cx="5436313"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Poor scheduling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automation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Process takes too long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Saving many in unnecessary sectors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proper plan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big piece of staff work for agencies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Naïve view that many solve the problem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Removing the NHS bursary </a:t>
            </a:r>
          </a:p>
          <a:p>
            <a:endParaRPr lang="en-GB" dirty="0"/>
          </a:p>
        </p:txBody>
      </p:sp>
      <p:sp>
        <p:nvSpPr>
          <p:cNvPr id="36" name="TextBox 35">
            <a:extLst>
              <a:ext uri="{FF2B5EF4-FFF2-40B4-BE49-F238E27FC236}">
                <a16:creationId xmlns:a16="http://schemas.microsoft.com/office/drawing/2014/main" id="{9552C4BD-D890-E0B3-E0CC-4941D7146EA8}"/>
              </a:ext>
            </a:extLst>
          </p:cNvPr>
          <p:cNvSpPr txBox="1"/>
          <p:nvPr/>
        </p:nvSpPr>
        <p:spPr>
          <a:xfrm>
            <a:off x="46511" y="3817574"/>
            <a:ext cx="4319528"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Small properties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Not enough treatment rooms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general opinion about health service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Complicate and still changing role in maintaining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Complex problem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Pay and cost of leaving, inflation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Pandemic</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Brexit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Aging population of registered staff</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Shortage in NHS staff</a:t>
            </a:r>
          </a:p>
          <a:p>
            <a:endParaRPr lang="en-GB" dirty="0"/>
          </a:p>
        </p:txBody>
      </p:sp>
      <p:sp>
        <p:nvSpPr>
          <p:cNvPr id="37" name="TextBox 36">
            <a:extLst>
              <a:ext uri="{FF2B5EF4-FFF2-40B4-BE49-F238E27FC236}">
                <a16:creationId xmlns:a16="http://schemas.microsoft.com/office/drawing/2014/main" id="{DD8717E9-E2EB-66D0-4821-C619EC3BDCC4}"/>
              </a:ext>
            </a:extLst>
          </p:cNvPr>
          <p:cNvSpPr txBox="1"/>
          <p:nvPr/>
        </p:nvSpPr>
        <p:spPr>
          <a:xfrm>
            <a:off x="6441882" y="3905866"/>
            <a:ext cx="3613524"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Poor maintenance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training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automatization</a:t>
            </a:r>
          </a:p>
        </p:txBody>
      </p:sp>
    </p:spTree>
    <p:extLst>
      <p:ext uri="{BB962C8B-B14F-4D97-AF65-F5344CB8AC3E}">
        <p14:creationId xmlns:p14="http://schemas.microsoft.com/office/powerpoint/2010/main" val="395518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nodeType="clickEffect">
                                  <p:stCondLst>
                                    <p:cond delay="0"/>
                                  </p:stCondLst>
                                  <p:childTnLst>
                                    <p:animClr clrSpc="rgb" dir="cw">
                                      <p:cBhvr override="childStyle">
                                        <p:cTn id="6" dur="250" autoRev="1" fill="remove"/>
                                        <p:tgtEl>
                                          <p:spTgt spid="13"/>
                                        </p:tgtEl>
                                        <p:attrNameLst>
                                          <p:attrName>style.color</p:attrName>
                                        </p:attrNameLst>
                                      </p:cBhvr>
                                      <p:to>
                                        <a:schemeClr val="bg1"/>
                                      </p:to>
                                    </p:animClr>
                                    <p:animClr clrSpc="rgb" dir="cw">
                                      <p:cBhvr>
                                        <p:cTn id="7" dur="250" autoRev="1" fill="remove"/>
                                        <p:tgtEl>
                                          <p:spTgt spid="13"/>
                                        </p:tgtEl>
                                        <p:attrNameLst>
                                          <p:attrName>fillcolor</p:attrName>
                                        </p:attrNameLst>
                                      </p:cBhvr>
                                      <p:to>
                                        <a:schemeClr val="bg1"/>
                                      </p:to>
                                    </p:animClr>
                                    <p:set>
                                      <p:cBhvr>
                                        <p:cTn id="8" dur="250" autoRev="1" fill="remove"/>
                                        <p:tgtEl>
                                          <p:spTgt spid="13"/>
                                        </p:tgtEl>
                                        <p:attrNameLst>
                                          <p:attrName>fill.type</p:attrName>
                                        </p:attrNameLst>
                                      </p:cBhvr>
                                      <p:to>
                                        <p:strVal val="solid"/>
                                      </p:to>
                                    </p:set>
                                    <p:set>
                                      <p:cBhvr>
                                        <p:cTn id="9" dur="250" autoRev="1" fill="remove"/>
                                        <p:tgtEl>
                                          <p:spTgt spid="1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solidFill>
                  <a:srgbClr val="FF0000"/>
                </a:solidFill>
              </a:rPr>
              <a:t>Solutions </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24" name="TextBox 2">
            <a:extLst>
              <a:ext uri="{FF2B5EF4-FFF2-40B4-BE49-F238E27FC236}">
                <a16:creationId xmlns:a16="http://schemas.microsoft.com/office/drawing/2014/main" id="{F716CB35-2A35-EB0D-97FC-9B643017E082}"/>
              </a:ext>
            </a:extLst>
          </p:cNvPr>
          <p:cNvGraphicFramePr/>
          <p:nvPr>
            <p:extLst>
              <p:ext uri="{D42A27DB-BD31-4B8C-83A1-F6EECF244321}">
                <p14:modId xmlns:p14="http://schemas.microsoft.com/office/powerpoint/2010/main" val="4077418394"/>
              </p:ext>
            </p:extLst>
          </p:nvPr>
        </p:nvGraphicFramePr>
        <p:xfrm>
          <a:off x="550862" y="1181593"/>
          <a:ext cx="10770781" cy="4418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Connector 2">
            <a:extLst>
              <a:ext uri="{FF2B5EF4-FFF2-40B4-BE49-F238E27FC236}">
                <a16:creationId xmlns:a16="http://schemas.microsoft.com/office/drawing/2014/main" id="{BBD388CF-BBC5-DA0C-1419-2EECA1480D74}"/>
              </a:ext>
            </a:extLst>
          </p:cNvPr>
          <p:cNvCxnSpPr>
            <a:cxnSpLocks/>
          </p:cNvCxnSpPr>
          <p:nvPr/>
        </p:nvCxnSpPr>
        <p:spPr>
          <a:xfrm>
            <a:off x="550861" y="4265282"/>
            <a:ext cx="1077078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32C94B9-CD01-1F2D-D141-0A0569375F81}"/>
              </a:ext>
            </a:extLst>
          </p:cNvPr>
          <p:cNvCxnSpPr>
            <a:cxnSpLocks/>
          </p:cNvCxnSpPr>
          <p:nvPr/>
        </p:nvCxnSpPr>
        <p:spPr>
          <a:xfrm>
            <a:off x="550861" y="4938775"/>
            <a:ext cx="1077078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1345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1689" y="-1"/>
            <a:ext cx="5437187" cy="1527243"/>
          </a:xfrm>
        </p:spPr>
        <p:txBody>
          <a:bodyPr/>
          <a:lstStyle/>
          <a:p>
            <a:r>
              <a:rPr lang="en-US" dirty="0"/>
              <a:t>Reference</a:t>
            </a:r>
            <a:br>
              <a:rPr lang="en-US" dirty="0"/>
            </a:br>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7918314" y="548639"/>
            <a:ext cx="3721997" cy="2108686"/>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7918314" y="2657325"/>
            <a:ext cx="3721997" cy="2108685"/>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
        <p:nvSpPr>
          <p:cNvPr id="9" name="Subtitle 2">
            <a:extLst>
              <a:ext uri="{FF2B5EF4-FFF2-40B4-BE49-F238E27FC236}">
                <a16:creationId xmlns:a16="http://schemas.microsoft.com/office/drawing/2014/main" id="{BFF5526C-AF67-9028-12E6-1ED809457AFA}"/>
              </a:ext>
            </a:extLst>
          </p:cNvPr>
          <p:cNvSpPr>
            <a:spLocks noGrp="1"/>
          </p:cNvSpPr>
          <p:nvPr>
            <p:ph type="subTitle" idx="1"/>
          </p:nvPr>
        </p:nvSpPr>
        <p:spPr>
          <a:xfrm>
            <a:off x="416461" y="1010180"/>
            <a:ext cx="7268389" cy="5497032"/>
          </a:xfrm>
        </p:spPr>
        <p:txBody>
          <a:bodyPr/>
          <a:lstStyle/>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Bush, T (2019) PESTLE Analysis of the NHS, PESTLE Analysis,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https://pestleanalysis.com/nhs-pestle-analysis/</a:t>
            </a:r>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Ishikawa, K (1968) Guide to Quality Control, JUSE,  Tokyo</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Anonymous (2022) Workforce Planning Survey 2022, NHS Providers, available at: </a:t>
            </a:r>
            <a:r>
              <a:rPr lang="en-GB" sz="14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https://nhsproviders.org/media/693314/workforce-planning-survey-march-2022-external-media-briefing.pdf</a:t>
            </a:r>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Finlayson, B. et al. (2002) ‘Mind the gap: the extent of the NHS </a:t>
            </a:r>
            <a:r>
              <a:rPr lang="en-GB" sz="1400" i="1" dirty="0">
                <a:solidFill>
                  <a:schemeClr val="tx1"/>
                </a:solidFill>
                <a:latin typeface="Arial" panose="020B0604020202020204" pitchFamily="34" charset="0"/>
                <a:cs typeface="Arial" panose="020B0604020202020204" pitchFamily="34" charset="0"/>
              </a:rPr>
              <a:t>nursing</a:t>
            </a:r>
            <a:r>
              <a:rPr lang="en-GB" sz="1400" dirty="0">
                <a:solidFill>
                  <a:schemeClr val="tx1"/>
                </a:solidFill>
                <a:latin typeface="Arial" panose="020B0604020202020204" pitchFamily="34" charset="0"/>
                <a:cs typeface="Arial" panose="020B0604020202020204" pitchFamily="34" charset="0"/>
              </a:rPr>
              <a:t> shortage.’, BMJ : British medical journal. London :: BMJ Pub Group,, 325(7363), pp. 538–541. </a:t>
            </a:r>
            <a:r>
              <a:rPr lang="en-GB" sz="1400" dirty="0" err="1">
                <a:solidFill>
                  <a:schemeClr val="tx1"/>
                </a:solidFill>
                <a:latin typeface="Arial" panose="020B0604020202020204" pitchFamily="34" charset="0"/>
                <a:cs typeface="Arial" panose="020B0604020202020204" pitchFamily="34" charset="0"/>
              </a:rPr>
              <a:t>doi</a:t>
            </a:r>
            <a:r>
              <a:rPr lang="en-GB" sz="1400" dirty="0">
                <a:solidFill>
                  <a:schemeClr val="tx1"/>
                </a:solidFill>
                <a:latin typeface="Arial" panose="020B0604020202020204" pitchFamily="34" charset="0"/>
                <a:cs typeface="Arial" panose="020B0604020202020204" pitchFamily="34" charset="0"/>
              </a:rPr>
              <a:t>: 10.1136/bmj.325.7363.538.</a:t>
            </a:r>
            <a:r>
              <a:rPr lang="en-GB" sz="14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Anonymous, (2020) </a:t>
            </a:r>
            <a:r>
              <a:rPr lang="en-GB" sz="1400" i="1" dirty="0">
                <a:solidFill>
                  <a:schemeClr val="tx1"/>
                </a:solidFill>
                <a:latin typeface="Arial" panose="020B0604020202020204" pitchFamily="34" charset="0"/>
                <a:cs typeface="Arial" panose="020B0604020202020204" pitchFamily="34" charset="0"/>
              </a:rPr>
              <a:t>Shortage Of Care Workers, Care England available at: </a:t>
            </a:r>
            <a:r>
              <a:rPr lang="en-GB" sz="14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https://www.careengland.org.uk/news/shortage-care-workers</a:t>
            </a:r>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i="0" dirty="0">
                <a:solidFill>
                  <a:schemeClr val="tx1"/>
                </a:solidFill>
                <a:effectLst/>
                <a:latin typeface="Arial" panose="020B0604020202020204" pitchFamily="34" charset="0"/>
                <a:cs typeface="Arial" panose="020B0604020202020204" pitchFamily="34" charset="0"/>
              </a:rPr>
              <a:t>British Medical Association</a:t>
            </a:r>
            <a:r>
              <a:rPr lang="en-GB" sz="1400" dirty="0">
                <a:solidFill>
                  <a:schemeClr val="tx1"/>
                </a:solidFill>
                <a:latin typeface="Arial" panose="020B0604020202020204" pitchFamily="34" charset="0"/>
                <a:cs typeface="Arial" panose="020B0604020202020204" pitchFamily="34" charset="0"/>
              </a:rPr>
              <a:t> (2022) </a:t>
            </a:r>
            <a:r>
              <a:rPr lang="en-GB" sz="1400" i="1" dirty="0">
                <a:solidFill>
                  <a:schemeClr val="tx1"/>
                </a:solidFill>
                <a:effectLst/>
                <a:latin typeface="Arial" panose="020B0604020202020204" pitchFamily="34" charset="0"/>
                <a:cs typeface="Arial" panose="020B0604020202020204" pitchFamily="34" charset="0"/>
              </a:rPr>
              <a:t>NHS Medical Staffing Data </a:t>
            </a:r>
            <a:r>
              <a:rPr lang="en-GB" sz="1400" i="1" dirty="0">
                <a:solidFill>
                  <a:schemeClr val="tx1"/>
                </a:solidFill>
                <a:latin typeface="Arial" panose="020B0604020202020204" pitchFamily="34" charset="0"/>
                <a:cs typeface="Arial" panose="020B0604020202020204" pitchFamily="34" charset="0"/>
              </a:rPr>
              <a:t>A</a:t>
            </a:r>
            <a:r>
              <a:rPr lang="en-GB" sz="1400" i="1" dirty="0">
                <a:solidFill>
                  <a:schemeClr val="tx1"/>
                </a:solidFill>
                <a:effectLst/>
                <a:latin typeface="Arial" panose="020B0604020202020204" pitchFamily="34" charset="0"/>
                <a:cs typeface="Arial" panose="020B0604020202020204" pitchFamily="34" charset="0"/>
              </a:rPr>
              <a:t>nalysis, BMA available at: </a:t>
            </a:r>
            <a:r>
              <a:rPr lang="en-GB" sz="14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https://www.bma.org.uk/advice-and-support/nhs-delivery-and-workforce/workforce/nhs-medical-staffing-data-analysis</a:t>
            </a:r>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Anonymous (2014) </a:t>
            </a:r>
            <a:r>
              <a:rPr lang="en-GB" sz="1400" i="1" dirty="0">
                <a:solidFill>
                  <a:schemeClr val="tx1"/>
                </a:solidFill>
                <a:latin typeface="Arial" panose="020B0604020202020204" pitchFamily="34" charset="0"/>
                <a:cs typeface="Arial" panose="020B0604020202020204" pitchFamily="34" charset="0"/>
              </a:rPr>
              <a:t>Environmental Sustainability And The NHS, Croner-I available at: </a:t>
            </a:r>
            <a:r>
              <a:rPr lang="en-GB" sz="1400" dirty="0">
                <a:solidFill>
                  <a:schemeClr val="tx1"/>
                </a:solidFill>
                <a:hlinkClick r:id="rId8">
                  <a:extLst>
                    <a:ext uri="{A12FA001-AC4F-418D-AE19-62706E023703}">
                      <ahyp:hlinkClr xmlns:ahyp="http://schemas.microsoft.com/office/drawing/2018/hyperlinkcolor" val="tx"/>
                    </a:ext>
                  </a:extLst>
                </a:hlinkClick>
              </a:rPr>
              <a:t>https://app.croneri.co.uk/feature-articles/environmental-sustainability-and-nhs</a:t>
            </a:r>
            <a:endParaRPr lang="en-GB" sz="1400" dirty="0">
              <a:solidFill>
                <a:schemeClr val="tx1"/>
              </a:solidFill>
            </a:endParaRPr>
          </a:p>
          <a:p>
            <a:pPr marL="285750" indent="-285750">
              <a:buFont typeface="Arial" panose="020B0604020202020204" pitchFamily="34" charset="0"/>
              <a:buChar char="•"/>
            </a:pPr>
            <a:endParaRPr lang="en-GB" sz="1400" dirty="0">
              <a:solidFill>
                <a:schemeClr val="tx1"/>
              </a:solidFill>
            </a:endParaRPr>
          </a:p>
          <a:p>
            <a:pPr marL="285750" indent="-285750">
              <a:buFont typeface="Arial" panose="020B0604020202020204" pitchFamily="34" charset="0"/>
              <a:buChar char="•"/>
            </a:pPr>
            <a:endParaRPr lang="en-GB" sz="1400" dirty="0"/>
          </a:p>
          <a:p>
            <a:pPr marL="0" indent="0"/>
            <a:endParaRPr lang="en-GB" sz="1400" dirty="0"/>
          </a:p>
          <a:p>
            <a:pPr marL="0" indent="0"/>
            <a:endParaRPr lang="en-GB" sz="1400" dirty="0"/>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{D8DAD6C6-1E7E-40AF-864F-1181EC5330E3}tf33713516_win32</Template>
  <TotalTime>0</TotalTime>
  <Words>833</Words>
  <Application>Microsoft Office PowerPoint</Application>
  <PresentationFormat>Widescreen</PresentationFormat>
  <Paragraphs>140</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Walbaum Display</vt:lpstr>
      <vt:lpstr>3DFloatVTI</vt:lpstr>
      <vt:lpstr>Addressing the problem of staff shortage HealthCare, UK</vt:lpstr>
      <vt:lpstr>Introduction</vt:lpstr>
      <vt:lpstr>Agenda</vt:lpstr>
      <vt:lpstr>NHS establish the problem of staff shortage </vt:lpstr>
      <vt:lpstr>PowerPoint Presentation</vt:lpstr>
      <vt:lpstr>challenges </vt:lpstr>
      <vt:lpstr>PowerPoint Presentation</vt:lpstr>
      <vt:lpstr>PowerPoint Presentation</vt:lpstr>
      <vt:lpstr>Solutions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UK</dc:title>
  <dc:creator>Kamil Kazimierz Lenczowski (2120445)</dc:creator>
  <cp:lastModifiedBy>Kamil Kazimierz Lenczowski (2120445)</cp:lastModifiedBy>
  <cp:revision>48</cp:revision>
  <dcterms:created xsi:type="dcterms:W3CDTF">2022-07-06T14:14:14Z</dcterms:created>
  <dcterms:modified xsi:type="dcterms:W3CDTF">2022-07-16T21:51:31Z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