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0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0" d="100"/>
          <a:sy n="70" d="100"/>
        </p:scale>
        <p:origin x="512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29300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96537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98814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71732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0645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82727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49481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2785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86769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15869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27615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748567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54673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53267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0281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2560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9985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62469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  <p:sldLayoutId id="2147483713" r:id="rId13"/>
    <p:sldLayoutId id="2147483714" r:id="rId14"/>
    <p:sldLayoutId id="2147483715" r:id="rId15"/>
    <p:sldLayoutId id="2147483716" r:id="rId16"/>
    <p:sldLayoutId id="214748371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62F4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731520" y="1005840"/>
            <a:ext cx="6858000" cy="14173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3300" b="1" i="0" dirty="0">
                <a:solidFill>
                  <a:srgbClr val="FFFFFF"/>
                </a:solidFill>
                <a:latin typeface="Aptos"/>
              </a:rPr>
              <a:t>MAIN APPROACHES &amp;
STRATEGIES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58952" y="2697480"/>
            <a:ext cx="6583680" cy="5486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2300" b="1" i="0">
                <a:solidFill>
                  <a:srgbClr val="ACE0E0"/>
                </a:solidFill>
                <a:latin typeface="Aptos"/>
              </a:rPr>
              <a:t>Monitoring a Rotavirus Outbreak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7240" y="3429000"/>
            <a:ext cx="5943600" cy="877163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700" b="0" i="0" dirty="0">
                <a:solidFill>
                  <a:srgbClr val="FFFFFF"/>
                </a:solidFill>
                <a:latin typeface="Aptos"/>
              </a:rPr>
              <a:t>A five-minute public health presentation</a:t>
            </a:r>
            <a:endParaRPr lang="en-US" sz="1700" b="0" i="0" dirty="0">
              <a:solidFill>
                <a:srgbClr val="FFFFFF"/>
              </a:solidFill>
              <a:latin typeface="Aptos"/>
            </a:endParaRPr>
          </a:p>
          <a:p>
            <a:pPr algn="l">
              <a:spcAft>
                <a:spcPts val="0"/>
              </a:spcAft>
            </a:pPr>
            <a:r>
              <a:rPr lang="en-US" sz="1700" dirty="0">
                <a:solidFill>
                  <a:srgbClr val="FFFFFF"/>
                </a:solidFill>
                <a:latin typeface="Aptos"/>
              </a:rPr>
              <a:t>(by Mohammad Daud Mahmoody</a:t>
            </a:r>
          </a:p>
          <a:p>
            <a:pPr algn="l">
              <a:spcAft>
                <a:spcPts val="0"/>
              </a:spcAft>
            </a:pPr>
            <a:r>
              <a:rPr lang="en-US" sz="1700" dirty="0">
                <a:solidFill>
                  <a:srgbClr val="FFFFFF"/>
                </a:solidFill>
                <a:latin typeface="Aptos"/>
              </a:rPr>
              <a:t>Student ID: 2540522</a:t>
            </a:r>
            <a:endParaRPr sz="1700" b="0" i="0" dirty="0">
              <a:solidFill>
                <a:srgbClr val="FFFFFF"/>
              </a:solidFill>
              <a:latin typeface="Apto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77240" y="5230368"/>
            <a:ext cx="7498079" cy="41148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600" b="1" i="0">
                <a:solidFill>
                  <a:srgbClr val="DCE6EE"/>
                </a:solidFill>
                <a:latin typeface="Aptos"/>
              </a:rPr>
              <a:t>Detect early • Confirm accurately • Respond effectively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77240" y="5806440"/>
            <a:ext cx="7498079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100" b="0" i="0">
                <a:solidFill>
                  <a:srgbClr val="B4C7D7"/>
                </a:solidFill>
                <a:latin typeface="Aptos"/>
              </a:rPr>
              <a:t>WHO surveillance standards | CDC surveillance guidance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201400" y="6473952"/>
            <a:ext cx="411480" cy="18288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r">
              <a:spcAft>
                <a:spcPts val="0"/>
              </a:spcAft>
            </a:pPr>
            <a:r>
              <a:rPr sz="1000" b="0" i="0">
                <a:solidFill>
                  <a:srgbClr val="B4C7D7"/>
                </a:solidFill>
                <a:latin typeface="Aptos"/>
              </a:rPr>
              <a:t>01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8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347472"/>
            <a:ext cx="10881360" cy="5029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2800" b="1" i="0">
                <a:solidFill>
                  <a:srgbClr val="162F4E"/>
                </a:solidFill>
                <a:latin typeface="Aptos"/>
              </a:rPr>
              <a:t>Why integrated monitoring matters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21792" y="128016"/>
            <a:ext cx="10698480" cy="201168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900" b="1" i="0">
                <a:solidFill>
                  <a:srgbClr val="00848B"/>
                </a:solidFill>
                <a:latin typeface="Aptos"/>
              </a:rPr>
              <a:t>01 | THE SURVEILLANCE FRAMEWORK</a:t>
            </a:r>
          </a:p>
        </p:txBody>
      </p:sp>
      <p:sp>
        <p:nvSpPr>
          <p:cNvPr id="4" name="Rectangle 3"/>
          <p:cNvSpPr/>
          <p:nvPr/>
        </p:nvSpPr>
        <p:spPr>
          <a:xfrm>
            <a:off x="612648" y="960120"/>
            <a:ext cx="1051560" cy="50292"/>
          </a:xfrm>
          <a:prstGeom prst="rect">
            <a:avLst/>
          </a:prstGeom>
          <a:solidFill>
            <a:srgbClr val="0084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11201400" y="6473952"/>
            <a:ext cx="411480" cy="18288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r">
              <a:spcAft>
                <a:spcPts val="0"/>
              </a:spcAft>
            </a:pPr>
            <a:r>
              <a:rPr sz="1000" b="0" i="0">
                <a:solidFill>
                  <a:srgbClr val="606E7B"/>
                </a:solidFill>
                <a:latin typeface="Aptos"/>
              </a:rPr>
              <a:t>02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1792" y="6473952"/>
            <a:ext cx="5669280" cy="18288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900" b="1" i="0">
                <a:solidFill>
                  <a:srgbClr val="606E7B"/>
                </a:solidFill>
                <a:latin typeface="Aptos"/>
              </a:rPr>
              <a:t>ROTAVIRUS OUTBREAK MONITORING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58368" y="1207008"/>
            <a:ext cx="10789920" cy="566928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900" b="0" i="0">
                <a:solidFill>
                  <a:srgbClr val="2B3744"/>
                </a:solidFill>
                <a:latin typeface="Aptos"/>
              </a:rPr>
              <a:t>The aim is to detect unusual illness early, confirm the cause, identify who is most at risk, and guide action.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58368" y="2148840"/>
            <a:ext cx="2633472" cy="196596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EE7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Oval 8"/>
          <p:cNvSpPr/>
          <p:nvPr/>
        </p:nvSpPr>
        <p:spPr>
          <a:xfrm>
            <a:off x="822959" y="2313432"/>
            <a:ext cx="384048" cy="384048"/>
          </a:xfrm>
          <a:prstGeom prst="ellipse">
            <a:avLst/>
          </a:prstGeom>
          <a:solidFill>
            <a:srgbClr val="0084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822959" y="2322576"/>
            <a:ext cx="384048" cy="32918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spcAft>
                <a:spcPts val="0"/>
              </a:spcAft>
            </a:pPr>
            <a:r>
              <a:rPr sz="1400" b="1" i="0">
                <a:solidFill>
                  <a:srgbClr val="FFFFFF"/>
                </a:solidFill>
                <a:latin typeface="Aptos"/>
              </a:rPr>
              <a:t>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16736" y="2304288"/>
            <a:ext cx="1828800" cy="41148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700" b="1" i="0">
                <a:solidFill>
                  <a:srgbClr val="162F4E"/>
                </a:solidFill>
                <a:latin typeface="Aptos"/>
              </a:rPr>
              <a:t>Detect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59536" y="2834640"/>
            <a:ext cx="2231136" cy="1161288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500" b="0" i="0">
                <a:solidFill>
                  <a:srgbClr val="2B3744"/>
                </a:solidFill>
                <a:latin typeface="Aptos"/>
              </a:rPr>
              <a:t>Track acute gastroenteritis and compare weekly cases with historical patterns.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3538728" y="2148840"/>
            <a:ext cx="2633472" cy="196596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EE7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Oval 13"/>
          <p:cNvSpPr/>
          <p:nvPr/>
        </p:nvSpPr>
        <p:spPr>
          <a:xfrm>
            <a:off x="3703320" y="2313432"/>
            <a:ext cx="384048" cy="384048"/>
          </a:xfrm>
          <a:prstGeom prst="ellipse">
            <a:avLst/>
          </a:prstGeom>
          <a:solidFill>
            <a:srgbClr val="0084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3703320" y="2322576"/>
            <a:ext cx="384048" cy="32918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spcAft>
                <a:spcPts val="0"/>
              </a:spcAft>
            </a:pPr>
            <a:r>
              <a:rPr sz="1400" b="1" i="0">
                <a:solidFill>
                  <a:srgbClr val="FFFFFF"/>
                </a:solidFill>
                <a:latin typeface="Aptos"/>
              </a:rPr>
              <a:t>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197096" y="2304288"/>
            <a:ext cx="1828800" cy="41148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700" b="1" i="0">
                <a:solidFill>
                  <a:srgbClr val="162F4E"/>
                </a:solidFill>
                <a:latin typeface="Aptos"/>
              </a:rPr>
              <a:t>Confirm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739896" y="2834640"/>
            <a:ext cx="2231136" cy="1161288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500" b="0" i="0">
                <a:solidFill>
                  <a:srgbClr val="2B3744"/>
                </a:solidFill>
                <a:latin typeface="Aptos"/>
              </a:rPr>
              <a:t>Test stool specimens to distinguish rotavirus from other causes of diarrhoea.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419088" y="2148840"/>
            <a:ext cx="2633472" cy="196596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EE7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Oval 18"/>
          <p:cNvSpPr/>
          <p:nvPr/>
        </p:nvSpPr>
        <p:spPr>
          <a:xfrm>
            <a:off x="6583679" y="2313432"/>
            <a:ext cx="384048" cy="384048"/>
          </a:xfrm>
          <a:prstGeom prst="ellipse">
            <a:avLst/>
          </a:prstGeom>
          <a:solidFill>
            <a:srgbClr val="0084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6583679" y="2322576"/>
            <a:ext cx="384048" cy="32918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spcAft>
                <a:spcPts val="0"/>
              </a:spcAft>
            </a:pPr>
            <a:r>
              <a:rPr sz="1400" b="1" i="0">
                <a:solidFill>
                  <a:srgbClr val="FFFFFF"/>
                </a:solidFill>
                <a:latin typeface="Aptos"/>
              </a:rPr>
              <a:t>3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077455" y="2304288"/>
            <a:ext cx="1828800" cy="41148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700" b="1" i="0">
                <a:solidFill>
                  <a:srgbClr val="162F4E"/>
                </a:solidFill>
                <a:latin typeface="Aptos"/>
              </a:rPr>
              <a:t>Understand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620255" y="2834640"/>
            <a:ext cx="2231136" cy="1161288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500" b="0" i="0">
                <a:solidFill>
                  <a:srgbClr val="2B3744"/>
                </a:solidFill>
                <a:latin typeface="Aptos"/>
              </a:rPr>
              <a:t>Analyse cases by person, place and time; assess severity and vaccination status.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9299448" y="2148840"/>
            <a:ext cx="2633472" cy="196596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EE7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Oval 23"/>
          <p:cNvSpPr/>
          <p:nvPr/>
        </p:nvSpPr>
        <p:spPr>
          <a:xfrm>
            <a:off x="9464040" y="2313432"/>
            <a:ext cx="384048" cy="384048"/>
          </a:xfrm>
          <a:prstGeom prst="ellipse">
            <a:avLst/>
          </a:prstGeom>
          <a:solidFill>
            <a:srgbClr val="0084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TextBox 24"/>
          <p:cNvSpPr txBox="1"/>
          <p:nvPr/>
        </p:nvSpPr>
        <p:spPr>
          <a:xfrm>
            <a:off x="9464040" y="2322576"/>
            <a:ext cx="384048" cy="32918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spcAft>
                <a:spcPts val="0"/>
              </a:spcAft>
            </a:pPr>
            <a:r>
              <a:rPr sz="1400" b="1" i="0">
                <a:solidFill>
                  <a:srgbClr val="FFFFFF"/>
                </a:solidFill>
                <a:latin typeface="Aptos"/>
              </a:rPr>
              <a:t>4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9957816" y="2304288"/>
            <a:ext cx="1828800" cy="41148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700" b="1" i="0">
                <a:solidFill>
                  <a:srgbClr val="162F4E"/>
                </a:solidFill>
                <a:latin typeface="Aptos"/>
              </a:rPr>
              <a:t>Act &amp; review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9500616" y="2834640"/>
            <a:ext cx="2231136" cy="1161288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500" b="0" i="0">
                <a:solidFill>
                  <a:srgbClr val="2B3744"/>
                </a:solidFill>
                <a:latin typeface="Aptos"/>
              </a:rPr>
              <a:t>Use findings to target prevention, vaccination and infection-control measures.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310128" y="2788920"/>
            <a:ext cx="292608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>
              <a:spcAft>
                <a:spcPts val="0"/>
              </a:spcAft>
            </a:pPr>
            <a:r>
              <a:rPr sz="2500" b="1" i="0">
                <a:solidFill>
                  <a:srgbClr val="00848B"/>
                </a:solidFill>
                <a:latin typeface="Aptos"/>
              </a:rPr>
              <a:t>→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190488" y="2788920"/>
            <a:ext cx="292608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>
              <a:spcAft>
                <a:spcPts val="0"/>
              </a:spcAft>
            </a:pPr>
            <a:r>
              <a:rPr sz="2500" b="1" i="0">
                <a:solidFill>
                  <a:srgbClr val="00848B"/>
                </a:solidFill>
                <a:latin typeface="Aptos"/>
              </a:rPr>
              <a:t>→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9070848" y="2788920"/>
            <a:ext cx="292608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>
              <a:spcAft>
                <a:spcPts val="0"/>
              </a:spcAft>
            </a:pPr>
            <a:r>
              <a:rPr sz="2500" b="1" i="0">
                <a:solidFill>
                  <a:srgbClr val="00848B"/>
                </a:solidFill>
                <a:latin typeface="Aptos"/>
              </a:rPr>
              <a:t>→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77240" y="4800600"/>
            <a:ext cx="10607040" cy="59436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>
              <a:spcAft>
                <a:spcPts val="0"/>
              </a:spcAft>
            </a:pPr>
            <a:r>
              <a:rPr sz="1900" b="1" i="0">
                <a:solidFill>
                  <a:srgbClr val="162F4E"/>
                </a:solidFill>
                <a:latin typeface="Aptos"/>
              </a:rPr>
              <a:t>Routine surveillance is an early warning signal—not proof of rotavirus infection.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777240" y="5669280"/>
            <a:ext cx="10607040" cy="2743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>
              <a:spcAft>
                <a:spcPts val="0"/>
              </a:spcAft>
            </a:pPr>
            <a:r>
              <a:rPr sz="1200" b="0" i="0">
                <a:solidFill>
                  <a:srgbClr val="606E7B"/>
                </a:solidFill>
                <a:latin typeface="Aptos"/>
              </a:rPr>
              <a:t>Key source: WHO (2018)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8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347472"/>
            <a:ext cx="10881360" cy="5029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2800" b="1" i="0">
                <a:solidFill>
                  <a:srgbClr val="162F4E"/>
                </a:solidFill>
                <a:latin typeface="Aptos"/>
              </a:rPr>
              <a:t>1. Detect cases and confirm the cause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21792" y="128016"/>
            <a:ext cx="10698480" cy="201168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900" b="1" i="0">
                <a:solidFill>
                  <a:srgbClr val="00848B"/>
                </a:solidFill>
                <a:latin typeface="Aptos"/>
              </a:rPr>
              <a:t>02 | ROUTINE + LABORATORY + SENTINEL SURVEILLANCE</a:t>
            </a:r>
          </a:p>
        </p:txBody>
      </p:sp>
      <p:sp>
        <p:nvSpPr>
          <p:cNvPr id="4" name="Rectangle 3"/>
          <p:cNvSpPr/>
          <p:nvPr/>
        </p:nvSpPr>
        <p:spPr>
          <a:xfrm>
            <a:off x="612648" y="960120"/>
            <a:ext cx="1051560" cy="50292"/>
          </a:xfrm>
          <a:prstGeom prst="rect">
            <a:avLst/>
          </a:prstGeom>
          <a:solidFill>
            <a:srgbClr val="0084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11201400" y="6473952"/>
            <a:ext cx="411480" cy="18288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r">
              <a:spcAft>
                <a:spcPts val="0"/>
              </a:spcAft>
            </a:pPr>
            <a:r>
              <a:rPr sz="1000" b="0" i="0">
                <a:solidFill>
                  <a:srgbClr val="606E7B"/>
                </a:solidFill>
                <a:latin typeface="Aptos"/>
              </a:rPr>
              <a:t>03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1792" y="6473952"/>
            <a:ext cx="5669280" cy="18288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900" b="1" i="0">
                <a:solidFill>
                  <a:srgbClr val="606E7B"/>
                </a:solidFill>
                <a:latin typeface="Aptos"/>
              </a:rPr>
              <a:t>ROTAVIRUS OUTBREAK MONITORING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58368" y="1353312"/>
            <a:ext cx="3520440" cy="356616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EE7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Oval 7"/>
          <p:cNvSpPr/>
          <p:nvPr/>
        </p:nvSpPr>
        <p:spPr>
          <a:xfrm>
            <a:off x="822959" y="1517904"/>
            <a:ext cx="384048" cy="384048"/>
          </a:xfrm>
          <a:prstGeom prst="ellipse">
            <a:avLst/>
          </a:prstGeom>
          <a:solidFill>
            <a:srgbClr val="0084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22959" y="1527048"/>
            <a:ext cx="384048" cy="32918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spcAft>
                <a:spcPts val="0"/>
              </a:spcAft>
            </a:pPr>
            <a:r>
              <a:rPr sz="1400" b="1" i="0">
                <a:solidFill>
                  <a:srgbClr val="FFFFFF"/>
                </a:solidFill>
                <a:latin typeface="Aptos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316736" y="1508760"/>
            <a:ext cx="2715768" cy="41148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700" b="1" i="0">
                <a:solidFill>
                  <a:srgbClr val="162F4E"/>
                </a:solidFill>
                <a:latin typeface="Aptos"/>
              </a:rPr>
              <a:t>Routine / syndromic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59536" y="2039112"/>
            <a:ext cx="3118104" cy="2761488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600" b="0" i="0">
                <a:solidFill>
                  <a:srgbClr val="2B3744"/>
                </a:solidFill>
                <a:latin typeface="Aptos"/>
              </a:rPr>
              <a:t>• Monitor acute gastroenteritis, especially in children under five.
• Record onset, dehydration, admissions and deaths.
• Compare weekly totals with historical baselines.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334256" y="1353312"/>
            <a:ext cx="3520440" cy="356616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EE7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Oval 12"/>
          <p:cNvSpPr/>
          <p:nvPr/>
        </p:nvSpPr>
        <p:spPr>
          <a:xfrm>
            <a:off x="4498848" y="1517904"/>
            <a:ext cx="384048" cy="384048"/>
          </a:xfrm>
          <a:prstGeom prst="ellipse">
            <a:avLst/>
          </a:prstGeom>
          <a:solidFill>
            <a:srgbClr val="0084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4498848" y="1527048"/>
            <a:ext cx="384048" cy="32918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spcAft>
                <a:spcPts val="0"/>
              </a:spcAft>
            </a:pPr>
            <a:r>
              <a:rPr sz="1400" b="1" i="0">
                <a:solidFill>
                  <a:srgbClr val="FFFFFF"/>
                </a:solidFill>
                <a:latin typeface="Aptos"/>
              </a:rPr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992624" y="1508760"/>
            <a:ext cx="2715768" cy="41148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700" b="1" i="0">
                <a:solidFill>
                  <a:srgbClr val="162F4E"/>
                </a:solidFill>
                <a:latin typeface="Aptos"/>
              </a:rPr>
              <a:t>Laboratory confirmation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535424" y="2039112"/>
            <a:ext cx="3118104" cy="2761488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600" b="0" i="0">
                <a:solidFill>
                  <a:srgbClr val="2B3744"/>
                </a:solidFill>
                <a:latin typeface="Aptos"/>
              </a:rPr>
              <a:t>• Collect stool specimens using standard procedures.
• Use enzyme immunoassay (EIA) or RT-PCR.
• Molecular characterisation can track circulating strains.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8010144" y="1353312"/>
            <a:ext cx="3520440" cy="356616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EE7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Oval 17"/>
          <p:cNvSpPr/>
          <p:nvPr/>
        </p:nvSpPr>
        <p:spPr>
          <a:xfrm>
            <a:off x="8174736" y="1517904"/>
            <a:ext cx="384048" cy="384048"/>
          </a:xfrm>
          <a:prstGeom prst="ellipse">
            <a:avLst/>
          </a:prstGeom>
          <a:solidFill>
            <a:srgbClr val="0084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8174736" y="1527048"/>
            <a:ext cx="384048" cy="32918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spcAft>
                <a:spcPts val="0"/>
              </a:spcAft>
            </a:pPr>
            <a:r>
              <a:rPr sz="1400" b="1" i="0">
                <a:solidFill>
                  <a:srgbClr val="FFFFFF"/>
                </a:solidFill>
                <a:latin typeface="Aptos"/>
              </a:rPr>
              <a:t>3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668512" y="1508760"/>
            <a:ext cx="2715768" cy="41148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700" b="1" i="0">
                <a:solidFill>
                  <a:srgbClr val="162F4E"/>
                </a:solidFill>
                <a:latin typeface="Aptos"/>
              </a:rPr>
              <a:t>Sentinel sites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211312" y="2039112"/>
            <a:ext cx="3118104" cy="2761488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600" b="0" i="0">
                <a:solidFill>
                  <a:srgbClr val="2B3744"/>
                </a:solidFill>
                <a:latin typeface="Aptos"/>
              </a:rPr>
              <a:t>• Selected hospitals and laboratories report regularly.
• Apply standard case definitions and specimen protocols.
• Compare trends and severe cases across locations.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77240" y="5349240"/>
            <a:ext cx="10698480" cy="59436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>
              <a:spcAft>
                <a:spcPts val="0"/>
              </a:spcAft>
            </a:pPr>
            <a:r>
              <a:rPr sz="1800" b="1" i="0">
                <a:solidFill>
                  <a:srgbClr val="162F4E"/>
                </a:solidFill>
                <a:latin typeface="Aptos"/>
              </a:rPr>
              <a:t>Remember: diarrhoea has multiple possible causes; laboratory testing strengthens attribution.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77240" y="5989320"/>
            <a:ext cx="10698480" cy="2286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>
              <a:spcAft>
                <a:spcPts val="0"/>
              </a:spcAft>
            </a:pPr>
            <a:r>
              <a:rPr sz="1000" b="0" i="0">
                <a:solidFill>
                  <a:srgbClr val="606E7B"/>
                </a:solidFill>
                <a:latin typeface="Aptos"/>
              </a:rPr>
              <a:t>Sources: WHO (2018); Agócs et al. (2014); Baker et al. (2025)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8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347472"/>
            <a:ext cx="10881360" cy="5029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2800" b="1" i="0">
                <a:solidFill>
                  <a:srgbClr val="162F4E"/>
                </a:solidFill>
                <a:latin typeface="Aptos"/>
              </a:rPr>
              <a:t>2. Investigate patterns and assess protection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21792" y="128016"/>
            <a:ext cx="10698480" cy="201168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900" b="1" i="0">
                <a:solidFill>
                  <a:srgbClr val="00848B"/>
                </a:solidFill>
                <a:latin typeface="Aptos"/>
              </a:rPr>
              <a:t>03 | EPIDEMIOLOGY + VACCINATION</a:t>
            </a:r>
          </a:p>
        </p:txBody>
      </p:sp>
      <p:sp>
        <p:nvSpPr>
          <p:cNvPr id="4" name="Rectangle 3"/>
          <p:cNvSpPr/>
          <p:nvPr/>
        </p:nvSpPr>
        <p:spPr>
          <a:xfrm>
            <a:off x="612648" y="960120"/>
            <a:ext cx="1051560" cy="50292"/>
          </a:xfrm>
          <a:prstGeom prst="rect">
            <a:avLst/>
          </a:prstGeom>
          <a:solidFill>
            <a:srgbClr val="0084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11201400" y="6473952"/>
            <a:ext cx="411480" cy="18288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r">
              <a:spcAft>
                <a:spcPts val="0"/>
              </a:spcAft>
            </a:pPr>
            <a:r>
              <a:rPr sz="1000" b="0" i="0">
                <a:solidFill>
                  <a:srgbClr val="606E7B"/>
                </a:solidFill>
                <a:latin typeface="Aptos"/>
              </a:rPr>
              <a:t>04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1792" y="6473952"/>
            <a:ext cx="5669280" cy="18288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900" b="1" i="0">
                <a:solidFill>
                  <a:srgbClr val="606E7B"/>
                </a:solidFill>
                <a:latin typeface="Aptos"/>
              </a:rPr>
              <a:t>ROTAVIRUS OUTBREAK MONITORING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58368" y="1371600"/>
            <a:ext cx="5303520" cy="393192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EE7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Oval 7"/>
          <p:cNvSpPr/>
          <p:nvPr/>
        </p:nvSpPr>
        <p:spPr>
          <a:xfrm>
            <a:off x="822959" y="1536192"/>
            <a:ext cx="384048" cy="384048"/>
          </a:xfrm>
          <a:prstGeom prst="ellipse">
            <a:avLst/>
          </a:prstGeom>
          <a:solidFill>
            <a:srgbClr val="0084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22959" y="1545336"/>
            <a:ext cx="384048" cy="32918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spcAft>
                <a:spcPts val="0"/>
              </a:spcAft>
            </a:pPr>
            <a:r>
              <a:rPr sz="1400" b="1" i="0">
                <a:solidFill>
                  <a:srgbClr val="FFFFFF"/>
                </a:solidFill>
                <a:latin typeface="Aptos"/>
              </a:rPr>
              <a:t>4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316736" y="1527048"/>
            <a:ext cx="4498848" cy="41148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700" b="1" i="0">
                <a:solidFill>
                  <a:srgbClr val="162F4E"/>
                </a:solidFill>
                <a:latin typeface="Aptos"/>
              </a:rPr>
              <a:t>Outbreak investigation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59536" y="2057400"/>
            <a:ext cx="4901183" cy="3127248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700" b="0" i="0">
                <a:solidFill>
                  <a:srgbClr val="2B3744"/>
                </a:solidFill>
                <a:latin typeface="Aptos"/>
              </a:rPr>
              <a:t>• Organise cases by person, place and time.
• Build an epidemic curve and map affected communities.
• Capture age, symptom onset, severity and vaccination status.
• Compare with seasonal patterns to judge whether the rise is unusual.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199632" y="1371600"/>
            <a:ext cx="5303520" cy="393192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EE7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Oval 12"/>
          <p:cNvSpPr/>
          <p:nvPr/>
        </p:nvSpPr>
        <p:spPr>
          <a:xfrm>
            <a:off x="6364224" y="1536192"/>
            <a:ext cx="384048" cy="384048"/>
          </a:xfrm>
          <a:prstGeom prst="ellipse">
            <a:avLst/>
          </a:prstGeom>
          <a:solidFill>
            <a:srgbClr val="0084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6364224" y="1545336"/>
            <a:ext cx="384048" cy="32918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spcAft>
                <a:spcPts val="0"/>
              </a:spcAft>
            </a:pPr>
            <a:r>
              <a:rPr sz="1400" b="1" i="0">
                <a:solidFill>
                  <a:srgbClr val="FFFFFF"/>
                </a:solidFill>
                <a:latin typeface="Aptos"/>
              </a:rPr>
              <a:t>5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858000" y="1527048"/>
            <a:ext cx="4498848" cy="41148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700" b="1" i="0">
                <a:solidFill>
                  <a:srgbClr val="162F4E"/>
                </a:solidFill>
                <a:latin typeface="Aptos"/>
              </a:rPr>
              <a:t>Vaccination monitoring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400800" y="2057400"/>
            <a:ext cx="4901183" cy="3127248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700" b="0" i="0">
                <a:solidFill>
                  <a:srgbClr val="2B3744"/>
                </a:solidFill>
                <a:latin typeface="Aptos"/>
              </a:rPr>
              <a:t>• Measure coverage in affected communities.
• Compare confirmed infections in vaccinated and unvaccinated children.
• Investigate missed doses and access barriers.
• Use findings to target immunisation and assess vaccine performance.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914400" y="5596128"/>
            <a:ext cx="10332720" cy="475488"/>
          </a:xfrm>
          <a:prstGeom prst="roundRect">
            <a:avLst/>
          </a:prstGeom>
          <a:solidFill>
            <a:srgbClr val="DBF3F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1051560" y="5669280"/>
            <a:ext cx="10058400" cy="2743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>
              <a:spcAft>
                <a:spcPts val="0"/>
              </a:spcAft>
            </a:pPr>
            <a:r>
              <a:rPr sz="1500" b="1" i="0">
                <a:solidFill>
                  <a:srgbClr val="162F4E"/>
                </a:solidFill>
                <a:latin typeface="Aptos"/>
              </a:rPr>
              <a:t>Focus on children under five and other groups experiencing severe disease.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77240" y="6172200"/>
            <a:ext cx="10698480" cy="18288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>
              <a:spcAft>
                <a:spcPts val="0"/>
              </a:spcAft>
            </a:pPr>
            <a:r>
              <a:rPr sz="1000" b="0" i="0">
                <a:solidFill>
                  <a:srgbClr val="606E7B"/>
                </a:solidFill>
                <a:latin typeface="Aptos"/>
              </a:rPr>
              <a:t>Sources: Baker et al. (2025); Jonesteller et al. (2017)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8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347472"/>
            <a:ext cx="10881360" cy="5029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2800" b="1" i="0">
                <a:solidFill>
                  <a:srgbClr val="162F4E"/>
                </a:solidFill>
                <a:latin typeface="Aptos"/>
              </a:rPr>
              <a:t>3. Turn surveillance into action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21792" y="128016"/>
            <a:ext cx="10698480" cy="201168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900" b="1" i="0">
                <a:solidFill>
                  <a:srgbClr val="00848B"/>
                </a:solidFill>
                <a:latin typeface="Aptos"/>
              </a:rPr>
              <a:t>04 | EARLY WARNING, PREVENTION AND REPORTING</a:t>
            </a:r>
          </a:p>
        </p:txBody>
      </p:sp>
      <p:sp>
        <p:nvSpPr>
          <p:cNvPr id="4" name="Rectangle 3"/>
          <p:cNvSpPr/>
          <p:nvPr/>
        </p:nvSpPr>
        <p:spPr>
          <a:xfrm>
            <a:off x="612648" y="960120"/>
            <a:ext cx="1051560" cy="50292"/>
          </a:xfrm>
          <a:prstGeom prst="rect">
            <a:avLst/>
          </a:prstGeom>
          <a:solidFill>
            <a:srgbClr val="0084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11201400" y="6473952"/>
            <a:ext cx="411480" cy="18288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r">
              <a:spcAft>
                <a:spcPts val="0"/>
              </a:spcAft>
            </a:pPr>
            <a:r>
              <a:rPr sz="1000" b="0" i="0">
                <a:solidFill>
                  <a:srgbClr val="606E7B"/>
                </a:solidFill>
                <a:latin typeface="Aptos"/>
              </a:rPr>
              <a:t>05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1792" y="6473952"/>
            <a:ext cx="5669280" cy="18288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900" b="1" i="0">
                <a:solidFill>
                  <a:srgbClr val="606E7B"/>
                </a:solidFill>
                <a:latin typeface="Aptos"/>
              </a:rPr>
              <a:t>ROTAVIRUS OUTBREAK MONITORING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58368" y="1325880"/>
            <a:ext cx="3520440" cy="36118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EE7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Oval 7"/>
          <p:cNvSpPr/>
          <p:nvPr/>
        </p:nvSpPr>
        <p:spPr>
          <a:xfrm>
            <a:off x="822959" y="1490472"/>
            <a:ext cx="384048" cy="384048"/>
          </a:xfrm>
          <a:prstGeom prst="ellipse">
            <a:avLst/>
          </a:prstGeom>
          <a:solidFill>
            <a:srgbClr val="0084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22959" y="1499616"/>
            <a:ext cx="384048" cy="32918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spcAft>
                <a:spcPts val="0"/>
              </a:spcAft>
            </a:pPr>
            <a:r>
              <a:rPr sz="1400" b="1" i="0">
                <a:solidFill>
                  <a:srgbClr val="FFFFFF"/>
                </a:solidFill>
                <a:latin typeface="Aptos"/>
              </a:rPr>
              <a:t>6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316736" y="1481328"/>
            <a:ext cx="2715768" cy="41148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700" b="1" i="0">
                <a:solidFill>
                  <a:srgbClr val="162F4E"/>
                </a:solidFill>
                <a:latin typeface="Aptos"/>
              </a:rPr>
              <a:t>Community early warning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59536" y="2011680"/>
            <a:ext cx="3118104" cy="2807208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500" b="0" i="0">
                <a:solidFill>
                  <a:srgbClr val="2B3744"/>
                </a:solidFill>
                <a:latin typeface="Aptos"/>
              </a:rPr>
              <a:t>• Ask community health workers to flag unusual diarrhoea clusters.
• Link community reports to health facilities and labs.
• Prioritise remote communities with limited access.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334256" y="1325880"/>
            <a:ext cx="3520440" cy="36118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EE7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Oval 12"/>
          <p:cNvSpPr/>
          <p:nvPr/>
        </p:nvSpPr>
        <p:spPr>
          <a:xfrm>
            <a:off x="4498848" y="1490472"/>
            <a:ext cx="384048" cy="384048"/>
          </a:xfrm>
          <a:prstGeom prst="ellipse">
            <a:avLst/>
          </a:prstGeom>
          <a:solidFill>
            <a:srgbClr val="0084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4498848" y="1499616"/>
            <a:ext cx="384048" cy="32918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spcAft>
                <a:spcPts val="0"/>
              </a:spcAft>
            </a:pPr>
            <a:r>
              <a:rPr sz="1400" b="1" i="0">
                <a:solidFill>
                  <a:srgbClr val="FFFFFF"/>
                </a:solidFill>
                <a:latin typeface="Aptos"/>
              </a:rPr>
              <a:t>7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992624" y="1481328"/>
            <a:ext cx="2715768" cy="41148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700" b="1" i="0">
                <a:solidFill>
                  <a:srgbClr val="162F4E"/>
                </a:solidFill>
                <a:latin typeface="Aptos"/>
              </a:rPr>
              <a:t>Infection prevention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535424" y="2011680"/>
            <a:ext cx="3118104" cy="2807208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500" b="0" i="0">
                <a:solidFill>
                  <a:srgbClr val="2B3744"/>
                </a:solidFill>
                <a:latin typeface="Aptos"/>
              </a:rPr>
              <a:t>• Monitor hand hygiene and environmental cleaning.
• Ensure safe handling of contaminated materials.
• Cohort symptomatic patients appropriately.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8010144" y="1325880"/>
            <a:ext cx="3520440" cy="36118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EE7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Oval 17"/>
          <p:cNvSpPr/>
          <p:nvPr/>
        </p:nvSpPr>
        <p:spPr>
          <a:xfrm>
            <a:off x="8174736" y="1490472"/>
            <a:ext cx="384048" cy="384048"/>
          </a:xfrm>
          <a:prstGeom prst="ellipse">
            <a:avLst/>
          </a:prstGeom>
          <a:solidFill>
            <a:srgbClr val="0084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8174736" y="1499616"/>
            <a:ext cx="384048" cy="32918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spcAft>
                <a:spcPts val="0"/>
              </a:spcAft>
            </a:pPr>
            <a:r>
              <a:rPr sz="1400" b="1" i="0">
                <a:solidFill>
                  <a:srgbClr val="FFFFFF"/>
                </a:solidFill>
                <a:latin typeface="Aptos"/>
              </a:rPr>
              <a:t>8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668512" y="1481328"/>
            <a:ext cx="2715768" cy="41148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700" b="1" i="0">
                <a:solidFill>
                  <a:srgbClr val="162F4E"/>
                </a:solidFill>
                <a:latin typeface="Aptos"/>
              </a:rPr>
              <a:t>Data, reporting &amp; review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211312" y="2011680"/>
            <a:ext cx="3118104" cy="2807208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500" b="0" i="0">
                <a:solidFill>
                  <a:srgbClr val="2B3744"/>
                </a:solidFill>
                <a:latin typeface="Aptos"/>
              </a:rPr>
              <a:t>• Track suspected/confirmed cases, tests, admissions, deaths and vaccine coverage.
• Check reporting and specimen-collection timeliness.
• Correct gaps and review control measures regularly.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77240" y="5285232"/>
            <a:ext cx="210312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600" b="1" i="0">
                <a:solidFill>
                  <a:srgbClr val="162F4E"/>
                </a:solidFill>
                <a:latin typeface="Aptos"/>
              </a:rPr>
              <a:t>A useful feedback loop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777240" y="5650992"/>
            <a:ext cx="1874519" cy="438912"/>
          </a:xfrm>
          <a:prstGeom prst="roundRect">
            <a:avLst/>
          </a:prstGeom>
          <a:solidFill>
            <a:srgbClr val="162F4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777240" y="5705856"/>
            <a:ext cx="1874519" cy="256032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>
              <a:spcAft>
                <a:spcPts val="0"/>
              </a:spcAft>
            </a:pPr>
            <a:r>
              <a:rPr sz="1400" b="1" i="0">
                <a:solidFill>
                  <a:srgbClr val="FFFFFF"/>
                </a:solidFill>
                <a:latin typeface="Aptos"/>
              </a:rPr>
              <a:t>Report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3429000" y="5650992"/>
            <a:ext cx="1874519" cy="438912"/>
          </a:xfrm>
          <a:prstGeom prst="roundRect">
            <a:avLst/>
          </a:prstGeom>
          <a:solidFill>
            <a:srgbClr val="0084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3429000" y="5705856"/>
            <a:ext cx="1874519" cy="256032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>
              <a:spcAft>
                <a:spcPts val="0"/>
              </a:spcAft>
            </a:pPr>
            <a:r>
              <a:rPr sz="1400" b="1" i="0">
                <a:solidFill>
                  <a:srgbClr val="FFFFFF"/>
                </a:solidFill>
                <a:latin typeface="Aptos"/>
              </a:rPr>
              <a:t>Analyse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6080760" y="5650992"/>
            <a:ext cx="1874519" cy="438912"/>
          </a:xfrm>
          <a:prstGeom prst="roundRect">
            <a:avLst/>
          </a:prstGeom>
          <a:solidFill>
            <a:srgbClr val="162F4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TextBox 27"/>
          <p:cNvSpPr txBox="1"/>
          <p:nvPr/>
        </p:nvSpPr>
        <p:spPr>
          <a:xfrm>
            <a:off x="6080760" y="5705856"/>
            <a:ext cx="1874519" cy="256032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>
              <a:spcAft>
                <a:spcPts val="0"/>
              </a:spcAft>
            </a:pPr>
            <a:r>
              <a:rPr sz="1400" b="1" i="0">
                <a:solidFill>
                  <a:srgbClr val="FFFFFF"/>
                </a:solidFill>
                <a:latin typeface="Aptos"/>
              </a:rPr>
              <a:t>Respond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8732520" y="5650992"/>
            <a:ext cx="1874519" cy="438912"/>
          </a:xfrm>
          <a:prstGeom prst="roundRect">
            <a:avLst/>
          </a:prstGeom>
          <a:solidFill>
            <a:srgbClr val="0084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TextBox 29"/>
          <p:cNvSpPr txBox="1"/>
          <p:nvPr/>
        </p:nvSpPr>
        <p:spPr>
          <a:xfrm>
            <a:off x="8732520" y="5705856"/>
            <a:ext cx="1874519" cy="256032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>
              <a:spcAft>
                <a:spcPts val="0"/>
              </a:spcAft>
            </a:pPr>
            <a:r>
              <a:rPr sz="1400" b="1" i="0">
                <a:solidFill>
                  <a:srgbClr val="FFFFFF"/>
                </a:solidFill>
                <a:latin typeface="Aptos"/>
              </a:rPr>
              <a:t>Evaluate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697480" y="5660136"/>
            <a:ext cx="502920" cy="36576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>
              <a:spcAft>
                <a:spcPts val="0"/>
              </a:spcAft>
            </a:pPr>
            <a:r>
              <a:rPr sz="2000" b="1" i="0">
                <a:solidFill>
                  <a:srgbClr val="00848B"/>
                </a:solidFill>
                <a:latin typeface="Aptos"/>
              </a:rPr>
              <a:t>→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5349240" y="5660136"/>
            <a:ext cx="502920" cy="36576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>
              <a:spcAft>
                <a:spcPts val="0"/>
              </a:spcAft>
            </a:pPr>
            <a:r>
              <a:rPr sz="2000" b="1" i="0">
                <a:solidFill>
                  <a:srgbClr val="00848B"/>
                </a:solidFill>
                <a:latin typeface="Aptos"/>
              </a:rPr>
              <a:t>→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8001000" y="5660136"/>
            <a:ext cx="502920" cy="36576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>
              <a:spcAft>
                <a:spcPts val="0"/>
              </a:spcAft>
            </a:pPr>
            <a:r>
              <a:rPr sz="2000" b="1" i="0">
                <a:solidFill>
                  <a:srgbClr val="00848B"/>
                </a:solidFill>
                <a:latin typeface="Aptos"/>
              </a:rPr>
              <a:t>→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777240" y="6245352"/>
            <a:ext cx="10698480" cy="164592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>
              <a:spcAft>
                <a:spcPts val="0"/>
              </a:spcAft>
            </a:pPr>
            <a:r>
              <a:rPr sz="1000" b="0" i="0">
                <a:solidFill>
                  <a:srgbClr val="606E7B"/>
                </a:solidFill>
                <a:latin typeface="Aptos"/>
              </a:rPr>
              <a:t>Sources: WHO (2018); Baker et al. (2025)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62F4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13232" y="530352"/>
            <a:ext cx="2743200" cy="2743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200" b="1" i="0">
                <a:solidFill>
                  <a:srgbClr val="F0B34A"/>
                </a:solidFill>
                <a:latin typeface="Aptos"/>
              </a:rPr>
              <a:t>KEY TAKEAWAY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13232" y="960120"/>
            <a:ext cx="10515600" cy="7315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2900" b="1" i="0">
                <a:solidFill>
                  <a:srgbClr val="FFFFFF"/>
                </a:solidFill>
                <a:latin typeface="Aptos"/>
              </a:rPr>
              <a:t>Good surveillance saves time—and can save lives.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49808" y="2011680"/>
            <a:ext cx="4572000" cy="41148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900" b="0" i="0">
                <a:solidFill>
                  <a:srgbClr val="CDDDE8"/>
                </a:solidFill>
                <a:latin typeface="Aptos"/>
              </a:rPr>
              <a:t>An effective response combines:</a:t>
            </a:r>
          </a:p>
        </p:txBody>
      </p:sp>
      <p:sp>
        <p:nvSpPr>
          <p:cNvPr id="5" name="Oval 4"/>
          <p:cNvSpPr/>
          <p:nvPr/>
        </p:nvSpPr>
        <p:spPr>
          <a:xfrm>
            <a:off x="804672" y="2770632"/>
            <a:ext cx="274320" cy="274320"/>
          </a:xfrm>
          <a:prstGeom prst="ellipse">
            <a:avLst/>
          </a:prstGeom>
          <a:solidFill>
            <a:srgbClr val="0084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261872" y="2743200"/>
            <a:ext cx="22860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800" b="1" i="0">
                <a:solidFill>
                  <a:srgbClr val="FFFFFF"/>
                </a:solidFill>
                <a:latin typeface="Aptos"/>
              </a:rPr>
              <a:t>Early detection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657600" y="2743200"/>
            <a:ext cx="6217920" cy="347472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700" b="0" i="0">
                <a:solidFill>
                  <a:srgbClr val="D5E2EB"/>
                </a:solidFill>
                <a:latin typeface="Aptos"/>
              </a:rPr>
              <a:t>Routine and community alerts</a:t>
            </a:r>
          </a:p>
        </p:txBody>
      </p:sp>
      <p:sp>
        <p:nvSpPr>
          <p:cNvPr id="8" name="Oval 7"/>
          <p:cNvSpPr/>
          <p:nvPr/>
        </p:nvSpPr>
        <p:spPr>
          <a:xfrm>
            <a:off x="804672" y="3557015"/>
            <a:ext cx="274320" cy="274320"/>
          </a:xfrm>
          <a:prstGeom prst="ellipse">
            <a:avLst/>
          </a:prstGeom>
          <a:solidFill>
            <a:srgbClr val="0084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1261872" y="3529584"/>
            <a:ext cx="22860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800" b="1" i="0">
                <a:solidFill>
                  <a:srgbClr val="FFFFFF"/>
                </a:solidFill>
                <a:latin typeface="Aptos"/>
              </a:rPr>
              <a:t>Reliable evidence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657600" y="3529584"/>
            <a:ext cx="6217920" cy="347472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700" b="0" i="0">
                <a:solidFill>
                  <a:srgbClr val="D5E2EB"/>
                </a:solidFill>
                <a:latin typeface="Aptos"/>
              </a:rPr>
              <a:t>Laboratory confirmation and epidemiology</a:t>
            </a:r>
          </a:p>
        </p:txBody>
      </p:sp>
      <p:sp>
        <p:nvSpPr>
          <p:cNvPr id="11" name="Oval 10"/>
          <p:cNvSpPr/>
          <p:nvPr/>
        </p:nvSpPr>
        <p:spPr>
          <a:xfrm>
            <a:off x="804672" y="4343400"/>
            <a:ext cx="274320" cy="274320"/>
          </a:xfrm>
          <a:prstGeom prst="ellipse">
            <a:avLst/>
          </a:prstGeom>
          <a:solidFill>
            <a:srgbClr val="0084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1261872" y="4315968"/>
            <a:ext cx="22860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800" b="1" i="0">
                <a:solidFill>
                  <a:srgbClr val="FFFFFF"/>
                </a:solidFill>
                <a:latin typeface="Aptos"/>
              </a:rPr>
              <a:t>Targeted action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657600" y="4315968"/>
            <a:ext cx="6217920" cy="347472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700" b="0" i="0">
                <a:solidFill>
                  <a:srgbClr val="D5E2EB"/>
                </a:solidFill>
                <a:latin typeface="Aptos"/>
              </a:rPr>
              <a:t>Vaccination, infection prevention and rapid feedback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49808" y="5715000"/>
            <a:ext cx="3657600" cy="5029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2500" b="1" i="0">
                <a:solidFill>
                  <a:srgbClr val="F0B34A"/>
                </a:solidFill>
                <a:latin typeface="Aptos"/>
              </a:rPr>
              <a:t>Questions?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49808" y="6419088"/>
            <a:ext cx="10789920" cy="201168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000" b="0" i="0">
                <a:solidFill>
                  <a:srgbClr val="B4C7D7"/>
                </a:solidFill>
                <a:latin typeface="Aptos"/>
              </a:rPr>
              <a:t>WHO (2018) • Agócs et al. (2014) • Jonesteller et al. (2017) • Baker et al. (2025)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8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347472"/>
            <a:ext cx="10881360" cy="5029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2800" b="1" i="0" dirty="0">
                <a:solidFill>
                  <a:srgbClr val="162F4E"/>
                </a:solidFill>
                <a:latin typeface="Aptos"/>
              </a:rPr>
              <a:t>References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21792" y="128016"/>
            <a:ext cx="10698480" cy="201168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900" b="1" i="0">
                <a:solidFill>
                  <a:srgbClr val="00848B"/>
                </a:solidFill>
                <a:latin typeface="Aptos"/>
              </a:rPr>
              <a:t>SELECTED SOURCES CITED IN THE PRESENTATION</a:t>
            </a:r>
          </a:p>
        </p:txBody>
      </p:sp>
      <p:sp>
        <p:nvSpPr>
          <p:cNvPr id="4" name="Rectangle 3"/>
          <p:cNvSpPr/>
          <p:nvPr/>
        </p:nvSpPr>
        <p:spPr>
          <a:xfrm>
            <a:off x="612648" y="960120"/>
            <a:ext cx="1051560" cy="50292"/>
          </a:xfrm>
          <a:prstGeom prst="rect">
            <a:avLst/>
          </a:prstGeom>
          <a:solidFill>
            <a:srgbClr val="0084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11201400" y="6473952"/>
            <a:ext cx="411480" cy="18288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r">
              <a:spcAft>
                <a:spcPts val="0"/>
              </a:spcAft>
            </a:pPr>
            <a:r>
              <a:rPr sz="1000" b="0" i="0">
                <a:solidFill>
                  <a:srgbClr val="606E7B"/>
                </a:solidFill>
                <a:latin typeface="Aptos"/>
              </a:rPr>
              <a:t>07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1792" y="6473952"/>
            <a:ext cx="5669280" cy="18288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900" b="1" i="0">
                <a:solidFill>
                  <a:srgbClr val="606E7B"/>
                </a:solidFill>
                <a:latin typeface="Aptos"/>
              </a:rPr>
              <a:t>ROTAVIRUS OUTBREAK MONITORING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13232" y="1261872"/>
            <a:ext cx="10789920" cy="237744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400" b="1" i="0" dirty="0">
                <a:solidFill>
                  <a:srgbClr val="162F4E"/>
                </a:solidFill>
                <a:latin typeface="Aptos"/>
              </a:rPr>
              <a:t>World Health Organization (2018).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96112" y="1517904"/>
            <a:ext cx="10515600" cy="347472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200" b="0" i="0" dirty="0">
                <a:solidFill>
                  <a:srgbClr val="2B3744"/>
                </a:solidFill>
                <a:latin typeface="Aptos"/>
              </a:rPr>
              <a:t>Vaccine-preventable diseases surveillance standards: Rotavirus.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96112" y="1874519"/>
            <a:ext cx="10515600" cy="292608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900" b="0" i="0">
                <a:solidFill>
                  <a:srgbClr val="00848B"/>
                </a:solidFill>
                <a:latin typeface="Aptos"/>
              </a:rPr>
              <a:t>https://www.who.int/docs/default-source/immunization/vpd_surveillance/vpd-surveillance-standards-publication/who-surveillancevaccinepreventable-19-rotavirus-r2.pdf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13232" y="2432304"/>
            <a:ext cx="10789920" cy="237744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400" b="1" i="0" dirty="0">
                <a:solidFill>
                  <a:srgbClr val="162F4E"/>
                </a:solidFill>
                <a:latin typeface="Aptos"/>
              </a:rPr>
              <a:t>Agócs, M.M. et al. (2014).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96112" y="2688336"/>
            <a:ext cx="10515600" cy="347472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200" b="0" i="0" dirty="0">
                <a:solidFill>
                  <a:srgbClr val="2B3744"/>
                </a:solidFill>
                <a:latin typeface="Aptos"/>
              </a:rPr>
              <a:t>WHO Global Rotavirus Surveillance Network: A strategic review of the first 5 years, 2008–2012. MMWR, 63(29), 634–637.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96112" y="3044952"/>
            <a:ext cx="10515600" cy="292608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900" b="0" i="0">
                <a:solidFill>
                  <a:srgbClr val="00848B"/>
                </a:solidFill>
                <a:latin typeface="Aptos"/>
              </a:rPr>
              <a:t>https://www.cdc.gov/mmwr/preview/mmwrhtml/mm6329a5.htm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13232" y="3602736"/>
            <a:ext cx="10789920" cy="237744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400" b="1" i="0">
                <a:solidFill>
                  <a:srgbClr val="162F4E"/>
                </a:solidFill>
                <a:latin typeface="Aptos"/>
              </a:rPr>
              <a:t>Jonesteller, C.L. et al. (2017).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96112" y="3858768"/>
            <a:ext cx="10515600" cy="347472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200" b="0" i="0">
                <a:solidFill>
                  <a:srgbClr val="2B3744"/>
                </a:solidFill>
                <a:latin typeface="Aptos"/>
              </a:rPr>
              <a:t>Effectiveness of rotavirus vaccination: A systematic review of the first decade of global postlicensure data, 2006–2016. Clinical Infectious Diseases, 65(5), 840–850.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96112" y="4215384"/>
            <a:ext cx="10515600" cy="292608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900" b="0" i="0">
                <a:solidFill>
                  <a:srgbClr val="00848B"/>
                </a:solidFill>
                <a:latin typeface="Aptos"/>
              </a:rPr>
              <a:t>https://doi.org/10.1093/cid/cix369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13232" y="4773168"/>
            <a:ext cx="10789920" cy="237744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400" b="1" i="0">
                <a:solidFill>
                  <a:srgbClr val="162F4E"/>
                </a:solidFill>
                <a:latin typeface="Aptos"/>
              </a:rPr>
              <a:t>Baker, J.M., Tate, J.E., Gautam, R. &amp; Parashar, U.D. (2025).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96112" y="5029200"/>
            <a:ext cx="10515600" cy="347472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200" b="0" i="0">
                <a:solidFill>
                  <a:srgbClr val="2B3744"/>
                </a:solidFill>
                <a:latin typeface="Aptos"/>
              </a:rPr>
              <a:t>Chapter 13: Rotavirus. CDC Manual for the Surveillance of Vaccine-Preventable Diseases.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96112" y="5385816"/>
            <a:ext cx="10515600" cy="292608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900" b="0" i="0">
                <a:solidFill>
                  <a:srgbClr val="00848B"/>
                </a:solidFill>
                <a:latin typeface="Aptos"/>
              </a:rPr>
              <a:t>https://www.cdc.gov/surv-manual/php/table-of-contents/chapter-13-rotavirus.html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49808" y="6144768"/>
            <a:ext cx="10789920" cy="2286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000" b="0" i="1">
                <a:solidFill>
                  <a:srgbClr val="606E7B"/>
                </a:solidFill>
                <a:latin typeface="Aptos"/>
              </a:rPr>
              <a:t>Accessed 14 October 2026, as listed in the supplied source material.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Metadata/LabelInfo.xml><?xml version="1.0" encoding="utf-8"?>
<clbl:labelList xmlns:clbl="http://schemas.microsoft.com/office/2020/mipLabelMetadata">
  <clbl:label id="{7eb58d0f-f804-411f-a20e-09ebfae62b4c}" enabled="1" method="Privileged" siteId="{0f9e35db-544f-4f60-bdcc-5ea416e6dc70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35</TotalTime>
  <Words>895</Words>
  <Application>Microsoft Office PowerPoint</Application>
  <PresentationFormat>Widescreen</PresentationFormat>
  <Paragraphs>107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Aptos</vt:lpstr>
      <vt:lpstr>Century Gothic</vt:lpstr>
      <vt:lpstr>Wingdings 3</vt:lpstr>
      <vt:lpstr>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User</dc:creator>
  <cp:keywords/>
  <dc:description>generated using python-pptx</dc:description>
  <cp:lastModifiedBy>Shahabuddin Sabawoon</cp:lastModifiedBy>
  <cp:revision>3</cp:revision>
  <dcterms:created xsi:type="dcterms:W3CDTF">2013-01-27T09:14:16Z</dcterms:created>
  <dcterms:modified xsi:type="dcterms:W3CDTF">2026-10-15T13:56:33Z</dcterms:modified>
  <cp:category/>
</cp:coreProperties>
</file>