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320" r:id="rId2"/>
    <p:sldId id="286" r:id="rId3"/>
    <p:sldId id="287" r:id="rId4"/>
    <p:sldId id="288" r:id="rId5"/>
    <p:sldId id="289" r:id="rId6"/>
    <p:sldId id="290" r:id="rId7"/>
    <p:sldId id="291" r:id="rId8"/>
    <p:sldId id="292" r:id="rId9"/>
    <p:sldId id="293" r:id="rId10"/>
    <p:sldId id="294" r:id="rId11"/>
    <p:sldId id="326" r:id="rId12"/>
    <p:sldId id="295" r:id="rId13"/>
    <p:sldId id="296" r:id="rId14"/>
    <p:sldId id="297" r:id="rId15"/>
    <p:sldId id="299" r:id="rId16"/>
    <p:sldId id="327" r:id="rId17"/>
    <p:sldId id="298" r:id="rId18"/>
    <p:sldId id="321" r:id="rId19"/>
    <p:sldId id="307" r:id="rId20"/>
    <p:sldId id="308" r:id="rId21"/>
    <p:sldId id="300" r:id="rId22"/>
    <p:sldId id="301" r:id="rId23"/>
    <p:sldId id="323" r:id="rId24"/>
    <p:sldId id="324" r:id="rId25"/>
    <p:sldId id="304" r:id="rId26"/>
    <p:sldId id="325"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58D171-5590-47E2-BF7A-D8866FBA5D67}" v="1295" dt="2023-04-02T13:29:46.976"/>
    <p1510:client id="{DF24F8EE-DA4D-4E2D-BE35-8860F38184EB}" v="14" dt="2023-04-03T09:36:51.6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212" autoAdjust="0"/>
    <p:restoredTop sz="93372" autoAdjust="0"/>
  </p:normalViewPr>
  <p:slideViewPr>
    <p:cSldViewPr>
      <p:cViewPr varScale="1">
        <p:scale>
          <a:sx n="100" d="100"/>
          <a:sy n="100" d="100"/>
        </p:scale>
        <p:origin x="151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Rozic" userId="3146e45c-111e-47f4-abdb-d162ebf290e2" providerId="ADAL" clId="{DF24F8EE-DA4D-4E2D-BE35-8860F38184EB}"/>
    <pc:docChg chg="modSld">
      <pc:chgData name="Ivana Rozic" userId="3146e45c-111e-47f4-abdb-d162ebf290e2" providerId="ADAL" clId="{DF24F8EE-DA4D-4E2D-BE35-8860F38184EB}" dt="2023-04-03T09:36:56.569" v="117" actId="12"/>
      <pc:docMkLst>
        <pc:docMk/>
      </pc:docMkLst>
      <pc:sldChg chg="modSp mod">
        <pc:chgData name="Ivana Rozic" userId="3146e45c-111e-47f4-abdb-d162ebf290e2" providerId="ADAL" clId="{DF24F8EE-DA4D-4E2D-BE35-8860F38184EB}" dt="2023-04-03T09:36:56.569" v="117" actId="12"/>
        <pc:sldMkLst>
          <pc:docMk/>
          <pc:sldMk cId="127561341" sldId="325"/>
        </pc:sldMkLst>
        <pc:spChg chg="mod">
          <ac:chgData name="Ivana Rozic" userId="3146e45c-111e-47f4-abdb-d162ebf290e2" providerId="ADAL" clId="{DF24F8EE-DA4D-4E2D-BE35-8860F38184EB}" dt="2023-04-03T09:36:51.612" v="116" actId="1076"/>
          <ac:spMkLst>
            <pc:docMk/>
            <pc:sldMk cId="127561341" sldId="325"/>
            <ac:spMk id="2" creationId="{1DA90B65-716C-4E6E-8EF4-2B8EE72C4C17}"/>
          </ac:spMkLst>
        </pc:spChg>
        <pc:spChg chg="mod">
          <ac:chgData name="Ivana Rozic" userId="3146e45c-111e-47f4-abdb-d162ebf290e2" providerId="ADAL" clId="{DF24F8EE-DA4D-4E2D-BE35-8860F38184EB}" dt="2023-04-03T09:36:56.569" v="117" actId="12"/>
          <ac:spMkLst>
            <pc:docMk/>
            <pc:sldMk cId="127561341" sldId="325"/>
            <ac:spMk id="3" creationId="{474CFEED-70B8-4E33-965F-13F07FCD1DA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03/04/2023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03/04/2023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03/04/2023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03/04/2023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03/04/2023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accaglobal.com/content/dam/acca/global/PDF-students/2012s/sa_May2010_behavioural.pdf" TargetMode="External"/><Relationship Id="rId2" Type="http://schemas.openxmlformats.org/officeDocument/2006/relationships/hyperlink" Target="https://www.accaglobal.com/gb/en/student/exam-support-resources/fundamentals-exams-study-resources/f5/technical-articles/comparing-budgeting-techniqu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459389" y="1556792"/>
            <a:ext cx="8441245" cy="2520280"/>
          </a:xfrm>
        </p:spPr>
        <p:txBody>
          <a:bodyPr wrap="square" numCol="1" anchorCtr="0" compatLnSpc="1">
            <a:prstTxWarp prst="textNoShape">
              <a:avLst/>
            </a:prstTxWarp>
          </a:bodyPr>
          <a:lstStyle/>
          <a:p>
            <a:pPr eaLnBrk="1" hangingPunct="1">
              <a:defRPr/>
            </a:pPr>
            <a:r>
              <a:rPr lang="en-GB" sz="6600" cap="none" dirty="0">
                <a:solidFill>
                  <a:schemeClr val="accent2"/>
                </a:solidFill>
                <a:ea typeface="ＭＳ Ｐゴシック" charset="0"/>
              </a:rPr>
              <a:t>LCBB4001</a:t>
            </a:r>
            <a:br>
              <a:rPr lang="en-GB" sz="8000" cap="none" dirty="0">
                <a:solidFill>
                  <a:schemeClr val="accent2"/>
                </a:solidFill>
                <a:ea typeface="ＭＳ Ｐゴシック" charset="0"/>
              </a:rPr>
            </a:br>
            <a:r>
              <a:rPr lang="en-GB" b="1" cap="none" dirty="0">
                <a:solidFill>
                  <a:schemeClr val="accent2"/>
                </a:solidFill>
                <a:ea typeface="ＭＳ Ｐゴシック" charset="0"/>
              </a:rPr>
              <a:t>Accounting Fundamentals</a:t>
            </a:r>
            <a:br>
              <a:rPr lang="en-GB" b="1" cap="none" dirty="0">
                <a:solidFill>
                  <a:schemeClr val="accent2"/>
                </a:solidFill>
                <a:ea typeface="ＭＳ Ｐゴシック" charset="0"/>
              </a:rPr>
            </a:br>
            <a:r>
              <a:rPr lang="en-GB" cap="none" dirty="0">
                <a:solidFill>
                  <a:schemeClr val="accent2"/>
                </a:solidFill>
                <a:ea typeface="ＭＳ Ｐゴシック" charset="0"/>
              </a:rPr>
              <a:t>Week 8</a:t>
            </a:r>
            <a:endParaRPr lang="en-GB" dirty="0">
              <a:solidFill>
                <a:schemeClr val="accent2"/>
              </a:solidFill>
              <a:ea typeface="ＭＳ Ｐゴシック" charset="0"/>
            </a:endParaRPr>
          </a:p>
        </p:txBody>
      </p:sp>
      <p:sp>
        <p:nvSpPr>
          <p:cNvPr id="2052" name="Rectangle 3"/>
          <p:cNvSpPr>
            <a:spLocks noGrp="1" noChangeArrowheads="1"/>
          </p:cNvSpPr>
          <p:nvPr>
            <p:ph type="subTitle" idx="1"/>
          </p:nvPr>
        </p:nvSpPr>
        <p:spPr>
          <a:xfrm>
            <a:off x="1835696" y="3429000"/>
            <a:ext cx="5688632" cy="1800199"/>
          </a:xfrm>
        </p:spPr>
        <p:txBody>
          <a:bodyPr>
            <a:normAutofit fontScale="85000" lnSpcReduction="20000"/>
          </a:bodyPr>
          <a:lstStyle/>
          <a:p>
            <a:pPr eaLnBrk="1" hangingPunct="1">
              <a:buFont typeface="Arial" charset="0"/>
              <a:buNone/>
              <a:defRPr/>
            </a:pPr>
            <a:endParaRPr lang="en-GB" sz="3500" dirty="0">
              <a:solidFill>
                <a:schemeClr val="accent2"/>
              </a:solidFill>
              <a:ea typeface="ＭＳ Ｐゴシック" charset="0"/>
            </a:endParaRPr>
          </a:p>
          <a:p>
            <a:pPr eaLnBrk="1" hangingPunct="1">
              <a:buFont typeface="Arial" charset="0"/>
              <a:buNone/>
              <a:defRPr/>
            </a:pPr>
            <a:endParaRPr lang="en-GB" sz="3500" cap="none" dirty="0">
              <a:solidFill>
                <a:schemeClr val="accent2"/>
              </a:solidFill>
              <a:ea typeface="ＭＳ Ｐゴシック" charset="0"/>
            </a:endParaRPr>
          </a:p>
          <a:p>
            <a:pPr eaLnBrk="1" hangingPunct="1">
              <a:buFont typeface="Arial" charset="0"/>
              <a:buNone/>
              <a:defRPr/>
            </a:pPr>
            <a:endParaRPr lang="en-GB" sz="1900" cap="none" dirty="0">
              <a:solidFill>
                <a:schemeClr val="accent2"/>
              </a:solidFill>
              <a:ea typeface="ＭＳ Ｐゴシック" charset="0"/>
            </a:endParaRPr>
          </a:p>
          <a:p>
            <a:pPr eaLnBrk="1" hangingPunct="1">
              <a:defRPr/>
            </a:pPr>
            <a:r>
              <a:rPr lang="en-GB" sz="4300" b="1" dirty="0">
                <a:solidFill>
                  <a:schemeClr val="accent2"/>
                </a:solidFill>
                <a:ea typeface="ＭＳ Ｐゴシック" charset="0"/>
              </a:rPr>
              <a:t>BUDGETING</a:t>
            </a:r>
            <a:endParaRPr lang="en-GB" altLang="en-US" sz="4300" b="1" dirty="0">
              <a:solidFill>
                <a:schemeClr val="accent2"/>
              </a:solidFill>
              <a:ea typeface="ＭＳ Ｐゴシック" charset="0"/>
            </a:endParaRPr>
          </a:p>
          <a:p>
            <a:pPr eaLnBrk="1" hangingPunct="1">
              <a:defRPr/>
            </a:pPr>
            <a:endParaRPr lang="en-GB" altLang="en-US" sz="4000" b="1" dirty="0">
              <a:solidFill>
                <a:schemeClr val="accent2"/>
              </a:solidFill>
              <a:ea typeface="ＭＳ Ｐゴシック" charset="0"/>
            </a:endParaRPr>
          </a:p>
          <a:p>
            <a:pPr eaLnBrk="1" hangingPunct="1">
              <a:defRPr/>
            </a:pPr>
            <a:endParaRPr lang="en-GB" b="1" dirty="0">
              <a:solidFill>
                <a:schemeClr val="accent2"/>
              </a:solidFill>
              <a:ea typeface="ＭＳ Ｐゴシック" charset="0"/>
            </a:endParaRPr>
          </a:p>
          <a:p>
            <a:pPr eaLnBrk="1" hangingPunct="1">
              <a:buFont typeface="Arial" charset="0"/>
              <a:buNone/>
              <a:defRPr/>
            </a:pPr>
            <a:endParaRPr lang="en-GB" cap="none" dirty="0">
              <a:ea typeface="ＭＳ Ｐゴシック" charset="0"/>
            </a:endParaRPr>
          </a:p>
        </p:txBody>
      </p:sp>
    </p:spTree>
    <p:extLst>
      <p:ext uri="{BB962C8B-B14F-4D97-AF65-F5344CB8AC3E}">
        <p14:creationId xmlns:p14="http://schemas.microsoft.com/office/powerpoint/2010/main" val="399009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F3CF4B8-91C4-4BEB-8750-18CFDAA1F7BB}" type="slidenum">
              <a:rPr lang="en-GB" altLang="en-US" sz="1400"/>
              <a:pPr>
                <a:spcBef>
                  <a:spcPct val="0"/>
                </a:spcBef>
                <a:buFontTx/>
                <a:buNone/>
              </a:pPr>
              <a:t>2</a:t>
            </a:fld>
            <a:endParaRPr lang="en-GB" altLang="en-US" sz="1400"/>
          </a:p>
        </p:txBody>
      </p:sp>
      <p:sp>
        <p:nvSpPr>
          <p:cNvPr id="6147" name="Rectangle 2"/>
          <p:cNvSpPr>
            <a:spLocks noGrp="1" noChangeArrowheads="1"/>
          </p:cNvSpPr>
          <p:nvPr>
            <p:ph type="title"/>
          </p:nvPr>
        </p:nvSpPr>
        <p:spPr>
          <a:xfrm>
            <a:off x="457200" y="136525"/>
            <a:ext cx="8229600" cy="1143000"/>
          </a:xfrm>
        </p:spPr>
        <p:txBody>
          <a:bodyPr/>
          <a:lstStyle/>
          <a:p>
            <a:pPr eaLnBrk="1" hangingPunct="1"/>
            <a:r>
              <a:rPr lang="en-GB" altLang="en-US" b="1" u="sng" dirty="0">
                <a:ea typeface="ＭＳ Ｐゴシック" panose="020B0600070205080204" pitchFamily="34" charset="-128"/>
              </a:rPr>
              <a:t>Learning Outcomes</a:t>
            </a:r>
          </a:p>
        </p:txBody>
      </p:sp>
      <p:sp>
        <p:nvSpPr>
          <p:cNvPr id="6148" name="Rectangle 3"/>
          <p:cNvSpPr>
            <a:spLocks noGrp="1" noChangeArrowheads="1"/>
          </p:cNvSpPr>
          <p:nvPr>
            <p:ph type="body" idx="1"/>
          </p:nvPr>
        </p:nvSpPr>
        <p:spPr>
          <a:xfrm>
            <a:off x="539552" y="1470484"/>
            <a:ext cx="8229600" cy="3917032"/>
          </a:xfrm>
        </p:spPr>
        <p:txBody>
          <a:bodyPr/>
          <a:lstStyle/>
          <a:p>
            <a:pPr marL="0" indent="0" eaLnBrk="1" hangingPunct="1">
              <a:spcAft>
                <a:spcPts val="600"/>
              </a:spcAft>
              <a:buNone/>
            </a:pPr>
            <a:r>
              <a:rPr lang="en-GB" altLang="en-US" dirty="0">
                <a:ea typeface="ＭＳ Ｐゴシック" panose="020B0600070205080204" pitchFamily="34" charset="-128"/>
              </a:rPr>
              <a:t>By the end of this session you should be able to explain:</a:t>
            </a:r>
          </a:p>
          <a:p>
            <a:pPr eaLnBrk="1" hangingPunct="1">
              <a:spcAft>
                <a:spcPts val="600"/>
              </a:spcAft>
              <a:buFont typeface="Wingdings" panose="05000000000000000000" pitchFamily="2" charset="2"/>
              <a:buChar char="§"/>
            </a:pPr>
            <a:r>
              <a:rPr lang="en-GB" altLang="en-US" b="1" dirty="0">
                <a:ea typeface="ＭＳ Ｐゴシック" panose="020B0600070205080204" pitchFamily="34" charset="-128"/>
              </a:rPr>
              <a:t>Nature</a:t>
            </a:r>
            <a:r>
              <a:rPr lang="en-GB" altLang="en-US" dirty="0">
                <a:ea typeface="ＭＳ Ｐゴシック" panose="020B0600070205080204" pitchFamily="34" charset="-128"/>
              </a:rPr>
              <a:t> and </a:t>
            </a:r>
            <a:r>
              <a:rPr lang="en-GB" altLang="en-US" b="1" dirty="0">
                <a:ea typeface="ＭＳ Ｐゴシック" panose="020B0600070205080204" pitchFamily="34" charset="-128"/>
              </a:rPr>
              <a:t>purpose</a:t>
            </a:r>
            <a:r>
              <a:rPr lang="en-GB" altLang="en-US" dirty="0">
                <a:ea typeface="ＭＳ Ｐゴシック" panose="020B0600070205080204" pitchFamily="34" charset="-128"/>
              </a:rPr>
              <a:t> of budgets</a:t>
            </a:r>
          </a:p>
          <a:p>
            <a:pPr eaLnBrk="1" hangingPunct="1">
              <a:spcAft>
                <a:spcPts val="600"/>
              </a:spcAft>
              <a:buFont typeface="Wingdings" panose="05000000000000000000" pitchFamily="2" charset="2"/>
              <a:buChar char="§"/>
            </a:pPr>
            <a:r>
              <a:rPr lang="en-GB" altLang="en-US" b="1" dirty="0">
                <a:ea typeface="ＭＳ Ｐゴシック" panose="020B0600070205080204" pitchFamily="34" charset="-128"/>
              </a:rPr>
              <a:t>Steps in preparing the budget</a:t>
            </a:r>
          </a:p>
          <a:p>
            <a:pPr eaLnBrk="1" hangingPunct="1">
              <a:spcAft>
                <a:spcPts val="600"/>
              </a:spcAft>
              <a:buFont typeface="Wingdings" panose="05000000000000000000" pitchFamily="2" charset="2"/>
              <a:buChar char="§"/>
            </a:pPr>
            <a:r>
              <a:rPr lang="en-GB" altLang="en-US" b="1" dirty="0">
                <a:ea typeface="ＭＳ Ｐゴシック" panose="020B0600070205080204" pitchFamily="34" charset="-128"/>
              </a:rPr>
              <a:t>Behavioural aspects</a:t>
            </a:r>
          </a:p>
          <a:p>
            <a:pPr eaLnBrk="1" hangingPunct="1">
              <a:spcAft>
                <a:spcPts val="600"/>
              </a:spcAft>
              <a:buFont typeface="Wingdings" panose="05000000000000000000" pitchFamily="2" charset="2"/>
              <a:buChar char="§"/>
            </a:pPr>
            <a:r>
              <a:rPr lang="en-GB" altLang="en-US" b="1" dirty="0">
                <a:ea typeface="ＭＳ Ｐゴシック" panose="020B0600070205080204" pitchFamily="34" charset="-128"/>
              </a:rPr>
              <a:t>Criticisms of budgets</a:t>
            </a:r>
          </a:p>
        </p:txBody>
      </p:sp>
    </p:spTree>
    <p:extLst>
      <p:ext uri="{BB962C8B-B14F-4D97-AF65-F5344CB8AC3E}">
        <p14:creationId xmlns:p14="http://schemas.microsoft.com/office/powerpoint/2010/main" val="2850100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E445CD73-5B93-43F5-8759-5483819FBCC8}" type="slidenum">
              <a:rPr lang="en-GB" altLang="en-US" sz="1400"/>
              <a:pPr>
                <a:spcBef>
                  <a:spcPct val="0"/>
                </a:spcBef>
                <a:buFontTx/>
                <a:buNone/>
              </a:pPr>
              <a:t>3</a:t>
            </a:fld>
            <a:endParaRPr lang="en-GB" altLang="en-US" sz="1400"/>
          </a:p>
        </p:txBody>
      </p:sp>
      <p:sp>
        <p:nvSpPr>
          <p:cNvPr id="7171"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DEFINITION OF BUDGET</a:t>
            </a:r>
          </a:p>
        </p:txBody>
      </p:sp>
      <p:sp>
        <p:nvSpPr>
          <p:cNvPr id="7172" name="Rectangle 3"/>
          <p:cNvSpPr>
            <a:spLocks noGrp="1" noChangeArrowheads="1"/>
          </p:cNvSpPr>
          <p:nvPr>
            <p:ph type="body" idx="1"/>
          </p:nvPr>
        </p:nvSpPr>
        <p:spPr>
          <a:xfrm>
            <a:off x="657833" y="1417638"/>
            <a:ext cx="7828334" cy="3811562"/>
          </a:xfrm>
        </p:spPr>
        <p:txBody>
          <a:bodyPr/>
          <a:lstStyle/>
          <a:p>
            <a:pPr eaLnBrk="1" hangingPunct="1">
              <a:spcBef>
                <a:spcPts val="0"/>
              </a:spcBef>
              <a:spcAft>
                <a:spcPts val="1200"/>
              </a:spcAft>
            </a:pPr>
            <a:r>
              <a:rPr lang="en-GB" altLang="en-US" sz="3000" dirty="0">
                <a:ea typeface="ＭＳ Ｐゴシック" panose="020B0600070205080204" pitchFamily="34" charset="-128"/>
              </a:rPr>
              <a:t>A </a:t>
            </a:r>
            <a:r>
              <a:rPr lang="en-GB" altLang="en-US" sz="3000" b="1" dirty="0">
                <a:ea typeface="ＭＳ Ｐゴシック" panose="020B0600070205080204" pitchFamily="34" charset="-128"/>
              </a:rPr>
              <a:t>quantitative</a:t>
            </a:r>
            <a:r>
              <a:rPr lang="en-GB" altLang="en-US" sz="3000" dirty="0">
                <a:ea typeface="ＭＳ Ｐゴシック" panose="020B0600070205080204" pitchFamily="34" charset="-128"/>
              </a:rPr>
              <a:t> expression of </a:t>
            </a:r>
            <a:r>
              <a:rPr lang="en-GB" altLang="en-US" sz="3000" b="1" dirty="0">
                <a:ea typeface="ＭＳ Ｐゴシック" panose="020B0600070205080204" pitchFamily="34" charset="-128"/>
              </a:rPr>
              <a:t>a plan of action </a:t>
            </a:r>
            <a:r>
              <a:rPr lang="en-GB" altLang="en-US" sz="3000" dirty="0">
                <a:ea typeface="ＭＳ Ｐゴシック" panose="020B0600070205080204" pitchFamily="34" charset="-128"/>
              </a:rPr>
              <a:t>prepared </a:t>
            </a:r>
            <a:r>
              <a:rPr lang="en-GB" altLang="en-US" sz="3000" b="1" dirty="0">
                <a:ea typeface="ＭＳ Ｐゴシック" panose="020B0600070205080204" pitchFamily="34" charset="-128"/>
              </a:rPr>
              <a:t>in advance </a:t>
            </a:r>
            <a:r>
              <a:rPr lang="en-GB" altLang="en-US" sz="3000" dirty="0">
                <a:ea typeface="ＭＳ Ｐゴシック" panose="020B0600070205080204" pitchFamily="34" charset="-128"/>
              </a:rPr>
              <a:t>of the period to which it relates. </a:t>
            </a:r>
          </a:p>
          <a:p>
            <a:pPr eaLnBrk="1" hangingPunct="1">
              <a:spcBef>
                <a:spcPts val="0"/>
              </a:spcBef>
              <a:spcAft>
                <a:spcPts val="1200"/>
              </a:spcAft>
            </a:pPr>
            <a:r>
              <a:rPr lang="en-GB" altLang="en-US" sz="3000" dirty="0">
                <a:ea typeface="ＭＳ Ｐゴシック" panose="020B0600070205080204" pitchFamily="34" charset="-128"/>
              </a:rPr>
              <a:t>It sets out the </a:t>
            </a:r>
            <a:r>
              <a:rPr lang="en-GB" altLang="en-US" sz="3000" b="1" dirty="0">
                <a:ea typeface="ＭＳ Ｐゴシック" panose="020B0600070205080204" pitchFamily="34" charset="-128"/>
              </a:rPr>
              <a:t>costs</a:t>
            </a:r>
            <a:r>
              <a:rPr lang="en-GB" altLang="en-US" sz="3000" dirty="0">
                <a:ea typeface="ＭＳ Ｐゴシック" panose="020B0600070205080204" pitchFamily="34" charset="-128"/>
              </a:rPr>
              <a:t> and </a:t>
            </a:r>
            <a:r>
              <a:rPr lang="en-GB" altLang="en-US" sz="3000" b="1" dirty="0">
                <a:ea typeface="ＭＳ Ｐゴシック" panose="020B0600070205080204" pitchFamily="34" charset="-128"/>
              </a:rPr>
              <a:t>revenues</a:t>
            </a:r>
            <a:r>
              <a:rPr lang="en-GB" altLang="en-US" sz="3000" dirty="0">
                <a:ea typeface="ＭＳ Ｐゴシック" panose="020B0600070205080204" pitchFamily="34" charset="-128"/>
              </a:rPr>
              <a:t> that are </a:t>
            </a:r>
            <a:r>
              <a:rPr lang="en-GB" altLang="en-US" sz="3000" b="1" dirty="0">
                <a:ea typeface="ＭＳ Ｐゴシック" panose="020B0600070205080204" pitchFamily="34" charset="-128"/>
              </a:rPr>
              <a:t>expected to be incurred </a:t>
            </a:r>
            <a:r>
              <a:rPr lang="en-GB" altLang="en-US" sz="3000" dirty="0">
                <a:ea typeface="ＭＳ Ｐゴシック" panose="020B0600070205080204" pitchFamily="34" charset="-128"/>
              </a:rPr>
              <a:t>or </a:t>
            </a:r>
            <a:r>
              <a:rPr lang="en-GB" altLang="en-US" sz="3000" b="1" dirty="0">
                <a:ea typeface="ＭＳ Ｐゴシック" panose="020B0600070205080204" pitchFamily="34" charset="-128"/>
              </a:rPr>
              <a:t>earned</a:t>
            </a:r>
            <a:r>
              <a:rPr lang="en-GB" altLang="en-US" sz="3000" dirty="0">
                <a:ea typeface="ＭＳ Ｐゴシック" panose="020B0600070205080204" pitchFamily="34" charset="-128"/>
              </a:rPr>
              <a:t> in </a:t>
            </a:r>
            <a:r>
              <a:rPr lang="en-GB" altLang="en-US" sz="3000" b="1" dirty="0">
                <a:ea typeface="ＭＳ Ｐゴシック" panose="020B0600070205080204" pitchFamily="34" charset="-128"/>
              </a:rPr>
              <a:t>future periods.</a:t>
            </a:r>
          </a:p>
          <a:p>
            <a:pPr eaLnBrk="1" hangingPunct="1">
              <a:spcBef>
                <a:spcPts val="0"/>
              </a:spcBef>
              <a:spcAft>
                <a:spcPts val="1200"/>
              </a:spcAft>
            </a:pPr>
            <a:r>
              <a:rPr lang="en-GB" altLang="en-US" sz="3000" dirty="0">
                <a:ea typeface="ＭＳ Ｐゴシック" panose="020B0600070205080204" pitchFamily="34" charset="-128"/>
              </a:rPr>
              <a:t>It is a </a:t>
            </a:r>
            <a:r>
              <a:rPr lang="en-GB" altLang="en-US" sz="3000" b="1" dirty="0">
                <a:ea typeface="ＭＳ Ｐゴシック" panose="020B0600070205080204" pitchFamily="34" charset="-128"/>
              </a:rPr>
              <a:t>short term plan</a:t>
            </a:r>
            <a:r>
              <a:rPr lang="en-GB" altLang="en-US" sz="3000" dirty="0">
                <a:ea typeface="ＭＳ Ｐゴシック" panose="020B0600070205080204" pitchFamily="34" charset="-128"/>
              </a:rPr>
              <a:t> (i.e., typically one year) that sets out targets and directions.</a:t>
            </a:r>
          </a:p>
        </p:txBody>
      </p:sp>
    </p:spTree>
    <p:extLst>
      <p:ext uri="{BB962C8B-B14F-4D97-AF65-F5344CB8AC3E}">
        <p14:creationId xmlns:p14="http://schemas.microsoft.com/office/powerpoint/2010/main" val="754247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0B310EA-870A-43AF-BC8E-D0018328C6EA}" type="slidenum">
              <a:rPr lang="en-GB" altLang="en-US" sz="1400"/>
              <a:pPr>
                <a:spcBef>
                  <a:spcPct val="0"/>
                </a:spcBef>
                <a:buFontTx/>
                <a:buNone/>
              </a:pPr>
              <a:t>4</a:t>
            </a:fld>
            <a:endParaRPr lang="en-GB" altLang="en-US" sz="1400"/>
          </a:p>
        </p:txBody>
      </p:sp>
      <p:sp>
        <p:nvSpPr>
          <p:cNvPr id="8195" name="Rectangle 2"/>
          <p:cNvSpPr>
            <a:spLocks noGrp="1" noChangeArrowheads="1"/>
          </p:cNvSpPr>
          <p:nvPr>
            <p:ph type="title"/>
          </p:nvPr>
        </p:nvSpPr>
        <p:spPr/>
        <p:txBody>
          <a:bodyPr/>
          <a:lstStyle/>
          <a:p>
            <a:r>
              <a:rPr lang="en-GB" altLang="en-US" b="1" u="sng" dirty="0">
                <a:ea typeface="ＭＳ Ｐゴシック" panose="020B0600070205080204" pitchFamily="34" charset="-128"/>
              </a:rPr>
              <a:t>PURPOSE OF BUDGETS</a:t>
            </a:r>
          </a:p>
        </p:txBody>
      </p:sp>
      <p:sp>
        <p:nvSpPr>
          <p:cNvPr id="4099" name="Rectangle 3"/>
          <p:cNvSpPr>
            <a:spLocks noGrp="1" noChangeArrowheads="1"/>
          </p:cNvSpPr>
          <p:nvPr>
            <p:ph type="body" idx="1"/>
          </p:nvPr>
        </p:nvSpPr>
        <p:spPr>
          <a:xfrm>
            <a:off x="683568" y="1417638"/>
            <a:ext cx="7704856" cy="3883570"/>
          </a:xfrm>
        </p:spPr>
        <p:txBody>
          <a:bodyPr/>
          <a:lstStyle/>
          <a:p>
            <a:pPr eaLnBrk="1" hangingPunct="1">
              <a:spcBef>
                <a:spcPts val="0"/>
              </a:spcBef>
              <a:spcAft>
                <a:spcPts val="600"/>
              </a:spcAft>
            </a:pPr>
            <a:r>
              <a:rPr lang="en-GB" altLang="en-US" dirty="0">
                <a:ea typeface="ＭＳ Ｐゴシック" panose="020B0600070205080204" pitchFamily="34" charset="-128"/>
              </a:rPr>
              <a:t>Planning</a:t>
            </a:r>
          </a:p>
          <a:p>
            <a:pPr eaLnBrk="1" hangingPunct="1">
              <a:spcBef>
                <a:spcPts val="0"/>
              </a:spcBef>
              <a:spcAft>
                <a:spcPts val="600"/>
              </a:spcAft>
            </a:pPr>
            <a:r>
              <a:rPr lang="en-GB" altLang="en-US" dirty="0">
                <a:ea typeface="ＭＳ Ｐゴシック" panose="020B0600070205080204" pitchFamily="34" charset="-128"/>
              </a:rPr>
              <a:t>Control</a:t>
            </a:r>
          </a:p>
          <a:p>
            <a:pPr eaLnBrk="1" hangingPunct="1">
              <a:spcBef>
                <a:spcPts val="0"/>
              </a:spcBef>
              <a:spcAft>
                <a:spcPts val="600"/>
              </a:spcAft>
            </a:pPr>
            <a:r>
              <a:rPr lang="en-GB" altLang="en-US" dirty="0">
                <a:ea typeface="ＭＳ Ｐゴシック" panose="020B0600070205080204" pitchFamily="34" charset="-128"/>
              </a:rPr>
              <a:t>Co-ordination</a:t>
            </a:r>
          </a:p>
          <a:p>
            <a:pPr eaLnBrk="1" hangingPunct="1">
              <a:spcBef>
                <a:spcPts val="0"/>
              </a:spcBef>
              <a:spcAft>
                <a:spcPts val="600"/>
              </a:spcAft>
            </a:pPr>
            <a:r>
              <a:rPr lang="en-GB" altLang="en-US" dirty="0">
                <a:ea typeface="ＭＳ Ｐゴシック" panose="020B0600070205080204" pitchFamily="34" charset="-128"/>
              </a:rPr>
              <a:t>Communication</a:t>
            </a:r>
          </a:p>
          <a:p>
            <a:pPr eaLnBrk="1" hangingPunct="1">
              <a:spcBef>
                <a:spcPts val="0"/>
              </a:spcBef>
              <a:spcAft>
                <a:spcPts val="600"/>
              </a:spcAft>
            </a:pPr>
            <a:r>
              <a:rPr lang="en-GB" altLang="en-US" dirty="0">
                <a:ea typeface="ＭＳ Ｐゴシック" panose="020B0600070205080204" pitchFamily="34" charset="-128"/>
              </a:rPr>
              <a:t>Motivation</a:t>
            </a:r>
          </a:p>
          <a:p>
            <a:pPr eaLnBrk="1" hangingPunct="1">
              <a:spcBef>
                <a:spcPts val="0"/>
              </a:spcBef>
              <a:spcAft>
                <a:spcPts val="600"/>
              </a:spcAft>
            </a:pPr>
            <a:r>
              <a:rPr lang="en-GB" altLang="en-US" dirty="0">
                <a:ea typeface="ＭＳ Ｐゴシック" panose="020B0600070205080204" pitchFamily="34" charset="-128"/>
              </a:rPr>
              <a:t>Evaluation</a:t>
            </a:r>
          </a:p>
          <a:p>
            <a:pPr eaLnBrk="1" hangingPunct="1">
              <a:spcBef>
                <a:spcPts val="0"/>
              </a:spcBef>
              <a:spcAft>
                <a:spcPts val="600"/>
              </a:spcAft>
            </a:pPr>
            <a:r>
              <a:rPr lang="en-GB" altLang="en-US" dirty="0">
                <a:ea typeface="ＭＳ Ｐゴシック" panose="020B0600070205080204" pitchFamily="34" charset="-128"/>
              </a:rPr>
              <a:t>Authorisation of expenditure</a:t>
            </a:r>
          </a:p>
        </p:txBody>
      </p:sp>
    </p:spTree>
    <p:extLst>
      <p:ext uri="{BB962C8B-B14F-4D97-AF65-F5344CB8AC3E}">
        <p14:creationId xmlns:p14="http://schemas.microsoft.com/office/powerpoint/2010/main" val="1376770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6CD5893E-B789-4368-AAD2-2D752BAED68B}" type="slidenum">
              <a:rPr lang="en-GB" altLang="en-US" sz="1400"/>
              <a:pPr>
                <a:spcBef>
                  <a:spcPct val="0"/>
                </a:spcBef>
                <a:buFontTx/>
                <a:buNone/>
              </a:pPr>
              <a:t>5</a:t>
            </a:fld>
            <a:endParaRPr lang="en-GB" altLang="en-US" sz="1400"/>
          </a:p>
        </p:txBody>
      </p:sp>
      <p:sp>
        <p:nvSpPr>
          <p:cNvPr id="9219" name="Rectangle 2"/>
          <p:cNvSpPr>
            <a:spLocks noGrp="1" noChangeArrowheads="1"/>
          </p:cNvSpPr>
          <p:nvPr>
            <p:ph type="title"/>
          </p:nvPr>
        </p:nvSpPr>
        <p:spPr>
          <a:xfrm>
            <a:off x="452895" y="67945"/>
            <a:ext cx="8229600" cy="1143000"/>
          </a:xfrm>
        </p:spPr>
        <p:txBody>
          <a:bodyPr/>
          <a:lstStyle/>
          <a:p>
            <a:r>
              <a:rPr lang="en-GB" altLang="en-US" b="1" dirty="0">
                <a:ea typeface="ＭＳ Ｐゴシック" panose="020B0600070205080204" pitchFamily="34" charset="-128"/>
              </a:rPr>
              <a:t>TYPES OF BUDGET</a:t>
            </a:r>
          </a:p>
        </p:txBody>
      </p:sp>
      <p:sp>
        <p:nvSpPr>
          <p:cNvPr id="2" name="Rectangle 3"/>
          <p:cNvSpPr>
            <a:spLocks noGrp="1" noChangeArrowheads="1"/>
          </p:cNvSpPr>
          <p:nvPr>
            <p:ph type="body" idx="1"/>
          </p:nvPr>
        </p:nvSpPr>
        <p:spPr>
          <a:xfrm>
            <a:off x="461504" y="1048703"/>
            <a:ext cx="8286959" cy="4828570"/>
          </a:xfrm>
        </p:spPr>
        <p:txBody>
          <a:bodyPr anchor="ctr"/>
          <a:lstStyle/>
          <a:p>
            <a:pPr>
              <a:defRPr/>
            </a:pPr>
            <a:r>
              <a:rPr lang="en-GB" b="1" dirty="0">
                <a:ea typeface="ＭＳ Ｐゴシック" panose="020B0600070205080204" pitchFamily="34" charset="-128"/>
              </a:rPr>
              <a:t>Periodic</a:t>
            </a:r>
          </a:p>
          <a:p>
            <a:pPr lvl="1">
              <a:defRPr/>
            </a:pPr>
            <a:r>
              <a:rPr lang="en-GB" dirty="0">
                <a:ea typeface="ＭＳ Ｐゴシック" panose="020B0600070205080204" pitchFamily="34" charset="-128"/>
              </a:rPr>
              <a:t>Prepared for a set length of time (one year)</a:t>
            </a:r>
          </a:p>
          <a:p>
            <a:pPr lvl="1">
              <a:defRPr/>
            </a:pPr>
            <a:r>
              <a:rPr lang="en-GB" dirty="0">
                <a:ea typeface="ＭＳ Ｐゴシック" panose="020B0600070205080204" pitchFamily="34" charset="-128"/>
              </a:rPr>
              <a:t>It becomes a one-off exercise planned into the business cycle</a:t>
            </a:r>
          </a:p>
          <a:p>
            <a:pPr lvl="1">
              <a:defRPr/>
            </a:pPr>
            <a:r>
              <a:rPr lang="en-GB" dirty="0">
                <a:ea typeface="ＭＳ Ｐゴシック" panose="020B0600070205080204" pitchFamily="34" charset="-128"/>
              </a:rPr>
              <a:t>May be revised</a:t>
            </a:r>
          </a:p>
          <a:p>
            <a:pPr>
              <a:defRPr/>
            </a:pPr>
            <a:r>
              <a:rPr lang="en-GB" b="1" dirty="0">
                <a:ea typeface="ＭＳ Ｐゴシック" panose="020B0600070205080204" pitchFamily="34" charset="-128"/>
              </a:rPr>
              <a:t>Continual or rolling</a:t>
            </a:r>
          </a:p>
          <a:p>
            <a:pPr lvl="1">
              <a:defRPr/>
            </a:pPr>
            <a:r>
              <a:rPr lang="en-GB" dirty="0">
                <a:ea typeface="ＭＳ Ｐゴシック" panose="020B0600070205080204" pitchFamily="34" charset="-128"/>
              </a:rPr>
              <a:t>Continually updated</a:t>
            </a:r>
          </a:p>
          <a:p>
            <a:pPr lvl="1">
              <a:defRPr/>
            </a:pPr>
            <a:r>
              <a:rPr lang="en-GB" dirty="0">
                <a:ea typeface="ＭＳ Ｐゴシック" panose="020B0600070205080204" pitchFamily="34" charset="-128"/>
              </a:rPr>
              <a:t>May be broken down into monthly periods</a:t>
            </a:r>
          </a:p>
          <a:p>
            <a:pPr lvl="1">
              <a:defRPr/>
            </a:pPr>
            <a:r>
              <a:rPr lang="en-GB" dirty="0">
                <a:ea typeface="ＭＳ Ｐゴシック" panose="020B0600070205080204" pitchFamily="34" charset="-128"/>
              </a:rPr>
              <a:t>Drop a month, pick up a month</a:t>
            </a:r>
          </a:p>
        </p:txBody>
      </p:sp>
    </p:spTree>
    <p:extLst>
      <p:ext uri="{BB962C8B-B14F-4D97-AF65-F5344CB8AC3E}">
        <p14:creationId xmlns:p14="http://schemas.microsoft.com/office/powerpoint/2010/main" val="1295785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47B85BA-8238-4421-8BBD-1D60D2EB5172}" type="slidenum">
              <a:rPr lang="en-GB" altLang="en-US" sz="1400"/>
              <a:pPr>
                <a:spcBef>
                  <a:spcPct val="0"/>
                </a:spcBef>
                <a:buFontTx/>
                <a:buNone/>
              </a:pPr>
              <a:t>6</a:t>
            </a:fld>
            <a:endParaRPr lang="en-GB" altLang="en-US" sz="1400"/>
          </a:p>
        </p:txBody>
      </p:sp>
      <p:sp>
        <p:nvSpPr>
          <p:cNvPr id="10243"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METHODS OF BUDGETS</a:t>
            </a:r>
          </a:p>
        </p:txBody>
      </p:sp>
      <p:sp>
        <p:nvSpPr>
          <p:cNvPr id="2" name="Rectangle 3"/>
          <p:cNvSpPr>
            <a:spLocks noGrp="1" noChangeArrowheads="1"/>
          </p:cNvSpPr>
          <p:nvPr>
            <p:ph type="body" idx="1"/>
          </p:nvPr>
        </p:nvSpPr>
        <p:spPr>
          <a:xfrm>
            <a:off x="457200" y="1470484"/>
            <a:ext cx="8229600" cy="3917032"/>
          </a:xfrm>
        </p:spPr>
        <p:txBody>
          <a:bodyPr/>
          <a:lstStyle/>
          <a:p>
            <a:pPr eaLnBrk="1" hangingPunct="1"/>
            <a:r>
              <a:rPr lang="en-GB" altLang="en-US" b="1" dirty="0">
                <a:ea typeface="ＭＳ Ｐゴシック" panose="020B0600070205080204" pitchFamily="34" charset="-128"/>
              </a:rPr>
              <a:t>Incremental</a:t>
            </a:r>
          </a:p>
          <a:p>
            <a:pPr lvl="1" eaLnBrk="1" hangingPunct="1"/>
            <a:r>
              <a:rPr lang="en-GB" altLang="en-US" sz="3200" dirty="0">
                <a:ea typeface="ＭＳ Ｐゴシック" panose="020B0600070205080204" pitchFamily="34" charset="-128"/>
              </a:rPr>
              <a:t>Take the last performance as a base and change it by a certain percentage</a:t>
            </a:r>
          </a:p>
          <a:p>
            <a:pPr marL="342900" lvl="1" indent="-342900" eaLnBrk="1" hangingPunct="1">
              <a:spcBef>
                <a:spcPts val="3000"/>
              </a:spcBef>
              <a:buFont typeface="Arial" panose="020B0604020202020204" pitchFamily="34" charset="0"/>
              <a:buChar char="•"/>
            </a:pPr>
            <a:r>
              <a:rPr lang="en-GB" altLang="en-US" sz="3200" b="1" dirty="0">
                <a:ea typeface="ＭＳ Ｐゴシック" panose="020B0600070205080204" pitchFamily="34" charset="-128"/>
              </a:rPr>
              <a:t>Zero based budgeting</a:t>
            </a:r>
          </a:p>
          <a:p>
            <a:pPr lvl="1" eaLnBrk="1" hangingPunct="1"/>
            <a:r>
              <a:rPr lang="en-GB" altLang="en-US" sz="3200" dirty="0">
                <a:ea typeface="ＭＳ Ｐゴシック" panose="020B0600070205080204" pitchFamily="34" charset="-128"/>
              </a:rPr>
              <a:t>Each element of the budget starts with a balance of zero</a:t>
            </a:r>
          </a:p>
          <a:p>
            <a:pPr lvl="2" eaLnBrk="1" hangingPunct="1"/>
            <a:r>
              <a:rPr lang="en-GB" altLang="en-US" sz="2800" dirty="0">
                <a:ea typeface="ＭＳ Ｐゴシック" panose="020B0600070205080204" pitchFamily="34" charset="-128"/>
              </a:rPr>
              <a:t>any increase to the budget must be justified</a:t>
            </a:r>
          </a:p>
        </p:txBody>
      </p:sp>
    </p:spTree>
    <p:extLst>
      <p:ext uri="{BB962C8B-B14F-4D97-AF65-F5344CB8AC3E}">
        <p14:creationId xmlns:p14="http://schemas.microsoft.com/office/powerpoint/2010/main" val="37799199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b="1" u="sng" dirty="0">
                <a:ea typeface="ＭＳ Ｐゴシック" panose="020B0600070205080204" pitchFamily="34" charset="-128"/>
              </a:rPr>
              <a:t>Example of INCREMENTAL BUDGETS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10103093"/>
              </p:ext>
            </p:extLst>
          </p:nvPr>
        </p:nvGraphicFramePr>
        <p:xfrm>
          <a:off x="0" y="1556792"/>
          <a:ext cx="9144000" cy="4114800"/>
        </p:xfrm>
        <a:graphic>
          <a:graphicData uri="http://schemas.openxmlformats.org/drawingml/2006/table">
            <a:tbl>
              <a:tblPr>
                <a:tableStyleId>{35758FB7-9AC5-4552-8A53-C91805E547FA}</a:tableStyleId>
              </a:tblPr>
              <a:tblGrid>
                <a:gridCol w="3360911">
                  <a:extLst>
                    <a:ext uri="{9D8B030D-6E8A-4147-A177-3AD203B41FA5}">
                      <a16:colId xmlns:a16="http://schemas.microsoft.com/office/drawing/2014/main" val="1595425968"/>
                    </a:ext>
                  </a:extLst>
                </a:gridCol>
                <a:gridCol w="1859161">
                  <a:extLst>
                    <a:ext uri="{9D8B030D-6E8A-4147-A177-3AD203B41FA5}">
                      <a16:colId xmlns:a16="http://schemas.microsoft.com/office/drawing/2014/main" val="3526054231"/>
                    </a:ext>
                  </a:extLst>
                </a:gridCol>
                <a:gridCol w="2016224">
                  <a:extLst>
                    <a:ext uri="{9D8B030D-6E8A-4147-A177-3AD203B41FA5}">
                      <a16:colId xmlns:a16="http://schemas.microsoft.com/office/drawing/2014/main" val="2928441616"/>
                    </a:ext>
                  </a:extLst>
                </a:gridCol>
                <a:gridCol w="1907704">
                  <a:extLst>
                    <a:ext uri="{9D8B030D-6E8A-4147-A177-3AD203B41FA5}">
                      <a16:colId xmlns:a16="http://schemas.microsoft.com/office/drawing/2014/main" val="2758858562"/>
                    </a:ext>
                  </a:extLst>
                </a:gridCol>
              </a:tblGrid>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rgbClr val="FFFFFF"/>
                        </a:solidFill>
                        <a:effectLst/>
                        <a:highlight>
                          <a:srgbClr val="000080"/>
                        </a:highligh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2021</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rowSpan="2">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 change</a:t>
                      </a:r>
                      <a:endParaRPr kumimoji="0" lang="en-GB" altLang="en-US" sz="2400" b="1" i="1"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2022</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4269319775"/>
                  </a:ext>
                </a:extLst>
              </a:tr>
              <a:tr h="456051">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(£000)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vMerge="1">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endParaRPr>
                    </a:p>
                  </a:txBody>
                  <a:tcPr horzOverflow="overflow"/>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(£000)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2968812008"/>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Sales</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600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+3%</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618</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3719858062"/>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Materials</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300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+8%</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324</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2335297372"/>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Labour</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120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120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1189816328"/>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Factory overhead</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a:ln>
                            <a:noFill/>
                          </a:ln>
                          <a:solidFill>
                            <a:srgbClr val="000000"/>
                          </a:solidFill>
                          <a:effectLst/>
                          <a:latin typeface="Arial" panose="020B0604020202020204" pitchFamily="34" charset="0"/>
                          <a:cs typeface="Arial" panose="020B0604020202020204" pitchFamily="34" charset="0"/>
                        </a:rPr>
                        <a:t>20</a:t>
                      </a:r>
                      <a:endParaRPr kumimoji="0" lang="en-GB" altLang="en-US" sz="2400" b="0" i="0" u="none" strike="noStrike" cap="none" normalizeH="0" baseline="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+10%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22</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186664799"/>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Marketing costs</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a:ln>
                            <a:noFill/>
                          </a:ln>
                          <a:solidFill>
                            <a:srgbClr val="000000"/>
                          </a:solidFill>
                          <a:effectLst/>
                          <a:latin typeface="Arial" panose="020B0604020202020204" pitchFamily="34" charset="0"/>
                          <a:cs typeface="Arial" panose="020B0604020202020204" pitchFamily="34" charset="0"/>
                        </a:rPr>
                        <a:t>16</a:t>
                      </a:r>
                      <a:endParaRPr kumimoji="0" lang="en-GB" altLang="en-US" sz="2400" b="0" i="0" u="none" strike="noStrike" cap="none" normalizeH="0" baseline="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16</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2260669823"/>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Administration costs</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30</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+5.5%</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32</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1858532759"/>
                  </a:ext>
                </a:extLst>
              </a:tr>
              <a:tr h="456051">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Profit</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a:ln>
                            <a:noFill/>
                          </a:ln>
                          <a:solidFill>
                            <a:srgbClr val="000000"/>
                          </a:solidFill>
                          <a:effectLst/>
                          <a:latin typeface="Arial" panose="020B0604020202020204" pitchFamily="34" charset="0"/>
                          <a:cs typeface="Arial" panose="020B0604020202020204" pitchFamily="34" charset="0"/>
                        </a:rPr>
                        <a:t>114</a:t>
                      </a:r>
                      <a:endParaRPr kumimoji="0" lang="en-GB" altLang="en-US" sz="2400" b="0" i="0" u="none" strike="noStrike" cap="none" normalizeH="0" baseline="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tc>
                  <a:txBody>
                    <a:bodyPr/>
                    <a:lstStyle>
                      <a:lvl1pPr eaLnBrk="0" hangingPunct="0">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rgbClr val="000000"/>
                          </a:solidFill>
                          <a:effectLst/>
                          <a:latin typeface="Arial" panose="020B0604020202020204" pitchFamily="34" charset="0"/>
                          <a:cs typeface="Arial" panose="020B0604020202020204" pitchFamily="34" charset="0"/>
                        </a:rPr>
                        <a:t>104</a:t>
                      </a:r>
                      <a:endParaRPr kumimoji="0" lang="en-GB" altLang="en-US" sz="2400" b="0" i="0" u="none" strike="noStrike" cap="none" normalizeH="0" baseline="0" dirty="0">
                        <a:ln>
                          <a:noFill/>
                        </a:ln>
                        <a:solidFill>
                          <a:srgbClr val="000000"/>
                        </a:solidFill>
                        <a:effectLst/>
                        <a:latin typeface="Arial" panose="020B0604020202020204" pitchFamily="34" charset="0"/>
                        <a:ea typeface="ＭＳ Ｐゴシック" panose="020B0600070205080204" pitchFamily="34" charset="-128"/>
                        <a:cs typeface="Arial" panose="020B0604020202020204" pitchFamily="34" charset="0"/>
                      </a:endParaRPr>
                    </a:p>
                  </a:txBody>
                  <a:tcPr anchor="ctr" horzOverflow="overflow"/>
                </a:tc>
                <a:extLst>
                  <a:ext uri="{0D108BD9-81ED-4DB2-BD59-A6C34878D82A}">
                    <a16:rowId xmlns:a16="http://schemas.microsoft.com/office/drawing/2014/main" val="3117166993"/>
                  </a:ext>
                </a:extLst>
              </a:tr>
            </a:tbl>
          </a:graphicData>
        </a:graphic>
      </p:graphicFrame>
      <p:sp>
        <p:nvSpPr>
          <p:cNvPr id="11314"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49199E9B-1CA9-4AAC-9316-BA8F1DE8A5B7}" type="slidenum">
              <a:rPr lang="en-GB" altLang="en-US" sz="1400"/>
              <a:pPr>
                <a:spcBef>
                  <a:spcPct val="0"/>
                </a:spcBef>
                <a:buFontTx/>
                <a:buNone/>
              </a:pPr>
              <a:t>7</a:t>
            </a:fld>
            <a:endParaRPr lang="en-GB" altLang="en-US" sz="1400"/>
          </a:p>
        </p:txBody>
      </p:sp>
    </p:spTree>
    <p:extLst>
      <p:ext uri="{BB962C8B-B14F-4D97-AF65-F5344CB8AC3E}">
        <p14:creationId xmlns:p14="http://schemas.microsoft.com/office/powerpoint/2010/main" val="1015779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405985DE-174F-4252-941F-27CEE5572801}" type="slidenum">
              <a:rPr lang="en-GB" altLang="en-US" sz="1400"/>
              <a:pPr>
                <a:spcBef>
                  <a:spcPct val="0"/>
                </a:spcBef>
                <a:buFontTx/>
                <a:buNone/>
              </a:pPr>
              <a:t>8</a:t>
            </a:fld>
            <a:endParaRPr lang="en-GB" altLang="en-US" sz="1400"/>
          </a:p>
        </p:txBody>
      </p:sp>
      <p:sp>
        <p:nvSpPr>
          <p:cNvPr id="12291" name="Rectangle 2"/>
          <p:cNvSpPr>
            <a:spLocks noGrp="1" noChangeArrowheads="1"/>
          </p:cNvSpPr>
          <p:nvPr>
            <p:ph type="title"/>
          </p:nvPr>
        </p:nvSpPr>
        <p:spPr>
          <a:xfrm>
            <a:off x="457200" y="136525"/>
            <a:ext cx="8229600" cy="1282700"/>
          </a:xfrm>
        </p:spPr>
        <p:txBody>
          <a:bodyPr/>
          <a:lstStyle/>
          <a:p>
            <a:r>
              <a:rPr lang="en-GB" altLang="en-US" b="1" u="sng" dirty="0">
                <a:ea typeface="ＭＳ Ｐゴシック" panose="020B0600070205080204" pitchFamily="34" charset="-128"/>
              </a:rPr>
              <a:t>STAGES IN PREPARING A BUDGET</a:t>
            </a:r>
          </a:p>
        </p:txBody>
      </p:sp>
      <p:sp>
        <p:nvSpPr>
          <p:cNvPr id="8195" name="Rectangle 3"/>
          <p:cNvSpPr>
            <a:spLocks noGrp="1" noChangeArrowheads="1"/>
          </p:cNvSpPr>
          <p:nvPr>
            <p:ph type="body" idx="1"/>
          </p:nvPr>
        </p:nvSpPr>
        <p:spPr>
          <a:xfrm>
            <a:off x="457200" y="1556792"/>
            <a:ext cx="8229600" cy="4210050"/>
          </a:xfrm>
        </p:spPr>
        <p:txBody>
          <a:bodyPr/>
          <a:lstStyle/>
          <a:p>
            <a:pPr eaLnBrk="1" hangingPunct="1">
              <a:lnSpc>
                <a:spcPct val="80000"/>
              </a:lnSpc>
            </a:pPr>
            <a:r>
              <a:rPr lang="en-GB" altLang="en-US" sz="3000" dirty="0">
                <a:ea typeface="ＭＳ Ｐゴシック" panose="020B0600070205080204" pitchFamily="34" charset="-128"/>
              </a:rPr>
              <a:t>Define long-term (i.e., strategic) objectives</a:t>
            </a:r>
          </a:p>
          <a:p>
            <a:pPr eaLnBrk="1" hangingPunct="1">
              <a:lnSpc>
                <a:spcPct val="80000"/>
              </a:lnSpc>
            </a:pPr>
            <a:r>
              <a:rPr lang="en-GB" altLang="en-US" sz="3000" dirty="0">
                <a:ea typeface="ＭＳ Ｐゴシック" panose="020B0600070205080204" pitchFamily="34" charset="-128"/>
              </a:rPr>
              <a:t>Form budget committee</a:t>
            </a:r>
          </a:p>
          <a:p>
            <a:pPr eaLnBrk="1" hangingPunct="1">
              <a:lnSpc>
                <a:spcPct val="80000"/>
              </a:lnSpc>
            </a:pPr>
            <a:r>
              <a:rPr lang="en-GB" altLang="en-US" sz="3000" dirty="0">
                <a:ea typeface="ＭＳ Ｐゴシック" panose="020B0600070205080204" pitchFamily="34" charset="-128"/>
              </a:rPr>
              <a:t>Produce a budget manual</a:t>
            </a:r>
          </a:p>
          <a:p>
            <a:pPr eaLnBrk="1" hangingPunct="1">
              <a:lnSpc>
                <a:spcPct val="80000"/>
              </a:lnSpc>
            </a:pPr>
            <a:r>
              <a:rPr lang="en-GB" altLang="en-US" sz="3000" dirty="0">
                <a:ea typeface="ＭＳ Ｐゴシック" panose="020B0600070205080204" pitchFamily="34" charset="-128"/>
              </a:rPr>
              <a:t>Identify limiting factor</a:t>
            </a:r>
          </a:p>
          <a:p>
            <a:pPr eaLnBrk="1" hangingPunct="1">
              <a:lnSpc>
                <a:spcPct val="80000"/>
              </a:lnSpc>
            </a:pPr>
            <a:r>
              <a:rPr lang="en-GB" altLang="en-US" sz="3000" b="1" dirty="0">
                <a:solidFill>
                  <a:schemeClr val="tx2">
                    <a:lumMod val="60000"/>
                    <a:lumOff val="40000"/>
                  </a:schemeClr>
                </a:solidFill>
                <a:ea typeface="ＭＳ Ｐゴシック" panose="020B0600070205080204" pitchFamily="34" charset="-128"/>
              </a:rPr>
              <a:t>Prepare an initial set of budgets</a:t>
            </a:r>
          </a:p>
          <a:p>
            <a:pPr eaLnBrk="1" hangingPunct="1">
              <a:lnSpc>
                <a:spcPct val="80000"/>
              </a:lnSpc>
            </a:pPr>
            <a:r>
              <a:rPr lang="en-GB" altLang="en-US" sz="3000" dirty="0">
                <a:ea typeface="ＭＳ Ｐゴシック" panose="020B0600070205080204" pitchFamily="34" charset="-128"/>
              </a:rPr>
              <a:t>Review, check and revise budgets</a:t>
            </a:r>
          </a:p>
          <a:p>
            <a:pPr eaLnBrk="1" hangingPunct="1">
              <a:lnSpc>
                <a:spcPct val="80000"/>
              </a:lnSpc>
            </a:pPr>
            <a:r>
              <a:rPr lang="en-GB" altLang="en-US" sz="3000" dirty="0">
                <a:ea typeface="ＭＳ Ｐゴシック" panose="020B0600070205080204" pitchFamily="34" charset="-128"/>
              </a:rPr>
              <a:t>Prepare master budget</a:t>
            </a:r>
          </a:p>
          <a:p>
            <a:pPr eaLnBrk="1" hangingPunct="1">
              <a:lnSpc>
                <a:spcPct val="80000"/>
              </a:lnSpc>
            </a:pPr>
            <a:r>
              <a:rPr lang="en-GB" altLang="en-US" sz="3000" dirty="0">
                <a:ea typeface="ＭＳ Ｐゴシック" panose="020B0600070205080204" pitchFamily="34" charset="-128"/>
              </a:rPr>
              <a:t>Communicate to management</a:t>
            </a:r>
          </a:p>
          <a:p>
            <a:pPr eaLnBrk="1" hangingPunct="1">
              <a:lnSpc>
                <a:spcPct val="80000"/>
              </a:lnSpc>
            </a:pPr>
            <a:r>
              <a:rPr lang="en-GB" altLang="en-US" sz="3000" dirty="0">
                <a:ea typeface="ＭＳ Ｐゴシック" panose="020B0600070205080204" pitchFamily="34" charset="-128"/>
              </a:rPr>
              <a:t>Regular review</a:t>
            </a:r>
          </a:p>
        </p:txBody>
      </p:sp>
    </p:spTree>
    <p:extLst>
      <p:ext uri="{BB962C8B-B14F-4D97-AF65-F5344CB8AC3E}">
        <p14:creationId xmlns:p14="http://schemas.microsoft.com/office/powerpoint/2010/main" val="345546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DE746DB5-D811-4E29-BE06-D535F2BE0396}" type="slidenum">
              <a:rPr lang="en-GB" altLang="en-US" sz="1400"/>
              <a:pPr>
                <a:spcBef>
                  <a:spcPct val="0"/>
                </a:spcBef>
                <a:buFontTx/>
                <a:buNone/>
              </a:pPr>
              <a:t>9</a:t>
            </a:fld>
            <a:endParaRPr lang="en-GB" altLang="en-US" sz="1400"/>
          </a:p>
        </p:txBody>
      </p:sp>
      <p:sp>
        <p:nvSpPr>
          <p:cNvPr id="13315" name="Rectangle 2"/>
          <p:cNvSpPr>
            <a:spLocks noGrp="1" noChangeArrowheads="1"/>
          </p:cNvSpPr>
          <p:nvPr>
            <p:ph type="title"/>
          </p:nvPr>
        </p:nvSpPr>
        <p:spPr/>
        <p:txBody>
          <a:bodyPr/>
          <a:lstStyle/>
          <a:p>
            <a:r>
              <a:rPr lang="en-GB" altLang="en-US" b="1" u="sng" dirty="0">
                <a:ea typeface="ＭＳ Ｐゴシック" panose="020B0600070205080204" pitchFamily="34" charset="-128"/>
              </a:rPr>
              <a:t>FUNCTIONAL BUDGETS</a:t>
            </a:r>
          </a:p>
        </p:txBody>
      </p:sp>
      <p:sp>
        <p:nvSpPr>
          <p:cNvPr id="9219" name="Rectangle 3"/>
          <p:cNvSpPr>
            <a:spLocks noGrp="1" noChangeArrowheads="1"/>
          </p:cNvSpPr>
          <p:nvPr>
            <p:ph type="body" idx="1"/>
          </p:nvPr>
        </p:nvSpPr>
        <p:spPr/>
        <p:txBody>
          <a:bodyPr/>
          <a:lstStyle/>
          <a:p>
            <a:pPr eaLnBrk="1" hangingPunct="1"/>
            <a:r>
              <a:rPr lang="en-GB" altLang="en-US" dirty="0">
                <a:ea typeface="ＭＳ Ｐゴシック" panose="020B0600070205080204" pitchFamily="34" charset="-128"/>
              </a:rPr>
              <a:t>Sales budget</a:t>
            </a:r>
          </a:p>
          <a:p>
            <a:pPr eaLnBrk="1" hangingPunct="1"/>
            <a:r>
              <a:rPr lang="en-GB" altLang="en-US" dirty="0">
                <a:ea typeface="ＭＳ Ｐゴシック" panose="020B0600070205080204" pitchFamily="34" charset="-128"/>
              </a:rPr>
              <a:t>Production plan</a:t>
            </a:r>
          </a:p>
          <a:p>
            <a:pPr eaLnBrk="1" hangingPunct="1"/>
            <a:r>
              <a:rPr lang="en-GB" altLang="en-US" dirty="0">
                <a:ea typeface="ＭＳ Ｐゴシック" panose="020B0600070205080204" pitchFamily="34" charset="-128"/>
              </a:rPr>
              <a:t>Materials usage</a:t>
            </a:r>
          </a:p>
          <a:p>
            <a:pPr eaLnBrk="1" hangingPunct="1"/>
            <a:r>
              <a:rPr lang="en-GB" altLang="en-US" dirty="0">
                <a:ea typeface="ＭＳ Ｐゴシック" panose="020B0600070205080204" pitchFamily="34" charset="-128"/>
              </a:rPr>
              <a:t>Materials purchase</a:t>
            </a:r>
          </a:p>
          <a:p>
            <a:pPr eaLnBrk="1" hangingPunct="1"/>
            <a:r>
              <a:rPr lang="en-GB" altLang="en-US" dirty="0">
                <a:ea typeface="ＭＳ Ｐゴシック" panose="020B0600070205080204" pitchFamily="34" charset="-128"/>
              </a:rPr>
              <a:t>Labour </a:t>
            </a:r>
          </a:p>
          <a:p>
            <a:pPr eaLnBrk="1" hangingPunct="1"/>
            <a:r>
              <a:rPr lang="en-GB" altLang="en-US" dirty="0">
                <a:ea typeface="ＭＳ Ｐゴシック" panose="020B0600070205080204" pitchFamily="34" charset="-128"/>
              </a:rPr>
              <a:t>Overheads</a:t>
            </a:r>
          </a:p>
          <a:p>
            <a:pPr eaLnBrk="1" hangingPunct="1"/>
            <a:r>
              <a:rPr lang="en-GB" altLang="en-US" dirty="0">
                <a:ea typeface="ＭＳ Ｐゴシック" panose="020B0600070205080204" pitchFamily="34" charset="-128"/>
              </a:rPr>
              <a:t>Capital expenditure</a:t>
            </a:r>
          </a:p>
          <a:p>
            <a:pPr eaLnBrk="1" hangingPunct="1">
              <a:buFontTx/>
              <a:buNone/>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642147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7DD9FA05-AC0E-4591-AB47-7A07F287C0DF}" type="slidenum">
              <a:rPr lang="en-GB" altLang="en-US" sz="1400"/>
              <a:pPr>
                <a:spcBef>
                  <a:spcPct val="0"/>
                </a:spcBef>
                <a:buFontTx/>
                <a:buNone/>
              </a:pPr>
              <a:t>10</a:t>
            </a:fld>
            <a:endParaRPr lang="en-GB" altLang="en-US" sz="1400" dirty="0"/>
          </a:p>
        </p:txBody>
      </p:sp>
      <p:sp>
        <p:nvSpPr>
          <p:cNvPr id="14339" name="Rectangle 2"/>
          <p:cNvSpPr>
            <a:spLocks noGrp="1" noChangeArrowheads="1"/>
          </p:cNvSpPr>
          <p:nvPr>
            <p:ph type="title"/>
          </p:nvPr>
        </p:nvSpPr>
        <p:spPr/>
        <p:txBody>
          <a:bodyPr/>
          <a:lstStyle/>
          <a:p>
            <a:r>
              <a:rPr lang="en-GB" altLang="en-US" b="1" u="sng" dirty="0">
                <a:ea typeface="ＭＳ Ｐゴシック" panose="020B0600070205080204" pitchFamily="34" charset="-128"/>
              </a:rPr>
              <a:t>MASTER BUDGETS</a:t>
            </a:r>
          </a:p>
        </p:txBody>
      </p:sp>
      <p:sp>
        <p:nvSpPr>
          <p:cNvPr id="14340" name="Rectangle 3"/>
          <p:cNvSpPr>
            <a:spLocks noGrp="1" noChangeArrowheads="1"/>
          </p:cNvSpPr>
          <p:nvPr>
            <p:ph type="body" idx="1"/>
          </p:nvPr>
        </p:nvSpPr>
        <p:spPr/>
        <p:txBody>
          <a:bodyPr anchor="ctr"/>
          <a:lstStyle/>
          <a:p>
            <a:pPr eaLnBrk="1" hangingPunct="1">
              <a:spcAft>
                <a:spcPts val="1200"/>
              </a:spcAft>
            </a:pPr>
            <a:r>
              <a:rPr lang="en-GB" altLang="en-US" dirty="0">
                <a:ea typeface="ＭＳ Ｐゴシック" panose="020B0600070205080204" pitchFamily="34" charset="-128"/>
              </a:rPr>
              <a:t>Are summarised the individual operating budgets, and they usually consist of:  </a:t>
            </a:r>
          </a:p>
          <a:p>
            <a:pPr lvl="1" eaLnBrk="1" hangingPunct="1">
              <a:spcAft>
                <a:spcPts val="1200"/>
              </a:spcAft>
              <a:buFont typeface="Arial" panose="020B0604020202020204" pitchFamily="34" charset="0"/>
              <a:buChar char="•"/>
            </a:pPr>
            <a:r>
              <a:rPr lang="en-GB" altLang="en-US" sz="3200" dirty="0">
                <a:ea typeface="ＭＳ Ｐゴシック" panose="020B0600070205080204" pitchFamily="34" charset="-128"/>
              </a:rPr>
              <a:t>Cash budget</a:t>
            </a:r>
          </a:p>
          <a:p>
            <a:pPr lvl="1" eaLnBrk="1" hangingPunct="1">
              <a:spcAft>
                <a:spcPts val="1200"/>
              </a:spcAft>
              <a:buFont typeface="Arial" panose="020B0604020202020204" pitchFamily="34" charset="0"/>
              <a:buChar char="•"/>
            </a:pPr>
            <a:r>
              <a:rPr lang="en-GB" altLang="en-US" sz="3200" dirty="0">
                <a:ea typeface="ＭＳ Ｐゴシック" panose="020B0600070205080204" pitchFamily="34" charset="-128"/>
              </a:rPr>
              <a:t>Income statement</a:t>
            </a:r>
          </a:p>
          <a:p>
            <a:pPr lvl="1" eaLnBrk="1" hangingPunct="1">
              <a:spcAft>
                <a:spcPts val="1200"/>
              </a:spcAft>
              <a:buFont typeface="Arial" panose="020B0604020202020204" pitchFamily="34" charset="0"/>
              <a:buChar char="•"/>
            </a:pPr>
            <a:r>
              <a:rPr lang="en-GB" altLang="en-US" sz="3200" dirty="0">
                <a:ea typeface="ＭＳ Ｐゴシック" panose="020B0600070205080204" pitchFamily="34" charset="-128"/>
              </a:rPr>
              <a:t>Statement of Financial Position (SOFP)</a:t>
            </a:r>
          </a:p>
        </p:txBody>
      </p:sp>
    </p:spTree>
    <p:extLst>
      <p:ext uri="{BB962C8B-B14F-4D97-AF65-F5344CB8AC3E}">
        <p14:creationId xmlns:p14="http://schemas.microsoft.com/office/powerpoint/2010/main" val="1191088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C0BB-E234-EFC3-858A-8BAAE993BE6B}"/>
              </a:ext>
            </a:extLst>
          </p:cNvPr>
          <p:cNvSpPr>
            <a:spLocks noGrp="1"/>
          </p:cNvSpPr>
          <p:nvPr>
            <p:ph type="title"/>
          </p:nvPr>
        </p:nvSpPr>
        <p:spPr>
          <a:xfrm>
            <a:off x="539552" y="227472"/>
            <a:ext cx="8229600" cy="1143000"/>
          </a:xfrm>
        </p:spPr>
        <p:txBody>
          <a:bodyPr/>
          <a:lstStyle/>
          <a:p>
            <a:r>
              <a:rPr lang="en-GB" b="1" u="sng" dirty="0">
                <a:ea typeface="ＭＳ Ｐゴシック" panose="020B0600070205080204" pitchFamily="34" charset="-128"/>
              </a:rPr>
              <a:t>MASTER BUDGETS INTERRELATIONSHIP</a:t>
            </a:r>
          </a:p>
        </p:txBody>
      </p:sp>
      <p:pic>
        <p:nvPicPr>
          <p:cNvPr id="7" name="Content Placeholder 6">
            <a:extLst>
              <a:ext uri="{FF2B5EF4-FFF2-40B4-BE49-F238E27FC236}">
                <a16:creationId xmlns:a16="http://schemas.microsoft.com/office/drawing/2014/main" id="{D5250F91-5BF4-D707-730D-D1374E64102B}"/>
              </a:ext>
            </a:extLst>
          </p:cNvPr>
          <p:cNvPicPr>
            <a:picLocks noGrp="1" noChangeAspect="1"/>
          </p:cNvPicPr>
          <p:nvPr>
            <p:ph idx="1"/>
          </p:nvPr>
        </p:nvPicPr>
        <p:blipFill>
          <a:blip r:embed="rId2"/>
          <a:stretch>
            <a:fillRect/>
          </a:stretch>
        </p:blipFill>
        <p:spPr>
          <a:xfrm>
            <a:off x="1691680" y="1772816"/>
            <a:ext cx="5935895" cy="3701007"/>
          </a:xfrm>
        </p:spPr>
      </p:pic>
      <p:sp>
        <p:nvSpPr>
          <p:cNvPr id="5" name="Slide Number Placeholder 4">
            <a:extLst>
              <a:ext uri="{FF2B5EF4-FFF2-40B4-BE49-F238E27FC236}">
                <a16:creationId xmlns:a16="http://schemas.microsoft.com/office/drawing/2014/main" id="{334447C7-C960-90EC-9F33-CB30E524C20A}"/>
              </a:ext>
            </a:extLst>
          </p:cNvPr>
          <p:cNvSpPr>
            <a:spLocks noGrp="1"/>
          </p:cNvSpPr>
          <p:nvPr>
            <p:ph type="sldNum" sz="quarter" idx="12"/>
          </p:nvPr>
        </p:nvSpPr>
        <p:spPr/>
        <p:txBody>
          <a:bodyPr/>
          <a:lstStyle/>
          <a:p>
            <a:pPr>
              <a:defRPr/>
            </a:pPr>
            <a:fld id="{6550E941-99E4-4403-A917-B30FF69A9617}" type="slidenum">
              <a:rPr lang="en-GB" altLang="en-US" sz="1400">
                <a:solidFill>
                  <a:schemeClr val="tx1"/>
                </a:solidFill>
                <a:latin typeface="Arial" panose="020B0604020202020204" pitchFamily="34" charset="0"/>
                <a:ea typeface="ＭＳ Ｐゴシック" panose="020B0600070205080204" pitchFamily="34" charset="-128"/>
              </a:rPr>
              <a:pPr>
                <a:defRPr/>
              </a:pPr>
              <a:t>11</a:t>
            </a:fld>
            <a:endParaRPr lang="en-GB" altLang="en-US" sz="1400" dirty="0">
              <a:solidFill>
                <a:schemeClr val="tx1"/>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77260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165E2BDB-CA6E-49E8-BB81-3AEB653AD8FD}" type="slidenum">
              <a:rPr lang="en-GB" altLang="en-US" sz="1400"/>
              <a:pPr>
                <a:spcBef>
                  <a:spcPct val="0"/>
                </a:spcBef>
                <a:buFontTx/>
                <a:buNone/>
              </a:pPr>
              <a:t>12</a:t>
            </a:fld>
            <a:endParaRPr lang="en-GB" altLang="en-US" sz="1400"/>
          </a:p>
        </p:txBody>
      </p:sp>
      <p:sp>
        <p:nvSpPr>
          <p:cNvPr id="15363" name="Rectangle 2"/>
          <p:cNvSpPr>
            <a:spLocks noGrp="1" noChangeArrowheads="1"/>
          </p:cNvSpPr>
          <p:nvPr>
            <p:ph type="title"/>
          </p:nvPr>
        </p:nvSpPr>
        <p:spPr>
          <a:xfrm>
            <a:off x="491505" y="0"/>
            <a:ext cx="8229600" cy="1143000"/>
          </a:xfrm>
        </p:spPr>
        <p:txBody>
          <a:bodyPr/>
          <a:lstStyle/>
          <a:p>
            <a:r>
              <a:rPr lang="en-GB" altLang="en-US" b="1" u="sng" dirty="0">
                <a:ea typeface="ＭＳ Ｐゴシック" panose="020B0600070205080204" pitchFamily="34" charset="-128"/>
              </a:rPr>
              <a:t>SALES BUDGET </a:t>
            </a:r>
            <a:br>
              <a:rPr lang="en-GB" altLang="en-US" b="1" u="sng" dirty="0">
                <a:ea typeface="ＭＳ Ｐゴシック" panose="020B0600070205080204" pitchFamily="34" charset="-128"/>
              </a:rPr>
            </a:br>
            <a:r>
              <a:rPr lang="en-GB" altLang="en-US" sz="3600" b="1" u="sng" dirty="0">
                <a:solidFill>
                  <a:schemeClr val="tx2">
                    <a:lumMod val="60000"/>
                    <a:lumOff val="40000"/>
                  </a:schemeClr>
                </a:solidFill>
                <a:ea typeface="ＭＳ Ｐゴシック" panose="020B0600070205080204" pitchFamily="34" charset="-128"/>
              </a:rPr>
              <a:t>(Quantities and Selling price)</a:t>
            </a:r>
            <a:endParaRPr lang="en-GB" altLang="en-US" b="1" u="sng" dirty="0">
              <a:solidFill>
                <a:schemeClr val="tx2">
                  <a:lumMod val="60000"/>
                  <a:lumOff val="40000"/>
                </a:schemeClr>
              </a:solidFill>
              <a:ea typeface="ＭＳ Ｐゴシック" panose="020B0600070205080204" pitchFamily="34" charset="-128"/>
            </a:endParaRPr>
          </a:p>
        </p:txBody>
      </p:sp>
      <p:sp>
        <p:nvSpPr>
          <p:cNvPr id="11267" name="Rectangle 3"/>
          <p:cNvSpPr>
            <a:spLocks noGrp="1" noChangeArrowheads="1"/>
          </p:cNvSpPr>
          <p:nvPr>
            <p:ph type="body" idx="1"/>
          </p:nvPr>
        </p:nvSpPr>
        <p:spPr>
          <a:xfrm>
            <a:off x="563512" y="3273864"/>
            <a:ext cx="8400975" cy="2142463"/>
          </a:xfrm>
        </p:spPr>
        <p:txBody>
          <a:bodyPr anchor="ctr"/>
          <a:lstStyle/>
          <a:p>
            <a:pPr marL="0" indent="0" eaLnBrk="1" hangingPunct="1">
              <a:lnSpc>
                <a:spcPct val="90000"/>
              </a:lnSpc>
              <a:buFontTx/>
              <a:buNone/>
            </a:pPr>
            <a:r>
              <a:rPr lang="en-GB" altLang="en-US" sz="2400" b="1" u="sng" dirty="0">
                <a:ea typeface="ＭＳ Ｐゴシック" panose="020B0600070205080204" pitchFamily="34" charset="-128"/>
              </a:rPr>
              <a:t>Estimating sales:</a:t>
            </a:r>
          </a:p>
          <a:p>
            <a:pPr lvl="1" indent="-476250" eaLnBrk="1" hangingPunct="1">
              <a:lnSpc>
                <a:spcPct val="90000"/>
              </a:lnSpc>
              <a:buFont typeface="Arial" panose="020B0604020202020204" pitchFamily="34" charset="0"/>
              <a:buChar char="•"/>
            </a:pPr>
            <a:r>
              <a:rPr lang="en-GB" altLang="en-US" sz="2400" dirty="0">
                <a:ea typeface="ＭＳ Ｐゴシック" panose="020B0600070205080204" pitchFamily="34" charset="-128"/>
              </a:rPr>
              <a:t>Forecast from the previous year 	</a:t>
            </a:r>
          </a:p>
          <a:p>
            <a:pPr lvl="1" indent="-476250" eaLnBrk="1" hangingPunct="1">
              <a:lnSpc>
                <a:spcPct val="90000"/>
              </a:lnSpc>
              <a:buFont typeface="Arial" panose="020B0604020202020204" pitchFamily="34" charset="0"/>
              <a:buChar char="•"/>
            </a:pPr>
            <a:r>
              <a:rPr lang="en-GB" altLang="en-US" sz="2400" dirty="0">
                <a:ea typeface="ＭＳ Ｐゴシック" panose="020B0600070205080204" pitchFamily="34" charset="-128"/>
              </a:rPr>
              <a:t>Judgement of sales staff</a:t>
            </a:r>
          </a:p>
          <a:p>
            <a:pPr lvl="1" indent="-476250" eaLnBrk="1" hangingPunct="1">
              <a:lnSpc>
                <a:spcPct val="90000"/>
              </a:lnSpc>
              <a:buFont typeface="Arial" panose="020B0604020202020204" pitchFamily="34" charset="0"/>
              <a:buChar char="•"/>
            </a:pPr>
            <a:r>
              <a:rPr lang="en-GB" altLang="en-US" sz="2400" dirty="0">
                <a:ea typeface="ＭＳ Ｐゴシック" panose="020B0600070205080204" pitchFamily="34" charset="-128"/>
              </a:rPr>
              <a:t>Existing customers</a:t>
            </a:r>
          </a:p>
          <a:p>
            <a:pPr lvl="1" indent="-476250" eaLnBrk="1" hangingPunct="1">
              <a:lnSpc>
                <a:spcPct val="90000"/>
              </a:lnSpc>
              <a:buFont typeface="Arial" panose="020B0604020202020204" pitchFamily="34" charset="0"/>
              <a:buChar char="•"/>
            </a:pPr>
            <a:r>
              <a:rPr lang="en-GB" altLang="en-US" sz="2400" dirty="0">
                <a:ea typeface="ＭＳ Ｐゴシック" panose="020B0600070205080204" pitchFamily="34" charset="-128"/>
              </a:rPr>
              <a:t>Statistical techniques</a:t>
            </a:r>
          </a:p>
          <a:p>
            <a:pPr lvl="1" indent="-476250" eaLnBrk="1" hangingPunct="1">
              <a:lnSpc>
                <a:spcPct val="90000"/>
              </a:lnSpc>
              <a:buFont typeface="Arial" panose="020B0604020202020204" pitchFamily="34" charset="0"/>
              <a:buChar char="•"/>
            </a:pPr>
            <a:r>
              <a:rPr lang="en-GB" altLang="en-US" sz="2400" dirty="0">
                <a:ea typeface="ＭＳ Ｐゴシック" panose="020B0600070205080204" pitchFamily="34" charset="-128"/>
              </a:rPr>
              <a:t>Market research</a:t>
            </a:r>
          </a:p>
          <a:p>
            <a:pPr lvl="1" indent="-476250" eaLnBrk="1" hangingPunct="1">
              <a:lnSpc>
                <a:spcPct val="90000"/>
              </a:lnSpc>
              <a:buFont typeface="Arial" panose="020B0604020202020204" pitchFamily="34" charset="0"/>
              <a:buChar char="•"/>
            </a:pPr>
            <a:r>
              <a:rPr lang="en-GB" altLang="en-US" sz="2400" dirty="0">
                <a:ea typeface="ＭＳ Ｐゴシック" panose="020B0600070205080204" pitchFamily="34" charset="-128"/>
              </a:rPr>
              <a:t>Purchase of data</a:t>
            </a:r>
          </a:p>
        </p:txBody>
      </p:sp>
      <p:graphicFrame>
        <p:nvGraphicFramePr>
          <p:cNvPr id="2" name="Table 1">
            <a:extLst>
              <a:ext uri="{FF2B5EF4-FFF2-40B4-BE49-F238E27FC236}">
                <a16:creationId xmlns:a16="http://schemas.microsoft.com/office/drawing/2014/main" id="{A00ACD7E-CA6B-40E9-8C0A-56D54FA192CD}"/>
              </a:ext>
            </a:extLst>
          </p:cNvPr>
          <p:cNvGraphicFramePr>
            <a:graphicFrameLocks noGrp="1"/>
          </p:cNvGraphicFramePr>
          <p:nvPr>
            <p:extLst>
              <p:ext uri="{D42A27DB-BD31-4B8C-83A1-F6EECF244321}">
                <p14:modId xmlns:p14="http://schemas.microsoft.com/office/powerpoint/2010/main" val="3500291103"/>
              </p:ext>
            </p:extLst>
          </p:nvPr>
        </p:nvGraphicFramePr>
        <p:xfrm>
          <a:off x="539204" y="1762583"/>
          <a:ext cx="8165008" cy="1188720"/>
        </p:xfrm>
        <a:graphic>
          <a:graphicData uri="http://schemas.openxmlformats.org/drawingml/2006/table">
            <a:tbl>
              <a:tblPr firstRow="1" bandRow="1">
                <a:tableStyleId>{5C22544A-7EE6-4342-B048-85BDC9FD1C3A}</a:tableStyleId>
              </a:tblPr>
              <a:tblGrid>
                <a:gridCol w="2041252">
                  <a:extLst>
                    <a:ext uri="{9D8B030D-6E8A-4147-A177-3AD203B41FA5}">
                      <a16:colId xmlns:a16="http://schemas.microsoft.com/office/drawing/2014/main" val="20000"/>
                    </a:ext>
                  </a:extLst>
                </a:gridCol>
                <a:gridCol w="2041252">
                  <a:extLst>
                    <a:ext uri="{9D8B030D-6E8A-4147-A177-3AD203B41FA5}">
                      <a16:colId xmlns:a16="http://schemas.microsoft.com/office/drawing/2014/main" val="20001"/>
                    </a:ext>
                  </a:extLst>
                </a:gridCol>
                <a:gridCol w="2041252">
                  <a:extLst>
                    <a:ext uri="{9D8B030D-6E8A-4147-A177-3AD203B41FA5}">
                      <a16:colId xmlns:a16="http://schemas.microsoft.com/office/drawing/2014/main" val="20002"/>
                    </a:ext>
                  </a:extLst>
                </a:gridCol>
                <a:gridCol w="2041252">
                  <a:extLst>
                    <a:ext uri="{9D8B030D-6E8A-4147-A177-3AD203B41FA5}">
                      <a16:colId xmlns:a16="http://schemas.microsoft.com/office/drawing/2014/main" val="20003"/>
                    </a:ext>
                  </a:extLst>
                </a:gridCol>
              </a:tblGrid>
              <a:tr h="0">
                <a:tc>
                  <a:txBody>
                    <a:bodyPr/>
                    <a:lstStyle/>
                    <a:p>
                      <a:pPr algn="ctr"/>
                      <a:r>
                        <a:rPr lang="en-GB" sz="2000" dirty="0">
                          <a:solidFill>
                            <a:schemeClr val="bg1"/>
                          </a:solidFill>
                        </a:rPr>
                        <a:t>Product</a:t>
                      </a:r>
                    </a:p>
                  </a:txBody>
                  <a:tcPr anchor="ctr"/>
                </a:tc>
                <a:tc>
                  <a:txBody>
                    <a:bodyPr/>
                    <a:lstStyle/>
                    <a:p>
                      <a:pPr algn="ctr"/>
                      <a:r>
                        <a:rPr lang="en-GB" sz="2000" dirty="0">
                          <a:solidFill>
                            <a:schemeClr val="bg1"/>
                          </a:solidFill>
                        </a:rPr>
                        <a:t>Units sold</a:t>
                      </a:r>
                    </a:p>
                  </a:txBody>
                  <a:tcPr anchor="ctr"/>
                </a:tc>
                <a:tc>
                  <a:txBody>
                    <a:bodyPr/>
                    <a:lstStyle/>
                    <a:p>
                      <a:pPr algn="ctr"/>
                      <a:r>
                        <a:rPr lang="en-GB" sz="2000" dirty="0">
                          <a:solidFill>
                            <a:schemeClr val="bg1"/>
                          </a:solidFill>
                        </a:rPr>
                        <a:t>Selling price £</a:t>
                      </a:r>
                    </a:p>
                  </a:txBody>
                  <a:tcPr anchor="ctr"/>
                </a:tc>
                <a:tc>
                  <a:txBody>
                    <a:bodyPr/>
                    <a:lstStyle/>
                    <a:p>
                      <a:pPr algn="ctr"/>
                      <a:r>
                        <a:rPr lang="en-GB" sz="2000" dirty="0">
                          <a:solidFill>
                            <a:schemeClr val="bg1"/>
                          </a:solidFill>
                        </a:rPr>
                        <a:t>Total revenue £</a:t>
                      </a:r>
                    </a:p>
                  </a:txBody>
                  <a:tcPr anchor="ctr"/>
                </a:tc>
                <a:extLst>
                  <a:ext uri="{0D108BD9-81ED-4DB2-BD59-A6C34878D82A}">
                    <a16:rowId xmlns:a16="http://schemas.microsoft.com/office/drawing/2014/main" val="10000"/>
                  </a:ext>
                </a:extLst>
              </a:tr>
              <a:tr h="390166">
                <a:tc>
                  <a:txBody>
                    <a:bodyPr/>
                    <a:lstStyle/>
                    <a:p>
                      <a:pPr algn="ctr"/>
                      <a:r>
                        <a:rPr lang="en-GB" sz="2000" dirty="0"/>
                        <a:t>A</a:t>
                      </a:r>
                    </a:p>
                  </a:txBody>
                  <a:tcPr anchor="ctr"/>
                </a:tc>
                <a:tc>
                  <a:txBody>
                    <a:bodyPr/>
                    <a:lstStyle/>
                    <a:p>
                      <a:pPr algn="ctr"/>
                      <a:r>
                        <a:rPr lang="en-GB" sz="2000" dirty="0"/>
                        <a:t>30</a:t>
                      </a:r>
                    </a:p>
                  </a:txBody>
                  <a:tcPr anchor="ctr"/>
                </a:tc>
                <a:tc>
                  <a:txBody>
                    <a:bodyPr/>
                    <a:lstStyle/>
                    <a:p>
                      <a:pPr algn="ctr"/>
                      <a:r>
                        <a:rPr lang="en-GB" sz="2000" dirty="0"/>
                        <a:t>10</a:t>
                      </a:r>
                    </a:p>
                  </a:txBody>
                  <a:tcPr anchor="ctr"/>
                </a:tc>
                <a:tc>
                  <a:txBody>
                    <a:bodyPr/>
                    <a:lstStyle/>
                    <a:p>
                      <a:pPr algn="ctr"/>
                      <a:r>
                        <a:rPr lang="en-GB" sz="2000" dirty="0"/>
                        <a:t>300</a:t>
                      </a:r>
                    </a:p>
                  </a:txBody>
                  <a:tcPr anchor="ctr"/>
                </a:tc>
                <a:extLst>
                  <a:ext uri="{0D108BD9-81ED-4DB2-BD59-A6C34878D82A}">
                    <a16:rowId xmlns:a16="http://schemas.microsoft.com/office/drawing/2014/main" val="10001"/>
                  </a:ext>
                </a:extLst>
              </a:tr>
              <a:tr h="390166">
                <a:tc>
                  <a:txBody>
                    <a:bodyPr/>
                    <a:lstStyle/>
                    <a:p>
                      <a:pPr algn="ctr"/>
                      <a:r>
                        <a:rPr lang="en-GB" sz="2000" dirty="0"/>
                        <a:t>B</a:t>
                      </a:r>
                    </a:p>
                  </a:txBody>
                  <a:tcPr anchor="ctr"/>
                </a:tc>
                <a:tc>
                  <a:txBody>
                    <a:bodyPr/>
                    <a:lstStyle/>
                    <a:p>
                      <a:pPr algn="ctr"/>
                      <a:r>
                        <a:rPr lang="en-GB" sz="2000" dirty="0"/>
                        <a:t>40</a:t>
                      </a:r>
                    </a:p>
                  </a:txBody>
                  <a:tcPr anchor="ctr"/>
                </a:tc>
                <a:tc>
                  <a:txBody>
                    <a:bodyPr/>
                    <a:lstStyle/>
                    <a:p>
                      <a:pPr algn="ctr"/>
                      <a:r>
                        <a:rPr lang="en-GB" sz="2000" dirty="0"/>
                        <a:t>15</a:t>
                      </a:r>
                    </a:p>
                  </a:txBody>
                  <a:tcPr anchor="ctr"/>
                </a:tc>
                <a:tc>
                  <a:txBody>
                    <a:bodyPr/>
                    <a:lstStyle/>
                    <a:p>
                      <a:pPr algn="ctr"/>
                      <a:r>
                        <a:rPr lang="en-GB" sz="2000" dirty="0"/>
                        <a:t>600</a:t>
                      </a:r>
                    </a:p>
                  </a:txBody>
                  <a:tcPr anchor="ctr"/>
                </a:tc>
                <a:extLst>
                  <a:ext uri="{0D108BD9-81ED-4DB2-BD59-A6C34878D82A}">
                    <a16:rowId xmlns:a16="http://schemas.microsoft.com/office/drawing/2014/main" val="10002"/>
                  </a:ext>
                </a:extLst>
              </a:tr>
            </a:tbl>
          </a:graphicData>
        </a:graphic>
      </p:graphicFrame>
      <p:sp>
        <p:nvSpPr>
          <p:cNvPr id="3" name="TextBox 2">
            <a:extLst>
              <a:ext uri="{FF2B5EF4-FFF2-40B4-BE49-F238E27FC236}">
                <a16:creationId xmlns:a16="http://schemas.microsoft.com/office/drawing/2014/main" id="{C013A1DB-AECF-D49F-B6CF-41A1DA206F9D}"/>
              </a:ext>
            </a:extLst>
          </p:cNvPr>
          <p:cNvSpPr txBox="1"/>
          <p:nvPr/>
        </p:nvSpPr>
        <p:spPr>
          <a:xfrm>
            <a:off x="457225" y="1217358"/>
            <a:ext cx="8328967" cy="738664"/>
          </a:xfrm>
          <a:prstGeom prst="rect">
            <a:avLst/>
          </a:prstGeom>
          <a:noFill/>
        </p:spPr>
        <p:txBody>
          <a:bodyPr wrap="square" rtlCol="0">
            <a:spAutoFit/>
          </a:bodyPr>
          <a:lstStyle/>
          <a:p>
            <a:r>
              <a:rPr lang="en-GB" altLang="en-US" sz="2400" dirty="0">
                <a:latin typeface="+mn-lt"/>
                <a:ea typeface="ＭＳ Ｐゴシック" panose="020B0600070205080204" pitchFamily="34" charset="-128"/>
              </a:rPr>
              <a:t>Planned volume of sales multiplied by expected sales price.</a:t>
            </a:r>
            <a:endParaRPr lang="en-GB" altLang="en-US" sz="2400" dirty="0">
              <a:solidFill>
                <a:schemeClr val="tx2">
                  <a:lumMod val="75000"/>
                </a:schemeClr>
              </a:solidFill>
              <a:highlight>
                <a:srgbClr val="FFFF00"/>
              </a:highlight>
              <a:latin typeface="+mn-lt"/>
              <a:ea typeface="ＭＳ Ｐゴシック" panose="020B0600070205080204" pitchFamily="34" charset="-128"/>
            </a:endParaRPr>
          </a:p>
          <a:p>
            <a:endParaRPr lang="en-GB" dirty="0"/>
          </a:p>
        </p:txBody>
      </p:sp>
    </p:spTree>
    <p:extLst>
      <p:ext uri="{BB962C8B-B14F-4D97-AF65-F5344CB8AC3E}">
        <p14:creationId xmlns:p14="http://schemas.microsoft.com/office/powerpoint/2010/main" val="633387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6564BC97-2F8A-4D12-A452-699CE731144C}" type="slidenum">
              <a:rPr lang="en-GB" altLang="en-US" sz="1400"/>
              <a:pPr>
                <a:spcBef>
                  <a:spcPct val="0"/>
                </a:spcBef>
                <a:buFontTx/>
                <a:buNone/>
              </a:pPr>
              <a:t>13</a:t>
            </a:fld>
            <a:endParaRPr lang="en-GB" altLang="en-US" sz="1400"/>
          </a:p>
        </p:txBody>
      </p:sp>
      <p:sp>
        <p:nvSpPr>
          <p:cNvPr id="16387" name="Rectangle 2"/>
          <p:cNvSpPr>
            <a:spLocks noGrp="1" noChangeArrowheads="1"/>
          </p:cNvSpPr>
          <p:nvPr>
            <p:ph type="title"/>
          </p:nvPr>
        </p:nvSpPr>
        <p:spPr>
          <a:xfrm>
            <a:off x="0" y="231776"/>
            <a:ext cx="9144000" cy="1143000"/>
          </a:xfrm>
        </p:spPr>
        <p:txBody>
          <a:bodyPr/>
          <a:lstStyle/>
          <a:p>
            <a:r>
              <a:rPr lang="en-GB" altLang="en-US" b="1" u="sng" dirty="0">
                <a:ea typeface="ＭＳ Ｐゴシック" panose="020B0600070205080204" pitchFamily="34" charset="-128"/>
              </a:rPr>
              <a:t>PRODUCTION PLAN </a:t>
            </a:r>
            <a:br>
              <a:rPr lang="en-GB" altLang="en-US" b="1" u="sng" dirty="0">
                <a:ea typeface="ＭＳ Ｐゴシック" panose="020B0600070205080204" pitchFamily="34" charset="-128"/>
              </a:rPr>
            </a:br>
            <a:r>
              <a:rPr lang="en-GB" altLang="en-US" sz="3600" b="1" u="sng" dirty="0">
                <a:solidFill>
                  <a:schemeClr val="tx2">
                    <a:lumMod val="60000"/>
                    <a:lumOff val="40000"/>
                  </a:schemeClr>
                </a:solidFill>
                <a:ea typeface="ＭＳ Ｐゴシック" panose="020B0600070205080204" pitchFamily="34" charset="-128"/>
              </a:rPr>
              <a:t>(Quantities-in units only)</a:t>
            </a:r>
          </a:p>
        </p:txBody>
      </p:sp>
      <p:sp>
        <p:nvSpPr>
          <p:cNvPr id="2" name="Rectangle 3"/>
          <p:cNvSpPr>
            <a:spLocks noGrp="1" noChangeArrowheads="1"/>
          </p:cNvSpPr>
          <p:nvPr>
            <p:ph type="body" idx="1"/>
          </p:nvPr>
        </p:nvSpPr>
        <p:spPr>
          <a:xfrm>
            <a:off x="683568" y="1556792"/>
            <a:ext cx="8229600" cy="3917032"/>
          </a:xfrm>
        </p:spPr>
        <p:txBody>
          <a:bodyPr anchor="ctr"/>
          <a:lstStyle/>
          <a:p>
            <a:pPr marL="0" indent="0" eaLnBrk="1" fontAlgn="t" hangingPunct="1">
              <a:buNone/>
            </a:pPr>
            <a:r>
              <a:rPr lang="en-GB" sz="3600" b="1" dirty="0"/>
              <a:t>Number of units to be produced</a:t>
            </a:r>
            <a:br>
              <a:rPr lang="en-GB" sz="3600" b="1" dirty="0"/>
            </a:br>
            <a:r>
              <a:rPr lang="en-GB" sz="3600" b="1" dirty="0"/>
              <a:t>= </a:t>
            </a:r>
            <a:r>
              <a:rPr lang="en-GB" sz="3600" dirty="0"/>
              <a:t>Budgeted sales </a:t>
            </a:r>
            <a:r>
              <a:rPr lang="en-GB" sz="3600" b="1" dirty="0"/>
              <a:t>+</a:t>
            </a:r>
            <a:r>
              <a:rPr lang="en-GB" sz="3600" dirty="0"/>
              <a:t> Closing inventory</a:t>
            </a:r>
            <a:r>
              <a:rPr lang="en-GB" sz="3600" b="1" dirty="0"/>
              <a:t> </a:t>
            </a:r>
            <a:endParaRPr lang="en-GB" sz="3600" dirty="0"/>
          </a:p>
          <a:p>
            <a:pPr marL="0" indent="0" eaLnBrk="1" fontAlgn="t" hangingPunct="1">
              <a:buNone/>
            </a:pPr>
            <a:r>
              <a:rPr lang="en-GB" sz="3600" b="1" dirty="0"/>
              <a:t>- </a:t>
            </a:r>
            <a:r>
              <a:rPr lang="en-GB" sz="3600" dirty="0"/>
              <a:t>Opening inventory</a:t>
            </a:r>
            <a:endParaRPr lang="en-GB" altLang="en-US" sz="3600" dirty="0">
              <a:ea typeface="ＭＳ Ｐゴシック" panose="020B0600070205080204" pitchFamily="34" charset="-128"/>
            </a:endParaRPr>
          </a:p>
        </p:txBody>
      </p:sp>
    </p:spTree>
    <p:extLst>
      <p:ext uri="{BB962C8B-B14F-4D97-AF65-F5344CB8AC3E}">
        <p14:creationId xmlns:p14="http://schemas.microsoft.com/office/powerpoint/2010/main" val="4090901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56EC85F9-07CC-4163-B92D-6CF1AD773FA3}" type="slidenum">
              <a:rPr lang="en-GB" altLang="en-US" sz="1400"/>
              <a:pPr>
                <a:spcBef>
                  <a:spcPct val="0"/>
                </a:spcBef>
                <a:buFontTx/>
                <a:buNone/>
              </a:pPr>
              <a:t>14</a:t>
            </a:fld>
            <a:endParaRPr lang="en-GB" altLang="en-US" sz="1400" dirty="0"/>
          </a:p>
        </p:txBody>
      </p:sp>
      <p:sp>
        <p:nvSpPr>
          <p:cNvPr id="17411" name="Rectangle 2"/>
          <p:cNvSpPr>
            <a:spLocks noGrp="1" noChangeArrowheads="1"/>
          </p:cNvSpPr>
          <p:nvPr>
            <p:ph type="title"/>
          </p:nvPr>
        </p:nvSpPr>
        <p:spPr>
          <a:xfrm>
            <a:off x="457200" y="149523"/>
            <a:ext cx="8229600" cy="1143000"/>
          </a:xfrm>
        </p:spPr>
        <p:txBody>
          <a:bodyPr/>
          <a:lstStyle/>
          <a:p>
            <a:pPr eaLnBrk="1" hangingPunct="1"/>
            <a:r>
              <a:rPr lang="en-GB" altLang="en-US" b="1" u="sng" dirty="0">
                <a:ea typeface="ＭＳ Ｐゴシック" panose="020B0600070205080204" pitchFamily="34" charset="-128"/>
              </a:rPr>
              <a:t>COST OF PRODUCTION </a:t>
            </a:r>
            <a:r>
              <a:rPr lang="en-GB" altLang="en-US" b="1" u="sng" dirty="0">
                <a:solidFill>
                  <a:schemeClr val="tx2">
                    <a:lumMod val="60000"/>
                    <a:lumOff val="40000"/>
                  </a:schemeClr>
                </a:solidFill>
                <a:ea typeface="ＭＳ Ｐゴシック" panose="020B0600070205080204" pitchFamily="34" charset="-128"/>
              </a:rPr>
              <a:t>in £</a:t>
            </a:r>
            <a:endParaRPr lang="en-GB" altLang="en-US" b="1" u="sng" dirty="0">
              <a:ea typeface="ＭＳ Ｐゴシック" panose="020B0600070205080204" pitchFamily="34" charset="-128"/>
            </a:endParaRPr>
          </a:p>
        </p:txBody>
      </p:sp>
      <p:sp>
        <p:nvSpPr>
          <p:cNvPr id="2" name="Rectangle 3"/>
          <p:cNvSpPr>
            <a:spLocks noGrp="1" noChangeArrowheads="1"/>
          </p:cNvSpPr>
          <p:nvPr>
            <p:ph type="body" idx="1"/>
          </p:nvPr>
        </p:nvSpPr>
        <p:spPr>
          <a:xfrm>
            <a:off x="457200" y="1196752"/>
            <a:ext cx="8229600" cy="3917032"/>
          </a:xfrm>
        </p:spPr>
        <p:txBody>
          <a:bodyPr/>
          <a:lstStyle/>
          <a:p>
            <a:pPr eaLnBrk="1" hangingPunct="1">
              <a:lnSpc>
                <a:spcPct val="90000"/>
              </a:lnSpc>
              <a:spcBef>
                <a:spcPts val="0"/>
              </a:spcBef>
              <a:spcAft>
                <a:spcPts val="1200"/>
              </a:spcAft>
              <a:buFontTx/>
              <a:buNone/>
            </a:pPr>
            <a:r>
              <a:rPr lang="en-GB" altLang="en-US" sz="2700" b="1" dirty="0">
                <a:ea typeface="ＭＳ Ｐゴシック" panose="020B0600070205080204" pitchFamily="34" charset="-128"/>
              </a:rPr>
              <a:t>Material usage</a:t>
            </a:r>
          </a:p>
          <a:p>
            <a:pPr eaLnBrk="1" hangingPunct="1">
              <a:lnSpc>
                <a:spcPct val="90000"/>
              </a:lnSpc>
              <a:spcBef>
                <a:spcPts val="0"/>
              </a:spcBef>
              <a:spcAft>
                <a:spcPts val="1200"/>
              </a:spcAft>
              <a:buFontTx/>
              <a:buNone/>
            </a:pPr>
            <a:r>
              <a:rPr lang="en-GB" altLang="en-US" sz="2700" b="1" dirty="0">
                <a:ea typeface="ＭＳ Ｐゴシック" panose="020B0600070205080204" pitchFamily="34" charset="-128"/>
              </a:rPr>
              <a:t>=</a:t>
            </a:r>
            <a:r>
              <a:rPr lang="en-GB" altLang="en-US" sz="2700" dirty="0">
                <a:ea typeface="ＭＳ Ｐゴシック" panose="020B0600070205080204" pitchFamily="34" charset="-128"/>
              </a:rPr>
              <a:t> Budgeted production </a:t>
            </a:r>
            <a:r>
              <a:rPr lang="en-GB" altLang="en-US" sz="2700" b="1" dirty="0">
                <a:ea typeface="ＭＳ Ｐゴシック" panose="020B0600070205080204" pitchFamily="34" charset="-128"/>
              </a:rPr>
              <a:t>x</a:t>
            </a:r>
            <a:r>
              <a:rPr lang="en-GB" altLang="en-US" sz="2700" dirty="0">
                <a:ea typeface="ＭＳ Ｐゴシック" panose="020B0600070205080204" pitchFamily="34" charset="-128"/>
              </a:rPr>
              <a:t> Raw material needed for unit production</a:t>
            </a:r>
          </a:p>
          <a:p>
            <a:pPr eaLnBrk="1" hangingPunct="1">
              <a:lnSpc>
                <a:spcPct val="90000"/>
              </a:lnSpc>
              <a:spcBef>
                <a:spcPts val="0"/>
              </a:spcBef>
              <a:spcAft>
                <a:spcPts val="1200"/>
              </a:spcAft>
              <a:buNone/>
            </a:pPr>
            <a:r>
              <a:rPr lang="en-GB" altLang="en-US" sz="2700" b="1" dirty="0">
                <a:ea typeface="ＭＳ Ｐゴシック" panose="020B0600070205080204" pitchFamily="34" charset="-128"/>
              </a:rPr>
              <a:t>Materials purchase</a:t>
            </a:r>
          </a:p>
          <a:p>
            <a:pPr eaLnBrk="1" hangingPunct="1">
              <a:lnSpc>
                <a:spcPct val="90000"/>
              </a:lnSpc>
              <a:spcBef>
                <a:spcPts val="0"/>
              </a:spcBef>
              <a:spcAft>
                <a:spcPts val="1200"/>
              </a:spcAft>
              <a:buFontTx/>
              <a:buNone/>
            </a:pPr>
            <a:r>
              <a:rPr lang="en-GB" altLang="en-US" sz="2700" b="1" dirty="0">
                <a:ea typeface="ＭＳ Ｐゴシック" panose="020B0600070205080204" pitchFamily="34" charset="-128"/>
              </a:rPr>
              <a:t>= </a:t>
            </a:r>
            <a:r>
              <a:rPr lang="en-GB" altLang="en-US" sz="2700" dirty="0">
                <a:ea typeface="ＭＳ Ｐゴシック" panose="020B0600070205080204" pitchFamily="34" charset="-128"/>
              </a:rPr>
              <a:t>Materials usage </a:t>
            </a:r>
            <a:r>
              <a:rPr lang="en-GB" altLang="en-US" sz="2700" b="1" dirty="0">
                <a:ea typeface="ＭＳ Ｐゴシック" panose="020B0600070205080204" pitchFamily="34" charset="-128"/>
              </a:rPr>
              <a:t>+</a:t>
            </a:r>
            <a:r>
              <a:rPr lang="en-GB" altLang="en-US" sz="2700" dirty="0">
                <a:ea typeface="ＭＳ Ｐゴシック" panose="020B0600070205080204" pitchFamily="34" charset="-128"/>
              </a:rPr>
              <a:t> Closing inventory </a:t>
            </a:r>
            <a:r>
              <a:rPr lang="en-GB" altLang="en-US" sz="2700" b="1" dirty="0">
                <a:ea typeface="ＭＳ Ｐゴシック" panose="020B0600070205080204" pitchFamily="34" charset="-128"/>
              </a:rPr>
              <a:t>–</a:t>
            </a:r>
            <a:r>
              <a:rPr lang="en-GB" altLang="en-US" sz="2700" dirty="0">
                <a:ea typeface="ＭＳ Ｐゴシック" panose="020B0600070205080204" pitchFamily="34" charset="-128"/>
              </a:rPr>
              <a:t> Opening inventory</a:t>
            </a:r>
          </a:p>
          <a:p>
            <a:pPr eaLnBrk="1" hangingPunct="1">
              <a:lnSpc>
                <a:spcPct val="90000"/>
              </a:lnSpc>
              <a:spcBef>
                <a:spcPts val="0"/>
              </a:spcBef>
              <a:spcAft>
                <a:spcPts val="1200"/>
              </a:spcAft>
              <a:buNone/>
            </a:pPr>
            <a:r>
              <a:rPr lang="en-GB" altLang="en-US" sz="2700" b="1" dirty="0">
                <a:ea typeface="ＭＳ Ｐゴシック" panose="020B0600070205080204" pitchFamily="34" charset="-128"/>
              </a:rPr>
              <a:t>Labour</a:t>
            </a:r>
          </a:p>
          <a:p>
            <a:pPr eaLnBrk="1" hangingPunct="1">
              <a:lnSpc>
                <a:spcPct val="90000"/>
              </a:lnSpc>
              <a:spcBef>
                <a:spcPts val="0"/>
              </a:spcBef>
              <a:spcAft>
                <a:spcPts val="1200"/>
              </a:spcAft>
              <a:buFontTx/>
              <a:buNone/>
            </a:pPr>
            <a:r>
              <a:rPr lang="en-GB" altLang="en-US" sz="2700" b="1" dirty="0">
                <a:ea typeface="ＭＳ Ｐゴシック" panose="020B0600070205080204" pitchFamily="34" charset="-128"/>
              </a:rPr>
              <a:t>= </a:t>
            </a:r>
            <a:r>
              <a:rPr lang="en-GB" altLang="en-US" sz="2700" dirty="0">
                <a:ea typeface="ＭＳ Ｐゴシック" panose="020B0600070205080204" pitchFamily="34" charset="-128"/>
              </a:rPr>
              <a:t>Number of hours required </a:t>
            </a:r>
            <a:r>
              <a:rPr lang="en-GB" altLang="en-US" sz="2700" b="1" dirty="0">
                <a:ea typeface="ＭＳ Ｐゴシック" panose="020B0600070205080204" pitchFamily="34" charset="-128"/>
              </a:rPr>
              <a:t>x</a:t>
            </a:r>
            <a:r>
              <a:rPr lang="en-GB" altLang="en-US" sz="2700" dirty="0">
                <a:ea typeface="ＭＳ Ｐゴシック" panose="020B0600070205080204" pitchFamily="34" charset="-128"/>
              </a:rPr>
              <a:t> Labour rate per hour</a:t>
            </a:r>
          </a:p>
          <a:p>
            <a:pPr eaLnBrk="1" hangingPunct="1">
              <a:lnSpc>
                <a:spcPct val="90000"/>
              </a:lnSpc>
              <a:spcBef>
                <a:spcPts val="1200"/>
              </a:spcBef>
              <a:spcAft>
                <a:spcPts val="1200"/>
              </a:spcAft>
              <a:buFontTx/>
              <a:buNone/>
            </a:pPr>
            <a:r>
              <a:rPr lang="en-GB" altLang="en-US" sz="2700" b="1" dirty="0">
                <a:ea typeface="ＭＳ Ｐゴシック" panose="020B0600070205080204" pitchFamily="34" charset="-128"/>
              </a:rPr>
              <a:t>Overheads = </a:t>
            </a:r>
            <a:r>
              <a:rPr lang="en-GB" altLang="en-US" sz="2700" dirty="0">
                <a:ea typeface="ＭＳ Ｐゴシック" panose="020B0600070205080204" pitchFamily="34" charset="-128"/>
              </a:rPr>
              <a:t>Factory running costs</a:t>
            </a:r>
          </a:p>
        </p:txBody>
      </p:sp>
    </p:spTree>
    <p:extLst>
      <p:ext uri="{BB962C8B-B14F-4D97-AF65-F5344CB8AC3E}">
        <p14:creationId xmlns:p14="http://schemas.microsoft.com/office/powerpoint/2010/main" val="819657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92075"/>
            <a:ext cx="8229600" cy="1143000"/>
          </a:xfrm>
        </p:spPr>
        <p:txBody>
          <a:bodyPr/>
          <a:lstStyle/>
          <a:p>
            <a:pPr eaLnBrk="1" hangingPunct="1"/>
            <a:r>
              <a:rPr lang="en-GB" altLang="en-US" b="1" u="sng" dirty="0">
                <a:ea typeface="ＭＳ Ｐゴシック" panose="020B0600070205080204" pitchFamily="34" charset="-128"/>
              </a:rPr>
              <a:t>PREPARING CASH BUDGET</a:t>
            </a:r>
          </a:p>
        </p:txBody>
      </p:sp>
      <p:sp>
        <p:nvSpPr>
          <p:cNvPr id="19459" name="Content Placeholder 2"/>
          <p:cNvSpPr>
            <a:spLocks noGrp="1"/>
          </p:cNvSpPr>
          <p:nvPr>
            <p:ph idx="1"/>
          </p:nvPr>
        </p:nvSpPr>
        <p:spPr>
          <a:xfrm>
            <a:off x="453430" y="1124744"/>
            <a:ext cx="8229600" cy="3917032"/>
          </a:xfrm>
        </p:spPr>
        <p:txBody>
          <a:bodyPr/>
          <a:lstStyle/>
          <a:p>
            <a:pPr eaLnBrk="1" hangingPunct="1"/>
            <a:r>
              <a:rPr lang="en-GB" altLang="en-US" b="1" dirty="0">
                <a:ea typeface="ＭＳ Ｐゴシック" panose="020B0600070205080204" pitchFamily="34" charset="-128"/>
              </a:rPr>
              <a:t>What are we looking at?</a:t>
            </a:r>
          </a:p>
          <a:p>
            <a:pPr marL="457200" lvl="1" indent="0" eaLnBrk="1" hangingPunct="1">
              <a:spcAft>
                <a:spcPts val="1800"/>
              </a:spcAft>
              <a:buNone/>
            </a:pPr>
            <a:r>
              <a:rPr lang="en-GB" altLang="en-US" b="1" dirty="0">
                <a:ea typeface="ＭＳ Ｐゴシック" panose="020B0600070205080204" pitchFamily="34" charset="-128"/>
              </a:rPr>
              <a:t>Closing cash </a:t>
            </a:r>
            <a:br>
              <a:rPr lang="en-GB" altLang="en-US" b="1" dirty="0">
                <a:ea typeface="ＭＳ Ｐゴシック" panose="020B0600070205080204" pitchFamily="34" charset="-128"/>
              </a:rPr>
            </a:br>
            <a:r>
              <a:rPr lang="en-GB" altLang="en-US" b="1" dirty="0">
                <a:ea typeface="ＭＳ Ｐゴシック" panose="020B0600070205080204" pitchFamily="34" charset="-128"/>
              </a:rPr>
              <a:t>= </a:t>
            </a:r>
            <a:r>
              <a:rPr lang="en-GB" altLang="en-US" dirty="0">
                <a:ea typeface="ＭＳ Ｐゴシック" panose="020B0600070205080204" pitchFamily="34" charset="-128"/>
              </a:rPr>
              <a:t>Opening cash </a:t>
            </a:r>
            <a:r>
              <a:rPr lang="en-GB" altLang="en-US" b="1" dirty="0">
                <a:ea typeface="ＭＳ Ｐゴシック" panose="020B0600070205080204" pitchFamily="34" charset="-128"/>
              </a:rPr>
              <a:t>+</a:t>
            </a:r>
            <a:r>
              <a:rPr lang="en-GB" altLang="en-US" dirty="0">
                <a:ea typeface="ＭＳ Ｐゴシック" panose="020B0600070205080204" pitchFamily="34" charset="-128"/>
              </a:rPr>
              <a:t> Receipts </a:t>
            </a:r>
            <a:r>
              <a:rPr lang="en-GB" altLang="en-US" b="1" dirty="0">
                <a:ea typeface="ＭＳ Ｐゴシック" panose="020B0600070205080204" pitchFamily="34" charset="-128"/>
              </a:rPr>
              <a:t>–</a:t>
            </a:r>
            <a:r>
              <a:rPr lang="en-GB" altLang="en-US" dirty="0">
                <a:ea typeface="ＭＳ Ｐゴシック" panose="020B0600070205080204" pitchFamily="34" charset="-128"/>
              </a:rPr>
              <a:t> Payments </a:t>
            </a:r>
            <a:endParaRPr lang="en-GB" altLang="en-US" b="1" dirty="0">
              <a:ea typeface="ＭＳ Ｐゴシック" panose="020B0600070205080204" pitchFamily="34" charset="-128"/>
            </a:endParaRPr>
          </a:p>
          <a:p>
            <a:pPr eaLnBrk="1" hangingPunct="1">
              <a:spcBef>
                <a:spcPts val="2400"/>
              </a:spcBef>
            </a:pPr>
            <a:r>
              <a:rPr lang="en-GB" altLang="en-US" sz="2800" b="1" u="sng" dirty="0">
                <a:ea typeface="ＭＳ Ｐゴシック" panose="020B0600070205080204" pitchFamily="34" charset="-128"/>
              </a:rPr>
              <a:t>Why is this budget important?</a:t>
            </a:r>
          </a:p>
          <a:p>
            <a:pPr lvl="1" eaLnBrk="1" hangingPunct="1"/>
            <a:r>
              <a:rPr lang="en-GB" altLang="en-US" sz="2400" dirty="0">
                <a:ea typeface="ＭＳ Ｐゴシック" panose="020B0600070205080204" pitchFamily="34" charset="-128"/>
              </a:rPr>
              <a:t>Ensure sufficient cash to meet demands/carry out activities</a:t>
            </a:r>
          </a:p>
          <a:p>
            <a:pPr lvl="1" eaLnBrk="1" hangingPunct="1"/>
            <a:r>
              <a:rPr lang="en-GB" altLang="en-US" sz="2400" dirty="0">
                <a:ea typeface="ＭＳ Ｐゴシック" panose="020B0600070205080204" pitchFamily="34" charset="-128"/>
              </a:rPr>
              <a:t>Give advance warning of the need for overdraft or loans</a:t>
            </a:r>
          </a:p>
          <a:p>
            <a:pPr lvl="1" eaLnBrk="1" hangingPunct="1"/>
            <a:r>
              <a:rPr lang="en-GB" altLang="en-US" sz="2400" dirty="0">
                <a:ea typeface="ＭＳ Ｐゴシック" panose="020B0600070205080204" pitchFamily="34" charset="-128"/>
              </a:rPr>
              <a:t>Plan for an investment of cash surpluses</a:t>
            </a:r>
          </a:p>
        </p:txBody>
      </p:sp>
      <p:sp>
        <p:nvSpPr>
          <p:cNvPr id="19460"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1B5C3564-7A6B-43AF-AC03-2CF4F0E9FB0A}" type="slidenum">
              <a:rPr lang="en-GB" altLang="en-US" sz="1400"/>
              <a:pPr>
                <a:spcBef>
                  <a:spcPct val="0"/>
                </a:spcBef>
                <a:buFontTx/>
                <a:buNone/>
              </a:pPr>
              <a:t>15</a:t>
            </a:fld>
            <a:endParaRPr lang="en-GB" altLang="en-US" sz="1400"/>
          </a:p>
        </p:txBody>
      </p:sp>
    </p:spTree>
    <p:extLst>
      <p:ext uri="{BB962C8B-B14F-4D97-AF65-F5344CB8AC3E}">
        <p14:creationId xmlns:p14="http://schemas.microsoft.com/office/powerpoint/2010/main" val="1073278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D06B70CB-1BC4-4BEA-8B46-4759A4152880}" type="slidenum">
              <a:rPr lang="en-GB" altLang="en-US" sz="1400"/>
              <a:pPr>
                <a:spcBef>
                  <a:spcPct val="0"/>
                </a:spcBef>
                <a:buFontTx/>
                <a:buNone/>
              </a:pPr>
              <a:t>16</a:t>
            </a:fld>
            <a:endParaRPr lang="en-GB" altLang="en-US" sz="1400"/>
          </a:p>
        </p:txBody>
      </p:sp>
      <p:sp>
        <p:nvSpPr>
          <p:cNvPr id="18435"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BEHAVIOURAL ISSUES</a:t>
            </a:r>
          </a:p>
        </p:txBody>
      </p:sp>
      <p:sp>
        <p:nvSpPr>
          <p:cNvPr id="17411" name="Rectangle 3"/>
          <p:cNvSpPr>
            <a:spLocks noGrp="1" noChangeArrowheads="1"/>
          </p:cNvSpPr>
          <p:nvPr>
            <p:ph type="body" idx="1"/>
          </p:nvPr>
        </p:nvSpPr>
        <p:spPr>
          <a:xfrm>
            <a:off x="472033" y="1446238"/>
            <a:ext cx="8229600" cy="3989388"/>
          </a:xfrm>
        </p:spPr>
        <p:txBody>
          <a:bodyPr/>
          <a:lstStyle/>
          <a:p>
            <a:pPr marL="0" indent="0" eaLnBrk="1" hangingPunct="1">
              <a:lnSpc>
                <a:spcPct val="80000"/>
              </a:lnSpc>
              <a:spcAft>
                <a:spcPts val="1200"/>
              </a:spcAft>
              <a:buNone/>
            </a:pPr>
            <a:r>
              <a:rPr lang="en-GB" altLang="en-US" sz="3000" dirty="0">
                <a:ea typeface="ＭＳ Ｐゴシック" panose="020B0600070205080204" pitchFamily="34" charset="-128"/>
              </a:rPr>
              <a:t>The existence of a budget (i.e., targets) can:</a:t>
            </a:r>
          </a:p>
          <a:p>
            <a:pPr marL="892175" indent="-446088" defTabSz="1074738" eaLnBrk="1" hangingPunct="1">
              <a:lnSpc>
                <a:spcPct val="80000"/>
              </a:lnSpc>
              <a:spcAft>
                <a:spcPts val="1200"/>
              </a:spcAft>
              <a:tabLst>
                <a:tab pos="536575" algn="l"/>
              </a:tabLst>
            </a:pPr>
            <a:r>
              <a:rPr lang="en-GB" altLang="en-US" sz="3000" dirty="0">
                <a:ea typeface="ＭＳ Ｐゴシック" panose="020B0600070205080204" pitchFamily="34" charset="-128"/>
              </a:rPr>
              <a:t>motivate</a:t>
            </a:r>
          </a:p>
          <a:p>
            <a:pPr marL="892175" indent="-446088" defTabSz="1074738" eaLnBrk="1" hangingPunct="1">
              <a:lnSpc>
                <a:spcPct val="80000"/>
              </a:lnSpc>
              <a:spcAft>
                <a:spcPts val="1200"/>
              </a:spcAft>
              <a:tabLst>
                <a:tab pos="536575" algn="l"/>
              </a:tabLst>
            </a:pPr>
            <a:r>
              <a:rPr lang="en-GB" altLang="en-US" sz="3000" dirty="0">
                <a:ea typeface="ＭＳ Ｐゴシック" panose="020B0600070205080204" pitchFamily="34" charset="-128"/>
              </a:rPr>
              <a:t>improve job satisfaction </a:t>
            </a:r>
          </a:p>
          <a:p>
            <a:pPr marL="892175" indent="-446088" defTabSz="1074738" eaLnBrk="1" hangingPunct="1">
              <a:lnSpc>
                <a:spcPct val="80000"/>
              </a:lnSpc>
              <a:spcAft>
                <a:spcPts val="1200"/>
              </a:spcAft>
              <a:tabLst>
                <a:tab pos="536575" algn="l"/>
              </a:tabLst>
            </a:pPr>
            <a:r>
              <a:rPr lang="en-GB" altLang="en-US" sz="3000" dirty="0">
                <a:ea typeface="ＭＳ Ｐゴシック" panose="020B0600070205080204" pitchFamily="34" charset="-128"/>
              </a:rPr>
              <a:t>improve performance</a:t>
            </a:r>
          </a:p>
          <a:p>
            <a:pPr marL="892175" indent="-446088" defTabSz="1074738" eaLnBrk="1" hangingPunct="1">
              <a:lnSpc>
                <a:spcPct val="80000"/>
              </a:lnSpc>
              <a:spcAft>
                <a:spcPts val="1200"/>
              </a:spcAft>
              <a:tabLst>
                <a:tab pos="536575" algn="l"/>
              </a:tabLst>
            </a:pPr>
            <a:r>
              <a:rPr lang="en-GB" altLang="en-US" sz="3000" dirty="0">
                <a:ea typeface="ＭＳ Ｐゴシック" panose="020B0600070205080204" pitchFamily="34" charset="-128"/>
              </a:rPr>
              <a:t>have adverse effects on motivation and performance</a:t>
            </a:r>
          </a:p>
          <a:p>
            <a:pPr marL="892175" indent="-446088" defTabSz="1074738" eaLnBrk="1" hangingPunct="1">
              <a:lnSpc>
                <a:spcPct val="80000"/>
              </a:lnSpc>
              <a:spcAft>
                <a:spcPts val="1200"/>
              </a:spcAft>
              <a:tabLst>
                <a:tab pos="536575" algn="l"/>
              </a:tabLst>
            </a:pPr>
            <a:r>
              <a:rPr lang="en-GB" altLang="en-US" sz="3000" dirty="0">
                <a:ea typeface="ＭＳ Ｐゴシック" panose="020B0600070205080204" pitchFamily="34" charset="-128"/>
              </a:rPr>
              <a:t>encourage the manipulation and misreporting </a:t>
            </a:r>
          </a:p>
        </p:txBody>
      </p:sp>
    </p:spTree>
    <p:extLst>
      <p:ext uri="{BB962C8B-B14F-4D97-AF65-F5344CB8AC3E}">
        <p14:creationId xmlns:p14="http://schemas.microsoft.com/office/powerpoint/2010/main" val="25641221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D06B70CB-1BC4-4BEA-8B46-4759A4152880}" type="slidenum">
              <a:rPr lang="en-GB" altLang="en-US" sz="1400"/>
              <a:pPr>
                <a:spcBef>
                  <a:spcPct val="0"/>
                </a:spcBef>
                <a:buFontTx/>
                <a:buNone/>
              </a:pPr>
              <a:t>17</a:t>
            </a:fld>
            <a:endParaRPr lang="en-GB" altLang="en-US" sz="1400"/>
          </a:p>
        </p:txBody>
      </p:sp>
      <p:sp>
        <p:nvSpPr>
          <p:cNvPr id="18435" name="Rectangle 2"/>
          <p:cNvSpPr>
            <a:spLocks noGrp="1" noChangeArrowheads="1"/>
          </p:cNvSpPr>
          <p:nvPr>
            <p:ph type="title"/>
          </p:nvPr>
        </p:nvSpPr>
        <p:spPr>
          <a:xfrm>
            <a:off x="457200" y="136525"/>
            <a:ext cx="8229600" cy="1143000"/>
          </a:xfrm>
        </p:spPr>
        <p:txBody>
          <a:bodyPr/>
          <a:lstStyle/>
          <a:p>
            <a:pPr eaLnBrk="1" hangingPunct="1"/>
            <a:r>
              <a:rPr lang="en-GB" altLang="en-US" b="1" u="sng" dirty="0">
                <a:ea typeface="ＭＳ Ｐゴシック" panose="020B0600070205080204" pitchFamily="34" charset="-128"/>
              </a:rPr>
              <a:t>CRITICISMS</a:t>
            </a:r>
          </a:p>
        </p:txBody>
      </p:sp>
      <p:sp>
        <p:nvSpPr>
          <p:cNvPr id="17411" name="Rectangle 3"/>
          <p:cNvSpPr>
            <a:spLocks noGrp="1" noChangeArrowheads="1"/>
          </p:cNvSpPr>
          <p:nvPr>
            <p:ph type="body" idx="1"/>
          </p:nvPr>
        </p:nvSpPr>
        <p:spPr>
          <a:xfrm>
            <a:off x="451480" y="1196752"/>
            <a:ext cx="8229600" cy="3989388"/>
          </a:xfrm>
        </p:spPr>
        <p:txBody>
          <a:bodyPr/>
          <a:lstStyle/>
          <a:p>
            <a:pPr marL="811213" indent="-365125" eaLnBrk="1" hangingPunct="1">
              <a:lnSpc>
                <a:spcPct val="80000"/>
              </a:lnSpc>
              <a:spcAft>
                <a:spcPts val="600"/>
              </a:spcAft>
            </a:pPr>
            <a:r>
              <a:rPr lang="en-GB" altLang="en-US" sz="2800" dirty="0">
                <a:ea typeface="ＭＳ Ｐゴシック" panose="020B0600070205080204" pitchFamily="34" charset="-128"/>
              </a:rPr>
              <a:t>Fast changing environments</a:t>
            </a:r>
          </a:p>
          <a:p>
            <a:pPr marL="811213" indent="-365125" eaLnBrk="1" hangingPunct="1">
              <a:lnSpc>
                <a:spcPct val="80000"/>
              </a:lnSpc>
              <a:spcAft>
                <a:spcPts val="600"/>
              </a:spcAft>
            </a:pPr>
            <a:r>
              <a:rPr lang="en-GB" altLang="en-US" sz="2800" dirty="0">
                <a:ea typeface="ＭＳ Ｐゴシック" panose="020B0600070205080204" pitchFamily="34" charset="-128"/>
              </a:rPr>
              <a:t>Focus on short term</a:t>
            </a:r>
          </a:p>
          <a:p>
            <a:pPr marL="811213" indent="-365125" eaLnBrk="1" hangingPunct="1">
              <a:lnSpc>
                <a:spcPct val="80000"/>
              </a:lnSpc>
              <a:spcAft>
                <a:spcPts val="600"/>
              </a:spcAft>
            </a:pPr>
            <a:r>
              <a:rPr lang="en-GB" altLang="en-US" sz="2800" dirty="0">
                <a:ea typeface="ＭＳ Ｐゴシック" panose="020B0600070205080204" pitchFamily="34" charset="-128"/>
              </a:rPr>
              <a:t>Quantitative rather than qualitative</a:t>
            </a:r>
          </a:p>
          <a:p>
            <a:pPr marL="811213" indent="-365125" eaLnBrk="1" hangingPunct="1">
              <a:lnSpc>
                <a:spcPct val="80000"/>
              </a:lnSpc>
              <a:spcAft>
                <a:spcPts val="600"/>
              </a:spcAft>
            </a:pPr>
            <a:r>
              <a:rPr lang="en-GB" altLang="en-US" sz="2800" dirty="0">
                <a:ea typeface="ＭＳ Ｐゴシック" panose="020B0600070205080204" pitchFamily="34" charset="-128"/>
              </a:rPr>
              <a:t>Re-enforce </a:t>
            </a:r>
            <a:r>
              <a:rPr lang="ja-JP" altLang="en-GB" sz="2800" dirty="0">
                <a:ea typeface="ＭＳ Ｐゴシック" panose="020B0600070205080204" pitchFamily="34" charset="-128"/>
              </a:rPr>
              <a:t>“</a:t>
            </a:r>
            <a:r>
              <a:rPr lang="en-GB" altLang="ja-JP" sz="2800" dirty="0">
                <a:ea typeface="ＭＳ Ｐゴシック" panose="020B0600070205080204" pitchFamily="34" charset="-128"/>
              </a:rPr>
              <a:t>command and control</a:t>
            </a:r>
            <a:r>
              <a:rPr lang="ja-JP" altLang="en-GB" sz="2800" dirty="0">
                <a:ea typeface="ＭＳ Ｐゴシック" panose="020B0600070205080204" pitchFamily="34" charset="-128"/>
              </a:rPr>
              <a:t>”</a:t>
            </a:r>
            <a:endParaRPr lang="en-GB" altLang="ja-JP" sz="2800" dirty="0">
              <a:ea typeface="ＭＳ Ｐゴシック" panose="020B0600070205080204" pitchFamily="34" charset="-128"/>
            </a:endParaRPr>
          </a:p>
          <a:p>
            <a:pPr marL="811213" indent="-365125" eaLnBrk="1" hangingPunct="1">
              <a:lnSpc>
                <a:spcPct val="80000"/>
              </a:lnSpc>
              <a:spcAft>
                <a:spcPts val="600"/>
              </a:spcAft>
            </a:pPr>
            <a:r>
              <a:rPr lang="en-GB" altLang="en-US" sz="2800" dirty="0">
                <a:ea typeface="ＭＳ Ｐゴシック" panose="020B0600070205080204" pitchFamily="34" charset="-128"/>
              </a:rPr>
              <a:t>Restrict activities</a:t>
            </a:r>
          </a:p>
          <a:p>
            <a:pPr marL="811213" indent="-365125" eaLnBrk="1" hangingPunct="1">
              <a:lnSpc>
                <a:spcPct val="80000"/>
              </a:lnSpc>
              <a:spcAft>
                <a:spcPts val="600"/>
              </a:spcAft>
            </a:pPr>
            <a:r>
              <a:rPr lang="en-GB" altLang="en-US" sz="2800" dirty="0">
                <a:ea typeface="ＭＳ Ｐゴシック" panose="020B0600070205080204" pitchFamily="34" charset="-128"/>
              </a:rPr>
              <a:t>Time-consuming to set</a:t>
            </a:r>
          </a:p>
          <a:p>
            <a:pPr marL="811213" indent="-365125" eaLnBrk="1" hangingPunct="1">
              <a:lnSpc>
                <a:spcPct val="80000"/>
              </a:lnSpc>
              <a:spcAft>
                <a:spcPts val="600"/>
              </a:spcAft>
            </a:pPr>
            <a:r>
              <a:rPr lang="en-GB" altLang="en-US" sz="2800" dirty="0">
                <a:ea typeface="ＭＳ Ｐゴシック" panose="020B0600070205080204" pitchFamily="34" charset="-128"/>
              </a:rPr>
              <a:t>Based on business functions</a:t>
            </a:r>
          </a:p>
          <a:p>
            <a:pPr marL="811213" indent="-365125" eaLnBrk="1" hangingPunct="1">
              <a:lnSpc>
                <a:spcPct val="80000"/>
              </a:lnSpc>
              <a:spcAft>
                <a:spcPts val="600"/>
              </a:spcAft>
            </a:pPr>
            <a:r>
              <a:rPr lang="en-GB" altLang="en-US" sz="2800" dirty="0">
                <a:ea typeface="ＭＳ Ｐゴシック" panose="020B0600070205080204" pitchFamily="34" charset="-128"/>
              </a:rPr>
              <a:t>Protect costs</a:t>
            </a:r>
          </a:p>
          <a:p>
            <a:pPr marL="811213" indent="-365125" eaLnBrk="1" hangingPunct="1">
              <a:lnSpc>
                <a:spcPct val="80000"/>
              </a:lnSpc>
              <a:spcAft>
                <a:spcPts val="600"/>
              </a:spcAft>
            </a:pPr>
            <a:r>
              <a:rPr lang="en-GB" altLang="en-US" sz="2800" dirty="0">
                <a:ea typeface="ＭＳ Ｐゴシック" panose="020B0600070205080204" pitchFamily="34" charset="-128"/>
              </a:rPr>
              <a:t>Encourage manipulation of accounts</a:t>
            </a:r>
          </a:p>
        </p:txBody>
      </p:sp>
    </p:spTree>
    <p:extLst>
      <p:ext uri="{BB962C8B-B14F-4D97-AF65-F5344CB8AC3E}">
        <p14:creationId xmlns:p14="http://schemas.microsoft.com/office/powerpoint/2010/main" val="24905063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60D4677-CCA8-445F-5682-A63FDE6D7772}"/>
              </a:ext>
            </a:extLst>
          </p:cNvPr>
          <p:cNvSpPr>
            <a:spLocks noGrp="1"/>
          </p:cNvSpPr>
          <p:nvPr>
            <p:ph type="sldNum" sz="quarter" idx="12"/>
          </p:nvPr>
        </p:nvSpPr>
        <p:spPr/>
        <p:txBody>
          <a:bodyPr/>
          <a:lstStyle/>
          <a:p>
            <a:pPr>
              <a:defRPr/>
            </a:pPr>
            <a:fld id="{6550E941-99E4-4403-A917-B30FF69A9617}" type="slidenum">
              <a:rPr lang="en-GB" altLang="en-US" smtClean="0">
                <a:latin typeface="Arial" panose="020B0604020202020204" pitchFamily="34" charset="0"/>
              </a:rPr>
              <a:pPr>
                <a:defRPr/>
              </a:pPr>
              <a:t>18</a:t>
            </a:fld>
            <a:endParaRPr lang="en-GB" altLang="en-US">
              <a:latin typeface="Arial" panose="020B0604020202020204" pitchFamily="34" charset="0"/>
            </a:endParaRPr>
          </a:p>
        </p:txBody>
      </p:sp>
      <p:graphicFrame>
        <p:nvGraphicFramePr>
          <p:cNvPr id="23" name="Content Placeholder 22">
            <a:extLst>
              <a:ext uri="{FF2B5EF4-FFF2-40B4-BE49-F238E27FC236}">
                <a16:creationId xmlns:a16="http://schemas.microsoft.com/office/drawing/2014/main" id="{F16028B3-8D9A-FA41-4331-9326DC1DFDA7}"/>
              </a:ext>
            </a:extLst>
          </p:cNvPr>
          <p:cNvGraphicFramePr>
            <a:graphicFrameLocks noGrp="1"/>
          </p:cNvGraphicFramePr>
          <p:nvPr>
            <p:ph idx="1"/>
            <p:extLst>
              <p:ext uri="{D42A27DB-BD31-4B8C-83A1-F6EECF244321}">
                <p14:modId xmlns:p14="http://schemas.microsoft.com/office/powerpoint/2010/main" val="610089114"/>
              </p:ext>
            </p:extLst>
          </p:nvPr>
        </p:nvGraphicFramePr>
        <p:xfrm>
          <a:off x="0" y="0"/>
          <a:ext cx="9144000" cy="6857999"/>
        </p:xfrm>
        <a:graphic>
          <a:graphicData uri="http://schemas.openxmlformats.org/drawingml/2006/table">
            <a:tbl>
              <a:tblPr/>
              <a:tblGrid>
                <a:gridCol w="1048357">
                  <a:extLst>
                    <a:ext uri="{9D8B030D-6E8A-4147-A177-3AD203B41FA5}">
                      <a16:colId xmlns:a16="http://schemas.microsoft.com/office/drawing/2014/main" val="3488087668"/>
                    </a:ext>
                  </a:extLst>
                </a:gridCol>
                <a:gridCol w="931355">
                  <a:extLst>
                    <a:ext uri="{9D8B030D-6E8A-4147-A177-3AD203B41FA5}">
                      <a16:colId xmlns:a16="http://schemas.microsoft.com/office/drawing/2014/main" val="3177059086"/>
                    </a:ext>
                  </a:extLst>
                </a:gridCol>
                <a:gridCol w="862500">
                  <a:extLst>
                    <a:ext uri="{9D8B030D-6E8A-4147-A177-3AD203B41FA5}">
                      <a16:colId xmlns:a16="http://schemas.microsoft.com/office/drawing/2014/main" val="370003839"/>
                    </a:ext>
                  </a:extLst>
                </a:gridCol>
                <a:gridCol w="710554">
                  <a:extLst>
                    <a:ext uri="{9D8B030D-6E8A-4147-A177-3AD203B41FA5}">
                      <a16:colId xmlns:a16="http://schemas.microsoft.com/office/drawing/2014/main" val="2501568585"/>
                    </a:ext>
                  </a:extLst>
                </a:gridCol>
                <a:gridCol w="710554">
                  <a:extLst>
                    <a:ext uri="{9D8B030D-6E8A-4147-A177-3AD203B41FA5}">
                      <a16:colId xmlns:a16="http://schemas.microsoft.com/office/drawing/2014/main" val="3477276202"/>
                    </a:ext>
                  </a:extLst>
                </a:gridCol>
                <a:gridCol w="710554">
                  <a:extLst>
                    <a:ext uri="{9D8B030D-6E8A-4147-A177-3AD203B41FA5}">
                      <a16:colId xmlns:a16="http://schemas.microsoft.com/office/drawing/2014/main" val="3752865747"/>
                    </a:ext>
                  </a:extLst>
                </a:gridCol>
                <a:gridCol w="815388">
                  <a:extLst>
                    <a:ext uri="{9D8B030D-6E8A-4147-A177-3AD203B41FA5}">
                      <a16:colId xmlns:a16="http://schemas.microsoft.com/office/drawing/2014/main" val="2045562960"/>
                    </a:ext>
                  </a:extLst>
                </a:gridCol>
                <a:gridCol w="559123">
                  <a:extLst>
                    <a:ext uri="{9D8B030D-6E8A-4147-A177-3AD203B41FA5}">
                      <a16:colId xmlns:a16="http://schemas.microsoft.com/office/drawing/2014/main" val="4217367491"/>
                    </a:ext>
                  </a:extLst>
                </a:gridCol>
                <a:gridCol w="559123">
                  <a:extLst>
                    <a:ext uri="{9D8B030D-6E8A-4147-A177-3AD203B41FA5}">
                      <a16:colId xmlns:a16="http://schemas.microsoft.com/office/drawing/2014/main" val="3876590671"/>
                    </a:ext>
                  </a:extLst>
                </a:gridCol>
                <a:gridCol w="559123">
                  <a:extLst>
                    <a:ext uri="{9D8B030D-6E8A-4147-A177-3AD203B41FA5}">
                      <a16:colId xmlns:a16="http://schemas.microsoft.com/office/drawing/2014/main" val="2118175582"/>
                    </a:ext>
                  </a:extLst>
                </a:gridCol>
                <a:gridCol w="559123">
                  <a:extLst>
                    <a:ext uri="{9D8B030D-6E8A-4147-A177-3AD203B41FA5}">
                      <a16:colId xmlns:a16="http://schemas.microsoft.com/office/drawing/2014/main" val="4137434812"/>
                    </a:ext>
                  </a:extLst>
                </a:gridCol>
                <a:gridCol w="559123">
                  <a:extLst>
                    <a:ext uri="{9D8B030D-6E8A-4147-A177-3AD203B41FA5}">
                      <a16:colId xmlns:a16="http://schemas.microsoft.com/office/drawing/2014/main" val="4168393040"/>
                    </a:ext>
                  </a:extLst>
                </a:gridCol>
                <a:gridCol w="559123">
                  <a:extLst>
                    <a:ext uri="{9D8B030D-6E8A-4147-A177-3AD203B41FA5}">
                      <a16:colId xmlns:a16="http://schemas.microsoft.com/office/drawing/2014/main" val="2044633239"/>
                    </a:ext>
                  </a:extLst>
                </a:gridCol>
              </a:tblGrid>
              <a:tr h="605956">
                <a:tc gridSpan="2">
                  <a:txBody>
                    <a:bodyPr/>
                    <a:lstStyle/>
                    <a:p>
                      <a:pPr algn="l" fontAlgn="b"/>
                      <a:r>
                        <a:rPr lang="en-GB" sz="2000" b="1" i="0" u="sng" strike="noStrike" dirty="0">
                          <a:solidFill>
                            <a:srgbClr val="000000"/>
                          </a:solidFill>
                          <a:effectLst/>
                          <a:latin typeface="Arial" panose="020B0604020202020204" pitchFamily="34" charset="0"/>
                          <a:cs typeface="Arial" panose="020B0604020202020204" pitchFamily="34" charset="0"/>
                        </a:rPr>
                        <a:t>Exercise 1</a:t>
                      </a:r>
                    </a:p>
                  </a:txBody>
                  <a:tcPr marL="0" marR="0" marT="0" marB="0" anchor="b">
                    <a:lnL>
                      <a:noFill/>
                    </a:lnL>
                    <a:lnR>
                      <a:noFill/>
                    </a:lnR>
                    <a:lnT>
                      <a:noFill/>
                    </a:lnT>
                    <a:lnB>
                      <a:noFill/>
                    </a:lnB>
                    <a:solidFill>
                      <a:srgbClr val="E2EFDA"/>
                    </a:solidFill>
                  </a:tcPr>
                </a:tc>
                <a:tc hMerge="1">
                  <a:txBody>
                    <a:bodyPr/>
                    <a:lstStyle/>
                    <a:p>
                      <a:pPr algn="l" fontAlgn="b"/>
                      <a:r>
                        <a:rPr lang="en-GB" sz="2000" b="0" i="0" u="none" strike="noStrike" dirty="0">
                          <a:solidFill>
                            <a:srgbClr val="000000"/>
                          </a:solidFill>
                          <a:effectLst/>
                          <a:latin typeface="+mn-lt"/>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1600575107"/>
                  </a:ext>
                </a:extLst>
              </a:tr>
              <a:tr h="654733">
                <a:tc gridSpan="13">
                  <a:txBody>
                    <a:bodyPr/>
                    <a:lstStyle/>
                    <a:p>
                      <a:pPr algn="l" rtl="0" fontAlgn="t"/>
                      <a:r>
                        <a:rPr lang="en-GB" sz="2000" b="1" i="0" u="none" strike="noStrike" dirty="0">
                          <a:solidFill>
                            <a:srgbClr val="000000"/>
                          </a:solidFill>
                          <a:effectLst/>
                          <a:latin typeface="Arial" panose="020B0604020202020204" pitchFamily="34" charset="0"/>
                          <a:cs typeface="Arial" panose="020B0604020202020204" pitchFamily="34" charset="0"/>
                        </a:rPr>
                        <a:t>Soton Company manufactures oak swings. Budgeted sales for the first four months of the year are as follows:</a:t>
                      </a:r>
                    </a:p>
                  </a:txBody>
                  <a:tcPr marL="0" marR="0" marT="0" marB="0">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26758249"/>
                  </a:ext>
                </a:extLst>
              </a:tr>
              <a:tr h="327366">
                <a:tc>
                  <a:txBody>
                    <a:bodyPr/>
                    <a:lstStyle/>
                    <a:p>
                      <a:pPr algn="l" rtl="0" fontAlgn="t"/>
                      <a:r>
                        <a:rPr lang="en-GB" sz="2000" b="1" i="0" u="none" strike="noStrike" dirty="0">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gridSpan="2">
                  <a:txBody>
                    <a:bodyPr/>
                    <a:lstStyle/>
                    <a:p>
                      <a:pPr algn="l" rtl="0" fontAlgn="t"/>
                      <a:r>
                        <a:rPr lang="en-GB" sz="2000" b="1"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ctr">
                    <a:lnL>
                      <a:noFill/>
                    </a:lnL>
                    <a:lnR>
                      <a:noFill/>
                    </a:lnR>
                    <a:lnT>
                      <a:noFill/>
                    </a:lnT>
                    <a:lnB w="6350" cap="flat" cmpd="sng" algn="ctr">
                      <a:solidFill>
                        <a:srgbClr val="000000"/>
                      </a:solidFill>
                      <a:prstDash val="solid"/>
                      <a:round/>
                      <a:headEnd type="none" w="med" len="med"/>
                      <a:tailEnd type="none" w="med" len="med"/>
                    </a:lnB>
                    <a:solidFill>
                      <a:srgbClr val="E2EFDA"/>
                    </a:solidFill>
                  </a:tcPr>
                </a:tc>
                <a:tc hMerge="1">
                  <a:txBody>
                    <a:bodyPr/>
                    <a:lstStyle/>
                    <a:p>
                      <a:pPr algn="l" rtl="0" fontAlgn="t"/>
                      <a:endParaRPr lang="en-GB" sz="2000" b="1" i="0" u="none" strike="noStrike" dirty="0">
                        <a:solidFill>
                          <a:srgbClr val="000000"/>
                        </a:solidFill>
                        <a:effectLst/>
                        <a:latin typeface="+mn-lt"/>
                      </a:endParaRPr>
                    </a:p>
                  </a:txBody>
                  <a:tcPr marL="0" marR="0" marT="0" marB="0" anchor="ctr">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dirty="0">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extLst>
                  <a:ext uri="{0D108BD9-81ED-4DB2-BD59-A6C34878D82A}">
                    <a16:rowId xmlns:a16="http://schemas.microsoft.com/office/drawing/2014/main" val="2411909411"/>
                  </a:ext>
                </a:extLst>
              </a:tr>
              <a:tr h="472312">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w="6350" cap="flat" cmpd="sng" algn="ctr">
                      <a:solidFill>
                        <a:srgbClr val="000000"/>
                      </a:solidFill>
                      <a:prstDash val="solid"/>
                      <a:round/>
                      <a:headEnd type="none" w="med" len="med"/>
                      <a:tailEnd type="none" w="med" len="med"/>
                    </a:lnR>
                    <a:lnT>
                      <a:noFill/>
                    </a:lnT>
                    <a:lnB>
                      <a:noFill/>
                    </a:lnB>
                    <a:solidFill>
                      <a:srgbClr val="E2EFDA"/>
                    </a:solidFill>
                  </a:tcPr>
                </a:tc>
                <a:tc gridSpan="2">
                  <a:txBody>
                    <a:bodyPr/>
                    <a:lstStyle/>
                    <a:p>
                      <a:pPr algn="ctr" fontAlgn="t"/>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t"/>
                      <a:endParaRPr lang="en-GB" sz="2000" b="0" i="0" u="none" strike="noStrike">
                        <a:solidFill>
                          <a:srgbClr val="000000"/>
                        </a:solidFill>
                        <a:effectLst/>
                        <a:latin typeface="+mn-lt"/>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dirty="0">
                          <a:solidFill>
                            <a:srgbClr val="000000"/>
                          </a:solidFill>
                          <a:effectLst/>
                          <a:latin typeface="Arial" panose="020B0604020202020204" pitchFamily="34" charset="0"/>
                          <a:cs typeface="Arial" panose="020B0604020202020204" pitchFamily="34" charset="0"/>
                        </a:rPr>
                        <a:t>Jan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dirty="0">
                          <a:solidFill>
                            <a:srgbClr val="000000"/>
                          </a:solidFill>
                          <a:effectLst/>
                          <a:latin typeface="Arial" panose="020B0604020202020204" pitchFamily="34" charset="0"/>
                          <a:cs typeface="Arial" panose="020B0604020202020204" pitchFamily="34" charset="0"/>
                        </a:rPr>
                        <a:t>Feb</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a:solidFill>
                            <a:srgbClr val="000000"/>
                          </a:solidFill>
                          <a:effectLst/>
                          <a:latin typeface="Arial" panose="020B0604020202020204" pitchFamily="34" charset="0"/>
                          <a:cs typeface="Arial" panose="020B0604020202020204" pitchFamily="34" charset="0"/>
                        </a:rPr>
                        <a:t>Mar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a:solidFill>
                            <a:srgbClr val="000000"/>
                          </a:solidFill>
                          <a:effectLst/>
                          <a:latin typeface="Arial" panose="020B0604020202020204" pitchFamily="34" charset="0"/>
                          <a:cs typeface="Arial" panose="020B0604020202020204" pitchFamily="34" charset="0"/>
                        </a:rPr>
                        <a:t>Apr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extLst>
                  <a:ext uri="{0D108BD9-81ED-4DB2-BD59-A6C34878D82A}">
                    <a16:rowId xmlns:a16="http://schemas.microsoft.com/office/drawing/2014/main" val="550084600"/>
                  </a:ext>
                </a:extLst>
              </a:tr>
              <a:tr h="654733">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w="6350" cap="flat" cmpd="sng" algn="ctr">
                      <a:solidFill>
                        <a:srgbClr val="000000"/>
                      </a:solidFill>
                      <a:prstDash val="solid"/>
                      <a:round/>
                      <a:headEnd type="none" w="med" len="med"/>
                      <a:tailEnd type="none" w="med" len="med"/>
                    </a:lnR>
                    <a:lnT>
                      <a:noFill/>
                    </a:lnT>
                    <a:lnB>
                      <a:noFill/>
                    </a:lnB>
                    <a:solidFill>
                      <a:srgbClr val="E2EFDA"/>
                    </a:solidFill>
                  </a:tcPr>
                </a:tc>
                <a:tc gridSpan="2">
                  <a:txBody>
                    <a:bodyPr/>
                    <a:lstStyle/>
                    <a:p>
                      <a:pPr algn="ctr" rtl="0" fontAlgn="ctr"/>
                      <a:r>
                        <a:rPr lang="en-GB" sz="2000" b="0" i="0" u="none" strike="noStrike">
                          <a:solidFill>
                            <a:srgbClr val="000000"/>
                          </a:solidFill>
                          <a:effectLst/>
                          <a:latin typeface="Arial" panose="020B0604020202020204" pitchFamily="34" charset="0"/>
                          <a:cs typeface="Arial" panose="020B0604020202020204" pitchFamily="34" charset="0"/>
                        </a:rPr>
                        <a:t>Budgeted sales, in units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rtl="0" fontAlgn="ctr"/>
                      <a:endParaRPr lang="en-GB" sz="2000" b="0" i="0" u="none" strike="noStrike">
                        <a:solidFill>
                          <a:srgbClr val="000000"/>
                        </a:solidFill>
                        <a:effectLst/>
                        <a:latin typeface="+mn-lt"/>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a:solidFill>
                            <a:srgbClr val="000000"/>
                          </a:solidFill>
                          <a:effectLst/>
                          <a:latin typeface="Arial" panose="020B0604020202020204" pitchFamily="34" charset="0"/>
                          <a:cs typeface="Arial" panose="020B0604020202020204" pitchFamily="34" charset="0"/>
                        </a:rPr>
                        <a:t>320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dirty="0">
                          <a:solidFill>
                            <a:srgbClr val="000000"/>
                          </a:solidFill>
                          <a:effectLst/>
                          <a:latin typeface="Arial" panose="020B0604020202020204" pitchFamily="34" charset="0"/>
                          <a:cs typeface="Arial" panose="020B0604020202020204" pitchFamily="34" charset="0"/>
                        </a:rPr>
                        <a:t>280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dirty="0">
                          <a:solidFill>
                            <a:srgbClr val="000000"/>
                          </a:solidFill>
                          <a:effectLst/>
                          <a:latin typeface="Arial" panose="020B0604020202020204" pitchFamily="34" charset="0"/>
                          <a:cs typeface="Arial" panose="020B0604020202020204" pitchFamily="34" charset="0"/>
                        </a:rPr>
                        <a:t>340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rtl="0" fontAlgn="ctr"/>
                      <a:r>
                        <a:rPr lang="en-GB" sz="2000" b="0" i="0" u="none" strike="noStrike" dirty="0">
                          <a:solidFill>
                            <a:srgbClr val="000000"/>
                          </a:solidFill>
                          <a:effectLst/>
                          <a:latin typeface="Arial" panose="020B0604020202020204" pitchFamily="34" charset="0"/>
                          <a:cs typeface="Arial" panose="020B0604020202020204" pitchFamily="34" charset="0"/>
                        </a:rPr>
                        <a:t>240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extLst>
                  <a:ext uri="{0D108BD9-81ED-4DB2-BD59-A6C34878D82A}">
                    <a16:rowId xmlns:a16="http://schemas.microsoft.com/office/drawing/2014/main" val="3514974491"/>
                  </a:ext>
                </a:extLst>
              </a:tr>
              <a:tr h="327366">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gridSpan="2">
                  <a:txBody>
                    <a:bodyPr/>
                    <a:lstStyle/>
                    <a:p>
                      <a:pPr algn="l" rtl="0" fontAlgn="ctr"/>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hMerge="1">
                  <a:txBody>
                    <a:bodyPr/>
                    <a:lstStyle/>
                    <a:p>
                      <a:pPr algn="l" rtl="0" fontAlgn="ctr"/>
                      <a:endParaRPr lang="en-GB" sz="2000" b="0" i="0" u="none" strike="noStrike">
                        <a:solidFill>
                          <a:srgbClr val="000000"/>
                        </a:solidFill>
                        <a:effectLst/>
                        <a:latin typeface="+mn-lt"/>
                      </a:endParaRPr>
                    </a:p>
                  </a:txBody>
                  <a:tcPr marL="0" marR="0" marT="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rtl="0" fontAlgn="ctr"/>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rtl="0" fontAlgn="ctr"/>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rtl="0" fontAlgn="ctr"/>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rtl="0" fontAlgn="ctr"/>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tc>
                  <a:txBody>
                    <a:bodyPr/>
                    <a:lstStyle/>
                    <a:p>
                      <a:pPr algn="l" rtl="0" fontAlgn="t"/>
                      <a:r>
                        <a:rPr lang="en-GB" sz="2000" b="1" i="0" u="none" strike="noStrike">
                          <a:solidFill>
                            <a:srgbClr val="000000"/>
                          </a:solidFill>
                          <a:effectLst/>
                          <a:latin typeface="Arial" panose="020B0604020202020204" pitchFamily="34" charset="0"/>
                          <a:cs typeface="Arial" panose="020B0604020202020204" pitchFamily="34" charset="0"/>
                        </a:rPr>
                        <a:t> </a:t>
                      </a:r>
                    </a:p>
                  </a:txBody>
                  <a:tcPr marL="0" marR="0" marT="0" marB="0">
                    <a:lnL>
                      <a:noFill/>
                    </a:lnL>
                    <a:lnR>
                      <a:noFill/>
                    </a:lnR>
                    <a:lnT>
                      <a:noFill/>
                    </a:lnT>
                    <a:lnB>
                      <a:noFill/>
                    </a:lnB>
                    <a:solidFill>
                      <a:srgbClr val="E2EFDA"/>
                    </a:solidFill>
                  </a:tcPr>
                </a:tc>
                <a:extLst>
                  <a:ext uri="{0D108BD9-81ED-4DB2-BD59-A6C34878D82A}">
                    <a16:rowId xmlns:a16="http://schemas.microsoft.com/office/drawing/2014/main" val="161352468"/>
                  </a:ext>
                </a:extLst>
              </a:tr>
              <a:tr h="2078652">
                <a:tc gridSpan="13">
                  <a:txBody>
                    <a:bodyPr/>
                    <a:lstStyle/>
                    <a:p>
                      <a:pPr algn="l" rtl="0" fontAlgn="t"/>
                      <a:r>
                        <a:rPr lang="en-GB" sz="2000" b="0" i="0" u="none" strike="noStrike" dirty="0">
                          <a:solidFill>
                            <a:srgbClr val="000000"/>
                          </a:solidFill>
                          <a:effectLst/>
                          <a:latin typeface="Arial" panose="020B0604020202020204" pitchFamily="34" charset="0"/>
                          <a:cs typeface="Arial" panose="020B0604020202020204" pitchFamily="34" charset="0"/>
                        </a:rPr>
                        <a:t>Each swing requires 15 square feet of oak, at a cost of £20 per square foot.</a:t>
                      </a:r>
                      <a:br>
                        <a:rPr lang="en-GB" sz="2000" b="0" i="0" u="none" strike="noStrike" dirty="0">
                          <a:solidFill>
                            <a:srgbClr val="000000"/>
                          </a:solidFill>
                          <a:effectLst/>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The company wants to maintain an inventory of swings equal to 20 per cent of the following month's sales. At the beginning of the year, 40 swings are on hand.</a:t>
                      </a:r>
                      <a:br>
                        <a:rPr lang="en-GB" sz="2000" b="0" i="0" u="none" strike="noStrike" dirty="0">
                          <a:solidFill>
                            <a:srgbClr val="000000"/>
                          </a:solidFill>
                          <a:effectLst/>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Assume the company maintains an inventory of oak equal to 10 per cent of the next month's needs. At the beginning of the year, 500 square feet of oak are on hand. Inventory of oak at March 31 is estimated to be 400 square feet.</a:t>
                      </a:r>
                    </a:p>
                  </a:txBody>
                  <a:tcPr marL="0" marR="0" marT="0" marB="0">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64950360"/>
                  </a:ext>
                </a:extLst>
              </a:tr>
              <a:tr h="1736881">
                <a:tc gridSpan="13">
                  <a:txBody>
                    <a:bodyPr/>
                    <a:lstStyle/>
                    <a:p>
                      <a:pPr algn="l" rtl="0" fontAlgn="t"/>
                      <a:r>
                        <a:rPr lang="en-GB" sz="2000" b="1" i="0" u="none" strike="noStrike" dirty="0">
                          <a:solidFill>
                            <a:srgbClr val="000000"/>
                          </a:solidFill>
                          <a:effectLst/>
                          <a:latin typeface="Arial" panose="020B0604020202020204" pitchFamily="34" charset="0"/>
                          <a:cs typeface="Arial" panose="020B0604020202020204" pitchFamily="34" charset="0"/>
                        </a:rPr>
                        <a:t>Required</a:t>
                      </a:r>
                      <a:r>
                        <a:rPr lang="en-GB" sz="2000" b="0" i="0" u="none" strike="noStrike" dirty="0">
                          <a:solidFill>
                            <a:srgbClr val="000000"/>
                          </a:solidFill>
                          <a:effectLst/>
                          <a:latin typeface="Arial" panose="020B0604020202020204" pitchFamily="34" charset="0"/>
                          <a:cs typeface="Arial" panose="020B0604020202020204" pitchFamily="34" charset="0"/>
                        </a:rPr>
                        <a:t>: </a:t>
                      </a:r>
                      <a:br>
                        <a:rPr lang="en-GB" sz="2000" b="0" i="0" u="none" strike="noStrike" dirty="0">
                          <a:solidFill>
                            <a:srgbClr val="000000"/>
                          </a:solidFill>
                          <a:effectLst/>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1. Prepare a production budget, in units, for each of the first three months of the year.</a:t>
                      </a:r>
                      <a:br>
                        <a:rPr lang="en-GB" sz="2000" b="0" i="0" u="none" strike="noStrike" dirty="0">
                          <a:solidFill>
                            <a:srgbClr val="000000"/>
                          </a:solidFill>
                          <a:effectLst/>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2. Prepare a purchases budget, in monetary values, for direct materials for each of the first three months of the year.</a:t>
                      </a:r>
                    </a:p>
                  </a:txBody>
                  <a:tcPr marL="0" marR="0" marT="0" marB="0">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27263143"/>
                  </a:ext>
                </a:extLst>
              </a:tr>
            </a:tbl>
          </a:graphicData>
        </a:graphic>
      </p:graphicFrame>
    </p:spTree>
    <p:extLst>
      <p:ext uri="{BB962C8B-B14F-4D97-AF65-F5344CB8AC3E}">
        <p14:creationId xmlns:p14="http://schemas.microsoft.com/office/powerpoint/2010/main" val="1216973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 </a:t>
            </a:r>
          </a:p>
          <a:p>
            <a:endParaRPr lang="en-GB"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graphicFrame>
        <p:nvGraphicFramePr>
          <p:cNvPr id="8" name="Table 7">
            <a:extLst>
              <a:ext uri="{FF2B5EF4-FFF2-40B4-BE49-F238E27FC236}">
                <a16:creationId xmlns:a16="http://schemas.microsoft.com/office/drawing/2014/main" id="{552E5BA7-8C1D-2D44-F2EF-1E486E1E75B2}"/>
              </a:ext>
            </a:extLst>
          </p:cNvPr>
          <p:cNvGraphicFramePr>
            <a:graphicFrameLocks noGrp="1"/>
          </p:cNvGraphicFramePr>
          <p:nvPr>
            <p:extLst>
              <p:ext uri="{D42A27DB-BD31-4B8C-83A1-F6EECF244321}">
                <p14:modId xmlns:p14="http://schemas.microsoft.com/office/powerpoint/2010/main" val="2952669633"/>
              </p:ext>
            </p:extLst>
          </p:nvPr>
        </p:nvGraphicFramePr>
        <p:xfrm>
          <a:off x="0" y="0"/>
          <a:ext cx="9144000" cy="6911614"/>
        </p:xfrm>
        <a:graphic>
          <a:graphicData uri="http://schemas.openxmlformats.org/drawingml/2006/table">
            <a:tbl>
              <a:tblPr/>
              <a:tblGrid>
                <a:gridCol w="1043608">
                  <a:extLst>
                    <a:ext uri="{9D8B030D-6E8A-4147-A177-3AD203B41FA5}">
                      <a16:colId xmlns:a16="http://schemas.microsoft.com/office/drawing/2014/main" val="2227302770"/>
                    </a:ext>
                  </a:extLst>
                </a:gridCol>
                <a:gridCol w="3456384">
                  <a:extLst>
                    <a:ext uri="{9D8B030D-6E8A-4147-A177-3AD203B41FA5}">
                      <a16:colId xmlns:a16="http://schemas.microsoft.com/office/drawing/2014/main" val="2112441664"/>
                    </a:ext>
                  </a:extLst>
                </a:gridCol>
                <a:gridCol w="1224136">
                  <a:extLst>
                    <a:ext uri="{9D8B030D-6E8A-4147-A177-3AD203B41FA5}">
                      <a16:colId xmlns:a16="http://schemas.microsoft.com/office/drawing/2014/main" val="2184557089"/>
                    </a:ext>
                  </a:extLst>
                </a:gridCol>
                <a:gridCol w="1008112">
                  <a:extLst>
                    <a:ext uri="{9D8B030D-6E8A-4147-A177-3AD203B41FA5}">
                      <a16:colId xmlns:a16="http://schemas.microsoft.com/office/drawing/2014/main" val="2268670366"/>
                    </a:ext>
                  </a:extLst>
                </a:gridCol>
                <a:gridCol w="1152128">
                  <a:extLst>
                    <a:ext uri="{9D8B030D-6E8A-4147-A177-3AD203B41FA5}">
                      <a16:colId xmlns:a16="http://schemas.microsoft.com/office/drawing/2014/main" val="2356478094"/>
                    </a:ext>
                  </a:extLst>
                </a:gridCol>
                <a:gridCol w="706498">
                  <a:extLst>
                    <a:ext uri="{9D8B030D-6E8A-4147-A177-3AD203B41FA5}">
                      <a16:colId xmlns:a16="http://schemas.microsoft.com/office/drawing/2014/main" val="4146363190"/>
                    </a:ext>
                  </a:extLst>
                </a:gridCol>
                <a:gridCol w="553134">
                  <a:extLst>
                    <a:ext uri="{9D8B030D-6E8A-4147-A177-3AD203B41FA5}">
                      <a16:colId xmlns:a16="http://schemas.microsoft.com/office/drawing/2014/main" val="3674955378"/>
                    </a:ext>
                  </a:extLst>
                </a:gridCol>
              </a:tblGrid>
              <a:tr h="421846">
                <a:tc gridSpan="7">
                  <a:txBody>
                    <a:bodyPr/>
                    <a:lstStyle/>
                    <a:p>
                      <a:pPr algn="l" fontAlgn="b"/>
                      <a:r>
                        <a:rPr lang="en-GB" sz="2800" b="1" i="0" u="none" strike="noStrike" dirty="0">
                          <a:solidFill>
                            <a:srgbClr val="000000"/>
                          </a:solidFill>
                          <a:effectLst/>
                          <a:highlight>
                            <a:srgbClr val="FFFF00"/>
                          </a:highlight>
                          <a:latin typeface="Arial" panose="020B0604020202020204" pitchFamily="34" charset="0"/>
                        </a:rPr>
                        <a:t>Exercise 1 Solutions</a:t>
                      </a:r>
                    </a:p>
                  </a:txBody>
                  <a:tcPr marL="0" marR="0" marT="0" marB="0" anchor="b">
                    <a:lnL>
                      <a:noFill/>
                    </a:lnL>
                    <a:lnR>
                      <a:noFill/>
                    </a:lnR>
                    <a:lnT>
                      <a:noFill/>
                    </a:lnT>
                    <a:lnB>
                      <a:noFill/>
                    </a:ln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49276707"/>
                  </a:ext>
                </a:extLst>
              </a:tr>
              <a:tr h="843692">
                <a:tc gridSpan="7">
                  <a:txBody>
                    <a:bodyPr/>
                    <a:lstStyle/>
                    <a:p>
                      <a:pPr algn="ctr" fontAlgn="b"/>
                      <a:r>
                        <a:rPr lang="en-GB" sz="2800" b="1" i="0" u="none" strike="noStrike" dirty="0">
                          <a:solidFill>
                            <a:srgbClr val="000000"/>
                          </a:solidFill>
                          <a:effectLst/>
                          <a:latin typeface="Arial" panose="020B0604020202020204" pitchFamily="34" charset="0"/>
                        </a:rPr>
                        <a:t>THE PRODUCTION BUDGET FOR THE FIRST 3 MONTHS OF THE YEAR</a:t>
                      </a:r>
                      <a:r>
                        <a:rPr lang="en-GB" sz="2800" b="1" i="0" u="none" strike="noStrike" dirty="0">
                          <a:solidFill>
                            <a:srgbClr val="0070C0"/>
                          </a:solidFill>
                          <a:effectLst/>
                          <a:latin typeface="Arial" panose="020B0604020202020204" pitchFamily="34" charset="0"/>
                        </a:rPr>
                        <a:t> IN UNITS</a:t>
                      </a:r>
                      <a:endParaRPr lang="en-GB" sz="2800" b="1"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65258976"/>
                  </a:ext>
                </a:extLst>
              </a:tr>
              <a:tr h="676096">
                <a:tc>
                  <a:txBody>
                    <a:bodyPr/>
                    <a:lstStyle/>
                    <a:p>
                      <a:pPr algn="l" fontAlgn="b"/>
                      <a:endParaRPr lang="en-GB" sz="28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chemeClr val="bg1"/>
                    </a:solidFill>
                  </a:tcPr>
                </a:tc>
                <a:tc>
                  <a:txBody>
                    <a:bodyPr/>
                    <a:lstStyle/>
                    <a:p>
                      <a:pPr algn="l" fontAlgn="t"/>
                      <a:r>
                        <a:rPr lang="en-GB" sz="2800" b="0" i="0" u="none" strike="noStrike" dirty="0">
                          <a:solidFill>
                            <a:srgbClr val="000000"/>
                          </a:solidFill>
                          <a:effectLst/>
                          <a:latin typeface="Arial" panose="020B0604020202020204" pitchFamily="34" charset="0"/>
                        </a:rPr>
                        <a:t>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1" i="0" u="none" strike="noStrike">
                          <a:solidFill>
                            <a:srgbClr val="000000"/>
                          </a:solidFill>
                          <a:effectLst/>
                          <a:latin typeface="Arial" panose="020B0604020202020204" pitchFamily="34" charset="0"/>
                        </a:rPr>
                        <a:t>Jan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1" i="0" u="none" strike="noStrike">
                          <a:solidFill>
                            <a:srgbClr val="000000"/>
                          </a:solidFill>
                          <a:effectLst/>
                          <a:latin typeface="Arial" panose="020B0604020202020204" pitchFamily="34" charset="0"/>
                        </a:rPr>
                        <a:t>Feb</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1" i="0" u="none" strike="noStrike">
                          <a:solidFill>
                            <a:srgbClr val="000000"/>
                          </a:solidFill>
                          <a:effectLst/>
                          <a:latin typeface="Arial" panose="020B0604020202020204" pitchFamily="34" charset="0"/>
                        </a:rPr>
                        <a:t>Mar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1" i="0" u="none" strike="noStrike" dirty="0">
                          <a:solidFill>
                            <a:srgbClr val="000000"/>
                          </a:solidFill>
                          <a:effectLst/>
                          <a:latin typeface="Arial" panose="020B0604020202020204" pitchFamily="34" charset="0"/>
                        </a:rPr>
                        <a:t>Apr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50000"/>
                      </a:schemeClr>
                    </a:solidFill>
                  </a:tcPr>
                </a:tc>
                <a:tc>
                  <a:txBody>
                    <a:bodyPr/>
                    <a:lstStyle/>
                    <a:p>
                      <a:pPr algn="l" fontAlgn="b"/>
                      <a:endParaRPr lang="en-GB" sz="2800" b="0" i="0" u="none" strike="noStrike">
                        <a:solidFill>
                          <a:srgbClr val="000000"/>
                        </a:solidFill>
                        <a:effectLst/>
                        <a:latin typeface="Arial" panose="020B06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chemeClr val="bg1"/>
                    </a:solidFill>
                  </a:tcPr>
                </a:tc>
                <a:extLst>
                  <a:ext uri="{0D108BD9-81ED-4DB2-BD59-A6C34878D82A}">
                    <a16:rowId xmlns:a16="http://schemas.microsoft.com/office/drawing/2014/main" val="839058368"/>
                  </a:ext>
                </a:extLst>
              </a:tr>
              <a:tr h="843692">
                <a:tc>
                  <a:txBody>
                    <a:bodyPr/>
                    <a:lstStyle/>
                    <a:p>
                      <a:pPr algn="l" fontAlgn="b"/>
                      <a:endParaRPr lang="en-GB" sz="28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chemeClr val="bg1"/>
                    </a:solidFill>
                  </a:tcPr>
                </a:tc>
                <a:tc>
                  <a:txBody>
                    <a:bodyPr/>
                    <a:lstStyle/>
                    <a:p>
                      <a:pPr algn="l" rtl="0" fontAlgn="ctr"/>
                      <a:r>
                        <a:rPr lang="en-GB" sz="2800" b="0" i="0" u="none" strike="noStrike" dirty="0">
                          <a:solidFill>
                            <a:srgbClr val="000000"/>
                          </a:solidFill>
                          <a:effectLst/>
                          <a:latin typeface="Arial" panose="020B0604020202020204" pitchFamily="34" charset="0"/>
                        </a:rPr>
                        <a:t>Budgeted sales, in units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0" i="0" u="none" strike="noStrike" dirty="0">
                          <a:solidFill>
                            <a:srgbClr val="000000"/>
                          </a:solidFill>
                          <a:effectLst/>
                          <a:latin typeface="Arial" panose="020B0604020202020204" pitchFamily="34" charset="0"/>
                        </a:rPr>
                        <a:t>320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0" i="0" u="none" strike="noStrike">
                          <a:solidFill>
                            <a:srgbClr val="000000"/>
                          </a:solidFill>
                          <a:effectLst/>
                          <a:latin typeface="Arial" panose="020B0604020202020204" pitchFamily="34" charset="0"/>
                        </a:rPr>
                        <a:t>280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0" i="0" u="none" strike="noStrike">
                          <a:solidFill>
                            <a:srgbClr val="000000"/>
                          </a:solidFill>
                          <a:effectLst/>
                          <a:latin typeface="Arial" panose="020B0604020202020204" pitchFamily="34" charset="0"/>
                        </a:rPr>
                        <a:t>340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rtl="0" fontAlgn="ctr"/>
                      <a:r>
                        <a:rPr lang="en-GB" sz="2800" b="0" i="0" u="none" strike="noStrike" dirty="0">
                          <a:solidFill>
                            <a:srgbClr val="000000"/>
                          </a:solidFill>
                          <a:effectLst/>
                          <a:latin typeface="Arial" panose="020B0604020202020204" pitchFamily="34" charset="0"/>
                        </a:rPr>
                        <a:t>240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50000"/>
                      </a:schemeClr>
                    </a:solidFill>
                  </a:tcPr>
                </a:tc>
                <a:tc>
                  <a:txBody>
                    <a:bodyPr/>
                    <a:lstStyle/>
                    <a:p>
                      <a:pPr algn="l" fontAlgn="b"/>
                      <a:endParaRPr lang="en-GB" sz="2800" b="0" i="0" u="none" strike="noStrike">
                        <a:solidFill>
                          <a:srgbClr val="000000"/>
                        </a:solidFill>
                        <a:effectLst/>
                        <a:latin typeface="Arial" panose="020B06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chemeClr val="bg1"/>
                    </a:solidFill>
                  </a:tcPr>
                </a:tc>
                <a:extLst>
                  <a:ext uri="{0D108BD9-81ED-4DB2-BD59-A6C34878D82A}">
                    <a16:rowId xmlns:a16="http://schemas.microsoft.com/office/drawing/2014/main" val="3018877677"/>
                  </a:ext>
                </a:extLst>
              </a:tr>
              <a:tr h="1555408">
                <a:tc>
                  <a:txBody>
                    <a:bodyPr/>
                    <a:lstStyle/>
                    <a:p>
                      <a:pPr algn="l" fontAlgn="b"/>
                      <a:r>
                        <a:rPr lang="en-GB" sz="2800" b="1" i="1" u="none" strike="noStrike" dirty="0">
                          <a:solidFill>
                            <a:srgbClr val="000000"/>
                          </a:solidFill>
                          <a:effectLst/>
                          <a:latin typeface="Arial" panose="020B0604020202020204" pitchFamily="34" charset="0"/>
                        </a:rPr>
                        <a:t>Add:</a:t>
                      </a:r>
                    </a:p>
                  </a:txBody>
                  <a:tcPr marL="0" marR="0" marT="0" marB="0" anchor="ctr">
                    <a:lnL>
                      <a:noFill/>
                    </a:lnL>
                    <a:lnR w="6350" cap="flat" cmpd="sng" algn="ctr">
                      <a:solidFill>
                        <a:srgbClr val="000000"/>
                      </a:solidFill>
                      <a:prstDash val="solid"/>
                      <a:round/>
                      <a:headEnd type="none" w="med" len="med"/>
                      <a:tailEnd type="none" w="med" len="med"/>
                    </a:lnR>
                    <a:lnT>
                      <a:noFill/>
                    </a:lnT>
                    <a:lnB>
                      <a:noFill/>
                    </a:lnB>
                    <a:solidFill>
                      <a:schemeClr val="bg1"/>
                    </a:solidFill>
                  </a:tcPr>
                </a:tc>
                <a:tc>
                  <a:txBody>
                    <a:bodyPr/>
                    <a:lstStyle/>
                    <a:p>
                      <a:pPr algn="l" rtl="0" fontAlgn="ctr"/>
                      <a:r>
                        <a:rPr lang="en-GB" sz="2800" b="0" i="0" u="none" strike="noStrike" dirty="0">
                          <a:solidFill>
                            <a:srgbClr val="000000"/>
                          </a:solidFill>
                          <a:effectLst/>
                          <a:latin typeface="Arial" panose="020B0604020202020204" pitchFamily="34" charset="0"/>
                        </a:rPr>
                        <a:t>Desired closing inventory (20% of following month sales)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0" i="0" u="none" strike="noStrike" dirty="0">
                          <a:solidFill>
                            <a:srgbClr val="000000"/>
                          </a:solidFill>
                          <a:effectLst/>
                          <a:latin typeface="Arial" panose="020B0604020202020204" pitchFamily="34" charset="0"/>
                        </a:rPr>
                        <a:t>56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FFC000"/>
                    </a:solidFill>
                  </a:tcPr>
                </a:tc>
                <a:tc>
                  <a:txBody>
                    <a:bodyPr/>
                    <a:lstStyle/>
                    <a:p>
                      <a:pPr algn="ctr" fontAlgn="b"/>
                      <a:r>
                        <a:rPr lang="en-GB" sz="2800" b="0" i="0" u="none" strike="noStrike" dirty="0">
                          <a:solidFill>
                            <a:srgbClr val="000000"/>
                          </a:solidFill>
                          <a:effectLst/>
                          <a:latin typeface="Arial" panose="020B0604020202020204" pitchFamily="34" charset="0"/>
                        </a:rPr>
                        <a:t>68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fontAlgn="b"/>
                      <a:r>
                        <a:rPr lang="en-GB" sz="2800" b="0" i="0" u="none" strike="noStrike" dirty="0">
                          <a:solidFill>
                            <a:srgbClr val="000000"/>
                          </a:solidFill>
                          <a:effectLst/>
                          <a:latin typeface="Arial" panose="020B0604020202020204" pitchFamily="34" charset="0"/>
                        </a:rPr>
                        <a:t>48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chemeClr val="bg1"/>
                    </a:solidFill>
                  </a:tcPr>
                </a:tc>
                <a:tc>
                  <a:txBody>
                    <a:bodyPr/>
                    <a:lstStyle/>
                    <a:p>
                      <a:pPr algn="ctr" fontAlgn="b"/>
                      <a:endParaRPr lang="en-GB" sz="2800" b="0" i="0" u="none" strike="noStrike">
                        <a:solidFill>
                          <a:srgbClr val="000000"/>
                        </a:solidFill>
                        <a:effectLst/>
                        <a:latin typeface="Arial" panose="020B0604020202020204" pitchFamily="34" charset="0"/>
                      </a:endParaRP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chemeClr val="bg1"/>
                    </a:solidFill>
                  </a:tcPr>
                </a:tc>
                <a:tc>
                  <a:txBody>
                    <a:bodyPr/>
                    <a:lstStyle/>
                    <a:p>
                      <a:pPr algn="l" fontAlgn="b"/>
                      <a:endParaRPr lang="en-GB" sz="28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solidFill>
                      <a:schemeClr val="bg1"/>
                    </a:solidFill>
                  </a:tcPr>
                </a:tc>
                <a:extLst>
                  <a:ext uri="{0D108BD9-81ED-4DB2-BD59-A6C34878D82A}">
                    <a16:rowId xmlns:a16="http://schemas.microsoft.com/office/drawing/2014/main" val="1491416002"/>
                  </a:ext>
                </a:extLst>
              </a:tr>
              <a:tr h="697906">
                <a:tc>
                  <a:txBody>
                    <a:bodyPr/>
                    <a:lstStyle/>
                    <a:p>
                      <a:pPr algn="l" fontAlgn="b"/>
                      <a:endParaRPr lang="en-GB" sz="2800" b="0" i="0" u="none" strike="noStrike" dirty="0">
                        <a:solidFill>
                          <a:srgbClr val="000000"/>
                        </a:solidFill>
                        <a:effectLst/>
                        <a:latin typeface="Arial" panose="020B0604020202020204" pitchFamily="34" charset="0"/>
                      </a:endParaRPr>
                    </a:p>
                  </a:txBody>
                  <a:tcPr marL="0" marR="0" marT="0" marB="0" anchor="ctr">
                    <a:lnL>
                      <a:noFill/>
                    </a:lnL>
                    <a:lnR w="6350" cap="flat" cmpd="sng" algn="ctr">
                      <a:solidFill>
                        <a:srgbClr val="000000"/>
                      </a:solidFill>
                      <a:prstDash val="solid"/>
                      <a:round/>
                      <a:headEnd type="none" w="med" len="med"/>
                      <a:tailEnd type="none" w="med" len="med"/>
                    </a:lnR>
                    <a:lnT>
                      <a:noFill/>
                    </a:lnT>
                    <a:lnB>
                      <a:noFill/>
                    </a:lnB>
                    <a:solidFill>
                      <a:schemeClr val="bg1"/>
                    </a:solidFill>
                  </a:tcPr>
                </a:tc>
                <a:tc>
                  <a:txBody>
                    <a:bodyPr/>
                    <a:lstStyle/>
                    <a:p>
                      <a:pPr algn="l" fontAlgn="b"/>
                      <a:r>
                        <a:rPr lang="en-GB" sz="2800" b="0" i="0" u="none" strike="noStrike" dirty="0">
                          <a:solidFill>
                            <a:srgbClr val="000000"/>
                          </a:solidFill>
                          <a:effectLst/>
                          <a:latin typeface="Arial" panose="020B0604020202020204" pitchFamily="34" charset="0"/>
                        </a:rPr>
                        <a:t>Total needs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0" i="0" u="none" strike="noStrike">
                          <a:solidFill>
                            <a:srgbClr val="000000"/>
                          </a:solidFill>
                          <a:effectLst/>
                          <a:latin typeface="Arial" panose="020B0604020202020204" pitchFamily="34" charset="0"/>
                        </a:rPr>
                        <a:t>376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0" i="0" u="none" strike="noStrike">
                          <a:solidFill>
                            <a:srgbClr val="000000"/>
                          </a:solidFill>
                          <a:effectLst/>
                          <a:latin typeface="Arial" panose="020B0604020202020204" pitchFamily="34" charset="0"/>
                        </a:rPr>
                        <a:t>348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0" i="0" u="none" strike="noStrike" dirty="0">
                          <a:solidFill>
                            <a:srgbClr val="000000"/>
                          </a:solidFill>
                          <a:effectLst/>
                          <a:latin typeface="Arial" panose="020B0604020202020204" pitchFamily="34" charset="0"/>
                        </a:rPr>
                        <a:t>388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endParaRPr lang="en-GB" sz="2800" b="0" i="0" u="none" strike="noStrike">
                        <a:solidFill>
                          <a:srgbClr val="000000"/>
                        </a:solidFill>
                        <a:effectLst/>
                        <a:latin typeface="Arial" panose="020B0604020202020204" pitchFamily="34" charset="0"/>
                      </a:endParaRPr>
                    </a:p>
                  </a:txBody>
                  <a:tcPr marL="0" marR="0" marT="0" marB="0" anchor="ctr">
                    <a:lnL w="6350" cap="flat" cmpd="sng" algn="ctr">
                      <a:solidFill>
                        <a:srgbClr val="000000"/>
                      </a:solidFill>
                      <a:prstDash val="solid"/>
                      <a:round/>
                      <a:headEnd type="none" w="med" len="med"/>
                      <a:tailEnd type="none" w="med" len="med"/>
                    </a:lnL>
                    <a:lnR>
                      <a:noFill/>
                    </a:lnR>
                    <a:lnT>
                      <a:noFill/>
                    </a:lnT>
                    <a:lnB>
                      <a:noFill/>
                    </a:lnB>
                    <a:solidFill>
                      <a:schemeClr val="bg1"/>
                    </a:solidFill>
                  </a:tcPr>
                </a:tc>
                <a:tc>
                  <a:txBody>
                    <a:bodyPr/>
                    <a:lstStyle/>
                    <a:p>
                      <a:pPr algn="l" fontAlgn="b"/>
                      <a:endParaRPr lang="en-GB" sz="28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solidFill>
                      <a:schemeClr val="bg1"/>
                    </a:solidFill>
                  </a:tcPr>
                </a:tc>
                <a:extLst>
                  <a:ext uri="{0D108BD9-81ED-4DB2-BD59-A6C34878D82A}">
                    <a16:rowId xmlns:a16="http://schemas.microsoft.com/office/drawing/2014/main" val="4283748177"/>
                  </a:ext>
                </a:extLst>
              </a:tr>
              <a:tr h="843692">
                <a:tc>
                  <a:txBody>
                    <a:bodyPr/>
                    <a:lstStyle/>
                    <a:p>
                      <a:pPr algn="l" fontAlgn="b"/>
                      <a:r>
                        <a:rPr lang="en-GB" sz="2800" b="1" i="1" u="none" strike="noStrike" dirty="0">
                          <a:solidFill>
                            <a:srgbClr val="000000"/>
                          </a:solidFill>
                          <a:effectLst/>
                          <a:latin typeface="Arial" panose="020B0604020202020204" pitchFamily="34" charset="0"/>
                        </a:rPr>
                        <a:t>Less:</a:t>
                      </a:r>
                    </a:p>
                  </a:txBody>
                  <a:tcPr marL="0" marR="0" marT="0" marB="0" anchor="ctr">
                    <a:lnL>
                      <a:noFill/>
                    </a:lnL>
                    <a:lnR w="6350" cap="flat" cmpd="sng" algn="ctr">
                      <a:solidFill>
                        <a:srgbClr val="000000"/>
                      </a:solidFill>
                      <a:prstDash val="solid"/>
                      <a:round/>
                      <a:headEnd type="none" w="med" len="med"/>
                      <a:tailEnd type="none" w="med" len="med"/>
                    </a:lnR>
                    <a:lnT>
                      <a:noFill/>
                    </a:lnT>
                    <a:lnB>
                      <a:noFill/>
                    </a:lnB>
                    <a:solidFill>
                      <a:schemeClr val="bg1"/>
                    </a:solidFill>
                  </a:tcPr>
                </a:tc>
                <a:tc>
                  <a:txBody>
                    <a:bodyPr/>
                    <a:lstStyle/>
                    <a:p>
                      <a:pPr algn="l" fontAlgn="b"/>
                      <a:r>
                        <a:rPr lang="en-GB" sz="2800" b="0" i="0" u="none" strike="noStrike" dirty="0">
                          <a:solidFill>
                            <a:srgbClr val="000000"/>
                          </a:solidFill>
                          <a:effectLst/>
                          <a:latin typeface="Arial" panose="020B0604020202020204" pitchFamily="34" charset="0"/>
                        </a:rPr>
                        <a:t>Beginning inventory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0" i="0" u="none" strike="noStrike" dirty="0">
                          <a:solidFill>
                            <a:srgbClr val="000000"/>
                          </a:solidFill>
                          <a:effectLst/>
                          <a:latin typeface="Arial" panose="020B0604020202020204" pitchFamily="34" charset="0"/>
                        </a:rPr>
                        <a:t>40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chemeClr val="accent3">
                        <a:lumMod val="60000"/>
                        <a:lumOff val="40000"/>
                      </a:schemeClr>
                    </a:solidFill>
                  </a:tcPr>
                </a:tc>
                <a:tc>
                  <a:txBody>
                    <a:bodyPr/>
                    <a:lstStyle/>
                    <a:p>
                      <a:pPr algn="ctr" fontAlgn="b"/>
                      <a:r>
                        <a:rPr lang="en-GB" sz="2800" b="0" i="0" u="none" strike="noStrike" kern="1200" dirty="0">
                          <a:solidFill>
                            <a:srgbClr val="000000"/>
                          </a:solidFill>
                          <a:effectLst/>
                          <a:latin typeface="Arial" panose="020B0604020202020204" pitchFamily="34" charset="0"/>
                          <a:ea typeface="+mn-ea"/>
                          <a:cs typeface="+mn-cs"/>
                        </a:rPr>
                        <a:t>56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FFC000"/>
                    </a:solidFill>
                  </a:tcPr>
                </a:tc>
                <a:tc>
                  <a:txBody>
                    <a:bodyPr/>
                    <a:lstStyle/>
                    <a:p>
                      <a:pPr algn="ctr" fontAlgn="b"/>
                      <a:r>
                        <a:rPr lang="en-GB" sz="2800" b="0" i="0" u="none" strike="noStrike" dirty="0">
                          <a:solidFill>
                            <a:srgbClr val="000000"/>
                          </a:solidFill>
                          <a:effectLst/>
                          <a:latin typeface="Arial" panose="020B0604020202020204" pitchFamily="34" charset="0"/>
                        </a:rPr>
                        <a:t>68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gn="ctr" fontAlgn="b"/>
                      <a:endParaRPr lang="en-GB" sz="2800" b="0" i="0" u="none" strike="noStrike" dirty="0">
                        <a:solidFill>
                          <a:srgbClr val="000000"/>
                        </a:solidFill>
                        <a:effectLst/>
                        <a:latin typeface="Arial" panose="020B0604020202020204" pitchFamily="34" charset="0"/>
                      </a:endParaRPr>
                    </a:p>
                  </a:txBody>
                  <a:tcPr marL="0" marR="0" marT="0" marB="0" anchor="ctr">
                    <a:lnL w="6350" cap="flat" cmpd="sng" algn="ctr">
                      <a:solidFill>
                        <a:srgbClr val="000000"/>
                      </a:solidFill>
                      <a:prstDash val="solid"/>
                      <a:round/>
                      <a:headEnd type="none" w="med" len="med"/>
                      <a:tailEnd type="none" w="med" len="med"/>
                    </a:lnL>
                    <a:lnR>
                      <a:noFill/>
                    </a:lnR>
                    <a:lnT>
                      <a:noFill/>
                    </a:lnT>
                    <a:lnB>
                      <a:noFill/>
                    </a:lnB>
                    <a:solidFill>
                      <a:schemeClr val="bg1"/>
                    </a:solidFill>
                  </a:tcPr>
                </a:tc>
                <a:tc>
                  <a:txBody>
                    <a:bodyPr/>
                    <a:lstStyle/>
                    <a:p>
                      <a:pPr algn="l" fontAlgn="b"/>
                      <a:endParaRPr lang="en-GB" sz="28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solidFill>
                      <a:schemeClr val="bg1"/>
                    </a:solidFill>
                  </a:tcPr>
                </a:tc>
                <a:extLst>
                  <a:ext uri="{0D108BD9-81ED-4DB2-BD59-A6C34878D82A}">
                    <a16:rowId xmlns:a16="http://schemas.microsoft.com/office/drawing/2014/main" val="4174279781"/>
                  </a:ext>
                </a:extLst>
              </a:tr>
              <a:tr h="843692">
                <a:tc>
                  <a:txBody>
                    <a:bodyPr/>
                    <a:lstStyle/>
                    <a:p>
                      <a:pPr algn="l" fontAlgn="b"/>
                      <a:endParaRPr lang="en-GB" sz="2800" b="0" i="0" u="none" strike="noStrike" dirty="0">
                        <a:solidFill>
                          <a:srgbClr val="000000"/>
                        </a:solidFill>
                        <a:effectLst/>
                        <a:latin typeface="Arial" panose="020B0604020202020204" pitchFamily="34" charset="0"/>
                      </a:endParaRPr>
                    </a:p>
                  </a:txBody>
                  <a:tcPr marL="0" marR="0" marT="0" marB="0" anchor="ctr">
                    <a:lnL>
                      <a:noFill/>
                    </a:lnL>
                    <a:lnR w="6350" cap="flat" cmpd="sng" algn="ctr">
                      <a:solidFill>
                        <a:srgbClr val="000000"/>
                      </a:solidFill>
                      <a:prstDash val="solid"/>
                      <a:round/>
                      <a:headEnd type="none" w="med" len="med"/>
                      <a:tailEnd type="none" w="med" len="med"/>
                    </a:lnR>
                    <a:lnT>
                      <a:noFill/>
                    </a:lnT>
                    <a:lnB>
                      <a:noFill/>
                    </a:lnB>
                    <a:solidFill>
                      <a:schemeClr val="bg1"/>
                    </a:solidFill>
                  </a:tcPr>
                </a:tc>
                <a:tc>
                  <a:txBody>
                    <a:bodyPr/>
                    <a:lstStyle/>
                    <a:p>
                      <a:pPr algn="l" fontAlgn="b"/>
                      <a:r>
                        <a:rPr lang="en-GB" sz="2800" b="1" i="0" u="none" strike="noStrike" dirty="0">
                          <a:solidFill>
                            <a:srgbClr val="000000"/>
                          </a:solidFill>
                          <a:effectLst/>
                          <a:latin typeface="Arial" panose="020B0604020202020204" pitchFamily="34" charset="0"/>
                        </a:rPr>
                        <a:t>Units to be produced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1" i="0" u="none" strike="noStrike" dirty="0">
                          <a:solidFill>
                            <a:srgbClr val="000000"/>
                          </a:solidFill>
                          <a:effectLst/>
                          <a:latin typeface="Arial" panose="020B0604020202020204" pitchFamily="34" charset="0"/>
                        </a:rPr>
                        <a:t>336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1" i="0" u="none" strike="noStrike" dirty="0">
                          <a:solidFill>
                            <a:srgbClr val="000000"/>
                          </a:solidFill>
                          <a:effectLst/>
                          <a:latin typeface="Arial" panose="020B0604020202020204" pitchFamily="34" charset="0"/>
                        </a:rPr>
                        <a:t>292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r>
                        <a:rPr lang="en-GB" sz="2800" b="1" i="0" u="none" strike="noStrike" dirty="0">
                          <a:solidFill>
                            <a:srgbClr val="000000"/>
                          </a:solidFill>
                          <a:effectLst/>
                          <a:latin typeface="Arial" panose="020B0604020202020204" pitchFamily="34" charset="0"/>
                        </a:rPr>
                        <a:t>320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b"/>
                      <a:endParaRPr lang="en-GB" sz="2800" b="0" i="0" u="none" strike="noStrike" dirty="0">
                        <a:solidFill>
                          <a:srgbClr val="000000"/>
                        </a:solidFill>
                        <a:effectLst/>
                        <a:latin typeface="Arial" panose="020B0604020202020204" pitchFamily="34" charset="0"/>
                      </a:endParaRPr>
                    </a:p>
                  </a:txBody>
                  <a:tcPr marL="0" marR="0" marT="0" marB="0" anchor="ctr">
                    <a:lnL w="6350" cap="flat" cmpd="sng" algn="ctr">
                      <a:solidFill>
                        <a:srgbClr val="000000"/>
                      </a:solidFill>
                      <a:prstDash val="solid"/>
                      <a:round/>
                      <a:headEnd type="none" w="med" len="med"/>
                      <a:tailEnd type="none" w="med" len="med"/>
                    </a:lnL>
                    <a:lnR>
                      <a:noFill/>
                    </a:lnR>
                    <a:lnT>
                      <a:noFill/>
                    </a:lnT>
                    <a:lnB>
                      <a:noFill/>
                    </a:lnB>
                    <a:solidFill>
                      <a:schemeClr val="bg1"/>
                    </a:solidFill>
                  </a:tcPr>
                </a:tc>
                <a:tc>
                  <a:txBody>
                    <a:bodyPr/>
                    <a:lstStyle/>
                    <a:p>
                      <a:pPr algn="l" fontAlgn="b"/>
                      <a:endParaRPr lang="en-GB" sz="28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solidFill>
                      <a:schemeClr val="bg1"/>
                    </a:solidFill>
                  </a:tcPr>
                </a:tc>
                <a:extLst>
                  <a:ext uri="{0D108BD9-81ED-4DB2-BD59-A6C34878D82A}">
                    <a16:rowId xmlns:a16="http://schemas.microsoft.com/office/drawing/2014/main" val="4182755505"/>
                  </a:ext>
                </a:extLst>
              </a:tr>
            </a:tbl>
          </a:graphicData>
        </a:graphic>
      </p:graphicFrame>
    </p:spTree>
    <p:extLst>
      <p:ext uri="{BB962C8B-B14F-4D97-AF65-F5344CB8AC3E}">
        <p14:creationId xmlns:p14="http://schemas.microsoft.com/office/powerpoint/2010/main" val="4081234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66685C7F-3F91-0D27-8169-405448576900}"/>
              </a:ext>
            </a:extLst>
          </p:cNvPr>
          <p:cNvGraphicFramePr>
            <a:graphicFrameLocks noGrp="1"/>
          </p:cNvGraphicFramePr>
          <p:nvPr>
            <p:ph idx="1"/>
            <p:extLst>
              <p:ext uri="{D42A27DB-BD31-4B8C-83A1-F6EECF244321}">
                <p14:modId xmlns:p14="http://schemas.microsoft.com/office/powerpoint/2010/main" val="453763967"/>
              </p:ext>
            </p:extLst>
          </p:nvPr>
        </p:nvGraphicFramePr>
        <p:xfrm>
          <a:off x="0" y="0"/>
          <a:ext cx="9144000" cy="6879359"/>
        </p:xfrm>
        <a:graphic>
          <a:graphicData uri="http://schemas.openxmlformats.org/drawingml/2006/table">
            <a:tbl>
              <a:tblPr/>
              <a:tblGrid>
                <a:gridCol w="1927306">
                  <a:extLst>
                    <a:ext uri="{9D8B030D-6E8A-4147-A177-3AD203B41FA5}">
                      <a16:colId xmlns:a16="http://schemas.microsoft.com/office/drawing/2014/main" val="633569795"/>
                    </a:ext>
                  </a:extLst>
                </a:gridCol>
                <a:gridCol w="3297836">
                  <a:extLst>
                    <a:ext uri="{9D8B030D-6E8A-4147-A177-3AD203B41FA5}">
                      <a16:colId xmlns:a16="http://schemas.microsoft.com/office/drawing/2014/main" val="4093595326"/>
                    </a:ext>
                  </a:extLst>
                </a:gridCol>
                <a:gridCol w="1306286">
                  <a:extLst>
                    <a:ext uri="{9D8B030D-6E8A-4147-A177-3AD203B41FA5}">
                      <a16:colId xmlns:a16="http://schemas.microsoft.com/office/drawing/2014/main" val="3566169399"/>
                    </a:ext>
                  </a:extLst>
                </a:gridCol>
                <a:gridCol w="1306286">
                  <a:extLst>
                    <a:ext uri="{9D8B030D-6E8A-4147-A177-3AD203B41FA5}">
                      <a16:colId xmlns:a16="http://schemas.microsoft.com/office/drawing/2014/main" val="1605121451"/>
                    </a:ext>
                  </a:extLst>
                </a:gridCol>
                <a:gridCol w="1306286">
                  <a:extLst>
                    <a:ext uri="{9D8B030D-6E8A-4147-A177-3AD203B41FA5}">
                      <a16:colId xmlns:a16="http://schemas.microsoft.com/office/drawing/2014/main" val="2402548208"/>
                    </a:ext>
                  </a:extLst>
                </a:gridCol>
              </a:tblGrid>
              <a:tr h="413583">
                <a:tc gridSpan="2">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2000" b="1" i="0" u="none" strike="noStrike" dirty="0">
                          <a:solidFill>
                            <a:srgbClr val="000000"/>
                          </a:solidFill>
                          <a:effectLst/>
                          <a:highlight>
                            <a:srgbClr val="FFFF00"/>
                          </a:highlight>
                          <a:latin typeface="Arial" panose="020B0604020202020204" pitchFamily="34" charset="0"/>
                        </a:rPr>
                        <a:t>Exercise 1 Solutions</a:t>
                      </a: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797639687"/>
                  </a:ext>
                </a:extLst>
              </a:tr>
              <a:tr h="797151">
                <a:tc gridSpan="5">
                  <a:txBody>
                    <a:bodyPr/>
                    <a:lstStyle/>
                    <a:p>
                      <a:pPr algn="ctr" fontAlgn="b"/>
                      <a:r>
                        <a:rPr lang="en-GB" sz="2000" b="1" i="0" u="none" strike="noStrike" dirty="0">
                          <a:solidFill>
                            <a:srgbClr val="000000"/>
                          </a:solidFill>
                          <a:effectLst/>
                          <a:latin typeface="Arial" panose="020B0604020202020204" pitchFamily="34" charset="0"/>
                        </a:rPr>
                        <a:t>THE DIRECT MATERIAL PURCHASE BUDGET FOR THE FIRST 3 MONTHS OF THE YEAR</a:t>
                      </a:r>
                      <a:r>
                        <a:rPr lang="en-GB" sz="2000" b="1" i="0" u="none" strike="noStrike" dirty="0">
                          <a:solidFill>
                            <a:srgbClr val="0070C0"/>
                          </a:solidFill>
                          <a:effectLst/>
                          <a:latin typeface="Arial" panose="020B0604020202020204" pitchFamily="34" charset="0"/>
                        </a:rPr>
                        <a:t> IN £</a:t>
                      </a:r>
                      <a:endParaRPr lang="en-GB" sz="2000" b="1"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62651678"/>
                  </a:ext>
                </a:extLst>
              </a:tr>
              <a:tr h="392249">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t"/>
                      <a:r>
                        <a:rPr lang="en-GB" sz="2000" b="0" i="0" u="none" strike="noStrike" dirty="0">
                          <a:solidFill>
                            <a:srgbClr val="000000"/>
                          </a:solidFill>
                          <a:effectLst/>
                          <a:latin typeface="Arial" panose="020B0604020202020204" pitchFamily="34" charset="0"/>
                        </a:rPr>
                        <a:t> </a:t>
                      </a: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2000" b="1" i="0" u="none" strike="noStrike">
                          <a:solidFill>
                            <a:srgbClr val="000000"/>
                          </a:solidFill>
                          <a:effectLst/>
                          <a:latin typeface="Arial" panose="020B0604020202020204" pitchFamily="34" charset="0"/>
                        </a:rPr>
                        <a:t>Jan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2000" b="1" i="0" u="none" strike="noStrike">
                          <a:solidFill>
                            <a:srgbClr val="000000"/>
                          </a:solidFill>
                          <a:effectLst/>
                          <a:latin typeface="Arial" panose="020B0604020202020204" pitchFamily="34" charset="0"/>
                        </a:rPr>
                        <a:t>Feb</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2000" b="1" i="0" u="none" strike="noStrike">
                          <a:solidFill>
                            <a:srgbClr val="000000"/>
                          </a:solidFill>
                          <a:effectLst/>
                          <a:latin typeface="Arial" panose="020B0604020202020204" pitchFamily="34" charset="0"/>
                        </a:rPr>
                        <a:t>Mar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3700535"/>
                  </a:ext>
                </a:extLst>
              </a:tr>
              <a:tr h="392249">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dirty="0">
                          <a:solidFill>
                            <a:srgbClr val="000000"/>
                          </a:solidFill>
                          <a:effectLst/>
                          <a:latin typeface="Arial" panose="020B0604020202020204" pitchFamily="34" charset="0"/>
                        </a:rPr>
                        <a:t>Units to be produced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2000" b="0" i="0" u="none" strike="noStrike">
                          <a:solidFill>
                            <a:srgbClr val="000000"/>
                          </a:solidFill>
                          <a:effectLst/>
                          <a:latin typeface="Arial" panose="020B0604020202020204" pitchFamily="34" charset="0"/>
                        </a:rPr>
                        <a:t>336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2000" b="0" i="0" u="none" strike="noStrike">
                          <a:solidFill>
                            <a:srgbClr val="000000"/>
                          </a:solidFill>
                          <a:effectLst/>
                          <a:latin typeface="Arial" panose="020B0604020202020204" pitchFamily="34" charset="0"/>
                        </a:rPr>
                        <a:t>292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2000" b="0" i="0" u="none" strike="noStrike">
                          <a:solidFill>
                            <a:srgbClr val="000000"/>
                          </a:solidFill>
                          <a:effectLst/>
                          <a:latin typeface="Arial" panose="020B0604020202020204" pitchFamily="34" charset="0"/>
                        </a:rPr>
                        <a:t>320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91850322"/>
                  </a:ext>
                </a:extLst>
              </a:tr>
              <a:tr h="404901">
                <a:tc>
                  <a:txBody>
                    <a:bodyPr/>
                    <a:lstStyle/>
                    <a:p>
                      <a:pPr algn="l" fontAlgn="b"/>
                      <a:r>
                        <a:rPr lang="en-GB" sz="2000" b="1" i="1" u="none" strike="noStrike">
                          <a:solidFill>
                            <a:srgbClr val="000000"/>
                          </a:solidFill>
                          <a:effectLst/>
                          <a:latin typeface="Arial" panose="020B0604020202020204" pitchFamily="34" charset="0"/>
                        </a:rPr>
                        <a:t>Multiplied by:</a:t>
                      </a: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Sq ft. of oak per unit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15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15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15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3149573727"/>
                  </a:ext>
                </a:extLst>
              </a:tr>
              <a:tr h="797151">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Sq ft. of material needed for production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5,040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4,380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4,800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1997369"/>
                  </a:ext>
                </a:extLst>
              </a:tr>
              <a:tr h="1227360">
                <a:tc>
                  <a:txBody>
                    <a:bodyPr/>
                    <a:lstStyle/>
                    <a:p>
                      <a:pPr algn="l" fontAlgn="b"/>
                      <a:r>
                        <a:rPr lang="en-GB" sz="2000" b="1" i="1" u="none" strike="noStrike" dirty="0">
                          <a:solidFill>
                            <a:srgbClr val="000000"/>
                          </a:solidFill>
                          <a:effectLst/>
                          <a:latin typeface="Arial" panose="020B0604020202020204" pitchFamily="34" charset="0"/>
                        </a:rPr>
                        <a:t>Add:</a:t>
                      </a: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rtl="0" fontAlgn="ctr"/>
                      <a:r>
                        <a:rPr lang="en-GB" sz="2000" b="0" i="0" u="none" strike="noStrike" dirty="0">
                          <a:solidFill>
                            <a:srgbClr val="000000"/>
                          </a:solidFill>
                          <a:effectLst/>
                          <a:latin typeface="Arial" panose="020B0604020202020204" pitchFamily="34" charset="0"/>
                        </a:rPr>
                        <a:t>Desired closing inventory (10% of following month needs)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438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8EA9DB"/>
                    </a:solidFill>
                  </a:tcPr>
                </a:tc>
                <a:tc>
                  <a:txBody>
                    <a:bodyPr/>
                    <a:lstStyle/>
                    <a:p>
                      <a:pPr algn="ctr" fontAlgn="b"/>
                      <a:r>
                        <a:rPr lang="en-GB" sz="2000" b="0" i="0" u="none" strike="noStrike">
                          <a:solidFill>
                            <a:srgbClr val="000000"/>
                          </a:solidFill>
                          <a:effectLst/>
                          <a:latin typeface="Arial" panose="020B0604020202020204" pitchFamily="34" charset="0"/>
                        </a:rPr>
                        <a:t>480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D9E1F2"/>
                    </a:solidFill>
                  </a:tcPr>
                </a:tc>
                <a:tc>
                  <a:txBody>
                    <a:bodyPr/>
                    <a:lstStyle/>
                    <a:p>
                      <a:pPr algn="ctr" fontAlgn="b"/>
                      <a:r>
                        <a:rPr lang="en-GB" sz="2000" b="0" i="0" u="none" strike="noStrike">
                          <a:solidFill>
                            <a:srgbClr val="000000"/>
                          </a:solidFill>
                          <a:effectLst/>
                          <a:latin typeface="Arial" panose="020B0604020202020204" pitchFamily="34" charset="0"/>
                        </a:rPr>
                        <a:t>400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721101742"/>
                  </a:ext>
                </a:extLst>
              </a:tr>
              <a:tr h="404901">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Total sq ft. of oak needed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5,478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4,860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5,200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5191231"/>
                  </a:ext>
                </a:extLst>
              </a:tr>
              <a:tr h="404901">
                <a:tc>
                  <a:txBody>
                    <a:bodyPr/>
                    <a:lstStyle/>
                    <a:p>
                      <a:pPr algn="l" fontAlgn="b"/>
                      <a:r>
                        <a:rPr lang="en-GB" sz="2000" b="1" i="1" u="none" strike="noStrike">
                          <a:solidFill>
                            <a:srgbClr val="000000"/>
                          </a:solidFill>
                          <a:effectLst/>
                          <a:latin typeface="Arial" panose="020B0604020202020204" pitchFamily="34" charset="0"/>
                        </a:rPr>
                        <a:t>Less:</a:t>
                      </a: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Beginning inventory</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rPr>
                        <a:t>438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8EA9DB"/>
                    </a:solidFill>
                  </a:tcPr>
                </a:tc>
                <a:tc>
                  <a:txBody>
                    <a:bodyPr/>
                    <a:lstStyle/>
                    <a:p>
                      <a:pPr algn="ctr" fontAlgn="b"/>
                      <a:r>
                        <a:rPr lang="en-GB" sz="2000" b="0" i="0" u="none" strike="noStrike">
                          <a:solidFill>
                            <a:srgbClr val="000000"/>
                          </a:solidFill>
                          <a:effectLst/>
                          <a:latin typeface="Arial" panose="020B0604020202020204" pitchFamily="34" charset="0"/>
                        </a:rPr>
                        <a:t>480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814877980"/>
                  </a:ext>
                </a:extLst>
              </a:tr>
              <a:tr h="835111">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Sq ft. of oak to be purchased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4,978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Arial" panose="020B0604020202020204" pitchFamily="34" charset="0"/>
                        </a:rPr>
                        <a:t>4,422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Arial" panose="020B0604020202020204" pitchFamily="34" charset="0"/>
                        </a:rPr>
                        <a:t>4,720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8173530"/>
                  </a:ext>
                </a:extLst>
              </a:tr>
              <a:tr h="404901">
                <a:tc>
                  <a:txBody>
                    <a:bodyPr/>
                    <a:lstStyle/>
                    <a:p>
                      <a:pPr algn="l" fontAlgn="b"/>
                      <a:r>
                        <a:rPr lang="en-GB" sz="2000" b="1" i="1" u="none" strike="noStrike">
                          <a:solidFill>
                            <a:srgbClr val="000000"/>
                          </a:solidFill>
                          <a:effectLst/>
                          <a:latin typeface="Arial" panose="020B0604020202020204" pitchFamily="34" charset="0"/>
                        </a:rPr>
                        <a:t>Multiplied by:</a:t>
                      </a: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Cost per sq ft.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rPr>
                        <a:t>£20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rPr>
                        <a:t>£20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rPr>
                        <a:t>£20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3263882331"/>
                  </a:ext>
                </a:extLst>
              </a:tr>
              <a:tr h="404901">
                <a:tc>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2000" b="1" i="0" u="none" strike="noStrike">
                          <a:solidFill>
                            <a:srgbClr val="000000"/>
                          </a:solidFill>
                          <a:effectLst/>
                          <a:latin typeface="Arial" panose="020B0604020202020204" pitchFamily="34" charset="0"/>
                        </a:rPr>
                        <a:t>Direct Material purchases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1" i="0" u="none" strike="noStrike">
                          <a:solidFill>
                            <a:srgbClr val="000000"/>
                          </a:solidFill>
                          <a:effectLst/>
                          <a:latin typeface="Arial" panose="020B0604020202020204" pitchFamily="34" charset="0"/>
                        </a:rPr>
                        <a:t>£99,560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1" i="0" u="none" strike="noStrike">
                          <a:solidFill>
                            <a:srgbClr val="000000"/>
                          </a:solidFill>
                          <a:effectLst/>
                          <a:latin typeface="Arial" panose="020B0604020202020204" pitchFamily="34" charset="0"/>
                        </a:rPr>
                        <a:t>£88,440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1" i="0" u="none" strike="noStrike" dirty="0">
                          <a:solidFill>
                            <a:srgbClr val="000000"/>
                          </a:solidFill>
                          <a:effectLst/>
                          <a:latin typeface="Arial" panose="020B0604020202020204" pitchFamily="34" charset="0"/>
                        </a:rPr>
                        <a:t>£94,400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25400" cap="flat" cmpd="dbl"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8567878"/>
                  </a:ext>
                </a:extLst>
              </a:tr>
            </a:tbl>
          </a:graphicData>
        </a:graphic>
      </p:graphicFrame>
    </p:spTree>
    <p:extLst>
      <p:ext uri="{BB962C8B-B14F-4D97-AF65-F5344CB8AC3E}">
        <p14:creationId xmlns:p14="http://schemas.microsoft.com/office/powerpoint/2010/main" val="531704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37EFF77-4BC1-D169-72F9-974295392ABA}"/>
              </a:ext>
            </a:extLst>
          </p:cNvPr>
          <p:cNvGraphicFramePr>
            <a:graphicFrameLocks noGrp="1"/>
          </p:cNvGraphicFramePr>
          <p:nvPr>
            <p:extLst>
              <p:ext uri="{D42A27DB-BD31-4B8C-83A1-F6EECF244321}">
                <p14:modId xmlns:p14="http://schemas.microsoft.com/office/powerpoint/2010/main" val="1114708885"/>
              </p:ext>
            </p:extLst>
          </p:nvPr>
        </p:nvGraphicFramePr>
        <p:xfrm>
          <a:off x="1" y="1"/>
          <a:ext cx="9144001" cy="6857999"/>
        </p:xfrm>
        <a:graphic>
          <a:graphicData uri="http://schemas.openxmlformats.org/drawingml/2006/table">
            <a:tbl>
              <a:tblPr/>
              <a:tblGrid>
                <a:gridCol w="1400670">
                  <a:extLst>
                    <a:ext uri="{9D8B030D-6E8A-4147-A177-3AD203B41FA5}">
                      <a16:colId xmlns:a16="http://schemas.microsoft.com/office/drawing/2014/main" val="1863940723"/>
                    </a:ext>
                  </a:extLst>
                </a:gridCol>
                <a:gridCol w="1162820">
                  <a:extLst>
                    <a:ext uri="{9D8B030D-6E8A-4147-A177-3AD203B41FA5}">
                      <a16:colId xmlns:a16="http://schemas.microsoft.com/office/drawing/2014/main" val="273609152"/>
                    </a:ext>
                  </a:extLst>
                </a:gridCol>
                <a:gridCol w="1072405">
                  <a:extLst>
                    <a:ext uri="{9D8B030D-6E8A-4147-A177-3AD203B41FA5}">
                      <a16:colId xmlns:a16="http://schemas.microsoft.com/office/drawing/2014/main" val="1708923182"/>
                    </a:ext>
                  </a:extLst>
                </a:gridCol>
                <a:gridCol w="1596799">
                  <a:extLst>
                    <a:ext uri="{9D8B030D-6E8A-4147-A177-3AD203B41FA5}">
                      <a16:colId xmlns:a16="http://schemas.microsoft.com/office/drawing/2014/main" val="3639075540"/>
                    </a:ext>
                  </a:extLst>
                </a:gridCol>
                <a:gridCol w="1067497">
                  <a:extLst>
                    <a:ext uri="{9D8B030D-6E8A-4147-A177-3AD203B41FA5}">
                      <a16:colId xmlns:a16="http://schemas.microsoft.com/office/drawing/2014/main" val="1069714217"/>
                    </a:ext>
                  </a:extLst>
                </a:gridCol>
                <a:gridCol w="218653">
                  <a:extLst>
                    <a:ext uri="{9D8B030D-6E8A-4147-A177-3AD203B41FA5}">
                      <a16:colId xmlns:a16="http://schemas.microsoft.com/office/drawing/2014/main" val="3435148595"/>
                    </a:ext>
                  </a:extLst>
                </a:gridCol>
                <a:gridCol w="1293515">
                  <a:extLst>
                    <a:ext uri="{9D8B030D-6E8A-4147-A177-3AD203B41FA5}">
                      <a16:colId xmlns:a16="http://schemas.microsoft.com/office/drawing/2014/main" val="1711862539"/>
                    </a:ext>
                  </a:extLst>
                </a:gridCol>
                <a:gridCol w="27873">
                  <a:extLst>
                    <a:ext uri="{9D8B030D-6E8A-4147-A177-3AD203B41FA5}">
                      <a16:colId xmlns:a16="http://schemas.microsoft.com/office/drawing/2014/main" val="409228053"/>
                    </a:ext>
                  </a:extLst>
                </a:gridCol>
                <a:gridCol w="1303769">
                  <a:extLst>
                    <a:ext uri="{9D8B030D-6E8A-4147-A177-3AD203B41FA5}">
                      <a16:colId xmlns:a16="http://schemas.microsoft.com/office/drawing/2014/main" val="3052005510"/>
                    </a:ext>
                  </a:extLst>
                </a:gridCol>
              </a:tblGrid>
              <a:tr h="341694">
                <a:tc gridSpan="4">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GB" sz="1800" b="1" i="0" u="sng" strike="noStrike" dirty="0">
                          <a:solidFill>
                            <a:srgbClr val="000000"/>
                          </a:solidFill>
                          <a:effectLst/>
                          <a:latin typeface="Arial" panose="020B0604020202020204" pitchFamily="34" charset="0"/>
                          <a:cs typeface="Arial" panose="020B0604020202020204" pitchFamily="34" charset="0"/>
                        </a:rPr>
                        <a:t>Exercise 2</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algn="l" fontAlgn="b"/>
                      <a:endParaRPr lang="en-GB" sz="1800" b="1"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solidFill>
                      <a:srgbClr val="E2EFDA"/>
                    </a:solidFill>
                  </a:tcPr>
                </a:tc>
                <a:tc hMerge="1">
                  <a:txBody>
                    <a:bodyPr/>
                    <a:lstStyle/>
                    <a:p>
                      <a:pPr algn="l" fontAlgn="b"/>
                      <a:endParaRPr lang="en-GB" sz="2000" b="1"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solidFill>
                      <a:srgbClr val="E2EFDA"/>
                    </a:solidFill>
                  </a:tcPr>
                </a:tc>
                <a:tc gridSpan="2">
                  <a:txBody>
                    <a:bodyPr/>
                    <a:lstStyle/>
                    <a:p>
                      <a:pPr algn="l" fontAlgn="b"/>
                      <a:endParaRPr lang="en-GB" sz="1800" b="1"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solidFill>
                      <a:srgbClr val="E2EFDA"/>
                    </a:solidFill>
                  </a:tcPr>
                </a:tc>
                <a:tc hMerge="1">
                  <a:txBody>
                    <a:bodyPr/>
                    <a:lstStyle/>
                    <a:p>
                      <a:pPr algn="l" fontAlgn="b"/>
                      <a:endParaRPr lang="en-GB" sz="2000" b="1"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solidFill>
                      <a:srgbClr val="E2EFDA"/>
                    </a:solidFill>
                  </a:tcPr>
                </a:tc>
                <a:tc>
                  <a:txBody>
                    <a:bodyPr/>
                    <a:lstStyle/>
                    <a:p>
                      <a:pPr algn="l" fontAlgn="b"/>
                      <a:endParaRPr lang="en-GB" sz="1800" b="1"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1014538272"/>
                  </a:ext>
                </a:extLst>
              </a:tr>
              <a:tr h="577950">
                <a:tc gridSpan="9">
                  <a:txBody>
                    <a:bodyPr/>
                    <a:lstStyle/>
                    <a:p>
                      <a:pPr algn="l" fontAlgn="ctr"/>
                      <a:r>
                        <a:rPr lang="en-GB" sz="1800" b="1" i="0" u="none" strike="noStrike" dirty="0">
                          <a:solidFill>
                            <a:srgbClr val="000000"/>
                          </a:solidFill>
                          <a:effectLst/>
                          <a:latin typeface="Arial" panose="020B0604020202020204" pitchFamily="34" charset="0"/>
                        </a:rPr>
                        <a:t>Smith has provided the following information about his cash budget for the first six months of 2023 </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l" fontAlgn="b"/>
                      <a:r>
                        <a:rPr lang="en-GB" sz="2000" b="1" i="0" u="none" strike="noStrike" dirty="0">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hMerge="1">
                  <a:txBody>
                    <a:bodyPr/>
                    <a:lstStyle/>
                    <a:p>
                      <a:endParaRPr lang="en-GB"/>
                    </a:p>
                  </a:txBody>
                  <a:tcPr/>
                </a:tc>
                <a:tc hMerge="1">
                  <a:txBody>
                    <a:bodyPr/>
                    <a:lstStyle/>
                    <a:p>
                      <a:pPr algn="l" fontAlgn="b"/>
                      <a:r>
                        <a:rPr lang="en-GB" sz="2000" b="1"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hMerge="1">
                  <a:txBody>
                    <a:bodyPr/>
                    <a:lstStyle/>
                    <a:p>
                      <a:endParaRPr lang="en-GB"/>
                    </a:p>
                  </a:txBody>
                  <a:tcPr/>
                </a:tc>
                <a:tc hMerge="1">
                  <a:txBody>
                    <a:bodyPr/>
                    <a:lstStyle/>
                    <a:p>
                      <a:pPr algn="l" fontAlgn="b"/>
                      <a:r>
                        <a:rPr lang="en-GB" sz="2000" b="1" i="0" u="none" strike="noStrike" dirty="0">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168598485"/>
                  </a:ext>
                </a:extLst>
              </a:tr>
              <a:tr h="281774">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gridSpan="2">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961551630"/>
                  </a:ext>
                </a:extLst>
              </a:tr>
              <a:tr h="3244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dirty="0">
                          <a:solidFill>
                            <a:srgbClr val="000000"/>
                          </a:solidFill>
                          <a:effectLst/>
                          <a:latin typeface="Arial" panose="020B0604020202020204" pitchFamily="34" charset="0"/>
                        </a:rPr>
                        <a:t>Sales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Purchases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Wages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Expenses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71328333"/>
                  </a:ext>
                </a:extLst>
              </a:tr>
              <a:tr h="2999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January</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65,000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26,500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17,500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15,500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002056464"/>
                  </a:ext>
                </a:extLst>
              </a:tr>
              <a:tr h="2999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February</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70,000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45,000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18,000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20,500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163473806"/>
                  </a:ext>
                </a:extLst>
              </a:tr>
              <a:tr h="2999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March</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72,500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dirty="0">
                          <a:solidFill>
                            <a:srgbClr val="000000"/>
                          </a:solidFill>
                          <a:effectLst/>
                          <a:latin typeface="Arial" panose="020B0604020202020204" pitchFamily="34" charset="0"/>
                        </a:rPr>
                        <a:t>50,000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18,250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19,000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965639232"/>
                  </a:ext>
                </a:extLst>
              </a:tr>
              <a:tr h="2999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April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85,000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34,500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18,500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18,500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80527924"/>
                  </a:ext>
                </a:extLst>
              </a:tr>
              <a:tr h="2999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May</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65,000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dirty="0">
                          <a:solidFill>
                            <a:srgbClr val="000000"/>
                          </a:solidFill>
                          <a:effectLst/>
                          <a:latin typeface="Arial" panose="020B0604020202020204" pitchFamily="34" charset="0"/>
                        </a:rPr>
                        <a:t>35,500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16,500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20,500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3566482767"/>
                  </a:ext>
                </a:extLst>
              </a:tr>
              <a:tr h="299936">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June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107,500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a:solidFill>
                            <a:srgbClr val="000000"/>
                          </a:solidFill>
                          <a:effectLst/>
                          <a:latin typeface="Arial" panose="020B0604020202020204" pitchFamily="34" charset="0"/>
                        </a:rPr>
                        <a:t>40,500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800" b="0" i="0" u="none" strike="noStrike" dirty="0">
                          <a:solidFill>
                            <a:srgbClr val="000000"/>
                          </a:solidFill>
                          <a:effectLst/>
                          <a:latin typeface="Arial" panose="020B0604020202020204" pitchFamily="34" charset="0"/>
                        </a:rPr>
                        <a:t>20,000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gridSpan="2">
                  <a:txBody>
                    <a:bodyPr/>
                    <a:lstStyle/>
                    <a:p>
                      <a:pPr algn="ctr" fontAlgn="b"/>
                      <a:r>
                        <a:rPr lang="en-GB" sz="1800" b="0" i="0" u="none" strike="noStrike">
                          <a:solidFill>
                            <a:srgbClr val="000000"/>
                          </a:solidFill>
                          <a:effectLst/>
                          <a:latin typeface="Arial" panose="020B0604020202020204" pitchFamily="34" charset="0"/>
                        </a:rPr>
                        <a:t>22,000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4148896907"/>
                  </a:ext>
                </a:extLst>
              </a:tr>
              <a:tr h="281774">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r>
                        <a:rPr lang="en-GB" sz="1800" b="0" i="0" u="none" strike="noStrike">
                          <a:solidFill>
                            <a:srgbClr val="000000"/>
                          </a:solidFill>
                          <a:effectLst/>
                          <a:latin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r>
                        <a:rPr lang="en-GB" sz="1800" b="0" i="0" u="none" strike="noStrike" dirty="0">
                          <a:solidFill>
                            <a:srgbClr val="000000"/>
                          </a:solidFill>
                          <a:effectLst/>
                          <a:latin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gridSpan="2">
                  <a:txBody>
                    <a:bodyPr/>
                    <a:lstStyle/>
                    <a:p>
                      <a:pPr algn="l" fontAlgn="b"/>
                      <a:r>
                        <a:rPr lang="en-GB" sz="1800" b="0" i="0" u="none" strike="noStrike" dirty="0">
                          <a:solidFill>
                            <a:srgbClr val="000000"/>
                          </a:solidFill>
                          <a:effectLst/>
                          <a:latin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hMerge="1">
                  <a:txBody>
                    <a:bodyPr/>
                    <a:lstStyle/>
                    <a:p>
                      <a:pPr algn="l" fontAlgn="b"/>
                      <a:r>
                        <a:rPr lang="en-GB" sz="20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1800" b="0" i="0" u="none" strike="noStrike" dirty="0">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1800" b="0" i="0" u="none" strike="noStrike" dirty="0">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3143103246"/>
                  </a:ext>
                </a:extLst>
              </a:tr>
              <a:tr h="2254189">
                <a:tc gridSpan="9">
                  <a:txBody>
                    <a:bodyPr/>
                    <a:lstStyle/>
                    <a:p>
                      <a:pPr algn="l" fontAlgn="ctr"/>
                      <a:r>
                        <a:rPr lang="en-GB" sz="1800" b="1" i="0" u="none" strike="noStrike" dirty="0">
                          <a:solidFill>
                            <a:srgbClr val="000000"/>
                          </a:solidFill>
                          <a:effectLst/>
                          <a:latin typeface="Arial" panose="020B0604020202020204" pitchFamily="34" charset="0"/>
                        </a:rPr>
                        <a:t>The following information is also available:</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Sales income is received on the month after sale and sales for December 2022 amounted to £57,500.</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Expenses each month include the allocation of £1,000 for depreciation.</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Expenses including purchases are paid for in the month in which they are incurred.</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The bank balance at 1st January 2023 is £2,250.</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Stock on the 1st January 2023 is valued at £15,500 and on the 30th June is expected to be valued at £17,350.</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mpd="sng">
                      <a:noFill/>
                      <a:prstDash val="solid"/>
                    </a:lnL>
                    <a:lnT w="12700" cmpd="sng">
                      <a:noFill/>
                      <a:prstDash val="solid"/>
                    </a:lnT>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77062373"/>
                  </a:ext>
                </a:extLst>
              </a:tr>
              <a:tr h="996566">
                <a:tc gridSpan="8">
                  <a:txBody>
                    <a:bodyPr/>
                    <a:lstStyle/>
                    <a:p>
                      <a:pPr algn="l" fontAlgn="ctr"/>
                      <a:r>
                        <a:rPr lang="en-GB" sz="1800" b="1" i="0" u="none" strike="noStrike" dirty="0">
                          <a:solidFill>
                            <a:srgbClr val="000000"/>
                          </a:solidFill>
                          <a:effectLst/>
                          <a:latin typeface="Arial" panose="020B0604020202020204" pitchFamily="34" charset="0"/>
                        </a:rPr>
                        <a:t>Required:</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1) Produce month by month cash budget for the first six months of 2023.</a:t>
                      </a:r>
                      <a:br>
                        <a:rPr lang="en-GB" sz="1800" b="0" i="0" u="none" strike="noStrike" dirty="0">
                          <a:solidFill>
                            <a:srgbClr val="000000"/>
                          </a:solidFill>
                          <a:effectLst/>
                          <a:latin typeface="Arial" panose="020B0604020202020204" pitchFamily="34" charset="0"/>
                        </a:rPr>
                      </a:br>
                      <a:r>
                        <a:rPr lang="en-GB" sz="1800" b="0" i="0" u="none" strike="noStrike" dirty="0">
                          <a:solidFill>
                            <a:srgbClr val="000000"/>
                          </a:solidFill>
                          <a:effectLst/>
                          <a:latin typeface="Arial" panose="020B0604020202020204" pitchFamily="34" charset="0"/>
                        </a:rPr>
                        <a:t>2) Produce budgeted income statement for the same period.</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mpd="sng">
                      <a:noFill/>
                      <a:prstDash val="solid"/>
                    </a:lnL>
                  </a:tcPr>
                </a:tc>
                <a:tc hMerge="1">
                  <a:txBody>
                    <a:bodyPr/>
                    <a:lstStyle/>
                    <a:p>
                      <a:endParaRPr lang="en-GB"/>
                    </a:p>
                  </a:txBody>
                  <a:tcPr/>
                </a:tc>
                <a:tc hMerge="1">
                  <a:txBody>
                    <a:bodyPr/>
                    <a:lstStyle/>
                    <a:p>
                      <a:endParaRPr lang="en-GB"/>
                    </a:p>
                  </a:txBody>
                  <a:tcPr/>
                </a:tc>
                <a:tc hMerge="1">
                  <a:txBody>
                    <a:bodyPr/>
                    <a:lstStyle/>
                    <a:p>
                      <a:pPr algn="l"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solidFill>
                      <a:srgbClr val="E2EFDA"/>
                    </a:solidFill>
                  </a:tcPr>
                </a:tc>
                <a:tc>
                  <a:txBody>
                    <a:bodyPr/>
                    <a:lstStyle/>
                    <a:p>
                      <a:pPr algn="l" fontAlgn="b"/>
                      <a:r>
                        <a:rPr lang="en-GB" sz="1800" b="0" i="0" u="none" strike="noStrike" dirty="0">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556610546"/>
                  </a:ext>
                </a:extLst>
              </a:tr>
            </a:tbl>
          </a:graphicData>
        </a:graphic>
      </p:graphicFrame>
    </p:spTree>
    <p:extLst>
      <p:ext uri="{BB962C8B-B14F-4D97-AF65-F5344CB8AC3E}">
        <p14:creationId xmlns:p14="http://schemas.microsoft.com/office/powerpoint/2010/main" val="3474874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E33C303-97FD-2CA4-8F37-962AA58E51F9}"/>
              </a:ext>
            </a:extLst>
          </p:cNvPr>
          <p:cNvGraphicFramePr>
            <a:graphicFrameLocks noGrp="1"/>
          </p:cNvGraphicFramePr>
          <p:nvPr>
            <p:extLst>
              <p:ext uri="{D42A27DB-BD31-4B8C-83A1-F6EECF244321}">
                <p14:modId xmlns:p14="http://schemas.microsoft.com/office/powerpoint/2010/main" val="80425064"/>
              </p:ext>
            </p:extLst>
          </p:nvPr>
        </p:nvGraphicFramePr>
        <p:xfrm>
          <a:off x="0" y="0"/>
          <a:ext cx="9143998" cy="6858002"/>
        </p:xfrm>
        <a:graphic>
          <a:graphicData uri="http://schemas.openxmlformats.org/drawingml/2006/table">
            <a:tbl>
              <a:tblPr/>
              <a:tblGrid>
                <a:gridCol w="618834">
                  <a:extLst>
                    <a:ext uri="{9D8B030D-6E8A-4147-A177-3AD203B41FA5}">
                      <a16:colId xmlns:a16="http://schemas.microsoft.com/office/drawing/2014/main" val="2309516592"/>
                    </a:ext>
                  </a:extLst>
                </a:gridCol>
                <a:gridCol w="1576900">
                  <a:extLst>
                    <a:ext uri="{9D8B030D-6E8A-4147-A177-3AD203B41FA5}">
                      <a16:colId xmlns:a16="http://schemas.microsoft.com/office/drawing/2014/main" val="3866838771"/>
                    </a:ext>
                  </a:extLst>
                </a:gridCol>
                <a:gridCol w="1368152">
                  <a:extLst>
                    <a:ext uri="{9D8B030D-6E8A-4147-A177-3AD203B41FA5}">
                      <a16:colId xmlns:a16="http://schemas.microsoft.com/office/drawing/2014/main" val="4143758949"/>
                    </a:ext>
                  </a:extLst>
                </a:gridCol>
                <a:gridCol w="1117059">
                  <a:extLst>
                    <a:ext uri="{9D8B030D-6E8A-4147-A177-3AD203B41FA5}">
                      <a16:colId xmlns:a16="http://schemas.microsoft.com/office/drawing/2014/main" val="4222252133"/>
                    </a:ext>
                  </a:extLst>
                </a:gridCol>
                <a:gridCol w="1127033">
                  <a:extLst>
                    <a:ext uri="{9D8B030D-6E8A-4147-A177-3AD203B41FA5}">
                      <a16:colId xmlns:a16="http://schemas.microsoft.com/office/drawing/2014/main" val="1829113718"/>
                    </a:ext>
                  </a:extLst>
                </a:gridCol>
                <a:gridCol w="1096981">
                  <a:extLst>
                    <a:ext uri="{9D8B030D-6E8A-4147-A177-3AD203B41FA5}">
                      <a16:colId xmlns:a16="http://schemas.microsoft.com/office/drawing/2014/main" val="577175878"/>
                    </a:ext>
                  </a:extLst>
                </a:gridCol>
                <a:gridCol w="1127033">
                  <a:extLst>
                    <a:ext uri="{9D8B030D-6E8A-4147-A177-3AD203B41FA5}">
                      <a16:colId xmlns:a16="http://schemas.microsoft.com/office/drawing/2014/main" val="2838528421"/>
                    </a:ext>
                  </a:extLst>
                </a:gridCol>
                <a:gridCol w="1112006">
                  <a:extLst>
                    <a:ext uri="{9D8B030D-6E8A-4147-A177-3AD203B41FA5}">
                      <a16:colId xmlns:a16="http://schemas.microsoft.com/office/drawing/2014/main" val="3305552400"/>
                    </a:ext>
                  </a:extLst>
                </a:gridCol>
              </a:tblGrid>
              <a:tr h="315240">
                <a:tc gridSpan="8">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2000" b="1" i="0" u="none" strike="noStrike" dirty="0">
                          <a:solidFill>
                            <a:srgbClr val="000000"/>
                          </a:solidFill>
                          <a:effectLst/>
                          <a:highlight>
                            <a:srgbClr val="FFFF00"/>
                          </a:highlight>
                          <a:latin typeface="Arial" panose="020B0604020202020204" pitchFamily="34" charset="0"/>
                        </a:rPr>
                        <a:t>Exercise 2 Solutions</a:t>
                      </a:r>
                    </a:p>
                  </a:txBody>
                  <a:tcPr marL="0" marR="0" marT="0" marB="0" anchor="ctr">
                    <a:lnL>
                      <a:noFill/>
                    </a:lnL>
                    <a:lnR>
                      <a:noFill/>
                    </a:lnR>
                    <a:lnT>
                      <a:noFill/>
                    </a:lnT>
                    <a:lnB>
                      <a:noFill/>
                    </a:lnB>
                  </a:tcPr>
                </a:tc>
                <a:tc hMerge="1">
                  <a:txBody>
                    <a:bodyPr/>
                    <a:lstStyle/>
                    <a:p>
                      <a:pPr algn="l" fontAlgn="b"/>
                      <a:endParaRPr lang="en-GB" sz="2000" b="1"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pPr algn="l" fontAlgn="b"/>
                      <a:endParaRPr lang="en-GB" sz="12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hMerge="1">
                  <a:txBody>
                    <a:bodyPr/>
                    <a:lstStyle/>
                    <a:p>
                      <a:pPr algn="l" fontAlgn="b"/>
                      <a:endParaRPr lang="en-GB" sz="12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hMerge="1">
                  <a:txBody>
                    <a:bodyPr/>
                    <a:lstStyle/>
                    <a:p>
                      <a:pPr algn="l" fontAlgn="b"/>
                      <a:endParaRPr lang="en-GB" sz="12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hMerge="1">
                  <a:txBody>
                    <a:bodyPr/>
                    <a:lstStyle/>
                    <a:p>
                      <a:pPr algn="l" fontAlgn="b"/>
                      <a:endParaRPr lang="en-GB" sz="12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3301600388"/>
                  </a:ext>
                </a:extLst>
              </a:tr>
              <a:tr h="315240">
                <a:tc>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gridSpan="7">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2000" b="1" i="0" u="none" strike="noStrike" dirty="0">
                          <a:solidFill>
                            <a:srgbClr val="000000"/>
                          </a:solidFill>
                          <a:effectLst/>
                          <a:latin typeface="Arial" panose="020B0604020202020204" pitchFamily="34" charset="0"/>
                        </a:rPr>
                        <a:t>CASH BUDGET FOR THE FIRST SIX MONTHS OF 2023</a:t>
                      </a: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898638306"/>
                  </a:ext>
                </a:extLst>
              </a:tr>
              <a:tr h="315240">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January</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February</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March</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April</a:t>
                      </a:r>
                    </a:p>
                  </a:txBody>
                  <a:tcPr marL="0" marR="0" marT="0" marB="0" anchor="ctr">
                    <a:lnL>
                      <a:noFill/>
                    </a:lnL>
                    <a:lnR>
                      <a:noFill/>
                    </a:lnR>
                    <a:lnT>
                      <a:noFill/>
                    </a:lnT>
                    <a:lnB>
                      <a:noFill/>
                    </a:lnB>
                  </a:tcPr>
                </a:tc>
                <a:tc>
                  <a:txBody>
                    <a:bodyPr/>
                    <a:lstStyle/>
                    <a:p>
                      <a:pPr algn="ctr" fontAlgn="ctr"/>
                      <a:r>
                        <a:rPr lang="en-GB" sz="2000" b="0" i="0" u="none" strike="noStrike" dirty="0">
                          <a:solidFill>
                            <a:srgbClr val="000000"/>
                          </a:solidFill>
                          <a:effectLst/>
                          <a:latin typeface="Arial" panose="020B0604020202020204" pitchFamily="34" charset="0"/>
                        </a:rPr>
                        <a:t>May</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June</a:t>
                      </a:r>
                    </a:p>
                  </a:txBody>
                  <a:tcPr marL="0" marR="0" marT="0" marB="0" anchor="ctr">
                    <a:lnL>
                      <a:noFill/>
                    </a:lnL>
                    <a:lnR>
                      <a:noFill/>
                    </a:lnR>
                    <a:lnT>
                      <a:noFill/>
                    </a:lnT>
                    <a:lnB>
                      <a:noFill/>
                    </a:lnB>
                  </a:tcPr>
                </a:tc>
                <a:extLst>
                  <a:ext uri="{0D108BD9-81ED-4DB2-BD59-A6C34878D82A}">
                    <a16:rowId xmlns:a16="http://schemas.microsoft.com/office/drawing/2014/main" val="651027941"/>
                  </a:ext>
                </a:extLst>
              </a:tr>
              <a:tr h="315240">
                <a:tc>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Sales</a:t>
                      </a:r>
                    </a:p>
                  </a:txBody>
                  <a:tcPr marL="0" marR="0" marT="0" marB="0" anchor="ctr">
                    <a:lnL>
                      <a:noFill/>
                    </a:lnL>
                    <a:lnR>
                      <a:noFill/>
                    </a:lnR>
                    <a:lnT>
                      <a:noFill/>
                    </a:lnT>
                    <a:lnB>
                      <a:noFill/>
                    </a:lnB>
                    <a:solidFill>
                      <a:srgbClr val="E2EFDA"/>
                    </a:solidFill>
                  </a:tcPr>
                </a:tc>
                <a:tc>
                  <a:txBody>
                    <a:bodyPr/>
                    <a:lstStyle/>
                    <a:p>
                      <a:pPr algn="ctr" fontAlgn="ctr"/>
                      <a:r>
                        <a:rPr lang="en-GB" sz="2000" b="0" i="0" u="none" strike="noStrike" dirty="0">
                          <a:solidFill>
                            <a:srgbClr val="000000"/>
                          </a:solidFill>
                          <a:effectLst/>
                          <a:latin typeface="Arial" panose="020B0604020202020204" pitchFamily="34" charset="0"/>
                        </a:rPr>
                        <a:t>£57,500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solidFill>
                      <a:srgbClr val="E2EFDA"/>
                    </a:solidFill>
                  </a:tcPr>
                </a:tc>
                <a:tc>
                  <a:txBody>
                    <a:bodyPr/>
                    <a:lstStyle/>
                    <a:p>
                      <a:pPr algn="ctr" fontAlgn="ctr"/>
                      <a:r>
                        <a:rPr lang="en-GB" sz="2000" b="0" i="0" u="none" strike="noStrike">
                          <a:solidFill>
                            <a:srgbClr val="000000"/>
                          </a:solidFill>
                          <a:effectLst/>
                          <a:latin typeface="Arial" panose="020B0604020202020204" pitchFamily="34" charset="0"/>
                        </a:rPr>
                        <a:t>£65,000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£70,000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£72,500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£85,000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£65,000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3517635788"/>
                  </a:ext>
                </a:extLst>
              </a:tr>
              <a:tr h="630479">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Total cash inflow</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£57,500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£65,000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£70,000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£72,500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£85,000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£65,000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628242316"/>
                  </a:ext>
                </a:extLst>
              </a:tr>
              <a:tr h="315240">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2145429260"/>
                  </a:ext>
                </a:extLst>
              </a:tr>
              <a:tr h="630479">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Cash purchases</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£26,500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£45,000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£34,500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£35,500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£40,500</a:t>
                      </a:r>
                    </a:p>
                  </a:txBody>
                  <a:tcPr marL="0" marR="0" marT="0" marB="0" anchor="ctr">
                    <a:lnL>
                      <a:noFill/>
                    </a:lnL>
                    <a:lnR>
                      <a:noFill/>
                    </a:lnR>
                    <a:lnT>
                      <a:noFill/>
                    </a:lnT>
                    <a:lnB>
                      <a:noFill/>
                    </a:lnB>
                  </a:tcPr>
                </a:tc>
                <a:extLst>
                  <a:ext uri="{0D108BD9-81ED-4DB2-BD59-A6C34878D82A}">
                    <a16:rowId xmlns:a16="http://schemas.microsoft.com/office/drawing/2014/main" val="1953464394"/>
                  </a:ext>
                </a:extLst>
              </a:tr>
              <a:tr h="315240">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Wages</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£17,500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£18,000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£18,250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£18,500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£16,500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£20,000</a:t>
                      </a:r>
                    </a:p>
                  </a:txBody>
                  <a:tcPr marL="0" marR="0" marT="0" marB="0" anchor="ctr">
                    <a:lnL>
                      <a:noFill/>
                    </a:lnL>
                    <a:lnR>
                      <a:noFill/>
                    </a:lnR>
                    <a:lnT>
                      <a:noFill/>
                    </a:lnT>
                    <a:lnB>
                      <a:noFill/>
                    </a:lnB>
                  </a:tcPr>
                </a:tc>
                <a:extLst>
                  <a:ext uri="{0D108BD9-81ED-4DB2-BD59-A6C34878D82A}">
                    <a16:rowId xmlns:a16="http://schemas.microsoft.com/office/drawing/2014/main" val="1472266466"/>
                  </a:ext>
                </a:extLst>
              </a:tr>
              <a:tr h="630479">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Other cash expenses</a:t>
                      </a:r>
                    </a:p>
                  </a:txBody>
                  <a:tcPr marL="0" marR="0" marT="0" marB="0" anchor="ctr">
                    <a:lnL>
                      <a:noFill/>
                    </a:lnL>
                    <a:lnR>
                      <a:noFill/>
                    </a:lnR>
                    <a:lnT>
                      <a:noFill/>
                    </a:lnT>
                    <a:lnB>
                      <a:noFill/>
                    </a:lnB>
                    <a:solidFill>
                      <a:srgbClr val="E2EFDA"/>
                    </a:solidFill>
                  </a:tcPr>
                </a:tc>
                <a:tc>
                  <a:txBody>
                    <a:bodyPr/>
                    <a:lstStyle/>
                    <a:p>
                      <a:pPr algn="ctr" fontAlgn="ctr"/>
                      <a:r>
                        <a:rPr lang="en-GB" sz="2000" b="0" i="0" u="none" strike="noStrike">
                          <a:solidFill>
                            <a:srgbClr val="000000"/>
                          </a:solidFill>
                          <a:effectLst/>
                          <a:latin typeface="Arial" panose="020B0604020202020204" pitchFamily="34" charset="0"/>
                        </a:rPr>
                        <a:t>£14,500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£19,500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£18,000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£17,500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£19,500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a:solidFill>
                            <a:srgbClr val="000000"/>
                          </a:solidFill>
                          <a:effectLst/>
                          <a:latin typeface="Arial" panose="020B0604020202020204" pitchFamily="34" charset="0"/>
                        </a:rPr>
                        <a:t>£21,000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613938556"/>
                  </a:ext>
                </a:extLst>
              </a:tr>
              <a:tr h="630479">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Total cash outflow</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£58,500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£82,500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£86,250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£70,500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dirty="0">
                          <a:solidFill>
                            <a:srgbClr val="000000"/>
                          </a:solidFill>
                          <a:effectLst/>
                          <a:latin typeface="Arial" panose="020B0604020202020204" pitchFamily="34" charset="0"/>
                        </a:rPr>
                        <a:t>£71,500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0" i="0" u="none" strike="noStrike">
                          <a:solidFill>
                            <a:srgbClr val="000000"/>
                          </a:solidFill>
                          <a:effectLst/>
                          <a:latin typeface="Arial" panose="020B0604020202020204" pitchFamily="34" charset="0"/>
                        </a:rPr>
                        <a:t>£81,500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715942521"/>
                  </a:ext>
                </a:extLst>
              </a:tr>
              <a:tr h="315240">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20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999987181"/>
                  </a:ext>
                </a:extLst>
              </a:tr>
              <a:tr h="630479">
                <a:tc>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a:solidFill>
                            <a:srgbClr val="000000"/>
                          </a:solidFill>
                          <a:effectLst/>
                          <a:latin typeface="Arial" panose="020B0604020202020204" pitchFamily="34" charset="0"/>
                        </a:rPr>
                        <a:t>Opening balance</a:t>
                      </a:r>
                    </a:p>
                  </a:txBody>
                  <a:tcPr marL="0" marR="0" marT="0" marB="0" anchor="ctr">
                    <a:lnL>
                      <a:noFill/>
                    </a:lnL>
                    <a:lnR>
                      <a:noFill/>
                    </a:lnR>
                    <a:lnT>
                      <a:noFill/>
                    </a:lnT>
                    <a:lnB>
                      <a:noFill/>
                    </a:lnB>
                  </a:tcPr>
                </a:tc>
                <a:tc>
                  <a:txBody>
                    <a:bodyPr/>
                    <a:lstStyle/>
                    <a:p>
                      <a:pPr algn="ctr" fontAlgn="b"/>
                      <a:r>
                        <a:rPr lang="en-GB" sz="2000" b="0" i="0" u="none" strike="noStrike" dirty="0">
                          <a:solidFill>
                            <a:srgbClr val="000000"/>
                          </a:solidFill>
                          <a:effectLst/>
                          <a:latin typeface="Arial" panose="020B0604020202020204" pitchFamily="34" charset="0"/>
                        </a:rPr>
                        <a:t>£2,250</a:t>
                      </a:r>
                      <a:endParaRPr lang="en-GB" sz="1800" b="0" i="0" u="none" strike="noStrike" dirty="0">
                        <a:solidFill>
                          <a:srgbClr val="000000"/>
                        </a:solidFill>
                        <a:effectLst/>
                        <a:latin typeface="Calibri" panose="020F0502020204030204" pitchFamily="34" charset="0"/>
                      </a:endParaRPr>
                    </a:p>
                  </a:txBody>
                  <a:tcPr marL="0" marR="0" marT="0" marB="0" anchor="ctr">
                    <a:lnL>
                      <a:noFill/>
                    </a:lnL>
                    <a:lnR>
                      <a:noFill/>
                    </a:lnR>
                    <a:lnT>
                      <a:noFill/>
                    </a:lnT>
                    <a:lnB>
                      <a:noFill/>
                    </a:lnB>
                    <a:solidFill>
                      <a:srgbClr val="E2EFDA"/>
                    </a:solidFill>
                  </a:tcPr>
                </a:tc>
                <a:tc>
                  <a:txBody>
                    <a:bodyPr/>
                    <a:lstStyle/>
                    <a:p>
                      <a:pPr algn="ctr" fontAlgn="ctr"/>
                      <a:r>
                        <a:rPr lang="en-GB" sz="2000" b="0" i="0" u="none" strike="noStrike">
                          <a:solidFill>
                            <a:srgbClr val="000000"/>
                          </a:solidFill>
                          <a:effectLst/>
                          <a:latin typeface="Arial" panose="020B0604020202020204" pitchFamily="34" charset="0"/>
                        </a:rPr>
                        <a:t>£1,250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-£16,250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-£32,500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-£30,500</a:t>
                      </a:r>
                    </a:p>
                  </a:txBody>
                  <a:tcPr marL="0" marR="0" marT="0" marB="0" anchor="ctr">
                    <a:lnL>
                      <a:noFill/>
                    </a:lnL>
                    <a:lnR>
                      <a:noFill/>
                    </a:lnR>
                    <a:lnT>
                      <a:noFill/>
                    </a:lnT>
                    <a:lnB>
                      <a:noFill/>
                    </a:lnB>
                  </a:tcPr>
                </a:tc>
                <a:tc>
                  <a:txBody>
                    <a:bodyPr/>
                    <a:lstStyle/>
                    <a:p>
                      <a:pPr algn="ctr" fontAlgn="ctr"/>
                      <a:r>
                        <a:rPr lang="en-GB" sz="2000" b="0" i="0" u="none" strike="noStrike">
                          <a:solidFill>
                            <a:srgbClr val="000000"/>
                          </a:solidFill>
                          <a:effectLst/>
                          <a:latin typeface="Arial" panose="020B0604020202020204" pitchFamily="34" charset="0"/>
                        </a:rPr>
                        <a:t>-£17,000</a:t>
                      </a:r>
                    </a:p>
                  </a:txBody>
                  <a:tcPr marL="0" marR="0" marT="0" marB="0" anchor="ctr">
                    <a:lnL>
                      <a:noFill/>
                    </a:lnL>
                    <a:lnR>
                      <a:noFill/>
                    </a:lnR>
                    <a:lnT>
                      <a:noFill/>
                    </a:lnT>
                    <a:lnB>
                      <a:noFill/>
                    </a:lnB>
                  </a:tcPr>
                </a:tc>
                <a:extLst>
                  <a:ext uri="{0D108BD9-81ED-4DB2-BD59-A6C34878D82A}">
                    <a16:rowId xmlns:a16="http://schemas.microsoft.com/office/drawing/2014/main" val="766209862"/>
                  </a:ext>
                </a:extLst>
              </a:tr>
              <a:tr h="868448">
                <a:tc>
                  <a:txBody>
                    <a:bodyPr/>
                    <a:lstStyle/>
                    <a:p>
                      <a:pPr algn="l" fontAlgn="b"/>
                      <a:endParaRPr lang="en-GB" sz="2000" b="1"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0" i="0" u="none" strike="noStrike" dirty="0">
                          <a:solidFill>
                            <a:srgbClr val="000000"/>
                          </a:solidFill>
                          <a:effectLst/>
                          <a:latin typeface="Arial" panose="020B0604020202020204" pitchFamily="34" charset="0"/>
                        </a:rPr>
                        <a:t>Net cash flow</a:t>
                      </a:r>
                    </a:p>
                  </a:txBody>
                  <a:tcPr marL="0" marR="0" marT="0" marB="0" anchor="ctr">
                    <a:lnL>
                      <a:noFill/>
                    </a:lnL>
                    <a:lnR>
                      <a:noFill/>
                    </a:lnR>
                    <a:lnT>
                      <a:noFill/>
                    </a:lnT>
                    <a:lnB>
                      <a:noFill/>
                    </a:lnB>
                  </a:tcPr>
                </a:tc>
                <a:tc>
                  <a:txBody>
                    <a:bodyPr/>
                    <a:lstStyle/>
                    <a:p>
                      <a:pPr algn="ctr" fontAlgn="ctr"/>
                      <a:r>
                        <a:rPr lang="en-GB" sz="2000" b="0" i="0" u="none" strike="noStrike" dirty="0">
                          <a:solidFill>
                            <a:srgbClr val="000000"/>
                          </a:solidFill>
                          <a:effectLst/>
                          <a:latin typeface="Arial" panose="020B0604020202020204" pitchFamily="34" charset="0"/>
                        </a:rPr>
                        <a:t>-£1,000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-£17,500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-£16,250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£2,000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£13,500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2000" b="0" i="0" u="none" strike="noStrike" dirty="0">
                          <a:solidFill>
                            <a:srgbClr val="000000"/>
                          </a:solidFill>
                          <a:effectLst/>
                          <a:latin typeface="Arial" panose="020B0604020202020204" pitchFamily="34" charset="0"/>
                        </a:rPr>
                        <a:t>-£16,500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101346628"/>
                  </a:ext>
                </a:extLst>
              </a:tr>
              <a:tr h="630479">
                <a:tc>
                  <a:txBody>
                    <a:bodyPr/>
                    <a:lstStyle/>
                    <a:p>
                      <a:pPr algn="l" fontAlgn="b"/>
                      <a:endParaRPr lang="en-GB" sz="2000" b="1"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2000" b="1" i="0" u="none" strike="noStrike" dirty="0">
                          <a:solidFill>
                            <a:srgbClr val="000000"/>
                          </a:solidFill>
                          <a:effectLst/>
                          <a:latin typeface="Arial" panose="020B0604020202020204" pitchFamily="34" charset="0"/>
                        </a:rPr>
                        <a:t>Closing balance</a:t>
                      </a:r>
                    </a:p>
                  </a:txBody>
                  <a:tcPr marL="0" marR="0" marT="0" marB="0" anchor="ctr">
                    <a:lnL>
                      <a:noFill/>
                    </a:lnL>
                    <a:lnR>
                      <a:noFill/>
                    </a:lnR>
                    <a:lnT>
                      <a:noFill/>
                    </a:lnT>
                    <a:lnB>
                      <a:noFill/>
                    </a:lnB>
                  </a:tcPr>
                </a:tc>
                <a:tc>
                  <a:txBody>
                    <a:bodyPr/>
                    <a:lstStyle/>
                    <a:p>
                      <a:pPr algn="ctr" fontAlgn="ctr"/>
                      <a:r>
                        <a:rPr lang="en-GB" sz="2000" b="1" i="0" u="none" strike="noStrike">
                          <a:solidFill>
                            <a:srgbClr val="000000"/>
                          </a:solidFill>
                          <a:effectLst/>
                          <a:latin typeface="Arial" panose="020B0604020202020204" pitchFamily="34" charset="0"/>
                        </a:rPr>
                        <a:t>£1,250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1" i="0" u="none" strike="noStrike">
                          <a:solidFill>
                            <a:srgbClr val="000000"/>
                          </a:solidFill>
                          <a:effectLst/>
                          <a:latin typeface="Arial" panose="020B0604020202020204" pitchFamily="34" charset="0"/>
                        </a:rPr>
                        <a:t>-£16,250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1" i="0" u="none" strike="noStrike">
                          <a:solidFill>
                            <a:srgbClr val="000000"/>
                          </a:solidFill>
                          <a:effectLst/>
                          <a:latin typeface="Arial" panose="020B0604020202020204" pitchFamily="34" charset="0"/>
                        </a:rPr>
                        <a:t>-£32,500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1" i="0" u="none" strike="noStrike">
                          <a:solidFill>
                            <a:srgbClr val="000000"/>
                          </a:solidFill>
                          <a:effectLst/>
                          <a:latin typeface="Arial" panose="020B0604020202020204" pitchFamily="34" charset="0"/>
                        </a:rPr>
                        <a:t>-£30,500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1" i="0" u="none" strike="noStrike">
                          <a:solidFill>
                            <a:srgbClr val="000000"/>
                          </a:solidFill>
                          <a:effectLst/>
                          <a:latin typeface="Arial" panose="020B0604020202020204" pitchFamily="34" charset="0"/>
                        </a:rPr>
                        <a:t>-£17,000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2000" b="1" i="0" u="none" strike="noStrike" dirty="0">
                          <a:solidFill>
                            <a:srgbClr val="000000"/>
                          </a:solidFill>
                          <a:effectLst/>
                          <a:latin typeface="Arial" panose="020B0604020202020204" pitchFamily="34" charset="0"/>
                        </a:rPr>
                        <a:t>-£33,500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3931885705"/>
                  </a:ext>
                </a:extLst>
              </a:tr>
            </a:tbl>
          </a:graphicData>
        </a:graphic>
      </p:graphicFrame>
      <p:cxnSp>
        <p:nvCxnSpPr>
          <p:cNvPr id="3" name="Connector: Elbow 2">
            <a:extLst>
              <a:ext uri="{FF2B5EF4-FFF2-40B4-BE49-F238E27FC236}">
                <a16:creationId xmlns:a16="http://schemas.microsoft.com/office/drawing/2014/main" id="{8594F34E-5797-E17D-D0E6-BFA06BC6B1C1}"/>
              </a:ext>
            </a:extLst>
          </p:cNvPr>
          <p:cNvCxnSpPr/>
          <p:nvPr/>
        </p:nvCxnSpPr>
        <p:spPr>
          <a:xfrm flipV="1">
            <a:off x="3968750" y="8131175"/>
            <a:ext cx="441325" cy="44132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Connector: Elbow 5">
            <a:extLst>
              <a:ext uri="{FF2B5EF4-FFF2-40B4-BE49-F238E27FC236}">
                <a16:creationId xmlns:a16="http://schemas.microsoft.com/office/drawing/2014/main" id="{8594F34E-5797-E17D-D0E6-BFA06BC6B1C1}"/>
              </a:ext>
            </a:extLst>
          </p:cNvPr>
          <p:cNvCxnSpPr>
            <a:cxnSpLocks/>
          </p:cNvCxnSpPr>
          <p:nvPr/>
        </p:nvCxnSpPr>
        <p:spPr>
          <a:xfrm rot="5400000" flipH="1" flipV="1">
            <a:off x="3023830" y="5481227"/>
            <a:ext cx="1368151" cy="864098"/>
          </a:xfrm>
          <a:prstGeom prst="bentConnector3">
            <a:avLst/>
          </a:prstGeom>
          <a:ln w="44450">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4327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F048A13-041B-C89A-C708-B659F8DB43F3}"/>
              </a:ext>
            </a:extLst>
          </p:cNvPr>
          <p:cNvGraphicFramePr>
            <a:graphicFrameLocks noGrp="1"/>
          </p:cNvGraphicFramePr>
          <p:nvPr>
            <p:extLst>
              <p:ext uri="{D42A27DB-BD31-4B8C-83A1-F6EECF244321}">
                <p14:modId xmlns:p14="http://schemas.microsoft.com/office/powerpoint/2010/main" val="1307534993"/>
              </p:ext>
            </p:extLst>
          </p:nvPr>
        </p:nvGraphicFramePr>
        <p:xfrm>
          <a:off x="9686" y="-30829"/>
          <a:ext cx="9124628" cy="6729709"/>
        </p:xfrm>
        <a:graphic>
          <a:graphicData uri="http://schemas.openxmlformats.org/drawingml/2006/table">
            <a:tbl>
              <a:tblPr/>
              <a:tblGrid>
                <a:gridCol w="2042034">
                  <a:extLst>
                    <a:ext uri="{9D8B030D-6E8A-4147-A177-3AD203B41FA5}">
                      <a16:colId xmlns:a16="http://schemas.microsoft.com/office/drawing/2014/main" val="578343134"/>
                    </a:ext>
                  </a:extLst>
                </a:gridCol>
                <a:gridCol w="3096344">
                  <a:extLst>
                    <a:ext uri="{9D8B030D-6E8A-4147-A177-3AD203B41FA5}">
                      <a16:colId xmlns:a16="http://schemas.microsoft.com/office/drawing/2014/main" val="959357029"/>
                    </a:ext>
                  </a:extLst>
                </a:gridCol>
                <a:gridCol w="2288276">
                  <a:extLst>
                    <a:ext uri="{9D8B030D-6E8A-4147-A177-3AD203B41FA5}">
                      <a16:colId xmlns:a16="http://schemas.microsoft.com/office/drawing/2014/main" val="694067513"/>
                    </a:ext>
                  </a:extLst>
                </a:gridCol>
                <a:gridCol w="1697974">
                  <a:extLst>
                    <a:ext uri="{9D8B030D-6E8A-4147-A177-3AD203B41FA5}">
                      <a16:colId xmlns:a16="http://schemas.microsoft.com/office/drawing/2014/main" val="1237813682"/>
                    </a:ext>
                  </a:extLst>
                </a:gridCol>
              </a:tblGrid>
              <a:tr h="1027738">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2400" b="1" i="0" u="none" strike="noStrike" dirty="0">
                          <a:solidFill>
                            <a:srgbClr val="000000"/>
                          </a:solidFill>
                          <a:effectLst/>
                          <a:highlight>
                            <a:srgbClr val="FFFF00"/>
                          </a:highlight>
                          <a:latin typeface="Arial" panose="020B0604020202020204" pitchFamily="34" charset="0"/>
                          <a:cs typeface="Arial" panose="020B0604020202020204" pitchFamily="34" charset="0"/>
                        </a:rPr>
                        <a:t>Exercise 2 Solutions</a:t>
                      </a:r>
                    </a:p>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lnL>
                      <a:noFill/>
                    </a:lnL>
                    <a:lnR>
                      <a:noFill/>
                    </a:lnR>
                    <a:lnT>
                      <a:noFill/>
                    </a:lnT>
                    <a:lnB>
                      <a:noFill/>
                    </a:lnB>
                  </a:tcPr>
                </a:tc>
                <a:tc gridSpan="3">
                  <a:txBody>
                    <a:bodyPr/>
                    <a:lstStyle/>
                    <a:p>
                      <a:pPr algn="ctr" fontAlgn="ctr"/>
                      <a:r>
                        <a:rPr lang="en-GB" sz="2400" b="1" i="0" u="none" strike="noStrike" dirty="0">
                          <a:solidFill>
                            <a:srgbClr val="000000"/>
                          </a:solidFill>
                          <a:effectLst/>
                          <a:latin typeface="Arial" panose="020B0604020202020204" pitchFamily="34" charset="0"/>
                          <a:cs typeface="Arial" panose="020B0604020202020204" pitchFamily="34" charset="0"/>
                        </a:rPr>
                        <a:t>Smith - BUDGETED INCOME STATEMENT FOR THE PERIOD ENDING 30 JUNE 2023</a:t>
                      </a:r>
                    </a:p>
                  </a:txBody>
                  <a:tcPr marL="0" marR="0" marT="0" marB="0" anchor="ctr">
                    <a:lnL>
                      <a:noFill/>
                    </a:lnL>
                    <a:lnR>
                      <a:noFill/>
                    </a:lnR>
                    <a:lnT>
                      <a:noFill/>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04964821"/>
                  </a:ext>
                </a:extLst>
              </a:tr>
              <a:tr h="486920">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274265207"/>
                  </a:ext>
                </a:extLst>
              </a:tr>
              <a:tr h="362339">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dirty="0">
                          <a:solidFill>
                            <a:srgbClr val="000000"/>
                          </a:solidFill>
                          <a:effectLst/>
                          <a:latin typeface="Arial" panose="020B0604020202020204" pitchFamily="34" charset="0"/>
                          <a:cs typeface="Arial" panose="020B0604020202020204" pitchFamily="34" charset="0"/>
                        </a:rPr>
                        <a:t>Sales</a:t>
                      </a:r>
                    </a:p>
                  </a:txBody>
                  <a:tcPr marL="0" marR="0" marT="0" marB="0" anchor="ctr">
                    <a:lnL>
                      <a:noFill/>
                    </a:lnL>
                    <a:lnR>
                      <a:noFill/>
                    </a:lnR>
                    <a:lnT>
                      <a:noFill/>
                    </a:lnT>
                    <a:lnB>
                      <a:noFill/>
                    </a:lnB>
                  </a:tcPr>
                </a:tc>
                <a:tc>
                  <a:txBody>
                    <a:bodyPr/>
                    <a:lstStyle/>
                    <a:p>
                      <a:pPr algn="ctr" fontAlgn="ctr"/>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ctr" fontAlgn="b"/>
                      <a:r>
                        <a:rPr lang="en-GB" sz="2400" b="0" i="0" u="none" strike="noStrike" dirty="0">
                          <a:solidFill>
                            <a:srgbClr val="000000"/>
                          </a:solidFill>
                          <a:effectLst/>
                          <a:latin typeface="Arial" panose="020B0604020202020204" pitchFamily="34" charset="0"/>
                          <a:cs typeface="Arial" panose="020B0604020202020204" pitchFamily="34" charset="0"/>
                        </a:rPr>
                        <a:t>£465,000</a:t>
                      </a:r>
                    </a:p>
                  </a:txBody>
                  <a:tcPr marL="0" marR="0" marT="0" marB="0" anchor="ctr">
                    <a:lnL>
                      <a:noFill/>
                    </a:lnL>
                    <a:lnR>
                      <a:noFill/>
                    </a:lnR>
                    <a:lnT>
                      <a:noFill/>
                    </a:lnT>
                    <a:lnB>
                      <a:noFill/>
                    </a:lnB>
                  </a:tcPr>
                </a:tc>
                <a:extLst>
                  <a:ext uri="{0D108BD9-81ED-4DB2-BD59-A6C34878D82A}">
                    <a16:rowId xmlns:a16="http://schemas.microsoft.com/office/drawing/2014/main" val="3908332795"/>
                  </a:ext>
                </a:extLst>
              </a:tr>
              <a:tr h="685158">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dirty="0">
                          <a:solidFill>
                            <a:srgbClr val="000000"/>
                          </a:solidFill>
                          <a:effectLst/>
                          <a:latin typeface="Arial" panose="020B0604020202020204" pitchFamily="34" charset="0"/>
                          <a:cs typeface="Arial" panose="020B0604020202020204" pitchFamily="34" charset="0"/>
                        </a:rPr>
                        <a:t>Opening inventory</a:t>
                      </a:r>
                    </a:p>
                  </a:txBody>
                  <a:tcPr marL="0" marR="0" marT="0" marB="0" anchor="ctr">
                    <a:lnL>
                      <a:noFill/>
                    </a:lnL>
                    <a:lnR>
                      <a:noFill/>
                    </a:lnR>
                    <a:lnT>
                      <a:noFill/>
                    </a:lnT>
                    <a:lnB>
                      <a:noFill/>
                    </a:lnB>
                  </a:tcPr>
                </a:tc>
                <a:tc>
                  <a:txBody>
                    <a:bodyPr/>
                    <a:lstStyle/>
                    <a:p>
                      <a:pPr algn="r" fontAlgn="ctr"/>
                      <a:r>
                        <a:rPr lang="en-GB" sz="2400" b="0" i="0" u="none" strike="noStrike" dirty="0">
                          <a:solidFill>
                            <a:srgbClr val="000000"/>
                          </a:solidFill>
                          <a:effectLst/>
                          <a:latin typeface="Arial" panose="020B0604020202020204" pitchFamily="34" charset="0"/>
                          <a:cs typeface="Arial" panose="020B0604020202020204" pitchFamily="34" charset="0"/>
                        </a:rPr>
                        <a:t>£15,500</a:t>
                      </a: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2621057838"/>
                  </a:ext>
                </a:extLst>
              </a:tr>
              <a:tr h="362339">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dirty="0">
                          <a:solidFill>
                            <a:srgbClr val="000000"/>
                          </a:solidFill>
                          <a:effectLst/>
                          <a:latin typeface="Arial" panose="020B0604020202020204" pitchFamily="34" charset="0"/>
                          <a:cs typeface="Arial" panose="020B0604020202020204" pitchFamily="34" charset="0"/>
                        </a:rPr>
                        <a:t>Purchases</a:t>
                      </a:r>
                    </a:p>
                  </a:txBody>
                  <a:tcPr marL="0" marR="0" marT="0" marB="0" anchor="ctr">
                    <a:lnL>
                      <a:noFill/>
                    </a:lnL>
                    <a:lnR>
                      <a:noFill/>
                    </a:lnR>
                    <a:lnT>
                      <a:noFill/>
                    </a:lnT>
                    <a:lnB>
                      <a:noFill/>
                    </a:lnB>
                  </a:tcPr>
                </a:tc>
                <a:tc>
                  <a:txBody>
                    <a:bodyPr/>
                    <a:lstStyle/>
                    <a:p>
                      <a:pPr algn="r" fontAlgn="ctr"/>
                      <a:r>
                        <a:rPr lang="en-GB" sz="2400" b="0" i="0" u="none" strike="noStrike" dirty="0">
                          <a:solidFill>
                            <a:srgbClr val="000000"/>
                          </a:solidFill>
                          <a:effectLst/>
                          <a:latin typeface="Arial" panose="020B0604020202020204" pitchFamily="34" charset="0"/>
                          <a:cs typeface="Arial" panose="020B0604020202020204" pitchFamily="34" charset="0"/>
                        </a:rPr>
                        <a:t>£232,000</a:t>
                      </a: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386240589"/>
                  </a:ext>
                </a:extLst>
              </a:tr>
              <a:tr h="685158">
                <a:tc>
                  <a:txBody>
                    <a:bodyPr/>
                    <a:lstStyle/>
                    <a:p>
                      <a:pPr algn="r" fontAlgn="b"/>
                      <a:r>
                        <a:rPr lang="en-GB" sz="2400" b="1" i="1" u="none" strike="noStrike" dirty="0">
                          <a:solidFill>
                            <a:srgbClr val="000000"/>
                          </a:solidFill>
                          <a:effectLst/>
                          <a:latin typeface="Arial" panose="020B0604020202020204" pitchFamily="34" charset="0"/>
                          <a:cs typeface="Arial" panose="020B0604020202020204" pitchFamily="34" charset="0"/>
                        </a:rPr>
                        <a:t>Less: </a:t>
                      </a:r>
                    </a:p>
                  </a:txBody>
                  <a:tcPr marL="0" marR="0" marT="0" marB="0" anchor="ctr">
                    <a:lnL>
                      <a:noFill/>
                    </a:lnL>
                    <a:lnR>
                      <a:noFill/>
                    </a:lnR>
                    <a:lnT>
                      <a:noFill/>
                    </a:lnT>
                    <a:lnB>
                      <a:noFill/>
                    </a:lnB>
                  </a:tcPr>
                </a:tc>
                <a:tc>
                  <a:txBody>
                    <a:bodyPr/>
                    <a:lstStyle/>
                    <a:p>
                      <a:pPr algn="l" fontAlgn="b"/>
                      <a:r>
                        <a:rPr lang="en-GB" sz="2400" b="0" i="0" u="none" strike="noStrike" dirty="0">
                          <a:solidFill>
                            <a:srgbClr val="000000"/>
                          </a:solidFill>
                          <a:effectLst/>
                          <a:latin typeface="Arial" panose="020B0604020202020204" pitchFamily="34" charset="0"/>
                          <a:cs typeface="Arial" panose="020B0604020202020204" pitchFamily="34" charset="0"/>
                        </a:rPr>
                        <a:t>Closing inventory</a:t>
                      </a:r>
                    </a:p>
                  </a:txBody>
                  <a:tcPr marL="0" marR="0" marT="0" marB="0" anchor="ctr">
                    <a:lnL>
                      <a:noFill/>
                    </a:lnL>
                    <a:lnR>
                      <a:noFill/>
                    </a:lnR>
                    <a:lnT>
                      <a:noFill/>
                    </a:lnT>
                    <a:lnB>
                      <a:noFill/>
                    </a:lnB>
                  </a:tcPr>
                </a:tc>
                <a:tc>
                  <a:txBody>
                    <a:bodyPr/>
                    <a:lstStyle/>
                    <a:p>
                      <a:pPr algn="r" fontAlgn="ctr"/>
                      <a:r>
                        <a:rPr lang="en-GB" sz="2400" b="0" i="0" u="none" strike="noStrike" dirty="0">
                          <a:solidFill>
                            <a:srgbClr val="000000"/>
                          </a:solidFill>
                          <a:effectLst/>
                          <a:latin typeface="Arial" panose="020B0604020202020204" pitchFamily="34" charset="0"/>
                          <a:cs typeface="Arial" panose="020B0604020202020204" pitchFamily="34" charset="0"/>
                        </a:rPr>
                        <a:t>£17,350</a:t>
                      </a: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1737279567"/>
                  </a:ext>
                </a:extLst>
              </a:tr>
              <a:tr h="374027">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a:solidFill>
                            <a:srgbClr val="000000"/>
                          </a:solidFill>
                          <a:effectLst/>
                          <a:latin typeface="Arial" panose="020B0604020202020204" pitchFamily="34" charset="0"/>
                          <a:cs typeface="Arial" panose="020B0604020202020204" pitchFamily="34" charset="0"/>
                        </a:rPr>
                        <a:t>Cost of Sales</a:t>
                      </a:r>
                    </a:p>
                  </a:txBody>
                  <a:tcPr marL="0" marR="0" marT="0" marB="0" anchor="ctr">
                    <a:lnL>
                      <a:noFill/>
                    </a:lnL>
                    <a:lnR>
                      <a:noFill/>
                    </a:lnR>
                    <a:lnT>
                      <a:noFill/>
                    </a:lnT>
                    <a:lnB>
                      <a:noFill/>
                    </a:lnB>
                  </a:tcPr>
                </a:tc>
                <a:tc>
                  <a:txBody>
                    <a:bodyPr/>
                    <a:lstStyle/>
                    <a:p>
                      <a:pPr algn="r" fontAlgn="ct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ctr" fontAlgn="b"/>
                      <a:r>
                        <a:rPr lang="en-GB" sz="2400" b="0" i="0" u="none" strike="noStrike">
                          <a:solidFill>
                            <a:srgbClr val="000000"/>
                          </a:solidFill>
                          <a:effectLst/>
                          <a:latin typeface="Arial" panose="020B0604020202020204" pitchFamily="34" charset="0"/>
                          <a:cs typeface="Arial" panose="020B0604020202020204" pitchFamily="34" charset="0"/>
                        </a:rPr>
                        <a:t>£230,150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1625868908"/>
                  </a:ext>
                </a:extLst>
              </a:tr>
              <a:tr h="374027">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a:solidFill>
                            <a:srgbClr val="000000"/>
                          </a:solidFill>
                          <a:effectLst/>
                          <a:latin typeface="Arial" panose="020B0604020202020204" pitchFamily="34" charset="0"/>
                          <a:cs typeface="Arial" panose="020B0604020202020204" pitchFamily="34" charset="0"/>
                        </a:rPr>
                        <a:t>Gross Profit</a:t>
                      </a:r>
                    </a:p>
                  </a:txBody>
                  <a:tcPr marL="0" marR="0" marT="0" marB="0" anchor="ctr">
                    <a:lnL>
                      <a:noFill/>
                    </a:lnL>
                    <a:lnR>
                      <a:noFill/>
                    </a:lnR>
                    <a:lnT>
                      <a:noFill/>
                    </a:lnT>
                    <a:lnB>
                      <a:noFill/>
                    </a:lnB>
                  </a:tcPr>
                </a:tc>
                <a:tc>
                  <a:txBody>
                    <a:bodyPr/>
                    <a:lstStyle/>
                    <a:p>
                      <a:pPr algn="r" fontAlgn="ct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ctr" fontAlgn="b"/>
                      <a:r>
                        <a:rPr lang="en-GB" sz="2400" b="0" i="0" u="none" strike="noStrike">
                          <a:solidFill>
                            <a:srgbClr val="000000"/>
                          </a:solidFill>
                          <a:effectLst/>
                          <a:latin typeface="Arial" panose="020B0604020202020204" pitchFamily="34" charset="0"/>
                          <a:cs typeface="Arial" panose="020B0604020202020204" pitchFamily="34" charset="0"/>
                        </a:rPr>
                        <a:t>£234,850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041141267"/>
                  </a:ext>
                </a:extLst>
              </a:tr>
              <a:tr h="362339">
                <a:tc>
                  <a:txBody>
                    <a:bodyPr/>
                    <a:lstStyle/>
                    <a:p>
                      <a:pPr algn="r" fontAlgn="b"/>
                      <a:r>
                        <a:rPr lang="en-GB" sz="2400" b="1" i="1" u="none" strike="noStrike" dirty="0">
                          <a:solidFill>
                            <a:srgbClr val="000000"/>
                          </a:solidFill>
                          <a:effectLst/>
                          <a:latin typeface="Arial" panose="020B0604020202020204" pitchFamily="34" charset="0"/>
                          <a:cs typeface="Arial" panose="020B0604020202020204" pitchFamily="34" charset="0"/>
                        </a:rPr>
                        <a:t>Less:</a:t>
                      </a:r>
                    </a:p>
                  </a:txBody>
                  <a:tcPr marL="0" marR="0" marT="0" marB="0" anchor="ctr">
                    <a:lnL>
                      <a:noFill/>
                    </a:lnL>
                    <a:lnR>
                      <a:noFill/>
                    </a:lnR>
                    <a:lnT>
                      <a:noFill/>
                    </a:lnT>
                    <a:lnB>
                      <a:noFill/>
                    </a:lnB>
                  </a:tcPr>
                </a:tc>
                <a:tc>
                  <a:txBody>
                    <a:bodyPr/>
                    <a:lstStyle/>
                    <a:p>
                      <a:pPr algn="l" fontAlgn="b"/>
                      <a:r>
                        <a:rPr lang="en-GB" sz="2400" b="0" i="1" u="none" strike="noStrike">
                          <a:solidFill>
                            <a:srgbClr val="000000"/>
                          </a:solidFill>
                          <a:effectLst/>
                          <a:latin typeface="Arial" panose="020B0604020202020204" pitchFamily="34" charset="0"/>
                          <a:cs typeface="Arial" panose="020B0604020202020204" pitchFamily="34" charset="0"/>
                        </a:rPr>
                        <a:t>Expenses</a:t>
                      </a:r>
                    </a:p>
                  </a:txBody>
                  <a:tcPr marL="0" marR="0" marT="0" marB="0" anchor="ctr">
                    <a:lnL>
                      <a:noFill/>
                    </a:lnL>
                    <a:lnR>
                      <a:noFill/>
                    </a:lnR>
                    <a:lnT>
                      <a:noFill/>
                    </a:lnT>
                    <a:lnB>
                      <a:noFill/>
                    </a:lnB>
                  </a:tcPr>
                </a:tc>
                <a:tc>
                  <a:txBody>
                    <a:bodyPr/>
                    <a:lstStyle/>
                    <a:p>
                      <a:pPr algn="r"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1817703917"/>
                  </a:ext>
                </a:extLst>
              </a:tr>
              <a:tr h="362339">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a:solidFill>
                            <a:srgbClr val="000000"/>
                          </a:solidFill>
                          <a:effectLst/>
                          <a:latin typeface="Arial" panose="020B0604020202020204" pitchFamily="34" charset="0"/>
                          <a:cs typeface="Arial" panose="020B0604020202020204" pitchFamily="34" charset="0"/>
                        </a:rPr>
                        <a:t>Wages</a:t>
                      </a:r>
                    </a:p>
                  </a:txBody>
                  <a:tcPr marL="0" marR="0" marT="0" marB="0" anchor="ctr">
                    <a:lnL>
                      <a:noFill/>
                    </a:lnL>
                    <a:lnR>
                      <a:noFill/>
                    </a:lnR>
                    <a:lnT>
                      <a:noFill/>
                    </a:lnT>
                    <a:lnB>
                      <a:noFill/>
                    </a:lnB>
                  </a:tcPr>
                </a:tc>
                <a:tc>
                  <a:txBody>
                    <a:bodyPr/>
                    <a:lstStyle/>
                    <a:p>
                      <a:pPr algn="r" fontAlgn="ctr"/>
                      <a:r>
                        <a:rPr lang="en-GB" sz="2400" b="0" i="0" u="none" strike="noStrike" dirty="0">
                          <a:solidFill>
                            <a:srgbClr val="000000"/>
                          </a:solidFill>
                          <a:effectLst/>
                          <a:latin typeface="Arial" panose="020B0604020202020204" pitchFamily="34" charset="0"/>
                          <a:cs typeface="Arial" panose="020B0604020202020204" pitchFamily="34" charset="0"/>
                        </a:rPr>
                        <a:t>£108,750</a:t>
                      </a: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49690670"/>
                  </a:ext>
                </a:extLst>
              </a:tr>
              <a:tr h="362339">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a:solidFill>
                            <a:srgbClr val="000000"/>
                          </a:solidFill>
                          <a:effectLst/>
                          <a:latin typeface="Arial" panose="020B0604020202020204" pitchFamily="34" charset="0"/>
                          <a:cs typeface="Arial" panose="020B0604020202020204" pitchFamily="34" charset="0"/>
                        </a:rPr>
                        <a:t>Other</a:t>
                      </a:r>
                    </a:p>
                  </a:txBody>
                  <a:tcPr marL="0" marR="0" marT="0" marB="0" anchor="ctr">
                    <a:lnL>
                      <a:noFill/>
                    </a:lnL>
                    <a:lnR>
                      <a:noFill/>
                    </a:lnR>
                    <a:lnT>
                      <a:noFill/>
                    </a:lnT>
                    <a:lnB>
                      <a:noFill/>
                    </a:lnB>
                  </a:tcPr>
                </a:tc>
                <a:tc>
                  <a:txBody>
                    <a:bodyPr/>
                    <a:lstStyle/>
                    <a:p>
                      <a:pPr algn="r" fontAlgn="ctr"/>
                      <a:r>
                        <a:rPr lang="en-GB" sz="2400" b="0" i="0" u="none" strike="noStrike" dirty="0">
                          <a:solidFill>
                            <a:srgbClr val="000000"/>
                          </a:solidFill>
                          <a:effectLst/>
                          <a:latin typeface="Arial" panose="020B0604020202020204" pitchFamily="34" charset="0"/>
                          <a:cs typeface="Arial" panose="020B0604020202020204" pitchFamily="34" charset="0"/>
                        </a:rPr>
                        <a:t>£110,000</a:t>
                      </a: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3933209424"/>
                  </a:ext>
                </a:extLst>
              </a:tr>
              <a:tr h="362339">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0" i="0" u="none" strike="noStrike">
                          <a:solidFill>
                            <a:srgbClr val="000000"/>
                          </a:solidFill>
                          <a:effectLst/>
                          <a:latin typeface="Arial" panose="020B0604020202020204" pitchFamily="34" charset="0"/>
                          <a:cs typeface="Arial" panose="020B0604020202020204" pitchFamily="34" charset="0"/>
                        </a:rPr>
                        <a:t>Depreciation</a:t>
                      </a:r>
                    </a:p>
                  </a:txBody>
                  <a:tcPr marL="0" marR="0" marT="0" marB="0" anchor="ctr">
                    <a:lnL>
                      <a:noFill/>
                    </a:lnL>
                    <a:lnR>
                      <a:noFill/>
                    </a:lnR>
                    <a:lnT>
                      <a:noFill/>
                    </a:lnT>
                    <a:lnB>
                      <a:noFill/>
                    </a:lnB>
                  </a:tcPr>
                </a:tc>
                <a:tc>
                  <a:txBody>
                    <a:bodyPr/>
                    <a:lstStyle/>
                    <a:p>
                      <a:pPr algn="r" fontAlgn="ctr"/>
                      <a:r>
                        <a:rPr lang="en-GB" sz="2400" b="0" i="0" u="none" strike="noStrike" dirty="0">
                          <a:solidFill>
                            <a:srgbClr val="000000"/>
                          </a:solidFill>
                          <a:effectLst/>
                          <a:latin typeface="Arial" panose="020B0604020202020204" pitchFamily="34" charset="0"/>
                          <a:cs typeface="Arial" panose="020B0604020202020204" pitchFamily="34" charset="0"/>
                        </a:rPr>
                        <a:t>£6,000</a:t>
                      </a:r>
                    </a:p>
                  </a:txBody>
                  <a:tcPr marL="0" marR="0" marT="0" marB="0" anchor="ctr">
                    <a:lnL>
                      <a:noFill/>
                    </a:lnL>
                    <a:lnR>
                      <a:noFill/>
                    </a:lnR>
                    <a:lnT>
                      <a:noFill/>
                    </a:lnT>
                    <a:lnB>
                      <a:noFill/>
                    </a:lnB>
                  </a:tcPr>
                </a:tc>
                <a:tc>
                  <a:txBody>
                    <a:bodyPr/>
                    <a:lstStyle/>
                    <a:p>
                      <a:pPr algn="ctr"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extLst>
                  <a:ext uri="{0D108BD9-81ED-4DB2-BD59-A6C34878D82A}">
                    <a16:rowId xmlns:a16="http://schemas.microsoft.com/office/drawing/2014/main" val="3560884158"/>
                  </a:ext>
                </a:extLst>
              </a:tr>
              <a:tr h="458552">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r" fontAlgn="ct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ctr" fontAlgn="b"/>
                      <a:r>
                        <a:rPr lang="en-GB" sz="2400" b="0" i="0" u="none" strike="noStrike" dirty="0">
                          <a:solidFill>
                            <a:srgbClr val="000000"/>
                          </a:solidFill>
                          <a:effectLst/>
                          <a:latin typeface="Arial" panose="020B0604020202020204" pitchFamily="34" charset="0"/>
                          <a:cs typeface="Arial" panose="020B0604020202020204" pitchFamily="34" charset="0"/>
                        </a:rPr>
                        <a:t>£224,750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198768502"/>
                  </a:ext>
                </a:extLst>
              </a:tr>
              <a:tr h="374027">
                <a:tc>
                  <a:txBody>
                    <a:bodyPr/>
                    <a:lstStyle/>
                    <a:p>
                      <a:pPr algn="l" fontAlgn="b"/>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l" fontAlgn="b"/>
                      <a:r>
                        <a:rPr lang="en-GB" sz="2400" b="1" i="0" u="none" strike="noStrike">
                          <a:solidFill>
                            <a:srgbClr val="000000"/>
                          </a:solidFill>
                          <a:effectLst/>
                          <a:latin typeface="Arial" panose="020B0604020202020204" pitchFamily="34" charset="0"/>
                          <a:cs typeface="Arial" panose="020B0604020202020204" pitchFamily="34" charset="0"/>
                        </a:rPr>
                        <a:t>Net Profit</a:t>
                      </a:r>
                    </a:p>
                  </a:txBody>
                  <a:tcPr marL="0" marR="0" marT="0" marB="0" anchor="ctr">
                    <a:lnL>
                      <a:noFill/>
                    </a:lnL>
                    <a:lnR>
                      <a:noFill/>
                    </a:lnR>
                    <a:lnT>
                      <a:noFill/>
                    </a:lnT>
                    <a:lnB>
                      <a:noFill/>
                    </a:lnB>
                  </a:tcPr>
                </a:tc>
                <a:tc>
                  <a:txBody>
                    <a:bodyPr/>
                    <a:lstStyle/>
                    <a:p>
                      <a:pPr algn="ctr" fontAlgn="ct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tcPr>
                </a:tc>
                <a:tc>
                  <a:txBody>
                    <a:bodyPr/>
                    <a:lstStyle/>
                    <a:p>
                      <a:pPr algn="ctr" fontAlgn="b"/>
                      <a:r>
                        <a:rPr lang="en-GB" sz="2400" b="1" i="0" u="none" strike="noStrike" dirty="0">
                          <a:solidFill>
                            <a:srgbClr val="000000"/>
                          </a:solidFill>
                          <a:effectLst/>
                          <a:latin typeface="Arial" panose="020B0604020202020204" pitchFamily="34" charset="0"/>
                          <a:cs typeface="Arial" panose="020B0604020202020204" pitchFamily="34" charset="0"/>
                        </a:rPr>
                        <a:t>£10,100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660278831"/>
                  </a:ext>
                </a:extLst>
              </a:tr>
            </a:tbl>
          </a:graphicData>
        </a:graphic>
      </p:graphicFrame>
    </p:spTree>
    <p:extLst>
      <p:ext uri="{BB962C8B-B14F-4D97-AF65-F5344CB8AC3E}">
        <p14:creationId xmlns:p14="http://schemas.microsoft.com/office/powerpoint/2010/main" val="868111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2A8A1692-D892-F851-B746-3B5B1721B617}"/>
              </a:ext>
            </a:extLst>
          </p:cNvPr>
          <p:cNvGraphicFramePr>
            <a:graphicFrameLocks noGrp="1"/>
          </p:cNvGraphicFramePr>
          <p:nvPr>
            <p:extLst>
              <p:ext uri="{D42A27DB-BD31-4B8C-83A1-F6EECF244321}">
                <p14:modId xmlns:p14="http://schemas.microsoft.com/office/powerpoint/2010/main" val="782429754"/>
              </p:ext>
            </p:extLst>
          </p:nvPr>
        </p:nvGraphicFramePr>
        <p:xfrm>
          <a:off x="0" y="0"/>
          <a:ext cx="9143999" cy="6858000"/>
        </p:xfrm>
        <a:graphic>
          <a:graphicData uri="http://schemas.openxmlformats.org/drawingml/2006/table">
            <a:tbl>
              <a:tblPr/>
              <a:tblGrid>
                <a:gridCol w="697516">
                  <a:extLst>
                    <a:ext uri="{9D8B030D-6E8A-4147-A177-3AD203B41FA5}">
                      <a16:colId xmlns:a16="http://schemas.microsoft.com/office/drawing/2014/main" val="3060780285"/>
                    </a:ext>
                  </a:extLst>
                </a:gridCol>
                <a:gridCol w="697516">
                  <a:extLst>
                    <a:ext uri="{9D8B030D-6E8A-4147-A177-3AD203B41FA5}">
                      <a16:colId xmlns:a16="http://schemas.microsoft.com/office/drawing/2014/main" val="818954231"/>
                    </a:ext>
                  </a:extLst>
                </a:gridCol>
                <a:gridCol w="1885473">
                  <a:extLst>
                    <a:ext uri="{9D8B030D-6E8A-4147-A177-3AD203B41FA5}">
                      <a16:colId xmlns:a16="http://schemas.microsoft.com/office/drawing/2014/main" val="417937095"/>
                    </a:ext>
                  </a:extLst>
                </a:gridCol>
                <a:gridCol w="2155591">
                  <a:extLst>
                    <a:ext uri="{9D8B030D-6E8A-4147-A177-3AD203B41FA5}">
                      <a16:colId xmlns:a16="http://schemas.microsoft.com/office/drawing/2014/main" val="3962855950"/>
                    </a:ext>
                  </a:extLst>
                </a:gridCol>
                <a:gridCol w="2287471">
                  <a:extLst>
                    <a:ext uri="{9D8B030D-6E8A-4147-A177-3AD203B41FA5}">
                      <a16:colId xmlns:a16="http://schemas.microsoft.com/office/drawing/2014/main" val="4144440173"/>
                    </a:ext>
                  </a:extLst>
                </a:gridCol>
                <a:gridCol w="25400">
                  <a:extLst>
                    <a:ext uri="{9D8B030D-6E8A-4147-A177-3AD203B41FA5}">
                      <a16:colId xmlns:a16="http://schemas.microsoft.com/office/drawing/2014/main" val="1517934668"/>
                    </a:ext>
                  </a:extLst>
                </a:gridCol>
                <a:gridCol w="697516">
                  <a:extLst>
                    <a:ext uri="{9D8B030D-6E8A-4147-A177-3AD203B41FA5}">
                      <a16:colId xmlns:a16="http://schemas.microsoft.com/office/drawing/2014/main" val="1891146828"/>
                    </a:ext>
                  </a:extLst>
                </a:gridCol>
                <a:gridCol w="697516">
                  <a:extLst>
                    <a:ext uri="{9D8B030D-6E8A-4147-A177-3AD203B41FA5}">
                      <a16:colId xmlns:a16="http://schemas.microsoft.com/office/drawing/2014/main" val="4029338158"/>
                    </a:ext>
                  </a:extLst>
                </a:gridCol>
              </a:tblGrid>
              <a:tr h="481731">
                <a:tc gridSpan="8">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GB" sz="2000" b="1" i="0" u="sng" strike="noStrike" dirty="0">
                          <a:solidFill>
                            <a:srgbClr val="000000"/>
                          </a:solidFill>
                          <a:effectLst/>
                          <a:latin typeface="Arial" panose="020B0604020202020204" pitchFamily="34" charset="0"/>
                          <a:cs typeface="Arial" panose="020B0604020202020204" pitchFamily="34" charset="0"/>
                        </a:rPr>
                        <a:t>Exercise 3</a:t>
                      </a:r>
                      <a:endParaRPr lang="en-GB" sz="20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94468446"/>
                  </a:ext>
                </a:extLst>
              </a:tr>
              <a:tr h="662842">
                <a:tc gridSpan="8">
                  <a:txBody>
                    <a:bodyPr/>
                    <a:lstStyle/>
                    <a:p>
                      <a:pPr algn="l" fontAlgn="ctr"/>
                      <a:r>
                        <a:rPr lang="en-GB" sz="2000" b="1" i="0" u="none" strike="noStrike" dirty="0">
                          <a:solidFill>
                            <a:srgbClr val="000000"/>
                          </a:solidFill>
                          <a:effectLst/>
                          <a:latin typeface="Arial" panose="020B0604020202020204" pitchFamily="34" charset="0"/>
                          <a:cs typeface="Arial" panose="020B0604020202020204" pitchFamily="34" charset="0"/>
                        </a:rPr>
                        <a:t>The following budget estimates have been prepared by Cardiff Company:</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03394239"/>
                  </a:ext>
                </a:extLst>
              </a:tr>
              <a:tr h="310174">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848768239"/>
                  </a:ext>
                </a:extLst>
              </a:tr>
              <a:tr h="727228">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Cash Receipts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Cash Payments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1581897567"/>
                  </a:ext>
                </a:extLst>
              </a:tr>
              <a:tr h="364235">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January</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cs typeface="Arial" panose="020B0604020202020204" pitchFamily="34" charset="0"/>
                        </a:rPr>
                        <a:t>220,000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cs typeface="Arial" panose="020B0604020202020204" pitchFamily="34" charset="0"/>
                        </a:rPr>
                        <a:t>220,000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1142574520"/>
                  </a:ext>
                </a:extLst>
              </a:tr>
              <a:tr h="364235">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February</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cs typeface="Arial" panose="020B0604020202020204" pitchFamily="34" charset="0"/>
                        </a:rPr>
                        <a:t>380,000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cs typeface="Arial" panose="020B0604020202020204" pitchFamily="34" charset="0"/>
                        </a:rPr>
                        <a:t>400,000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1376434804"/>
                  </a:ext>
                </a:extLst>
              </a:tr>
              <a:tr h="364235">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March</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cs typeface="Arial" panose="020B0604020202020204" pitchFamily="34" charset="0"/>
                        </a:rPr>
                        <a:t>320,000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2000" b="0" i="0" u="none" strike="noStrike">
                          <a:solidFill>
                            <a:srgbClr val="000000"/>
                          </a:solidFill>
                          <a:effectLst/>
                          <a:latin typeface="Arial" panose="020B0604020202020204" pitchFamily="34" charset="0"/>
                          <a:cs typeface="Arial" panose="020B0604020202020204" pitchFamily="34" charset="0"/>
                        </a:rPr>
                        <a:t>319,800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2976648644"/>
                  </a:ext>
                </a:extLst>
              </a:tr>
              <a:tr h="310174">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dirty="0">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tc>
                  <a:txBody>
                    <a:bodyPr/>
                    <a:lstStyle/>
                    <a:p>
                      <a:pPr algn="l" fontAlgn="b"/>
                      <a:r>
                        <a:rPr lang="en-GB" sz="2000" b="0" i="0" u="none" strike="noStrike">
                          <a:solidFill>
                            <a:srgbClr val="000000"/>
                          </a:solidFill>
                          <a:effectLst/>
                          <a:latin typeface="Arial" panose="020B0604020202020204" pitchFamily="34" charset="0"/>
                          <a:cs typeface="Arial" panose="020B0604020202020204" pitchFamily="34" charset="0"/>
                        </a:rPr>
                        <a:t> </a:t>
                      </a:r>
                    </a:p>
                  </a:txBody>
                  <a:tcPr marL="0" marR="0" marT="0" marB="0" anchor="b">
                    <a:lnL>
                      <a:noFill/>
                    </a:lnL>
                    <a:lnR>
                      <a:noFill/>
                    </a:lnR>
                    <a:lnT>
                      <a:noFill/>
                    </a:lnT>
                    <a:lnB>
                      <a:noFill/>
                    </a:lnB>
                    <a:solidFill>
                      <a:srgbClr val="E2EFDA"/>
                    </a:solidFill>
                  </a:tcPr>
                </a:tc>
                <a:extLst>
                  <a:ext uri="{0D108BD9-81ED-4DB2-BD59-A6C34878D82A}">
                    <a16:rowId xmlns:a16="http://schemas.microsoft.com/office/drawing/2014/main" val="4079043756"/>
                  </a:ext>
                </a:extLst>
              </a:tr>
              <a:tr h="2908911">
                <a:tc gridSpan="8">
                  <a:txBody>
                    <a:bodyPr/>
                    <a:lstStyle/>
                    <a:p>
                      <a:pPr algn="l" fontAlgn="ctr"/>
                      <a:r>
                        <a:rPr lang="en-GB" sz="2000" b="0" i="0" u="none" strike="noStrike" dirty="0">
                          <a:solidFill>
                            <a:srgbClr val="000000"/>
                          </a:solidFill>
                          <a:effectLst/>
                          <a:latin typeface="Arial" panose="020B0604020202020204" pitchFamily="34" charset="0"/>
                          <a:cs typeface="Arial" panose="020B0604020202020204" pitchFamily="34" charset="0"/>
                        </a:rPr>
                        <a:t>The company likes to maintain a minimum cash balance of £50,000.</a:t>
                      </a:r>
                      <a:br>
                        <a:rPr lang="en-GB" sz="2000" b="0" i="0" u="none" strike="noStrike" dirty="0">
                          <a:solidFill>
                            <a:srgbClr val="000000"/>
                          </a:solidFill>
                          <a:effectLst/>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Any excess cash is invested in a money market account earning 8 per cent compounded monthly. Interest is reinvested in the money market account. Any cash deficiencies are covered by a withdrawal from the money market account. If additional cash is needed, the company has a line of credit at 12 per cent interest with the local bank.</a:t>
                      </a:r>
                      <a:br>
                        <a:rPr lang="en-GB" sz="2000" b="0" i="0" u="none" strike="noStrike" dirty="0">
                          <a:solidFill>
                            <a:srgbClr val="000000"/>
                          </a:solidFill>
                          <a:effectLst/>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Assume a cash balance on January 1 of £50,000, a money market account balance of £0, and a credit line loan balance of £0.</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79641307"/>
                  </a:ext>
                </a:extLst>
              </a:tr>
              <a:tr h="364235">
                <a:tc gridSpan="8">
                  <a:txBody>
                    <a:bodyPr/>
                    <a:lstStyle/>
                    <a:p>
                      <a:pPr algn="l" fontAlgn="ctr"/>
                      <a:r>
                        <a:rPr lang="en-GB" sz="2000" b="1" i="0" u="none" strike="noStrike" dirty="0">
                          <a:solidFill>
                            <a:srgbClr val="000000"/>
                          </a:solidFill>
                          <a:effectLst/>
                          <a:latin typeface="Arial" panose="020B0604020202020204" pitchFamily="34" charset="0"/>
                          <a:cs typeface="Arial" panose="020B0604020202020204" pitchFamily="34" charset="0"/>
                        </a:rPr>
                        <a:t>Required: </a:t>
                      </a:r>
                      <a:r>
                        <a:rPr lang="en-GB" sz="2000" b="0" i="0" u="none" strike="noStrike" dirty="0">
                          <a:solidFill>
                            <a:srgbClr val="000000"/>
                          </a:solidFill>
                          <a:effectLst/>
                          <a:latin typeface="Arial" panose="020B0604020202020204" pitchFamily="34" charset="0"/>
                          <a:cs typeface="Arial" panose="020B0604020202020204" pitchFamily="34" charset="0"/>
                        </a:rPr>
                        <a:t>Prepare a cash budget for each of the first three months of the year.</a:t>
                      </a:r>
                    </a:p>
                  </a:txBody>
                  <a:tcPr marL="0" marR="0" marT="0" marB="0" anchor="ctr">
                    <a:lnL>
                      <a:noFill/>
                    </a:lnL>
                    <a:lnR>
                      <a:noFill/>
                    </a:lnR>
                    <a:lnT>
                      <a:noFill/>
                    </a:lnT>
                    <a:lnB>
                      <a:noFill/>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92279188"/>
                  </a:ext>
                </a:extLst>
              </a:tr>
            </a:tbl>
          </a:graphicData>
        </a:graphic>
      </p:graphicFrame>
    </p:spTree>
    <p:extLst>
      <p:ext uri="{BB962C8B-B14F-4D97-AF65-F5344CB8AC3E}">
        <p14:creationId xmlns:p14="http://schemas.microsoft.com/office/powerpoint/2010/main" val="10160614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2C35C9B9-CE88-903B-3E22-D803D1561A8C}"/>
              </a:ext>
            </a:extLst>
          </p:cNvPr>
          <p:cNvGraphicFramePr>
            <a:graphicFrameLocks noGrp="1"/>
          </p:cNvGraphicFramePr>
          <p:nvPr>
            <p:extLst>
              <p:ext uri="{D42A27DB-BD31-4B8C-83A1-F6EECF244321}">
                <p14:modId xmlns:p14="http://schemas.microsoft.com/office/powerpoint/2010/main" val="3925991746"/>
              </p:ext>
            </p:extLst>
          </p:nvPr>
        </p:nvGraphicFramePr>
        <p:xfrm>
          <a:off x="0" y="0"/>
          <a:ext cx="9143998" cy="6813376"/>
        </p:xfrm>
        <a:graphic>
          <a:graphicData uri="http://schemas.openxmlformats.org/drawingml/2006/table">
            <a:tbl>
              <a:tblPr/>
              <a:tblGrid>
                <a:gridCol w="906842">
                  <a:extLst>
                    <a:ext uri="{9D8B030D-6E8A-4147-A177-3AD203B41FA5}">
                      <a16:colId xmlns:a16="http://schemas.microsoft.com/office/drawing/2014/main" val="385093242"/>
                    </a:ext>
                  </a:extLst>
                </a:gridCol>
                <a:gridCol w="604562">
                  <a:extLst>
                    <a:ext uri="{9D8B030D-6E8A-4147-A177-3AD203B41FA5}">
                      <a16:colId xmlns:a16="http://schemas.microsoft.com/office/drawing/2014/main" val="3420387066"/>
                    </a:ext>
                  </a:extLst>
                </a:gridCol>
                <a:gridCol w="1634207">
                  <a:extLst>
                    <a:ext uri="{9D8B030D-6E8A-4147-A177-3AD203B41FA5}">
                      <a16:colId xmlns:a16="http://schemas.microsoft.com/office/drawing/2014/main" val="2437953605"/>
                    </a:ext>
                  </a:extLst>
                </a:gridCol>
                <a:gridCol w="1445281">
                  <a:extLst>
                    <a:ext uri="{9D8B030D-6E8A-4147-A177-3AD203B41FA5}">
                      <a16:colId xmlns:a16="http://schemas.microsoft.com/office/drawing/2014/main" val="740287844"/>
                    </a:ext>
                  </a:extLst>
                </a:gridCol>
                <a:gridCol w="2059289">
                  <a:extLst>
                    <a:ext uri="{9D8B030D-6E8A-4147-A177-3AD203B41FA5}">
                      <a16:colId xmlns:a16="http://schemas.microsoft.com/office/drawing/2014/main" val="909636997"/>
                    </a:ext>
                  </a:extLst>
                </a:gridCol>
                <a:gridCol w="1586975">
                  <a:extLst>
                    <a:ext uri="{9D8B030D-6E8A-4147-A177-3AD203B41FA5}">
                      <a16:colId xmlns:a16="http://schemas.microsoft.com/office/drawing/2014/main" val="4120981748"/>
                    </a:ext>
                  </a:extLst>
                </a:gridCol>
                <a:gridCol w="906842">
                  <a:extLst>
                    <a:ext uri="{9D8B030D-6E8A-4147-A177-3AD203B41FA5}">
                      <a16:colId xmlns:a16="http://schemas.microsoft.com/office/drawing/2014/main" val="3356524970"/>
                    </a:ext>
                  </a:extLst>
                </a:gridCol>
              </a:tblGrid>
              <a:tr h="334063">
                <a:tc gridSpan="4">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b="1" i="0" u="none" strike="noStrike" dirty="0">
                          <a:solidFill>
                            <a:srgbClr val="000000"/>
                          </a:solidFill>
                          <a:effectLst/>
                          <a:highlight>
                            <a:srgbClr val="FFFF00"/>
                          </a:highlight>
                          <a:latin typeface="Arial" panose="020B0604020202020204" pitchFamily="34" charset="0"/>
                          <a:cs typeface="Arial" panose="020B0604020202020204" pitchFamily="34" charset="0"/>
                        </a:rPr>
                        <a:t>Exercise 3 Solutions</a:t>
                      </a:r>
                    </a:p>
                  </a:txBody>
                  <a:tcPr marL="0" marR="0" marT="0" marB="0" anchor="b">
                    <a:lnL>
                      <a:noFill/>
                    </a:lnL>
                    <a:lnT>
                      <a:noFill/>
                    </a:lnT>
                    <a:lnB>
                      <a:noFill/>
                    </a:lnB>
                  </a:tcPr>
                </a:tc>
                <a:tc hMerge="1">
                  <a:txBody>
                    <a:bodyPr/>
                    <a:lstStyle/>
                    <a:p>
                      <a:pPr algn="l" fontAlgn="ctr"/>
                      <a:endParaRPr lang="en-GB" sz="1200" b="1"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588871675"/>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gridSpan="5">
                  <a:txBody>
                    <a:bodyPr/>
                    <a:lstStyle/>
                    <a:p>
                      <a:pPr algn="l" fontAlgn="ctr"/>
                      <a:r>
                        <a:rPr lang="en-GB" sz="1600" b="1" i="0" u="none" strike="noStrike" dirty="0">
                          <a:solidFill>
                            <a:srgbClr val="000000"/>
                          </a:solidFill>
                          <a:effectLst/>
                          <a:latin typeface="Arial" panose="020B0604020202020204" pitchFamily="34" charset="0"/>
                        </a:rPr>
                        <a:t>Cash budget for Cardiff company</a:t>
                      </a:r>
                    </a:p>
                  </a:txBody>
                  <a:tcPr marL="0" marR="0" marT="0" marB="0"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l" fontAlgn="b"/>
                      <a:endParaRPr lang="en-GB" sz="20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3267258569"/>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ctr" fontAlgn="ctr"/>
                      <a:r>
                        <a:rPr lang="en-GB" sz="1600" b="0" i="0" u="none" strike="noStrike">
                          <a:solidFill>
                            <a:srgbClr val="000000"/>
                          </a:solidFill>
                          <a:effectLst/>
                          <a:latin typeface="Arial" panose="020B0604020202020204" pitchFamily="34" charset="0"/>
                        </a:rPr>
                        <a:t>January</a:t>
                      </a:r>
                    </a:p>
                  </a:txBody>
                  <a:tcPr marL="0" marR="0" marT="0" marB="0" anchor="ctr">
                    <a:lnL>
                      <a:noFill/>
                    </a:lnL>
                    <a:lnR>
                      <a:noFill/>
                    </a:lnR>
                    <a:lnT>
                      <a:noFill/>
                    </a:lnT>
                    <a:lnB>
                      <a:noFill/>
                    </a:lnB>
                  </a:tcPr>
                </a:tc>
                <a:tc>
                  <a:txBody>
                    <a:bodyPr/>
                    <a:lstStyle/>
                    <a:p>
                      <a:pPr algn="ctr" fontAlgn="ctr"/>
                      <a:r>
                        <a:rPr lang="en-GB" sz="1600" b="0" i="0" u="none" strike="noStrike">
                          <a:solidFill>
                            <a:srgbClr val="000000"/>
                          </a:solidFill>
                          <a:effectLst/>
                          <a:latin typeface="Arial" panose="020B0604020202020204" pitchFamily="34" charset="0"/>
                        </a:rPr>
                        <a:t>February</a:t>
                      </a:r>
                    </a:p>
                  </a:txBody>
                  <a:tcPr marL="0" marR="0" marT="0" marB="0" anchor="ctr">
                    <a:lnL>
                      <a:noFill/>
                    </a:lnL>
                    <a:lnR>
                      <a:noFill/>
                    </a:lnR>
                    <a:lnT>
                      <a:noFill/>
                    </a:lnT>
                    <a:lnB>
                      <a:noFill/>
                    </a:lnB>
                  </a:tcPr>
                </a:tc>
                <a:tc>
                  <a:txBody>
                    <a:bodyPr/>
                    <a:lstStyle/>
                    <a:p>
                      <a:pPr algn="ctr" fontAlgn="ctr"/>
                      <a:r>
                        <a:rPr lang="en-GB" sz="1600" b="0" i="0" u="none" strike="noStrike">
                          <a:solidFill>
                            <a:srgbClr val="000000"/>
                          </a:solidFill>
                          <a:effectLst/>
                          <a:latin typeface="Arial" panose="020B0604020202020204" pitchFamily="34" charset="0"/>
                        </a:rPr>
                        <a:t>March</a:t>
                      </a:r>
                    </a:p>
                  </a:txBody>
                  <a:tcPr marL="0" marR="0" marT="0" marB="0" anchor="ctr">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813123706"/>
                  </a:ext>
                </a:extLst>
              </a:tr>
              <a:tr h="620712">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0" i="0" u="none" strike="noStrike" dirty="0">
                          <a:solidFill>
                            <a:srgbClr val="000000"/>
                          </a:solidFill>
                          <a:effectLst/>
                          <a:latin typeface="Arial" panose="020B0604020202020204" pitchFamily="34" charset="0"/>
                        </a:rPr>
                        <a:t>Opening cash balance</a:t>
                      </a:r>
                    </a:p>
                  </a:txBody>
                  <a:tcPr marL="0" marR="0" marT="0" marB="0" anchor="ctr">
                    <a:lnL>
                      <a:noFill/>
                    </a:lnL>
                    <a:lnR>
                      <a:noFill/>
                    </a:lnR>
                    <a:lnT>
                      <a:noFill/>
                    </a:lnT>
                    <a:lnB>
                      <a:noFill/>
                    </a:lnB>
                    <a:solidFill>
                      <a:srgbClr val="E2EFDA"/>
                    </a:solidFill>
                  </a:tcPr>
                </a:tc>
                <a:tc>
                  <a:txBody>
                    <a:bodyPr/>
                    <a:lstStyle/>
                    <a:p>
                      <a:pPr algn="ctr" fontAlgn="ctr"/>
                      <a:r>
                        <a:rPr lang="en-GB" sz="1600" b="0" i="0" u="none" strike="noStrike">
                          <a:solidFill>
                            <a:srgbClr val="000000"/>
                          </a:solidFill>
                          <a:effectLst/>
                          <a:latin typeface="Arial" panose="020B0604020202020204" pitchFamily="34" charset="0"/>
                        </a:rPr>
                        <a:t>£50,000</a:t>
                      </a:r>
                    </a:p>
                  </a:txBody>
                  <a:tcPr marL="0" marR="0" marT="0" marB="0" anchor="ctr">
                    <a:lnL>
                      <a:noFill/>
                    </a:lnL>
                    <a:lnR>
                      <a:noFill/>
                    </a:lnR>
                    <a:lnT>
                      <a:noFill/>
                    </a:lnT>
                    <a:lnB>
                      <a:noFill/>
                    </a:lnB>
                    <a:solidFill>
                      <a:srgbClr val="E2EFDA"/>
                    </a:solidFill>
                  </a:tcPr>
                </a:tc>
                <a:tc>
                  <a:txBody>
                    <a:bodyPr/>
                    <a:lstStyle/>
                    <a:p>
                      <a:pPr algn="ctr" fontAlgn="ctr"/>
                      <a:r>
                        <a:rPr lang="en-GB" sz="1600" b="0" i="0" u="none" strike="noStrike">
                          <a:solidFill>
                            <a:srgbClr val="000000"/>
                          </a:solidFill>
                          <a:effectLst/>
                          <a:latin typeface="Arial" panose="020B0604020202020204" pitchFamily="34" charset="0"/>
                        </a:rPr>
                        <a:t>£50,000</a:t>
                      </a:r>
                    </a:p>
                  </a:txBody>
                  <a:tcPr marL="0" marR="0" marT="0" marB="0" anchor="ctr">
                    <a:lnL>
                      <a:noFill/>
                    </a:lnL>
                    <a:lnR>
                      <a:noFill/>
                    </a:lnR>
                    <a:lnT>
                      <a:noFill/>
                    </a:lnT>
                    <a:lnB>
                      <a:noFill/>
                    </a:lnB>
                    <a:solidFill>
                      <a:srgbClr val="E2EFDA"/>
                    </a:solidFill>
                  </a:tcPr>
                </a:tc>
                <a:tc>
                  <a:txBody>
                    <a:bodyPr/>
                    <a:lstStyle/>
                    <a:p>
                      <a:pPr algn="ctr" fontAlgn="ctr"/>
                      <a:r>
                        <a:rPr lang="en-GB" sz="1600" b="0" i="0" u="none" strike="noStrike">
                          <a:solidFill>
                            <a:srgbClr val="000000"/>
                          </a:solidFill>
                          <a:effectLst/>
                          <a:latin typeface="Arial" panose="020B0604020202020204" pitchFamily="34" charset="0"/>
                        </a:rPr>
                        <a:t>£50,000</a:t>
                      </a:r>
                    </a:p>
                  </a:txBody>
                  <a:tcPr marL="0" marR="0" marT="0" marB="0" anchor="ctr">
                    <a:lnL>
                      <a:noFill/>
                    </a:lnL>
                    <a:lnR>
                      <a:noFill/>
                    </a:lnR>
                    <a:lnT>
                      <a:noFill/>
                    </a:lnT>
                    <a:lnB>
                      <a:noFill/>
                    </a:lnB>
                    <a:solidFill>
                      <a:srgbClr val="E2EFDA"/>
                    </a:solidFill>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132564262"/>
                  </a:ext>
                </a:extLst>
              </a:tr>
              <a:tr h="344840">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1" i="1" u="none" strike="noStrike">
                          <a:solidFill>
                            <a:srgbClr val="000000"/>
                          </a:solidFill>
                          <a:effectLst/>
                          <a:latin typeface="Arial" panose="020B0604020202020204" pitchFamily="34" charset="0"/>
                        </a:rPr>
                        <a:t>Add:</a:t>
                      </a:r>
                    </a:p>
                  </a:txBody>
                  <a:tcPr marL="0" marR="0" marT="0" marB="0" anchor="b">
                    <a:lnL>
                      <a:noFill/>
                    </a:lnL>
                    <a:lnR>
                      <a:noFill/>
                    </a:lnR>
                    <a:lnT>
                      <a:noFill/>
                    </a:lnT>
                    <a:lnB>
                      <a:noFill/>
                    </a:lnB>
                  </a:tcPr>
                </a:tc>
                <a:tc>
                  <a:txBody>
                    <a:bodyPr/>
                    <a:lstStyle/>
                    <a:p>
                      <a:pPr algn="l" fontAlgn="b"/>
                      <a:r>
                        <a:rPr lang="en-GB" sz="1600" b="0" i="0" u="none" strike="noStrike" dirty="0">
                          <a:solidFill>
                            <a:srgbClr val="000000"/>
                          </a:solidFill>
                          <a:effectLst/>
                          <a:latin typeface="Arial" panose="020B0604020202020204" pitchFamily="34" charset="0"/>
                        </a:rPr>
                        <a:t>Cash receipts</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Arial" panose="020B0604020202020204" pitchFamily="34" charset="0"/>
                        </a:rPr>
                        <a:t>£220,000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Arial" panose="020B0604020202020204" pitchFamily="34" charset="0"/>
                        </a:rPr>
                        <a:t>£380,000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Arial" panose="020B0604020202020204" pitchFamily="34" charset="0"/>
                        </a:rPr>
                        <a:t>£320,000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4240126045"/>
                  </a:ext>
                </a:extLst>
              </a:tr>
              <a:tr h="620712">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0" i="0" u="none" strike="noStrike" dirty="0">
                          <a:solidFill>
                            <a:srgbClr val="000000"/>
                          </a:solidFill>
                          <a:effectLst/>
                          <a:latin typeface="Arial" panose="020B0604020202020204" pitchFamily="34" charset="0"/>
                        </a:rPr>
                        <a:t>Total cash available</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1600" b="0" i="0" u="none" strike="noStrike" dirty="0">
                          <a:solidFill>
                            <a:srgbClr val="000000"/>
                          </a:solidFill>
                          <a:effectLst/>
                          <a:latin typeface="Arial" panose="020B0604020202020204" pitchFamily="34" charset="0"/>
                        </a:rPr>
                        <a:t>£270,000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1600" b="0" i="0" u="none" strike="noStrike">
                          <a:solidFill>
                            <a:srgbClr val="000000"/>
                          </a:solidFill>
                          <a:effectLst/>
                          <a:latin typeface="Arial" panose="020B0604020202020204" pitchFamily="34" charset="0"/>
                        </a:rPr>
                        <a:t>£430,000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ctr" fontAlgn="ctr"/>
                      <a:r>
                        <a:rPr lang="en-GB" sz="1600" b="0" i="0" u="none" strike="noStrike">
                          <a:solidFill>
                            <a:srgbClr val="000000"/>
                          </a:solidFill>
                          <a:effectLst/>
                          <a:latin typeface="Arial" panose="020B0604020202020204" pitchFamily="34" charset="0"/>
                        </a:rPr>
                        <a:t>£370,000</a:t>
                      </a: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3321345869"/>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3854165682"/>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0" i="0" u="none" strike="noStrike" dirty="0">
                          <a:solidFill>
                            <a:srgbClr val="000000"/>
                          </a:solidFill>
                          <a:effectLst/>
                          <a:latin typeface="Arial" panose="020B0604020202020204" pitchFamily="34" charset="0"/>
                        </a:rPr>
                        <a:t>Cash payments</a:t>
                      </a:r>
                    </a:p>
                  </a:txBody>
                  <a:tcPr marL="0" marR="0" marT="0" marB="0" anchor="ctr">
                    <a:lnL>
                      <a:noFill/>
                    </a:lnL>
                    <a:lnR>
                      <a:noFill/>
                    </a:lnR>
                    <a:lnT>
                      <a:noFill/>
                    </a:lnT>
                    <a:lnB>
                      <a:noFill/>
                    </a:lnB>
                  </a:tcPr>
                </a:tc>
                <a:tc>
                  <a:txBody>
                    <a:bodyPr/>
                    <a:lstStyle/>
                    <a:p>
                      <a:pPr algn="ctr" fontAlgn="ctr"/>
                      <a:r>
                        <a:rPr lang="en-GB" sz="1600" b="0" i="0" u="none" strike="noStrike" dirty="0">
                          <a:solidFill>
                            <a:srgbClr val="000000"/>
                          </a:solidFill>
                          <a:effectLst/>
                          <a:latin typeface="Arial" panose="020B0604020202020204" pitchFamily="34" charset="0"/>
                        </a:rPr>
                        <a:t>£220,000</a:t>
                      </a:r>
                    </a:p>
                  </a:txBody>
                  <a:tcPr marL="0" marR="0" marT="0" marB="0" anchor="ctr">
                    <a:lnL>
                      <a:noFill/>
                    </a:lnL>
                    <a:lnR>
                      <a:noFill/>
                    </a:lnR>
                    <a:lnT>
                      <a:noFill/>
                    </a:lnT>
                    <a:lnB>
                      <a:noFill/>
                    </a:lnB>
                  </a:tcPr>
                </a:tc>
                <a:tc>
                  <a:txBody>
                    <a:bodyPr/>
                    <a:lstStyle/>
                    <a:p>
                      <a:pPr algn="ctr" fontAlgn="ctr"/>
                      <a:r>
                        <a:rPr lang="en-GB" sz="1600" b="0" i="0" u="none" strike="noStrike">
                          <a:solidFill>
                            <a:srgbClr val="000000"/>
                          </a:solidFill>
                          <a:effectLst/>
                          <a:latin typeface="Arial" panose="020B0604020202020204" pitchFamily="34" charset="0"/>
                        </a:rPr>
                        <a:t>£400,000</a:t>
                      </a:r>
                    </a:p>
                  </a:txBody>
                  <a:tcPr marL="0" marR="0" marT="0" marB="0" anchor="ctr">
                    <a:lnL>
                      <a:noFill/>
                    </a:lnL>
                    <a:lnR>
                      <a:noFill/>
                    </a:lnR>
                    <a:lnT>
                      <a:noFill/>
                    </a:lnT>
                    <a:lnB>
                      <a:noFill/>
                    </a:lnB>
                  </a:tcPr>
                </a:tc>
                <a:tc>
                  <a:txBody>
                    <a:bodyPr/>
                    <a:lstStyle/>
                    <a:p>
                      <a:pPr algn="ctr" fontAlgn="ctr"/>
                      <a:r>
                        <a:rPr lang="en-GB" sz="1600" b="1" i="0" u="none" strike="noStrike" dirty="0">
                          <a:solidFill>
                            <a:srgbClr val="000000"/>
                          </a:solidFill>
                          <a:effectLst/>
                          <a:latin typeface="Arial" panose="020B0604020202020204" pitchFamily="34" charset="0"/>
                        </a:rPr>
                        <a:t>£</a:t>
                      </a:r>
                      <a:r>
                        <a:rPr lang="en-GB" sz="1600" b="1" i="0" u="none" strike="noStrike" kern="1200" dirty="0">
                          <a:solidFill>
                            <a:srgbClr val="000000"/>
                          </a:solidFill>
                          <a:effectLst/>
                          <a:latin typeface="Arial" panose="020B0604020202020204" pitchFamily="34" charset="0"/>
                          <a:ea typeface="+mn-ea"/>
                          <a:cs typeface="+mn-cs"/>
                        </a:rPr>
                        <a:t>320,000</a:t>
                      </a:r>
                      <a:r>
                        <a:rPr lang="en-GB" sz="1600" b="1" i="0" u="none" strike="noStrike" dirty="0">
                          <a:solidFill>
                            <a:srgbClr val="000000"/>
                          </a:solidFill>
                          <a:effectLst/>
                          <a:latin typeface="Arial" panose="020B0604020202020204" pitchFamily="34" charset="0"/>
                        </a:rPr>
                        <a:t>*</a:t>
                      </a:r>
                    </a:p>
                  </a:txBody>
                  <a:tcPr marL="0" marR="0" marT="0" marB="0" anchor="ctr">
                    <a:lnL>
                      <a:noFill/>
                    </a:lnL>
                    <a:lnR>
                      <a:noFill/>
                    </a:lnR>
                    <a:lnT>
                      <a:noFill/>
                    </a:lnT>
                    <a:lnB>
                      <a:noFill/>
                    </a:lnB>
                    <a:solidFill>
                      <a:srgbClr val="FFD966"/>
                    </a:solidFill>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1363627504"/>
                  </a:ext>
                </a:extLst>
              </a:tr>
              <a:tr h="620712">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t"/>
                      <a:r>
                        <a:rPr lang="en-GB" sz="1600" b="0" i="0" u="none" strike="noStrike" dirty="0">
                          <a:solidFill>
                            <a:srgbClr val="C65911"/>
                          </a:solidFill>
                          <a:effectLst/>
                          <a:latin typeface="Arial" panose="020B0604020202020204" pitchFamily="34" charset="0"/>
                        </a:rPr>
                        <a:t>Cash surplus/deficiency   </a:t>
                      </a:r>
                    </a:p>
                  </a:txBody>
                  <a:tcPr marL="0" marR="0" marT="0" marB="0" anchor="ctr">
                    <a:lnL>
                      <a:noFill/>
                    </a:lnL>
                    <a:lnR>
                      <a:noFill/>
                    </a:lnR>
                    <a:lnT>
                      <a:noFill/>
                    </a:lnT>
                    <a:lnB>
                      <a:noFill/>
                    </a:lnB>
                  </a:tcPr>
                </a:tc>
                <a:tc>
                  <a:txBody>
                    <a:bodyPr/>
                    <a:lstStyle/>
                    <a:p>
                      <a:pPr algn="ctr" fontAlgn="ctr"/>
                      <a:r>
                        <a:rPr lang="en-GB" sz="1600" b="0" i="0" u="none" strike="noStrike" dirty="0">
                          <a:solidFill>
                            <a:srgbClr val="C65911"/>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ctr" fontAlgn="ctr"/>
                      <a:r>
                        <a:rPr lang="en-GB" sz="1600" b="0" i="0" u="none" strike="noStrike">
                          <a:solidFill>
                            <a:srgbClr val="C65911"/>
                          </a:solidFill>
                          <a:effectLst/>
                          <a:latin typeface="Arial" panose="020B0604020202020204" pitchFamily="34" charset="0"/>
                        </a:rPr>
                        <a:t>£30,000</a:t>
                      </a:r>
                    </a:p>
                  </a:txBody>
                  <a:tcPr marL="0" marR="0" marT="0" marB="0" anchor="ctr">
                    <a:lnL>
                      <a:noFill/>
                    </a:lnL>
                    <a:lnR>
                      <a:noFill/>
                    </a:lnR>
                    <a:lnT>
                      <a:noFill/>
                    </a:lnT>
                    <a:lnB>
                      <a:noFill/>
                    </a:lnB>
                  </a:tcPr>
                </a:tc>
                <a:tc>
                  <a:txBody>
                    <a:bodyPr/>
                    <a:lstStyle/>
                    <a:p>
                      <a:pPr algn="ctr" fontAlgn="ctr"/>
                      <a:r>
                        <a:rPr lang="en-GB" sz="1600" b="0" i="0" u="none" strike="noStrike" dirty="0">
                          <a:solidFill>
                            <a:schemeClr val="accent6">
                              <a:lumMod val="75000"/>
                            </a:schemeClr>
                          </a:solidFill>
                          <a:effectLst/>
                          <a:latin typeface="Arial" panose="020B0604020202020204" pitchFamily="34" charset="0"/>
                        </a:rPr>
                        <a:t>£</a:t>
                      </a:r>
                      <a:r>
                        <a:rPr lang="en-GB" sz="1600" b="0" i="0" u="none" strike="noStrike" kern="1200" dirty="0">
                          <a:solidFill>
                            <a:schemeClr val="accent6">
                              <a:lumMod val="75000"/>
                            </a:schemeClr>
                          </a:solidFill>
                          <a:effectLst/>
                          <a:latin typeface="Arial" panose="020B0604020202020204" pitchFamily="34" charset="0"/>
                          <a:ea typeface="+mn-ea"/>
                          <a:cs typeface="+mn-cs"/>
                        </a:rPr>
                        <a:t>50,000</a:t>
                      </a: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810751852"/>
                  </a:ext>
                </a:extLst>
              </a:tr>
              <a:tr h="620712">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0" i="0" u="none" strike="noStrike" dirty="0">
                          <a:solidFill>
                            <a:srgbClr val="000000"/>
                          </a:solidFill>
                          <a:effectLst/>
                          <a:latin typeface="Arial" panose="020B0604020202020204" pitchFamily="34" charset="0"/>
                        </a:rPr>
                        <a:t>Cash from loan (12%)</a:t>
                      </a: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r>
                        <a:rPr lang="en-GB" sz="1600" b="0" i="0" u="none" strike="noStrike" dirty="0">
                          <a:solidFill>
                            <a:srgbClr val="000000"/>
                          </a:solidFill>
                          <a:effectLst/>
                          <a:latin typeface="Arial" panose="020B0604020202020204" pitchFamily="34" charset="0"/>
                        </a:rPr>
                        <a:t>£20,000</a:t>
                      </a: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096984718"/>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16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ctr" fontAlgn="ctr"/>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742287175"/>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1" i="0" u="none" strike="noStrike" dirty="0">
                          <a:solidFill>
                            <a:srgbClr val="000000"/>
                          </a:solidFill>
                          <a:effectLst/>
                          <a:latin typeface="Arial" panose="020B0604020202020204" pitchFamily="34" charset="0"/>
                        </a:rPr>
                        <a:t>Closing balance</a:t>
                      </a:r>
                    </a:p>
                  </a:txBody>
                  <a:tcPr marL="0" marR="0" marT="0" marB="0" anchor="ctr">
                    <a:lnL>
                      <a:noFill/>
                    </a:lnL>
                    <a:lnR>
                      <a:noFill/>
                    </a:lnR>
                    <a:lnT>
                      <a:noFill/>
                    </a:lnT>
                    <a:lnB>
                      <a:noFill/>
                    </a:lnB>
                  </a:tcPr>
                </a:tc>
                <a:tc>
                  <a:txBody>
                    <a:bodyPr/>
                    <a:lstStyle/>
                    <a:p>
                      <a:pPr algn="ctr" fontAlgn="ctr"/>
                      <a:r>
                        <a:rPr lang="en-GB" sz="1600" b="1" i="0" u="none" strike="noStrike" dirty="0">
                          <a:solidFill>
                            <a:srgbClr val="000000"/>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ctr" fontAlgn="ctr"/>
                      <a:r>
                        <a:rPr lang="en-GB" sz="1600" b="1" i="0" u="none" strike="noStrike">
                          <a:solidFill>
                            <a:srgbClr val="000000"/>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ctr" fontAlgn="ctr"/>
                      <a:r>
                        <a:rPr lang="en-GB" sz="1600" b="1" i="0" u="none" strike="noStrike">
                          <a:solidFill>
                            <a:srgbClr val="000000"/>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4078062366"/>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275942309"/>
                  </a:ext>
                </a:extLst>
              </a:tr>
              <a:tr h="334063">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0" i="0" u="none" strike="noStrike">
                          <a:solidFill>
                            <a:srgbClr val="548235"/>
                          </a:solidFill>
                          <a:effectLst/>
                          <a:latin typeface="Arial" panose="020B0604020202020204" pitchFamily="34" charset="0"/>
                        </a:rPr>
                        <a:t>Opening balance</a:t>
                      </a:r>
                    </a:p>
                  </a:txBody>
                  <a:tcPr marL="0" marR="0" marT="0" marB="0" anchor="ctr">
                    <a:lnL>
                      <a:noFill/>
                    </a:lnL>
                    <a:lnR>
                      <a:noFill/>
                    </a:lnR>
                    <a:lnT>
                      <a:noFill/>
                    </a:lnT>
                    <a:lnB>
                      <a:noFill/>
                    </a:lnB>
                  </a:tcPr>
                </a:tc>
                <a:tc>
                  <a:txBody>
                    <a:bodyPr/>
                    <a:lstStyle/>
                    <a:p>
                      <a:pPr algn="ctr" fontAlgn="ctr"/>
                      <a:r>
                        <a:rPr lang="en-GB" sz="1600" b="0" i="0" u="none" strike="noStrike" dirty="0">
                          <a:solidFill>
                            <a:srgbClr val="548235"/>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ctr" fontAlgn="ctr"/>
                      <a:r>
                        <a:rPr lang="en-GB" sz="1600" b="0" i="0" u="none" strike="noStrike" dirty="0">
                          <a:solidFill>
                            <a:srgbClr val="548235"/>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ctr" fontAlgn="ctr"/>
                      <a:r>
                        <a:rPr lang="en-GB" sz="1600" b="0" i="0" u="none" strike="noStrike" dirty="0">
                          <a:solidFill>
                            <a:srgbClr val="548235"/>
                          </a:solidFill>
                          <a:effectLst/>
                          <a:latin typeface="Arial" panose="020B0604020202020204" pitchFamily="34" charset="0"/>
                        </a:rPr>
                        <a:t>£50,000</a:t>
                      </a:r>
                    </a:p>
                  </a:txBody>
                  <a:tcPr marL="0" marR="0" marT="0" marB="0" anchor="ctr">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4070223602"/>
                  </a:ext>
                </a:extLst>
              </a:tr>
              <a:tr h="344840">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0" i="0" u="none" strike="noStrike">
                          <a:solidFill>
                            <a:srgbClr val="548235"/>
                          </a:solidFill>
                          <a:effectLst/>
                          <a:latin typeface="Arial" panose="020B0604020202020204" pitchFamily="34" charset="0"/>
                        </a:rPr>
                        <a:t>Net cash flow</a:t>
                      </a:r>
                    </a:p>
                  </a:txBody>
                  <a:tcPr marL="0" marR="0" marT="0" marB="0" anchor="ctr">
                    <a:lnL>
                      <a:noFill/>
                    </a:lnL>
                    <a:lnR>
                      <a:noFill/>
                    </a:lnR>
                    <a:lnT>
                      <a:noFill/>
                    </a:lnT>
                    <a:lnB>
                      <a:noFill/>
                    </a:lnB>
                  </a:tcPr>
                </a:tc>
                <a:tc>
                  <a:txBody>
                    <a:bodyPr/>
                    <a:lstStyle/>
                    <a:p>
                      <a:pPr algn="ctr" fontAlgn="ctr"/>
                      <a:r>
                        <a:rPr lang="en-GB" sz="1600" b="0" i="0" u="none" strike="noStrike" dirty="0">
                          <a:solidFill>
                            <a:srgbClr val="548235"/>
                          </a:solidFill>
                          <a:effectLst/>
                          <a:latin typeface="Arial" panose="020B0604020202020204" pitchFamily="34" charset="0"/>
                        </a:rPr>
                        <a:t>£0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548235"/>
                          </a:solidFill>
                          <a:effectLst/>
                          <a:latin typeface="Arial" panose="020B0604020202020204" pitchFamily="34" charset="0"/>
                        </a:rPr>
                        <a:t>£0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548235"/>
                          </a:solidFill>
                          <a:effectLst/>
                          <a:latin typeface="Arial" panose="020B0604020202020204" pitchFamily="34" charset="0"/>
                        </a:rPr>
                        <a:t>£0</a:t>
                      </a:r>
                    </a:p>
                  </a:txBody>
                  <a:tcPr marL="0" marR="0" marT="0" marB="0" anchor="ctr">
                    <a:lnL>
                      <a:noFill/>
                    </a:lnL>
                    <a:lnR>
                      <a:noFill/>
                    </a:lnR>
                    <a:lnT>
                      <a:noFill/>
                    </a:lnT>
                    <a:lnB w="25400" cap="flat" cmpd="dbl" algn="ctr">
                      <a:solidFill>
                        <a:srgbClr val="000000"/>
                      </a:solidFill>
                      <a:prstDash val="solid"/>
                      <a:round/>
                      <a:headEnd type="none" w="med" len="med"/>
                      <a:tailEnd type="none" w="med" len="med"/>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2803962600"/>
                  </a:ext>
                </a:extLst>
              </a:tr>
              <a:tr h="344840">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endParaRPr lang="en-GB" sz="1600" b="0" i="0" u="none" strike="noStrike">
                        <a:solidFill>
                          <a:srgbClr val="000000"/>
                        </a:solidFill>
                        <a:effectLst/>
                        <a:latin typeface="Arial" panose="020B0604020202020204" pitchFamily="34" charset="0"/>
                      </a:endParaRPr>
                    </a:p>
                  </a:txBody>
                  <a:tcPr marL="0" marR="0" marT="0" marB="0" anchor="b">
                    <a:lnL>
                      <a:noFill/>
                    </a:lnL>
                    <a:lnR>
                      <a:noFill/>
                    </a:lnR>
                    <a:lnT>
                      <a:noFill/>
                    </a:lnT>
                    <a:lnB>
                      <a:noFill/>
                    </a:lnB>
                  </a:tcPr>
                </a:tc>
                <a:tc>
                  <a:txBody>
                    <a:bodyPr/>
                    <a:lstStyle/>
                    <a:p>
                      <a:pPr algn="l" fontAlgn="b"/>
                      <a:r>
                        <a:rPr lang="en-GB" sz="1600" b="1" i="0" u="none" strike="noStrike" dirty="0">
                          <a:solidFill>
                            <a:srgbClr val="548235"/>
                          </a:solidFill>
                          <a:effectLst/>
                          <a:latin typeface="Arial" panose="020B0604020202020204" pitchFamily="34" charset="0"/>
                        </a:rPr>
                        <a:t>Closing balance</a:t>
                      </a:r>
                    </a:p>
                  </a:txBody>
                  <a:tcPr marL="0" marR="0" marT="0" marB="0" anchor="ctr">
                    <a:lnL>
                      <a:noFill/>
                    </a:lnL>
                    <a:lnR>
                      <a:noFill/>
                    </a:lnR>
                    <a:lnT>
                      <a:noFill/>
                    </a:lnT>
                    <a:lnB>
                      <a:noFill/>
                    </a:lnB>
                  </a:tcPr>
                </a:tc>
                <a:tc>
                  <a:txBody>
                    <a:bodyPr/>
                    <a:lstStyle/>
                    <a:p>
                      <a:pPr algn="ctr" fontAlgn="ctr"/>
                      <a:r>
                        <a:rPr lang="en-GB" sz="1600" b="1" i="0" u="none" strike="noStrike">
                          <a:solidFill>
                            <a:srgbClr val="548235"/>
                          </a:solidFill>
                          <a:effectLst/>
                          <a:latin typeface="Arial" panose="020B0604020202020204" pitchFamily="34" charset="0"/>
                        </a:rPr>
                        <a:t>£50,000</a:t>
                      </a:r>
                    </a:p>
                  </a:txBody>
                  <a:tcPr marL="0" marR="0" marT="0" marB="0" anchor="ctr">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ctr" fontAlgn="ctr"/>
                      <a:r>
                        <a:rPr lang="en-GB" sz="1600" b="1" i="0" u="none" strike="noStrike" dirty="0">
                          <a:solidFill>
                            <a:srgbClr val="548235"/>
                          </a:solidFill>
                          <a:effectLst/>
                          <a:latin typeface="Arial" panose="020B0604020202020204" pitchFamily="34" charset="0"/>
                        </a:rPr>
                        <a:t>£50,000</a:t>
                      </a:r>
                    </a:p>
                  </a:txBody>
                  <a:tcPr marL="0" marR="0" marT="0" marB="0" anchor="ctr">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ctr" fontAlgn="ctr"/>
                      <a:r>
                        <a:rPr lang="en-GB" sz="1600" b="1" i="0" u="none" strike="noStrike" dirty="0">
                          <a:solidFill>
                            <a:srgbClr val="548235"/>
                          </a:solidFill>
                          <a:effectLst/>
                          <a:latin typeface="Arial" panose="020B0604020202020204" pitchFamily="34" charset="0"/>
                        </a:rPr>
                        <a:t>£50,000</a:t>
                      </a:r>
                    </a:p>
                  </a:txBody>
                  <a:tcPr marL="0" marR="0" marT="0" marB="0" anchor="ctr">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1679597305"/>
                  </a:ext>
                </a:extLst>
              </a:tr>
              <a:tr h="289441">
                <a:tc gridSpan="7">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600" b="1" dirty="0">
                          <a:solidFill>
                            <a:schemeClr val="tx1"/>
                          </a:solidFill>
                        </a:rPr>
                        <a:t>*Includes £200 of interest expense (£20,000 x 0.12x 1/12)</a:t>
                      </a:r>
                      <a:endParaRPr lang="en-GB" sz="1600" b="1" dirty="0">
                        <a:solidFill>
                          <a:schemeClr val="tx1"/>
                        </a:solidFill>
                      </a:endParaRPr>
                    </a:p>
                  </a:txBody>
                  <a:tcPr marL="0" marR="0" marT="0" marB="0" anchor="b">
                    <a:lnL>
                      <a:noFill/>
                    </a:lnL>
                    <a:lnR>
                      <a:noFill/>
                    </a:lnR>
                    <a:lnT>
                      <a:noFill/>
                    </a:lnT>
                    <a:lnB>
                      <a:noFill/>
                    </a:lnB>
                  </a:tcPr>
                </a:tc>
                <a:tc hMerge="1">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600" dirty="0"/>
                        <a:t>*Includes £200 of interest expense (£20,000 x 0.12x 1/12)</a:t>
                      </a:r>
                      <a:endParaRPr lang="en-GB" sz="1600" dirty="0"/>
                    </a:p>
                  </a:txBody>
                  <a:tcPr marL="0" marR="0" marT="0" marB="0" anchor="b">
                    <a:lnL>
                      <a:noFill/>
                    </a:lnL>
                    <a:lnR>
                      <a:noFill/>
                    </a:lnR>
                    <a:lnT>
                      <a:noFill/>
                    </a:lnT>
                    <a:lnB>
                      <a:noFill/>
                    </a:lnB>
                  </a:tcPr>
                </a:tc>
                <a:tc hMerge="1">
                  <a:txBody>
                    <a:bodyPr/>
                    <a:lstStyle/>
                    <a:p>
                      <a:pPr algn="l" fontAlgn="b"/>
                      <a:endParaRPr lang="en-GB" sz="1600" b="1" i="0" u="none" strike="noStrike" dirty="0">
                        <a:solidFill>
                          <a:srgbClr val="548235"/>
                        </a:solidFill>
                        <a:effectLst/>
                        <a:latin typeface="Arial" panose="020B0604020202020204" pitchFamily="34" charset="0"/>
                      </a:endParaRPr>
                    </a:p>
                  </a:txBody>
                  <a:tcPr marL="0" marR="0" marT="0" marB="0" anchor="b">
                    <a:lnL>
                      <a:noFill/>
                    </a:lnL>
                    <a:lnR>
                      <a:noFill/>
                    </a:lnR>
                    <a:lnT>
                      <a:noFill/>
                    </a:lnT>
                    <a:lnB>
                      <a:noFill/>
                    </a:lnB>
                  </a:tcPr>
                </a:tc>
                <a:tc hMerge="1">
                  <a:txBody>
                    <a:bodyPr/>
                    <a:lstStyle/>
                    <a:p>
                      <a:pPr algn="ctr" fontAlgn="ctr"/>
                      <a:endParaRPr lang="en-GB" sz="1600" b="1" i="0" u="none" strike="noStrike" dirty="0">
                        <a:solidFill>
                          <a:srgbClr val="548235"/>
                        </a:solidFill>
                        <a:effectLst/>
                        <a:latin typeface="Arial" panose="020B0604020202020204" pitchFamily="34" charset="0"/>
                      </a:endParaRP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hMerge="1">
                  <a:txBody>
                    <a:bodyPr/>
                    <a:lstStyle/>
                    <a:p>
                      <a:pPr algn="ctr" fontAlgn="ctr"/>
                      <a:endParaRPr lang="en-GB" sz="1600" b="1" i="0" u="none" strike="noStrike" dirty="0">
                        <a:solidFill>
                          <a:srgbClr val="548235"/>
                        </a:solidFill>
                        <a:effectLst/>
                        <a:latin typeface="Arial" panose="020B0604020202020204" pitchFamily="34" charset="0"/>
                      </a:endParaRP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hMerge="1">
                  <a:txBody>
                    <a:bodyPr/>
                    <a:lstStyle/>
                    <a:p>
                      <a:pPr algn="ctr" fontAlgn="ctr"/>
                      <a:endParaRPr lang="en-GB" sz="1600" b="1" i="0" u="none" strike="noStrike" dirty="0">
                        <a:solidFill>
                          <a:srgbClr val="548235"/>
                        </a:solidFill>
                        <a:effectLst/>
                        <a:latin typeface="Arial" panose="020B0604020202020204" pitchFamily="34" charset="0"/>
                      </a:endParaRPr>
                    </a:p>
                  </a:txBody>
                  <a:tcPr marL="0" marR="0" marT="0" marB="0" anchor="ctr">
                    <a:lnL>
                      <a:noFill/>
                    </a:lnL>
                    <a:lnR>
                      <a:noFill/>
                    </a:lnR>
                    <a:lnT w="25400" cap="flat" cmpd="dbl" algn="ctr">
                      <a:solidFill>
                        <a:srgbClr val="000000"/>
                      </a:solidFill>
                      <a:prstDash val="solid"/>
                      <a:round/>
                      <a:headEnd type="none" w="med" len="med"/>
                      <a:tailEnd type="none" w="med" len="med"/>
                    </a:lnT>
                    <a:lnB>
                      <a:noFill/>
                    </a:lnB>
                  </a:tcPr>
                </a:tc>
                <a:tc hMerge="1">
                  <a:txBody>
                    <a:bodyPr/>
                    <a:lstStyle/>
                    <a:p>
                      <a:pPr algn="l" fontAlgn="b"/>
                      <a:endParaRPr lang="en-GB" sz="1600" b="0" i="0" u="none" strike="noStrike" dirty="0">
                        <a:solidFill>
                          <a:srgbClr val="000000"/>
                        </a:solidFill>
                        <a:effectLst/>
                        <a:latin typeface="Arial" panose="020B0604020202020204" pitchFamily="34" charset="0"/>
                      </a:endParaRPr>
                    </a:p>
                  </a:txBody>
                  <a:tcPr marL="0" marR="0" marT="0" marB="0" anchor="b">
                    <a:lnL>
                      <a:noFill/>
                    </a:lnL>
                    <a:lnR>
                      <a:noFill/>
                    </a:lnR>
                    <a:lnT>
                      <a:noFill/>
                    </a:lnT>
                    <a:lnB>
                      <a:noFill/>
                    </a:lnB>
                  </a:tcPr>
                </a:tc>
                <a:extLst>
                  <a:ext uri="{0D108BD9-81ED-4DB2-BD59-A6C34878D82A}">
                    <a16:rowId xmlns:a16="http://schemas.microsoft.com/office/drawing/2014/main" val="433198527"/>
                  </a:ext>
                </a:extLst>
              </a:tr>
            </a:tbl>
          </a:graphicData>
        </a:graphic>
      </p:graphicFrame>
    </p:spTree>
    <p:extLst>
      <p:ext uri="{BB962C8B-B14F-4D97-AF65-F5344CB8AC3E}">
        <p14:creationId xmlns:p14="http://schemas.microsoft.com/office/powerpoint/2010/main" val="21338453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90B65-716C-4E6E-8EF4-2B8EE72C4C17}"/>
              </a:ext>
            </a:extLst>
          </p:cNvPr>
          <p:cNvSpPr>
            <a:spLocks noGrp="1"/>
          </p:cNvSpPr>
          <p:nvPr>
            <p:ph type="title"/>
          </p:nvPr>
        </p:nvSpPr>
        <p:spPr>
          <a:xfrm>
            <a:off x="457200" y="233561"/>
            <a:ext cx="8229600" cy="1143000"/>
          </a:xfrm>
        </p:spPr>
        <p:txBody>
          <a:bodyPr/>
          <a:lstStyle/>
          <a:p>
            <a:r>
              <a:rPr lang="en-GB" b="1" dirty="0"/>
              <a:t>READING &amp; FURTHER READING</a:t>
            </a:r>
          </a:p>
        </p:txBody>
      </p:sp>
      <p:sp>
        <p:nvSpPr>
          <p:cNvPr id="3" name="Content Placeholder 2">
            <a:extLst>
              <a:ext uri="{FF2B5EF4-FFF2-40B4-BE49-F238E27FC236}">
                <a16:creationId xmlns:a16="http://schemas.microsoft.com/office/drawing/2014/main" id="{474CFEED-70B8-4E33-965F-13F07FCD1DA8}"/>
              </a:ext>
            </a:extLst>
          </p:cNvPr>
          <p:cNvSpPr>
            <a:spLocks noGrp="1"/>
          </p:cNvSpPr>
          <p:nvPr>
            <p:ph idx="1"/>
          </p:nvPr>
        </p:nvSpPr>
        <p:spPr>
          <a:xfrm>
            <a:off x="496094" y="1844824"/>
            <a:ext cx="7992888" cy="3600400"/>
          </a:xfrm>
        </p:spPr>
        <p:txBody>
          <a:bodyPr anchor="ctr"/>
          <a:lstStyle/>
          <a:p>
            <a:pPr marL="0" indent="0">
              <a:spcBef>
                <a:spcPts val="600"/>
              </a:spcBef>
              <a:spcAft>
                <a:spcPts val="1200"/>
              </a:spcAft>
              <a:buNone/>
            </a:pPr>
            <a:r>
              <a:rPr lang="en-GB" sz="1900" dirty="0" err="1">
                <a:solidFill>
                  <a:srgbClr val="0E101A"/>
                </a:solidFill>
                <a:effectLst/>
                <a:ea typeface="Calibri" panose="020F0502020204030204" pitchFamily="34" charset="0"/>
              </a:rPr>
              <a:t>Atrill</a:t>
            </a:r>
            <a:r>
              <a:rPr lang="en-GB" sz="1900" dirty="0">
                <a:solidFill>
                  <a:srgbClr val="0E101A"/>
                </a:solidFill>
                <a:effectLst/>
                <a:ea typeface="Calibri" panose="020F0502020204030204" pitchFamily="34" charset="0"/>
              </a:rPr>
              <a:t>, P. and McLaney, E.  (2019) </a:t>
            </a:r>
            <a:r>
              <a:rPr lang="en-GB" sz="1900" i="1" dirty="0">
                <a:solidFill>
                  <a:srgbClr val="0E101A"/>
                </a:solidFill>
                <a:effectLst/>
                <a:ea typeface="Calibri" panose="020F0502020204030204" pitchFamily="34" charset="0"/>
              </a:rPr>
              <a:t>Accounting and Finance for Non-Specialists. </a:t>
            </a:r>
            <a:r>
              <a:rPr lang="en-GB" sz="1900" dirty="0">
                <a:solidFill>
                  <a:srgbClr val="0E101A"/>
                </a:solidFill>
                <a:effectLst/>
                <a:ea typeface="Calibri" panose="020F0502020204030204" pitchFamily="34" charset="0"/>
              </a:rPr>
              <a:t>11th </a:t>
            </a:r>
            <a:r>
              <a:rPr lang="en-GB" sz="1900" dirty="0" err="1">
                <a:solidFill>
                  <a:srgbClr val="0E101A"/>
                </a:solidFill>
                <a:effectLst/>
                <a:ea typeface="Calibri" panose="020F0502020204030204" pitchFamily="34" charset="0"/>
              </a:rPr>
              <a:t>edn</a:t>
            </a:r>
            <a:r>
              <a:rPr lang="en-GB" sz="1900" dirty="0">
                <a:solidFill>
                  <a:srgbClr val="0E101A"/>
                </a:solidFill>
                <a:effectLst/>
                <a:ea typeface="Calibri" panose="020F0502020204030204" pitchFamily="34" charset="0"/>
              </a:rPr>
              <a:t>. Harlow, England. Pearson education Limited.</a:t>
            </a:r>
          </a:p>
          <a:p>
            <a:pPr marL="0" indent="0">
              <a:spcBef>
                <a:spcPts val="600"/>
              </a:spcBef>
              <a:spcAft>
                <a:spcPts val="1200"/>
              </a:spcAft>
              <a:buNone/>
            </a:pPr>
            <a:r>
              <a:rPr lang="en-GB" sz="1900" i="1" dirty="0"/>
              <a:t>Comparing budgeting techniques (Incremental v ZBB) </a:t>
            </a:r>
            <a:r>
              <a:rPr lang="en-GB" sz="1900" dirty="0"/>
              <a:t>(no date) Available at: </a:t>
            </a:r>
            <a:r>
              <a:rPr lang="en-GB" sz="1900" dirty="0">
                <a:hlinkClick r:id="rId2"/>
              </a:rPr>
              <a:t>https://www.accaglobal.com/gb/en/student/exam-support-resources/fundamentals-exams-study-resources/f5/technical-articles/comparing-budgeting-techniques.html</a:t>
            </a:r>
            <a:r>
              <a:rPr lang="en-GB" sz="1900" dirty="0"/>
              <a:t> (Accessed: 03 April 2023).</a:t>
            </a:r>
          </a:p>
          <a:p>
            <a:pPr marL="0" indent="0">
              <a:spcBef>
                <a:spcPts val="600"/>
              </a:spcBef>
              <a:spcAft>
                <a:spcPts val="1200"/>
              </a:spcAft>
              <a:buNone/>
            </a:pPr>
            <a:r>
              <a:rPr lang="en-GB" sz="1900" dirty="0">
                <a:effectLst/>
                <a:ea typeface="Times New Roman" panose="02020603050405020304" pitchFamily="18" charset="0"/>
              </a:rPr>
              <a:t>Garrett, K. (2010) ‘Behavioural aspects</a:t>
            </a:r>
            <a:r>
              <a:rPr lang="en-GB" sz="1900" i="1" dirty="0">
                <a:ea typeface="Times New Roman" panose="02020603050405020304" pitchFamily="18" charset="0"/>
              </a:rPr>
              <a:t>’, Student Accountant,</a:t>
            </a:r>
            <a:r>
              <a:rPr lang="en-GB" sz="1900" dirty="0">
                <a:ea typeface="Times New Roman" panose="02020603050405020304" pitchFamily="18" charset="0"/>
              </a:rPr>
              <a:t> 9, pp. 1-6.</a:t>
            </a:r>
            <a:r>
              <a:rPr lang="en-GB" sz="1900" dirty="0">
                <a:effectLst/>
                <a:ea typeface="Times New Roman" panose="02020603050405020304" pitchFamily="18" charset="0"/>
              </a:rPr>
              <a:t> Available at: </a:t>
            </a:r>
            <a:r>
              <a:rPr lang="en-GB" sz="1900" dirty="0">
                <a:effectLst/>
                <a:ea typeface="Times New Roman" panose="02020603050405020304" pitchFamily="18" charset="0"/>
                <a:hlinkClick r:id="rId3"/>
              </a:rPr>
              <a:t>https://www.accaglobal.com/content/dam/acca/global/PDF-students/2012s/sa_May2010_behavioural.pdf</a:t>
            </a:r>
            <a:r>
              <a:rPr lang="en-GB" sz="1900" dirty="0">
                <a:effectLst/>
                <a:ea typeface="Times New Roman" panose="02020603050405020304" pitchFamily="18" charset="0"/>
              </a:rPr>
              <a:t> (Accessed: 30 March 2023).</a:t>
            </a:r>
          </a:p>
        </p:txBody>
      </p:sp>
      <p:sp>
        <p:nvSpPr>
          <p:cNvPr id="5" name="Slide Number Placeholder 4">
            <a:extLst>
              <a:ext uri="{FF2B5EF4-FFF2-40B4-BE49-F238E27FC236}">
                <a16:creationId xmlns:a16="http://schemas.microsoft.com/office/drawing/2014/main" id="{24C45EE9-0665-45E1-A24D-436B52A59821}"/>
              </a:ext>
            </a:extLst>
          </p:cNvPr>
          <p:cNvSpPr>
            <a:spLocks noGrp="1"/>
          </p:cNvSpPr>
          <p:nvPr>
            <p:ph type="sldNum" sz="quarter" idx="12"/>
          </p:nvPr>
        </p:nvSpPr>
        <p:spPr/>
        <p:txBody>
          <a:bodyPr/>
          <a:lstStyle/>
          <a:p>
            <a:pPr>
              <a:defRPr/>
            </a:pPr>
            <a:fld id="{6550E941-99E4-4403-A917-B30FF69A9617}" type="slidenum">
              <a:rPr lang="en-GB" altLang="en-US" sz="1400">
                <a:solidFill>
                  <a:schemeClr val="tx1"/>
                </a:solidFill>
                <a:latin typeface="Arial" panose="020B0604020202020204" pitchFamily="34" charset="0"/>
                <a:ea typeface="ＭＳ Ｐゴシック" panose="020B0600070205080204" pitchFamily="34" charset="-128"/>
              </a:rPr>
              <a:pPr>
                <a:defRPr/>
              </a:pPr>
              <a:t>26</a:t>
            </a:fld>
            <a:endParaRPr lang="en-GB" altLang="en-US" sz="1400" dirty="0">
              <a:solidFill>
                <a:schemeClr val="tx1"/>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75613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7077</TotalTime>
  <Words>1898</Words>
  <Application>Microsoft Office PowerPoint</Application>
  <PresentationFormat>On-screen Show (4:3)</PresentationFormat>
  <Paragraphs>587</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Verdana</vt:lpstr>
      <vt:lpstr>Wingdings</vt:lpstr>
      <vt:lpstr>20140311PresentationUWTSDTemplate</vt:lpstr>
      <vt:lpstr>LCBB4001 Accounting Fundamentals Week 8</vt:lpstr>
      <vt:lpstr>Learning Outcomes</vt:lpstr>
      <vt:lpstr>DEFINITION OF BUDGET</vt:lpstr>
      <vt:lpstr>PURPOSE OF BUDGETS</vt:lpstr>
      <vt:lpstr>TYPES OF BUDGET</vt:lpstr>
      <vt:lpstr>METHODS OF BUDGETS</vt:lpstr>
      <vt:lpstr>Example of INCREMENTAL BUDGETS</vt:lpstr>
      <vt:lpstr>STAGES IN PREPARING A BUDGET</vt:lpstr>
      <vt:lpstr>FUNCTIONAL BUDGETS</vt:lpstr>
      <vt:lpstr>MASTER BUDGETS</vt:lpstr>
      <vt:lpstr>MASTER BUDGETS INTERRELATIONSHIP</vt:lpstr>
      <vt:lpstr>SALES BUDGET  (Quantities and Selling price)</vt:lpstr>
      <vt:lpstr>PRODUCTION PLAN  (Quantities-in units only)</vt:lpstr>
      <vt:lpstr>COST OF PRODUCTION in £</vt:lpstr>
      <vt:lpstr>PREPARING CASH BUDGET</vt:lpstr>
      <vt:lpstr>BEHAVIOURAL ISSUES</vt:lpstr>
      <vt:lpstr>CRITICISMS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READING &amp; 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Ivana Rozic</cp:lastModifiedBy>
  <cp:revision>177</cp:revision>
  <cp:lastPrinted>2018-07-09T15:27:01Z</cp:lastPrinted>
  <dcterms:created xsi:type="dcterms:W3CDTF">2002-10-07T19:43:58Z</dcterms:created>
  <dcterms:modified xsi:type="dcterms:W3CDTF">2023-04-03T09:36:56Z</dcterms:modified>
</cp:coreProperties>
</file>