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3" r:id="rId3"/>
    <p:sldId id="290" r:id="rId4"/>
    <p:sldId id="266" r:id="rId5"/>
    <p:sldId id="283" r:id="rId6"/>
    <p:sldId id="272" r:id="rId7"/>
    <p:sldId id="269" r:id="rId8"/>
    <p:sldId id="270" r:id="rId9"/>
    <p:sldId id="271" r:id="rId10"/>
    <p:sldId id="292" r:id="rId11"/>
    <p:sldId id="267" r:id="rId12"/>
    <p:sldId id="295" r:id="rId13"/>
    <p:sldId id="296" r:id="rId14"/>
    <p:sldId id="268" r:id="rId15"/>
    <p:sldId id="275" r:id="rId16"/>
    <p:sldId id="276" r:id="rId17"/>
    <p:sldId id="277" r:id="rId18"/>
    <p:sldId id="278" r:id="rId19"/>
    <p:sldId id="279" r:id="rId20"/>
    <p:sldId id="291" r:id="rId21"/>
    <p:sldId id="28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59" d="100"/>
          <a:sy n="59" d="100"/>
        </p:scale>
        <p:origin x="861" y="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003%20Placement%20Planner.doc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005%20PL1A_Placement-Provider-Agreement_09-2016.docx" TargetMode="External"/><Relationship Id="rId4" Type="http://schemas.openxmlformats.org/officeDocument/2006/relationships/hyperlink" Target="004%20Information%20for%20Placement%20Providers%20(2).docx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006%20PL1B_Placement-Provider-Health-and-Safety-Questionnaire_09-2016%20(1).doc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008%20Placement%20Timesheet.docx" TargetMode="External"/><Relationship Id="rId4" Type="http://schemas.openxmlformats.org/officeDocument/2006/relationships/hyperlink" Target="007%20PL1C_Student-Placement-Agreement_09-2016.docx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009%20PL1E_Placement-Risk-Assessment_09-2016%20(2).doc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011%20PL1G_Post-placement-Review-and-Feedback_09-2016.docx" TargetMode="External"/><Relationship Id="rId4" Type="http://schemas.openxmlformats.org/officeDocument/2006/relationships/hyperlink" Target="010%20PL1F_Induction-Checklist_09-2016.docx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.org.uk/files/social-work/named-social-worker/stories-of-impact-a-service-user-journey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SJSI5022: The Reflective Practitioner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611560" y="528204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2: Preparing for your Placement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0217F0-6AC4-4702-9CB7-F2CB497E1079}"/>
              </a:ext>
            </a:extLst>
          </p:cNvPr>
          <p:cNvSpPr txBox="1"/>
          <p:nvPr/>
        </p:nvSpPr>
        <p:spPr>
          <a:xfrm>
            <a:off x="827584" y="476672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Session Recap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D42516-24CB-413A-A078-AE182DDAE1E9}"/>
              </a:ext>
            </a:extLst>
          </p:cNvPr>
          <p:cNvSpPr txBox="1"/>
          <p:nvPr/>
        </p:nvSpPr>
        <p:spPr>
          <a:xfrm>
            <a:off x="683568" y="213285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What did we cover in our sessions last week?</a:t>
            </a:r>
          </a:p>
        </p:txBody>
      </p:sp>
    </p:spTree>
    <p:extLst>
      <p:ext uri="{BB962C8B-B14F-4D97-AF65-F5344CB8AC3E}">
        <p14:creationId xmlns:p14="http://schemas.microsoft.com/office/powerpoint/2010/main" val="1658141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dirty="0"/>
              <a:t>Placement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633730-6BE1-4312-93A3-25213E884C11}"/>
              </a:ext>
            </a:extLst>
          </p:cNvPr>
          <p:cNvSpPr txBox="1"/>
          <p:nvPr/>
        </p:nvSpPr>
        <p:spPr>
          <a:xfrm>
            <a:off x="395536" y="1259632"/>
            <a:ext cx="8229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order to give yourself an opportunity to successfully complete a reflective journal you will need to have some experiences on which to reflect!</a:t>
            </a:r>
          </a:p>
          <a:p>
            <a:pPr marL="285750" indent="-28575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 We will now take some time to discuss what we mean by a placement and some of the practical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81371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Each student will undertake a minimum of 30 placement hours. These hours will be additional to your lectures and tutorials.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They can be completed as whole days or in shorter periods of time. </a:t>
            </a:r>
            <a:r>
              <a:rPr lang="en-GB" sz="2800" b="1" dirty="0"/>
              <a:t>Each student will find their own placements</a:t>
            </a:r>
            <a:r>
              <a:rPr lang="en-GB" sz="2800" dirty="0"/>
              <a:t>, however, only </a:t>
            </a:r>
            <a:r>
              <a:rPr lang="en-GB" sz="2800" u="sng" dirty="0"/>
              <a:t>after talking through your choice(s) with me.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800" dirty="0"/>
              <a:t>Placements can not begin until all the paperwork is completed. (N.B. we will look at the paperwork a little later in this Theme)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65D7BFD-527B-4F58-818E-B848C2A3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en-GB" dirty="0"/>
              <a:t>Placement</a:t>
            </a:r>
          </a:p>
        </p:txBody>
      </p:sp>
    </p:spTree>
    <p:extLst>
      <p:ext uri="{BB962C8B-B14F-4D97-AF65-F5344CB8AC3E}">
        <p14:creationId xmlns:p14="http://schemas.microsoft.com/office/powerpoint/2010/main" val="285153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811" y="108378"/>
            <a:ext cx="8229600" cy="1143000"/>
          </a:xfrm>
        </p:spPr>
        <p:txBody>
          <a:bodyPr/>
          <a:lstStyle/>
          <a:p>
            <a:r>
              <a:rPr lang="en-GB" dirty="0"/>
              <a:t>Volunteering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811" y="1234237"/>
            <a:ext cx="7467600" cy="4389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some cases it would be ideal to do long term volunteering</a:t>
            </a:r>
          </a:p>
          <a:p>
            <a:r>
              <a:rPr lang="en-GB" dirty="0"/>
              <a:t>This is more authentic and gives you a better idea of the demands</a:t>
            </a:r>
          </a:p>
          <a:p>
            <a:r>
              <a:rPr lang="en-GB" dirty="0"/>
              <a:t>Could give you a research base for your dissertations</a:t>
            </a:r>
          </a:p>
          <a:p>
            <a:r>
              <a:rPr lang="en-GB" dirty="0"/>
              <a:t>Having volunteering experience improves your employability (Careers &amp; </a:t>
            </a:r>
            <a:r>
              <a:rPr lang="en-GB" dirty="0" err="1"/>
              <a:t>SU</a:t>
            </a:r>
            <a:r>
              <a:rPr lang="en-GB" dirty="0"/>
              <a:t> agree on this)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52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60337"/>
            <a:ext cx="8229600" cy="1143000"/>
          </a:xfrm>
        </p:spPr>
        <p:txBody>
          <a:bodyPr/>
          <a:lstStyle/>
          <a:p>
            <a:r>
              <a:rPr lang="en-GB" dirty="0"/>
              <a:t>On placement, you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Observe and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Undertake tasks as guided by your placement provider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Learn about the organisation you are placed with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Take notes about your experience to inform your reflective journal (N.B. we will look at this in more detail in the coming weeks).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0271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 during placement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24944"/>
          </a:xfrm>
        </p:spPr>
        <p:txBody>
          <a:bodyPr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Basic guidelines which will ensure that you, service users and staff stay safe and happy in your placement. </a:t>
            </a:r>
            <a:endParaRPr lang="en-GB" altLang="en-US" sz="1050" b="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800" b="0" dirty="0">
              <a:latin typeface="Arial" panose="020B0604020202020204" pitchFamily="34" charset="0"/>
            </a:endParaRPr>
          </a:p>
          <a:p>
            <a:r>
              <a:rPr lang="en-GB" altLang="en-US" b="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Remember, you are representatives of the University Of Wales Trinity Saint David</a:t>
            </a:r>
            <a:endParaRPr lang="en-GB" dirty="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4457225" y="303312"/>
            <a:ext cx="2295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070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54" y="44624"/>
            <a:ext cx="5791200" cy="76168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You should…….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54FE42-8D45-426D-A95C-24F0F1A7FD84}"/>
              </a:ext>
            </a:extLst>
          </p:cNvPr>
          <p:cNvSpPr txBox="1"/>
          <p:nvPr/>
        </p:nvSpPr>
        <p:spPr>
          <a:xfrm>
            <a:off x="230154" y="806306"/>
            <a:ext cx="8913846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Adhere to strict confidentiality, keep all notes void of any information which could identify individuals or the organisation.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Keep your diary safe. For a paper diary this means not to leave it around, or in your car overnight. For electronic diaries, please add a password protection.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Introduce yourself and the purpose of you being there to everybody you come across during placement. 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thoughtful, cheerful, and leave your problems at home.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Let placement providers and lecturer know if you are ill.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them if there are any issues or questions about your placement.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Talk to me if there are issues which you are unable to resolve with the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a copy of your placement learning agreements to your placement provider.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Ask before taking any notes.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28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You should not…..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E047FF-F4BF-43D9-BCDD-200974CFEDF7}"/>
              </a:ext>
            </a:extLst>
          </p:cNvPr>
          <p:cNvSpPr txBox="1"/>
          <p:nvPr/>
        </p:nvSpPr>
        <p:spPr>
          <a:xfrm>
            <a:off x="642527" y="1124744"/>
            <a:ext cx="801357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Add anyone you get to know on your placement to your social media accounts.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Put statuses about your placements on social media.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Be on your own with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Get involved in any manual handling or personal care of service users.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Give too much personal information about yourselves during your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Take any photos whilst on placement.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Use the organisation’s or any individual’s names.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DB9879-45E2-4015-8E24-19D2E691945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5949280"/>
            <a:ext cx="718195" cy="6991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F5DC86-6F03-494F-A818-5C061B994922}"/>
              </a:ext>
            </a:extLst>
          </p:cNvPr>
          <p:cNvSpPr txBox="1"/>
          <p:nvPr/>
        </p:nvSpPr>
        <p:spPr>
          <a:xfrm>
            <a:off x="3994051" y="6093296"/>
            <a:ext cx="3170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Placement Conduct handout</a:t>
            </a:r>
          </a:p>
        </p:txBody>
      </p:sp>
    </p:spTree>
    <p:extLst>
      <p:ext uri="{BB962C8B-B14F-4D97-AF65-F5344CB8AC3E}">
        <p14:creationId xmlns:p14="http://schemas.microsoft.com/office/powerpoint/2010/main" val="3694276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BDE241-EF63-4189-9B0C-B7B35EDD4642}"/>
              </a:ext>
            </a:extLst>
          </p:cNvPr>
          <p:cNvSpPr txBox="1"/>
          <p:nvPr/>
        </p:nvSpPr>
        <p:spPr>
          <a:xfrm>
            <a:off x="611560" y="404664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Your Placement – First Thoughts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F47A96-3F28-477A-85B6-C083CC923CAF}"/>
              </a:ext>
            </a:extLst>
          </p:cNvPr>
          <p:cNvSpPr txBox="1"/>
          <p:nvPr/>
        </p:nvSpPr>
        <p:spPr>
          <a:xfrm>
            <a:off x="575556" y="1322765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Take a few moments to think about your placement and consider the following questions;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5038A5-161A-4C93-9B17-8DB2F2A67355}"/>
              </a:ext>
            </a:extLst>
          </p:cNvPr>
          <p:cNvSpPr txBox="1"/>
          <p:nvPr/>
        </p:nvSpPr>
        <p:spPr>
          <a:xfrm>
            <a:off x="611560" y="2420888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Who do I want to work with? (client group)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Why do I want to work with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do I hope to get from my placement?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6A91B3-E182-4630-8671-CA14A93E92B8}"/>
              </a:ext>
            </a:extLst>
          </p:cNvPr>
          <p:cNvSpPr txBox="1"/>
          <p:nvPr/>
        </p:nvSpPr>
        <p:spPr>
          <a:xfrm>
            <a:off x="574136" y="527362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Record your thoughts on the Guided Activity Sheet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8762FA-D4E4-43D3-BC28-9A8D9D204CEA}"/>
              </a:ext>
            </a:extLst>
          </p:cNvPr>
          <p:cNvSpPr txBox="1"/>
          <p:nvPr/>
        </p:nvSpPr>
        <p:spPr>
          <a:xfrm>
            <a:off x="556895" y="427814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your thoughts with the others on your table.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A16F1D-7E13-4029-8F32-6AE771F31E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894880"/>
            <a:ext cx="748451" cy="7484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29B7EC-94CB-4654-AA26-01923BA7469E}"/>
              </a:ext>
            </a:extLst>
          </p:cNvPr>
          <p:cNvSpPr txBox="1"/>
          <p:nvPr/>
        </p:nvSpPr>
        <p:spPr>
          <a:xfrm>
            <a:off x="3808283" y="6021288"/>
            <a:ext cx="4220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– Placement First Thoughts</a:t>
            </a:r>
          </a:p>
        </p:txBody>
      </p:sp>
    </p:spTree>
    <p:extLst>
      <p:ext uri="{BB962C8B-B14F-4D97-AF65-F5344CB8AC3E}">
        <p14:creationId xmlns:p14="http://schemas.microsoft.com/office/powerpoint/2010/main" val="400768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paperwork is involved?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3000"/>
            <a:ext cx="7848872" cy="1853952"/>
          </a:xfrm>
        </p:spPr>
        <p:txBody>
          <a:bodyPr>
            <a:normAutofit/>
          </a:bodyPr>
          <a:lstStyle/>
          <a:p>
            <a:r>
              <a:rPr lang="en-GB" sz="2800" dirty="0"/>
              <a:t>Placement Planner – this will help you and me to keep track of your plans and wishes, and will be useful to help us find you the best possible placement.</a:t>
            </a:r>
          </a:p>
        </p:txBody>
      </p:sp>
      <p:pic>
        <p:nvPicPr>
          <p:cNvPr id="5" name="Picture 4">
            <a:hlinkClick r:id="rId2" action="ppaction://hlinkfile"/>
            <a:extLst>
              <a:ext uri="{FF2B5EF4-FFF2-40B4-BE49-F238E27FC236}">
                <a16:creationId xmlns:a16="http://schemas.microsoft.com/office/drawing/2014/main" id="{47C587DA-560F-4FF5-ABD7-69BD812B77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547305"/>
            <a:ext cx="638801" cy="6388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51520" y="3015208"/>
            <a:ext cx="7848872" cy="185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Information for Placement Providers – this will help the provider to understand the purpose of the placement (even if they are your employer!).</a:t>
            </a:r>
          </a:p>
        </p:txBody>
      </p:sp>
      <p:pic>
        <p:nvPicPr>
          <p:cNvPr id="11" name="Picture 10">
            <a:hlinkClick r:id="rId4" action="ppaction://hlinkfile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419513"/>
            <a:ext cx="638801" cy="638801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43068" y="4546134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PL1A: Provider Agreement Form – You </a:t>
            </a:r>
            <a:r>
              <a:rPr lang="en-GB" sz="2800" b="1" dirty="0"/>
              <a:t>must</a:t>
            </a:r>
            <a:r>
              <a:rPr lang="en-GB" sz="2800" dirty="0"/>
              <a:t> provide your Tutor with a signed copy of this form. Your assignment will not be valid without it. </a:t>
            </a:r>
          </a:p>
        </p:txBody>
      </p:sp>
      <p:pic>
        <p:nvPicPr>
          <p:cNvPr id="17" name="Picture 16">
            <a:hlinkClick r:id="rId5" action="ppaction://hlinkfile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4950439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0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  <p:bldP spid="1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paperwork is involved?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3000"/>
            <a:ext cx="7848872" cy="1853952"/>
          </a:xfrm>
        </p:spPr>
        <p:txBody>
          <a:bodyPr>
            <a:normAutofit/>
          </a:bodyPr>
          <a:lstStyle/>
          <a:p>
            <a:r>
              <a:rPr lang="en-GB" sz="2800" dirty="0"/>
              <a:t>PL1B: Placement Health &amp; Safety Questionnaire - You </a:t>
            </a:r>
            <a:r>
              <a:rPr lang="en-GB" sz="2800" b="1" dirty="0"/>
              <a:t>must</a:t>
            </a:r>
            <a:r>
              <a:rPr lang="en-GB" sz="2800" dirty="0"/>
              <a:t> provide your Tutor with a signed copy of this form. Your assignment will not be valid without it. </a:t>
            </a:r>
          </a:p>
        </p:txBody>
      </p:sp>
      <p:pic>
        <p:nvPicPr>
          <p:cNvPr id="5" name="Picture 4">
            <a:hlinkClick r:id="rId2" action="ppaction://hlinkfile"/>
            <a:extLst>
              <a:ext uri="{FF2B5EF4-FFF2-40B4-BE49-F238E27FC236}">
                <a16:creationId xmlns:a16="http://schemas.microsoft.com/office/drawing/2014/main" id="{47C587DA-560F-4FF5-ABD7-69BD812B77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547305"/>
            <a:ext cx="638801" cy="6388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51520" y="3015208"/>
            <a:ext cx="7848872" cy="185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PL1C: Student Placement Agreement - You </a:t>
            </a:r>
            <a:r>
              <a:rPr lang="en-GB" sz="2800" b="1" dirty="0"/>
              <a:t>must</a:t>
            </a:r>
            <a:r>
              <a:rPr lang="en-GB" sz="2800" dirty="0"/>
              <a:t> provide your Tutor with a signed copy of this form. Your assignment will not be valid without it. </a:t>
            </a:r>
          </a:p>
        </p:txBody>
      </p:sp>
      <p:pic>
        <p:nvPicPr>
          <p:cNvPr id="11" name="Picture 10">
            <a:hlinkClick r:id="rId4" action="ppaction://hlinkfile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419513"/>
            <a:ext cx="638801" cy="638801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43068" y="4546134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Placement Time Sheet – this will confirm that you have attended placement and therefore have valid evidence for your reflective account.</a:t>
            </a:r>
          </a:p>
        </p:txBody>
      </p:sp>
      <p:pic>
        <p:nvPicPr>
          <p:cNvPr id="17" name="Picture 16">
            <a:hlinkClick r:id="rId5" action="ppaction://hlinkfile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4950439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03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  <p:bldP spid="1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813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paperwork is involved?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52524"/>
            <a:ext cx="7848872" cy="1384388"/>
          </a:xfrm>
        </p:spPr>
        <p:txBody>
          <a:bodyPr>
            <a:normAutofit/>
          </a:bodyPr>
          <a:lstStyle/>
          <a:p>
            <a:r>
              <a:rPr lang="en-GB" sz="2800" dirty="0"/>
              <a:t>PL1E – Placement Risk Assessment – You </a:t>
            </a:r>
            <a:r>
              <a:rPr lang="en-GB" sz="2800" b="1" dirty="0"/>
              <a:t>must</a:t>
            </a:r>
            <a:r>
              <a:rPr lang="en-GB" sz="2800" dirty="0"/>
              <a:t> complete this with your Placement Coordinator in a Placement Tutorial.</a:t>
            </a:r>
          </a:p>
        </p:txBody>
      </p:sp>
      <p:pic>
        <p:nvPicPr>
          <p:cNvPr id="5" name="Picture 4">
            <a:hlinkClick r:id="rId2" action="ppaction://hlinkfile"/>
            <a:extLst>
              <a:ext uri="{FF2B5EF4-FFF2-40B4-BE49-F238E27FC236}">
                <a16:creationId xmlns:a16="http://schemas.microsoft.com/office/drawing/2014/main" id="{47C587DA-560F-4FF5-ABD7-69BD812B77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1547305"/>
            <a:ext cx="638801" cy="6388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DD1CF1-0F19-4C56-9961-5C5BA0FEF322}"/>
              </a:ext>
            </a:extLst>
          </p:cNvPr>
          <p:cNvSpPr txBox="1">
            <a:spLocks/>
          </p:cNvSpPr>
          <p:nvPr/>
        </p:nvSpPr>
        <p:spPr>
          <a:xfrm>
            <a:off x="251520" y="2708920"/>
            <a:ext cx="7848872" cy="1853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PL1F – Induction Checklist – You and your Placement Provider </a:t>
            </a:r>
            <a:r>
              <a:rPr lang="en-GB" sz="2800" b="1" dirty="0"/>
              <a:t>must</a:t>
            </a:r>
            <a:r>
              <a:rPr lang="en-GB" sz="2800" dirty="0"/>
              <a:t> complete this and return it to your Tutor within one week of the placement beginning.</a:t>
            </a:r>
          </a:p>
        </p:txBody>
      </p:sp>
      <p:pic>
        <p:nvPicPr>
          <p:cNvPr id="11" name="Picture 10">
            <a:hlinkClick r:id="rId4" action="ppaction://hlinkfile"/>
            <a:extLst>
              <a:ext uri="{FF2B5EF4-FFF2-40B4-BE49-F238E27FC236}">
                <a16:creationId xmlns:a16="http://schemas.microsoft.com/office/drawing/2014/main" id="{F1257A54-5F93-4095-8C3D-E89E23F1FBE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3113225"/>
            <a:ext cx="638801" cy="638801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BA273A-7EBF-4814-B4AB-936C807C4800}"/>
              </a:ext>
            </a:extLst>
          </p:cNvPr>
          <p:cNvSpPr txBox="1">
            <a:spLocks/>
          </p:cNvSpPr>
          <p:nvPr/>
        </p:nvSpPr>
        <p:spPr>
          <a:xfrm>
            <a:off x="243068" y="4653136"/>
            <a:ext cx="7848872" cy="10431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Pl1G – Placement Review and Feedback – this will allow us to improve our placement planning for future years</a:t>
            </a:r>
          </a:p>
        </p:txBody>
      </p:sp>
      <p:pic>
        <p:nvPicPr>
          <p:cNvPr id="17" name="Picture 16">
            <a:hlinkClick r:id="rId5" action="ppaction://hlinkfile"/>
            <a:extLst>
              <a:ext uri="{FF2B5EF4-FFF2-40B4-BE49-F238E27FC236}">
                <a16:creationId xmlns:a16="http://schemas.microsoft.com/office/drawing/2014/main" id="{8DE5081D-353F-427F-ADDE-A4379E918BA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8844" y="4841417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31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  <p:bldP spid="1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96B4ADF-531F-47EE-AE4A-7EB325F5D4C4}"/>
              </a:ext>
            </a:extLst>
          </p:cNvPr>
          <p:cNvSpPr txBox="1"/>
          <p:nvPr/>
        </p:nvSpPr>
        <p:spPr>
          <a:xfrm>
            <a:off x="827584" y="32406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Important Message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24B8BE-D27B-40A0-8B66-30221F42120A}"/>
              </a:ext>
            </a:extLst>
          </p:cNvPr>
          <p:cNvSpPr txBox="1"/>
          <p:nvPr/>
        </p:nvSpPr>
        <p:spPr>
          <a:xfrm>
            <a:off x="467544" y="1340768"/>
            <a:ext cx="806489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/>
              <a:t>This Module runs over 2 semesters but do not fall into the trap of thinking you have plenty of time</a:t>
            </a:r>
          </a:p>
          <a:p>
            <a:pPr marL="457200" indent="-457200" algn="just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/>
              <a:t>Students have </a:t>
            </a:r>
            <a:r>
              <a:rPr lang="en-GB" sz="3600" u="sng" dirty="0"/>
              <a:t>failed</a:t>
            </a:r>
            <a:r>
              <a:rPr lang="en-GB" sz="3600" dirty="0"/>
              <a:t> this module because they left it too late to arrange their placement and therefore had nothing to base their Assignment on</a:t>
            </a:r>
          </a:p>
        </p:txBody>
      </p:sp>
    </p:spTree>
    <p:extLst>
      <p:ext uri="{BB962C8B-B14F-4D97-AF65-F5344CB8AC3E}">
        <p14:creationId xmlns:p14="http://schemas.microsoft.com/office/powerpoint/2010/main" val="2810114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Planning: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254" y="1417638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Location?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Near home or near university?</a:t>
            </a:r>
          </a:p>
          <a:p>
            <a:r>
              <a:rPr lang="en-GB" dirty="0"/>
              <a:t>Setting?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Voluntary (third) sector or public body?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Education? Social Care? Formal, informal?</a:t>
            </a:r>
          </a:p>
          <a:p>
            <a:r>
              <a:rPr lang="en-GB" dirty="0"/>
              <a:t>Service User Group?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Children, young people, adults, families, older people?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solidFill>
                  <a:schemeClr val="tx2"/>
                </a:solidFill>
              </a:rPr>
              <a:t>Please do not choose a setting with a personal connection.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48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761682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7620000" cy="5135563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Elfed</a:t>
            </a:r>
            <a:r>
              <a:rPr lang="en-GB" dirty="0"/>
              <a:t>, QE High School, Carmarthen, other secondary schools everywhere</a:t>
            </a:r>
          </a:p>
          <a:p>
            <a:r>
              <a:rPr lang="en-GB" dirty="0"/>
              <a:t>The Hub, Llanelli</a:t>
            </a:r>
          </a:p>
          <a:p>
            <a:r>
              <a:rPr lang="en-GB" dirty="0"/>
              <a:t>Community Education (Carmarthen, Llanelli, </a:t>
            </a:r>
            <a:r>
              <a:rPr lang="en-GB" dirty="0" err="1"/>
              <a:t>Ammanford</a:t>
            </a:r>
            <a:r>
              <a:rPr lang="en-GB" dirty="0"/>
              <a:t>)</a:t>
            </a:r>
          </a:p>
          <a:p>
            <a:r>
              <a:rPr lang="en-GB" dirty="0"/>
              <a:t>Additional Needs Unit, </a:t>
            </a:r>
            <a:r>
              <a:rPr lang="en-GB" dirty="0" err="1"/>
              <a:t>Ysgol</a:t>
            </a:r>
            <a:r>
              <a:rPr lang="en-GB" dirty="0"/>
              <a:t> Bro </a:t>
            </a:r>
            <a:r>
              <a:rPr lang="en-GB" dirty="0" err="1"/>
              <a:t>Pedr</a:t>
            </a:r>
            <a:endParaRPr lang="en-GB" dirty="0"/>
          </a:p>
          <a:p>
            <a:r>
              <a:rPr lang="en-GB" dirty="0"/>
              <a:t>Family Centres (Carmarthen, Tumble, Llanelli, </a:t>
            </a:r>
            <a:r>
              <a:rPr lang="en-GB" dirty="0" err="1"/>
              <a:t>Garnant</a:t>
            </a:r>
            <a:r>
              <a:rPr lang="en-GB" dirty="0"/>
              <a:t>)</a:t>
            </a:r>
          </a:p>
          <a:p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Amanwy</a:t>
            </a:r>
            <a:r>
              <a:rPr lang="en-GB" dirty="0"/>
              <a:t>, </a:t>
            </a:r>
            <a:r>
              <a:rPr lang="en-GB" dirty="0" err="1"/>
              <a:t>Ammanford</a:t>
            </a:r>
            <a:endParaRPr lang="en-GB" dirty="0"/>
          </a:p>
          <a:p>
            <a:r>
              <a:rPr lang="en-GB" dirty="0" err="1"/>
              <a:t>Hafan</a:t>
            </a:r>
            <a:r>
              <a:rPr lang="en-GB" dirty="0"/>
              <a:t>, </a:t>
            </a:r>
            <a:r>
              <a:rPr lang="en-GB" dirty="0" err="1"/>
              <a:t>Ammanford</a:t>
            </a:r>
            <a:r>
              <a:rPr lang="en-GB" dirty="0"/>
              <a:t>, Llanelli, Carmarthen, </a:t>
            </a:r>
          </a:p>
          <a:p>
            <a:r>
              <a:rPr lang="en-GB" dirty="0"/>
              <a:t>Action for Children, Pembrokeshire</a:t>
            </a:r>
          </a:p>
          <a:p>
            <a:r>
              <a:rPr lang="en-GB" dirty="0"/>
              <a:t>Unity Project Pembrokeshire</a:t>
            </a:r>
          </a:p>
          <a:p>
            <a:r>
              <a:rPr lang="en-GB" dirty="0"/>
              <a:t>Primary Schools everywhere</a:t>
            </a:r>
          </a:p>
          <a:p>
            <a:r>
              <a:rPr lang="en-GB" dirty="0"/>
              <a:t>Giant Steps Project</a:t>
            </a:r>
          </a:p>
          <a:p>
            <a:r>
              <a:rPr lang="en-GB" dirty="0"/>
              <a:t>The Mix </a:t>
            </a:r>
            <a:r>
              <a:rPr lang="en-GB" dirty="0" err="1"/>
              <a:t>Youthclub</a:t>
            </a:r>
            <a:r>
              <a:rPr lang="en-GB" dirty="0"/>
              <a:t>, </a:t>
            </a:r>
            <a:r>
              <a:rPr lang="en-GB" dirty="0" err="1"/>
              <a:t>Llandybie</a:t>
            </a:r>
            <a:endParaRPr lang="en-GB" dirty="0"/>
          </a:p>
          <a:p>
            <a:r>
              <a:rPr lang="en-GB" dirty="0" err="1"/>
              <a:t>Plas</a:t>
            </a:r>
            <a:r>
              <a:rPr lang="en-GB" dirty="0"/>
              <a:t> Y </a:t>
            </a:r>
            <a:r>
              <a:rPr lang="en-GB" dirty="0" err="1"/>
              <a:t>Mor</a:t>
            </a:r>
            <a:r>
              <a:rPr lang="en-GB" dirty="0"/>
              <a:t>, Burry Port or other schemes for older people</a:t>
            </a:r>
          </a:p>
          <a:p>
            <a:r>
              <a:rPr lang="en-GB" dirty="0"/>
              <a:t>Alzheimer’s Society, Swansea, elsewhere</a:t>
            </a:r>
          </a:p>
          <a:p>
            <a:r>
              <a:rPr lang="en-GB" dirty="0"/>
              <a:t>Mind</a:t>
            </a:r>
          </a:p>
          <a:p>
            <a:r>
              <a:rPr lang="en-GB" dirty="0"/>
              <a:t>Probation Service</a:t>
            </a:r>
          </a:p>
          <a:p>
            <a:r>
              <a:rPr lang="en-GB" dirty="0"/>
              <a:t>Children’s nurseries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1967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The Possibilities are endless, but..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963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some which have proven not to work: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Police: definitely not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Prisons: definitely not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 Care Teams (particularly child protection)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Pupil Referral Units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NHS placements: the paperwork takes too long</a:t>
            </a:r>
          </a:p>
          <a:p>
            <a:r>
              <a:rPr lang="en-GB" dirty="0"/>
              <a:t>Due to the formal nature of their work, they are extremely reluctant to take on students.</a:t>
            </a:r>
          </a:p>
          <a:p>
            <a:r>
              <a:rPr lang="en-GB" dirty="0"/>
              <a:t>However, you  might know someone who works in one of the above and that might help.</a:t>
            </a:r>
          </a:p>
        </p:txBody>
      </p:sp>
    </p:spTree>
    <p:extLst>
      <p:ext uri="{BB962C8B-B14F-4D97-AF65-F5344CB8AC3E}">
        <p14:creationId xmlns:p14="http://schemas.microsoft.com/office/powerpoint/2010/main" val="328925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7013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Steps to take before placement: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Fill in your planner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Discuss with me (over the next few weeks, or by email)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Contact the organisation(s)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If they will provide a placement make appointment and take the placement agreement forms signed, plus FAQ sheet.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Fill in placement forms and any organisational paperwork. Your Tutor needs a copy of them all before you can start. The organisation may want additional paperwork filled in.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Before you start, do some background research about your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Then you are ready to go.</a:t>
            </a:r>
          </a:p>
        </p:txBody>
      </p:sp>
    </p:spTree>
    <p:extLst>
      <p:ext uri="{BB962C8B-B14F-4D97-AF65-F5344CB8AC3E}">
        <p14:creationId xmlns:p14="http://schemas.microsoft.com/office/powerpoint/2010/main" val="72149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clarify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158" y="1556793"/>
            <a:ext cx="8245475" cy="33843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are you expected to do?</a:t>
            </a:r>
          </a:p>
          <a:p>
            <a:r>
              <a:rPr lang="en-GB" dirty="0"/>
              <a:t>What mustn’t you do?</a:t>
            </a:r>
          </a:p>
          <a:p>
            <a:r>
              <a:rPr lang="en-GB" dirty="0"/>
              <a:t>Why you are there.</a:t>
            </a:r>
          </a:p>
          <a:p>
            <a:r>
              <a:rPr lang="en-GB" dirty="0"/>
              <a:t>When can you take notes?</a:t>
            </a:r>
          </a:p>
          <a:p>
            <a:r>
              <a:rPr lang="en-GB" dirty="0"/>
              <a:t>Some staff may perceive your presence as a threat.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5EC6F6-8D0B-4BA0-B054-A5DC3F71EB2E}"/>
              </a:ext>
            </a:extLst>
          </p:cNvPr>
          <p:cNvSpPr txBox="1"/>
          <p:nvPr/>
        </p:nvSpPr>
        <p:spPr>
          <a:xfrm>
            <a:off x="2123728" y="5042118"/>
            <a:ext cx="61926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It is important to counteract any negative perceptions with charm, transparency, and professionalism.</a:t>
            </a:r>
          </a:p>
          <a:p>
            <a:pPr algn="ctr"/>
            <a:endParaRPr lang="en-GB" sz="28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3E1815-0B99-4571-8236-CA2D327C29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210752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5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75A2-F03E-4042-B5E4-B046F741EC45}"/>
              </a:ext>
            </a:extLst>
          </p:cNvPr>
          <p:cNvSpPr txBox="1"/>
          <p:nvPr/>
        </p:nvSpPr>
        <p:spPr>
          <a:xfrm>
            <a:off x="683568" y="155679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Placement Questions?</a:t>
            </a:r>
          </a:p>
        </p:txBody>
      </p:sp>
    </p:spTree>
    <p:extLst>
      <p:ext uri="{BB962C8B-B14F-4D97-AF65-F5344CB8AC3E}">
        <p14:creationId xmlns:p14="http://schemas.microsoft.com/office/powerpoint/2010/main" val="1004037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377B06-0553-49C5-984A-841C34375B64}"/>
              </a:ext>
            </a:extLst>
          </p:cNvPr>
          <p:cNvSpPr txBox="1"/>
          <p:nvPr/>
        </p:nvSpPr>
        <p:spPr>
          <a:xfrm>
            <a:off x="755576" y="404664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878132-A005-48AE-8682-4BED94C64273}"/>
              </a:ext>
            </a:extLst>
          </p:cNvPr>
          <p:cNvSpPr txBox="1"/>
          <p:nvPr/>
        </p:nvSpPr>
        <p:spPr>
          <a:xfrm>
            <a:off x="539552" y="2420888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Social Care Institute for Excellence (2018) </a:t>
            </a:r>
            <a:r>
              <a:rPr lang="en-GB" sz="2000" i="1" dirty="0"/>
              <a:t>Peter’s Story: The perspective of a person supported by a named social worker</a:t>
            </a:r>
            <a:r>
              <a:rPr lang="en-GB" sz="2000" dirty="0"/>
              <a:t> </a:t>
            </a:r>
            <a:r>
              <a:rPr lang="en-GB" sz="2000" dirty="0" err="1"/>
              <a:t>SCIE</a:t>
            </a:r>
            <a:r>
              <a:rPr lang="en-GB" sz="2000" dirty="0"/>
              <a:t> Available at </a:t>
            </a:r>
            <a:r>
              <a:rPr lang="en-GB" sz="2000" dirty="0">
                <a:hlinkClick r:id="rId2"/>
              </a:rPr>
              <a:t>https://www.scie.org.uk/files/social-work/named-social-worker/stories-of-impact-a-service-user-journey.pdf</a:t>
            </a:r>
            <a:r>
              <a:rPr lang="en-GB" sz="2000" dirty="0"/>
              <a:t> (Accessed 29/09/2018)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202978269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365</TotalTime>
  <Words>1308</Words>
  <Application>Microsoft Office PowerPoint</Application>
  <PresentationFormat>On-screen Show (4:3)</PresentationFormat>
  <Paragraphs>127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UWTSD blue background</vt:lpstr>
      <vt:lpstr>PowerPoint Presentation</vt:lpstr>
      <vt:lpstr>PowerPoint Presentation</vt:lpstr>
      <vt:lpstr>Placement</vt:lpstr>
      <vt:lpstr>Placement</vt:lpstr>
      <vt:lpstr>Volunteering</vt:lpstr>
      <vt:lpstr>On placement, you will…..</vt:lpstr>
      <vt:lpstr>Conduct during placement </vt:lpstr>
      <vt:lpstr>You should…….</vt:lpstr>
      <vt:lpstr>You should not…..</vt:lpstr>
      <vt:lpstr>PowerPoint Presentation</vt:lpstr>
      <vt:lpstr>What paperwork is involved?</vt:lpstr>
      <vt:lpstr>What paperwork is involved?</vt:lpstr>
      <vt:lpstr>What paperwork is involved?</vt:lpstr>
      <vt:lpstr>PowerPoint Presentation</vt:lpstr>
      <vt:lpstr>Placement Planning:</vt:lpstr>
      <vt:lpstr>Examples:</vt:lpstr>
      <vt:lpstr>The Possibilities are endless, but..</vt:lpstr>
      <vt:lpstr>Steps to take before placement:</vt:lpstr>
      <vt:lpstr>Things to clarify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28</cp:revision>
  <dcterms:created xsi:type="dcterms:W3CDTF">2018-09-29T14:18:48Z</dcterms:created>
  <dcterms:modified xsi:type="dcterms:W3CDTF">2019-10-07T10:23:31Z</dcterms:modified>
</cp:coreProperties>
</file>